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revisionInfo.xml" ContentType="application/vnd.ms-powerpoint.revisioninfo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1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671669-63E2-C98B-E2F9-761F12C25D13}" v="11" dt="2021-07-27T14:30:24.529"/>
    <p1510:client id="{1D5888CF-ADF1-4503-B2E7-11E1A450E91B}" v="3272" dt="2021-07-27T21:51:29.598"/>
    <p1510:client id="{31379D41-D923-4881-8866-5CFDFC603F63}" v="450" dt="2021-07-27T11:30:49.578"/>
    <p1510:client id="{C7CE3157-1673-94F8-F060-75635184A0FB}" v="5" dt="2021-07-27T21:54:45.551"/>
    <p1510:client id="{D8EA57A3-F8D6-86D5-EB8A-2201D8FEF16D}" v="615" dt="2021-07-27T14:25:06.765"/>
    <p1510:client id="{E01018A6-C2F4-726F-70D1-D483E8523372}" v="172" dt="2021-07-27T11:52:13.8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91" autoAdjust="0"/>
    <p:restoredTop sz="94660"/>
  </p:normalViewPr>
  <p:slideViewPr>
    <p:cSldViewPr snapToGrid="0">
      <p:cViewPr varScale="1">
        <p:scale>
          <a:sx n="73" d="100"/>
          <a:sy n="73" d="100"/>
        </p:scale>
        <p:origin x="-498" y="-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pPr/>
              <a:t>7/27/2021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797351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pPr/>
              <a:t>7/27/2021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4836784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pPr/>
              <a:t>7/27/2021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031001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xmlns="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pPr/>
              <a:t>7/27/2021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777450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xmlns="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xmlns="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pPr/>
              <a:t>7/27/2021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7045452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xmlns="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pPr/>
              <a:t>7/27/2021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80209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pPr/>
              <a:t>7/27/2021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0337266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pPr/>
              <a:t>7/27/2021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0362559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pPr/>
              <a:t>7/27/2021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2420359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pPr/>
              <a:t>7/27/2021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7423349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pPr/>
              <a:t>7/27/2021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9189405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pPr/>
              <a:t>7/27/2021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7937756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6" r:id="rId1"/>
    <p:sldLayoutId id="2147483837" r:id="rId2"/>
    <p:sldLayoutId id="2147483838" r:id="rId3"/>
    <p:sldLayoutId id="2147483839" r:id="rId4"/>
    <p:sldLayoutId id="2147483840" r:id="rId5"/>
    <p:sldLayoutId id="2147483834" r:id="rId6"/>
    <p:sldLayoutId id="2147483830" r:id="rId7"/>
    <p:sldLayoutId id="2147483831" r:id="rId8"/>
    <p:sldLayoutId id="2147483832" r:id="rId9"/>
    <p:sldLayoutId id="2147483833" r:id="rId10"/>
    <p:sldLayoutId id="214748383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rtuk.org.uk/cholesterol/what-is-high-cholesterol" TargetMode="External"/><Relationship Id="rId2" Type="http://schemas.openxmlformats.org/officeDocument/2006/relationships/hyperlink" Target="https://www.beaumont.org/services/weight-loss/obesity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who.int/news-room/fact-sheets/detail/obesity-and-overweight(Accessed:27/07/2021" TargetMode="External"/><Relationship Id="rId4" Type="http://schemas.openxmlformats.org/officeDocument/2006/relationships/hyperlink" Target="https://www.hsph.harvard.edu/obesity-prevention-source/obesity-prevent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xmlns="" id="{6CCA5F87-1D1E-45CB-8D83-FC7EEFAD993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Molecular DNA structure">
            <a:extLst>
              <a:ext uri="{FF2B5EF4-FFF2-40B4-BE49-F238E27FC236}">
                <a16:creationId xmlns:a16="http://schemas.microsoft.com/office/drawing/2014/main" xmlns="" id="{8C854B00-D495-40F7-8B46-F200C6DBE6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85" r="12942" b="-1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xmlns="" id="{7CCFC2C6-6238-4A2F-93DE-2ADF74AF635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3711652" y="0"/>
            <a:ext cx="8480347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xmlns="" id="{AF2F604E-43BE-4DC3-B983-E071523364F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xmlns="" id="{08C9B587-E65E-4B52-B37C-ABEBB6E8792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3" name="Picture 23" descr="Text&#10;&#10;Description automatically generated">
            <a:extLst>
              <a:ext uri="{FF2B5EF4-FFF2-40B4-BE49-F238E27FC236}">
                <a16:creationId xmlns:a16="http://schemas.microsoft.com/office/drawing/2014/main" xmlns="" id="{DE0AD4EC-92DD-4E63-AA20-DE0B4552A4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43645" y="61562"/>
            <a:ext cx="4109049" cy="170280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9A1730E0-C0C8-4879-916C-5C97BAEC5F24}"/>
              </a:ext>
            </a:extLst>
          </p:cNvPr>
          <p:cNvSpPr txBox="1"/>
          <p:nvPr/>
        </p:nvSpPr>
        <p:spPr>
          <a:xfrm>
            <a:off x="7857766" y="3061147"/>
            <a:ext cx="4339085" cy="38779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 dirty="0">
                <a:solidFill>
                  <a:srgbClr val="002060"/>
                </a:solidFill>
                <a:latin typeface="Arial"/>
                <a:cs typeface="Arial"/>
              </a:rPr>
              <a:t>Introduction to Physiology</a:t>
            </a:r>
          </a:p>
          <a:p>
            <a:pPr algn="ctr"/>
            <a:endParaRPr lang="en-GB" sz="2000" b="1" dirty="0">
              <a:solidFill>
                <a:srgbClr val="002060"/>
              </a:solidFill>
              <a:latin typeface="Arial"/>
              <a:cs typeface="Arial"/>
            </a:endParaRPr>
          </a:p>
          <a:p>
            <a:pPr algn="ctr"/>
            <a:r>
              <a:rPr lang="en-GB" b="1" dirty="0">
                <a:solidFill>
                  <a:srgbClr val="002060"/>
                </a:solidFill>
                <a:latin typeface="Arial"/>
                <a:cs typeface="Arial"/>
              </a:rPr>
              <a:t>(BMHP5003_LON)</a:t>
            </a:r>
            <a:endParaRPr lang="en-GB" sz="2000" b="1">
              <a:solidFill>
                <a:srgbClr val="002060"/>
              </a:solidFill>
              <a:latin typeface="Arial"/>
              <a:cs typeface="Arial"/>
            </a:endParaRPr>
          </a:p>
          <a:p>
            <a:pPr algn="ctr"/>
            <a:endParaRPr lang="en-GB" dirty="0">
              <a:solidFill>
                <a:srgbClr val="002060"/>
              </a:solidFill>
            </a:endParaRP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sz="2000" dirty="0">
                <a:solidFill>
                  <a:srgbClr val="002060"/>
                </a:solidFill>
                <a:latin typeface="Arial"/>
                <a:cs typeface="Arial"/>
              </a:rPr>
              <a:t>Lecturer: Noura Mohamed</a:t>
            </a:r>
          </a:p>
          <a:p>
            <a:pPr algn="ctr"/>
            <a:endParaRPr lang="en-GB" sz="2000" dirty="0">
              <a:solidFill>
                <a:srgbClr val="002060"/>
              </a:solidFill>
              <a:latin typeface="Arial"/>
              <a:cs typeface="Arial"/>
            </a:endParaRPr>
          </a:p>
          <a:p>
            <a:pPr algn="ctr"/>
            <a:r>
              <a:rPr lang="en-GB" sz="2000" dirty="0">
                <a:solidFill>
                  <a:srgbClr val="002060"/>
                </a:solidFill>
                <a:latin typeface="Arial"/>
                <a:cs typeface="Arial"/>
              </a:rPr>
              <a:t>Student: Ivelina Parker</a:t>
            </a:r>
          </a:p>
          <a:p>
            <a:pPr algn="ctr"/>
            <a:r>
              <a:rPr lang="en-GB" sz="2000" dirty="0">
                <a:solidFill>
                  <a:srgbClr val="002060"/>
                </a:solidFill>
                <a:latin typeface="Arial"/>
                <a:cs typeface="Arial"/>
              </a:rPr>
              <a:t>Student ID: 1921483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      </a:t>
            </a:r>
          </a:p>
        </p:txBody>
      </p:sp>
    </p:spTree>
    <p:extLst>
      <p:ext uri="{BB962C8B-B14F-4D97-AF65-F5344CB8AC3E}">
        <p14:creationId xmlns:p14="http://schemas.microsoft.com/office/powerpoint/2010/main" xmlns="" val="38561443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1FEF850F-1BCB-483B-8DDA-F16732CDA199}"/>
              </a:ext>
            </a:extLst>
          </p:cNvPr>
          <p:cNvSpPr txBox="1"/>
          <p:nvPr/>
        </p:nvSpPr>
        <p:spPr>
          <a:xfrm>
            <a:off x="-5749" y="-5750"/>
            <a:ext cx="12203500" cy="115108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dirty="0">
                <a:solidFill>
                  <a:srgbClr val="002060"/>
                </a:solidFill>
                <a:latin typeface="Arial"/>
                <a:cs typeface="Arial"/>
              </a:rPr>
              <a:t>Obesity</a:t>
            </a:r>
            <a:r>
              <a:rPr lang="en-GB" b="1" dirty="0">
                <a:solidFill>
                  <a:srgbClr val="0070C0"/>
                </a:solidFill>
                <a:highlight>
                  <a:srgbClr val="0000FF"/>
                </a:highlight>
              </a:rPr>
              <a:t/>
            </a:r>
            <a:br>
              <a:rPr lang="en-GB" b="1" dirty="0">
                <a:solidFill>
                  <a:srgbClr val="0070C0"/>
                </a:solidFill>
                <a:highlight>
                  <a:srgbClr val="0000FF"/>
                </a:highlight>
              </a:rPr>
            </a:br>
            <a:r>
              <a:rPr lang="en-GB" dirty="0">
                <a:solidFill>
                  <a:srgbClr val="0070C0"/>
                </a:solidFill>
              </a:rPr>
              <a:t>''</a:t>
            </a:r>
            <a:r>
              <a:rPr lang="en-GB" sz="2000" dirty="0">
                <a:solidFill>
                  <a:srgbClr val="002060"/>
                </a:solidFill>
                <a:latin typeface="Arial"/>
                <a:cs typeface="Arial"/>
              </a:rPr>
              <a:t>Overweight</a:t>
            </a:r>
            <a:r>
              <a:rPr lang="en-GB" sz="2000" dirty="0">
                <a:solidFill>
                  <a:srgbClr val="0070C0"/>
                </a:solidFill>
                <a:latin typeface="Arial"/>
                <a:cs typeface="Arial"/>
              </a:rPr>
              <a:t> </a:t>
            </a:r>
            <a:r>
              <a:rPr lang="en-GB" sz="2000" dirty="0">
                <a:solidFill>
                  <a:srgbClr val="002060"/>
                </a:solidFill>
                <a:latin typeface="Arial"/>
                <a:cs typeface="Arial"/>
              </a:rPr>
              <a:t>and obesity are defined as abnormal or excessive fat accumulation that may impair health.'' </a:t>
            </a:r>
          </a:p>
          <a:p>
            <a:pPr algn="ctr"/>
            <a:r>
              <a:rPr lang="en-GB" sz="2000">
                <a:solidFill>
                  <a:srgbClr val="002060"/>
                </a:solidFill>
                <a:latin typeface="Arial"/>
                <a:cs typeface="Arial"/>
              </a:rPr>
              <a:t>(Who, 2021) </a:t>
            </a:r>
            <a:endParaRPr lang="en-GB" sz="2000">
              <a:solidFill>
                <a:srgbClr val="002060"/>
              </a:solidFill>
              <a:latin typeface="Arial"/>
              <a:ea typeface="+mn-lt"/>
              <a:cs typeface="Arial"/>
            </a:endParaRPr>
          </a:p>
          <a:p>
            <a:endParaRPr lang="en-GB" dirty="0">
              <a:solidFill>
                <a:srgbClr val="0070C0"/>
              </a:solidFill>
            </a:endParaRPr>
          </a:p>
          <a:p>
            <a:pPr algn="ctr"/>
            <a:endParaRPr lang="en-GB" dirty="0">
              <a:solidFill>
                <a:srgbClr val="0070C0"/>
              </a:solidFill>
            </a:endParaRPr>
          </a:p>
          <a:p>
            <a:pPr algn="ctr"/>
            <a:endParaRPr lang="en-GB" dirty="0">
              <a:solidFill>
                <a:srgbClr val="0070C0"/>
              </a:solidFill>
            </a:endParaRPr>
          </a:p>
          <a:p>
            <a:pPr algn="ctr"/>
            <a:endParaRPr lang="en-GB" dirty="0">
              <a:solidFill>
                <a:srgbClr val="0070C0"/>
              </a:solidFill>
            </a:endParaRPr>
          </a:p>
          <a:p>
            <a:pPr algn="ctr"/>
            <a:endParaRPr lang="en-GB" dirty="0">
              <a:solidFill>
                <a:srgbClr val="0070C0"/>
              </a:solidFill>
            </a:endParaRPr>
          </a:p>
          <a:p>
            <a:pPr algn="ctr"/>
            <a:endParaRPr lang="en-GB" dirty="0">
              <a:solidFill>
                <a:srgbClr val="0070C0"/>
              </a:solidFill>
            </a:endParaRPr>
          </a:p>
          <a:p>
            <a:pPr algn="ctr"/>
            <a:endParaRPr lang="en-GB" dirty="0">
              <a:solidFill>
                <a:srgbClr val="0070C0"/>
              </a:solidFill>
            </a:endParaRPr>
          </a:p>
          <a:p>
            <a:pPr algn="ctr"/>
            <a:endParaRPr lang="en-GB" dirty="0">
              <a:solidFill>
                <a:srgbClr val="0070C0"/>
              </a:solidFill>
            </a:endParaRPr>
          </a:p>
          <a:p>
            <a:pPr algn="ctr"/>
            <a:endParaRPr lang="en-GB" dirty="0">
              <a:solidFill>
                <a:srgbClr val="0070C0"/>
              </a:solidFill>
            </a:endParaRPr>
          </a:p>
          <a:p>
            <a:pPr algn="ctr"/>
            <a:endParaRPr lang="en-GB" dirty="0">
              <a:solidFill>
                <a:srgbClr val="0070C0"/>
              </a:solidFill>
            </a:endParaRPr>
          </a:p>
          <a:p>
            <a:pPr algn="ctr"/>
            <a:endParaRPr lang="en-GB" dirty="0">
              <a:solidFill>
                <a:srgbClr val="0070C0"/>
              </a:solidFill>
            </a:endParaRPr>
          </a:p>
          <a:p>
            <a:pPr algn="ctr"/>
            <a:endParaRPr lang="en-GB" dirty="0">
              <a:solidFill>
                <a:srgbClr val="0070C0"/>
              </a:solidFill>
            </a:endParaRPr>
          </a:p>
          <a:p>
            <a:pPr algn="ctr"/>
            <a:endParaRPr lang="en-GB" dirty="0">
              <a:solidFill>
                <a:srgbClr val="0070C0"/>
              </a:solidFill>
            </a:endParaRPr>
          </a:p>
          <a:p>
            <a:pPr algn="ctr"/>
            <a:endParaRPr lang="en-GB" dirty="0">
              <a:solidFill>
                <a:srgbClr val="0070C0"/>
              </a:solidFill>
            </a:endParaRPr>
          </a:p>
          <a:p>
            <a:pPr algn="ctr"/>
            <a:r>
              <a:rPr lang="en-GB" sz="1200" dirty="0">
                <a:latin typeface="Arial"/>
                <a:ea typeface="+mn-lt"/>
                <a:cs typeface="+mn-lt"/>
              </a:rPr>
              <a:t>https://www.beaumont.org/services/weight-loss/obesity</a:t>
            </a:r>
            <a:r>
              <a:rPr lang="en-GB" dirty="0">
                <a:ea typeface="+mn-lt"/>
                <a:cs typeface="+mn-lt"/>
              </a:rPr>
              <a:t> </a:t>
            </a:r>
            <a:endParaRPr lang="en-GB"/>
          </a:p>
          <a:p>
            <a:pPr algn="ctr"/>
            <a:endParaRPr lang="en-GB" dirty="0">
              <a:solidFill>
                <a:srgbClr val="0070C0"/>
              </a:solidFill>
            </a:endParaRPr>
          </a:p>
          <a:p>
            <a:pPr algn="ctr"/>
            <a:endParaRPr lang="en-GB" dirty="0"/>
          </a:p>
          <a:p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endParaRPr lang="en-GB" dirty="0"/>
          </a:p>
        </p:txBody>
      </p:sp>
      <p:pic>
        <p:nvPicPr>
          <p:cNvPr id="12" name="Picture 5" descr="Diagram&#10;&#10;Description automatically generated">
            <a:extLst>
              <a:ext uri="{FF2B5EF4-FFF2-40B4-BE49-F238E27FC236}">
                <a16:creationId xmlns:a16="http://schemas.microsoft.com/office/drawing/2014/main" xmlns="" id="{267006B6-3FB3-44F9-897E-4478BB4EA8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9308" y="1044002"/>
            <a:ext cx="3893387" cy="381192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E6CF335F-A380-4AE2-90CE-4B586567E0FE}"/>
              </a:ext>
            </a:extLst>
          </p:cNvPr>
          <p:cNvSpPr/>
          <p:nvPr/>
        </p:nvSpPr>
        <p:spPr>
          <a:xfrm>
            <a:off x="132271" y="1720968"/>
            <a:ext cx="3565583" cy="158150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endParaRPr lang="en-GB" sz="1200" b="1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Neue Haas Grotesk Text Pro"/>
              <a:cs typeface="Arial"/>
            </a:endParaRPr>
          </a:p>
          <a:p>
            <a:pPr marL="171450" indent="-171450">
              <a:buFont typeface="Arial"/>
              <a:buChar char="•"/>
            </a:pPr>
            <a:endParaRPr lang="en-GB" sz="1200" dirty="0">
              <a:latin typeface="Arial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GB" sz="1200">
                <a:solidFill>
                  <a:srgbClr val="002060"/>
                </a:solidFill>
                <a:latin typeface="Arial"/>
                <a:cs typeface="Arial"/>
              </a:rPr>
              <a:t>Unhealthy lifestyle  - consuming foods </a:t>
            </a:r>
            <a:r>
              <a:rPr lang="en-GB" sz="1200" dirty="0">
                <a:solidFill>
                  <a:srgbClr val="002060"/>
                </a:solidFill>
                <a:latin typeface="Arial"/>
                <a:cs typeface="Arial"/>
              </a:rPr>
              <a:t>and drinks high in fat, sugar and salt; physical inactivity.</a:t>
            </a:r>
            <a:endParaRPr lang="en-GB">
              <a:solidFill>
                <a:srgbClr val="002060"/>
              </a:solidFill>
            </a:endParaRP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solidFill>
                  <a:srgbClr val="002060"/>
                </a:solidFill>
                <a:latin typeface="Arial"/>
                <a:cs typeface="Arial"/>
              </a:rPr>
              <a:t>Genetics – Prader- Willie syndrome.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solidFill>
                  <a:srgbClr val="002060"/>
                </a:solidFill>
                <a:latin typeface="Arial"/>
                <a:cs typeface="Arial"/>
              </a:rPr>
              <a:t>Health conditions – Hypothyroidism, Cushing's syndrome.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solidFill>
                  <a:srgbClr val="002060"/>
                </a:solidFill>
                <a:latin typeface="Arial"/>
                <a:cs typeface="Arial"/>
              </a:rPr>
              <a:t>Emotional factors – Stress, Depression, Sleep disorder. </a:t>
            </a:r>
          </a:p>
          <a:p>
            <a:pPr marL="285750" indent="-285750">
              <a:buFont typeface="Arial"/>
              <a:buChar char="•"/>
            </a:pPr>
            <a:endParaRPr lang="en-GB" sz="1200" dirty="0">
              <a:latin typeface="Arial"/>
              <a:cs typeface="Arial"/>
            </a:endParaRPr>
          </a:p>
          <a:p>
            <a:endParaRPr lang="en-GB" sz="12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200" dirty="0">
              <a:latin typeface="Arial"/>
              <a:cs typeface="Arial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9FD42619-1CC6-4709-8D30-74989583D1DA}"/>
              </a:ext>
            </a:extLst>
          </p:cNvPr>
          <p:cNvSpPr/>
          <p:nvPr/>
        </p:nvSpPr>
        <p:spPr>
          <a:xfrm>
            <a:off x="132271" y="3992593"/>
            <a:ext cx="3579961" cy="280358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marL="342900" indent="-342900" algn="ctr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dirty="0"/>
          </a:p>
          <a:p>
            <a:pPr marL="171450" indent="-171450">
              <a:buFont typeface="Arial,Sans-Serif" panose="020B0604020202020204" pitchFamily="34" charset="0"/>
              <a:buChar char="•"/>
            </a:pPr>
            <a:endParaRPr lang="en-GB" sz="1200" dirty="0">
              <a:latin typeface="Arial"/>
              <a:cs typeface="Arial"/>
            </a:endParaRPr>
          </a:p>
          <a:p>
            <a:pPr marL="171450" indent="-171450">
              <a:buFont typeface="Arial,Sans-Serif" panose="020B0604020202020204" pitchFamily="34" charset="0"/>
              <a:buChar char="•"/>
            </a:pPr>
            <a:endParaRPr lang="en-GB" sz="12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171450" indent="-171450">
              <a:buFont typeface="Arial,Sans-Serif" panose="020B0604020202020204" pitchFamily="34" charset="0"/>
              <a:buChar char="•"/>
            </a:pPr>
            <a:r>
              <a:rPr lang="en-GB" sz="1200">
                <a:solidFill>
                  <a:srgbClr val="002060"/>
                </a:solidFill>
                <a:latin typeface="Arial"/>
                <a:cs typeface="Arial"/>
              </a:rPr>
              <a:t>High cholesterol – ''too much cholesterol in the blood can create blockages, leading to heart and circulatory diseases.'' (heartuk.org.uk)</a:t>
            </a:r>
            <a:endParaRPr lang="en-GB" sz="12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171450" indent="-171450">
              <a:buFont typeface="Arial,Sans-Serif" panose="020B0604020202020204" pitchFamily="34" charset="0"/>
              <a:buChar char="•"/>
            </a:pPr>
            <a:r>
              <a:rPr lang="en-GB" sz="1200">
                <a:solidFill>
                  <a:srgbClr val="002060"/>
                </a:solidFill>
                <a:latin typeface="Arial"/>
                <a:cs typeface="Arial"/>
              </a:rPr>
              <a:t>Cardiovascular diseases – heart diseases ; strokes.</a:t>
            </a:r>
            <a:endParaRPr lang="en-US" sz="1200">
              <a:solidFill>
                <a:srgbClr val="002060"/>
              </a:solidFill>
              <a:ea typeface="+mn-lt"/>
              <a:cs typeface="+mn-lt"/>
            </a:endParaRPr>
          </a:p>
          <a:p>
            <a:pPr marL="171450" indent="-171450">
              <a:buFont typeface="Arial,Sans-Serif" panose="020B0604020202020204" pitchFamily="34" charset="0"/>
              <a:buChar char="•"/>
            </a:pPr>
            <a:r>
              <a:rPr lang="en-GB" sz="1200">
                <a:solidFill>
                  <a:srgbClr val="002060"/>
                </a:solidFill>
                <a:latin typeface="Arial"/>
                <a:cs typeface="Arial"/>
              </a:rPr>
              <a:t>Diabetes – occurs when blood glucose is too high</a:t>
            </a:r>
            <a:endParaRPr lang="en-US" sz="1200">
              <a:solidFill>
                <a:srgbClr val="002060"/>
              </a:solidFill>
              <a:ea typeface="+mn-lt"/>
              <a:cs typeface="+mn-lt"/>
            </a:endParaRPr>
          </a:p>
          <a:p>
            <a:pPr marL="171450" indent="-171450">
              <a:buFont typeface="Arial,Sans-Serif" panose="020B0604020202020204" pitchFamily="34" charset="0"/>
              <a:buChar char="•"/>
            </a:pPr>
            <a:r>
              <a:rPr lang="en-GB" sz="1200" dirty="0">
                <a:solidFill>
                  <a:srgbClr val="002060"/>
                </a:solidFill>
                <a:latin typeface="Arial"/>
                <a:cs typeface="Arial"/>
              </a:rPr>
              <a:t>Osteoarthritis – degeneration of joint cartilage and the bone.</a:t>
            </a:r>
            <a:endParaRPr lang="en-US" sz="1200">
              <a:solidFill>
                <a:srgbClr val="002060"/>
              </a:solidFill>
              <a:ea typeface="+mn-lt"/>
              <a:cs typeface="+mn-lt"/>
            </a:endParaRPr>
          </a:p>
          <a:p>
            <a:pPr marL="171450" indent="-171450">
              <a:buFont typeface="Arial,Sans-Serif" panose="020B0604020202020204" pitchFamily="34" charset="0"/>
              <a:buChar char="•"/>
            </a:pPr>
            <a:r>
              <a:rPr lang="en-GB" sz="1200" dirty="0">
                <a:solidFill>
                  <a:srgbClr val="002060"/>
                </a:solidFill>
                <a:latin typeface="Arial"/>
                <a:cs typeface="Arial"/>
              </a:rPr>
              <a:t>Cancers – bowel cancer, ovarian, prostate, etc. </a:t>
            </a:r>
            <a:endParaRPr lang="en-US" sz="1200">
              <a:solidFill>
                <a:srgbClr val="002060"/>
              </a:solidFill>
              <a:ea typeface="+mn-lt"/>
              <a:cs typeface="+mn-lt"/>
            </a:endParaRPr>
          </a:p>
          <a:p>
            <a:pPr marL="171450" indent="-171450">
              <a:buFont typeface="Arial,Sans-Serif" panose="020B0604020202020204" pitchFamily="34" charset="0"/>
              <a:buChar char="•"/>
            </a:pPr>
            <a:r>
              <a:rPr lang="en-GB" sz="1200" dirty="0">
                <a:solidFill>
                  <a:srgbClr val="002060"/>
                </a:solidFill>
                <a:latin typeface="Arial"/>
                <a:cs typeface="Arial"/>
              </a:rPr>
              <a:t>Breathing problems – sleep apnoea; asthma.</a:t>
            </a:r>
          </a:p>
          <a:p>
            <a:pPr marL="171450" indent="-171450">
              <a:buFont typeface="Arial,Sans-Serif" panose="020B0604020202020204" pitchFamily="34" charset="0"/>
              <a:buChar char="•"/>
            </a:pPr>
            <a:r>
              <a:rPr lang="en-GB" sz="1200" dirty="0">
                <a:solidFill>
                  <a:srgbClr val="002060"/>
                </a:solidFill>
                <a:latin typeface="Arial"/>
                <a:cs typeface="Arial"/>
              </a:rPr>
              <a:t>Mental illness – depression; anxiety, </a:t>
            </a:r>
          </a:p>
          <a:p>
            <a:pPr marL="171450" indent="-171450">
              <a:buFont typeface="Arial,Sans-Serif" panose="020B0604020202020204" pitchFamily="34" charset="0"/>
              <a:buChar char="•"/>
            </a:pPr>
            <a:r>
              <a:rPr lang="en-GB" sz="1200" dirty="0">
                <a:solidFill>
                  <a:srgbClr val="002060"/>
                </a:solidFill>
                <a:latin typeface="Arial"/>
                <a:cs typeface="Arial"/>
              </a:rPr>
              <a:t>Physical functioning – body pain; difficult </a:t>
            </a:r>
            <a:r>
              <a:rPr lang="en-GB" sz="1200">
                <a:solidFill>
                  <a:srgbClr val="002060"/>
                </a:solidFill>
                <a:latin typeface="Arial"/>
                <a:cs typeface="Arial"/>
              </a:rPr>
              <a:t>moving.</a:t>
            </a:r>
            <a:endParaRPr lang="en-GB" sz="12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171450" indent="-171450">
              <a:buFont typeface="Arial,Sans-Serif" panose="020B0604020202020204" pitchFamily="34" charset="0"/>
              <a:buChar char="•"/>
            </a:pPr>
            <a:endParaRPr lang="en-GB"/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sz="1200" dirty="0">
              <a:latin typeface="Arial"/>
              <a:cs typeface="Arial"/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sz="1200" dirty="0">
              <a:latin typeface="Arial"/>
              <a:cs typeface="Arial"/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sz="1200" dirty="0">
              <a:latin typeface="Arial"/>
              <a:cs typeface="Arial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F5851F41-3C84-4ECB-90AD-908DA4296255}"/>
              </a:ext>
            </a:extLst>
          </p:cNvPr>
          <p:cNvSpPr/>
          <p:nvPr/>
        </p:nvSpPr>
        <p:spPr>
          <a:xfrm>
            <a:off x="132271" y="1160253"/>
            <a:ext cx="3565583" cy="41694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200" b="1" dirty="0">
                <a:solidFill>
                  <a:srgbClr val="002060"/>
                </a:solidFill>
                <a:latin typeface="Arial"/>
                <a:cs typeface="Arial"/>
              </a:rPr>
              <a:t>What causes obesity 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9188830B-DDF7-4EDE-8165-3E91248055C7}"/>
              </a:ext>
            </a:extLst>
          </p:cNvPr>
          <p:cNvSpPr/>
          <p:nvPr/>
        </p:nvSpPr>
        <p:spPr>
          <a:xfrm>
            <a:off x="132270" y="3417497"/>
            <a:ext cx="3565583" cy="41694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200" b="1" dirty="0">
                <a:solidFill>
                  <a:srgbClr val="002060"/>
                </a:solidFill>
                <a:latin typeface="Arial"/>
                <a:cs typeface="Arial"/>
              </a:rPr>
              <a:t>Consequences of obesity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A6E15329-61C9-4508-B4EE-80422F0AEE6B}"/>
              </a:ext>
            </a:extLst>
          </p:cNvPr>
          <p:cNvSpPr/>
          <p:nvPr/>
        </p:nvSpPr>
        <p:spPr>
          <a:xfrm>
            <a:off x="8327366" y="3409232"/>
            <a:ext cx="3728766" cy="4367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200" b="1">
                <a:solidFill>
                  <a:srgbClr val="002060"/>
                </a:solidFill>
                <a:latin typeface="Arial"/>
                <a:cs typeface="Arial"/>
              </a:rPr>
              <a:t>Lifestyle suggestions for patient A</a:t>
            </a:r>
            <a:endParaRPr lang="en-GB" sz="1200" b="1" dirty="0">
              <a:solidFill>
                <a:srgbClr val="002060"/>
              </a:solidFill>
              <a:latin typeface="Arial"/>
              <a:cs typeface="Arial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810CB1E7-6C03-4072-AB26-E70869F9DA9C}"/>
              </a:ext>
            </a:extLst>
          </p:cNvPr>
          <p:cNvSpPr/>
          <p:nvPr/>
        </p:nvSpPr>
        <p:spPr>
          <a:xfrm>
            <a:off x="8327366" y="1717735"/>
            <a:ext cx="3752487" cy="160415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endParaRPr lang="en-US" dirty="0"/>
          </a:p>
          <a:p>
            <a:pPr marL="171450" indent="-171450">
              <a:buFont typeface="Arial,Sans-Serif" panose="020B0604020202020204" pitchFamily="34" charset="0"/>
              <a:buChar char="•"/>
            </a:pPr>
            <a:endParaRPr lang="en-GB" sz="1200" dirty="0">
              <a:latin typeface="Arial"/>
              <a:cs typeface="Arial"/>
            </a:endParaRPr>
          </a:p>
          <a:p>
            <a:pPr marL="171450" indent="-171450">
              <a:buFont typeface="Arial,Sans-Serif" panose="020B0604020202020204" pitchFamily="34" charset="0"/>
              <a:buChar char="•"/>
            </a:pPr>
            <a:endParaRPr lang="en-GB" sz="1200" dirty="0">
              <a:latin typeface="Arial"/>
              <a:cs typeface="Arial"/>
            </a:endParaRPr>
          </a:p>
          <a:p>
            <a:pPr marL="171450" indent="-171450">
              <a:buFont typeface="Arial,Sans-Serif" panose="020B0604020202020204" pitchFamily="34" charset="0"/>
              <a:buChar char="•"/>
            </a:pPr>
            <a:endParaRPr lang="en-GB" sz="1200" dirty="0">
              <a:latin typeface="Arial"/>
              <a:cs typeface="Arial"/>
            </a:endParaRPr>
          </a:p>
          <a:p>
            <a:pPr marL="171450" indent="-171450">
              <a:buFont typeface="Arial,Sans-Serif" panose="020B0604020202020204" pitchFamily="34" charset="0"/>
              <a:buChar char="•"/>
            </a:pPr>
            <a:endParaRPr lang="en-GB" sz="1200" dirty="0">
              <a:latin typeface="Arial"/>
              <a:cs typeface="Arial"/>
            </a:endParaRPr>
          </a:p>
          <a:p>
            <a:pPr marL="171450" indent="-171450">
              <a:buFont typeface="Arial,Sans-Serif" panose="020B0604020202020204" pitchFamily="34" charset="0"/>
              <a:buChar char="•"/>
            </a:pPr>
            <a:r>
              <a:rPr lang="en-GB" sz="1200" dirty="0">
                <a:solidFill>
                  <a:srgbClr val="002060"/>
                </a:solidFill>
                <a:latin typeface="Arial"/>
                <a:cs typeface="Arial"/>
              </a:rPr>
              <a:t>Taking into consideration patient A's unhealthy lifestyle there is a possibility of becoming overweight and possibly obese.</a:t>
            </a:r>
            <a:endParaRPr lang="en-GB" dirty="0">
              <a:solidFill>
                <a:srgbClr val="002060"/>
              </a:solidFill>
            </a:endParaRPr>
          </a:p>
          <a:p>
            <a:pPr marL="171450" indent="-171450">
              <a:buFont typeface="Arial,Sans-Serif" panose="020B0604020202020204" pitchFamily="34" charset="0"/>
              <a:buChar char="•"/>
            </a:pPr>
            <a:r>
              <a:rPr lang="en-GB" sz="1200" dirty="0">
                <a:solidFill>
                  <a:srgbClr val="002060"/>
                </a:solidFill>
                <a:latin typeface="Arial"/>
                <a:cs typeface="Arial"/>
              </a:rPr>
              <a:t>With high blood pressure and family (sister) history of high cholesterol, Patient A may be predisposed to high cholesterol, diabetes, heart diseases and stroke</a:t>
            </a:r>
            <a:r>
              <a:rPr lang="en-GB" sz="1200" dirty="0">
                <a:latin typeface="Arial"/>
                <a:cs typeface="Arial"/>
              </a:rPr>
              <a:t>. </a:t>
            </a:r>
          </a:p>
          <a:p>
            <a:pPr marL="171450" indent="-171450">
              <a:buFont typeface="Arial,Sans-Serif" panose="020B0604020202020204" pitchFamily="34" charset="0"/>
              <a:buChar char="•"/>
            </a:pPr>
            <a:endParaRPr lang="en-GB" sz="1200" dirty="0">
              <a:latin typeface="Arial"/>
              <a:cs typeface="Arial"/>
            </a:endParaRPr>
          </a:p>
          <a:p>
            <a:pPr marL="171450" indent="-171450">
              <a:buFont typeface="Arial,Sans-Serif" panose="020B0604020202020204" pitchFamily="34" charset="0"/>
              <a:buChar char="•"/>
            </a:pPr>
            <a:endParaRPr lang="en-GB" sz="1200" dirty="0">
              <a:latin typeface="Arial"/>
              <a:cs typeface="Arial"/>
            </a:endParaRPr>
          </a:p>
          <a:p>
            <a:endParaRPr lang="en-GB" sz="1200" dirty="0">
              <a:latin typeface="Arial"/>
              <a:cs typeface="Arial"/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sz="1200" dirty="0">
              <a:latin typeface="Arial"/>
              <a:cs typeface="Arial"/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sz="1200" dirty="0">
              <a:latin typeface="Arial"/>
              <a:cs typeface="Arial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xmlns="" id="{449EC344-798A-4B8C-BE88-93686EBDF71C}"/>
              </a:ext>
            </a:extLst>
          </p:cNvPr>
          <p:cNvSpPr/>
          <p:nvPr/>
        </p:nvSpPr>
        <p:spPr>
          <a:xfrm>
            <a:off x="8312988" y="1161150"/>
            <a:ext cx="3752487" cy="41694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marL="342900" indent="-342900" algn="ctr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dirty="0"/>
          </a:p>
          <a:p>
            <a:pPr algn="ctr"/>
            <a:r>
              <a:rPr lang="en-GB" sz="1200" b="1" dirty="0">
                <a:solidFill>
                  <a:srgbClr val="002060"/>
                </a:solidFill>
                <a:latin typeface="Arial"/>
                <a:cs typeface="Arial"/>
              </a:rPr>
              <a:t>Patient A obesity risk factors and consequences 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sz="1200" dirty="0">
              <a:latin typeface="Arial"/>
              <a:cs typeface="Arial"/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sz="1200" dirty="0">
              <a:latin typeface="Arial"/>
              <a:cs typeface="Arial"/>
            </a:endParaRPr>
          </a:p>
          <a:p>
            <a:pPr algn="ctr"/>
            <a:endParaRPr lang="en-GB" sz="1200" dirty="0">
              <a:latin typeface="Arial"/>
              <a:cs typeface="Arial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AD6A99AF-0C37-487D-B2E2-AC5C74F8A2E8}"/>
              </a:ext>
            </a:extLst>
          </p:cNvPr>
          <p:cNvSpPr/>
          <p:nvPr/>
        </p:nvSpPr>
        <p:spPr>
          <a:xfrm>
            <a:off x="8324489" y="4064658"/>
            <a:ext cx="3727329" cy="273133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endParaRPr lang="en-GB" sz="1200" b="1" dirty="0">
              <a:latin typeface="Arial"/>
              <a:cs typeface="Arial"/>
            </a:endParaRPr>
          </a:p>
          <a:p>
            <a:pPr marL="171450" indent="-171450">
              <a:buFont typeface="Arial"/>
              <a:buChar char="•"/>
            </a:pPr>
            <a:endParaRPr lang="en-GB" sz="1200" dirty="0">
              <a:latin typeface="Arial"/>
              <a:cs typeface="Arial"/>
            </a:endParaRPr>
          </a:p>
          <a:p>
            <a:pPr marL="171450" indent="-171450">
              <a:buFont typeface="Arial"/>
              <a:buChar char="•"/>
            </a:pPr>
            <a:endParaRPr lang="en-GB" sz="1200" dirty="0">
              <a:latin typeface="Arial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GB" sz="1200">
                <a:solidFill>
                  <a:srgbClr val="002060"/>
                </a:solidFill>
                <a:latin typeface="Arial"/>
                <a:cs typeface="Arial"/>
              </a:rPr>
              <a:t>Replace the frozen ready meals with freshly prepared meals of lean meats, wholegrains and vegetables. </a:t>
            </a:r>
          </a:p>
          <a:p>
            <a:pPr marL="171450" indent="-171450">
              <a:buFont typeface="Arial"/>
              <a:buChar char="•"/>
            </a:pPr>
            <a:r>
              <a:rPr lang="en-GB" sz="1200">
                <a:solidFill>
                  <a:srgbClr val="002060"/>
                </a:solidFill>
                <a:latin typeface="Arial"/>
                <a:cs typeface="Arial"/>
              </a:rPr>
              <a:t>Substitute the sugary foods with fresh fruits and nuts.</a:t>
            </a:r>
          </a:p>
          <a:p>
            <a:pPr marL="171450" indent="-171450">
              <a:buFont typeface="Arial"/>
              <a:buChar char="•"/>
            </a:pPr>
            <a:r>
              <a:rPr lang="en-GB" sz="1200">
                <a:solidFill>
                  <a:srgbClr val="002060"/>
                </a:solidFill>
                <a:latin typeface="Arial"/>
                <a:cs typeface="Arial"/>
              </a:rPr>
              <a:t>Stop or limit beer consumption to a minimum by replacing an alcoholic beer with non - alcoholic. </a:t>
            </a:r>
          </a:p>
          <a:p>
            <a:pPr marL="171450" indent="-171450">
              <a:buFont typeface="Arial"/>
              <a:buChar char="•"/>
            </a:pPr>
            <a:r>
              <a:rPr lang="en-GB" sz="1200">
                <a:solidFill>
                  <a:srgbClr val="002060"/>
                </a:solidFill>
                <a:latin typeface="Arial"/>
                <a:cs typeface="Arial"/>
              </a:rPr>
              <a:t>Stop smoking by using skin patches and chewing gum. </a:t>
            </a:r>
          </a:p>
          <a:p>
            <a:pPr marL="171450" indent="-171450">
              <a:buFont typeface="Arial"/>
              <a:buChar char="•"/>
            </a:pPr>
            <a:r>
              <a:rPr lang="en-GB" sz="1200">
                <a:solidFill>
                  <a:srgbClr val="002060"/>
                </a:solidFill>
                <a:latin typeface="Arial"/>
                <a:cs typeface="Arial"/>
              </a:rPr>
              <a:t>Engage in regular physical activity 150 minutes spread through the week. (WHO, 2021)</a:t>
            </a:r>
          </a:p>
          <a:p>
            <a:pPr marL="171450" indent="-171450">
              <a:buFont typeface="Arial"/>
              <a:buChar char="•"/>
            </a:pPr>
            <a:r>
              <a:rPr lang="en-GB" sz="1200">
                <a:solidFill>
                  <a:srgbClr val="002060"/>
                </a:solidFill>
                <a:latin typeface="Arial"/>
                <a:cs typeface="Arial"/>
              </a:rPr>
              <a:t>''Limiting television time, screen time, and other ''sit time'' (hsph.harvard.edu, 2021)</a:t>
            </a:r>
          </a:p>
          <a:p>
            <a:pPr marL="285750" indent="-285750">
              <a:buFont typeface="Arial"/>
              <a:buChar char="•"/>
            </a:pPr>
            <a:endParaRPr lang="en-GB" sz="1200" dirty="0">
              <a:latin typeface="Arial"/>
              <a:cs typeface="Arial"/>
            </a:endParaRPr>
          </a:p>
          <a:p>
            <a:endParaRPr lang="en-GB" sz="12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200" dirty="0">
              <a:latin typeface="Arial"/>
              <a:cs typeface="Arial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2D0A7E81-13B6-4613-8BE2-B0F48806FFF1}"/>
              </a:ext>
            </a:extLst>
          </p:cNvPr>
          <p:cNvSpPr/>
          <p:nvPr/>
        </p:nvSpPr>
        <p:spPr>
          <a:xfrm>
            <a:off x="4152360" y="5577515"/>
            <a:ext cx="3889433" cy="122081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marL="171450" indent="-171450">
              <a:buFont typeface="Arial"/>
              <a:buChar char="•"/>
            </a:pPr>
            <a:endParaRPr lang="en-US" sz="1200" dirty="0">
              <a:latin typeface="Arial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US" sz="1200">
                <a:solidFill>
                  <a:srgbClr val="002060"/>
                </a:solidFill>
                <a:latin typeface="Arial"/>
                <a:cs typeface="Arial"/>
              </a:rPr>
              <a:t>BMI – 24.2 (based on 170 height, 70 weight, 45 age, low activity level, female. Patient A is within the healthy weight range, but on the higher end.</a:t>
            </a:r>
            <a:endParaRPr lang="en-US">
              <a:solidFill>
                <a:srgbClr val="002060"/>
              </a:solidFill>
            </a:endParaRPr>
          </a:p>
          <a:p>
            <a:pPr marL="171450" indent="-171450">
              <a:buFont typeface="Arial"/>
              <a:buChar char="•"/>
            </a:pPr>
            <a:r>
              <a:rPr lang="en-US" sz="1200">
                <a:solidFill>
                  <a:srgbClr val="002060"/>
                </a:solidFill>
                <a:latin typeface="Arial"/>
                <a:cs typeface="Arial"/>
              </a:rPr>
              <a:t>High blood pressure of 140/90.</a:t>
            </a:r>
            <a:endParaRPr lang="en-US" sz="12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US" sz="1200">
                <a:solidFill>
                  <a:srgbClr val="002060"/>
                </a:solidFill>
                <a:latin typeface="Arial"/>
                <a:cs typeface="Arial"/>
              </a:rPr>
              <a:t>Consumes regularly sugary foods, unhealthy frozen ready meals. Drinks 3 to 6 units a day, smokes. </a:t>
            </a:r>
            <a:endParaRPr lang="en-US" sz="12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171450" indent="-171450">
              <a:buFont typeface="Arial"/>
              <a:buChar char="•"/>
            </a:pPr>
            <a:endParaRPr lang="en-US" sz="1200" dirty="0">
              <a:solidFill>
                <a:srgbClr val="002060"/>
              </a:solidFill>
              <a:latin typeface="Arial"/>
              <a:cs typeface="Arial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6811B24B-F8E0-4784-B8AD-5EE808A122FA}"/>
              </a:ext>
            </a:extLst>
          </p:cNvPr>
          <p:cNvSpPr/>
          <p:nvPr/>
        </p:nvSpPr>
        <p:spPr>
          <a:xfrm>
            <a:off x="4144993" y="5254923"/>
            <a:ext cx="3881882" cy="23003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marL="342900" indent="-342900" algn="ctr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dirty="0"/>
          </a:p>
          <a:p>
            <a:pPr algn="ctr"/>
            <a:r>
              <a:rPr lang="en-GB" sz="1200" b="1">
                <a:solidFill>
                  <a:srgbClr val="002060"/>
                </a:solidFill>
                <a:latin typeface="Arial"/>
                <a:cs typeface="Arial"/>
              </a:rPr>
              <a:t>Patient A case study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sz="1200" dirty="0">
              <a:latin typeface="Arial"/>
              <a:cs typeface="Arial"/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sz="1200" dirty="0">
              <a:latin typeface="Arial"/>
              <a:cs typeface="Arial"/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sz="1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136996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C0D3E5DB-1706-4862-B10E-34A746ED41EE}"/>
              </a:ext>
            </a:extLst>
          </p:cNvPr>
          <p:cNvSpPr txBox="1"/>
          <p:nvPr/>
        </p:nvSpPr>
        <p:spPr>
          <a:xfrm>
            <a:off x="1791420" y="382438"/>
            <a:ext cx="8580406" cy="47089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>
                <a:latin typeface="Arial"/>
                <a:cs typeface="Arial"/>
              </a:rPr>
              <a:t>References</a:t>
            </a:r>
          </a:p>
          <a:p>
            <a:endParaRPr lang="en-GB" sz="1200" dirty="0">
              <a:latin typeface="Neue Haas Grotesk Text Pro"/>
              <a:cs typeface="Arial"/>
            </a:endParaRPr>
          </a:p>
          <a:p>
            <a:r>
              <a:rPr lang="en-GB" sz="1200">
                <a:latin typeface="Arial"/>
                <a:ea typeface="+mn-lt"/>
                <a:cs typeface="+mn-lt"/>
              </a:rPr>
              <a:t>Beaumont Health (2021) </a:t>
            </a:r>
            <a:r>
              <a:rPr lang="en-GB" sz="1200" i="1">
                <a:latin typeface="Arial"/>
                <a:ea typeface="+mn-lt"/>
                <a:cs typeface="+mn-lt"/>
              </a:rPr>
              <a:t>How Obesity Affects Your Body.</a:t>
            </a:r>
            <a:r>
              <a:rPr lang="en-GB" sz="1200">
                <a:latin typeface="Arial"/>
                <a:ea typeface="+mn-lt"/>
                <a:cs typeface="+mn-lt"/>
              </a:rPr>
              <a:t> Available at:</a:t>
            </a:r>
            <a:r>
              <a:rPr lang="en-GB" sz="1200" dirty="0">
                <a:latin typeface="Arial"/>
                <a:ea typeface="+mn-lt"/>
                <a:cs typeface="+mn-lt"/>
                <a:hlinkClick r:id="rId2"/>
              </a:rPr>
              <a:t>https://www.beaumont.org/services/weight-loss/obesity</a:t>
            </a:r>
            <a:r>
              <a:rPr lang="en-GB" sz="1200" dirty="0">
                <a:ea typeface="+mn-lt"/>
                <a:cs typeface="+mn-lt"/>
              </a:rPr>
              <a:t> </a:t>
            </a:r>
            <a:r>
              <a:rPr lang="en-GB" sz="1200">
                <a:latin typeface="Arial"/>
                <a:ea typeface="+mn-lt"/>
                <a:cs typeface="+mn-lt"/>
              </a:rPr>
              <a:t>(Accessed:27/07/2021)</a:t>
            </a:r>
          </a:p>
          <a:p>
            <a:endParaRPr lang="en-GB" sz="1200" dirty="0">
              <a:latin typeface="Arial"/>
              <a:cs typeface="Arial"/>
            </a:endParaRPr>
          </a:p>
          <a:p>
            <a:r>
              <a:rPr lang="en-GB" sz="1200">
                <a:latin typeface="Arial"/>
                <a:ea typeface="+mn-lt"/>
                <a:cs typeface="Arial"/>
              </a:rPr>
              <a:t>Heartuk (2021) </a:t>
            </a:r>
            <a:r>
              <a:rPr lang="en-GB" sz="1200" i="1">
                <a:latin typeface="Arial"/>
                <a:ea typeface="+mn-lt"/>
                <a:cs typeface="Arial"/>
              </a:rPr>
              <a:t>What is high cholesterol?.</a:t>
            </a:r>
            <a:r>
              <a:rPr lang="en-GB" sz="1200">
                <a:latin typeface="Arial"/>
                <a:ea typeface="+mn-lt"/>
                <a:cs typeface="Arial"/>
              </a:rPr>
              <a:t>Available at:</a:t>
            </a:r>
            <a:r>
              <a:rPr lang="en-GB" sz="1200" dirty="0">
                <a:latin typeface="Arial"/>
                <a:ea typeface="+mn-lt"/>
                <a:cs typeface="Arial"/>
                <a:hlinkClick r:id="rId3"/>
              </a:rPr>
              <a:t>https://www.heartuk.org.uk/cholesterol/what-is-high-cholesterol</a:t>
            </a:r>
            <a:r>
              <a:rPr lang="en-GB" sz="1200">
                <a:latin typeface="Arial"/>
                <a:ea typeface="+mn-lt"/>
                <a:cs typeface="Arial"/>
              </a:rPr>
              <a:t>(Accessed:27/07/2021)</a:t>
            </a:r>
            <a:endParaRPr lang="en-GB" sz="1200">
              <a:ea typeface="+mn-lt"/>
              <a:cs typeface="+mn-lt"/>
            </a:endParaRPr>
          </a:p>
          <a:p>
            <a:endParaRPr lang="en-GB" sz="1200" dirty="0">
              <a:latin typeface="Arial"/>
              <a:ea typeface="+mn-lt"/>
              <a:cs typeface="Arial"/>
            </a:endParaRPr>
          </a:p>
          <a:p>
            <a:endParaRPr lang="en-GB" sz="1200" dirty="0">
              <a:latin typeface="Neue Haas Grotesk Text Pro"/>
              <a:ea typeface="+mn-lt"/>
              <a:cs typeface="Arial"/>
            </a:endParaRPr>
          </a:p>
          <a:p>
            <a:r>
              <a:rPr lang="en-GB" sz="1200" dirty="0">
                <a:latin typeface="Arial"/>
                <a:ea typeface="+mn-lt"/>
                <a:cs typeface="Arial"/>
              </a:rPr>
              <a:t>Hsph.harvard.edu  (2021) </a:t>
            </a:r>
            <a:r>
              <a:rPr lang="en-GB" sz="1200" i="1">
                <a:latin typeface="Arial"/>
                <a:ea typeface="+mn-lt"/>
                <a:cs typeface="Arial"/>
              </a:rPr>
              <a:t>Obesity Prevention Strategies. </a:t>
            </a:r>
            <a:r>
              <a:rPr lang="en-GB" sz="1200">
                <a:latin typeface="Arial"/>
                <a:ea typeface="+mn-lt"/>
                <a:cs typeface="Arial"/>
              </a:rPr>
              <a:t>Available at: </a:t>
            </a:r>
            <a:r>
              <a:rPr lang="en-GB" sz="1200" dirty="0">
                <a:latin typeface="Arial"/>
                <a:ea typeface="+mn-lt"/>
                <a:cs typeface="+mn-lt"/>
                <a:hlinkClick r:id="rId4"/>
              </a:rPr>
              <a:t>https://www.hsph.harvard.edu/obesity-prevention-source/obesity-prevention/</a:t>
            </a:r>
            <a:r>
              <a:rPr lang="en-GB" sz="1200" dirty="0">
                <a:latin typeface="Arial"/>
                <a:ea typeface="+mn-lt"/>
                <a:cs typeface="+mn-lt"/>
              </a:rPr>
              <a:t> (Accessed:27/07/2021)</a:t>
            </a:r>
          </a:p>
          <a:p>
            <a:endParaRPr lang="en-GB" sz="1200" dirty="0">
              <a:ea typeface="+mn-lt"/>
              <a:cs typeface="+mn-lt"/>
            </a:endParaRPr>
          </a:p>
          <a:p>
            <a:endParaRPr lang="en-GB" sz="1200" dirty="0">
              <a:latin typeface="Arial"/>
              <a:cs typeface="Arial"/>
            </a:endParaRPr>
          </a:p>
          <a:p>
            <a:r>
              <a:rPr lang="en-GB" sz="1200">
                <a:latin typeface="Arial"/>
                <a:ea typeface="+mn-lt"/>
                <a:cs typeface="+mn-lt"/>
              </a:rPr>
              <a:t>Who (2021) </a:t>
            </a:r>
            <a:r>
              <a:rPr lang="en-GB" sz="1200" i="1">
                <a:latin typeface="Arial"/>
                <a:ea typeface="+mn-lt"/>
                <a:cs typeface="+mn-lt"/>
              </a:rPr>
              <a:t>Obesity and Overweight.</a:t>
            </a:r>
            <a:r>
              <a:rPr lang="en-GB" sz="1200">
                <a:latin typeface="Arial"/>
                <a:ea typeface="+mn-lt"/>
                <a:cs typeface="+mn-lt"/>
              </a:rPr>
              <a:t> Available at: </a:t>
            </a:r>
            <a:r>
              <a:rPr lang="en-GB" sz="1200" dirty="0">
                <a:latin typeface="Arial"/>
                <a:ea typeface="+mn-lt"/>
                <a:cs typeface="+mn-lt"/>
                <a:hlinkClick r:id="rId5"/>
              </a:rPr>
              <a:t>https://www.who.int/news-room/fact-sheets/detail/obesity-and overweight</a:t>
            </a:r>
            <a:r>
              <a:rPr lang="en-GB" sz="1200" dirty="0">
                <a:latin typeface="Arial"/>
                <a:ea typeface="+mn-lt"/>
                <a:cs typeface="+mn-lt"/>
              </a:rPr>
              <a:t>(Accessed:27/07/2021)</a:t>
            </a:r>
            <a:endParaRPr lang="en-GB" sz="1200" dirty="0">
              <a:latin typeface="Arial"/>
              <a:ea typeface="+mn-lt"/>
              <a:cs typeface="Arial"/>
            </a:endParaRPr>
          </a:p>
          <a:p>
            <a:endParaRPr lang="en-GB" sz="1200" dirty="0"/>
          </a:p>
          <a:p>
            <a:endParaRPr lang="en-GB" sz="1200" dirty="0">
              <a:latin typeface="Neue Haas Grotesk Text Pro"/>
              <a:cs typeface="Arial"/>
            </a:endParaRPr>
          </a:p>
          <a:p>
            <a:endParaRPr lang="en-GB" sz="1200" dirty="0">
              <a:latin typeface="Neue Haas Grotesk Text Pro"/>
              <a:cs typeface="Arial"/>
            </a:endParaRPr>
          </a:p>
          <a:p>
            <a:pPr algn="ctr"/>
            <a:endParaRPr lang="en-GB" sz="2400" b="1" dirty="0">
              <a:latin typeface="Arial"/>
              <a:cs typeface="Arial"/>
            </a:endParaRPr>
          </a:p>
          <a:p>
            <a:pPr algn="ctr"/>
            <a:endParaRPr lang="en-GB" sz="2400" b="1" dirty="0">
              <a:latin typeface="Arial"/>
              <a:cs typeface="Arial"/>
            </a:endParaRPr>
          </a:p>
          <a:p>
            <a:pPr algn="ctr"/>
            <a:endParaRPr lang="en-GB" sz="2400" b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6210399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0</TotalTime>
  <Words>212</Words>
  <Application>Microsoft Office PowerPoint</Application>
  <PresentationFormat>Custom</PresentationFormat>
  <Paragraphs>122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AccentBoxVTI</vt:lpstr>
      <vt:lpstr>Slide 1</vt:lpstr>
      <vt:lpstr>Slide 2</vt:lpstr>
      <vt:lpstr>Slide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iveli</cp:lastModifiedBy>
  <cp:revision>1388</cp:revision>
  <dcterms:created xsi:type="dcterms:W3CDTF">2021-07-27T10:47:02Z</dcterms:created>
  <dcterms:modified xsi:type="dcterms:W3CDTF">2021-07-27T22:11:51Z</dcterms:modified>
</cp:coreProperties>
</file>