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3" r:id="rId6"/>
    <p:sldId id="264" r:id="rId7"/>
    <p:sldId id="265" r:id="rId8"/>
    <p:sldId id="266" r:id="rId9"/>
    <p:sldId id="267" r:id="rId10"/>
    <p:sldId id="260" r:id="rId11"/>
    <p:sldId id="262"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247" autoAdjust="0"/>
  </p:normalViewPr>
  <p:slideViewPr>
    <p:cSldViewPr snapToGrid="0">
      <p:cViewPr varScale="1">
        <p:scale>
          <a:sx n="52" d="100"/>
          <a:sy n="52" d="100"/>
        </p:scale>
        <p:origin x="184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978792-B35E-4E3C-9E6B-5DC6B64D3068}" type="datetimeFigureOut">
              <a:rPr lang="en-GB" smtClean="0"/>
              <a:t>10/06/2024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F23F2B-AA85-4332-A489-AF1F2B4F8779}" type="slidenum">
              <a:rPr lang="en-GB" smtClean="0"/>
              <a:t>‹#›</a:t>
            </a:fld>
            <a:endParaRPr lang="en-GB"/>
          </a:p>
        </p:txBody>
      </p:sp>
    </p:spTree>
    <p:extLst>
      <p:ext uri="{BB962C8B-B14F-4D97-AF65-F5344CB8AC3E}">
        <p14:creationId xmlns:p14="http://schemas.microsoft.com/office/powerpoint/2010/main" val="3284218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the cross overs between health and education </a:t>
            </a:r>
          </a:p>
        </p:txBody>
      </p:sp>
      <p:sp>
        <p:nvSpPr>
          <p:cNvPr id="4" name="Slide Number Placeholder 3"/>
          <p:cNvSpPr>
            <a:spLocks noGrp="1"/>
          </p:cNvSpPr>
          <p:nvPr>
            <p:ph type="sldNum" sz="quarter" idx="5"/>
          </p:nvPr>
        </p:nvSpPr>
        <p:spPr/>
        <p:txBody>
          <a:bodyPr/>
          <a:lstStyle/>
          <a:p>
            <a:fld id="{CCF23F2B-AA85-4332-A489-AF1F2B4F8779}" type="slidenum">
              <a:rPr lang="en-GB" smtClean="0"/>
              <a:t>2</a:t>
            </a:fld>
            <a:endParaRPr lang="en-GB"/>
          </a:p>
        </p:txBody>
      </p:sp>
    </p:spTree>
    <p:extLst>
      <p:ext uri="{BB962C8B-B14F-4D97-AF65-F5344CB8AC3E}">
        <p14:creationId xmlns:p14="http://schemas.microsoft.com/office/powerpoint/2010/main" val="3074517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are LACs? What qualifies them to be in the care system? Kinship, foster care, residential </a:t>
            </a:r>
          </a:p>
          <a:p>
            <a:r>
              <a:rPr lang="en-GB" dirty="0"/>
              <a:t>Stats- how many LACs in Wales, UK today. How does this compare with historical (e.g., 10 years ago) Look at underpinning reasons as to why stats have doubled in this time.</a:t>
            </a:r>
          </a:p>
          <a:p>
            <a:endParaRPr lang="en-GB" dirty="0"/>
          </a:p>
          <a:p>
            <a:endParaRPr lang="en-GB" dirty="0"/>
          </a:p>
        </p:txBody>
      </p:sp>
      <p:sp>
        <p:nvSpPr>
          <p:cNvPr id="4" name="Slide Number Placeholder 3"/>
          <p:cNvSpPr>
            <a:spLocks noGrp="1"/>
          </p:cNvSpPr>
          <p:nvPr>
            <p:ph type="sldNum" sz="quarter" idx="5"/>
          </p:nvPr>
        </p:nvSpPr>
        <p:spPr/>
        <p:txBody>
          <a:bodyPr/>
          <a:lstStyle/>
          <a:p>
            <a:fld id="{CCF23F2B-AA85-4332-A489-AF1F2B4F8779}" type="slidenum">
              <a:rPr lang="en-GB" smtClean="0"/>
              <a:t>3</a:t>
            </a:fld>
            <a:endParaRPr lang="en-GB"/>
          </a:p>
        </p:txBody>
      </p:sp>
    </p:spTree>
    <p:extLst>
      <p:ext uri="{BB962C8B-B14F-4D97-AF65-F5344CB8AC3E}">
        <p14:creationId xmlns:p14="http://schemas.microsoft.com/office/powerpoint/2010/main" val="3270846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health barriers</a:t>
            </a:r>
          </a:p>
          <a:p>
            <a:endParaRPr lang="en-GB" dirty="0"/>
          </a:p>
          <a:p>
            <a:r>
              <a:rPr lang="en-GB" dirty="0"/>
              <a:t>e.g., foetal alcohol syndrome, delayed speech through lack of interaction, global delay, neglect of basic needs, nutrition, failure to thrive, lack of love and affection, Maslow’s Hierarchy of Needs, not registered with dentist, doctor, optician, constant moving, misdiagnosis (trauma), not knowing family history, </a:t>
            </a:r>
          </a:p>
          <a:p>
            <a:endParaRPr lang="en-GB" dirty="0"/>
          </a:p>
          <a:p>
            <a:r>
              <a:rPr lang="en-GB" dirty="0"/>
              <a:t>How they manifest- what do they look like, case studies, waiting lists long, no follow-up, </a:t>
            </a:r>
          </a:p>
        </p:txBody>
      </p:sp>
      <p:sp>
        <p:nvSpPr>
          <p:cNvPr id="4" name="Slide Number Placeholder 3"/>
          <p:cNvSpPr>
            <a:spLocks noGrp="1"/>
          </p:cNvSpPr>
          <p:nvPr>
            <p:ph type="sldNum" sz="quarter" idx="5"/>
          </p:nvPr>
        </p:nvSpPr>
        <p:spPr/>
        <p:txBody>
          <a:bodyPr/>
          <a:lstStyle/>
          <a:p>
            <a:fld id="{CCF23F2B-AA85-4332-A489-AF1F2B4F8779}" type="slidenum">
              <a:rPr lang="en-GB" smtClean="0"/>
              <a:t>4</a:t>
            </a:fld>
            <a:endParaRPr lang="en-GB"/>
          </a:p>
        </p:txBody>
      </p:sp>
    </p:spTree>
    <p:extLst>
      <p:ext uri="{BB962C8B-B14F-4D97-AF65-F5344CB8AC3E}">
        <p14:creationId xmlns:p14="http://schemas.microsoft.com/office/powerpoint/2010/main" val="1765881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exactly do these health barriers/inequalities impact the child/young person?</a:t>
            </a:r>
          </a:p>
          <a:p>
            <a:endParaRPr lang="en-GB" dirty="0"/>
          </a:p>
          <a:p>
            <a:r>
              <a:rPr lang="en-GB" dirty="0"/>
              <a:t>Mental and physical health</a:t>
            </a:r>
          </a:p>
          <a:p>
            <a:r>
              <a:rPr lang="en-GB" dirty="0"/>
              <a:t>Self-harm, drug abuse, alcohol abuse, eating disorders, homelessness, </a:t>
            </a:r>
          </a:p>
          <a:p>
            <a:endParaRPr lang="en-GB" dirty="0"/>
          </a:p>
          <a:p>
            <a:r>
              <a:rPr lang="en-GB" dirty="0"/>
              <a:t>Mental Access to sports and leisure activities is limited, no swimming lessons, </a:t>
            </a:r>
          </a:p>
          <a:p>
            <a:r>
              <a:rPr lang="en-GB" dirty="0"/>
              <a:t>Long term health outcomes poor</a:t>
            </a:r>
          </a:p>
          <a:p>
            <a:r>
              <a:rPr lang="en-GB" dirty="0"/>
              <a:t>Teeth, expense, pain, social stigma, </a:t>
            </a:r>
          </a:p>
          <a:p>
            <a:r>
              <a:rPr lang="en-GB" dirty="0"/>
              <a:t>Made fun of, stigmatised within social settings/groups, can lead to bullying</a:t>
            </a:r>
          </a:p>
          <a:p>
            <a:r>
              <a:rPr lang="en-GB" dirty="0"/>
              <a:t>Lack of genetic knowledge, family history etc. </a:t>
            </a:r>
          </a:p>
          <a:p>
            <a:r>
              <a:rPr lang="en-GB" dirty="0"/>
              <a:t>Potential lack of continuity in care, due to multiple placements</a:t>
            </a:r>
          </a:p>
          <a:p>
            <a:r>
              <a:rPr lang="en-GB" dirty="0"/>
              <a:t>Knowledge and proactivity of parents/carers re health </a:t>
            </a:r>
          </a:p>
        </p:txBody>
      </p:sp>
      <p:sp>
        <p:nvSpPr>
          <p:cNvPr id="4" name="Slide Number Placeholder 3"/>
          <p:cNvSpPr>
            <a:spLocks noGrp="1"/>
          </p:cNvSpPr>
          <p:nvPr>
            <p:ph type="sldNum" sz="quarter" idx="5"/>
          </p:nvPr>
        </p:nvSpPr>
        <p:spPr/>
        <p:txBody>
          <a:bodyPr/>
          <a:lstStyle/>
          <a:p>
            <a:fld id="{CCF23F2B-AA85-4332-A489-AF1F2B4F8779}" type="slidenum">
              <a:rPr lang="en-GB" smtClean="0"/>
              <a:t>5</a:t>
            </a:fld>
            <a:endParaRPr lang="en-GB"/>
          </a:p>
        </p:txBody>
      </p:sp>
    </p:spTree>
    <p:extLst>
      <p:ext uri="{BB962C8B-B14F-4D97-AF65-F5344CB8AC3E}">
        <p14:creationId xmlns:p14="http://schemas.microsoft.com/office/powerpoint/2010/main" val="1076120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Interventions/solutions – what can be done about it, what is being about it?</a:t>
            </a:r>
          </a:p>
          <a:p>
            <a:r>
              <a:rPr lang="en-GB" dirty="0"/>
              <a:t>Is it working , what else needs to happen to make things better</a:t>
            </a:r>
          </a:p>
          <a:p>
            <a:endParaRPr lang="en-GB" dirty="0"/>
          </a:p>
          <a:p>
            <a:r>
              <a:rPr lang="en-GB" dirty="0"/>
              <a:t>‘When I’m ready’</a:t>
            </a:r>
          </a:p>
          <a:p>
            <a:endParaRPr lang="en-GB" dirty="0"/>
          </a:p>
          <a:p>
            <a:endParaRPr lang="en-GB" dirty="0"/>
          </a:p>
          <a:p>
            <a:r>
              <a:rPr lang="en-GB" dirty="0"/>
              <a:t>Health review annually with school nurse, invasive (critique this, look at pros and cons) child’s voice (UNCRC), when things are identified then no follow-up or long waiting lists. Or if they move the waiting list starts again from the beginning….</a:t>
            </a:r>
          </a:p>
          <a:p>
            <a:endParaRPr lang="en-GB" dirty="0"/>
          </a:p>
          <a:p>
            <a:r>
              <a:rPr lang="en-GB" dirty="0"/>
              <a:t>Prioritise concerns</a:t>
            </a:r>
          </a:p>
          <a:p>
            <a:r>
              <a:rPr lang="en-GB" dirty="0"/>
              <a:t>Keep accurate records</a:t>
            </a:r>
          </a:p>
          <a:p>
            <a:r>
              <a:rPr lang="en-GB" dirty="0"/>
              <a:t>Free swimming lessons</a:t>
            </a:r>
          </a:p>
          <a:p>
            <a:r>
              <a:rPr lang="en-GB" dirty="0"/>
              <a:t>Funding available for some leisure activities which could benefit physical and mental health outcomes</a:t>
            </a:r>
          </a:p>
          <a:p>
            <a:endParaRPr lang="en-GB" dirty="0"/>
          </a:p>
          <a:p>
            <a:r>
              <a:rPr lang="en-GB" dirty="0"/>
              <a:t>All these people having all this information on the children, they can’t just be themselves… concern!</a:t>
            </a:r>
          </a:p>
          <a:p>
            <a:endParaRPr lang="en-GB" dirty="0"/>
          </a:p>
        </p:txBody>
      </p:sp>
      <p:sp>
        <p:nvSpPr>
          <p:cNvPr id="4" name="Slide Number Placeholder 3"/>
          <p:cNvSpPr>
            <a:spLocks noGrp="1"/>
          </p:cNvSpPr>
          <p:nvPr>
            <p:ph type="sldNum" sz="quarter" idx="5"/>
          </p:nvPr>
        </p:nvSpPr>
        <p:spPr/>
        <p:txBody>
          <a:bodyPr/>
          <a:lstStyle/>
          <a:p>
            <a:fld id="{CCF23F2B-AA85-4332-A489-AF1F2B4F8779}" type="slidenum">
              <a:rPr lang="en-GB" smtClean="0"/>
              <a:t>6</a:t>
            </a:fld>
            <a:endParaRPr lang="en-GB"/>
          </a:p>
        </p:txBody>
      </p:sp>
    </p:spTree>
    <p:extLst>
      <p:ext uri="{BB962C8B-B14F-4D97-AF65-F5344CB8AC3E}">
        <p14:creationId xmlns:p14="http://schemas.microsoft.com/office/powerpoint/2010/main" val="2246106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barriers?</a:t>
            </a:r>
          </a:p>
        </p:txBody>
      </p:sp>
      <p:sp>
        <p:nvSpPr>
          <p:cNvPr id="4" name="Slide Number Placeholder 3"/>
          <p:cNvSpPr>
            <a:spLocks noGrp="1"/>
          </p:cNvSpPr>
          <p:nvPr>
            <p:ph type="sldNum" sz="quarter" idx="5"/>
          </p:nvPr>
        </p:nvSpPr>
        <p:spPr/>
        <p:txBody>
          <a:bodyPr/>
          <a:lstStyle/>
          <a:p>
            <a:fld id="{CCF23F2B-AA85-4332-A489-AF1F2B4F8779}" type="slidenum">
              <a:rPr lang="en-GB" smtClean="0"/>
              <a:t>7</a:t>
            </a:fld>
            <a:endParaRPr lang="en-GB"/>
          </a:p>
        </p:txBody>
      </p:sp>
    </p:spTree>
    <p:extLst>
      <p:ext uri="{BB962C8B-B14F-4D97-AF65-F5344CB8AC3E}">
        <p14:creationId xmlns:p14="http://schemas.microsoft.com/office/powerpoint/2010/main" val="2290409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impact on the young person/child</a:t>
            </a:r>
          </a:p>
        </p:txBody>
      </p:sp>
      <p:sp>
        <p:nvSpPr>
          <p:cNvPr id="4" name="Slide Number Placeholder 3"/>
          <p:cNvSpPr>
            <a:spLocks noGrp="1"/>
          </p:cNvSpPr>
          <p:nvPr>
            <p:ph type="sldNum" sz="quarter" idx="5"/>
          </p:nvPr>
        </p:nvSpPr>
        <p:spPr/>
        <p:txBody>
          <a:bodyPr/>
          <a:lstStyle/>
          <a:p>
            <a:fld id="{CCF23F2B-AA85-4332-A489-AF1F2B4F8779}" type="slidenum">
              <a:rPr lang="en-GB" smtClean="0"/>
              <a:t>8</a:t>
            </a:fld>
            <a:endParaRPr lang="en-GB"/>
          </a:p>
        </p:txBody>
      </p:sp>
    </p:spTree>
    <p:extLst>
      <p:ext uri="{BB962C8B-B14F-4D97-AF65-F5344CB8AC3E}">
        <p14:creationId xmlns:p14="http://schemas.microsoft.com/office/powerpoint/2010/main" val="2019020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being done about it,? Is it working? Or not? Why? </a:t>
            </a:r>
          </a:p>
          <a:p>
            <a:r>
              <a:rPr lang="en-GB" dirty="0"/>
              <a:t>What could be done better?</a:t>
            </a:r>
          </a:p>
        </p:txBody>
      </p:sp>
      <p:sp>
        <p:nvSpPr>
          <p:cNvPr id="4" name="Slide Number Placeholder 3"/>
          <p:cNvSpPr>
            <a:spLocks noGrp="1"/>
          </p:cNvSpPr>
          <p:nvPr>
            <p:ph type="sldNum" sz="quarter" idx="5"/>
          </p:nvPr>
        </p:nvSpPr>
        <p:spPr/>
        <p:txBody>
          <a:bodyPr/>
          <a:lstStyle/>
          <a:p>
            <a:fld id="{CCF23F2B-AA85-4332-A489-AF1F2B4F8779}" type="slidenum">
              <a:rPr lang="en-GB" smtClean="0"/>
              <a:t>9</a:t>
            </a:fld>
            <a:endParaRPr lang="en-GB"/>
          </a:p>
        </p:txBody>
      </p:sp>
    </p:spTree>
    <p:extLst>
      <p:ext uri="{BB962C8B-B14F-4D97-AF65-F5344CB8AC3E}">
        <p14:creationId xmlns:p14="http://schemas.microsoft.com/office/powerpoint/2010/main" val="4040751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Reaching a judgement on the information you’ve </a:t>
            </a:r>
            <a:r>
              <a:rPr lang="en-GB"/>
              <a:t>already discussed </a:t>
            </a:r>
            <a:r>
              <a:rPr lang="en-GB" dirty="0"/>
              <a:t>in the main slides.</a:t>
            </a:r>
          </a:p>
        </p:txBody>
      </p:sp>
      <p:sp>
        <p:nvSpPr>
          <p:cNvPr id="4" name="Slide Number Placeholder 3"/>
          <p:cNvSpPr>
            <a:spLocks noGrp="1"/>
          </p:cNvSpPr>
          <p:nvPr>
            <p:ph type="sldNum" sz="quarter" idx="5"/>
          </p:nvPr>
        </p:nvSpPr>
        <p:spPr/>
        <p:txBody>
          <a:bodyPr/>
          <a:lstStyle/>
          <a:p>
            <a:fld id="{CCF23F2B-AA85-4332-A489-AF1F2B4F8779}" type="slidenum">
              <a:rPr lang="en-GB" smtClean="0"/>
              <a:t>10</a:t>
            </a:fld>
            <a:endParaRPr lang="en-GB"/>
          </a:p>
        </p:txBody>
      </p:sp>
    </p:spTree>
    <p:extLst>
      <p:ext uri="{BB962C8B-B14F-4D97-AF65-F5344CB8AC3E}">
        <p14:creationId xmlns:p14="http://schemas.microsoft.com/office/powerpoint/2010/main" val="1916633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BF344-641E-03BF-593D-B66D3A16A5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8C7051-7CB5-EF85-3C68-8F2A354ACF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B7D2D9-65B9-B8D5-236E-DF75F018A2FB}"/>
              </a:ext>
            </a:extLst>
          </p:cNvPr>
          <p:cNvSpPr>
            <a:spLocks noGrp="1"/>
          </p:cNvSpPr>
          <p:nvPr>
            <p:ph type="dt" sz="half" idx="10"/>
          </p:nvPr>
        </p:nvSpPr>
        <p:spPr/>
        <p:txBody>
          <a:bodyPr/>
          <a:lstStyle/>
          <a:p>
            <a:fld id="{B6C467F2-BE1F-4A72-8BB4-27ACF2A88778}" type="datetimeFigureOut">
              <a:rPr lang="en-GB" smtClean="0"/>
              <a:t>10/06/2024</a:t>
            </a:fld>
            <a:endParaRPr lang="en-GB"/>
          </a:p>
        </p:txBody>
      </p:sp>
      <p:sp>
        <p:nvSpPr>
          <p:cNvPr id="5" name="Footer Placeholder 4">
            <a:extLst>
              <a:ext uri="{FF2B5EF4-FFF2-40B4-BE49-F238E27FC236}">
                <a16:creationId xmlns:a16="http://schemas.microsoft.com/office/drawing/2014/main" id="{F30E0B2D-1716-833A-F166-0EC1E2648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5387D2-4D26-DDDD-A9BC-1AD65EB7D1C1}"/>
              </a:ext>
            </a:extLst>
          </p:cNvPr>
          <p:cNvSpPr>
            <a:spLocks noGrp="1"/>
          </p:cNvSpPr>
          <p:nvPr>
            <p:ph type="sldNum" sz="quarter" idx="12"/>
          </p:nvPr>
        </p:nvSpPr>
        <p:spPr/>
        <p:txBody>
          <a:bodyPr/>
          <a:lstStyle/>
          <a:p>
            <a:fld id="{41BEA0A9-8BB1-4B4B-89D6-A07C83991193}" type="slidenum">
              <a:rPr lang="en-GB" smtClean="0"/>
              <a:t>‹#›</a:t>
            </a:fld>
            <a:endParaRPr lang="en-GB"/>
          </a:p>
        </p:txBody>
      </p:sp>
    </p:spTree>
    <p:extLst>
      <p:ext uri="{BB962C8B-B14F-4D97-AF65-F5344CB8AC3E}">
        <p14:creationId xmlns:p14="http://schemas.microsoft.com/office/powerpoint/2010/main" val="4027148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B934A-C41F-47BB-61E3-DEFC17F80E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DB80EB-11B8-24C1-3A18-D0B6C5DEC4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E4E15D-CA39-0D07-D1A5-3FA80BF6A535}"/>
              </a:ext>
            </a:extLst>
          </p:cNvPr>
          <p:cNvSpPr>
            <a:spLocks noGrp="1"/>
          </p:cNvSpPr>
          <p:nvPr>
            <p:ph type="dt" sz="half" idx="10"/>
          </p:nvPr>
        </p:nvSpPr>
        <p:spPr/>
        <p:txBody>
          <a:bodyPr/>
          <a:lstStyle/>
          <a:p>
            <a:fld id="{B6C467F2-BE1F-4A72-8BB4-27ACF2A88778}" type="datetimeFigureOut">
              <a:rPr lang="en-GB" smtClean="0"/>
              <a:t>10/06/2024</a:t>
            </a:fld>
            <a:endParaRPr lang="en-GB"/>
          </a:p>
        </p:txBody>
      </p:sp>
      <p:sp>
        <p:nvSpPr>
          <p:cNvPr id="5" name="Footer Placeholder 4">
            <a:extLst>
              <a:ext uri="{FF2B5EF4-FFF2-40B4-BE49-F238E27FC236}">
                <a16:creationId xmlns:a16="http://schemas.microsoft.com/office/drawing/2014/main" id="{32EE9A5D-3108-C2C0-71B1-53A30B6FB7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0A8DC2-1AC1-1B63-6F49-3535A63D0326}"/>
              </a:ext>
            </a:extLst>
          </p:cNvPr>
          <p:cNvSpPr>
            <a:spLocks noGrp="1"/>
          </p:cNvSpPr>
          <p:nvPr>
            <p:ph type="sldNum" sz="quarter" idx="12"/>
          </p:nvPr>
        </p:nvSpPr>
        <p:spPr/>
        <p:txBody>
          <a:bodyPr/>
          <a:lstStyle/>
          <a:p>
            <a:fld id="{41BEA0A9-8BB1-4B4B-89D6-A07C83991193}" type="slidenum">
              <a:rPr lang="en-GB" smtClean="0"/>
              <a:t>‹#›</a:t>
            </a:fld>
            <a:endParaRPr lang="en-GB"/>
          </a:p>
        </p:txBody>
      </p:sp>
    </p:spTree>
    <p:extLst>
      <p:ext uri="{BB962C8B-B14F-4D97-AF65-F5344CB8AC3E}">
        <p14:creationId xmlns:p14="http://schemas.microsoft.com/office/powerpoint/2010/main" val="3364656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70658-8FD6-58C7-5DD3-F2FEA8579E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18647A-A669-2C9E-072F-057F8FC0C3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389F57-D8BE-F14A-DCD8-3550F800EEC3}"/>
              </a:ext>
            </a:extLst>
          </p:cNvPr>
          <p:cNvSpPr>
            <a:spLocks noGrp="1"/>
          </p:cNvSpPr>
          <p:nvPr>
            <p:ph type="dt" sz="half" idx="10"/>
          </p:nvPr>
        </p:nvSpPr>
        <p:spPr/>
        <p:txBody>
          <a:bodyPr/>
          <a:lstStyle/>
          <a:p>
            <a:fld id="{B6C467F2-BE1F-4A72-8BB4-27ACF2A88778}" type="datetimeFigureOut">
              <a:rPr lang="en-GB" smtClean="0"/>
              <a:t>10/06/2024</a:t>
            </a:fld>
            <a:endParaRPr lang="en-GB"/>
          </a:p>
        </p:txBody>
      </p:sp>
      <p:sp>
        <p:nvSpPr>
          <p:cNvPr id="5" name="Footer Placeholder 4">
            <a:extLst>
              <a:ext uri="{FF2B5EF4-FFF2-40B4-BE49-F238E27FC236}">
                <a16:creationId xmlns:a16="http://schemas.microsoft.com/office/drawing/2014/main" id="{139018FE-F19C-8203-F193-90AC6573F9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CFFE50-19E0-29A5-2B65-187D219B4541}"/>
              </a:ext>
            </a:extLst>
          </p:cNvPr>
          <p:cNvSpPr>
            <a:spLocks noGrp="1"/>
          </p:cNvSpPr>
          <p:nvPr>
            <p:ph type="sldNum" sz="quarter" idx="12"/>
          </p:nvPr>
        </p:nvSpPr>
        <p:spPr/>
        <p:txBody>
          <a:bodyPr/>
          <a:lstStyle/>
          <a:p>
            <a:fld id="{41BEA0A9-8BB1-4B4B-89D6-A07C83991193}" type="slidenum">
              <a:rPr lang="en-GB" smtClean="0"/>
              <a:t>‹#›</a:t>
            </a:fld>
            <a:endParaRPr lang="en-GB"/>
          </a:p>
        </p:txBody>
      </p:sp>
    </p:spTree>
    <p:extLst>
      <p:ext uri="{BB962C8B-B14F-4D97-AF65-F5344CB8AC3E}">
        <p14:creationId xmlns:p14="http://schemas.microsoft.com/office/powerpoint/2010/main" val="2492340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9F1A3-3201-28A7-9EF7-A843E3EF56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478525-6B15-E162-FA08-3CF9EF2801A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348D56-C4B8-F8AF-4F1E-7731E4E61F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E5CFF6-4687-25B5-B325-405EDE37AE48}"/>
              </a:ext>
            </a:extLst>
          </p:cNvPr>
          <p:cNvSpPr>
            <a:spLocks noGrp="1"/>
          </p:cNvSpPr>
          <p:nvPr>
            <p:ph type="dt" sz="half" idx="10"/>
          </p:nvPr>
        </p:nvSpPr>
        <p:spPr/>
        <p:txBody>
          <a:bodyPr/>
          <a:lstStyle/>
          <a:p>
            <a:fld id="{B6C467F2-BE1F-4A72-8BB4-27ACF2A88778}" type="datetimeFigureOut">
              <a:rPr lang="en-GB" smtClean="0"/>
              <a:t>10/06/2024</a:t>
            </a:fld>
            <a:endParaRPr lang="en-GB"/>
          </a:p>
        </p:txBody>
      </p:sp>
      <p:sp>
        <p:nvSpPr>
          <p:cNvPr id="6" name="Footer Placeholder 5">
            <a:extLst>
              <a:ext uri="{FF2B5EF4-FFF2-40B4-BE49-F238E27FC236}">
                <a16:creationId xmlns:a16="http://schemas.microsoft.com/office/drawing/2014/main" id="{ADD64842-578B-A4E8-560A-FF1279A669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393851-5ADB-3AD8-0FD1-33D03F719A1A}"/>
              </a:ext>
            </a:extLst>
          </p:cNvPr>
          <p:cNvSpPr>
            <a:spLocks noGrp="1"/>
          </p:cNvSpPr>
          <p:nvPr>
            <p:ph type="sldNum" sz="quarter" idx="12"/>
          </p:nvPr>
        </p:nvSpPr>
        <p:spPr/>
        <p:txBody>
          <a:bodyPr/>
          <a:lstStyle/>
          <a:p>
            <a:fld id="{41BEA0A9-8BB1-4B4B-89D6-A07C83991193}" type="slidenum">
              <a:rPr lang="en-GB" smtClean="0"/>
              <a:t>‹#›</a:t>
            </a:fld>
            <a:endParaRPr lang="en-GB"/>
          </a:p>
        </p:txBody>
      </p:sp>
    </p:spTree>
    <p:extLst>
      <p:ext uri="{BB962C8B-B14F-4D97-AF65-F5344CB8AC3E}">
        <p14:creationId xmlns:p14="http://schemas.microsoft.com/office/powerpoint/2010/main" val="1069032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3AD8F-1DA0-6129-EB3F-E09549C0E3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526ADF-2082-DD38-7974-4F11FEE450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605120-DD2A-BEE8-345B-51BC3FC586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BF65CA-AD12-05D7-0ED3-C41B612A3B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738F68-853A-5953-B2B0-0FCD8DA394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A01591-2C32-B3EA-A0A2-FB0CF7E36A34}"/>
              </a:ext>
            </a:extLst>
          </p:cNvPr>
          <p:cNvSpPr>
            <a:spLocks noGrp="1"/>
          </p:cNvSpPr>
          <p:nvPr>
            <p:ph type="dt" sz="half" idx="10"/>
          </p:nvPr>
        </p:nvSpPr>
        <p:spPr/>
        <p:txBody>
          <a:bodyPr/>
          <a:lstStyle/>
          <a:p>
            <a:fld id="{B6C467F2-BE1F-4A72-8BB4-27ACF2A88778}" type="datetimeFigureOut">
              <a:rPr lang="en-GB" smtClean="0"/>
              <a:t>10/06/2024</a:t>
            </a:fld>
            <a:endParaRPr lang="en-GB"/>
          </a:p>
        </p:txBody>
      </p:sp>
      <p:sp>
        <p:nvSpPr>
          <p:cNvPr id="8" name="Footer Placeholder 7">
            <a:extLst>
              <a:ext uri="{FF2B5EF4-FFF2-40B4-BE49-F238E27FC236}">
                <a16:creationId xmlns:a16="http://schemas.microsoft.com/office/drawing/2014/main" id="{4EB5D80B-49BA-D8F2-5E30-724362D74A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8501BAC-DFF6-3F6D-9C51-59EDFB37AACC}"/>
              </a:ext>
            </a:extLst>
          </p:cNvPr>
          <p:cNvSpPr>
            <a:spLocks noGrp="1"/>
          </p:cNvSpPr>
          <p:nvPr>
            <p:ph type="sldNum" sz="quarter" idx="12"/>
          </p:nvPr>
        </p:nvSpPr>
        <p:spPr/>
        <p:txBody>
          <a:bodyPr/>
          <a:lstStyle/>
          <a:p>
            <a:fld id="{41BEA0A9-8BB1-4B4B-89D6-A07C83991193}" type="slidenum">
              <a:rPr lang="en-GB" smtClean="0"/>
              <a:t>‹#›</a:t>
            </a:fld>
            <a:endParaRPr lang="en-GB"/>
          </a:p>
        </p:txBody>
      </p:sp>
    </p:spTree>
    <p:extLst>
      <p:ext uri="{BB962C8B-B14F-4D97-AF65-F5344CB8AC3E}">
        <p14:creationId xmlns:p14="http://schemas.microsoft.com/office/powerpoint/2010/main" val="3600588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9AB87-92B8-6DAB-9536-8317ACE60A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BBD6D0-CBBA-A29B-5A8D-310367B0D334}"/>
              </a:ext>
            </a:extLst>
          </p:cNvPr>
          <p:cNvSpPr>
            <a:spLocks noGrp="1"/>
          </p:cNvSpPr>
          <p:nvPr>
            <p:ph type="dt" sz="half" idx="10"/>
          </p:nvPr>
        </p:nvSpPr>
        <p:spPr/>
        <p:txBody>
          <a:bodyPr/>
          <a:lstStyle/>
          <a:p>
            <a:fld id="{B6C467F2-BE1F-4A72-8BB4-27ACF2A88778}" type="datetimeFigureOut">
              <a:rPr lang="en-GB" smtClean="0"/>
              <a:t>10/06/2024</a:t>
            </a:fld>
            <a:endParaRPr lang="en-GB"/>
          </a:p>
        </p:txBody>
      </p:sp>
      <p:sp>
        <p:nvSpPr>
          <p:cNvPr id="4" name="Footer Placeholder 3">
            <a:extLst>
              <a:ext uri="{FF2B5EF4-FFF2-40B4-BE49-F238E27FC236}">
                <a16:creationId xmlns:a16="http://schemas.microsoft.com/office/drawing/2014/main" id="{3D2D4083-1BB4-BF4C-0034-711967B27B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AED78B-9826-68F9-D2A8-AB9888D84D8B}"/>
              </a:ext>
            </a:extLst>
          </p:cNvPr>
          <p:cNvSpPr>
            <a:spLocks noGrp="1"/>
          </p:cNvSpPr>
          <p:nvPr>
            <p:ph type="sldNum" sz="quarter" idx="12"/>
          </p:nvPr>
        </p:nvSpPr>
        <p:spPr/>
        <p:txBody>
          <a:bodyPr/>
          <a:lstStyle/>
          <a:p>
            <a:fld id="{41BEA0A9-8BB1-4B4B-89D6-A07C83991193}" type="slidenum">
              <a:rPr lang="en-GB" smtClean="0"/>
              <a:t>‹#›</a:t>
            </a:fld>
            <a:endParaRPr lang="en-GB"/>
          </a:p>
        </p:txBody>
      </p:sp>
    </p:spTree>
    <p:extLst>
      <p:ext uri="{BB962C8B-B14F-4D97-AF65-F5344CB8AC3E}">
        <p14:creationId xmlns:p14="http://schemas.microsoft.com/office/powerpoint/2010/main" val="2797944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12974D-3FE3-4C41-5935-3C4B82BF94C8}"/>
              </a:ext>
            </a:extLst>
          </p:cNvPr>
          <p:cNvSpPr>
            <a:spLocks noGrp="1"/>
          </p:cNvSpPr>
          <p:nvPr>
            <p:ph type="dt" sz="half" idx="10"/>
          </p:nvPr>
        </p:nvSpPr>
        <p:spPr/>
        <p:txBody>
          <a:bodyPr/>
          <a:lstStyle/>
          <a:p>
            <a:fld id="{B6C467F2-BE1F-4A72-8BB4-27ACF2A88778}" type="datetimeFigureOut">
              <a:rPr lang="en-GB" smtClean="0"/>
              <a:t>10/06/2024</a:t>
            </a:fld>
            <a:endParaRPr lang="en-GB"/>
          </a:p>
        </p:txBody>
      </p:sp>
      <p:sp>
        <p:nvSpPr>
          <p:cNvPr id="3" name="Footer Placeholder 2">
            <a:extLst>
              <a:ext uri="{FF2B5EF4-FFF2-40B4-BE49-F238E27FC236}">
                <a16:creationId xmlns:a16="http://schemas.microsoft.com/office/drawing/2014/main" id="{AC734385-D46C-239A-1900-60A1B54634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5BA9AB-FAC7-CBBD-0CF5-75361542DD01}"/>
              </a:ext>
            </a:extLst>
          </p:cNvPr>
          <p:cNvSpPr>
            <a:spLocks noGrp="1"/>
          </p:cNvSpPr>
          <p:nvPr>
            <p:ph type="sldNum" sz="quarter" idx="12"/>
          </p:nvPr>
        </p:nvSpPr>
        <p:spPr/>
        <p:txBody>
          <a:bodyPr/>
          <a:lstStyle/>
          <a:p>
            <a:fld id="{41BEA0A9-8BB1-4B4B-89D6-A07C83991193}" type="slidenum">
              <a:rPr lang="en-GB" smtClean="0"/>
              <a:t>‹#›</a:t>
            </a:fld>
            <a:endParaRPr lang="en-GB"/>
          </a:p>
        </p:txBody>
      </p:sp>
    </p:spTree>
    <p:extLst>
      <p:ext uri="{BB962C8B-B14F-4D97-AF65-F5344CB8AC3E}">
        <p14:creationId xmlns:p14="http://schemas.microsoft.com/office/powerpoint/2010/main" val="4129505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0D9FB-A5F9-8743-BB61-5262686021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9E85F8-1B5D-8348-BDC9-42B80240FC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1247F0-BE7E-BEB3-B67D-958B07A629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211204-82FC-801D-AF6D-B9C05D86ADB5}"/>
              </a:ext>
            </a:extLst>
          </p:cNvPr>
          <p:cNvSpPr>
            <a:spLocks noGrp="1"/>
          </p:cNvSpPr>
          <p:nvPr>
            <p:ph type="dt" sz="half" idx="10"/>
          </p:nvPr>
        </p:nvSpPr>
        <p:spPr/>
        <p:txBody>
          <a:bodyPr/>
          <a:lstStyle/>
          <a:p>
            <a:fld id="{B6C467F2-BE1F-4A72-8BB4-27ACF2A88778}" type="datetimeFigureOut">
              <a:rPr lang="en-GB" smtClean="0"/>
              <a:t>10/06/2024</a:t>
            </a:fld>
            <a:endParaRPr lang="en-GB"/>
          </a:p>
        </p:txBody>
      </p:sp>
      <p:sp>
        <p:nvSpPr>
          <p:cNvPr id="6" name="Footer Placeholder 5">
            <a:extLst>
              <a:ext uri="{FF2B5EF4-FFF2-40B4-BE49-F238E27FC236}">
                <a16:creationId xmlns:a16="http://schemas.microsoft.com/office/drawing/2014/main" id="{7FA8EE4F-EDF8-050A-C6B3-8A0ACF8E94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A26389-CA31-9D72-CDEF-98928519E793}"/>
              </a:ext>
            </a:extLst>
          </p:cNvPr>
          <p:cNvSpPr>
            <a:spLocks noGrp="1"/>
          </p:cNvSpPr>
          <p:nvPr>
            <p:ph type="sldNum" sz="quarter" idx="12"/>
          </p:nvPr>
        </p:nvSpPr>
        <p:spPr/>
        <p:txBody>
          <a:bodyPr/>
          <a:lstStyle/>
          <a:p>
            <a:fld id="{41BEA0A9-8BB1-4B4B-89D6-A07C83991193}" type="slidenum">
              <a:rPr lang="en-GB" smtClean="0"/>
              <a:t>‹#›</a:t>
            </a:fld>
            <a:endParaRPr lang="en-GB"/>
          </a:p>
        </p:txBody>
      </p:sp>
    </p:spTree>
    <p:extLst>
      <p:ext uri="{BB962C8B-B14F-4D97-AF65-F5344CB8AC3E}">
        <p14:creationId xmlns:p14="http://schemas.microsoft.com/office/powerpoint/2010/main" val="3173040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8D71A-507D-2BD3-B19E-CFA29297F8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7F5713-1BBD-7319-3687-1E9763B79A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4472ED-F023-5141-22DF-C21749085E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6679B6-9140-8E13-EE0E-816A1AA7CBA4}"/>
              </a:ext>
            </a:extLst>
          </p:cNvPr>
          <p:cNvSpPr>
            <a:spLocks noGrp="1"/>
          </p:cNvSpPr>
          <p:nvPr>
            <p:ph type="dt" sz="half" idx="10"/>
          </p:nvPr>
        </p:nvSpPr>
        <p:spPr/>
        <p:txBody>
          <a:bodyPr/>
          <a:lstStyle/>
          <a:p>
            <a:fld id="{B6C467F2-BE1F-4A72-8BB4-27ACF2A88778}" type="datetimeFigureOut">
              <a:rPr lang="en-GB" smtClean="0"/>
              <a:t>10/06/2024</a:t>
            </a:fld>
            <a:endParaRPr lang="en-GB"/>
          </a:p>
        </p:txBody>
      </p:sp>
      <p:sp>
        <p:nvSpPr>
          <p:cNvPr id="6" name="Footer Placeholder 5">
            <a:extLst>
              <a:ext uri="{FF2B5EF4-FFF2-40B4-BE49-F238E27FC236}">
                <a16:creationId xmlns:a16="http://schemas.microsoft.com/office/drawing/2014/main" id="{5EE216F6-0474-72EB-0F71-798C3861DB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9C5288-A620-FFF5-9F3D-381A96C5186A}"/>
              </a:ext>
            </a:extLst>
          </p:cNvPr>
          <p:cNvSpPr>
            <a:spLocks noGrp="1"/>
          </p:cNvSpPr>
          <p:nvPr>
            <p:ph type="sldNum" sz="quarter" idx="12"/>
          </p:nvPr>
        </p:nvSpPr>
        <p:spPr/>
        <p:txBody>
          <a:bodyPr/>
          <a:lstStyle/>
          <a:p>
            <a:fld id="{41BEA0A9-8BB1-4B4B-89D6-A07C83991193}" type="slidenum">
              <a:rPr lang="en-GB" smtClean="0"/>
              <a:t>‹#›</a:t>
            </a:fld>
            <a:endParaRPr lang="en-GB"/>
          </a:p>
        </p:txBody>
      </p:sp>
    </p:spTree>
    <p:extLst>
      <p:ext uri="{BB962C8B-B14F-4D97-AF65-F5344CB8AC3E}">
        <p14:creationId xmlns:p14="http://schemas.microsoft.com/office/powerpoint/2010/main" val="3352772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966D9-E7E4-EB4F-F794-59C6FD1BE3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A76447-F9C9-83F6-4869-CFD5CD719D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BD88B6-0609-8A36-4696-692136D99591}"/>
              </a:ext>
            </a:extLst>
          </p:cNvPr>
          <p:cNvSpPr>
            <a:spLocks noGrp="1"/>
          </p:cNvSpPr>
          <p:nvPr>
            <p:ph type="dt" sz="half" idx="10"/>
          </p:nvPr>
        </p:nvSpPr>
        <p:spPr/>
        <p:txBody>
          <a:bodyPr/>
          <a:lstStyle/>
          <a:p>
            <a:fld id="{B6C467F2-BE1F-4A72-8BB4-27ACF2A88778}" type="datetimeFigureOut">
              <a:rPr lang="en-GB" smtClean="0"/>
              <a:t>10/06/2024</a:t>
            </a:fld>
            <a:endParaRPr lang="en-GB"/>
          </a:p>
        </p:txBody>
      </p:sp>
      <p:sp>
        <p:nvSpPr>
          <p:cNvPr id="5" name="Footer Placeholder 4">
            <a:extLst>
              <a:ext uri="{FF2B5EF4-FFF2-40B4-BE49-F238E27FC236}">
                <a16:creationId xmlns:a16="http://schemas.microsoft.com/office/drawing/2014/main" id="{783ACE89-E2EB-1D72-C61F-82A01FA4C3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A4025B-8A89-E5E2-54B5-41C05C61E567}"/>
              </a:ext>
            </a:extLst>
          </p:cNvPr>
          <p:cNvSpPr>
            <a:spLocks noGrp="1"/>
          </p:cNvSpPr>
          <p:nvPr>
            <p:ph type="sldNum" sz="quarter" idx="12"/>
          </p:nvPr>
        </p:nvSpPr>
        <p:spPr/>
        <p:txBody>
          <a:bodyPr/>
          <a:lstStyle/>
          <a:p>
            <a:fld id="{41BEA0A9-8BB1-4B4B-89D6-A07C83991193}" type="slidenum">
              <a:rPr lang="en-GB" smtClean="0"/>
              <a:t>‹#›</a:t>
            </a:fld>
            <a:endParaRPr lang="en-GB"/>
          </a:p>
        </p:txBody>
      </p:sp>
    </p:spTree>
    <p:extLst>
      <p:ext uri="{BB962C8B-B14F-4D97-AF65-F5344CB8AC3E}">
        <p14:creationId xmlns:p14="http://schemas.microsoft.com/office/powerpoint/2010/main" val="533667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F9D6D5-FF89-2A31-BCF9-AF5963FA00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85D384-7F11-DCCB-52FE-0159233982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4E0D4B-22BE-98BE-66DA-6941C11B649F}"/>
              </a:ext>
            </a:extLst>
          </p:cNvPr>
          <p:cNvSpPr>
            <a:spLocks noGrp="1"/>
          </p:cNvSpPr>
          <p:nvPr>
            <p:ph type="dt" sz="half" idx="10"/>
          </p:nvPr>
        </p:nvSpPr>
        <p:spPr/>
        <p:txBody>
          <a:bodyPr/>
          <a:lstStyle/>
          <a:p>
            <a:fld id="{B6C467F2-BE1F-4A72-8BB4-27ACF2A88778}" type="datetimeFigureOut">
              <a:rPr lang="en-GB" smtClean="0"/>
              <a:t>10/06/2024</a:t>
            </a:fld>
            <a:endParaRPr lang="en-GB"/>
          </a:p>
        </p:txBody>
      </p:sp>
      <p:sp>
        <p:nvSpPr>
          <p:cNvPr id="5" name="Footer Placeholder 4">
            <a:extLst>
              <a:ext uri="{FF2B5EF4-FFF2-40B4-BE49-F238E27FC236}">
                <a16:creationId xmlns:a16="http://schemas.microsoft.com/office/drawing/2014/main" id="{F4E9C56A-AF9B-FCD3-4D4E-2B9FFD76D5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6BDA8A-EB01-4EDD-F8D2-30D23DC584E7}"/>
              </a:ext>
            </a:extLst>
          </p:cNvPr>
          <p:cNvSpPr>
            <a:spLocks noGrp="1"/>
          </p:cNvSpPr>
          <p:nvPr>
            <p:ph type="sldNum" sz="quarter" idx="12"/>
          </p:nvPr>
        </p:nvSpPr>
        <p:spPr/>
        <p:txBody>
          <a:bodyPr/>
          <a:lstStyle/>
          <a:p>
            <a:fld id="{41BEA0A9-8BB1-4B4B-89D6-A07C83991193}" type="slidenum">
              <a:rPr lang="en-GB" smtClean="0"/>
              <a:t>‹#›</a:t>
            </a:fld>
            <a:endParaRPr lang="en-GB"/>
          </a:p>
        </p:txBody>
      </p:sp>
    </p:spTree>
    <p:extLst>
      <p:ext uri="{BB962C8B-B14F-4D97-AF65-F5344CB8AC3E}">
        <p14:creationId xmlns:p14="http://schemas.microsoft.com/office/powerpoint/2010/main" val="3688014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C17FBF-A3C3-B16D-A161-E270CA7553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05D03A-4D2D-F6B7-5DE1-3AC4DC0A58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C887CB-3DD2-0288-3BBE-03467060B6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C467F2-BE1F-4A72-8BB4-27ACF2A88778}" type="datetimeFigureOut">
              <a:rPr lang="en-GB" smtClean="0"/>
              <a:t>10/06/2024</a:t>
            </a:fld>
            <a:endParaRPr lang="en-GB"/>
          </a:p>
        </p:txBody>
      </p:sp>
      <p:sp>
        <p:nvSpPr>
          <p:cNvPr id="5" name="Footer Placeholder 4">
            <a:extLst>
              <a:ext uri="{FF2B5EF4-FFF2-40B4-BE49-F238E27FC236}">
                <a16:creationId xmlns:a16="http://schemas.microsoft.com/office/drawing/2014/main" id="{0435FAF8-2DBB-D578-5FE5-44FDF234D7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05FB65-F061-C553-B87E-8874E1FA08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BEA0A9-8BB1-4B4B-89D6-A07C83991193}" type="slidenum">
              <a:rPr lang="en-GB" smtClean="0"/>
              <a:t>‹#›</a:t>
            </a:fld>
            <a:endParaRPr lang="en-GB"/>
          </a:p>
        </p:txBody>
      </p:sp>
    </p:spTree>
    <p:extLst>
      <p:ext uri="{BB962C8B-B14F-4D97-AF65-F5344CB8AC3E}">
        <p14:creationId xmlns:p14="http://schemas.microsoft.com/office/powerpoint/2010/main" val="14360394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9E4E2-1F5E-7C57-C928-B39EA975055B}"/>
              </a:ext>
            </a:extLst>
          </p:cNvPr>
          <p:cNvSpPr>
            <a:spLocks noGrp="1"/>
          </p:cNvSpPr>
          <p:nvPr>
            <p:ph type="ctrTitle"/>
          </p:nvPr>
        </p:nvSpPr>
        <p:spPr>
          <a:xfrm>
            <a:off x="1524000" y="1722131"/>
            <a:ext cx="9144000" cy="2387600"/>
          </a:xfrm>
        </p:spPr>
        <p:txBody>
          <a:bodyPr>
            <a:normAutofit fontScale="90000"/>
          </a:bodyPr>
          <a:lstStyle/>
          <a:p>
            <a:pPr>
              <a:lnSpc>
                <a:spcPct val="115000"/>
              </a:lnSpc>
              <a:spcAft>
                <a:spcPts val="1000"/>
              </a:spcAft>
            </a:pPr>
            <a:br>
              <a:rPr lang="en-GB" sz="4000" b="1" dirty="0"/>
            </a:br>
            <a:br>
              <a:rPr lang="en-GB" sz="4000" b="1" dirty="0"/>
            </a:br>
            <a:br>
              <a:rPr lang="en-GB" sz="4000" b="1" dirty="0"/>
            </a:br>
            <a:r>
              <a:rPr lang="en-GB" sz="3100" b="1" dirty="0">
                <a:latin typeface="Arial" panose="020B0604020202020204" pitchFamily="34" charset="0"/>
                <a:cs typeface="Arial" panose="020B0604020202020204" pitchFamily="34" charset="0"/>
              </a:rPr>
              <a:t>ECED 7005 </a:t>
            </a:r>
            <a:br>
              <a:rPr lang="en-GB" sz="3100" b="1" dirty="0">
                <a:latin typeface="Arial" panose="020B0604020202020204" pitchFamily="34" charset="0"/>
                <a:cs typeface="Arial" panose="020B0604020202020204" pitchFamily="34" charset="0"/>
              </a:rPr>
            </a:br>
            <a:r>
              <a:rPr lang="en-GB" sz="3100" b="1" dirty="0">
                <a:effectLst/>
                <a:latin typeface="Arial" panose="020B0604020202020204" pitchFamily="34" charset="0"/>
                <a:cs typeface="Arial" panose="020B0604020202020204" pitchFamily="34" charset="0"/>
              </a:rPr>
              <a:t>Dismantling Barriers to Equality: Gender, Ethnicity and Race, Youth and </a:t>
            </a:r>
            <a:br>
              <a:rPr lang="en-GB" sz="3100" b="1" dirty="0">
                <a:effectLst/>
                <a:latin typeface="Arial" panose="020B0604020202020204" pitchFamily="34" charset="0"/>
                <a:cs typeface="Arial" panose="020B0604020202020204" pitchFamily="34" charset="0"/>
              </a:rPr>
            </a:br>
            <a:r>
              <a:rPr lang="en-GB" sz="3100" b="1" dirty="0">
                <a:effectLst/>
                <a:latin typeface="Arial" panose="020B0604020202020204" pitchFamily="34" charset="0"/>
                <a:cs typeface="Arial" panose="020B0604020202020204" pitchFamily="34" charset="0"/>
              </a:rPr>
              <a:t>Age, Health and Disability and Vulnerable Group</a:t>
            </a:r>
            <a:br>
              <a:rPr lang="en-GB" sz="5400" dirty="0">
                <a:effectLst/>
                <a:latin typeface="Calibri" panose="020F0502020204030204" pitchFamily="34" charset="0"/>
                <a:ea typeface="Calibri" panose="020F0502020204030204" pitchFamily="34" charset="0"/>
                <a:cs typeface="Arial" panose="020B0604020202020204" pitchFamily="34" charset="0"/>
              </a:rPr>
            </a:br>
            <a:endParaRPr lang="en-GB" b="1" dirty="0"/>
          </a:p>
        </p:txBody>
      </p:sp>
      <p:sp>
        <p:nvSpPr>
          <p:cNvPr id="3" name="Subtitle 2">
            <a:extLst>
              <a:ext uri="{FF2B5EF4-FFF2-40B4-BE49-F238E27FC236}">
                <a16:creationId xmlns:a16="http://schemas.microsoft.com/office/drawing/2014/main" id="{61928CB9-0B66-56EE-CF05-0DDACEBB8FE9}"/>
              </a:ext>
            </a:extLst>
          </p:cNvPr>
          <p:cNvSpPr>
            <a:spLocks noGrp="1"/>
          </p:cNvSpPr>
          <p:nvPr>
            <p:ph type="subTitle" idx="1"/>
          </p:nvPr>
        </p:nvSpPr>
        <p:spPr>
          <a:xfrm>
            <a:off x="1524000" y="3602038"/>
            <a:ext cx="9144000" cy="2387600"/>
          </a:xfrm>
        </p:spPr>
        <p:txBody>
          <a:bodyPr/>
          <a:lstStyle/>
          <a:p>
            <a:endParaRPr lang="en-GB" dirty="0"/>
          </a:p>
          <a:p>
            <a:r>
              <a:rPr lang="en-GB" b="1" dirty="0"/>
              <a:t>How children in the care system are affected by barriers to participation in society, specifically health and education.</a:t>
            </a:r>
          </a:p>
          <a:p>
            <a:endParaRPr lang="en-GB" dirty="0">
              <a:highlight>
                <a:srgbClr val="FFFF00"/>
              </a:highlight>
            </a:endParaRPr>
          </a:p>
          <a:p>
            <a:r>
              <a:rPr lang="en-GB" dirty="0"/>
              <a:t>Lee Smith (</a:t>
            </a:r>
            <a:r>
              <a:rPr lang="en-GB" sz="1800" dirty="0">
                <a:effectLst/>
                <a:latin typeface="Arial" panose="020B0604020202020204" pitchFamily="34" charset="0"/>
                <a:ea typeface="Calibri" panose="020F0502020204030204" pitchFamily="34" charset="0"/>
              </a:rPr>
              <a:t>0701783)</a:t>
            </a:r>
            <a:endParaRPr lang="en-GB" dirty="0"/>
          </a:p>
        </p:txBody>
      </p:sp>
    </p:spTree>
    <p:extLst>
      <p:ext uri="{BB962C8B-B14F-4D97-AF65-F5344CB8AC3E}">
        <p14:creationId xmlns:p14="http://schemas.microsoft.com/office/powerpoint/2010/main" val="1818825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51F0-EA69-E191-E635-5776F6104F05}"/>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F963BAFB-1168-48EA-5F48-E442877BA249}"/>
              </a:ext>
            </a:extLst>
          </p:cNvPr>
          <p:cNvSpPr>
            <a:spLocks noGrp="1"/>
          </p:cNvSpPr>
          <p:nvPr>
            <p:ph idx="1"/>
          </p:nvPr>
        </p:nvSpPr>
        <p:spPr/>
        <p:txBody>
          <a:bodyPr/>
          <a:lstStyle/>
          <a:p>
            <a:pPr marL="0" indent="0">
              <a:buNone/>
            </a:pPr>
            <a:r>
              <a:rPr lang="en-GB" b="1" dirty="0"/>
              <a:t>Question:</a:t>
            </a:r>
            <a:r>
              <a:rPr lang="en-GB" dirty="0"/>
              <a:t> Identify a group that is at risk of exclusion; critically reflect upon 2 barriers to full participation in society and consider possible solutions.</a:t>
            </a:r>
          </a:p>
          <a:p>
            <a:pPr marL="0" indent="0">
              <a:buNone/>
            </a:pPr>
            <a:endParaRPr lang="en-GB" dirty="0"/>
          </a:p>
          <a:p>
            <a:r>
              <a:rPr lang="en-GB" dirty="0"/>
              <a:t>Focus group: children in the care system (looked after children (LACs))</a:t>
            </a:r>
          </a:p>
          <a:p>
            <a:endParaRPr lang="en-GB" dirty="0"/>
          </a:p>
          <a:p>
            <a:r>
              <a:rPr lang="en-GB" dirty="0"/>
              <a:t>Barriers to participation in society:</a:t>
            </a:r>
          </a:p>
          <a:p>
            <a:pPr lvl="1">
              <a:buFont typeface="Courier New" panose="02070309020205020404" pitchFamily="49" charset="0"/>
              <a:buChar char="o"/>
            </a:pPr>
            <a:r>
              <a:rPr lang="en-GB" dirty="0"/>
              <a:t>Health</a:t>
            </a:r>
          </a:p>
          <a:p>
            <a:pPr lvl="1">
              <a:buFont typeface="Courier New" panose="02070309020205020404" pitchFamily="49" charset="0"/>
              <a:buChar char="o"/>
            </a:pPr>
            <a:r>
              <a:rPr lang="en-GB" dirty="0"/>
              <a:t>Education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02878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42698-7730-6A49-576C-0A29C0219338}"/>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Background/context</a:t>
            </a:r>
          </a:p>
        </p:txBody>
      </p:sp>
      <p:sp>
        <p:nvSpPr>
          <p:cNvPr id="3" name="Content Placeholder 2">
            <a:extLst>
              <a:ext uri="{FF2B5EF4-FFF2-40B4-BE49-F238E27FC236}">
                <a16:creationId xmlns:a16="http://schemas.microsoft.com/office/drawing/2014/main" id="{8E2AE041-0CE9-45C6-A5CD-F781226FDB85}"/>
              </a:ext>
            </a:extLst>
          </p:cNvPr>
          <p:cNvSpPr>
            <a:spLocks noGrp="1"/>
          </p:cNvSpPr>
          <p:nvPr>
            <p:ph idx="1"/>
          </p:nvPr>
        </p:nvSpPr>
        <p:spPr/>
        <p:txBody>
          <a:bodyPr>
            <a:normAutofit/>
          </a:bodyPr>
          <a:lstStyle/>
          <a:p>
            <a:r>
              <a:rPr lang="en-GB" dirty="0"/>
              <a:t>Who are looked after children (LAC)?</a:t>
            </a:r>
          </a:p>
          <a:p>
            <a:pPr lvl="1">
              <a:buFont typeface="Courier New" panose="02070309020205020404" pitchFamily="49" charset="0"/>
              <a:buChar char="o"/>
            </a:pPr>
            <a:r>
              <a:rPr lang="en-GB" dirty="0"/>
              <a:t>Kinship </a:t>
            </a:r>
          </a:p>
          <a:p>
            <a:pPr lvl="1">
              <a:buFont typeface="Courier New" panose="02070309020205020404" pitchFamily="49" charset="0"/>
              <a:buChar char="o"/>
            </a:pPr>
            <a:r>
              <a:rPr lang="en-GB" dirty="0"/>
              <a:t>Foster care</a:t>
            </a:r>
          </a:p>
          <a:p>
            <a:pPr lvl="1">
              <a:buFont typeface="Courier New" panose="02070309020205020404" pitchFamily="49" charset="0"/>
              <a:buChar char="o"/>
            </a:pPr>
            <a:r>
              <a:rPr lang="en-GB" dirty="0"/>
              <a:t>Residential care</a:t>
            </a:r>
          </a:p>
          <a:p>
            <a:pPr lvl="1">
              <a:buFont typeface="Courier New" panose="02070309020205020404" pitchFamily="49" charset="0"/>
              <a:buChar char="o"/>
            </a:pPr>
            <a:endParaRPr lang="en-GB" dirty="0"/>
          </a:p>
          <a:p>
            <a:r>
              <a:rPr lang="en-GB" dirty="0"/>
              <a:t>Key statistics for LACs</a:t>
            </a:r>
          </a:p>
          <a:p>
            <a:pPr lvl="1">
              <a:buFont typeface="Courier New" panose="02070309020205020404" pitchFamily="49" charset="0"/>
              <a:buChar char="o"/>
            </a:pPr>
            <a:r>
              <a:rPr lang="en-GB" dirty="0"/>
              <a:t>Wales 2023-24 </a:t>
            </a:r>
          </a:p>
          <a:p>
            <a:pPr lvl="1">
              <a:buFont typeface="Courier New" panose="02070309020205020404" pitchFamily="49" charset="0"/>
              <a:buChar char="o"/>
            </a:pPr>
            <a:r>
              <a:rPr lang="en-GB" dirty="0"/>
              <a:t>Wales 2013-14</a:t>
            </a:r>
          </a:p>
          <a:p>
            <a:pPr lvl="1">
              <a:buFont typeface="Courier New" panose="02070309020205020404" pitchFamily="49" charset="0"/>
              <a:buChar char="o"/>
            </a:pPr>
            <a:r>
              <a:rPr lang="en-GB" dirty="0"/>
              <a:t>UK 2023-24</a:t>
            </a:r>
          </a:p>
          <a:p>
            <a:pPr lvl="1">
              <a:buFont typeface="Courier New" panose="02070309020205020404" pitchFamily="49" charset="0"/>
              <a:buChar char="o"/>
            </a:pPr>
            <a:r>
              <a:rPr lang="en-GB" dirty="0"/>
              <a:t>UK 2013-14</a:t>
            </a:r>
          </a:p>
          <a:p>
            <a:pPr lvl="1">
              <a:buFont typeface="Courier New" panose="02070309020205020404" pitchFamily="49" charset="0"/>
              <a:buChar char="o"/>
            </a:pPr>
            <a:endParaRPr lang="en-GB" dirty="0"/>
          </a:p>
          <a:p>
            <a:pPr lvl="1">
              <a:buFont typeface="Courier New" panose="02070309020205020404" pitchFamily="49" charset="0"/>
              <a:buChar char="o"/>
            </a:pPr>
            <a:endParaRPr lang="en-GB" dirty="0"/>
          </a:p>
        </p:txBody>
      </p:sp>
    </p:spTree>
    <p:extLst>
      <p:ext uri="{BB962C8B-B14F-4D97-AF65-F5344CB8AC3E}">
        <p14:creationId xmlns:p14="http://schemas.microsoft.com/office/powerpoint/2010/main" val="4182148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D0C13-81BA-CD08-9281-7777763F673E}"/>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Health barriers </a:t>
            </a:r>
          </a:p>
        </p:txBody>
      </p:sp>
      <p:sp>
        <p:nvSpPr>
          <p:cNvPr id="3" name="Content Placeholder 2">
            <a:extLst>
              <a:ext uri="{FF2B5EF4-FFF2-40B4-BE49-F238E27FC236}">
                <a16:creationId xmlns:a16="http://schemas.microsoft.com/office/drawing/2014/main" id="{2CFBF8EB-C569-B616-30E4-B4E4F2183B62}"/>
              </a:ext>
            </a:extLst>
          </p:cNvPr>
          <p:cNvSpPr>
            <a:spLocks noGrp="1"/>
          </p:cNvSpPr>
          <p:nvPr>
            <p:ph idx="1"/>
          </p:nvPr>
        </p:nvSpPr>
        <p:spPr/>
        <p:txBody>
          <a:bodyPr>
            <a:normAutofit fontScale="85000" lnSpcReduction="20000"/>
          </a:bodyPr>
          <a:lstStyle/>
          <a:p>
            <a:r>
              <a:rPr lang="en-GB" dirty="0"/>
              <a:t>What are the health barriers?</a:t>
            </a:r>
          </a:p>
          <a:p>
            <a:pPr lvl="1"/>
            <a:r>
              <a:rPr lang="en-GB" dirty="0"/>
              <a:t>e.g., foetal alcohol syndrome </a:t>
            </a:r>
          </a:p>
          <a:p>
            <a:pPr lvl="1"/>
            <a:r>
              <a:rPr lang="en-GB" dirty="0"/>
              <a:t>delayed speech through lack of interaction</a:t>
            </a:r>
          </a:p>
          <a:p>
            <a:pPr lvl="1"/>
            <a:r>
              <a:rPr lang="en-GB" dirty="0"/>
              <a:t>global delay</a:t>
            </a:r>
          </a:p>
          <a:p>
            <a:pPr lvl="1"/>
            <a:r>
              <a:rPr lang="en-GB" dirty="0"/>
              <a:t>neglect of basic needs, nutrition</a:t>
            </a:r>
          </a:p>
          <a:p>
            <a:pPr lvl="1"/>
            <a:r>
              <a:rPr lang="en-GB" dirty="0"/>
              <a:t>failure to thrive, lack of love and affection</a:t>
            </a:r>
          </a:p>
          <a:p>
            <a:pPr lvl="1"/>
            <a:r>
              <a:rPr lang="en-GB" dirty="0"/>
              <a:t>Maslow’s Hierarchy of Needs, not registered with dentist, doctor, optician</a:t>
            </a:r>
          </a:p>
          <a:p>
            <a:pPr lvl="1"/>
            <a:r>
              <a:rPr lang="en-GB" dirty="0"/>
              <a:t>constant moving, misdiagnosis (trauma) </a:t>
            </a:r>
          </a:p>
          <a:p>
            <a:pPr lvl="1"/>
            <a:r>
              <a:rPr lang="en-GB" dirty="0"/>
              <a:t>not knowing family history </a:t>
            </a:r>
          </a:p>
          <a:p>
            <a:endParaRPr lang="en-GB" dirty="0"/>
          </a:p>
          <a:p>
            <a:r>
              <a:rPr lang="en-GB" dirty="0"/>
              <a:t>How do they manifest? </a:t>
            </a:r>
          </a:p>
          <a:p>
            <a:pPr lvl="1"/>
            <a:r>
              <a:rPr lang="en-GB" dirty="0"/>
              <a:t>case studies</a:t>
            </a:r>
          </a:p>
          <a:p>
            <a:pPr lvl="1"/>
            <a:r>
              <a:rPr lang="en-GB" dirty="0"/>
              <a:t>waiting lists long</a:t>
            </a:r>
          </a:p>
          <a:p>
            <a:pPr lvl="1"/>
            <a:r>
              <a:rPr lang="en-GB" dirty="0"/>
              <a:t>no follow-up</a:t>
            </a:r>
          </a:p>
          <a:p>
            <a:endParaRPr lang="en-GB" dirty="0"/>
          </a:p>
        </p:txBody>
      </p:sp>
    </p:spTree>
    <p:extLst>
      <p:ext uri="{BB962C8B-B14F-4D97-AF65-F5344CB8AC3E}">
        <p14:creationId xmlns:p14="http://schemas.microsoft.com/office/powerpoint/2010/main" val="3946532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C384D-C250-87A4-2A0B-3AC00F2049E2}"/>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Health barriers: impact</a:t>
            </a:r>
          </a:p>
        </p:txBody>
      </p:sp>
      <p:sp>
        <p:nvSpPr>
          <p:cNvPr id="3" name="Content Placeholder 2">
            <a:extLst>
              <a:ext uri="{FF2B5EF4-FFF2-40B4-BE49-F238E27FC236}">
                <a16:creationId xmlns:a16="http://schemas.microsoft.com/office/drawing/2014/main" id="{19F81AA7-2FDE-F5A9-4586-04D68C7BD8D5}"/>
              </a:ext>
            </a:extLst>
          </p:cNvPr>
          <p:cNvSpPr>
            <a:spLocks noGrp="1"/>
          </p:cNvSpPr>
          <p:nvPr>
            <p:ph idx="1"/>
          </p:nvPr>
        </p:nvSpPr>
        <p:spPr/>
        <p:txBody>
          <a:bodyPr>
            <a:normAutofit fontScale="85000" lnSpcReduction="20000"/>
          </a:bodyPr>
          <a:lstStyle/>
          <a:p>
            <a:r>
              <a:rPr lang="en-GB" dirty="0"/>
              <a:t>How do these health barriers/inequalities impact the child/young person?</a:t>
            </a:r>
          </a:p>
          <a:p>
            <a:pPr lvl="1"/>
            <a:r>
              <a:rPr lang="en-GB" dirty="0"/>
              <a:t>Mental and physical health</a:t>
            </a:r>
          </a:p>
          <a:p>
            <a:pPr lvl="1"/>
            <a:r>
              <a:rPr lang="en-GB" dirty="0"/>
              <a:t>Self-harm, </a:t>
            </a:r>
          </a:p>
          <a:p>
            <a:pPr lvl="1"/>
            <a:r>
              <a:rPr lang="en-GB" dirty="0"/>
              <a:t>Drug/alcohol abuse, self-medicating </a:t>
            </a:r>
          </a:p>
          <a:p>
            <a:pPr lvl="1"/>
            <a:r>
              <a:rPr lang="en-GB" dirty="0"/>
              <a:t>eating disorders </a:t>
            </a:r>
          </a:p>
          <a:p>
            <a:pPr lvl="1"/>
            <a:r>
              <a:rPr lang="en-GB" dirty="0"/>
              <a:t>Homelessness</a:t>
            </a:r>
          </a:p>
          <a:p>
            <a:pPr lvl="1"/>
            <a:r>
              <a:rPr lang="en-GB" dirty="0"/>
              <a:t>Long term health outcomes poor</a:t>
            </a:r>
          </a:p>
          <a:p>
            <a:pPr lvl="1"/>
            <a:r>
              <a:rPr lang="en-GB" dirty="0"/>
              <a:t>Mental health outcomes poor </a:t>
            </a:r>
          </a:p>
          <a:p>
            <a:pPr lvl="1"/>
            <a:r>
              <a:rPr lang="en-GB" dirty="0"/>
              <a:t>Access to sports and leisure activities is limited, e.g., no swimming lessons</a:t>
            </a:r>
          </a:p>
          <a:p>
            <a:pPr lvl="1"/>
            <a:r>
              <a:rPr lang="en-GB" dirty="0"/>
              <a:t>Teeth- expense, pain, social stigma, </a:t>
            </a:r>
          </a:p>
          <a:p>
            <a:pPr lvl="1"/>
            <a:r>
              <a:rPr lang="en-GB" dirty="0"/>
              <a:t>Made fun of, stigmatised within social settings/groups, can lead to bullying</a:t>
            </a:r>
          </a:p>
          <a:p>
            <a:pPr lvl="1"/>
            <a:r>
              <a:rPr lang="en-GB" dirty="0"/>
              <a:t>Lack of genetic knowledge, family history </a:t>
            </a:r>
          </a:p>
          <a:p>
            <a:pPr lvl="1"/>
            <a:r>
              <a:rPr lang="en-GB" dirty="0"/>
              <a:t>Potential lack of continuity in care, due to multiple placements</a:t>
            </a:r>
          </a:p>
          <a:p>
            <a:pPr lvl="1"/>
            <a:r>
              <a:rPr lang="en-GB" dirty="0"/>
              <a:t>Knowledge and proactivity of parents/carers regarding health </a:t>
            </a:r>
          </a:p>
          <a:p>
            <a:endParaRPr lang="en-GB" dirty="0"/>
          </a:p>
        </p:txBody>
      </p:sp>
    </p:spTree>
    <p:extLst>
      <p:ext uri="{BB962C8B-B14F-4D97-AF65-F5344CB8AC3E}">
        <p14:creationId xmlns:p14="http://schemas.microsoft.com/office/powerpoint/2010/main" val="1894717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4EC76-260B-876A-50A4-29E88BAC4FD8}"/>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Health: Solutions</a:t>
            </a:r>
          </a:p>
        </p:txBody>
      </p:sp>
      <p:sp>
        <p:nvSpPr>
          <p:cNvPr id="3" name="Content Placeholder 2">
            <a:extLst>
              <a:ext uri="{FF2B5EF4-FFF2-40B4-BE49-F238E27FC236}">
                <a16:creationId xmlns:a16="http://schemas.microsoft.com/office/drawing/2014/main" id="{C498EDCB-A3D8-7752-504F-36F3A32811DB}"/>
              </a:ext>
            </a:extLst>
          </p:cNvPr>
          <p:cNvSpPr>
            <a:spLocks noGrp="1"/>
          </p:cNvSpPr>
          <p:nvPr>
            <p:ph idx="1"/>
          </p:nvPr>
        </p:nvSpPr>
        <p:spPr/>
        <p:txBody>
          <a:bodyPr>
            <a:normAutofit fontScale="92500" lnSpcReduction="10000"/>
          </a:bodyPr>
          <a:lstStyle/>
          <a:p>
            <a:r>
              <a:rPr lang="en-GB" dirty="0"/>
              <a:t>Interventions/solutions – what can be done about it, what is being about it, is it working , what else needs to happen to make things better?</a:t>
            </a:r>
          </a:p>
          <a:p>
            <a:pPr lvl="1"/>
            <a:r>
              <a:rPr lang="en-GB" dirty="0"/>
              <a:t>‘When I’m ready’</a:t>
            </a:r>
          </a:p>
          <a:p>
            <a:pPr lvl="1"/>
            <a:r>
              <a:rPr lang="en-GB" dirty="0"/>
              <a:t>Health review annually with school nurse, invasive (critique this, look at pros and cons) child’s voice (UNCRC), when things are identified then no follow-up or long waiting lists. Or if they move the waiting list starts again from the beginning….</a:t>
            </a:r>
          </a:p>
          <a:p>
            <a:pPr lvl="1"/>
            <a:r>
              <a:rPr lang="en-GB" dirty="0"/>
              <a:t>Prioritise concerns</a:t>
            </a:r>
          </a:p>
          <a:p>
            <a:pPr lvl="1"/>
            <a:r>
              <a:rPr lang="en-GB" dirty="0"/>
              <a:t>Keep accurate records</a:t>
            </a:r>
          </a:p>
          <a:p>
            <a:pPr lvl="1"/>
            <a:r>
              <a:rPr lang="en-GB" dirty="0"/>
              <a:t>Free swimming lessons</a:t>
            </a:r>
          </a:p>
          <a:p>
            <a:pPr lvl="1"/>
            <a:r>
              <a:rPr lang="en-GB" dirty="0"/>
              <a:t>Funding available for some leisure activities which could benefit physical and mental health outcomes</a:t>
            </a:r>
          </a:p>
          <a:p>
            <a:pPr lvl="1"/>
            <a:r>
              <a:rPr lang="en-GB" dirty="0"/>
              <a:t>All these people having all this information on the children, they can’t just be themselves… concern!</a:t>
            </a:r>
          </a:p>
          <a:p>
            <a:endParaRPr lang="en-GB" dirty="0"/>
          </a:p>
        </p:txBody>
      </p:sp>
    </p:spTree>
    <p:extLst>
      <p:ext uri="{BB962C8B-B14F-4D97-AF65-F5344CB8AC3E}">
        <p14:creationId xmlns:p14="http://schemas.microsoft.com/office/powerpoint/2010/main" val="2224572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5E92B-2D45-A172-0C39-DDBA024454C7}"/>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Education barriers</a:t>
            </a:r>
          </a:p>
        </p:txBody>
      </p:sp>
      <p:sp>
        <p:nvSpPr>
          <p:cNvPr id="3" name="Content Placeholder 2">
            <a:extLst>
              <a:ext uri="{FF2B5EF4-FFF2-40B4-BE49-F238E27FC236}">
                <a16:creationId xmlns:a16="http://schemas.microsoft.com/office/drawing/2014/main" id="{FBE57612-FB64-0742-AF7E-CD2D84744E0D}"/>
              </a:ext>
            </a:extLst>
          </p:cNvPr>
          <p:cNvSpPr>
            <a:spLocks noGrp="1"/>
          </p:cNvSpPr>
          <p:nvPr>
            <p:ph idx="1"/>
          </p:nvPr>
        </p:nvSpPr>
        <p:spPr/>
        <p:txBody>
          <a:bodyPr>
            <a:normAutofit fontScale="92500" lnSpcReduction="10000"/>
          </a:bodyPr>
          <a:lstStyle/>
          <a:p>
            <a:r>
              <a:rPr lang="en-GB" dirty="0"/>
              <a:t>Poor attendance</a:t>
            </a:r>
          </a:p>
          <a:p>
            <a:r>
              <a:rPr lang="en-GB" dirty="0"/>
              <a:t>Multiple placements</a:t>
            </a:r>
          </a:p>
          <a:p>
            <a:r>
              <a:rPr lang="en-GB" dirty="0"/>
              <a:t>Poor early years interventions (parental neglect, low stimuli pre-school)</a:t>
            </a:r>
          </a:p>
          <a:p>
            <a:r>
              <a:rPr lang="en-GB" dirty="0"/>
              <a:t>Lack of continuity in care (parental, foster, care system)</a:t>
            </a:r>
          </a:p>
          <a:p>
            <a:r>
              <a:rPr lang="en-GB" dirty="0"/>
              <a:t>Maslow’s Hierarchy of Needs (basic needs not met, cannot reach full potential)</a:t>
            </a:r>
          </a:p>
          <a:p>
            <a:r>
              <a:rPr lang="en-GB" dirty="0"/>
              <a:t>Low expectations due to labels</a:t>
            </a:r>
          </a:p>
          <a:p>
            <a:r>
              <a:rPr lang="en-GB" dirty="0"/>
              <a:t>Under-/mis-diagnosis of </a:t>
            </a:r>
            <a:r>
              <a:rPr lang="en-GB" dirty="0" err="1"/>
              <a:t>SpLD</a:t>
            </a:r>
            <a:r>
              <a:rPr lang="en-GB" dirty="0"/>
              <a:t>, ALN</a:t>
            </a:r>
          </a:p>
          <a:p>
            <a:r>
              <a:rPr lang="en-GB" dirty="0"/>
              <a:t>Inter-generational effect</a:t>
            </a:r>
          </a:p>
          <a:p>
            <a:r>
              <a:rPr lang="en-GB" dirty="0"/>
              <a:t>No-one ‘championing’ them</a:t>
            </a:r>
          </a:p>
          <a:p>
            <a:endParaRPr lang="en-GB" dirty="0"/>
          </a:p>
          <a:p>
            <a:endParaRPr lang="en-GB" dirty="0"/>
          </a:p>
        </p:txBody>
      </p:sp>
    </p:spTree>
    <p:extLst>
      <p:ext uri="{BB962C8B-B14F-4D97-AF65-F5344CB8AC3E}">
        <p14:creationId xmlns:p14="http://schemas.microsoft.com/office/powerpoint/2010/main" val="2629259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77D7A-EF8B-8F08-C7BE-D963FCAC2D4E}"/>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Education barriers: impact </a:t>
            </a:r>
          </a:p>
        </p:txBody>
      </p:sp>
      <p:sp>
        <p:nvSpPr>
          <p:cNvPr id="3" name="Content Placeholder 2">
            <a:extLst>
              <a:ext uri="{FF2B5EF4-FFF2-40B4-BE49-F238E27FC236}">
                <a16:creationId xmlns:a16="http://schemas.microsoft.com/office/drawing/2014/main" id="{E034944C-6BFB-3391-A73C-3FF50AA0FF7E}"/>
              </a:ext>
            </a:extLst>
          </p:cNvPr>
          <p:cNvSpPr>
            <a:spLocks noGrp="1"/>
          </p:cNvSpPr>
          <p:nvPr>
            <p:ph idx="1"/>
          </p:nvPr>
        </p:nvSpPr>
        <p:spPr/>
        <p:txBody>
          <a:bodyPr>
            <a:normAutofit fontScale="92500" lnSpcReduction="20000"/>
          </a:bodyPr>
          <a:lstStyle/>
          <a:p>
            <a:r>
              <a:rPr lang="en-GB" dirty="0"/>
              <a:t>Lower educational achievement/attainment </a:t>
            </a:r>
          </a:p>
          <a:p>
            <a:r>
              <a:rPr lang="en-GB" dirty="0"/>
              <a:t>Poor attendance</a:t>
            </a:r>
          </a:p>
          <a:p>
            <a:r>
              <a:rPr lang="en-GB" dirty="0"/>
              <a:t>Lack of opportunities to meet full potential</a:t>
            </a:r>
          </a:p>
          <a:p>
            <a:r>
              <a:rPr lang="en-GB" dirty="0"/>
              <a:t>Lower paid employment/no employment long term</a:t>
            </a:r>
          </a:p>
          <a:p>
            <a:r>
              <a:rPr lang="en-GB" dirty="0"/>
              <a:t>Less likely to access further/higher education</a:t>
            </a:r>
          </a:p>
          <a:p>
            <a:r>
              <a:rPr lang="en-GB" dirty="0"/>
              <a:t>Higher risk of offending behaviours</a:t>
            </a:r>
          </a:p>
          <a:p>
            <a:r>
              <a:rPr lang="en-GB" dirty="0"/>
              <a:t>Homelessness risks</a:t>
            </a:r>
          </a:p>
          <a:p>
            <a:r>
              <a:rPr lang="en-GB" dirty="0"/>
              <a:t>Intrapersonal immaturity, limited capacity</a:t>
            </a:r>
          </a:p>
          <a:p>
            <a:r>
              <a:rPr lang="en-GB" dirty="0"/>
              <a:t>Risky behaviours </a:t>
            </a:r>
          </a:p>
          <a:p>
            <a:r>
              <a:rPr lang="en-GB" dirty="0"/>
              <a:t>Risk of exploitation (county lines, sex work, financial)</a:t>
            </a:r>
          </a:p>
          <a:p>
            <a:endParaRPr lang="en-GB" dirty="0"/>
          </a:p>
          <a:p>
            <a:endParaRPr lang="en-GB" dirty="0"/>
          </a:p>
        </p:txBody>
      </p:sp>
    </p:spTree>
    <p:extLst>
      <p:ext uri="{BB962C8B-B14F-4D97-AF65-F5344CB8AC3E}">
        <p14:creationId xmlns:p14="http://schemas.microsoft.com/office/powerpoint/2010/main" val="2536984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26A0E-19B7-76D3-2FDE-82D2A69913D1}"/>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Education: Solutions</a:t>
            </a:r>
          </a:p>
        </p:txBody>
      </p:sp>
      <p:sp>
        <p:nvSpPr>
          <p:cNvPr id="3" name="Content Placeholder 2">
            <a:extLst>
              <a:ext uri="{FF2B5EF4-FFF2-40B4-BE49-F238E27FC236}">
                <a16:creationId xmlns:a16="http://schemas.microsoft.com/office/drawing/2014/main" id="{F818EB05-5F49-96BC-8BDB-EF0C7F38DFE2}"/>
              </a:ext>
            </a:extLst>
          </p:cNvPr>
          <p:cNvSpPr>
            <a:spLocks noGrp="1"/>
          </p:cNvSpPr>
          <p:nvPr>
            <p:ph idx="1"/>
          </p:nvPr>
        </p:nvSpPr>
        <p:spPr/>
        <p:txBody>
          <a:bodyPr>
            <a:normAutofit lnSpcReduction="10000"/>
          </a:bodyPr>
          <a:lstStyle/>
          <a:p>
            <a:r>
              <a:rPr lang="en-GB" dirty="0"/>
              <a:t>Early intervention</a:t>
            </a:r>
          </a:p>
          <a:p>
            <a:r>
              <a:rPr lang="en-GB" dirty="0"/>
              <a:t>Personal Educational Plans</a:t>
            </a:r>
          </a:p>
          <a:p>
            <a:r>
              <a:rPr lang="en-GB" i="1" dirty="0"/>
              <a:t>Social Services and Well-being (Wales) Act 2014</a:t>
            </a:r>
          </a:p>
          <a:p>
            <a:r>
              <a:rPr lang="en-GB" dirty="0"/>
              <a:t>Continuity in social services, reviewing officer (critical friend)</a:t>
            </a:r>
          </a:p>
          <a:p>
            <a:r>
              <a:rPr lang="en-GB" dirty="0"/>
              <a:t>Improved screening for looked after children (LAC) (e.g., ALN, SpLDs, other)</a:t>
            </a:r>
          </a:p>
          <a:p>
            <a:r>
              <a:rPr lang="en-GB" dirty="0"/>
              <a:t>Access to quality resources</a:t>
            </a:r>
          </a:p>
          <a:p>
            <a:r>
              <a:rPr lang="en-GB" dirty="0"/>
              <a:t>Alternative pathways/curriculum</a:t>
            </a:r>
          </a:p>
          <a:p>
            <a:r>
              <a:rPr lang="en-GB" dirty="0"/>
              <a:t>Improved training for facilitators</a:t>
            </a:r>
          </a:p>
        </p:txBody>
      </p:sp>
    </p:spTree>
    <p:extLst>
      <p:ext uri="{BB962C8B-B14F-4D97-AF65-F5344CB8AC3E}">
        <p14:creationId xmlns:p14="http://schemas.microsoft.com/office/powerpoint/2010/main" val="1875907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989EC-5A44-FA6A-C9B0-118D12F6A3F1}"/>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A8783046-6A57-3E7C-F9BA-AF50CB688C73}"/>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050257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166B0-0B7A-BA11-B696-8591A584C212}"/>
              </a:ext>
            </a:extLst>
          </p:cNvPr>
          <p:cNvSpPr>
            <a:spLocks noGrp="1"/>
          </p:cNvSpPr>
          <p:nvPr>
            <p:ph type="title"/>
          </p:nvPr>
        </p:nvSpPr>
        <p:spPr>
          <a:xfrm>
            <a:off x="838200" y="2103437"/>
            <a:ext cx="10515600" cy="1325563"/>
          </a:xfrm>
        </p:spPr>
        <p:txBody>
          <a:bodyPr>
            <a:normAutofit/>
          </a:bodyPr>
          <a:lstStyle/>
          <a:p>
            <a:pPr algn="ctr"/>
            <a:r>
              <a:rPr lang="en-GB" sz="4800" dirty="0">
                <a:latin typeface="Arial" panose="020B0604020202020204" pitchFamily="34" charset="0"/>
                <a:cs typeface="Arial" panose="020B0604020202020204" pitchFamily="34" charset="0"/>
              </a:rPr>
              <a:t>Thank you for listening</a:t>
            </a:r>
          </a:p>
        </p:txBody>
      </p:sp>
      <p:sp>
        <p:nvSpPr>
          <p:cNvPr id="3" name="Content Placeholder 2">
            <a:extLst>
              <a:ext uri="{FF2B5EF4-FFF2-40B4-BE49-F238E27FC236}">
                <a16:creationId xmlns:a16="http://schemas.microsoft.com/office/drawing/2014/main" id="{AA951958-CAB2-F361-C7F2-E67737997DAE}"/>
              </a:ext>
            </a:extLst>
          </p:cNvPr>
          <p:cNvSpPr>
            <a:spLocks noGrp="1"/>
          </p:cNvSpPr>
          <p:nvPr>
            <p:ph idx="1"/>
          </p:nvPr>
        </p:nvSpPr>
        <p:spPr>
          <a:xfrm>
            <a:off x="838200" y="3751729"/>
            <a:ext cx="10515600" cy="2425234"/>
          </a:xfrm>
        </p:spPr>
        <p:txBody>
          <a:bodyPr>
            <a:normAutofit/>
          </a:bodyPr>
          <a:lstStyle/>
          <a:p>
            <a:pPr marL="0" indent="0" algn="ctr">
              <a:buNone/>
            </a:pPr>
            <a:r>
              <a:rPr lang="en-GB" sz="2400" dirty="0"/>
              <a:t>Any questions?</a:t>
            </a:r>
          </a:p>
        </p:txBody>
      </p:sp>
    </p:spTree>
    <p:extLst>
      <p:ext uri="{BB962C8B-B14F-4D97-AF65-F5344CB8AC3E}">
        <p14:creationId xmlns:p14="http://schemas.microsoft.com/office/powerpoint/2010/main" val="1416200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7C53F-B69F-B866-D494-8D08FCF7E7B6}"/>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2D4265E1-196C-99E6-04D4-EF9F141800D2}"/>
              </a:ext>
            </a:extLst>
          </p:cNvPr>
          <p:cNvSpPr>
            <a:spLocks noGrp="1"/>
          </p:cNvSpPr>
          <p:nvPr>
            <p:ph idx="1"/>
          </p:nvPr>
        </p:nvSpPr>
        <p:spPr/>
        <p:txBody>
          <a:bodyPr/>
          <a:lstStyle/>
          <a:p>
            <a:pPr algn="just">
              <a:lnSpc>
                <a:spcPct val="150000"/>
              </a:lnSpc>
              <a:spcAft>
                <a:spcPts val="800"/>
              </a:spcAft>
            </a:pPr>
            <a:r>
              <a:rPr lang="en-GB" sz="1800" i="1" kern="100" dirty="0">
                <a:effectLst/>
                <a:latin typeface="Arial" panose="020B0604020202020204" pitchFamily="34" charset="0"/>
                <a:ea typeface="DengXian" panose="02010600030101010101" pitchFamily="2" charset="-122"/>
                <a:cs typeface="Arial" panose="020B0604020202020204" pitchFamily="34" charset="0"/>
              </a:rPr>
              <a:t>Social Services and Well-being (Wales) Act 2014 (a</a:t>
            </a:r>
            <a:r>
              <a:rPr lang="en-GB" sz="1800" kern="100" dirty="0">
                <a:effectLst/>
                <a:latin typeface="Arial" panose="020B0604020202020204" pitchFamily="34" charset="0"/>
                <a:ea typeface="DengXian" panose="02010600030101010101" pitchFamily="2" charset="-122"/>
                <a:cs typeface="Arial" panose="020B0604020202020204" pitchFamily="34" charset="0"/>
              </a:rPr>
              <a:t>naw 4). </a:t>
            </a:r>
            <a:r>
              <a:rPr lang="en-GB" sz="1800" kern="100">
                <a:effectLst/>
                <a:latin typeface="Arial" panose="020B0604020202020204" pitchFamily="34" charset="0"/>
                <a:ea typeface="DengXian" panose="02010600030101010101" pitchFamily="2" charset="-122"/>
                <a:cs typeface="Arial" panose="020B0604020202020204" pitchFamily="34" charset="0"/>
              </a:rPr>
              <a:t>Available at: </a:t>
            </a:r>
            <a:r>
              <a:rPr lang="en-GB" sz="1800" u="sng" kern="10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2"/>
              </a:rPr>
              <a:t>Social Services and Well-being (Wales) Act 2014 (legislation.gov.uk)</a:t>
            </a:r>
            <a:r>
              <a:rPr lang="en-GB" sz="1800" kern="100">
                <a:effectLst/>
                <a:latin typeface="Arial" panose="020B0604020202020204" pitchFamily="34" charset="0"/>
                <a:ea typeface="DengXian" panose="02010600030101010101" pitchFamily="2" charset="-122"/>
                <a:cs typeface="Arial" panose="020B0604020202020204" pitchFamily="34" charset="0"/>
              </a:rPr>
              <a:t> (Accessed: 10 June 2024).</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9209275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1117</Words>
  <Application>Microsoft Office PowerPoint</Application>
  <PresentationFormat>Widescreen</PresentationFormat>
  <Paragraphs>146</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Courier New</vt:lpstr>
      <vt:lpstr>Office Theme</vt:lpstr>
      <vt:lpstr>   ECED 7005  Dismantling Barriers to Equality: Gender, Ethnicity and Race, Youth and  Age, Health and Disability and Vulnerable Group </vt:lpstr>
      <vt:lpstr>Introduction</vt:lpstr>
      <vt:lpstr>Background/context</vt:lpstr>
      <vt:lpstr>Health barriers </vt:lpstr>
      <vt:lpstr>Health barriers: impact</vt:lpstr>
      <vt:lpstr>Health: Solutions</vt:lpstr>
      <vt:lpstr>Education barriers</vt:lpstr>
      <vt:lpstr>Education barriers: impact </vt:lpstr>
      <vt:lpstr>Education: Solutions</vt:lpstr>
      <vt:lpstr>Conclusion</vt:lpstr>
      <vt:lpstr>Thank you for listening</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ECED 7005  Dismantling Barriers to Equality: Gender, Ethnicity and Race, Youth and  Age, Health and Disability and Vulnerable Group</dc:title>
  <dc:creator>Sarah Hill</dc:creator>
  <cp:lastModifiedBy>Lee Smith (0701783)</cp:lastModifiedBy>
  <cp:revision>3</cp:revision>
  <dcterms:created xsi:type="dcterms:W3CDTF">2024-05-09T09:12:57Z</dcterms:created>
  <dcterms:modified xsi:type="dcterms:W3CDTF">2024-06-10T09:58:00Z</dcterms:modified>
</cp:coreProperties>
</file>