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3" r:id="rId3"/>
    <p:sldId id="278" r:id="rId4"/>
    <p:sldId id="279" r:id="rId5"/>
    <p:sldId id="280" r:id="rId6"/>
    <p:sldId id="281" r:id="rId7"/>
    <p:sldId id="282" r:id="rId8"/>
    <p:sldId id="285" r:id="rId9"/>
    <p:sldId id="286" r:id="rId10"/>
    <p:sldId id="287" r:id="rId11"/>
    <p:sldId id="27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39986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49411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746497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327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763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9605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2995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1786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080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2574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7956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12/30/2018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09831280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12/30/2018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3067262062"/>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705597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16632"/>
            <a:ext cx="8229600" cy="2088232"/>
          </a:xfrm>
        </p:spPr>
        <p:txBody>
          <a:bodyPr>
            <a:normAutofit/>
          </a:bodyPr>
          <a:lstStyle/>
          <a:p>
            <a:r>
              <a:rPr lang="en-GB" dirty="0" smtClean="0">
                <a:solidFill>
                  <a:schemeClr val="bg1"/>
                </a:solidFill>
              </a:rPr>
              <a:t>Everyday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31640" y="5877272"/>
            <a:ext cx="6400800" cy="600472"/>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07504" y="2636912"/>
            <a:ext cx="8928992" cy="1944216"/>
          </a:xfrm>
          <a:prstGeom prst="rect">
            <a:avLst/>
          </a:prstGeom>
        </p:spPr>
        <p:txBody>
          <a:bodyPr vert="horz">
            <a:normAutofit fontScale="92500" lnSpcReduction="20000"/>
          </a:bodyPr>
          <a:lstStyle/>
          <a:p>
            <a:pPr algn="ctr">
              <a:spcBef>
                <a:spcPct val="20000"/>
              </a:spcBef>
              <a:buClr>
                <a:prstClr val="white">
                  <a:shade val="95000"/>
                </a:prstClr>
              </a:buClr>
              <a:buSzPct val="65000"/>
              <a:defRPr/>
            </a:pPr>
            <a:r>
              <a:rPr lang="en-GB" sz="3600" dirty="0" smtClean="0">
                <a:solidFill>
                  <a:prstClr val="black"/>
                </a:solidFill>
              </a:rPr>
              <a:t>Session 13.2</a:t>
            </a:r>
            <a:endParaRPr lang="en-GB" sz="3600" dirty="0">
              <a:solidFill>
                <a:prstClr val="black"/>
              </a:solidFill>
            </a:endParaRPr>
          </a:p>
          <a:p>
            <a:pPr algn="ctr">
              <a:spcBef>
                <a:spcPct val="20000"/>
              </a:spcBef>
              <a:buClr>
                <a:prstClr val="white">
                  <a:shade val="95000"/>
                </a:prstClr>
              </a:buClr>
              <a:buSzPct val="65000"/>
              <a:defRPr/>
            </a:pPr>
            <a:r>
              <a:rPr lang="en-GB" sz="3100" dirty="0" smtClean="0">
                <a:solidFill>
                  <a:prstClr val="black"/>
                </a:solidFill>
              </a:rPr>
              <a:t>Law and the Law Courts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131840" y="3691092"/>
            <a:ext cx="2851051" cy="2207528"/>
          </a:xfrm>
          <a:prstGeom prst="rect">
            <a:avLst/>
          </a:prstGeom>
        </p:spPr>
      </p:pic>
    </p:spTree>
    <p:extLst>
      <p:ext uri="{BB962C8B-B14F-4D97-AF65-F5344CB8AC3E}">
        <p14:creationId xmlns:p14="http://schemas.microsoft.com/office/powerpoint/2010/main" val="6463225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260"/>
            <a:ext cx="9144000" cy="829452"/>
          </a:xfrm>
        </p:spPr>
        <p:txBody>
          <a:bodyPr>
            <a:normAutofit/>
          </a:bodyPr>
          <a:lstStyle/>
          <a:p>
            <a:r>
              <a:rPr lang="en-GB" sz="3400" dirty="0" smtClean="0"/>
              <a:t> </a:t>
            </a:r>
            <a:r>
              <a:rPr lang="en-GB" sz="3400" dirty="0" smtClean="0">
                <a:solidFill>
                  <a:schemeClr val="bg1"/>
                </a:solidFill>
              </a:rPr>
              <a:t>Passing laws and appointing judges</a:t>
            </a:r>
            <a:endParaRPr lang="en-GB" sz="3400" i="1" dirty="0">
              <a:solidFill>
                <a:schemeClr val="bg1"/>
              </a:solidFill>
            </a:endParaRPr>
          </a:p>
        </p:txBody>
      </p:sp>
      <p:sp>
        <p:nvSpPr>
          <p:cNvPr id="3" name="Content Placeholder 2"/>
          <p:cNvSpPr>
            <a:spLocks noGrp="1"/>
          </p:cNvSpPr>
          <p:nvPr>
            <p:ph idx="1"/>
          </p:nvPr>
        </p:nvSpPr>
        <p:spPr>
          <a:xfrm>
            <a:off x="-6704" y="781934"/>
            <a:ext cx="9144000" cy="2808312"/>
          </a:xfrm>
        </p:spPr>
        <p:txBody>
          <a:bodyPr>
            <a:normAutofit/>
          </a:bodyPr>
          <a:lstStyle/>
          <a:p>
            <a:pPr marL="137160" indent="0">
              <a:buNone/>
            </a:pPr>
            <a:r>
              <a:rPr lang="en-GB" sz="2300" dirty="0" smtClean="0">
                <a:solidFill>
                  <a:schemeClr val="bg1"/>
                </a:solidFill>
              </a:rPr>
              <a:t>“…civil </a:t>
            </a:r>
            <a:r>
              <a:rPr lang="en-GB" sz="2300" dirty="0">
                <a:solidFill>
                  <a:schemeClr val="bg1"/>
                </a:solidFill>
              </a:rPr>
              <a:t>law was that which consists of laws, resolutions of the senate, precedents, the authority of lawyers, the edicts of magistrates, custom, and equity</a:t>
            </a:r>
            <a:r>
              <a:rPr lang="en-GB" sz="2300" dirty="0" smtClean="0">
                <a:solidFill>
                  <a:schemeClr val="bg1"/>
                </a:solidFill>
              </a:rPr>
              <a:t>.” – </a:t>
            </a:r>
            <a:r>
              <a:rPr lang="en-GB" sz="2300" b="1" dirty="0" smtClean="0">
                <a:solidFill>
                  <a:schemeClr val="bg1"/>
                </a:solidFill>
              </a:rPr>
              <a:t>Cicero </a:t>
            </a:r>
            <a:r>
              <a:rPr lang="en-GB" sz="2300" b="1" i="1" dirty="0" err="1" smtClean="0">
                <a:solidFill>
                  <a:schemeClr val="bg1"/>
                </a:solidFill>
              </a:rPr>
              <a:t>Topica</a:t>
            </a:r>
            <a:r>
              <a:rPr lang="en-GB" sz="2300" b="1" i="1" dirty="0" smtClean="0">
                <a:solidFill>
                  <a:schemeClr val="bg1"/>
                </a:solidFill>
              </a:rPr>
              <a:t> </a:t>
            </a:r>
            <a:r>
              <a:rPr lang="en-GB" sz="2300" b="1" dirty="0" smtClean="0">
                <a:solidFill>
                  <a:schemeClr val="bg1"/>
                </a:solidFill>
              </a:rPr>
              <a:t>5</a:t>
            </a:r>
            <a:r>
              <a:rPr lang="en-GB" sz="2300" dirty="0" smtClean="0">
                <a:solidFill>
                  <a:schemeClr val="bg1"/>
                </a:solidFill>
              </a:rPr>
              <a:t>.</a:t>
            </a:r>
          </a:p>
          <a:p>
            <a:pPr lvl="1"/>
            <a:r>
              <a:rPr lang="en-GB" sz="2200" dirty="0" smtClean="0">
                <a:solidFill>
                  <a:schemeClr val="bg1"/>
                </a:solidFill>
              </a:rPr>
              <a:t>In the Imperial period such laws also emanate from legal replies and official pronouncements of the emperors, e.g. edicts, letters, rescripts and subscripts.</a:t>
            </a:r>
          </a:p>
          <a:p>
            <a:pPr lvl="1"/>
            <a:r>
              <a:rPr lang="en-GB" sz="2200" i="1" dirty="0" smtClean="0">
                <a:solidFill>
                  <a:schemeClr val="bg1"/>
                </a:solidFill>
              </a:rPr>
              <a:t>Digest of Justinian </a:t>
            </a:r>
            <a:r>
              <a:rPr lang="en-GB" sz="2200" dirty="0" smtClean="0">
                <a:solidFill>
                  <a:schemeClr val="bg1"/>
                </a:solidFill>
              </a:rPr>
              <a:t>– compilation of writings by Roman jurists.</a:t>
            </a:r>
            <a:endParaRPr lang="en-GB" sz="2200" i="1" dirty="0">
              <a:solidFill>
                <a:schemeClr val="bg1"/>
              </a:solidFill>
            </a:endParaRPr>
          </a:p>
        </p:txBody>
      </p:sp>
      <p:sp>
        <p:nvSpPr>
          <p:cNvPr id="4" name="Content Placeholder 4"/>
          <p:cNvSpPr txBox="1">
            <a:spLocks/>
          </p:cNvSpPr>
          <p:nvPr/>
        </p:nvSpPr>
        <p:spPr>
          <a:xfrm>
            <a:off x="0" y="3501008"/>
            <a:ext cx="9144000" cy="3356992"/>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000" dirty="0" smtClean="0">
                <a:solidFill>
                  <a:schemeClr val="bg1"/>
                </a:solidFill>
              </a:rPr>
              <a:t>In Republic cases affecting criminal law were presented to the </a:t>
            </a:r>
            <a:r>
              <a:rPr lang="en-GB" sz="3000" b="1" dirty="0" smtClean="0">
                <a:solidFill>
                  <a:schemeClr val="bg1"/>
                </a:solidFill>
              </a:rPr>
              <a:t>praetor. </a:t>
            </a:r>
          </a:p>
          <a:p>
            <a:endParaRPr lang="en-GB" sz="1000" b="1" dirty="0" smtClean="0">
              <a:solidFill>
                <a:schemeClr val="bg1"/>
              </a:solidFill>
            </a:endParaRPr>
          </a:p>
          <a:p>
            <a:r>
              <a:rPr lang="en-GB" sz="3000" dirty="0" smtClean="0">
                <a:solidFill>
                  <a:schemeClr val="bg1"/>
                </a:solidFill>
              </a:rPr>
              <a:t>Under the principate. The senate was made the instrument of imperial power for the condemnation of criminals charged with offences against the state. </a:t>
            </a:r>
          </a:p>
          <a:p>
            <a:endParaRPr lang="en-GB" sz="600" dirty="0" smtClean="0">
              <a:solidFill>
                <a:schemeClr val="bg1"/>
              </a:solidFill>
            </a:endParaRPr>
          </a:p>
          <a:p>
            <a:pPr marL="137160" indent="0">
              <a:buFont typeface="Wingdings 2"/>
              <a:buNone/>
            </a:pPr>
            <a:r>
              <a:rPr lang="en-GB" sz="3000" dirty="0" smtClean="0">
                <a:solidFill>
                  <a:schemeClr val="bg1"/>
                </a:solidFill>
              </a:rPr>
              <a:t>“The praetor can delegate the entire administration of justice to another just as he can delegate in respect of certain persons or a particular case, especially when he has a good reason in that before becoming a magistrate, he had been advocate for one of the parties.” – </a:t>
            </a:r>
            <a:r>
              <a:rPr lang="en-GB" sz="3000" b="1" i="1" dirty="0" smtClean="0">
                <a:solidFill>
                  <a:schemeClr val="bg1"/>
                </a:solidFill>
              </a:rPr>
              <a:t>Digest</a:t>
            </a:r>
            <a:r>
              <a:rPr lang="en-GB" sz="3000" i="1" dirty="0" smtClean="0">
                <a:solidFill>
                  <a:schemeClr val="bg1"/>
                </a:solidFill>
              </a:rPr>
              <a:t> </a:t>
            </a:r>
            <a:r>
              <a:rPr lang="en-GB" sz="3000" dirty="0" smtClean="0">
                <a:solidFill>
                  <a:schemeClr val="bg1"/>
                </a:solidFill>
              </a:rPr>
              <a:t>(Ulpian Opinions book 1). </a:t>
            </a:r>
          </a:p>
          <a:p>
            <a:endParaRPr lang="en-GB" dirty="0"/>
          </a:p>
        </p:txBody>
      </p:sp>
    </p:spTree>
    <p:extLst>
      <p:ext uri="{BB962C8B-B14F-4D97-AF65-F5344CB8AC3E}">
        <p14:creationId xmlns:p14="http://schemas.microsoft.com/office/powerpoint/2010/main" val="32757045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solidFill>
                  <a:schemeClr val="bg1"/>
                </a:solidFill>
              </a:rPr>
              <a:t>The Law-Courts</a:t>
            </a:r>
            <a:endParaRPr lang="en-GB" dirty="0">
              <a:solidFill>
                <a:schemeClr val="bg1"/>
              </a:solidFill>
            </a:endParaRPr>
          </a:p>
        </p:txBody>
      </p:sp>
      <p:sp>
        <p:nvSpPr>
          <p:cNvPr id="3" name="Content Placeholder 2"/>
          <p:cNvSpPr>
            <a:spLocks noGrp="1"/>
          </p:cNvSpPr>
          <p:nvPr>
            <p:ph idx="1"/>
          </p:nvPr>
        </p:nvSpPr>
        <p:spPr>
          <a:xfrm>
            <a:off x="150555" y="1052736"/>
            <a:ext cx="8568952" cy="4493136"/>
          </a:xfrm>
        </p:spPr>
        <p:txBody>
          <a:bodyPr>
            <a:normAutofit/>
          </a:bodyPr>
          <a:lstStyle/>
          <a:p>
            <a:r>
              <a:rPr lang="en-GB" sz="2200" dirty="0" smtClean="0">
                <a:solidFill>
                  <a:schemeClr val="bg1"/>
                </a:solidFill>
              </a:rPr>
              <a:t>Trails usually held in public on raised platforms in the forum or in basilicas. </a:t>
            </a:r>
          </a:p>
          <a:p>
            <a:endParaRPr lang="en-GB" sz="500" dirty="0">
              <a:solidFill>
                <a:schemeClr val="bg1"/>
              </a:solidFill>
            </a:endParaRPr>
          </a:p>
          <a:p>
            <a:r>
              <a:rPr lang="en-GB" sz="2200" dirty="0" smtClean="0">
                <a:solidFill>
                  <a:schemeClr val="bg1"/>
                </a:solidFill>
              </a:rPr>
              <a:t>Potential public audience for a trail (similar to Athens).</a:t>
            </a:r>
          </a:p>
          <a:p>
            <a:endParaRPr lang="en-GB" sz="1200" dirty="0" smtClean="0">
              <a:solidFill>
                <a:schemeClr val="bg1"/>
              </a:solidFill>
            </a:endParaRPr>
          </a:p>
          <a:p>
            <a:endParaRPr lang="en-GB" dirty="0"/>
          </a:p>
        </p:txBody>
      </p:sp>
      <p:pic>
        <p:nvPicPr>
          <p:cNvPr id="4" name="Content Placeholder 4" descr="basilica-of-maxentius-and-constantine-forum-romanum-rome-italy.jpg"/>
          <p:cNvPicPr>
            <a:picLocks noChangeAspect="1"/>
          </p:cNvPicPr>
          <p:nvPr/>
        </p:nvPicPr>
        <p:blipFill>
          <a:blip r:embed="rId2" cstate="print"/>
          <a:stretch>
            <a:fillRect/>
          </a:stretch>
        </p:blipFill>
        <p:spPr>
          <a:xfrm>
            <a:off x="395536" y="2492896"/>
            <a:ext cx="3600400" cy="3672408"/>
          </a:xfrm>
          <a:prstGeom prst="rect">
            <a:avLst/>
          </a:prstGeom>
        </p:spPr>
      </p:pic>
      <p:sp>
        <p:nvSpPr>
          <p:cNvPr id="5" name="Rectangle 4"/>
          <p:cNvSpPr/>
          <p:nvPr/>
        </p:nvSpPr>
        <p:spPr>
          <a:xfrm>
            <a:off x="386610" y="6304926"/>
            <a:ext cx="3533340" cy="338554"/>
          </a:xfrm>
          <a:prstGeom prst="rect">
            <a:avLst/>
          </a:prstGeom>
        </p:spPr>
        <p:txBody>
          <a:bodyPr wrap="none">
            <a:spAutoFit/>
          </a:bodyPr>
          <a:lstStyle/>
          <a:p>
            <a:r>
              <a:rPr lang="en-GB" sz="1600" b="1" dirty="0">
                <a:solidFill>
                  <a:schemeClr val="bg1"/>
                </a:solidFill>
              </a:rPr>
              <a:t>Basilica of Constantine (</a:t>
            </a:r>
            <a:r>
              <a:rPr lang="en-GB" sz="1600" b="1" dirty="0" err="1" smtClean="0">
                <a:solidFill>
                  <a:schemeClr val="bg1"/>
                </a:solidFill>
              </a:rPr>
              <a:t>Maxentius</a:t>
            </a:r>
            <a:r>
              <a:rPr lang="en-GB" sz="1600" b="1" dirty="0" smtClean="0">
                <a:solidFill>
                  <a:schemeClr val="bg1"/>
                </a:solidFill>
              </a:rPr>
              <a:t>)</a:t>
            </a:r>
            <a:endParaRPr lang="en-GB" sz="1600" b="1" dirty="0">
              <a:solidFill>
                <a:schemeClr val="bg1"/>
              </a:solidFill>
            </a:endParaRPr>
          </a:p>
        </p:txBody>
      </p:sp>
      <p:sp>
        <p:nvSpPr>
          <p:cNvPr id="6" name="Rectangle 5"/>
          <p:cNvSpPr/>
          <p:nvPr/>
        </p:nvSpPr>
        <p:spPr>
          <a:xfrm>
            <a:off x="4067944" y="2396163"/>
            <a:ext cx="4968552" cy="4247317"/>
          </a:xfrm>
          <a:prstGeom prst="rect">
            <a:avLst/>
          </a:prstGeom>
        </p:spPr>
        <p:txBody>
          <a:bodyPr wrap="square">
            <a:spAutoFit/>
          </a:bodyPr>
          <a:lstStyle/>
          <a:p>
            <a:pPr>
              <a:buNone/>
            </a:pPr>
            <a:r>
              <a:rPr lang="en-GB" dirty="0" smtClean="0">
                <a:solidFill>
                  <a:schemeClr val="bg1"/>
                </a:solidFill>
              </a:rPr>
              <a:t>“My speech [c. AD 100], which was in defence of one </a:t>
            </a:r>
            <a:r>
              <a:rPr lang="en-GB" dirty="0" err="1" smtClean="0">
                <a:solidFill>
                  <a:schemeClr val="bg1"/>
                </a:solidFill>
              </a:rPr>
              <a:t>Attia</a:t>
            </a:r>
            <a:r>
              <a:rPr lang="en-GB" dirty="0" smtClean="0">
                <a:solidFill>
                  <a:schemeClr val="bg1"/>
                </a:solidFill>
              </a:rPr>
              <a:t> </a:t>
            </a:r>
            <a:r>
              <a:rPr lang="en-GB" dirty="0" err="1" smtClean="0">
                <a:solidFill>
                  <a:schemeClr val="bg1"/>
                </a:solidFill>
              </a:rPr>
              <a:t>Viriola</a:t>
            </a:r>
            <a:r>
              <a:rPr lang="en-GB" dirty="0" smtClean="0">
                <a:solidFill>
                  <a:schemeClr val="bg1"/>
                </a:solidFill>
              </a:rPr>
              <a:t>… was disinherited by her 80 year old father eleven days after the lovesick old man married… Her suit to regain her patrimony was being tried before a quadruple panel: all 180 jurors from the four courts combined. There was a host of lawyers on each side, benches filled with supporters several rows deep around the entire court. Add to this the jurors packed together up on the tribunal and still more spectators, women as well as men, leaning from the balconies above in their eagerness to see the proceedings (easily done) and hear (almost impossible).” – </a:t>
            </a:r>
            <a:r>
              <a:rPr lang="en-GB" b="1" dirty="0" smtClean="0">
                <a:solidFill>
                  <a:schemeClr val="bg1"/>
                </a:solidFill>
              </a:rPr>
              <a:t>Pliny the Younger </a:t>
            </a:r>
            <a:r>
              <a:rPr lang="en-GB" b="1" i="1" dirty="0" smtClean="0">
                <a:solidFill>
                  <a:schemeClr val="bg1"/>
                </a:solidFill>
              </a:rPr>
              <a:t>Letters </a:t>
            </a:r>
            <a:r>
              <a:rPr lang="en-GB" b="1" dirty="0" smtClean="0">
                <a:solidFill>
                  <a:schemeClr val="bg1"/>
                </a:solidFill>
              </a:rPr>
              <a:t>6.33</a:t>
            </a:r>
            <a:r>
              <a:rPr lang="en-GB" dirty="0" smtClean="0">
                <a:solidFill>
                  <a:schemeClr val="bg1"/>
                </a:solidFill>
              </a:rPr>
              <a:t>.</a:t>
            </a:r>
          </a:p>
        </p:txBody>
      </p:sp>
    </p:spTree>
    <p:extLst>
      <p:ext uri="{BB962C8B-B14F-4D97-AF65-F5344CB8AC3E}">
        <p14:creationId xmlns:p14="http://schemas.microsoft.com/office/powerpoint/2010/main" val="33533067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Advocates and Oratory</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20000"/>
          </a:bodyPr>
          <a:lstStyle/>
          <a:p>
            <a:r>
              <a:rPr lang="en-GB" dirty="0" smtClean="0">
                <a:solidFill>
                  <a:schemeClr val="bg1"/>
                </a:solidFill>
              </a:rPr>
              <a:t>Parties in a law-suit usually represented by one or more advocates – status and </a:t>
            </a:r>
            <a:r>
              <a:rPr lang="en-GB" i="1" dirty="0" err="1" smtClean="0">
                <a:solidFill>
                  <a:schemeClr val="bg1"/>
                </a:solidFill>
              </a:rPr>
              <a:t>auctoritas</a:t>
            </a:r>
            <a:r>
              <a:rPr lang="en-GB" i="1" dirty="0" smtClean="0">
                <a:solidFill>
                  <a:schemeClr val="bg1"/>
                </a:solidFill>
              </a:rPr>
              <a:t> </a:t>
            </a:r>
            <a:r>
              <a:rPr lang="en-GB" dirty="0" smtClean="0">
                <a:solidFill>
                  <a:schemeClr val="bg1"/>
                </a:solidFill>
              </a:rPr>
              <a:t>added weight to the case they made.</a:t>
            </a:r>
          </a:p>
          <a:p>
            <a:endParaRPr lang="en-GB" sz="600" dirty="0" smtClean="0">
              <a:solidFill>
                <a:schemeClr val="bg1"/>
              </a:solidFill>
            </a:endParaRPr>
          </a:p>
          <a:p>
            <a:r>
              <a:rPr lang="en-GB" dirty="0" smtClean="0">
                <a:solidFill>
                  <a:schemeClr val="bg1"/>
                </a:solidFill>
              </a:rPr>
              <a:t>Appearing as an advocate a means of cementing political and social relationships.</a:t>
            </a:r>
          </a:p>
          <a:p>
            <a:pPr marL="137160" indent="0">
              <a:buNone/>
            </a:pPr>
            <a:endParaRPr lang="en-GB" sz="600" dirty="0">
              <a:solidFill>
                <a:schemeClr val="bg1"/>
              </a:solidFill>
            </a:endParaRPr>
          </a:p>
          <a:p>
            <a:r>
              <a:rPr lang="en-GB" dirty="0">
                <a:solidFill>
                  <a:schemeClr val="bg1"/>
                </a:solidFill>
              </a:rPr>
              <a:t>Alternative (or supplementary) means of making ones name in the political sphere – e.g. </a:t>
            </a:r>
            <a:r>
              <a:rPr lang="en-GB" dirty="0" smtClean="0">
                <a:solidFill>
                  <a:schemeClr val="bg1"/>
                </a:solidFill>
              </a:rPr>
              <a:t>Cicero; </a:t>
            </a:r>
            <a:r>
              <a:rPr lang="en-GB" dirty="0">
                <a:solidFill>
                  <a:schemeClr val="bg1"/>
                </a:solidFill>
              </a:rPr>
              <a:t>Law-speeches sometimes published</a:t>
            </a:r>
            <a:r>
              <a:rPr lang="en-GB" dirty="0" smtClean="0">
                <a:solidFill>
                  <a:schemeClr val="bg1"/>
                </a:solidFill>
              </a:rPr>
              <a:t>.</a:t>
            </a:r>
            <a:endParaRPr lang="en-GB" dirty="0">
              <a:solidFill>
                <a:schemeClr val="bg1"/>
              </a:solidFill>
            </a:endParaRPr>
          </a:p>
          <a:p>
            <a:endParaRPr lang="en-GB" sz="600" dirty="0">
              <a:solidFill>
                <a:schemeClr val="bg1"/>
              </a:solidFill>
            </a:endParaRPr>
          </a:p>
          <a:p>
            <a:r>
              <a:rPr lang="en-GB" dirty="0">
                <a:solidFill>
                  <a:schemeClr val="bg1"/>
                </a:solidFill>
              </a:rPr>
              <a:t>Younger men looking to make a name for themselves often gave ‘prosecution’ speeches – more respectable give speeches in defence.</a:t>
            </a:r>
          </a:p>
          <a:p>
            <a:endParaRPr lang="en-GB" sz="600" dirty="0">
              <a:solidFill>
                <a:schemeClr val="bg1"/>
              </a:solidFill>
            </a:endParaRPr>
          </a:p>
          <a:p>
            <a:r>
              <a:rPr lang="en-GB" dirty="0">
                <a:solidFill>
                  <a:schemeClr val="bg1"/>
                </a:solidFill>
              </a:rPr>
              <a:t>In 77 BC Caesar involved in prosecution of </a:t>
            </a:r>
            <a:r>
              <a:rPr lang="en-GB" dirty="0" err="1">
                <a:solidFill>
                  <a:schemeClr val="bg1"/>
                </a:solidFill>
              </a:rPr>
              <a:t>Gnaeus</a:t>
            </a:r>
            <a:r>
              <a:rPr lang="en-GB" dirty="0">
                <a:solidFill>
                  <a:schemeClr val="bg1"/>
                </a:solidFill>
              </a:rPr>
              <a:t> Cornelius </a:t>
            </a:r>
            <a:r>
              <a:rPr lang="en-GB" dirty="0" err="1">
                <a:solidFill>
                  <a:schemeClr val="bg1"/>
                </a:solidFill>
              </a:rPr>
              <a:t>Dolabella</a:t>
            </a:r>
            <a:r>
              <a:rPr lang="en-GB" dirty="0">
                <a:solidFill>
                  <a:schemeClr val="bg1"/>
                </a:solidFill>
              </a:rPr>
              <a:t> for extortion in Macedonia – latter defended by Quintus </a:t>
            </a:r>
            <a:r>
              <a:rPr lang="en-GB" dirty="0" err="1">
                <a:solidFill>
                  <a:schemeClr val="bg1"/>
                </a:solidFill>
              </a:rPr>
              <a:t>Hortensius</a:t>
            </a:r>
            <a:r>
              <a:rPr lang="en-GB" dirty="0">
                <a:solidFill>
                  <a:schemeClr val="bg1"/>
                </a:solidFill>
              </a:rPr>
              <a:t>. </a:t>
            </a:r>
          </a:p>
          <a:p>
            <a:endParaRPr lang="en-GB" dirty="0" smtClean="0">
              <a:solidFill>
                <a:schemeClr val="bg1"/>
              </a:solidFill>
            </a:endParaRPr>
          </a:p>
          <a:p>
            <a:endParaRPr lang="en-GB" dirty="0"/>
          </a:p>
        </p:txBody>
      </p:sp>
    </p:spTree>
    <p:extLst>
      <p:ext uri="{BB962C8B-B14F-4D97-AF65-F5344CB8AC3E}">
        <p14:creationId xmlns:p14="http://schemas.microsoft.com/office/powerpoint/2010/main" val="16170824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24"/>
            <a:ext cx="8928992" cy="6813376"/>
          </a:xfrm>
        </p:spPr>
        <p:txBody>
          <a:bodyPr>
            <a:noAutofit/>
          </a:bodyPr>
          <a:lstStyle/>
          <a:p>
            <a:pPr marL="0">
              <a:buNone/>
            </a:pPr>
            <a:r>
              <a:rPr lang="en-GB" sz="2300" dirty="0" smtClean="0">
                <a:solidFill>
                  <a:schemeClr val="bg1"/>
                </a:solidFill>
              </a:rPr>
              <a:t>“It was accordingly usual with our ancestors, when a lad was being prepared for public speaking, as soon as he was fully trained by home discipline, and his mind was stored with culture, to have him taken by his father, or his relatives to the orator who held the highest rank in the state. The boy used to accompany and attend him, and be present at all his speeches, alike in the law-court and the assembly, and thus he picked up the art of repartee, and became habituated to the strife of words, and indeed, I may almost say, learnt how to fight in battle. Thereby young men acquired from the first great experience and confidence, and a very large stock of discrimination, for they were studying in broad daylight, in the very thick of the conflict, where no one can say anything foolish or self-contradictory without its being refuted by the judge, or ridiculed by the opponent, or, last of all, repudiated by the very counsel with him. Thus from the beginning they were imbued with true and genuine eloquence, and, although they attached themselves to one pleader, still they became acquainted with all advocates of their own standing in a multitude of cases before the courts.” – </a:t>
            </a:r>
            <a:r>
              <a:rPr lang="en-GB" sz="2300" b="1" dirty="0" smtClean="0">
                <a:solidFill>
                  <a:schemeClr val="bg1"/>
                </a:solidFill>
              </a:rPr>
              <a:t>Tacitus </a:t>
            </a:r>
            <a:r>
              <a:rPr lang="en-GB" sz="2300" b="1" i="1" dirty="0" smtClean="0">
                <a:solidFill>
                  <a:schemeClr val="bg1"/>
                </a:solidFill>
              </a:rPr>
              <a:t>A Dialogue on Oratory </a:t>
            </a:r>
            <a:r>
              <a:rPr lang="en-GB" sz="2300" b="1" dirty="0" smtClean="0">
                <a:solidFill>
                  <a:schemeClr val="bg1"/>
                </a:solidFill>
              </a:rPr>
              <a:t>34</a:t>
            </a:r>
            <a:r>
              <a:rPr lang="en-GB" sz="2300" dirty="0" smtClean="0">
                <a:solidFill>
                  <a:schemeClr val="bg1"/>
                </a:solidFill>
              </a:rPr>
              <a:t>.</a:t>
            </a:r>
            <a:endParaRPr lang="en-GB" sz="2300" dirty="0">
              <a:solidFill>
                <a:schemeClr val="bg1"/>
              </a:solidFill>
            </a:endParaRPr>
          </a:p>
        </p:txBody>
      </p:sp>
      <p:cxnSp>
        <p:nvCxnSpPr>
          <p:cNvPr id="4" name="Straight Connector 3"/>
          <p:cNvCxnSpPr/>
          <p:nvPr/>
        </p:nvCxnSpPr>
        <p:spPr>
          <a:xfrm>
            <a:off x="6228184" y="404664"/>
            <a:ext cx="25922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07504" y="764704"/>
            <a:ext cx="374441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788024" y="1484784"/>
            <a:ext cx="36004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07504" y="1844824"/>
            <a:ext cx="324036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508104" y="1844824"/>
            <a:ext cx="316835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79512" y="2204864"/>
            <a:ext cx="84969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07504" y="2564904"/>
            <a:ext cx="79208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07504" y="2852936"/>
            <a:ext cx="52565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427984" y="4293096"/>
            <a:ext cx="41044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179512" y="4653136"/>
            <a:ext cx="84969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07504" y="5013176"/>
            <a:ext cx="88569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107504" y="5373216"/>
            <a:ext cx="252028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969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Professionalism?</a:t>
            </a:r>
            <a:r>
              <a:rPr lang="en-GB" dirty="0" smtClean="0"/>
              <a:t> </a:t>
            </a:r>
            <a:endParaRPr lang="en-GB" dirty="0"/>
          </a:p>
        </p:txBody>
      </p:sp>
      <p:sp>
        <p:nvSpPr>
          <p:cNvPr id="3" name="Content Placeholder 2"/>
          <p:cNvSpPr>
            <a:spLocks noGrp="1"/>
          </p:cNvSpPr>
          <p:nvPr>
            <p:ph idx="1"/>
          </p:nvPr>
        </p:nvSpPr>
        <p:spPr>
          <a:xfrm>
            <a:off x="0" y="1340768"/>
            <a:ext cx="9144000" cy="5517232"/>
          </a:xfrm>
        </p:spPr>
        <p:txBody>
          <a:bodyPr>
            <a:normAutofit fontScale="85000" lnSpcReduction="20000"/>
          </a:bodyPr>
          <a:lstStyle/>
          <a:p>
            <a:r>
              <a:rPr lang="en-GB" dirty="0" smtClean="0">
                <a:solidFill>
                  <a:schemeClr val="bg1"/>
                </a:solidFill>
              </a:rPr>
              <a:t>In the Republic clients not required to pay a fee by law nor did the advocate have the right to demand one - </a:t>
            </a:r>
            <a:r>
              <a:rPr lang="en-GB" i="1" dirty="0" err="1" smtClean="0">
                <a:solidFill>
                  <a:schemeClr val="bg1"/>
                </a:solidFill>
              </a:rPr>
              <a:t>lex</a:t>
            </a:r>
            <a:r>
              <a:rPr lang="en-GB" i="1" dirty="0" smtClean="0">
                <a:solidFill>
                  <a:schemeClr val="bg1"/>
                </a:solidFill>
              </a:rPr>
              <a:t> </a:t>
            </a:r>
            <a:r>
              <a:rPr lang="en-GB" i="1" dirty="0" err="1" smtClean="0">
                <a:solidFill>
                  <a:schemeClr val="bg1"/>
                </a:solidFill>
              </a:rPr>
              <a:t>Cincia</a:t>
            </a:r>
            <a:r>
              <a:rPr lang="en-GB" i="1" dirty="0" smtClean="0">
                <a:solidFill>
                  <a:schemeClr val="bg1"/>
                </a:solidFill>
              </a:rPr>
              <a:t> </a:t>
            </a:r>
            <a:r>
              <a:rPr lang="en-GB" dirty="0" smtClean="0">
                <a:solidFill>
                  <a:schemeClr val="bg1"/>
                </a:solidFill>
              </a:rPr>
              <a:t>(204 BC) technically banned such a practice.</a:t>
            </a:r>
          </a:p>
          <a:p>
            <a:endParaRPr lang="en-GB" sz="700" dirty="0" smtClean="0">
              <a:solidFill>
                <a:schemeClr val="bg1"/>
              </a:solidFill>
            </a:endParaRPr>
          </a:p>
          <a:p>
            <a:r>
              <a:rPr lang="en-GB" dirty="0" smtClean="0">
                <a:solidFill>
                  <a:schemeClr val="bg1"/>
                </a:solidFill>
              </a:rPr>
              <a:t>Political element of law somewhat reduced in Imperial period – increasing professionalism.</a:t>
            </a:r>
          </a:p>
          <a:p>
            <a:pPr lvl="1"/>
            <a:r>
              <a:rPr lang="en-GB" dirty="0" smtClean="0">
                <a:solidFill>
                  <a:schemeClr val="bg1"/>
                </a:solidFill>
              </a:rPr>
              <a:t>Martial mocks the advocate </a:t>
            </a:r>
            <a:r>
              <a:rPr lang="en-GB" dirty="0" err="1" smtClean="0">
                <a:solidFill>
                  <a:schemeClr val="bg1"/>
                </a:solidFill>
              </a:rPr>
              <a:t>Sabellus</a:t>
            </a:r>
            <a:r>
              <a:rPr lang="en-GB" dirty="0" smtClean="0">
                <a:solidFill>
                  <a:schemeClr val="bg1"/>
                </a:solidFill>
              </a:rPr>
              <a:t> for feeling smug about the paltry gifts he receives from grateful clients on the Saturnalia - half a peck of spelt and crushed beans and three half-pounds of frankincense and pepper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4.46</a:t>
            </a:r>
            <a:r>
              <a:rPr lang="en-GB" dirty="0" smtClean="0">
                <a:solidFill>
                  <a:schemeClr val="bg1"/>
                </a:solidFill>
              </a:rPr>
              <a:t>.</a:t>
            </a:r>
          </a:p>
          <a:p>
            <a:endParaRPr lang="en-GB" sz="800" dirty="0">
              <a:solidFill>
                <a:schemeClr val="bg1"/>
              </a:solidFill>
            </a:endParaRPr>
          </a:p>
          <a:p>
            <a:r>
              <a:rPr lang="en-GB" dirty="0">
                <a:solidFill>
                  <a:schemeClr val="bg1"/>
                </a:solidFill>
              </a:rPr>
              <a:t>Debate in Senate in AD 47 about enforcing the</a:t>
            </a:r>
            <a:r>
              <a:rPr lang="en-GB" i="1" dirty="0">
                <a:solidFill>
                  <a:schemeClr val="bg1"/>
                </a:solidFill>
              </a:rPr>
              <a:t> </a:t>
            </a:r>
            <a:r>
              <a:rPr lang="en-GB" i="1" dirty="0" err="1">
                <a:solidFill>
                  <a:schemeClr val="bg1"/>
                </a:solidFill>
              </a:rPr>
              <a:t>lex</a:t>
            </a:r>
            <a:r>
              <a:rPr lang="en-GB" i="1" dirty="0">
                <a:solidFill>
                  <a:schemeClr val="bg1"/>
                </a:solidFill>
              </a:rPr>
              <a:t> </a:t>
            </a:r>
            <a:r>
              <a:rPr lang="en-GB" i="1" dirty="0" err="1">
                <a:solidFill>
                  <a:schemeClr val="bg1"/>
                </a:solidFill>
              </a:rPr>
              <a:t>Cincia</a:t>
            </a:r>
            <a:r>
              <a:rPr lang="en-GB" dirty="0" smtClean="0">
                <a:solidFill>
                  <a:schemeClr val="bg1"/>
                </a:solidFill>
              </a:rPr>
              <a:t>.</a:t>
            </a:r>
          </a:p>
          <a:p>
            <a:pPr lvl="1"/>
            <a:r>
              <a:rPr lang="en-GB" dirty="0" smtClean="0">
                <a:solidFill>
                  <a:schemeClr val="bg1"/>
                </a:solidFill>
              </a:rPr>
              <a:t>“</a:t>
            </a:r>
            <a:r>
              <a:rPr lang="en-GB" dirty="0">
                <a:solidFill>
                  <a:schemeClr val="bg1"/>
                </a:solidFill>
              </a:rPr>
              <a:t>The emperor [Claudius], who considered that these arguments, if less high-minded, were still not pointless, fixed ten thousand sesterces as the maximum fee to be accepted; those exceeding it to be liable on the count of extortion.” – </a:t>
            </a:r>
            <a:r>
              <a:rPr lang="en-GB" b="1" dirty="0">
                <a:solidFill>
                  <a:schemeClr val="bg1"/>
                </a:solidFill>
              </a:rPr>
              <a:t>Tacitus </a:t>
            </a:r>
            <a:r>
              <a:rPr lang="en-GB" b="1" i="1" dirty="0">
                <a:solidFill>
                  <a:schemeClr val="bg1"/>
                </a:solidFill>
              </a:rPr>
              <a:t>Annals </a:t>
            </a:r>
            <a:r>
              <a:rPr lang="en-GB" b="1" dirty="0">
                <a:solidFill>
                  <a:schemeClr val="bg1"/>
                </a:solidFill>
              </a:rPr>
              <a:t>11.7</a:t>
            </a:r>
            <a:r>
              <a:rPr lang="en-GB" dirty="0">
                <a:solidFill>
                  <a:schemeClr val="bg1"/>
                </a:solidFill>
              </a:rPr>
              <a:t>.</a:t>
            </a:r>
          </a:p>
          <a:p>
            <a:pPr>
              <a:buNone/>
            </a:pPr>
            <a:endParaRPr lang="en-GB" sz="700" dirty="0">
              <a:solidFill>
                <a:schemeClr val="bg1"/>
              </a:solidFill>
            </a:endParaRPr>
          </a:p>
          <a:p>
            <a:r>
              <a:rPr lang="en-GB" i="1" dirty="0">
                <a:solidFill>
                  <a:schemeClr val="bg1"/>
                </a:solidFill>
              </a:rPr>
              <a:t>Digest </a:t>
            </a:r>
            <a:r>
              <a:rPr lang="en-GB" dirty="0">
                <a:solidFill>
                  <a:schemeClr val="bg1"/>
                </a:solidFill>
              </a:rPr>
              <a:t>(50.13.1.12) records that a maximum fee of 100 </a:t>
            </a:r>
            <a:r>
              <a:rPr lang="en-GB" i="1" dirty="0" err="1">
                <a:solidFill>
                  <a:schemeClr val="bg1"/>
                </a:solidFill>
              </a:rPr>
              <a:t>aurei</a:t>
            </a:r>
            <a:r>
              <a:rPr lang="en-GB" dirty="0">
                <a:solidFill>
                  <a:schemeClr val="bg1"/>
                </a:solidFill>
              </a:rPr>
              <a:t> (10,000 sesterces) could be charged.</a:t>
            </a:r>
          </a:p>
          <a:p>
            <a:endParaRPr lang="en-GB" sz="700" i="1" dirty="0">
              <a:solidFill>
                <a:schemeClr val="bg1"/>
              </a:solidFill>
            </a:endParaRPr>
          </a:p>
          <a:p>
            <a:r>
              <a:rPr lang="en-GB" dirty="0">
                <a:solidFill>
                  <a:schemeClr val="bg1"/>
                </a:solidFill>
              </a:rPr>
              <a:t>Lawyers later formed into </a:t>
            </a:r>
            <a:r>
              <a:rPr lang="en-GB" i="1" dirty="0" err="1">
                <a:solidFill>
                  <a:schemeClr val="bg1"/>
                </a:solidFill>
              </a:rPr>
              <a:t>collegia</a:t>
            </a:r>
            <a:r>
              <a:rPr lang="en-GB" dirty="0">
                <a:solidFill>
                  <a:schemeClr val="bg1"/>
                </a:solidFill>
              </a:rPr>
              <a:t>.</a:t>
            </a:r>
          </a:p>
        </p:txBody>
      </p:sp>
    </p:spTree>
    <p:extLst>
      <p:ext uri="{BB962C8B-B14F-4D97-AF65-F5344CB8AC3E}">
        <p14:creationId xmlns:p14="http://schemas.microsoft.com/office/powerpoint/2010/main" val="2056466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260648"/>
            <a:ext cx="8640960" cy="6597352"/>
          </a:xfrm>
        </p:spPr>
        <p:txBody>
          <a:bodyPr>
            <a:normAutofit fontScale="85000" lnSpcReduction="10000"/>
          </a:bodyPr>
          <a:lstStyle/>
          <a:p>
            <a:r>
              <a:rPr lang="en-GB" dirty="0" smtClean="0">
                <a:solidFill>
                  <a:schemeClr val="bg1"/>
                </a:solidFill>
              </a:rPr>
              <a:t>Contrast between the advocate/orator and the </a:t>
            </a:r>
            <a:r>
              <a:rPr lang="en-GB" i="1" dirty="0" err="1" smtClean="0">
                <a:solidFill>
                  <a:schemeClr val="bg1"/>
                </a:solidFill>
              </a:rPr>
              <a:t>iuris</a:t>
            </a:r>
            <a:r>
              <a:rPr lang="en-GB" i="1" dirty="0" smtClean="0">
                <a:solidFill>
                  <a:schemeClr val="bg1"/>
                </a:solidFill>
              </a:rPr>
              <a:t> </a:t>
            </a:r>
            <a:r>
              <a:rPr lang="en-GB" i="1" dirty="0" err="1" smtClean="0">
                <a:solidFill>
                  <a:schemeClr val="bg1"/>
                </a:solidFill>
              </a:rPr>
              <a:t>consultus</a:t>
            </a:r>
            <a:r>
              <a:rPr lang="en-GB" dirty="0" smtClean="0">
                <a:solidFill>
                  <a:schemeClr val="bg1"/>
                </a:solidFill>
              </a:rPr>
              <a:t>.</a:t>
            </a:r>
          </a:p>
          <a:p>
            <a:endParaRPr lang="en-GB" sz="1200" dirty="0" smtClean="0">
              <a:solidFill>
                <a:schemeClr val="bg1"/>
              </a:solidFill>
            </a:endParaRPr>
          </a:p>
          <a:p>
            <a:r>
              <a:rPr lang="en-GB" i="1" dirty="0" err="1">
                <a:solidFill>
                  <a:schemeClr val="bg1"/>
                </a:solidFill>
              </a:rPr>
              <a:t>i</a:t>
            </a:r>
            <a:r>
              <a:rPr lang="en-GB" i="1" dirty="0" err="1" smtClean="0">
                <a:solidFill>
                  <a:schemeClr val="bg1"/>
                </a:solidFill>
              </a:rPr>
              <a:t>uris</a:t>
            </a:r>
            <a:r>
              <a:rPr lang="en-GB" i="1" dirty="0" smtClean="0">
                <a:solidFill>
                  <a:schemeClr val="bg1"/>
                </a:solidFill>
              </a:rPr>
              <a:t> </a:t>
            </a:r>
            <a:r>
              <a:rPr lang="en-GB" i="1" dirty="0" err="1" smtClean="0">
                <a:solidFill>
                  <a:schemeClr val="bg1"/>
                </a:solidFill>
              </a:rPr>
              <a:t>consultus</a:t>
            </a:r>
            <a:r>
              <a:rPr lang="en-GB" i="1" dirty="0" smtClean="0">
                <a:solidFill>
                  <a:schemeClr val="bg1"/>
                </a:solidFill>
              </a:rPr>
              <a:t> </a:t>
            </a:r>
            <a:r>
              <a:rPr lang="en-GB" dirty="0" smtClean="0">
                <a:solidFill>
                  <a:schemeClr val="bg1"/>
                </a:solidFill>
              </a:rPr>
              <a:t>– those with specialised knowledge of the law and how best to approach a case.</a:t>
            </a:r>
          </a:p>
          <a:p>
            <a:endParaRPr lang="en-GB" sz="1200" i="1" dirty="0" smtClean="0">
              <a:solidFill>
                <a:schemeClr val="bg1"/>
              </a:solidFill>
            </a:endParaRPr>
          </a:p>
          <a:p>
            <a:pPr marL="0">
              <a:buNone/>
            </a:pPr>
            <a:r>
              <a:rPr lang="en-GB" i="1" dirty="0" smtClean="0">
                <a:solidFill>
                  <a:schemeClr val="bg1"/>
                </a:solidFill>
              </a:rPr>
              <a:t>“</a:t>
            </a:r>
            <a:r>
              <a:rPr lang="en-GB" dirty="0" smtClean="0">
                <a:solidFill>
                  <a:schemeClr val="bg1"/>
                </a:solidFill>
              </a:rPr>
              <a:t>And since you [</a:t>
            </a:r>
            <a:r>
              <a:rPr lang="en-GB" dirty="0" err="1" smtClean="0">
                <a:solidFill>
                  <a:schemeClr val="bg1"/>
                </a:solidFill>
              </a:rPr>
              <a:t>Servius</a:t>
            </a:r>
            <a:r>
              <a:rPr lang="en-GB" dirty="0" smtClean="0">
                <a:solidFill>
                  <a:schemeClr val="bg1"/>
                </a:solidFill>
              </a:rPr>
              <a:t> </a:t>
            </a:r>
            <a:r>
              <a:rPr lang="en-GB" dirty="0" err="1" smtClean="0">
                <a:solidFill>
                  <a:schemeClr val="bg1"/>
                </a:solidFill>
              </a:rPr>
              <a:t>Sulpicius</a:t>
            </a:r>
            <a:r>
              <a:rPr lang="en-GB" dirty="0" smtClean="0">
                <a:solidFill>
                  <a:schemeClr val="bg1"/>
                </a:solidFill>
              </a:rPr>
              <a:t> Rufus] seem to me to embrace that knowledge of the law which you have, as if it were a darling daughter, I will not permit you to lie, under such a mistake as to think that whatever it may be, which you have so thoroughly learnt anything very preeminent. For your other virtues of continence, of gravity, of justice, of good faith, and all other good qualities, I have always considered you very worthy of the consulship and of all honour; but as </a:t>
            </a:r>
            <a:r>
              <a:rPr lang="en-GB" b="1" dirty="0" smtClean="0">
                <a:solidFill>
                  <a:schemeClr val="bg1"/>
                </a:solidFill>
              </a:rPr>
              <a:t>for your having learnt civil law, I will not say you have wasted your pains, but I will say that there is no way made to lead to the consulship by that profession</a:t>
            </a:r>
            <a:r>
              <a:rPr lang="en-GB" dirty="0" smtClean="0">
                <a:solidFill>
                  <a:schemeClr val="bg1"/>
                </a:solidFill>
              </a:rPr>
              <a:t>; for all arts which can conciliate for us the good-will of the Roman people ought to possess both an admirable dignity, and a very delightful utility.” – </a:t>
            </a:r>
            <a:r>
              <a:rPr lang="en-GB" b="1" dirty="0" smtClean="0">
                <a:solidFill>
                  <a:schemeClr val="bg1"/>
                </a:solidFill>
              </a:rPr>
              <a:t>Cicero </a:t>
            </a:r>
            <a:r>
              <a:rPr lang="en-GB" b="1" i="1" dirty="0" smtClean="0">
                <a:solidFill>
                  <a:schemeClr val="bg1"/>
                </a:solidFill>
              </a:rPr>
              <a:t>pro </a:t>
            </a:r>
            <a:r>
              <a:rPr lang="en-GB" b="1" i="1" dirty="0" err="1" smtClean="0">
                <a:solidFill>
                  <a:schemeClr val="bg1"/>
                </a:solidFill>
              </a:rPr>
              <a:t>Murena</a:t>
            </a:r>
            <a:r>
              <a:rPr lang="en-GB" b="1" dirty="0" smtClean="0">
                <a:solidFill>
                  <a:schemeClr val="bg1"/>
                </a:solidFill>
              </a:rPr>
              <a:t> 10.23</a:t>
            </a:r>
            <a:r>
              <a:rPr lang="en-GB" dirty="0" smtClean="0">
                <a:solidFill>
                  <a:schemeClr val="bg1"/>
                </a:solidFill>
              </a:rPr>
              <a:t>.</a:t>
            </a:r>
            <a:endParaRPr lang="en-GB" i="1" dirty="0">
              <a:solidFill>
                <a:schemeClr val="bg1"/>
              </a:solidFill>
            </a:endParaRPr>
          </a:p>
        </p:txBody>
      </p:sp>
    </p:spTree>
    <p:extLst>
      <p:ext uri="{BB962C8B-B14F-4D97-AF65-F5344CB8AC3E}">
        <p14:creationId xmlns:p14="http://schemas.microsoft.com/office/powerpoint/2010/main" val="20242445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Law, Politics and Social Status in Rome </a:t>
            </a:r>
            <a:endParaRPr lang="en-GB" sz="6000" b="1" dirty="0">
              <a:solidFill>
                <a:schemeClr val="bg1"/>
              </a:solidFill>
            </a:endParaRPr>
          </a:p>
        </p:txBody>
      </p:sp>
    </p:spTree>
    <p:extLst>
      <p:ext uri="{BB962C8B-B14F-4D97-AF65-F5344CB8AC3E}">
        <p14:creationId xmlns:p14="http://schemas.microsoft.com/office/powerpoint/2010/main" val="41229177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Elites Controlling Elites</a:t>
            </a:r>
            <a:endParaRPr lang="en-GB" dirty="0">
              <a:solidFill>
                <a:schemeClr val="bg1"/>
              </a:solidFill>
            </a:endParaRPr>
          </a:p>
        </p:txBody>
      </p:sp>
      <p:sp>
        <p:nvSpPr>
          <p:cNvPr id="3" name="Content Placeholder 2"/>
          <p:cNvSpPr>
            <a:spLocks noGrp="1"/>
          </p:cNvSpPr>
          <p:nvPr>
            <p:ph idx="1"/>
          </p:nvPr>
        </p:nvSpPr>
        <p:spPr>
          <a:xfrm>
            <a:off x="179512" y="1600200"/>
            <a:ext cx="8712968" cy="4997152"/>
          </a:xfrm>
        </p:spPr>
        <p:txBody>
          <a:bodyPr>
            <a:normAutofit/>
          </a:bodyPr>
          <a:lstStyle/>
          <a:p>
            <a:r>
              <a:rPr lang="en-GB" i="1" dirty="0" err="1">
                <a:solidFill>
                  <a:schemeClr val="bg1"/>
                </a:solidFill>
              </a:rPr>
              <a:t>q</a:t>
            </a:r>
            <a:r>
              <a:rPr lang="en-GB" i="1" dirty="0" err="1" smtClean="0">
                <a:solidFill>
                  <a:schemeClr val="bg1"/>
                </a:solidFill>
              </a:rPr>
              <a:t>uaestiones</a:t>
            </a:r>
            <a:r>
              <a:rPr lang="en-GB" i="1" dirty="0" smtClean="0">
                <a:solidFill>
                  <a:schemeClr val="bg1"/>
                </a:solidFill>
              </a:rPr>
              <a:t> </a:t>
            </a:r>
            <a:r>
              <a:rPr lang="en-GB" dirty="0" smtClean="0">
                <a:solidFill>
                  <a:schemeClr val="bg1"/>
                </a:solidFill>
              </a:rPr>
              <a:t>– standing courts of investigation – established by senatorial elites (from 2</a:t>
            </a:r>
            <a:r>
              <a:rPr lang="en-GB" baseline="30000" dirty="0" smtClean="0">
                <a:solidFill>
                  <a:schemeClr val="bg1"/>
                </a:solidFill>
              </a:rPr>
              <a:t>nd</a:t>
            </a:r>
            <a:r>
              <a:rPr lang="en-GB" dirty="0" smtClean="0">
                <a:solidFill>
                  <a:schemeClr val="bg1"/>
                </a:solidFill>
              </a:rPr>
              <a:t> C BC) to control behaviour.</a:t>
            </a:r>
          </a:p>
          <a:p>
            <a:pPr lvl="1"/>
            <a:r>
              <a:rPr lang="en-GB" dirty="0" smtClean="0">
                <a:solidFill>
                  <a:schemeClr val="bg1"/>
                </a:solidFill>
              </a:rPr>
              <a:t>Prosecution of corruption, embezzlement, extortion, bribery etc.</a:t>
            </a:r>
          </a:p>
          <a:p>
            <a:endParaRPr lang="en-GB" sz="1200" dirty="0">
              <a:solidFill>
                <a:schemeClr val="bg1"/>
              </a:solidFill>
            </a:endParaRPr>
          </a:p>
          <a:p>
            <a:r>
              <a:rPr lang="en-GB" dirty="0" smtClean="0">
                <a:solidFill>
                  <a:schemeClr val="bg1"/>
                </a:solidFill>
              </a:rPr>
              <a:t>Frequently exploited for political reasons – often by defeated candidates (use of </a:t>
            </a:r>
            <a:r>
              <a:rPr lang="en-GB" i="1" dirty="0" err="1" smtClean="0">
                <a:solidFill>
                  <a:schemeClr val="bg1"/>
                </a:solidFill>
              </a:rPr>
              <a:t>ambitus</a:t>
            </a:r>
            <a:r>
              <a:rPr lang="en-GB" dirty="0" smtClean="0">
                <a:solidFill>
                  <a:schemeClr val="bg1"/>
                </a:solidFill>
              </a:rPr>
              <a:t> ‘corruption’ laws).</a:t>
            </a:r>
          </a:p>
          <a:p>
            <a:pPr lvl="1"/>
            <a:r>
              <a:rPr lang="en-GB" dirty="0" smtClean="0">
                <a:solidFill>
                  <a:schemeClr val="bg1"/>
                </a:solidFill>
              </a:rPr>
              <a:t>Marius was prosecuted for electoral bribery after becoming a praetor (115 BC) – </a:t>
            </a:r>
            <a:r>
              <a:rPr lang="en-GB" b="1" dirty="0" smtClean="0">
                <a:solidFill>
                  <a:schemeClr val="bg1"/>
                </a:solidFill>
              </a:rPr>
              <a:t>Plutarch </a:t>
            </a:r>
            <a:r>
              <a:rPr lang="en-GB" b="1" i="1" dirty="0" smtClean="0">
                <a:solidFill>
                  <a:schemeClr val="bg1"/>
                </a:solidFill>
              </a:rPr>
              <a:t>Marius </a:t>
            </a:r>
            <a:r>
              <a:rPr lang="en-GB" b="1" dirty="0" smtClean="0">
                <a:solidFill>
                  <a:schemeClr val="bg1"/>
                </a:solidFill>
              </a:rPr>
              <a:t>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5498924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Law and Social Status</a:t>
            </a:r>
            <a:endParaRPr lang="en-GB" dirty="0">
              <a:solidFill>
                <a:schemeClr val="bg1"/>
              </a:solidFill>
            </a:endParaRPr>
          </a:p>
        </p:txBody>
      </p:sp>
      <p:sp>
        <p:nvSpPr>
          <p:cNvPr id="3" name="Content Placeholder 2"/>
          <p:cNvSpPr>
            <a:spLocks noGrp="1"/>
          </p:cNvSpPr>
          <p:nvPr>
            <p:ph idx="1"/>
          </p:nvPr>
        </p:nvSpPr>
        <p:spPr>
          <a:xfrm>
            <a:off x="107504" y="1312168"/>
            <a:ext cx="8928992" cy="3917032"/>
          </a:xfrm>
        </p:spPr>
        <p:txBody>
          <a:bodyPr>
            <a:normAutofit fontScale="92500" lnSpcReduction="20000"/>
          </a:bodyPr>
          <a:lstStyle/>
          <a:p>
            <a:r>
              <a:rPr lang="en-GB" dirty="0" smtClean="0">
                <a:solidFill>
                  <a:schemeClr val="bg1"/>
                </a:solidFill>
              </a:rPr>
              <a:t>Roman law often proscribed different punishments depending on status – “</a:t>
            </a:r>
            <a:r>
              <a:rPr lang="en-GB" dirty="0">
                <a:solidFill>
                  <a:schemeClr val="bg1"/>
                </a:solidFill>
              </a:rPr>
              <a:t>It is not the custom for all persons to be beaten with rods, but only freemen of the poorer classes; men of higher status are not subject to beating with rods, as is specifically laid down in imperial rescripts.” - </a:t>
            </a:r>
            <a:r>
              <a:rPr lang="en-GB" b="1" i="1" dirty="0">
                <a:solidFill>
                  <a:schemeClr val="bg1"/>
                </a:solidFill>
              </a:rPr>
              <a:t>Digest </a:t>
            </a:r>
            <a:r>
              <a:rPr lang="en-GB" b="1" dirty="0">
                <a:solidFill>
                  <a:schemeClr val="bg1"/>
                </a:solidFill>
              </a:rPr>
              <a:t>48.19.28.1-2 </a:t>
            </a:r>
            <a:r>
              <a:rPr lang="en-GB" dirty="0">
                <a:solidFill>
                  <a:schemeClr val="bg1"/>
                </a:solidFill>
              </a:rPr>
              <a:t>(</a:t>
            </a:r>
            <a:r>
              <a:rPr lang="en-GB" dirty="0" err="1">
                <a:solidFill>
                  <a:schemeClr val="bg1"/>
                </a:solidFill>
              </a:rPr>
              <a:t>Callistratus</a:t>
            </a:r>
            <a:r>
              <a:rPr lang="en-GB" dirty="0" smtClean="0">
                <a:solidFill>
                  <a:schemeClr val="bg1"/>
                </a:solidFill>
              </a:rPr>
              <a:t>).</a:t>
            </a:r>
          </a:p>
          <a:p>
            <a:endParaRPr lang="en-GB" sz="1200" dirty="0">
              <a:solidFill>
                <a:schemeClr val="bg1"/>
              </a:solidFill>
            </a:endParaRPr>
          </a:p>
          <a:p>
            <a:r>
              <a:rPr lang="en-GB" dirty="0" smtClean="0">
                <a:solidFill>
                  <a:schemeClr val="bg1"/>
                </a:solidFill>
              </a:rPr>
              <a:t>Social class of </a:t>
            </a:r>
            <a:r>
              <a:rPr lang="en-GB" i="1" dirty="0" err="1" smtClean="0">
                <a:solidFill>
                  <a:schemeClr val="bg1"/>
                </a:solidFill>
              </a:rPr>
              <a:t>humiliores</a:t>
            </a:r>
            <a:r>
              <a:rPr lang="en-GB" i="1" dirty="0" smtClean="0">
                <a:solidFill>
                  <a:schemeClr val="bg1"/>
                </a:solidFill>
              </a:rPr>
              <a:t> </a:t>
            </a:r>
            <a:r>
              <a:rPr lang="en-GB" dirty="0" smtClean="0">
                <a:solidFill>
                  <a:schemeClr val="bg1"/>
                </a:solidFill>
              </a:rPr>
              <a:t>and </a:t>
            </a:r>
            <a:r>
              <a:rPr lang="en-GB" i="1" dirty="0" err="1" smtClean="0">
                <a:solidFill>
                  <a:schemeClr val="bg1"/>
                </a:solidFill>
              </a:rPr>
              <a:t>honestiores</a:t>
            </a:r>
            <a:r>
              <a:rPr lang="en-GB" i="1" dirty="0" smtClean="0">
                <a:solidFill>
                  <a:schemeClr val="bg1"/>
                </a:solidFill>
              </a:rPr>
              <a:t> </a:t>
            </a:r>
            <a:r>
              <a:rPr lang="en-GB" dirty="0" smtClean="0">
                <a:solidFill>
                  <a:schemeClr val="bg1"/>
                </a:solidFill>
              </a:rPr>
              <a:t>– by second century AD the former are clarified as less legally privileged of the two. </a:t>
            </a:r>
          </a:p>
          <a:p>
            <a:pPr lvl="1"/>
            <a:r>
              <a:rPr lang="en-GB" dirty="0" smtClean="0">
                <a:solidFill>
                  <a:schemeClr val="bg1"/>
                </a:solidFill>
              </a:rPr>
              <a:t>An action for cheating (</a:t>
            </a:r>
            <a:r>
              <a:rPr lang="en-GB" i="1" dirty="0" err="1" smtClean="0">
                <a:solidFill>
                  <a:schemeClr val="bg1"/>
                </a:solidFill>
              </a:rPr>
              <a:t>dolus</a:t>
            </a:r>
            <a:r>
              <a:rPr lang="en-GB" dirty="0" smtClean="0">
                <a:solidFill>
                  <a:schemeClr val="bg1"/>
                </a:solidFill>
              </a:rPr>
              <a:t>) could not be brought by a social inferior against a superior – (</a:t>
            </a:r>
            <a:r>
              <a:rPr lang="en-GB" b="1" i="1" dirty="0" smtClean="0">
                <a:solidFill>
                  <a:schemeClr val="bg1"/>
                </a:solidFill>
              </a:rPr>
              <a:t>Digest </a:t>
            </a:r>
            <a:r>
              <a:rPr lang="en-GB" b="1" dirty="0" smtClean="0">
                <a:solidFill>
                  <a:schemeClr val="bg1"/>
                </a:solidFill>
              </a:rPr>
              <a:t>4.3.1-2</a:t>
            </a:r>
            <a:r>
              <a:rPr lang="en-GB" dirty="0" smtClean="0">
                <a:solidFill>
                  <a:schemeClr val="bg1"/>
                </a:solidFill>
              </a:rPr>
              <a:t>).</a:t>
            </a:r>
            <a:r>
              <a:rPr lang="en-GB" i="1" dirty="0" smtClean="0">
                <a:solidFill>
                  <a:schemeClr val="bg1"/>
                </a:solidFill>
              </a:rPr>
              <a:t> </a:t>
            </a:r>
            <a:endParaRPr lang="en-GB" dirty="0">
              <a:solidFill>
                <a:schemeClr val="bg1"/>
              </a:solidFill>
            </a:endParaRPr>
          </a:p>
        </p:txBody>
      </p:sp>
      <p:sp>
        <p:nvSpPr>
          <p:cNvPr id="5" name="Content Placeholder 2"/>
          <p:cNvSpPr txBox="1">
            <a:spLocks/>
          </p:cNvSpPr>
          <p:nvPr/>
        </p:nvSpPr>
        <p:spPr>
          <a:xfrm>
            <a:off x="20081" y="5229200"/>
            <a:ext cx="9144000" cy="122417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“You are acting admirably [</a:t>
            </a:r>
            <a:r>
              <a:rPr lang="en-GB" sz="2000" dirty="0" err="1" smtClean="0">
                <a:solidFill>
                  <a:schemeClr val="bg1"/>
                </a:solidFill>
              </a:rPr>
              <a:t>Tiro</a:t>
            </a:r>
            <a:r>
              <a:rPr lang="en-GB" sz="2000" dirty="0" smtClean="0">
                <a:solidFill>
                  <a:schemeClr val="bg1"/>
                </a:solidFill>
              </a:rPr>
              <a:t>]… and pray persevere in your love of justice to the provincials… I cannot refrain from bestowing praise on you under the guise of advice… maintain the distinctions of ranks and dignities; for if these are confounded, disordered, and intermingled, nothing can be more unequal than this very equality.” – </a:t>
            </a:r>
            <a:r>
              <a:rPr lang="en-GB" sz="2000" b="1" dirty="0" smtClean="0">
                <a:solidFill>
                  <a:schemeClr val="bg1"/>
                </a:solidFill>
              </a:rPr>
              <a:t>Pliny the Younger </a:t>
            </a:r>
            <a:r>
              <a:rPr lang="en-GB" sz="2000" b="1" i="1" dirty="0" smtClean="0">
                <a:solidFill>
                  <a:schemeClr val="bg1"/>
                </a:solidFill>
              </a:rPr>
              <a:t>Letters </a:t>
            </a:r>
            <a:r>
              <a:rPr lang="en-GB" sz="2000" b="1" dirty="0" smtClean="0">
                <a:solidFill>
                  <a:schemeClr val="bg1"/>
                </a:solidFill>
              </a:rPr>
              <a:t>9.5 </a:t>
            </a:r>
            <a:r>
              <a:rPr lang="en-GB" sz="2000" dirty="0" smtClean="0">
                <a:solidFill>
                  <a:schemeClr val="bg1"/>
                </a:solidFill>
              </a:rPr>
              <a:t>(To </a:t>
            </a:r>
            <a:r>
              <a:rPr lang="en-GB" sz="2000" dirty="0" err="1" smtClean="0">
                <a:solidFill>
                  <a:schemeClr val="bg1"/>
                </a:solidFill>
              </a:rPr>
              <a:t>Tiro</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36205427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417638"/>
            <a:ext cx="8784976" cy="5440362"/>
          </a:xfrm>
        </p:spPr>
        <p:txBody>
          <a:bodyPr>
            <a:normAutofit/>
          </a:bodyPr>
          <a:lstStyle/>
          <a:p>
            <a:r>
              <a:rPr lang="en-GB" dirty="0" smtClean="0">
                <a:solidFill>
                  <a:schemeClr val="bg1"/>
                </a:solidFill>
              </a:rPr>
              <a:t>Kelly, B. 2014: ‘Crime, Law and Order’, </a:t>
            </a:r>
            <a:r>
              <a:rPr lang="en-GB" i="1" dirty="0" smtClean="0">
                <a:solidFill>
                  <a:schemeClr val="bg1"/>
                </a:solidFill>
              </a:rPr>
              <a:t>Themes in Roman Society and Culture</a:t>
            </a:r>
            <a:r>
              <a:rPr lang="en-GB" dirty="0" smtClean="0">
                <a:solidFill>
                  <a:schemeClr val="bg1"/>
                </a:solidFill>
              </a:rPr>
              <a:t>, Gibbs, M., Nikolic, M., and </a:t>
            </a:r>
            <a:r>
              <a:rPr lang="en-GB" dirty="0" err="1" smtClean="0">
                <a:solidFill>
                  <a:schemeClr val="bg1"/>
                </a:solidFill>
              </a:rPr>
              <a:t>Ripat</a:t>
            </a:r>
            <a:r>
              <a:rPr lang="en-GB" dirty="0" smtClean="0">
                <a:solidFill>
                  <a:schemeClr val="bg1"/>
                </a:solidFill>
              </a:rPr>
              <a:t>, P. (eds.), Oxford: Oxford University Press: 241-262.</a:t>
            </a:r>
          </a:p>
          <a:p>
            <a:endParaRPr lang="en-GB" sz="500" dirty="0" smtClean="0">
              <a:solidFill>
                <a:schemeClr val="bg1"/>
              </a:solidFill>
            </a:endParaRPr>
          </a:p>
          <a:p>
            <a:r>
              <a:rPr lang="en-GB" dirty="0" smtClean="0">
                <a:solidFill>
                  <a:schemeClr val="bg1"/>
                </a:solidFill>
              </a:rPr>
              <a:t>Nicholas</a:t>
            </a:r>
            <a:r>
              <a:rPr lang="en-GB" dirty="0">
                <a:solidFill>
                  <a:schemeClr val="bg1"/>
                </a:solidFill>
              </a:rPr>
              <a:t>, B. </a:t>
            </a:r>
            <a:r>
              <a:rPr lang="en-GB" dirty="0" smtClean="0">
                <a:solidFill>
                  <a:schemeClr val="bg1"/>
                </a:solidFill>
              </a:rPr>
              <a:t>1962: </a:t>
            </a:r>
            <a:r>
              <a:rPr lang="en-GB" i="1" dirty="0">
                <a:solidFill>
                  <a:schemeClr val="bg1"/>
                </a:solidFill>
              </a:rPr>
              <a:t>An Introduction to Roman Law</a:t>
            </a:r>
            <a:r>
              <a:rPr lang="en-GB" dirty="0">
                <a:solidFill>
                  <a:schemeClr val="bg1"/>
                </a:solidFill>
              </a:rPr>
              <a:t>. Oxford: Clarendon Press.</a:t>
            </a:r>
          </a:p>
          <a:p>
            <a:endParaRPr lang="en-GB" sz="500" dirty="0" smtClean="0">
              <a:solidFill>
                <a:schemeClr val="bg1"/>
              </a:solidFill>
            </a:endParaRPr>
          </a:p>
          <a:p>
            <a:r>
              <a:rPr lang="en-GB" dirty="0" smtClean="0">
                <a:solidFill>
                  <a:schemeClr val="bg1"/>
                </a:solidFill>
              </a:rPr>
              <a:t>Johnston, D. 1999: </a:t>
            </a:r>
            <a:r>
              <a:rPr lang="en-GB" i="1" dirty="0" smtClean="0">
                <a:solidFill>
                  <a:schemeClr val="bg1"/>
                </a:solidFill>
              </a:rPr>
              <a:t>Roman Law in Context</a:t>
            </a:r>
            <a:r>
              <a:rPr lang="en-GB" dirty="0" smtClean="0">
                <a:solidFill>
                  <a:schemeClr val="bg1"/>
                </a:solidFill>
              </a:rPr>
              <a:t>. Cambridge: Cambridge University Press. </a:t>
            </a:r>
          </a:p>
        </p:txBody>
      </p:sp>
    </p:spTree>
    <p:extLst>
      <p:ext uri="{BB962C8B-B14F-4D97-AF65-F5344CB8AC3E}">
        <p14:creationId xmlns:p14="http://schemas.microsoft.com/office/powerpoint/2010/main" val="13674433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384</TotalTime>
  <Words>1429</Words>
  <Application>Microsoft Office PowerPoint</Application>
  <PresentationFormat>On-screen Show (4:3)</PresentationFormat>
  <Paragraphs>70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Book Antiqua</vt:lpstr>
      <vt:lpstr>Lucida Sans</vt:lpstr>
      <vt:lpstr>Wingdings</vt:lpstr>
      <vt:lpstr>Wingdings 2</vt:lpstr>
      <vt:lpstr>Wingdings 3</vt:lpstr>
      <vt:lpstr>Apex</vt:lpstr>
      <vt:lpstr>Everyday life in ancient rome</vt:lpstr>
      <vt:lpstr> Passing laws and appointing judges</vt:lpstr>
      <vt:lpstr>The Law-Courts</vt:lpstr>
      <vt:lpstr>Advocates and Oratory</vt:lpstr>
      <vt:lpstr>PowerPoint Presentation</vt:lpstr>
      <vt:lpstr>Professionalism? </vt:lpstr>
      <vt:lpstr>PowerPoint Presentation</vt:lpstr>
      <vt:lpstr>PowerPoint Presentation</vt:lpstr>
      <vt:lpstr>Elites Controlling Elites</vt:lpstr>
      <vt:lpstr>Law and Social Status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119</cp:revision>
  <dcterms:created xsi:type="dcterms:W3CDTF">2014-02-21T11:43:42Z</dcterms:created>
  <dcterms:modified xsi:type="dcterms:W3CDTF">2018-12-30T11:18:44Z</dcterms:modified>
</cp:coreProperties>
</file>