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7" autoAdjust="0"/>
    <p:restoredTop sz="94660"/>
  </p:normalViewPr>
  <p:slideViewPr>
    <p:cSldViewPr snapToGrid="0">
      <p:cViewPr varScale="1">
        <p:scale>
          <a:sx n="116" d="100"/>
          <a:sy n="116" d="100"/>
        </p:scale>
        <p:origin x="80"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2EEDBC-4E2A-40E0-97B8-0ADA16796AA6}" type="datetimeFigureOut">
              <a:rPr lang="en-GB" smtClean="0"/>
              <a:t>12/02/2025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EEFB19-F465-4EE0-8A91-17E4262FEDE6}" type="slidenum">
              <a:rPr lang="en-GB" smtClean="0"/>
              <a:t>‹#›</a:t>
            </a:fld>
            <a:endParaRPr lang="en-GB"/>
          </a:p>
        </p:txBody>
      </p:sp>
    </p:spTree>
    <p:extLst>
      <p:ext uri="{BB962C8B-B14F-4D97-AF65-F5344CB8AC3E}">
        <p14:creationId xmlns:p14="http://schemas.microsoft.com/office/powerpoint/2010/main" val="2961783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gn="l"/>
            <a:r>
              <a:rPr lang="en-GB" b="1" i="0" dirty="0">
                <a:solidFill>
                  <a:srgbClr val="000000"/>
                </a:solidFill>
                <a:effectLst/>
                <a:latin typeface="arial" panose="020B0604020202020204" pitchFamily="34" charset="0"/>
              </a:rPr>
              <a:t>Arrest without warrant: constables</a:t>
            </a:r>
          </a:p>
          <a:p>
            <a:pPr algn="l"/>
            <a:r>
              <a:rPr lang="en-GB" b="0" i="0" dirty="0">
                <a:solidFill>
                  <a:srgbClr val="1E1E1E"/>
                </a:solidFill>
                <a:effectLst/>
                <a:latin typeface="arial" panose="020B0604020202020204" pitchFamily="34" charset="0"/>
              </a:rPr>
              <a:t>(1)A constable may arrest without a warrant—</a:t>
            </a:r>
          </a:p>
          <a:p>
            <a:pPr algn="l"/>
            <a:r>
              <a:rPr lang="en-GB" b="0" i="0" dirty="0">
                <a:solidFill>
                  <a:srgbClr val="1E1E1E"/>
                </a:solidFill>
                <a:effectLst/>
                <a:latin typeface="arial" panose="020B0604020202020204" pitchFamily="34" charset="0"/>
              </a:rPr>
              <a:t>(a)anyone who is about to commit an offence;</a:t>
            </a:r>
          </a:p>
          <a:p>
            <a:pPr algn="l"/>
            <a:r>
              <a:rPr lang="en-GB" b="0" i="0" dirty="0">
                <a:solidFill>
                  <a:srgbClr val="1E1E1E"/>
                </a:solidFill>
                <a:effectLst/>
                <a:latin typeface="arial" panose="020B0604020202020204" pitchFamily="34" charset="0"/>
              </a:rPr>
              <a:t>(b)anyone who is in the act of committing an offence;</a:t>
            </a:r>
          </a:p>
          <a:p>
            <a:pPr algn="l"/>
            <a:r>
              <a:rPr lang="en-GB" b="0" i="0" dirty="0">
                <a:solidFill>
                  <a:srgbClr val="1E1E1E"/>
                </a:solidFill>
                <a:effectLst/>
                <a:latin typeface="arial" panose="020B0604020202020204" pitchFamily="34" charset="0"/>
              </a:rPr>
              <a:t>(c)anyone whom he has reasonable grounds for suspecting to be about to commit an offence;</a:t>
            </a:r>
          </a:p>
          <a:p>
            <a:pPr algn="l"/>
            <a:r>
              <a:rPr lang="en-GB" b="0" i="0" dirty="0">
                <a:solidFill>
                  <a:srgbClr val="1E1E1E"/>
                </a:solidFill>
                <a:effectLst/>
                <a:latin typeface="arial" panose="020B0604020202020204" pitchFamily="34" charset="0"/>
              </a:rPr>
              <a:t>(d)anyone whom he has reasonable grounds for suspecting to be committing an offence.</a:t>
            </a:r>
          </a:p>
          <a:p>
            <a:pPr algn="l"/>
            <a:r>
              <a:rPr lang="en-GB" b="0" i="0" dirty="0">
                <a:solidFill>
                  <a:srgbClr val="1E1E1E"/>
                </a:solidFill>
                <a:effectLst/>
                <a:latin typeface="arial" panose="020B0604020202020204" pitchFamily="34" charset="0"/>
              </a:rPr>
              <a:t>(2)If a constable has reasonable grounds for suspecting that an offence has been committed, he may arrest without a warrant anyone whom he has reasonable grounds to suspect of being guilty of it.</a:t>
            </a:r>
          </a:p>
          <a:p>
            <a:pPr algn="l"/>
            <a:r>
              <a:rPr lang="en-GB" b="0" i="0" dirty="0">
                <a:solidFill>
                  <a:srgbClr val="1E1E1E"/>
                </a:solidFill>
                <a:effectLst/>
                <a:latin typeface="arial" panose="020B0604020202020204" pitchFamily="34" charset="0"/>
              </a:rPr>
              <a:t>(3)If an offence has been committed, a constable may arrest without a warrant—</a:t>
            </a:r>
          </a:p>
          <a:p>
            <a:pPr algn="l"/>
            <a:r>
              <a:rPr lang="en-GB" b="0" i="0" dirty="0">
                <a:solidFill>
                  <a:srgbClr val="1E1E1E"/>
                </a:solidFill>
                <a:effectLst/>
                <a:latin typeface="arial" panose="020B0604020202020204" pitchFamily="34" charset="0"/>
              </a:rPr>
              <a:t>(a)anyone who is guilty of the offence;</a:t>
            </a:r>
          </a:p>
          <a:p>
            <a:pPr algn="l"/>
            <a:r>
              <a:rPr lang="en-GB" b="0" i="0" dirty="0">
                <a:solidFill>
                  <a:srgbClr val="1E1E1E"/>
                </a:solidFill>
                <a:effectLst/>
                <a:latin typeface="arial" panose="020B0604020202020204" pitchFamily="34" charset="0"/>
              </a:rPr>
              <a:t>(b)anyone whom he has reasonable grounds for suspecting to be guilty of it.</a:t>
            </a:r>
          </a:p>
          <a:p>
            <a:pPr algn="l"/>
            <a:r>
              <a:rPr lang="en-GB" b="0" i="0" dirty="0">
                <a:solidFill>
                  <a:srgbClr val="1E1E1E"/>
                </a:solidFill>
                <a:effectLst/>
                <a:latin typeface="arial" panose="020B0604020202020204" pitchFamily="34" charset="0"/>
              </a:rPr>
              <a:t>(4)But the power of summary arrest conferred by subsection (1), (2) or (3) is exercisable only if the constable has reasonable grounds for believing that for any of the reasons mentioned in subsection (5) it is necessary to arrest the person in question.</a:t>
            </a:r>
          </a:p>
          <a:p>
            <a:pPr algn="l"/>
            <a:r>
              <a:rPr lang="en-GB" b="0" i="0" dirty="0">
                <a:solidFill>
                  <a:srgbClr val="1E1E1E"/>
                </a:solidFill>
                <a:effectLst/>
                <a:latin typeface="arial" panose="020B0604020202020204" pitchFamily="34" charset="0"/>
              </a:rPr>
              <a:t>(5)The reasons are—</a:t>
            </a:r>
          </a:p>
          <a:p>
            <a:pPr algn="l"/>
            <a:r>
              <a:rPr lang="en-GB" b="0" i="0" dirty="0">
                <a:solidFill>
                  <a:srgbClr val="1E1E1E"/>
                </a:solidFill>
                <a:effectLst/>
                <a:latin typeface="arial" panose="020B0604020202020204" pitchFamily="34" charset="0"/>
              </a:rPr>
              <a:t>(a)to enable the name of the person in question to be ascertained (in the case where the constable does not know, and cannot readily ascertain, the person's name, or has reasonable grounds for doubting whether a name given by the person as his name is his real name);</a:t>
            </a:r>
          </a:p>
          <a:p>
            <a:pPr algn="l"/>
            <a:r>
              <a:rPr lang="en-GB" b="0" i="0" dirty="0">
                <a:solidFill>
                  <a:srgbClr val="1E1E1E"/>
                </a:solidFill>
                <a:effectLst/>
                <a:latin typeface="arial" panose="020B0604020202020204" pitchFamily="34" charset="0"/>
              </a:rPr>
              <a:t>(b)correspondingly as regards the person's address;</a:t>
            </a:r>
          </a:p>
          <a:p>
            <a:pPr algn="l"/>
            <a:r>
              <a:rPr lang="en-GB" b="0" i="0" dirty="0">
                <a:solidFill>
                  <a:srgbClr val="1E1E1E"/>
                </a:solidFill>
                <a:effectLst/>
                <a:latin typeface="arial" panose="020B0604020202020204" pitchFamily="34" charset="0"/>
              </a:rPr>
              <a:t>(c)to prevent the person in question—</a:t>
            </a:r>
          </a:p>
          <a:p>
            <a:pPr algn="l"/>
            <a:r>
              <a:rPr lang="en-GB" b="0" i="0" dirty="0">
                <a:solidFill>
                  <a:srgbClr val="1E1E1E"/>
                </a:solidFill>
                <a:effectLst/>
                <a:latin typeface="arial" panose="020B0604020202020204" pitchFamily="34" charset="0"/>
              </a:rPr>
              <a:t>(</a:t>
            </a:r>
            <a:r>
              <a:rPr lang="en-GB" b="0" i="0" dirty="0" err="1">
                <a:solidFill>
                  <a:srgbClr val="1E1E1E"/>
                </a:solidFill>
                <a:effectLst/>
                <a:latin typeface="arial" panose="020B0604020202020204" pitchFamily="34" charset="0"/>
              </a:rPr>
              <a:t>i</a:t>
            </a:r>
            <a:r>
              <a:rPr lang="en-GB" b="0" i="0" dirty="0">
                <a:solidFill>
                  <a:srgbClr val="1E1E1E"/>
                </a:solidFill>
                <a:effectLst/>
                <a:latin typeface="arial" panose="020B0604020202020204" pitchFamily="34" charset="0"/>
              </a:rPr>
              <a:t>)causing physical injury to himself or any other person;</a:t>
            </a:r>
          </a:p>
          <a:p>
            <a:pPr algn="l"/>
            <a:r>
              <a:rPr lang="en-GB" b="0" i="0" dirty="0">
                <a:solidFill>
                  <a:srgbClr val="1E1E1E"/>
                </a:solidFill>
                <a:effectLst/>
                <a:latin typeface="arial" panose="020B0604020202020204" pitchFamily="34" charset="0"/>
              </a:rPr>
              <a:t>(ii)suffering physical injury;</a:t>
            </a:r>
          </a:p>
          <a:p>
            <a:pPr algn="l"/>
            <a:r>
              <a:rPr lang="en-GB" b="0" i="0" dirty="0">
                <a:solidFill>
                  <a:srgbClr val="1E1E1E"/>
                </a:solidFill>
                <a:effectLst/>
                <a:latin typeface="arial" panose="020B0604020202020204" pitchFamily="34" charset="0"/>
              </a:rPr>
              <a:t>(iii)causing loss of or damage to property;</a:t>
            </a:r>
          </a:p>
          <a:p>
            <a:pPr algn="l"/>
            <a:r>
              <a:rPr lang="en-GB" b="0" i="0" dirty="0">
                <a:solidFill>
                  <a:srgbClr val="1E1E1E"/>
                </a:solidFill>
                <a:effectLst/>
                <a:latin typeface="arial" panose="020B0604020202020204" pitchFamily="34" charset="0"/>
              </a:rPr>
              <a:t>(iv)committing an offence against public decency (subject to subsection (6)); or</a:t>
            </a:r>
          </a:p>
          <a:p>
            <a:pPr algn="l"/>
            <a:r>
              <a:rPr lang="en-GB" b="0" i="0" dirty="0">
                <a:solidFill>
                  <a:srgbClr val="1E1E1E"/>
                </a:solidFill>
                <a:effectLst/>
                <a:latin typeface="arial" panose="020B0604020202020204" pitchFamily="34" charset="0"/>
              </a:rPr>
              <a:t>(v)causing an unlawful obstruction of the highway;</a:t>
            </a:r>
          </a:p>
          <a:p>
            <a:pPr algn="l"/>
            <a:r>
              <a:rPr lang="en-GB" b="0" i="0" dirty="0">
                <a:solidFill>
                  <a:srgbClr val="1E1E1E"/>
                </a:solidFill>
                <a:effectLst/>
                <a:latin typeface="arial" panose="020B0604020202020204" pitchFamily="34" charset="0"/>
              </a:rPr>
              <a:t>(d)to protect a child or other vulnerable person from the person in question;</a:t>
            </a:r>
          </a:p>
          <a:p>
            <a:pPr algn="l"/>
            <a:r>
              <a:rPr lang="en-GB" b="0" i="0" dirty="0">
                <a:solidFill>
                  <a:srgbClr val="1E1E1E"/>
                </a:solidFill>
                <a:effectLst/>
                <a:latin typeface="arial" panose="020B0604020202020204" pitchFamily="34" charset="0"/>
              </a:rPr>
              <a:t>(e)to allow the prompt and effective investigation of the offence or of the conduct of the person in question;</a:t>
            </a:r>
          </a:p>
          <a:p>
            <a:pPr algn="l"/>
            <a:r>
              <a:rPr lang="en-GB" b="0" i="0" dirty="0">
                <a:solidFill>
                  <a:srgbClr val="1E1E1E"/>
                </a:solidFill>
                <a:effectLst/>
                <a:latin typeface="arial" panose="020B0604020202020204" pitchFamily="34" charset="0"/>
              </a:rPr>
              <a:t>(f)to prevent any prosecution for the offence from being hindered by the disappearance of the person in question.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62A80D9-2FFC-44CF-9474-7639283ED7E5}" type="slidenum">
              <a:rPr lang="en-GB" smtClean="0"/>
              <a:t>2</a:t>
            </a:fld>
            <a:endParaRPr lang="en-GB"/>
          </a:p>
        </p:txBody>
      </p:sp>
    </p:spTree>
    <p:extLst>
      <p:ext uri="{BB962C8B-B14F-4D97-AF65-F5344CB8AC3E}">
        <p14:creationId xmlns:p14="http://schemas.microsoft.com/office/powerpoint/2010/main" val="1812646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E879DA-004D-4C93-966E-07987C8DB85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0EDA-11E7-4178-A8E5-89A2B4C93E73}"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335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E879DA-004D-4C93-966E-07987C8DB85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4127107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E879DA-004D-4C93-966E-07987C8DB85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555093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E879DA-004D-4C93-966E-07987C8DB85B}"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3431912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E879DA-004D-4C93-966E-07987C8DB85B}" type="datetimeFigureOut">
              <a:rPr lang="en-GB" smtClean="0"/>
              <a:t>12/02/2025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614881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E879DA-004D-4C93-966E-07987C8DB85B}"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2043247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E879DA-004D-4C93-966E-07987C8DB85B}" type="datetimeFigureOut">
              <a:rPr lang="en-GB" smtClean="0"/>
              <a:t>12/02/2025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854820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E879DA-004D-4C93-966E-07987C8DB85B}"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2394922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E879DA-004D-4C93-966E-07987C8DB85B}"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1234474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CE879DA-004D-4C93-966E-07987C8DB85B}"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2169501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E879DA-004D-4C93-966E-07987C8DB85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108442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E879DA-004D-4C93-966E-07987C8DB85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0EDA-11E7-4178-A8E5-89A2B4C93E73}"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8039031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E879DA-004D-4C93-966E-07987C8DB85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4182341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E879DA-004D-4C93-966E-07987C8DB85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0EDA-11E7-4178-A8E5-89A2B4C93E73}"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623812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E879DA-004D-4C93-966E-07987C8DB85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11662400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E879DA-004D-4C93-966E-07987C8DB85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28039952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E879DA-004D-4C93-966E-07987C8DB85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0EDA-11E7-4178-A8E5-89A2B4C93E73}" type="slidenum">
              <a:rPr lang="en-GB" smtClean="0"/>
              <a:t>‹#›</a:t>
            </a:fld>
            <a:endParaRPr lang="en-GB"/>
          </a:p>
        </p:txBody>
      </p:sp>
    </p:spTree>
    <p:extLst>
      <p:ext uri="{BB962C8B-B14F-4D97-AF65-F5344CB8AC3E}">
        <p14:creationId xmlns:p14="http://schemas.microsoft.com/office/powerpoint/2010/main" val="2736867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CE879DA-004D-4C93-966E-07987C8DB85B}" type="datetimeFigureOut">
              <a:rPr lang="en-GB" smtClean="0"/>
              <a:t>12/02/2025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F8C0EDA-11E7-4178-A8E5-89A2B4C93E73}" type="slidenum">
              <a:rPr lang="en-GB" smtClean="0"/>
              <a:t>‹#›</a:t>
            </a:fld>
            <a:endParaRPr lang="en-GB"/>
          </a:p>
        </p:txBody>
      </p:sp>
    </p:spTree>
    <p:extLst>
      <p:ext uri="{BB962C8B-B14F-4D97-AF65-F5344CB8AC3E}">
        <p14:creationId xmlns:p14="http://schemas.microsoft.com/office/powerpoint/2010/main" val="195433768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A457C-5D77-2728-24D9-C9630752C7DE}"/>
              </a:ext>
            </a:extLst>
          </p:cNvPr>
          <p:cNvSpPr>
            <a:spLocks noGrp="1"/>
          </p:cNvSpPr>
          <p:nvPr>
            <p:ph type="ctrTitle"/>
          </p:nvPr>
        </p:nvSpPr>
        <p:spPr/>
        <p:txBody>
          <a:bodyPr/>
          <a:lstStyle/>
          <a:p>
            <a:r>
              <a:rPr lang="en-GB" dirty="0"/>
              <a:t>Arrests Revision</a:t>
            </a:r>
          </a:p>
        </p:txBody>
      </p:sp>
      <p:sp>
        <p:nvSpPr>
          <p:cNvPr id="3" name="Subtitle 2">
            <a:extLst>
              <a:ext uri="{FF2B5EF4-FFF2-40B4-BE49-F238E27FC236}">
                <a16:creationId xmlns:a16="http://schemas.microsoft.com/office/drawing/2014/main" id="{02E646A1-C334-2924-084B-3D6E491E2939}"/>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52765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06AD2-68A4-25C0-48A6-DF0BDE4C859D}"/>
              </a:ext>
            </a:extLst>
          </p:cNvPr>
          <p:cNvSpPr>
            <a:spLocks noGrp="1"/>
          </p:cNvSpPr>
          <p:nvPr>
            <p:ph type="ctrTitle"/>
          </p:nvPr>
        </p:nvSpPr>
        <p:spPr>
          <a:xfrm>
            <a:off x="1524000" y="1122362"/>
            <a:ext cx="9144000" cy="4571071"/>
          </a:xfrm>
        </p:spPr>
        <p:txBody>
          <a:bodyPr>
            <a:normAutofit/>
          </a:bodyPr>
          <a:lstStyle/>
          <a:p>
            <a:r>
              <a:rPr lang="en-GB" sz="4800" dirty="0"/>
              <a:t>Section 24 Police and Criminal Evidence Act 1984.</a:t>
            </a:r>
          </a:p>
        </p:txBody>
      </p:sp>
      <p:pic>
        <p:nvPicPr>
          <p:cNvPr id="5" name="Picture 4">
            <a:extLst>
              <a:ext uri="{FF2B5EF4-FFF2-40B4-BE49-F238E27FC236}">
                <a16:creationId xmlns:a16="http://schemas.microsoft.com/office/drawing/2014/main" id="{13BA642E-B782-F7C5-59C1-D0278BB0211A}"/>
              </a:ext>
            </a:extLst>
          </p:cNvPr>
          <p:cNvPicPr>
            <a:picLocks noChangeAspect="1"/>
          </p:cNvPicPr>
          <p:nvPr/>
        </p:nvPicPr>
        <p:blipFill>
          <a:blip r:embed="rId3"/>
          <a:stretch>
            <a:fillRect/>
          </a:stretch>
        </p:blipFill>
        <p:spPr>
          <a:xfrm>
            <a:off x="2215644" y="-61313"/>
            <a:ext cx="7668695" cy="3029373"/>
          </a:xfrm>
          <a:prstGeom prst="rect">
            <a:avLst/>
          </a:prstGeom>
        </p:spPr>
      </p:pic>
    </p:spTree>
    <p:extLst>
      <p:ext uri="{BB962C8B-B14F-4D97-AF65-F5344CB8AC3E}">
        <p14:creationId xmlns:p14="http://schemas.microsoft.com/office/powerpoint/2010/main" val="1585421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32988ED-3CF6-EA13-375E-4428D7D24500}"/>
              </a:ext>
            </a:extLst>
          </p:cNvPr>
          <p:cNvSpPr txBox="1"/>
          <p:nvPr/>
        </p:nvSpPr>
        <p:spPr>
          <a:xfrm>
            <a:off x="2553419" y="2722435"/>
            <a:ext cx="6096000" cy="2123658"/>
          </a:xfrm>
          <a:prstGeom prst="rect">
            <a:avLst/>
          </a:prstGeom>
          <a:noFill/>
        </p:spPr>
        <p:txBody>
          <a:bodyPr wrap="square">
            <a:spAutoFit/>
          </a:bodyPr>
          <a:lstStyle/>
          <a:p>
            <a:pPr algn="l"/>
            <a:r>
              <a:rPr lang="en-GB" sz="4400" b="0" i="0" dirty="0">
                <a:solidFill>
                  <a:srgbClr val="1E1E1E"/>
                </a:solidFill>
                <a:effectLst/>
                <a:latin typeface="arial" panose="020B0604020202020204" pitchFamily="34" charset="0"/>
              </a:rPr>
              <a:t>(1)A constable may arrest without a warrant—</a:t>
            </a:r>
          </a:p>
        </p:txBody>
      </p:sp>
    </p:spTree>
    <p:extLst>
      <p:ext uri="{BB962C8B-B14F-4D97-AF65-F5344CB8AC3E}">
        <p14:creationId xmlns:p14="http://schemas.microsoft.com/office/powerpoint/2010/main" val="4116264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429884-435A-7AFA-D28B-D11F8D312368}"/>
              </a:ext>
            </a:extLst>
          </p:cNvPr>
          <p:cNvSpPr>
            <a:spLocks noGrp="1"/>
          </p:cNvSpPr>
          <p:nvPr>
            <p:ph idx="1"/>
          </p:nvPr>
        </p:nvSpPr>
        <p:spPr>
          <a:xfrm>
            <a:off x="838200" y="989162"/>
            <a:ext cx="10515600" cy="5187801"/>
          </a:xfrm>
        </p:spPr>
        <p:txBody>
          <a:bodyPr>
            <a:normAutofit fontScale="92500" lnSpcReduction="10000"/>
          </a:bodyPr>
          <a:lstStyle/>
          <a:p>
            <a:pPr algn="l"/>
            <a:r>
              <a:rPr lang="en-GB" sz="4000" b="0" i="0" dirty="0">
                <a:solidFill>
                  <a:srgbClr val="1E1E1E"/>
                </a:solidFill>
                <a:effectLst/>
                <a:latin typeface="arial" panose="020B0604020202020204" pitchFamily="34" charset="0"/>
              </a:rPr>
              <a:t>(a)anyone who is </a:t>
            </a:r>
            <a:r>
              <a:rPr lang="en-GB" sz="4000" b="1" i="0" dirty="0">
                <a:solidFill>
                  <a:srgbClr val="1E1E1E"/>
                </a:solidFill>
                <a:effectLst/>
                <a:latin typeface="arial" panose="020B0604020202020204" pitchFamily="34" charset="0"/>
              </a:rPr>
              <a:t>about </a:t>
            </a:r>
            <a:r>
              <a:rPr lang="en-GB" sz="4000" b="0" i="0" dirty="0">
                <a:solidFill>
                  <a:srgbClr val="1E1E1E"/>
                </a:solidFill>
                <a:effectLst/>
                <a:latin typeface="arial" panose="020B0604020202020204" pitchFamily="34" charset="0"/>
              </a:rPr>
              <a:t>to commit an offence;</a:t>
            </a:r>
          </a:p>
          <a:p>
            <a:pPr algn="l"/>
            <a:r>
              <a:rPr lang="en-GB" sz="4000" b="0" i="0" dirty="0">
                <a:solidFill>
                  <a:srgbClr val="1E1E1E"/>
                </a:solidFill>
                <a:effectLst/>
                <a:latin typeface="arial" panose="020B0604020202020204" pitchFamily="34" charset="0"/>
              </a:rPr>
              <a:t>(b)anyone who is </a:t>
            </a:r>
            <a:r>
              <a:rPr lang="en-GB" sz="4000" b="1" i="0" dirty="0">
                <a:solidFill>
                  <a:srgbClr val="1E1E1E"/>
                </a:solidFill>
                <a:effectLst/>
                <a:latin typeface="arial" panose="020B0604020202020204" pitchFamily="34" charset="0"/>
              </a:rPr>
              <a:t>in the act </a:t>
            </a:r>
            <a:r>
              <a:rPr lang="en-GB" sz="4000" b="0" i="0" dirty="0">
                <a:solidFill>
                  <a:srgbClr val="1E1E1E"/>
                </a:solidFill>
                <a:effectLst/>
                <a:latin typeface="arial" panose="020B0604020202020204" pitchFamily="34" charset="0"/>
              </a:rPr>
              <a:t>of committing an offence;</a:t>
            </a:r>
          </a:p>
          <a:p>
            <a:pPr algn="l"/>
            <a:r>
              <a:rPr lang="en-GB" sz="4000" b="0" i="0" dirty="0">
                <a:solidFill>
                  <a:srgbClr val="1E1E1E"/>
                </a:solidFill>
                <a:effectLst/>
                <a:latin typeface="arial" panose="020B0604020202020204" pitchFamily="34" charset="0"/>
              </a:rPr>
              <a:t>(c)anyone whom he </a:t>
            </a:r>
            <a:r>
              <a:rPr lang="en-GB" sz="4000" b="1" i="0" dirty="0">
                <a:solidFill>
                  <a:srgbClr val="1E1E1E"/>
                </a:solidFill>
                <a:effectLst/>
                <a:latin typeface="arial" panose="020B0604020202020204" pitchFamily="34" charset="0"/>
              </a:rPr>
              <a:t>has reasonable grounds </a:t>
            </a:r>
            <a:r>
              <a:rPr lang="en-GB" sz="4000" b="0" i="0" dirty="0">
                <a:solidFill>
                  <a:srgbClr val="1E1E1E"/>
                </a:solidFill>
                <a:effectLst/>
                <a:latin typeface="arial" panose="020B0604020202020204" pitchFamily="34" charset="0"/>
              </a:rPr>
              <a:t>for suspecting </a:t>
            </a:r>
            <a:r>
              <a:rPr lang="en-GB" sz="4000" b="1" i="0" dirty="0">
                <a:solidFill>
                  <a:srgbClr val="1E1E1E"/>
                </a:solidFill>
                <a:effectLst/>
                <a:latin typeface="arial" panose="020B0604020202020204" pitchFamily="34" charset="0"/>
              </a:rPr>
              <a:t>to be about to commit an offence;</a:t>
            </a:r>
          </a:p>
          <a:p>
            <a:pPr algn="l"/>
            <a:r>
              <a:rPr lang="en-GB" sz="4000" b="0" i="0" dirty="0">
                <a:solidFill>
                  <a:srgbClr val="1E1E1E"/>
                </a:solidFill>
                <a:effectLst/>
                <a:latin typeface="arial" panose="020B0604020202020204" pitchFamily="34" charset="0"/>
              </a:rPr>
              <a:t>(d)anyone whom he </a:t>
            </a:r>
            <a:r>
              <a:rPr lang="en-GB" sz="4000" b="1" i="0" dirty="0">
                <a:solidFill>
                  <a:srgbClr val="1E1E1E"/>
                </a:solidFill>
                <a:effectLst/>
                <a:latin typeface="arial" panose="020B0604020202020204" pitchFamily="34" charset="0"/>
              </a:rPr>
              <a:t>has reasonable grounds </a:t>
            </a:r>
            <a:r>
              <a:rPr lang="en-GB" sz="4000" b="0" i="0" dirty="0">
                <a:solidFill>
                  <a:srgbClr val="1E1E1E"/>
                </a:solidFill>
                <a:effectLst/>
                <a:latin typeface="arial" panose="020B0604020202020204" pitchFamily="34" charset="0"/>
              </a:rPr>
              <a:t>for suspecting </a:t>
            </a:r>
            <a:r>
              <a:rPr lang="en-GB" sz="4000" b="1" i="0" dirty="0">
                <a:solidFill>
                  <a:srgbClr val="1E1E1E"/>
                </a:solidFill>
                <a:effectLst/>
                <a:latin typeface="arial" panose="020B0604020202020204" pitchFamily="34" charset="0"/>
              </a:rPr>
              <a:t>to be committing an offence</a:t>
            </a:r>
            <a:r>
              <a:rPr lang="en-GB" sz="4000" b="0" i="0" dirty="0">
                <a:solidFill>
                  <a:srgbClr val="1E1E1E"/>
                </a:solidFill>
                <a:effectLst/>
                <a:latin typeface="arial" panose="020B0604020202020204" pitchFamily="34" charset="0"/>
              </a:rPr>
              <a:t>.</a:t>
            </a:r>
          </a:p>
          <a:p>
            <a:endParaRPr lang="en-GB" dirty="0"/>
          </a:p>
        </p:txBody>
      </p:sp>
    </p:spTree>
    <p:extLst>
      <p:ext uri="{BB962C8B-B14F-4D97-AF65-F5344CB8AC3E}">
        <p14:creationId xmlns:p14="http://schemas.microsoft.com/office/powerpoint/2010/main" val="417117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EF6BA7-AC41-E9EF-C3C0-9DF4AF038DB1}"/>
              </a:ext>
            </a:extLst>
          </p:cNvPr>
          <p:cNvSpPr txBox="1"/>
          <p:nvPr/>
        </p:nvSpPr>
        <p:spPr>
          <a:xfrm>
            <a:off x="3030747" y="966158"/>
            <a:ext cx="6113253" cy="4524315"/>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(2)If a constable </a:t>
            </a:r>
            <a:r>
              <a:rPr lang="en-GB" sz="3600" b="1" i="0" dirty="0">
                <a:solidFill>
                  <a:srgbClr val="1E1E1E"/>
                </a:solidFill>
                <a:effectLst/>
                <a:latin typeface="arial" panose="020B0604020202020204" pitchFamily="34" charset="0"/>
              </a:rPr>
              <a:t>has reasonable grounds </a:t>
            </a:r>
            <a:r>
              <a:rPr lang="en-GB" sz="3600" b="0" i="0" dirty="0">
                <a:solidFill>
                  <a:srgbClr val="1E1E1E"/>
                </a:solidFill>
                <a:effectLst/>
                <a:latin typeface="arial" panose="020B0604020202020204" pitchFamily="34" charset="0"/>
              </a:rPr>
              <a:t>for </a:t>
            </a:r>
            <a:r>
              <a:rPr lang="en-GB" sz="3600" b="1" i="0" dirty="0">
                <a:solidFill>
                  <a:srgbClr val="1E1E1E"/>
                </a:solidFill>
                <a:effectLst/>
                <a:latin typeface="arial" panose="020B0604020202020204" pitchFamily="34" charset="0"/>
              </a:rPr>
              <a:t>suspecting</a:t>
            </a:r>
            <a:r>
              <a:rPr lang="en-GB" sz="3600" b="0" i="0" dirty="0">
                <a:solidFill>
                  <a:srgbClr val="1E1E1E"/>
                </a:solidFill>
                <a:effectLst/>
                <a:latin typeface="arial" panose="020B0604020202020204" pitchFamily="34" charset="0"/>
              </a:rPr>
              <a:t> that an </a:t>
            </a:r>
            <a:r>
              <a:rPr lang="en-GB" sz="3600" b="1" i="0" dirty="0">
                <a:solidFill>
                  <a:srgbClr val="1E1E1E"/>
                </a:solidFill>
                <a:effectLst/>
                <a:latin typeface="arial" panose="020B0604020202020204" pitchFamily="34" charset="0"/>
              </a:rPr>
              <a:t>offence</a:t>
            </a:r>
            <a:r>
              <a:rPr lang="en-GB" sz="3600" b="0" i="0" dirty="0">
                <a:solidFill>
                  <a:srgbClr val="1E1E1E"/>
                </a:solidFill>
                <a:effectLst/>
                <a:latin typeface="arial" panose="020B0604020202020204" pitchFamily="34" charset="0"/>
              </a:rPr>
              <a:t> </a:t>
            </a:r>
            <a:r>
              <a:rPr lang="en-GB" sz="3600" b="1" i="0" dirty="0">
                <a:solidFill>
                  <a:srgbClr val="1E1E1E"/>
                </a:solidFill>
                <a:effectLst/>
                <a:latin typeface="arial" panose="020B0604020202020204" pitchFamily="34" charset="0"/>
              </a:rPr>
              <a:t>has been committed</a:t>
            </a:r>
            <a:r>
              <a:rPr lang="en-GB" sz="3600" b="0" i="0" dirty="0">
                <a:solidFill>
                  <a:srgbClr val="1E1E1E"/>
                </a:solidFill>
                <a:effectLst/>
                <a:latin typeface="arial" panose="020B0604020202020204" pitchFamily="34" charset="0"/>
              </a:rPr>
              <a:t>, he may arrest without a warrant </a:t>
            </a:r>
            <a:r>
              <a:rPr lang="en-GB" sz="3600" b="1" i="0" dirty="0">
                <a:solidFill>
                  <a:srgbClr val="1E1E1E"/>
                </a:solidFill>
                <a:effectLst/>
                <a:latin typeface="arial" panose="020B0604020202020204" pitchFamily="34" charset="0"/>
              </a:rPr>
              <a:t>anyone</a:t>
            </a:r>
            <a:r>
              <a:rPr lang="en-GB" sz="3600" b="0" i="0" dirty="0">
                <a:solidFill>
                  <a:srgbClr val="1E1E1E"/>
                </a:solidFill>
                <a:effectLst/>
                <a:latin typeface="arial" panose="020B0604020202020204" pitchFamily="34" charset="0"/>
              </a:rPr>
              <a:t> whom he has </a:t>
            </a:r>
            <a:r>
              <a:rPr lang="en-GB" sz="3600" b="1" i="0" dirty="0">
                <a:solidFill>
                  <a:srgbClr val="1E1E1E"/>
                </a:solidFill>
                <a:effectLst/>
                <a:latin typeface="arial" panose="020B0604020202020204" pitchFamily="34" charset="0"/>
              </a:rPr>
              <a:t>reasonable grounds</a:t>
            </a:r>
            <a:r>
              <a:rPr lang="en-GB" sz="3600" b="0" i="0" dirty="0">
                <a:solidFill>
                  <a:srgbClr val="1E1E1E"/>
                </a:solidFill>
                <a:effectLst/>
                <a:latin typeface="arial" panose="020B0604020202020204" pitchFamily="34" charset="0"/>
              </a:rPr>
              <a:t> to </a:t>
            </a:r>
            <a:r>
              <a:rPr lang="en-GB" sz="3600" b="1" i="0" dirty="0">
                <a:solidFill>
                  <a:srgbClr val="1E1E1E"/>
                </a:solidFill>
                <a:effectLst/>
                <a:latin typeface="arial" panose="020B0604020202020204" pitchFamily="34" charset="0"/>
              </a:rPr>
              <a:t>suspect</a:t>
            </a:r>
            <a:r>
              <a:rPr lang="en-GB" sz="3600" b="0" i="0" dirty="0">
                <a:solidFill>
                  <a:srgbClr val="1E1E1E"/>
                </a:solidFill>
                <a:effectLst/>
                <a:latin typeface="arial" panose="020B0604020202020204" pitchFamily="34" charset="0"/>
              </a:rPr>
              <a:t> of </a:t>
            </a:r>
            <a:r>
              <a:rPr lang="en-GB" sz="3600" b="1" i="0" dirty="0">
                <a:solidFill>
                  <a:srgbClr val="1E1E1E"/>
                </a:solidFill>
                <a:effectLst/>
                <a:latin typeface="arial" panose="020B0604020202020204" pitchFamily="34" charset="0"/>
              </a:rPr>
              <a:t>being guilty </a:t>
            </a:r>
            <a:r>
              <a:rPr lang="en-GB" sz="3600" b="0" i="0" dirty="0">
                <a:solidFill>
                  <a:srgbClr val="1E1E1E"/>
                </a:solidFill>
                <a:effectLst/>
                <a:latin typeface="arial" panose="020B0604020202020204" pitchFamily="34" charset="0"/>
              </a:rPr>
              <a:t>of it.</a:t>
            </a:r>
          </a:p>
        </p:txBody>
      </p:sp>
    </p:spTree>
    <p:extLst>
      <p:ext uri="{BB962C8B-B14F-4D97-AF65-F5344CB8AC3E}">
        <p14:creationId xmlns:p14="http://schemas.microsoft.com/office/powerpoint/2010/main" val="212453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DA7AA45-6444-3ADB-626D-6D9D4D4E9CE5}"/>
              </a:ext>
            </a:extLst>
          </p:cNvPr>
          <p:cNvSpPr txBox="1"/>
          <p:nvPr/>
        </p:nvSpPr>
        <p:spPr>
          <a:xfrm>
            <a:off x="2950234" y="1247955"/>
            <a:ext cx="6193766" cy="1754326"/>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(3)If an offence </a:t>
            </a:r>
            <a:r>
              <a:rPr lang="en-GB" sz="3600" b="1" i="0" dirty="0">
                <a:solidFill>
                  <a:srgbClr val="1E1E1E"/>
                </a:solidFill>
                <a:effectLst/>
                <a:latin typeface="arial" panose="020B0604020202020204" pitchFamily="34" charset="0"/>
              </a:rPr>
              <a:t>has been </a:t>
            </a:r>
            <a:r>
              <a:rPr lang="en-GB" sz="3600" b="0" i="0" dirty="0">
                <a:solidFill>
                  <a:srgbClr val="1E1E1E"/>
                </a:solidFill>
                <a:effectLst/>
                <a:latin typeface="arial" panose="020B0604020202020204" pitchFamily="34" charset="0"/>
              </a:rPr>
              <a:t>committed, a constable may arrest without a warrant—</a:t>
            </a:r>
          </a:p>
        </p:txBody>
      </p:sp>
    </p:spTree>
    <p:extLst>
      <p:ext uri="{BB962C8B-B14F-4D97-AF65-F5344CB8AC3E}">
        <p14:creationId xmlns:p14="http://schemas.microsoft.com/office/powerpoint/2010/main" val="3660891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3071F1-414B-A5DD-C56E-1FA15D5CCC68}"/>
              </a:ext>
            </a:extLst>
          </p:cNvPr>
          <p:cNvSpPr txBox="1"/>
          <p:nvPr/>
        </p:nvSpPr>
        <p:spPr>
          <a:xfrm>
            <a:off x="3283788" y="1046672"/>
            <a:ext cx="5860211" cy="3416320"/>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(a)anyone </a:t>
            </a:r>
            <a:r>
              <a:rPr lang="en-GB" sz="3600" b="1" i="0" dirty="0">
                <a:solidFill>
                  <a:srgbClr val="1E1E1E"/>
                </a:solidFill>
                <a:effectLst/>
                <a:latin typeface="arial" panose="020B0604020202020204" pitchFamily="34" charset="0"/>
              </a:rPr>
              <a:t>who is guilty </a:t>
            </a:r>
            <a:r>
              <a:rPr lang="en-GB" sz="3600" b="0" i="0" dirty="0">
                <a:solidFill>
                  <a:srgbClr val="1E1E1E"/>
                </a:solidFill>
                <a:effectLst/>
                <a:latin typeface="arial" panose="020B0604020202020204" pitchFamily="34" charset="0"/>
              </a:rPr>
              <a:t>of the offence;</a:t>
            </a:r>
          </a:p>
          <a:p>
            <a:pPr algn="l"/>
            <a:r>
              <a:rPr lang="en-GB" sz="3600" b="0" i="0" dirty="0">
                <a:solidFill>
                  <a:srgbClr val="1E1E1E"/>
                </a:solidFill>
                <a:effectLst/>
                <a:latin typeface="arial" panose="020B0604020202020204" pitchFamily="34" charset="0"/>
              </a:rPr>
              <a:t>(b)anyone </a:t>
            </a:r>
            <a:r>
              <a:rPr lang="en-GB" sz="3600" b="1" i="0" dirty="0">
                <a:solidFill>
                  <a:srgbClr val="1E1E1E"/>
                </a:solidFill>
                <a:effectLst/>
                <a:latin typeface="arial" panose="020B0604020202020204" pitchFamily="34" charset="0"/>
              </a:rPr>
              <a:t>whom he has reasonable grounds </a:t>
            </a:r>
            <a:r>
              <a:rPr lang="en-GB" sz="3600" b="0" i="0" dirty="0">
                <a:solidFill>
                  <a:srgbClr val="1E1E1E"/>
                </a:solidFill>
                <a:effectLst/>
                <a:latin typeface="arial" panose="020B0604020202020204" pitchFamily="34" charset="0"/>
              </a:rPr>
              <a:t>for suspecting to be </a:t>
            </a:r>
            <a:r>
              <a:rPr lang="en-GB" sz="3600" b="1" i="0" dirty="0">
                <a:solidFill>
                  <a:srgbClr val="1E1E1E"/>
                </a:solidFill>
                <a:effectLst/>
                <a:latin typeface="arial" panose="020B0604020202020204" pitchFamily="34" charset="0"/>
              </a:rPr>
              <a:t>guilty of it</a:t>
            </a:r>
            <a:r>
              <a:rPr lang="en-GB" sz="3600" b="0" i="0" dirty="0">
                <a:solidFill>
                  <a:srgbClr val="1E1E1E"/>
                </a:solidFill>
                <a:effectLst/>
                <a:latin typeface="arial" panose="020B0604020202020204" pitchFamily="34" charset="0"/>
              </a:rPr>
              <a:t>.</a:t>
            </a:r>
          </a:p>
        </p:txBody>
      </p:sp>
    </p:spTree>
    <p:extLst>
      <p:ext uri="{BB962C8B-B14F-4D97-AF65-F5344CB8AC3E}">
        <p14:creationId xmlns:p14="http://schemas.microsoft.com/office/powerpoint/2010/main" val="2587441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A65335-76CF-4AC5-70BC-4E42C2EA7F52}"/>
              </a:ext>
            </a:extLst>
          </p:cNvPr>
          <p:cNvSpPr>
            <a:spLocks noGrp="1"/>
          </p:cNvSpPr>
          <p:nvPr>
            <p:ph idx="1"/>
          </p:nvPr>
        </p:nvSpPr>
        <p:spPr/>
        <p:txBody>
          <a:bodyPr>
            <a:normAutofit fontScale="92500" lnSpcReduction="10000"/>
          </a:bodyPr>
          <a:lstStyle/>
          <a:p>
            <a:r>
              <a:rPr lang="en-GB" sz="2800" b="1" i="0" dirty="0">
                <a:solidFill>
                  <a:srgbClr val="1E1E1E"/>
                </a:solidFill>
                <a:effectLst/>
                <a:latin typeface="arial" panose="020B0604020202020204" pitchFamily="34" charset="0"/>
              </a:rPr>
              <a:t>(4)But the power of summary arrest conferred by subsection (1), (2) or (3) is exercisable only if the constable has reasonable grounds for believing that for any of the reasons mentioned in subsection (5) it is necessary to arrest the person in question.</a:t>
            </a:r>
          </a:p>
          <a:p>
            <a:endParaRPr lang="en-GB" dirty="0"/>
          </a:p>
          <a:p>
            <a:endParaRPr lang="en-GB" dirty="0"/>
          </a:p>
          <a:p>
            <a:r>
              <a:rPr lang="en-GB" dirty="0"/>
              <a:t>(See also code  G of PACE1984).</a:t>
            </a:r>
          </a:p>
        </p:txBody>
      </p:sp>
    </p:spTree>
    <p:extLst>
      <p:ext uri="{BB962C8B-B14F-4D97-AF65-F5344CB8AC3E}">
        <p14:creationId xmlns:p14="http://schemas.microsoft.com/office/powerpoint/2010/main" val="3785485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A65335-76CF-4AC5-70BC-4E42C2EA7F52}"/>
              </a:ext>
            </a:extLst>
          </p:cNvPr>
          <p:cNvSpPr>
            <a:spLocks noGrp="1"/>
          </p:cNvSpPr>
          <p:nvPr>
            <p:ph idx="1"/>
          </p:nvPr>
        </p:nvSpPr>
        <p:spPr/>
        <p:txBody>
          <a:bodyPr>
            <a:normAutofit fontScale="92500" lnSpcReduction="10000"/>
          </a:bodyPr>
          <a:lstStyle/>
          <a:p>
            <a:r>
              <a:rPr lang="en-GB" sz="2800" b="1" i="0" dirty="0">
                <a:solidFill>
                  <a:srgbClr val="1E1E1E"/>
                </a:solidFill>
                <a:effectLst/>
                <a:latin typeface="arial" panose="020B0604020202020204" pitchFamily="34" charset="0"/>
              </a:rPr>
              <a:t>(4)But the power of summary arrest conferred by subsection (1), (2) or (3) is exercisable only if the constable has reasonable grounds for believing that for any of the reasons mentioned in subsection (5) it is necessary to arrest the person in question.</a:t>
            </a:r>
          </a:p>
          <a:p>
            <a:endParaRPr lang="en-GB" dirty="0"/>
          </a:p>
          <a:p>
            <a:endParaRPr lang="en-GB" dirty="0"/>
          </a:p>
          <a:p>
            <a:r>
              <a:rPr lang="en-GB" dirty="0"/>
              <a:t>(See also code  G of PACE1984).</a:t>
            </a:r>
          </a:p>
        </p:txBody>
      </p:sp>
    </p:spTree>
    <p:extLst>
      <p:ext uri="{BB962C8B-B14F-4D97-AF65-F5344CB8AC3E}">
        <p14:creationId xmlns:p14="http://schemas.microsoft.com/office/powerpoint/2010/main" val="3445264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FA8A332-A8C0-CD66-DE4E-09585A3B8304}"/>
              </a:ext>
            </a:extLst>
          </p:cNvPr>
          <p:cNvSpPr txBox="1"/>
          <p:nvPr/>
        </p:nvSpPr>
        <p:spPr>
          <a:xfrm>
            <a:off x="3048000" y="3245771"/>
            <a:ext cx="6096000" cy="646331"/>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(5)The reasons are—</a:t>
            </a:r>
          </a:p>
        </p:txBody>
      </p:sp>
    </p:spTree>
    <p:extLst>
      <p:ext uri="{BB962C8B-B14F-4D97-AF65-F5344CB8AC3E}">
        <p14:creationId xmlns:p14="http://schemas.microsoft.com/office/powerpoint/2010/main" val="4062776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27B3F0-DFDF-7135-3EBB-A30F25D0C1E5}"/>
              </a:ext>
            </a:extLst>
          </p:cNvPr>
          <p:cNvSpPr>
            <a:spLocks noGrp="1"/>
          </p:cNvSpPr>
          <p:nvPr>
            <p:ph idx="1"/>
          </p:nvPr>
        </p:nvSpPr>
        <p:spPr/>
        <p:txBody>
          <a:bodyPr/>
          <a:lstStyle/>
          <a:p>
            <a:r>
              <a:rPr lang="en-GB" sz="2800" b="0" i="0" dirty="0">
                <a:solidFill>
                  <a:srgbClr val="1E1E1E"/>
                </a:solidFill>
                <a:effectLst/>
                <a:latin typeface="arial" panose="020B0604020202020204" pitchFamily="34" charset="0"/>
              </a:rPr>
              <a:t>(a)to enable the name of the person in question to be ascertained (in the case where the constable does not know, and cannot readily ascertain, the person's name, or has reasonable grounds for doubting whether a name given by the person as his name is his real name);</a:t>
            </a:r>
          </a:p>
          <a:p>
            <a:endParaRPr lang="en-GB" dirty="0"/>
          </a:p>
        </p:txBody>
      </p:sp>
    </p:spTree>
    <p:extLst>
      <p:ext uri="{BB962C8B-B14F-4D97-AF65-F5344CB8AC3E}">
        <p14:creationId xmlns:p14="http://schemas.microsoft.com/office/powerpoint/2010/main" val="3324225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B13DA1-12F6-BE92-15E3-62DA54051257}"/>
              </a:ext>
            </a:extLst>
          </p:cNvPr>
          <p:cNvSpPr txBox="1"/>
          <p:nvPr/>
        </p:nvSpPr>
        <p:spPr>
          <a:xfrm>
            <a:off x="3048000" y="3245771"/>
            <a:ext cx="6096000" cy="1754326"/>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(b)correspondingly as regards the person's address;</a:t>
            </a:r>
          </a:p>
        </p:txBody>
      </p:sp>
    </p:spTree>
    <p:extLst>
      <p:ext uri="{BB962C8B-B14F-4D97-AF65-F5344CB8AC3E}">
        <p14:creationId xmlns:p14="http://schemas.microsoft.com/office/powerpoint/2010/main" val="952848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9A043D-6ED0-DBF7-F310-464255B3108E}"/>
              </a:ext>
            </a:extLst>
          </p:cNvPr>
          <p:cNvSpPr>
            <a:spLocks noGrp="1"/>
          </p:cNvSpPr>
          <p:nvPr>
            <p:ph idx="1"/>
          </p:nvPr>
        </p:nvSpPr>
        <p:spPr/>
        <p:txBody>
          <a:bodyPr/>
          <a:lstStyle/>
          <a:p>
            <a:r>
              <a:rPr lang="en-GB" sz="3600" b="0" i="0" dirty="0">
                <a:solidFill>
                  <a:srgbClr val="1E1E1E"/>
                </a:solidFill>
                <a:effectLst/>
                <a:latin typeface="arial" panose="020B0604020202020204" pitchFamily="34" charset="0"/>
              </a:rPr>
              <a:t>(c)to prevent the person in question—</a:t>
            </a:r>
          </a:p>
          <a:p>
            <a:endParaRPr lang="en-GB" dirty="0"/>
          </a:p>
        </p:txBody>
      </p:sp>
    </p:spTree>
    <p:extLst>
      <p:ext uri="{BB962C8B-B14F-4D97-AF65-F5344CB8AC3E}">
        <p14:creationId xmlns:p14="http://schemas.microsoft.com/office/powerpoint/2010/main" val="213429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1B00A0-7ED5-F2D4-1879-1CFCBB227F20}"/>
              </a:ext>
            </a:extLst>
          </p:cNvPr>
          <p:cNvSpPr txBox="1"/>
          <p:nvPr/>
        </p:nvSpPr>
        <p:spPr>
          <a:xfrm>
            <a:off x="3048000" y="3245771"/>
            <a:ext cx="6096000" cy="1938992"/>
          </a:xfrm>
          <a:prstGeom prst="rect">
            <a:avLst/>
          </a:prstGeom>
          <a:noFill/>
        </p:spPr>
        <p:txBody>
          <a:bodyPr wrap="square">
            <a:spAutoFit/>
          </a:bodyPr>
          <a:lstStyle/>
          <a:p>
            <a:pPr algn="l"/>
            <a:r>
              <a:rPr lang="en-GB" sz="4000" b="0" i="0" dirty="0">
                <a:solidFill>
                  <a:srgbClr val="1E1E1E"/>
                </a:solidFill>
                <a:effectLst/>
                <a:latin typeface="arial" panose="020B0604020202020204" pitchFamily="34" charset="0"/>
              </a:rPr>
              <a:t>(</a:t>
            </a:r>
            <a:r>
              <a:rPr lang="en-GB" sz="4000" b="0" i="0" dirty="0" err="1">
                <a:solidFill>
                  <a:srgbClr val="1E1E1E"/>
                </a:solidFill>
                <a:effectLst/>
                <a:latin typeface="arial" panose="020B0604020202020204" pitchFamily="34" charset="0"/>
              </a:rPr>
              <a:t>i</a:t>
            </a:r>
            <a:r>
              <a:rPr lang="en-GB" sz="4000" b="0" i="0" dirty="0">
                <a:solidFill>
                  <a:srgbClr val="1E1E1E"/>
                </a:solidFill>
                <a:effectLst/>
                <a:latin typeface="arial" panose="020B0604020202020204" pitchFamily="34" charset="0"/>
              </a:rPr>
              <a:t>)causing physical injury to himself or any other person;</a:t>
            </a:r>
          </a:p>
        </p:txBody>
      </p:sp>
    </p:spTree>
    <p:extLst>
      <p:ext uri="{BB962C8B-B14F-4D97-AF65-F5344CB8AC3E}">
        <p14:creationId xmlns:p14="http://schemas.microsoft.com/office/powerpoint/2010/main" val="3210731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C580C6-4700-30FC-A070-760AAB93529B}"/>
              </a:ext>
            </a:extLst>
          </p:cNvPr>
          <p:cNvSpPr txBox="1"/>
          <p:nvPr/>
        </p:nvSpPr>
        <p:spPr>
          <a:xfrm>
            <a:off x="3485071" y="3153756"/>
            <a:ext cx="6096000" cy="646331"/>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(ii)suffering physical injury;</a:t>
            </a:r>
          </a:p>
        </p:txBody>
      </p:sp>
    </p:spTree>
    <p:extLst>
      <p:ext uri="{BB962C8B-B14F-4D97-AF65-F5344CB8AC3E}">
        <p14:creationId xmlns:p14="http://schemas.microsoft.com/office/powerpoint/2010/main" val="1482837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F04F265-AF7B-4CD3-DFA7-9674C9C5628C}"/>
              </a:ext>
            </a:extLst>
          </p:cNvPr>
          <p:cNvSpPr txBox="1"/>
          <p:nvPr/>
        </p:nvSpPr>
        <p:spPr>
          <a:xfrm>
            <a:off x="3048000" y="3245771"/>
            <a:ext cx="6096000" cy="1200329"/>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(iii)causing loss of or damage to property;</a:t>
            </a:r>
          </a:p>
        </p:txBody>
      </p:sp>
    </p:spTree>
    <p:extLst>
      <p:ext uri="{BB962C8B-B14F-4D97-AF65-F5344CB8AC3E}">
        <p14:creationId xmlns:p14="http://schemas.microsoft.com/office/powerpoint/2010/main" val="32431156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5E3B12F-B074-53A9-C128-1AB7ADDEE722}"/>
              </a:ext>
            </a:extLst>
          </p:cNvPr>
          <p:cNvSpPr txBox="1"/>
          <p:nvPr/>
        </p:nvSpPr>
        <p:spPr>
          <a:xfrm>
            <a:off x="3048000" y="3107272"/>
            <a:ext cx="6096000" cy="2308324"/>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(iv)committing an offence against public decency (subject to subsection (6)); or</a:t>
            </a:r>
          </a:p>
        </p:txBody>
      </p:sp>
    </p:spTree>
    <p:extLst>
      <p:ext uri="{BB962C8B-B14F-4D97-AF65-F5344CB8AC3E}">
        <p14:creationId xmlns:p14="http://schemas.microsoft.com/office/powerpoint/2010/main" val="421476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1617678-AA84-527A-8C48-D5B2CB14CC86}"/>
              </a:ext>
            </a:extLst>
          </p:cNvPr>
          <p:cNvSpPr txBox="1"/>
          <p:nvPr/>
        </p:nvSpPr>
        <p:spPr>
          <a:xfrm>
            <a:off x="3048000" y="3245771"/>
            <a:ext cx="6096000" cy="1200329"/>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(v)causing an unlawful obstruction of the highway;</a:t>
            </a:r>
          </a:p>
        </p:txBody>
      </p:sp>
    </p:spTree>
    <p:extLst>
      <p:ext uri="{BB962C8B-B14F-4D97-AF65-F5344CB8AC3E}">
        <p14:creationId xmlns:p14="http://schemas.microsoft.com/office/powerpoint/2010/main" val="17666669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CA936A-A3F9-3B44-CEA9-50D30C62FC5C}"/>
              </a:ext>
            </a:extLst>
          </p:cNvPr>
          <p:cNvSpPr>
            <a:spLocks noGrp="1"/>
          </p:cNvSpPr>
          <p:nvPr>
            <p:ph idx="1"/>
          </p:nvPr>
        </p:nvSpPr>
        <p:spPr/>
        <p:txBody>
          <a:bodyPr/>
          <a:lstStyle/>
          <a:p>
            <a:r>
              <a:rPr lang="en-GB" sz="3600" b="0" i="0" dirty="0">
                <a:solidFill>
                  <a:srgbClr val="1E1E1E"/>
                </a:solidFill>
                <a:effectLst/>
                <a:latin typeface="arial" panose="020B0604020202020204" pitchFamily="34" charset="0"/>
              </a:rPr>
              <a:t>(d)to protect a child or other vulnerable person from the person in question;</a:t>
            </a:r>
          </a:p>
          <a:p>
            <a:endParaRPr lang="en-GB" dirty="0"/>
          </a:p>
        </p:txBody>
      </p:sp>
    </p:spTree>
    <p:extLst>
      <p:ext uri="{BB962C8B-B14F-4D97-AF65-F5344CB8AC3E}">
        <p14:creationId xmlns:p14="http://schemas.microsoft.com/office/powerpoint/2010/main" val="26544629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08ED422-47F8-1C28-81E0-C0E0389CB425}"/>
              </a:ext>
            </a:extLst>
          </p:cNvPr>
          <p:cNvSpPr txBox="1"/>
          <p:nvPr/>
        </p:nvSpPr>
        <p:spPr>
          <a:xfrm>
            <a:off x="3048000" y="3107272"/>
            <a:ext cx="6096000" cy="2308324"/>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(e)to allow the prompt and effective investigation of the offence or of the conduct of the person in question;</a:t>
            </a:r>
          </a:p>
        </p:txBody>
      </p:sp>
    </p:spTree>
    <p:extLst>
      <p:ext uri="{BB962C8B-B14F-4D97-AF65-F5344CB8AC3E}">
        <p14:creationId xmlns:p14="http://schemas.microsoft.com/office/powerpoint/2010/main" val="1783282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ADB2B46-212B-9574-800A-2C464A553668}"/>
              </a:ext>
            </a:extLst>
          </p:cNvPr>
          <p:cNvSpPr txBox="1"/>
          <p:nvPr/>
        </p:nvSpPr>
        <p:spPr>
          <a:xfrm>
            <a:off x="3186022" y="1092679"/>
            <a:ext cx="5957977" cy="2862322"/>
          </a:xfrm>
          <a:prstGeom prst="rect">
            <a:avLst/>
          </a:prstGeom>
          <a:noFill/>
        </p:spPr>
        <p:txBody>
          <a:bodyPr wrap="square">
            <a:spAutoFit/>
          </a:bodyPr>
          <a:lstStyle/>
          <a:p>
            <a:pPr algn="l"/>
            <a:r>
              <a:rPr lang="en-GB" sz="3600" b="0" i="0" dirty="0">
                <a:solidFill>
                  <a:srgbClr val="1E1E1E"/>
                </a:solidFill>
                <a:effectLst/>
                <a:latin typeface="arial" panose="020B0604020202020204" pitchFamily="34" charset="0"/>
              </a:rPr>
              <a:t>(f)to prevent any prosecution for the offence from being hindered by the disappearance of the person in question.</a:t>
            </a:r>
          </a:p>
        </p:txBody>
      </p:sp>
    </p:spTree>
    <p:extLst>
      <p:ext uri="{BB962C8B-B14F-4D97-AF65-F5344CB8AC3E}">
        <p14:creationId xmlns:p14="http://schemas.microsoft.com/office/powerpoint/2010/main" val="1653174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7773387-5655-8DC5-5DED-1380B20F0B2A}"/>
              </a:ext>
            </a:extLst>
          </p:cNvPr>
          <p:cNvPicPr>
            <a:picLocks noGrp="1" noChangeAspect="1"/>
          </p:cNvPicPr>
          <p:nvPr>
            <p:ph idx="1"/>
          </p:nvPr>
        </p:nvPicPr>
        <p:blipFill>
          <a:blip r:embed="rId2"/>
          <a:stretch>
            <a:fillRect/>
          </a:stretch>
        </p:blipFill>
        <p:spPr>
          <a:xfrm>
            <a:off x="501227" y="257387"/>
            <a:ext cx="11365653" cy="6292425"/>
          </a:xfrm>
        </p:spPr>
      </p:pic>
    </p:spTree>
    <p:extLst>
      <p:ext uri="{BB962C8B-B14F-4D97-AF65-F5344CB8AC3E}">
        <p14:creationId xmlns:p14="http://schemas.microsoft.com/office/powerpoint/2010/main" val="3756877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56339-6F85-696F-EE71-A3252F6A199E}"/>
              </a:ext>
            </a:extLst>
          </p:cNvPr>
          <p:cNvSpPr>
            <a:spLocks noGrp="1"/>
          </p:cNvSpPr>
          <p:nvPr>
            <p:ph type="title"/>
          </p:nvPr>
        </p:nvSpPr>
        <p:spPr/>
        <p:txBody>
          <a:bodyPr/>
          <a:lstStyle/>
          <a:p>
            <a:r>
              <a:rPr lang="en-GB" dirty="0"/>
              <a:t>Case Exercise 1</a:t>
            </a:r>
          </a:p>
        </p:txBody>
      </p:sp>
      <p:sp>
        <p:nvSpPr>
          <p:cNvPr id="3" name="Content Placeholder 2">
            <a:extLst>
              <a:ext uri="{FF2B5EF4-FFF2-40B4-BE49-F238E27FC236}">
                <a16:creationId xmlns:a16="http://schemas.microsoft.com/office/drawing/2014/main" id="{A9AA2080-0832-9CE3-CD6E-B2BD1A1D4903}"/>
              </a:ext>
            </a:extLst>
          </p:cNvPr>
          <p:cNvSpPr>
            <a:spLocks noGrp="1"/>
          </p:cNvSpPr>
          <p:nvPr>
            <p:ph idx="1"/>
          </p:nvPr>
        </p:nvSpPr>
        <p:spPr/>
        <p:txBody>
          <a:bodyPr>
            <a:normAutofit fontScale="85000" lnSpcReduction="20000"/>
          </a:bodyPr>
          <a:lstStyle/>
          <a:p>
            <a:r>
              <a:rPr lang="en-GB" sz="2800" dirty="0"/>
              <a:t>You are on duty as a police officer in Swansea and are dealing with Jonny, who is a fourteen year old by who has been found in possession of a eighth of cannabis during a search.  He advises you that he has it for his own use and was intending to smoke it at the beach later today.  He is not known on any police systems and is studying law at a local college and intends to become a barrister when he is older.</a:t>
            </a:r>
          </a:p>
          <a:p>
            <a:endParaRPr lang="en-GB" sz="2800" dirty="0"/>
          </a:p>
          <a:p>
            <a:r>
              <a:rPr lang="en-GB" sz="2800" dirty="0"/>
              <a:t>What would you do in this circumstance and why?</a:t>
            </a:r>
          </a:p>
          <a:p>
            <a:endParaRPr lang="en-GB" dirty="0"/>
          </a:p>
          <a:p>
            <a:endParaRPr lang="en-GB" dirty="0"/>
          </a:p>
        </p:txBody>
      </p:sp>
    </p:spTree>
    <p:extLst>
      <p:ext uri="{BB962C8B-B14F-4D97-AF65-F5344CB8AC3E}">
        <p14:creationId xmlns:p14="http://schemas.microsoft.com/office/powerpoint/2010/main" val="29561412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080A9-AD4B-6841-9C22-0D623E0C3DAA}"/>
              </a:ext>
            </a:extLst>
          </p:cNvPr>
          <p:cNvSpPr>
            <a:spLocks noGrp="1"/>
          </p:cNvSpPr>
          <p:nvPr>
            <p:ph type="title"/>
          </p:nvPr>
        </p:nvSpPr>
        <p:spPr/>
        <p:txBody>
          <a:bodyPr/>
          <a:lstStyle/>
          <a:p>
            <a:r>
              <a:rPr lang="en-GB" dirty="0"/>
              <a:t>Case exercise 2</a:t>
            </a:r>
          </a:p>
        </p:txBody>
      </p:sp>
      <p:sp>
        <p:nvSpPr>
          <p:cNvPr id="3" name="Content Placeholder 2">
            <a:extLst>
              <a:ext uri="{FF2B5EF4-FFF2-40B4-BE49-F238E27FC236}">
                <a16:creationId xmlns:a16="http://schemas.microsoft.com/office/drawing/2014/main" id="{CF25A749-547E-977A-7098-931D1544365D}"/>
              </a:ext>
            </a:extLst>
          </p:cNvPr>
          <p:cNvSpPr>
            <a:spLocks noGrp="1"/>
          </p:cNvSpPr>
          <p:nvPr>
            <p:ph idx="1"/>
          </p:nvPr>
        </p:nvSpPr>
        <p:spPr/>
        <p:txBody>
          <a:bodyPr>
            <a:noAutofit/>
          </a:bodyPr>
          <a:lstStyle/>
          <a:p>
            <a:r>
              <a:rPr lang="en-GB" dirty="0"/>
              <a:t>Once again you are a police officer on duty in Swansea, travelling back to the police station in a marked police car when you happen to come across a red ford fiesta which has left the road and gone into the ditch.  A little while in the distance you can see a male walking away from the direction of the vehicle.  He appears to have a cut to his head and some powder marks on his face which you suspect may be from the air bag on the vehicle as this had been activated.   You decide to speak to the male who informs you that he has had a verbal row with his girlfriend and has decided to walk home from town.  He gives his name as Martin Jones.  On checking the registered keepers details of the vehicle you establish the owner is a Hillary Jones.</a:t>
            </a:r>
          </a:p>
          <a:p>
            <a:endParaRPr lang="en-GB" dirty="0"/>
          </a:p>
          <a:p>
            <a:r>
              <a:rPr lang="en-GB" dirty="0"/>
              <a:t>What actions are you going to take (if any) and why?</a:t>
            </a:r>
          </a:p>
        </p:txBody>
      </p:sp>
    </p:spTree>
    <p:extLst>
      <p:ext uri="{BB962C8B-B14F-4D97-AF65-F5344CB8AC3E}">
        <p14:creationId xmlns:p14="http://schemas.microsoft.com/office/powerpoint/2010/main" val="24648014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0</TotalTime>
  <Words>1191</Words>
  <Application>Microsoft Office PowerPoint</Application>
  <PresentationFormat>Widescreen</PresentationFormat>
  <Paragraphs>65</Paragraphs>
  <Slides>24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Aptos</vt:lpstr>
      <vt:lpstr>Arial</vt:lpstr>
      <vt:lpstr>Century Gothic</vt:lpstr>
      <vt:lpstr>Wingdings 3</vt:lpstr>
      <vt:lpstr>Slice</vt:lpstr>
      <vt:lpstr>Arrests Revision</vt:lpstr>
      <vt:lpstr>Section 24 Police and Criminal Evidence Act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Exercise 1</vt:lpstr>
      <vt:lpstr>Case exercise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2025-02-12T19:20:34Z</dcterms:created>
  <dcterms:modified xsi:type="dcterms:W3CDTF">2025-02-12T20:12:55Z</dcterms:modified>
</cp:coreProperties>
</file>