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34"/>
  </p:notesMasterIdLst>
  <p:sldIdLst>
    <p:sldId id="290" r:id="rId2"/>
    <p:sldId id="291" r:id="rId3"/>
    <p:sldId id="256" r:id="rId4"/>
    <p:sldId id="257" r:id="rId5"/>
    <p:sldId id="258" r:id="rId6"/>
    <p:sldId id="259" r:id="rId7"/>
    <p:sldId id="293" r:id="rId8"/>
    <p:sldId id="292" r:id="rId9"/>
    <p:sldId id="260" r:id="rId10"/>
    <p:sldId id="261" r:id="rId11"/>
    <p:sldId id="294" r:id="rId12"/>
    <p:sldId id="262" r:id="rId13"/>
    <p:sldId id="295" r:id="rId14"/>
    <p:sldId id="263" r:id="rId15"/>
    <p:sldId id="264" r:id="rId16"/>
    <p:sldId id="265" r:id="rId17"/>
    <p:sldId id="266" r:id="rId18"/>
    <p:sldId id="267" r:id="rId19"/>
    <p:sldId id="268" r:id="rId20"/>
    <p:sldId id="269" r:id="rId21"/>
    <p:sldId id="277" r:id="rId22"/>
    <p:sldId id="270" r:id="rId23"/>
    <p:sldId id="278" r:id="rId24"/>
    <p:sldId id="296" r:id="rId25"/>
    <p:sldId id="271" r:id="rId26"/>
    <p:sldId id="272" r:id="rId27"/>
    <p:sldId id="279" r:id="rId28"/>
    <p:sldId id="273" r:id="rId29"/>
    <p:sldId id="280" r:id="rId30"/>
    <p:sldId id="274" r:id="rId31"/>
    <p:sldId id="275" r:id="rId32"/>
    <p:sldId id="27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p:scale>
          <a:sx n="100" d="100"/>
          <a:sy n="100" d="100"/>
        </p:scale>
        <p:origin x="-3304" y="-13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A18D7E-7F29-024B-AE3D-B8B88B82CE35}" type="doc">
      <dgm:prSet loTypeId="urn:microsoft.com/office/officeart/2005/8/layout/cycle3" loCatId="" qsTypeId="urn:microsoft.com/office/officeart/2005/8/quickstyle/simple4" qsCatId="simple" csTypeId="urn:microsoft.com/office/officeart/2005/8/colors/colorful4" csCatId="colorful"/>
      <dgm:spPr/>
      <dgm:t>
        <a:bodyPr/>
        <a:lstStyle/>
        <a:p>
          <a:endParaRPr lang="en-GB"/>
        </a:p>
      </dgm:t>
    </dgm:pt>
    <dgm:pt modelId="{3E44E926-D1CA-BC46-B33B-2079B877D83B}">
      <dgm:prSet/>
      <dgm:spPr/>
      <dgm:t>
        <a:bodyPr/>
        <a:lstStyle/>
        <a:p>
          <a:pPr rtl="0"/>
          <a:r>
            <a:rPr lang="en-GB" smtClean="0"/>
            <a:t>Marriage</a:t>
          </a:r>
          <a:endParaRPr lang="en-GB"/>
        </a:p>
      </dgm:t>
    </dgm:pt>
    <dgm:pt modelId="{6FCB6359-E3C4-E943-88C2-18CD5AACE434}" type="parTrans" cxnId="{6ED15B77-FA3D-3F4C-9437-119A77E2410C}">
      <dgm:prSet/>
      <dgm:spPr/>
      <dgm:t>
        <a:bodyPr/>
        <a:lstStyle/>
        <a:p>
          <a:endParaRPr lang="en-GB"/>
        </a:p>
      </dgm:t>
    </dgm:pt>
    <dgm:pt modelId="{B5FD8FC0-EB4E-984D-A4DD-7DC47C207E40}" type="sibTrans" cxnId="{6ED15B77-FA3D-3F4C-9437-119A77E2410C}">
      <dgm:prSet/>
      <dgm:spPr/>
      <dgm:t>
        <a:bodyPr/>
        <a:lstStyle/>
        <a:p>
          <a:endParaRPr lang="en-GB"/>
        </a:p>
      </dgm:t>
    </dgm:pt>
    <dgm:pt modelId="{E333D33C-088A-C445-89E5-E9279BE16C45}">
      <dgm:prSet/>
      <dgm:spPr/>
      <dgm:t>
        <a:bodyPr/>
        <a:lstStyle/>
        <a:p>
          <a:pPr rtl="0"/>
          <a:r>
            <a:rPr lang="en-GB" smtClean="0"/>
            <a:t>Divorce</a:t>
          </a:r>
          <a:endParaRPr lang="en-GB"/>
        </a:p>
      </dgm:t>
    </dgm:pt>
    <dgm:pt modelId="{7BFC4B91-498E-454B-A2A8-824074D34EDE}" type="parTrans" cxnId="{15A1E8C2-8E4B-A848-A1A9-8AD07E84411D}">
      <dgm:prSet/>
      <dgm:spPr/>
      <dgm:t>
        <a:bodyPr/>
        <a:lstStyle/>
        <a:p>
          <a:endParaRPr lang="en-GB"/>
        </a:p>
      </dgm:t>
    </dgm:pt>
    <dgm:pt modelId="{0C42D9CA-2831-4F4B-BE61-2848ABB2F430}" type="sibTrans" cxnId="{15A1E8C2-8E4B-A848-A1A9-8AD07E84411D}">
      <dgm:prSet/>
      <dgm:spPr/>
      <dgm:t>
        <a:bodyPr/>
        <a:lstStyle/>
        <a:p>
          <a:endParaRPr lang="en-GB"/>
        </a:p>
      </dgm:t>
    </dgm:pt>
    <dgm:pt modelId="{A3C90B2F-C354-7F4A-93E9-F0871E074B76}">
      <dgm:prSet/>
      <dgm:spPr/>
      <dgm:t>
        <a:bodyPr/>
        <a:lstStyle/>
        <a:p>
          <a:pPr rtl="0"/>
          <a:r>
            <a:rPr lang="en-GB" smtClean="0"/>
            <a:t>Crime</a:t>
          </a:r>
          <a:endParaRPr lang="en-GB"/>
        </a:p>
      </dgm:t>
    </dgm:pt>
    <dgm:pt modelId="{3D6720BC-6940-E64A-97D2-C05F8D66D9A5}" type="parTrans" cxnId="{F5145A0A-25AD-494D-B73C-430D4E4AE276}">
      <dgm:prSet/>
      <dgm:spPr/>
      <dgm:t>
        <a:bodyPr/>
        <a:lstStyle/>
        <a:p>
          <a:endParaRPr lang="en-GB"/>
        </a:p>
      </dgm:t>
    </dgm:pt>
    <dgm:pt modelId="{51DE311D-CBAE-D54F-8F91-2AAD869A0F78}" type="sibTrans" cxnId="{F5145A0A-25AD-494D-B73C-430D4E4AE276}">
      <dgm:prSet/>
      <dgm:spPr/>
      <dgm:t>
        <a:bodyPr/>
        <a:lstStyle/>
        <a:p>
          <a:endParaRPr lang="en-GB"/>
        </a:p>
      </dgm:t>
    </dgm:pt>
    <dgm:pt modelId="{EDB611DC-E2A2-884D-97A1-E9218A5EB821}">
      <dgm:prSet/>
      <dgm:spPr/>
      <dgm:t>
        <a:bodyPr/>
        <a:lstStyle/>
        <a:p>
          <a:pPr rtl="0"/>
          <a:r>
            <a:rPr lang="en-GB" smtClean="0"/>
            <a:t>Punishment</a:t>
          </a:r>
          <a:endParaRPr lang="en-GB"/>
        </a:p>
      </dgm:t>
    </dgm:pt>
    <dgm:pt modelId="{84765A2C-266E-3344-8E10-2B0840BBC1F3}" type="parTrans" cxnId="{737997B5-95F0-344E-AFF7-AEF2726547FC}">
      <dgm:prSet/>
      <dgm:spPr/>
      <dgm:t>
        <a:bodyPr/>
        <a:lstStyle/>
        <a:p>
          <a:endParaRPr lang="en-GB"/>
        </a:p>
      </dgm:t>
    </dgm:pt>
    <dgm:pt modelId="{22EF761B-C8E9-8548-9FFE-EB526A6AE216}" type="sibTrans" cxnId="{737997B5-95F0-344E-AFF7-AEF2726547FC}">
      <dgm:prSet/>
      <dgm:spPr/>
      <dgm:t>
        <a:bodyPr/>
        <a:lstStyle/>
        <a:p>
          <a:endParaRPr lang="en-GB"/>
        </a:p>
      </dgm:t>
    </dgm:pt>
    <dgm:pt modelId="{ADEE5241-C7AF-724B-9137-811D7DB9697C}">
      <dgm:prSet/>
      <dgm:spPr/>
      <dgm:t>
        <a:bodyPr/>
        <a:lstStyle/>
        <a:p>
          <a:pPr rtl="0"/>
          <a:r>
            <a:rPr lang="en-GB" smtClean="0"/>
            <a:t>Property ownership</a:t>
          </a:r>
          <a:endParaRPr lang="en-GB"/>
        </a:p>
      </dgm:t>
    </dgm:pt>
    <dgm:pt modelId="{9FA28DA3-A480-8947-ADAC-EA1427896F31}" type="parTrans" cxnId="{6F96A549-BFAA-D74F-A432-372EE58A69DB}">
      <dgm:prSet/>
      <dgm:spPr/>
      <dgm:t>
        <a:bodyPr/>
        <a:lstStyle/>
        <a:p>
          <a:endParaRPr lang="en-GB"/>
        </a:p>
      </dgm:t>
    </dgm:pt>
    <dgm:pt modelId="{73749538-1DF5-E845-8C72-65F697AE9D51}" type="sibTrans" cxnId="{6F96A549-BFAA-D74F-A432-372EE58A69DB}">
      <dgm:prSet/>
      <dgm:spPr/>
      <dgm:t>
        <a:bodyPr/>
        <a:lstStyle/>
        <a:p>
          <a:endParaRPr lang="en-GB"/>
        </a:p>
      </dgm:t>
    </dgm:pt>
    <dgm:pt modelId="{2593DB75-81FC-984B-A767-3E1A531248D3}">
      <dgm:prSet/>
      <dgm:spPr/>
      <dgm:t>
        <a:bodyPr/>
        <a:lstStyle/>
        <a:p>
          <a:pPr rtl="0"/>
          <a:r>
            <a:rPr lang="en-GB" smtClean="0"/>
            <a:t>Public order</a:t>
          </a:r>
          <a:endParaRPr lang="en-GB"/>
        </a:p>
      </dgm:t>
    </dgm:pt>
    <dgm:pt modelId="{C34CAAFA-B525-A340-BA86-5D11FE64229F}" type="parTrans" cxnId="{5DA9D740-3B43-4A49-AB23-A0880F23481C}">
      <dgm:prSet/>
      <dgm:spPr/>
      <dgm:t>
        <a:bodyPr/>
        <a:lstStyle/>
        <a:p>
          <a:endParaRPr lang="en-GB"/>
        </a:p>
      </dgm:t>
    </dgm:pt>
    <dgm:pt modelId="{E2A2C381-FAE4-AC48-B641-D5FF704C0903}" type="sibTrans" cxnId="{5DA9D740-3B43-4A49-AB23-A0880F23481C}">
      <dgm:prSet/>
      <dgm:spPr/>
      <dgm:t>
        <a:bodyPr/>
        <a:lstStyle/>
        <a:p>
          <a:endParaRPr lang="en-GB"/>
        </a:p>
      </dgm:t>
    </dgm:pt>
    <dgm:pt modelId="{3FB742B3-C527-2A4E-969D-63DB28EA411F}">
      <dgm:prSet/>
      <dgm:spPr/>
      <dgm:t>
        <a:bodyPr/>
        <a:lstStyle/>
        <a:p>
          <a:pPr rtl="0"/>
          <a:r>
            <a:rPr lang="en-GB" smtClean="0"/>
            <a:t>Individual and community conduct</a:t>
          </a:r>
          <a:endParaRPr lang="en-GB"/>
        </a:p>
      </dgm:t>
    </dgm:pt>
    <dgm:pt modelId="{DFFDEDDA-E371-594E-8D7E-62FB953804A7}" type="parTrans" cxnId="{5BE2E727-4C79-7748-B524-F958B10C96E3}">
      <dgm:prSet/>
      <dgm:spPr/>
      <dgm:t>
        <a:bodyPr/>
        <a:lstStyle/>
        <a:p>
          <a:endParaRPr lang="en-GB"/>
        </a:p>
      </dgm:t>
    </dgm:pt>
    <dgm:pt modelId="{AD5D3826-68BF-044F-827D-3E3B0EB4E453}" type="sibTrans" cxnId="{5BE2E727-4C79-7748-B524-F958B10C96E3}">
      <dgm:prSet/>
      <dgm:spPr/>
      <dgm:t>
        <a:bodyPr/>
        <a:lstStyle/>
        <a:p>
          <a:endParaRPr lang="en-GB"/>
        </a:p>
      </dgm:t>
    </dgm:pt>
    <dgm:pt modelId="{FCE9516A-8E99-DF4E-AD72-C7632C69F1A5}" type="pres">
      <dgm:prSet presAssocID="{62A18D7E-7F29-024B-AE3D-B8B88B82CE35}" presName="Name0" presStyleCnt="0">
        <dgm:presLayoutVars>
          <dgm:dir/>
          <dgm:resizeHandles val="exact"/>
        </dgm:presLayoutVars>
      </dgm:prSet>
      <dgm:spPr/>
      <dgm:t>
        <a:bodyPr/>
        <a:lstStyle/>
        <a:p>
          <a:endParaRPr lang="en-GB"/>
        </a:p>
      </dgm:t>
    </dgm:pt>
    <dgm:pt modelId="{62ADE2A5-FCC9-0542-81F3-FBBD96B2E03E}" type="pres">
      <dgm:prSet presAssocID="{62A18D7E-7F29-024B-AE3D-B8B88B82CE35}" presName="cycle" presStyleCnt="0"/>
      <dgm:spPr/>
    </dgm:pt>
    <dgm:pt modelId="{E0AAFC98-2456-7A43-8FA3-DEB33C4C9528}" type="pres">
      <dgm:prSet presAssocID="{3E44E926-D1CA-BC46-B33B-2079B877D83B}" presName="nodeFirstNode" presStyleLbl="node1" presStyleIdx="0" presStyleCnt="7" custRadScaleRad="110757" custRadScaleInc="-528">
        <dgm:presLayoutVars>
          <dgm:bulletEnabled val="1"/>
        </dgm:presLayoutVars>
      </dgm:prSet>
      <dgm:spPr/>
      <dgm:t>
        <a:bodyPr/>
        <a:lstStyle/>
        <a:p>
          <a:endParaRPr lang="en-GB"/>
        </a:p>
      </dgm:t>
    </dgm:pt>
    <dgm:pt modelId="{6B42FEB4-E803-5E47-8404-3453F6F9EC61}" type="pres">
      <dgm:prSet presAssocID="{B5FD8FC0-EB4E-984D-A4DD-7DC47C207E40}" presName="sibTransFirstNode" presStyleLbl="bgShp" presStyleIdx="0" presStyleCnt="1"/>
      <dgm:spPr/>
      <dgm:t>
        <a:bodyPr/>
        <a:lstStyle/>
        <a:p>
          <a:endParaRPr lang="en-GB"/>
        </a:p>
      </dgm:t>
    </dgm:pt>
    <dgm:pt modelId="{248CF297-79CC-6D4D-A809-73E8525F644A}" type="pres">
      <dgm:prSet presAssocID="{E333D33C-088A-C445-89E5-E9279BE16C45}" presName="nodeFollowingNodes" presStyleLbl="node1" presStyleIdx="1" presStyleCnt="7">
        <dgm:presLayoutVars>
          <dgm:bulletEnabled val="1"/>
        </dgm:presLayoutVars>
      </dgm:prSet>
      <dgm:spPr/>
      <dgm:t>
        <a:bodyPr/>
        <a:lstStyle/>
        <a:p>
          <a:endParaRPr lang="en-GB"/>
        </a:p>
      </dgm:t>
    </dgm:pt>
    <dgm:pt modelId="{334D04D6-BA37-9F4F-87E6-6CE91EC309DD}" type="pres">
      <dgm:prSet presAssocID="{A3C90B2F-C354-7F4A-93E9-F0871E074B76}" presName="nodeFollowingNodes" presStyleLbl="node1" presStyleIdx="2" presStyleCnt="7">
        <dgm:presLayoutVars>
          <dgm:bulletEnabled val="1"/>
        </dgm:presLayoutVars>
      </dgm:prSet>
      <dgm:spPr/>
      <dgm:t>
        <a:bodyPr/>
        <a:lstStyle/>
        <a:p>
          <a:endParaRPr lang="en-GB"/>
        </a:p>
      </dgm:t>
    </dgm:pt>
    <dgm:pt modelId="{2228F456-83FD-4F48-8719-577285DD9879}" type="pres">
      <dgm:prSet presAssocID="{EDB611DC-E2A2-884D-97A1-E9218A5EB821}" presName="nodeFollowingNodes" presStyleLbl="node1" presStyleIdx="3" presStyleCnt="7">
        <dgm:presLayoutVars>
          <dgm:bulletEnabled val="1"/>
        </dgm:presLayoutVars>
      </dgm:prSet>
      <dgm:spPr/>
      <dgm:t>
        <a:bodyPr/>
        <a:lstStyle/>
        <a:p>
          <a:endParaRPr lang="en-GB"/>
        </a:p>
      </dgm:t>
    </dgm:pt>
    <dgm:pt modelId="{D8B430F0-1008-D942-8FF6-24CE5C366679}" type="pres">
      <dgm:prSet presAssocID="{ADEE5241-C7AF-724B-9137-811D7DB9697C}" presName="nodeFollowingNodes" presStyleLbl="node1" presStyleIdx="4" presStyleCnt="7">
        <dgm:presLayoutVars>
          <dgm:bulletEnabled val="1"/>
        </dgm:presLayoutVars>
      </dgm:prSet>
      <dgm:spPr/>
      <dgm:t>
        <a:bodyPr/>
        <a:lstStyle/>
        <a:p>
          <a:endParaRPr lang="en-GB"/>
        </a:p>
      </dgm:t>
    </dgm:pt>
    <dgm:pt modelId="{B22C22B7-8F5A-4F44-89B4-90758085285A}" type="pres">
      <dgm:prSet presAssocID="{2593DB75-81FC-984B-A767-3E1A531248D3}" presName="nodeFollowingNodes" presStyleLbl="node1" presStyleIdx="5" presStyleCnt="7">
        <dgm:presLayoutVars>
          <dgm:bulletEnabled val="1"/>
        </dgm:presLayoutVars>
      </dgm:prSet>
      <dgm:spPr/>
      <dgm:t>
        <a:bodyPr/>
        <a:lstStyle/>
        <a:p>
          <a:endParaRPr lang="en-GB"/>
        </a:p>
      </dgm:t>
    </dgm:pt>
    <dgm:pt modelId="{A481464A-C8C2-6D47-B518-F67CB51A1BC4}" type="pres">
      <dgm:prSet presAssocID="{3FB742B3-C527-2A4E-969D-63DB28EA411F}" presName="nodeFollowingNodes" presStyleLbl="node1" presStyleIdx="6" presStyleCnt="7">
        <dgm:presLayoutVars>
          <dgm:bulletEnabled val="1"/>
        </dgm:presLayoutVars>
      </dgm:prSet>
      <dgm:spPr/>
      <dgm:t>
        <a:bodyPr/>
        <a:lstStyle/>
        <a:p>
          <a:endParaRPr lang="en-GB"/>
        </a:p>
      </dgm:t>
    </dgm:pt>
  </dgm:ptLst>
  <dgm:cxnLst>
    <dgm:cxn modelId="{2045A22E-9B78-074A-8A74-9E180E5A7159}" type="presOf" srcId="{B5FD8FC0-EB4E-984D-A4DD-7DC47C207E40}" destId="{6B42FEB4-E803-5E47-8404-3453F6F9EC61}" srcOrd="0" destOrd="0" presId="urn:microsoft.com/office/officeart/2005/8/layout/cycle3"/>
    <dgm:cxn modelId="{737997B5-95F0-344E-AFF7-AEF2726547FC}" srcId="{62A18D7E-7F29-024B-AE3D-B8B88B82CE35}" destId="{EDB611DC-E2A2-884D-97A1-E9218A5EB821}" srcOrd="3" destOrd="0" parTransId="{84765A2C-266E-3344-8E10-2B0840BBC1F3}" sibTransId="{22EF761B-C8E9-8548-9FFE-EB526A6AE216}"/>
    <dgm:cxn modelId="{5BE2E727-4C79-7748-B524-F958B10C96E3}" srcId="{62A18D7E-7F29-024B-AE3D-B8B88B82CE35}" destId="{3FB742B3-C527-2A4E-969D-63DB28EA411F}" srcOrd="6" destOrd="0" parTransId="{DFFDEDDA-E371-594E-8D7E-62FB953804A7}" sibTransId="{AD5D3826-68BF-044F-827D-3E3B0EB4E453}"/>
    <dgm:cxn modelId="{D1C56211-5E23-0F4C-9CEC-D1F5B12BF2CF}" type="presOf" srcId="{62A18D7E-7F29-024B-AE3D-B8B88B82CE35}" destId="{FCE9516A-8E99-DF4E-AD72-C7632C69F1A5}" srcOrd="0" destOrd="0" presId="urn:microsoft.com/office/officeart/2005/8/layout/cycle3"/>
    <dgm:cxn modelId="{F5145A0A-25AD-494D-B73C-430D4E4AE276}" srcId="{62A18D7E-7F29-024B-AE3D-B8B88B82CE35}" destId="{A3C90B2F-C354-7F4A-93E9-F0871E074B76}" srcOrd="2" destOrd="0" parTransId="{3D6720BC-6940-E64A-97D2-C05F8D66D9A5}" sibTransId="{51DE311D-CBAE-D54F-8F91-2AAD869A0F78}"/>
    <dgm:cxn modelId="{6F96A549-BFAA-D74F-A432-372EE58A69DB}" srcId="{62A18D7E-7F29-024B-AE3D-B8B88B82CE35}" destId="{ADEE5241-C7AF-724B-9137-811D7DB9697C}" srcOrd="4" destOrd="0" parTransId="{9FA28DA3-A480-8947-ADAC-EA1427896F31}" sibTransId="{73749538-1DF5-E845-8C72-65F697AE9D51}"/>
    <dgm:cxn modelId="{F9301664-D839-6245-AB8E-3CCCC09C7203}" type="presOf" srcId="{E333D33C-088A-C445-89E5-E9279BE16C45}" destId="{248CF297-79CC-6D4D-A809-73E8525F644A}" srcOrd="0" destOrd="0" presId="urn:microsoft.com/office/officeart/2005/8/layout/cycle3"/>
    <dgm:cxn modelId="{BB9F9567-1DEC-114A-B9FE-85D226B255EC}" type="presOf" srcId="{2593DB75-81FC-984B-A767-3E1A531248D3}" destId="{B22C22B7-8F5A-4F44-89B4-90758085285A}" srcOrd="0" destOrd="0" presId="urn:microsoft.com/office/officeart/2005/8/layout/cycle3"/>
    <dgm:cxn modelId="{6ED15B77-FA3D-3F4C-9437-119A77E2410C}" srcId="{62A18D7E-7F29-024B-AE3D-B8B88B82CE35}" destId="{3E44E926-D1CA-BC46-B33B-2079B877D83B}" srcOrd="0" destOrd="0" parTransId="{6FCB6359-E3C4-E943-88C2-18CD5AACE434}" sibTransId="{B5FD8FC0-EB4E-984D-A4DD-7DC47C207E40}"/>
    <dgm:cxn modelId="{119F705C-3B61-6540-A220-F81D94B41B53}" type="presOf" srcId="{ADEE5241-C7AF-724B-9137-811D7DB9697C}" destId="{D8B430F0-1008-D942-8FF6-24CE5C366679}" srcOrd="0" destOrd="0" presId="urn:microsoft.com/office/officeart/2005/8/layout/cycle3"/>
    <dgm:cxn modelId="{4B30DF45-3C03-BA4D-BDD0-678340717F8C}" type="presOf" srcId="{3E44E926-D1CA-BC46-B33B-2079B877D83B}" destId="{E0AAFC98-2456-7A43-8FA3-DEB33C4C9528}" srcOrd="0" destOrd="0" presId="urn:microsoft.com/office/officeart/2005/8/layout/cycle3"/>
    <dgm:cxn modelId="{515D3E59-B79D-7B49-A533-E1CCE9E49E1C}" type="presOf" srcId="{3FB742B3-C527-2A4E-969D-63DB28EA411F}" destId="{A481464A-C8C2-6D47-B518-F67CB51A1BC4}" srcOrd="0" destOrd="0" presId="urn:microsoft.com/office/officeart/2005/8/layout/cycle3"/>
    <dgm:cxn modelId="{15A1E8C2-8E4B-A848-A1A9-8AD07E84411D}" srcId="{62A18D7E-7F29-024B-AE3D-B8B88B82CE35}" destId="{E333D33C-088A-C445-89E5-E9279BE16C45}" srcOrd="1" destOrd="0" parTransId="{7BFC4B91-498E-454B-A2A8-824074D34EDE}" sibTransId="{0C42D9CA-2831-4F4B-BE61-2848ABB2F430}"/>
    <dgm:cxn modelId="{04A19BA3-4DA8-8B4B-86DB-A3D8FB63916C}" type="presOf" srcId="{EDB611DC-E2A2-884D-97A1-E9218A5EB821}" destId="{2228F456-83FD-4F48-8719-577285DD9879}" srcOrd="0" destOrd="0" presId="urn:microsoft.com/office/officeart/2005/8/layout/cycle3"/>
    <dgm:cxn modelId="{236CB953-EF45-114C-87D1-59395762CDE7}" type="presOf" srcId="{A3C90B2F-C354-7F4A-93E9-F0871E074B76}" destId="{334D04D6-BA37-9F4F-87E6-6CE91EC309DD}" srcOrd="0" destOrd="0" presId="urn:microsoft.com/office/officeart/2005/8/layout/cycle3"/>
    <dgm:cxn modelId="{5DA9D740-3B43-4A49-AB23-A0880F23481C}" srcId="{62A18D7E-7F29-024B-AE3D-B8B88B82CE35}" destId="{2593DB75-81FC-984B-A767-3E1A531248D3}" srcOrd="5" destOrd="0" parTransId="{C34CAAFA-B525-A340-BA86-5D11FE64229F}" sibTransId="{E2A2C381-FAE4-AC48-B641-D5FF704C0903}"/>
    <dgm:cxn modelId="{1A789A9B-7156-3B45-8901-9FFD51F721E2}" type="presParOf" srcId="{FCE9516A-8E99-DF4E-AD72-C7632C69F1A5}" destId="{62ADE2A5-FCC9-0542-81F3-FBBD96B2E03E}" srcOrd="0" destOrd="0" presId="urn:microsoft.com/office/officeart/2005/8/layout/cycle3"/>
    <dgm:cxn modelId="{D49E1344-1371-1C41-BDB2-253C8EA2775D}" type="presParOf" srcId="{62ADE2A5-FCC9-0542-81F3-FBBD96B2E03E}" destId="{E0AAFC98-2456-7A43-8FA3-DEB33C4C9528}" srcOrd="0" destOrd="0" presId="urn:microsoft.com/office/officeart/2005/8/layout/cycle3"/>
    <dgm:cxn modelId="{75645E18-727F-5549-9A52-291CD92F647C}" type="presParOf" srcId="{62ADE2A5-FCC9-0542-81F3-FBBD96B2E03E}" destId="{6B42FEB4-E803-5E47-8404-3453F6F9EC61}" srcOrd="1" destOrd="0" presId="urn:microsoft.com/office/officeart/2005/8/layout/cycle3"/>
    <dgm:cxn modelId="{E4E0327E-D400-0E4F-B13A-1D493C49FFED}" type="presParOf" srcId="{62ADE2A5-FCC9-0542-81F3-FBBD96B2E03E}" destId="{248CF297-79CC-6D4D-A809-73E8525F644A}" srcOrd="2" destOrd="0" presId="urn:microsoft.com/office/officeart/2005/8/layout/cycle3"/>
    <dgm:cxn modelId="{D8D434F8-692A-F049-BFD8-E0B627B96B74}" type="presParOf" srcId="{62ADE2A5-FCC9-0542-81F3-FBBD96B2E03E}" destId="{334D04D6-BA37-9F4F-87E6-6CE91EC309DD}" srcOrd="3" destOrd="0" presId="urn:microsoft.com/office/officeart/2005/8/layout/cycle3"/>
    <dgm:cxn modelId="{4415915C-CA46-6348-A5A0-0F0CF31E95BF}" type="presParOf" srcId="{62ADE2A5-FCC9-0542-81F3-FBBD96B2E03E}" destId="{2228F456-83FD-4F48-8719-577285DD9879}" srcOrd="4" destOrd="0" presId="urn:microsoft.com/office/officeart/2005/8/layout/cycle3"/>
    <dgm:cxn modelId="{D0B3EB74-838B-A647-9B1D-D82155ADB47A}" type="presParOf" srcId="{62ADE2A5-FCC9-0542-81F3-FBBD96B2E03E}" destId="{D8B430F0-1008-D942-8FF6-24CE5C366679}" srcOrd="5" destOrd="0" presId="urn:microsoft.com/office/officeart/2005/8/layout/cycle3"/>
    <dgm:cxn modelId="{49864E29-A206-B743-A871-2907D09B8A17}" type="presParOf" srcId="{62ADE2A5-FCC9-0542-81F3-FBBD96B2E03E}" destId="{B22C22B7-8F5A-4F44-89B4-90758085285A}" srcOrd="6" destOrd="0" presId="urn:microsoft.com/office/officeart/2005/8/layout/cycle3"/>
    <dgm:cxn modelId="{B9BFBBAD-113B-CD47-B66C-49760E8716A4}" type="presParOf" srcId="{62ADE2A5-FCC9-0542-81F3-FBBD96B2E03E}" destId="{A481464A-C8C2-6D47-B518-F67CB51A1BC4}" srcOrd="7"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00B7B8-961C-6046-8721-070276658D2C}" type="doc">
      <dgm:prSet loTypeId="urn:microsoft.com/office/officeart/2005/8/layout/cycle2" loCatId="" qsTypeId="urn:microsoft.com/office/officeart/2005/8/quickstyle/simple3" qsCatId="simple" csTypeId="urn:microsoft.com/office/officeart/2005/8/colors/accent3_2" csCatId="accent3" phldr="1"/>
      <dgm:spPr/>
      <dgm:t>
        <a:bodyPr/>
        <a:lstStyle/>
        <a:p>
          <a:endParaRPr lang="en-GB"/>
        </a:p>
      </dgm:t>
    </dgm:pt>
    <dgm:pt modelId="{F1C5D002-8FDC-F346-A7B1-46202E19B545}">
      <dgm:prSet/>
      <dgm:spPr/>
      <dgm:t>
        <a:bodyPr/>
        <a:lstStyle/>
        <a:p>
          <a:pPr rtl="0"/>
          <a:r>
            <a:rPr lang="tr-TR" dirty="0" err="1" smtClean="0"/>
            <a:t>Qur’an</a:t>
          </a:r>
          <a:endParaRPr lang="tr-TR" dirty="0"/>
        </a:p>
      </dgm:t>
    </dgm:pt>
    <dgm:pt modelId="{6480746F-7377-A84F-BA05-B9A77E8AF8F8}" type="parTrans" cxnId="{17222E59-BB0C-E046-9562-29C23DB4696A}">
      <dgm:prSet/>
      <dgm:spPr/>
      <dgm:t>
        <a:bodyPr/>
        <a:lstStyle/>
        <a:p>
          <a:endParaRPr lang="en-GB"/>
        </a:p>
      </dgm:t>
    </dgm:pt>
    <dgm:pt modelId="{7C2450F6-EC35-E648-A294-AB40ED4C0CD8}" type="sibTrans" cxnId="{17222E59-BB0C-E046-9562-29C23DB4696A}">
      <dgm:prSet/>
      <dgm:spPr/>
      <dgm:t>
        <a:bodyPr/>
        <a:lstStyle/>
        <a:p>
          <a:endParaRPr lang="en-GB"/>
        </a:p>
      </dgm:t>
    </dgm:pt>
    <dgm:pt modelId="{288AAB6C-E3F2-E44A-9CF7-F36C0C4E4D7E}">
      <dgm:prSet/>
      <dgm:spPr/>
      <dgm:t>
        <a:bodyPr/>
        <a:lstStyle/>
        <a:p>
          <a:pPr rtl="0"/>
          <a:r>
            <a:rPr lang="en-GB" dirty="0" err="1" smtClean="0"/>
            <a:t>Sunnah</a:t>
          </a:r>
          <a:endParaRPr lang="en-GB" dirty="0"/>
        </a:p>
      </dgm:t>
    </dgm:pt>
    <dgm:pt modelId="{2F135DD9-DC09-764A-8395-00FDD5B5DDAE}" type="parTrans" cxnId="{DF4F4568-EF35-8E4A-94C3-BBC65CFBF0F5}">
      <dgm:prSet/>
      <dgm:spPr/>
      <dgm:t>
        <a:bodyPr/>
        <a:lstStyle/>
        <a:p>
          <a:endParaRPr lang="en-GB"/>
        </a:p>
      </dgm:t>
    </dgm:pt>
    <dgm:pt modelId="{12D660D8-01D4-7142-9128-420C7101059B}" type="sibTrans" cxnId="{DF4F4568-EF35-8E4A-94C3-BBC65CFBF0F5}">
      <dgm:prSet/>
      <dgm:spPr/>
      <dgm:t>
        <a:bodyPr/>
        <a:lstStyle/>
        <a:p>
          <a:endParaRPr lang="en-GB"/>
        </a:p>
      </dgm:t>
    </dgm:pt>
    <dgm:pt modelId="{5A5A801F-5453-1744-A963-4323328EFBA9}">
      <dgm:prSet/>
      <dgm:spPr/>
      <dgm:t>
        <a:bodyPr/>
        <a:lstStyle/>
        <a:p>
          <a:pPr rtl="0"/>
          <a:r>
            <a:rPr lang="en-GB" dirty="0" smtClean="0"/>
            <a:t>Hadith</a:t>
          </a:r>
          <a:endParaRPr lang="en-GB" dirty="0"/>
        </a:p>
      </dgm:t>
    </dgm:pt>
    <dgm:pt modelId="{398838A9-A86B-F647-A82E-8DB6ECA23689}" type="parTrans" cxnId="{D70C1A7B-6D80-8C4A-B353-27C61F44BC35}">
      <dgm:prSet/>
      <dgm:spPr/>
      <dgm:t>
        <a:bodyPr/>
        <a:lstStyle/>
        <a:p>
          <a:endParaRPr lang="en-GB"/>
        </a:p>
      </dgm:t>
    </dgm:pt>
    <dgm:pt modelId="{B5B2FC40-C7AA-0D43-9349-568976D37FD1}" type="sibTrans" cxnId="{D70C1A7B-6D80-8C4A-B353-27C61F44BC35}">
      <dgm:prSet/>
      <dgm:spPr/>
      <dgm:t>
        <a:bodyPr/>
        <a:lstStyle/>
        <a:p>
          <a:endParaRPr lang="en-GB"/>
        </a:p>
      </dgm:t>
    </dgm:pt>
    <dgm:pt modelId="{84FB1BD5-4A07-6443-A98B-CCC3B32825B8}">
      <dgm:prSet/>
      <dgm:spPr/>
      <dgm:t>
        <a:bodyPr/>
        <a:lstStyle/>
        <a:p>
          <a:pPr rtl="0"/>
          <a:r>
            <a:rPr lang="en-GB" dirty="0" err="1" smtClean="0"/>
            <a:t>Sira</a:t>
          </a:r>
          <a:endParaRPr lang="en-GB" dirty="0"/>
        </a:p>
      </dgm:t>
    </dgm:pt>
    <dgm:pt modelId="{3688E4FB-B5E0-2C48-B0EA-45F00DD527FB}" type="parTrans" cxnId="{E3665256-D8ED-B149-8816-D4166B8C1A97}">
      <dgm:prSet/>
      <dgm:spPr/>
      <dgm:t>
        <a:bodyPr/>
        <a:lstStyle/>
        <a:p>
          <a:endParaRPr lang="en-GB"/>
        </a:p>
      </dgm:t>
    </dgm:pt>
    <dgm:pt modelId="{5C700751-054D-834A-A06F-CE79C9E224C2}" type="sibTrans" cxnId="{E3665256-D8ED-B149-8816-D4166B8C1A97}">
      <dgm:prSet/>
      <dgm:spPr/>
      <dgm:t>
        <a:bodyPr/>
        <a:lstStyle/>
        <a:p>
          <a:endParaRPr lang="en-GB"/>
        </a:p>
      </dgm:t>
    </dgm:pt>
    <dgm:pt modelId="{0B31F198-259A-7442-B57E-594A96E590B8}">
      <dgm:prSet/>
      <dgm:spPr/>
      <dgm:t>
        <a:bodyPr/>
        <a:lstStyle/>
        <a:p>
          <a:pPr rtl="0"/>
          <a:r>
            <a:rPr lang="en-GB" dirty="0" err="1" smtClean="0"/>
            <a:t>Usul</a:t>
          </a:r>
          <a:r>
            <a:rPr lang="en-GB" dirty="0" smtClean="0"/>
            <a:t> </a:t>
          </a:r>
          <a:r>
            <a:rPr lang="en-GB" dirty="0" err="1" smtClean="0"/>
            <a:t>ul</a:t>
          </a:r>
          <a:r>
            <a:rPr lang="en-GB" dirty="0" err="1" smtClean="0"/>
            <a:t>-fiqh</a:t>
          </a:r>
          <a:r>
            <a:rPr lang="en-GB" dirty="0" smtClean="0"/>
            <a:t> </a:t>
          </a:r>
          <a:r>
            <a:rPr lang="en-GB" dirty="0" smtClean="0"/>
            <a:t>(Islamic legal theory)</a:t>
          </a:r>
          <a:endParaRPr lang="en-GB" dirty="0"/>
        </a:p>
      </dgm:t>
    </dgm:pt>
    <dgm:pt modelId="{AC690A36-76B2-FB47-8898-106D27C939D7}" type="parTrans" cxnId="{34ACD30E-CBDE-2F4E-9ABA-CC5B91AB5ED5}">
      <dgm:prSet/>
      <dgm:spPr/>
      <dgm:t>
        <a:bodyPr/>
        <a:lstStyle/>
        <a:p>
          <a:endParaRPr lang="en-GB"/>
        </a:p>
      </dgm:t>
    </dgm:pt>
    <dgm:pt modelId="{538C4ED5-BEF7-C141-80E2-552AA214139D}" type="sibTrans" cxnId="{34ACD30E-CBDE-2F4E-9ABA-CC5B91AB5ED5}">
      <dgm:prSet/>
      <dgm:spPr/>
      <dgm:t>
        <a:bodyPr/>
        <a:lstStyle/>
        <a:p>
          <a:endParaRPr lang="en-GB"/>
        </a:p>
      </dgm:t>
    </dgm:pt>
    <dgm:pt modelId="{151D38DF-972E-9E46-B892-E172F095F853}">
      <dgm:prSet/>
      <dgm:spPr/>
      <dgm:t>
        <a:bodyPr/>
        <a:lstStyle/>
        <a:p>
          <a:pPr rtl="0"/>
          <a:r>
            <a:rPr lang="en-GB" dirty="0" err="1" smtClean="0"/>
            <a:t>Shari’ah</a:t>
          </a:r>
          <a:r>
            <a:rPr lang="en-GB" dirty="0" smtClean="0"/>
            <a:t> = knowledge of </a:t>
          </a:r>
          <a:r>
            <a:rPr lang="en-GB" dirty="0" err="1" smtClean="0"/>
            <a:t>fiqh</a:t>
          </a:r>
          <a:r>
            <a:rPr lang="en-GB" dirty="0" smtClean="0"/>
            <a:t> </a:t>
          </a:r>
          <a:r>
            <a:rPr lang="en-GB" dirty="0" smtClean="0"/>
            <a:t>+ tenets of faith </a:t>
          </a:r>
          <a:r>
            <a:rPr lang="en-GB" i="1" dirty="0" smtClean="0"/>
            <a:t>‘</a:t>
          </a:r>
          <a:r>
            <a:rPr lang="en-GB" i="1" dirty="0" err="1" smtClean="0"/>
            <a:t>akida</a:t>
          </a:r>
          <a:endParaRPr lang="en-GB" dirty="0"/>
        </a:p>
      </dgm:t>
    </dgm:pt>
    <dgm:pt modelId="{43786B86-A039-1148-8A8F-AA99ACC4EF1B}" type="parTrans" cxnId="{059445FB-918D-9A42-BE4D-2F5E8946D141}">
      <dgm:prSet/>
      <dgm:spPr/>
      <dgm:t>
        <a:bodyPr/>
        <a:lstStyle/>
        <a:p>
          <a:endParaRPr lang="en-GB"/>
        </a:p>
      </dgm:t>
    </dgm:pt>
    <dgm:pt modelId="{43CD3586-86C9-934F-8A9F-4152317ED121}" type="sibTrans" cxnId="{059445FB-918D-9A42-BE4D-2F5E8946D141}">
      <dgm:prSet/>
      <dgm:spPr/>
      <dgm:t>
        <a:bodyPr/>
        <a:lstStyle/>
        <a:p>
          <a:endParaRPr lang="en-GB"/>
        </a:p>
      </dgm:t>
    </dgm:pt>
    <dgm:pt modelId="{17A976DF-5E20-D54E-995C-5D212C9456DA}">
      <dgm:prSet/>
      <dgm:spPr/>
      <dgm:t>
        <a:bodyPr/>
        <a:lstStyle/>
        <a:p>
          <a:pPr rtl="0"/>
          <a:r>
            <a:rPr lang="en-GB" smtClean="0"/>
            <a:t>Other Sources (i.e. Shi’a, Sufi, sects) specific to regions/cultures</a:t>
          </a:r>
          <a:endParaRPr lang="en-GB"/>
        </a:p>
      </dgm:t>
    </dgm:pt>
    <dgm:pt modelId="{1480021D-3DF9-5941-BD98-427330F872C8}" type="parTrans" cxnId="{F6668ACF-7A19-6A47-88DA-CEE7158DF665}">
      <dgm:prSet/>
      <dgm:spPr/>
      <dgm:t>
        <a:bodyPr/>
        <a:lstStyle/>
        <a:p>
          <a:endParaRPr lang="en-GB"/>
        </a:p>
      </dgm:t>
    </dgm:pt>
    <dgm:pt modelId="{E464E170-8184-7D40-B1DB-A30CED3370AC}" type="sibTrans" cxnId="{F6668ACF-7A19-6A47-88DA-CEE7158DF665}">
      <dgm:prSet/>
      <dgm:spPr/>
      <dgm:t>
        <a:bodyPr/>
        <a:lstStyle/>
        <a:p>
          <a:endParaRPr lang="en-GB"/>
        </a:p>
      </dgm:t>
    </dgm:pt>
    <dgm:pt modelId="{A5F3F8AC-BD54-874D-8CED-9ECACCF85B7E}">
      <dgm:prSet/>
      <dgm:spPr/>
      <dgm:t>
        <a:bodyPr/>
        <a:lstStyle/>
        <a:p>
          <a:pPr rtl="0"/>
          <a:r>
            <a:rPr lang="en-GB" dirty="0" err="1" smtClean="0"/>
            <a:t>Kalam</a:t>
          </a:r>
          <a:r>
            <a:rPr lang="en-GB" dirty="0" smtClean="0"/>
            <a:t> (‘</a:t>
          </a:r>
          <a:r>
            <a:rPr lang="en-GB" dirty="0" smtClean="0"/>
            <a:t>theology’)</a:t>
          </a:r>
          <a:endParaRPr lang="en-GB" dirty="0"/>
        </a:p>
      </dgm:t>
    </dgm:pt>
    <dgm:pt modelId="{75A5296A-E503-C549-961C-29E764867BF1}" type="parTrans" cxnId="{1EBC80A6-0A5A-CB4E-A175-F8D4A4A2EF3A}">
      <dgm:prSet/>
      <dgm:spPr/>
      <dgm:t>
        <a:bodyPr/>
        <a:lstStyle/>
        <a:p>
          <a:endParaRPr lang="en-GB"/>
        </a:p>
      </dgm:t>
    </dgm:pt>
    <dgm:pt modelId="{9E83F560-4AE2-1946-87F3-A797A99EB26E}" type="sibTrans" cxnId="{1EBC80A6-0A5A-CB4E-A175-F8D4A4A2EF3A}">
      <dgm:prSet/>
      <dgm:spPr/>
      <dgm:t>
        <a:bodyPr/>
        <a:lstStyle/>
        <a:p>
          <a:endParaRPr lang="en-GB"/>
        </a:p>
      </dgm:t>
    </dgm:pt>
    <dgm:pt modelId="{D7C5D07C-9496-8846-9612-8AA9F4210EAD}" type="pres">
      <dgm:prSet presAssocID="{D200B7B8-961C-6046-8721-070276658D2C}" presName="cycle" presStyleCnt="0">
        <dgm:presLayoutVars>
          <dgm:dir/>
          <dgm:resizeHandles val="exact"/>
        </dgm:presLayoutVars>
      </dgm:prSet>
      <dgm:spPr/>
      <dgm:t>
        <a:bodyPr/>
        <a:lstStyle/>
        <a:p>
          <a:endParaRPr lang="en-GB"/>
        </a:p>
      </dgm:t>
    </dgm:pt>
    <dgm:pt modelId="{F99B114F-DC64-E54B-807A-4FD74425AF76}" type="pres">
      <dgm:prSet presAssocID="{F1C5D002-8FDC-F346-A7B1-46202E19B545}" presName="node" presStyleLbl="node1" presStyleIdx="0" presStyleCnt="8">
        <dgm:presLayoutVars>
          <dgm:bulletEnabled val="1"/>
        </dgm:presLayoutVars>
      </dgm:prSet>
      <dgm:spPr/>
      <dgm:t>
        <a:bodyPr/>
        <a:lstStyle/>
        <a:p>
          <a:endParaRPr lang="en-GB"/>
        </a:p>
      </dgm:t>
    </dgm:pt>
    <dgm:pt modelId="{EDCD7214-02D4-264A-82CD-B592D8DD027C}" type="pres">
      <dgm:prSet presAssocID="{7C2450F6-EC35-E648-A294-AB40ED4C0CD8}" presName="sibTrans" presStyleLbl="sibTrans2D1" presStyleIdx="0" presStyleCnt="8"/>
      <dgm:spPr/>
      <dgm:t>
        <a:bodyPr/>
        <a:lstStyle/>
        <a:p>
          <a:endParaRPr lang="en-GB"/>
        </a:p>
      </dgm:t>
    </dgm:pt>
    <dgm:pt modelId="{1A3D420C-5725-6042-BE4D-2126C870545C}" type="pres">
      <dgm:prSet presAssocID="{7C2450F6-EC35-E648-A294-AB40ED4C0CD8}" presName="connectorText" presStyleLbl="sibTrans2D1" presStyleIdx="0" presStyleCnt="8"/>
      <dgm:spPr/>
      <dgm:t>
        <a:bodyPr/>
        <a:lstStyle/>
        <a:p>
          <a:endParaRPr lang="en-GB"/>
        </a:p>
      </dgm:t>
    </dgm:pt>
    <dgm:pt modelId="{F81E1C68-06A9-F14E-B1B8-AF8763B4654F}" type="pres">
      <dgm:prSet presAssocID="{288AAB6C-E3F2-E44A-9CF7-F36C0C4E4D7E}" presName="node" presStyleLbl="node1" presStyleIdx="1" presStyleCnt="8">
        <dgm:presLayoutVars>
          <dgm:bulletEnabled val="1"/>
        </dgm:presLayoutVars>
      </dgm:prSet>
      <dgm:spPr/>
      <dgm:t>
        <a:bodyPr/>
        <a:lstStyle/>
        <a:p>
          <a:endParaRPr lang="en-GB"/>
        </a:p>
      </dgm:t>
    </dgm:pt>
    <dgm:pt modelId="{FDE18CE7-5B87-F144-9651-8B044D67139D}" type="pres">
      <dgm:prSet presAssocID="{12D660D8-01D4-7142-9128-420C7101059B}" presName="sibTrans" presStyleLbl="sibTrans2D1" presStyleIdx="1" presStyleCnt="8"/>
      <dgm:spPr/>
      <dgm:t>
        <a:bodyPr/>
        <a:lstStyle/>
        <a:p>
          <a:endParaRPr lang="en-GB"/>
        </a:p>
      </dgm:t>
    </dgm:pt>
    <dgm:pt modelId="{CE60E271-F18A-224E-8B11-B916774C39B2}" type="pres">
      <dgm:prSet presAssocID="{12D660D8-01D4-7142-9128-420C7101059B}" presName="connectorText" presStyleLbl="sibTrans2D1" presStyleIdx="1" presStyleCnt="8"/>
      <dgm:spPr/>
      <dgm:t>
        <a:bodyPr/>
        <a:lstStyle/>
        <a:p>
          <a:endParaRPr lang="en-GB"/>
        </a:p>
      </dgm:t>
    </dgm:pt>
    <dgm:pt modelId="{9CDCE05F-FA43-9746-8E87-4152FD8916D6}" type="pres">
      <dgm:prSet presAssocID="{5A5A801F-5453-1744-A963-4323328EFBA9}" presName="node" presStyleLbl="node1" presStyleIdx="2" presStyleCnt="8">
        <dgm:presLayoutVars>
          <dgm:bulletEnabled val="1"/>
        </dgm:presLayoutVars>
      </dgm:prSet>
      <dgm:spPr/>
      <dgm:t>
        <a:bodyPr/>
        <a:lstStyle/>
        <a:p>
          <a:endParaRPr lang="en-GB"/>
        </a:p>
      </dgm:t>
    </dgm:pt>
    <dgm:pt modelId="{F050042E-7072-2E4D-B742-F74D4556B10A}" type="pres">
      <dgm:prSet presAssocID="{B5B2FC40-C7AA-0D43-9349-568976D37FD1}" presName="sibTrans" presStyleLbl="sibTrans2D1" presStyleIdx="2" presStyleCnt="8"/>
      <dgm:spPr/>
      <dgm:t>
        <a:bodyPr/>
        <a:lstStyle/>
        <a:p>
          <a:endParaRPr lang="en-GB"/>
        </a:p>
      </dgm:t>
    </dgm:pt>
    <dgm:pt modelId="{49DD20DA-A110-184C-85CD-718BCC9E7C27}" type="pres">
      <dgm:prSet presAssocID="{B5B2FC40-C7AA-0D43-9349-568976D37FD1}" presName="connectorText" presStyleLbl="sibTrans2D1" presStyleIdx="2" presStyleCnt="8"/>
      <dgm:spPr/>
      <dgm:t>
        <a:bodyPr/>
        <a:lstStyle/>
        <a:p>
          <a:endParaRPr lang="en-GB"/>
        </a:p>
      </dgm:t>
    </dgm:pt>
    <dgm:pt modelId="{0530E95F-B256-3340-896B-B8616A12564B}" type="pres">
      <dgm:prSet presAssocID="{84FB1BD5-4A07-6443-A98B-CCC3B32825B8}" presName="node" presStyleLbl="node1" presStyleIdx="3" presStyleCnt="8">
        <dgm:presLayoutVars>
          <dgm:bulletEnabled val="1"/>
        </dgm:presLayoutVars>
      </dgm:prSet>
      <dgm:spPr/>
      <dgm:t>
        <a:bodyPr/>
        <a:lstStyle/>
        <a:p>
          <a:endParaRPr lang="en-GB"/>
        </a:p>
      </dgm:t>
    </dgm:pt>
    <dgm:pt modelId="{ECCD5FC6-0178-9444-8DE9-CD97D70BA640}" type="pres">
      <dgm:prSet presAssocID="{5C700751-054D-834A-A06F-CE79C9E224C2}" presName="sibTrans" presStyleLbl="sibTrans2D1" presStyleIdx="3" presStyleCnt="8"/>
      <dgm:spPr/>
      <dgm:t>
        <a:bodyPr/>
        <a:lstStyle/>
        <a:p>
          <a:endParaRPr lang="en-GB"/>
        </a:p>
      </dgm:t>
    </dgm:pt>
    <dgm:pt modelId="{54797481-F7E3-F047-95DB-B697EDD3B16D}" type="pres">
      <dgm:prSet presAssocID="{5C700751-054D-834A-A06F-CE79C9E224C2}" presName="connectorText" presStyleLbl="sibTrans2D1" presStyleIdx="3" presStyleCnt="8"/>
      <dgm:spPr/>
      <dgm:t>
        <a:bodyPr/>
        <a:lstStyle/>
        <a:p>
          <a:endParaRPr lang="en-GB"/>
        </a:p>
      </dgm:t>
    </dgm:pt>
    <dgm:pt modelId="{B990A96D-8C22-2C40-B08A-CCB9DFA7B306}" type="pres">
      <dgm:prSet presAssocID="{A5F3F8AC-BD54-874D-8CED-9ECACCF85B7E}" presName="node" presStyleLbl="node1" presStyleIdx="4" presStyleCnt="8">
        <dgm:presLayoutVars>
          <dgm:bulletEnabled val="1"/>
        </dgm:presLayoutVars>
      </dgm:prSet>
      <dgm:spPr/>
      <dgm:t>
        <a:bodyPr/>
        <a:lstStyle/>
        <a:p>
          <a:endParaRPr lang="en-GB"/>
        </a:p>
      </dgm:t>
    </dgm:pt>
    <dgm:pt modelId="{AEE1FFAD-CBC0-244A-B377-588277A46E54}" type="pres">
      <dgm:prSet presAssocID="{9E83F560-4AE2-1946-87F3-A797A99EB26E}" presName="sibTrans" presStyleLbl="sibTrans2D1" presStyleIdx="4" presStyleCnt="8"/>
      <dgm:spPr/>
      <dgm:t>
        <a:bodyPr/>
        <a:lstStyle/>
        <a:p>
          <a:endParaRPr lang="en-GB"/>
        </a:p>
      </dgm:t>
    </dgm:pt>
    <dgm:pt modelId="{573C9302-D029-A640-B075-9FF0D5856B9D}" type="pres">
      <dgm:prSet presAssocID="{9E83F560-4AE2-1946-87F3-A797A99EB26E}" presName="connectorText" presStyleLbl="sibTrans2D1" presStyleIdx="4" presStyleCnt="8"/>
      <dgm:spPr/>
      <dgm:t>
        <a:bodyPr/>
        <a:lstStyle/>
        <a:p>
          <a:endParaRPr lang="en-GB"/>
        </a:p>
      </dgm:t>
    </dgm:pt>
    <dgm:pt modelId="{6A60926B-1CC8-6844-92C3-1EF158BD747D}" type="pres">
      <dgm:prSet presAssocID="{0B31F198-259A-7442-B57E-594A96E590B8}" presName="node" presStyleLbl="node1" presStyleIdx="5" presStyleCnt="8">
        <dgm:presLayoutVars>
          <dgm:bulletEnabled val="1"/>
        </dgm:presLayoutVars>
      </dgm:prSet>
      <dgm:spPr/>
      <dgm:t>
        <a:bodyPr/>
        <a:lstStyle/>
        <a:p>
          <a:endParaRPr lang="en-GB"/>
        </a:p>
      </dgm:t>
    </dgm:pt>
    <dgm:pt modelId="{047AE7FC-6FE8-6B4D-A2F0-77AADA7D49FA}" type="pres">
      <dgm:prSet presAssocID="{538C4ED5-BEF7-C141-80E2-552AA214139D}" presName="sibTrans" presStyleLbl="sibTrans2D1" presStyleIdx="5" presStyleCnt="8"/>
      <dgm:spPr/>
      <dgm:t>
        <a:bodyPr/>
        <a:lstStyle/>
        <a:p>
          <a:endParaRPr lang="en-GB"/>
        </a:p>
      </dgm:t>
    </dgm:pt>
    <dgm:pt modelId="{51DCE9C0-69D1-4146-87DE-CED668CC5421}" type="pres">
      <dgm:prSet presAssocID="{538C4ED5-BEF7-C141-80E2-552AA214139D}" presName="connectorText" presStyleLbl="sibTrans2D1" presStyleIdx="5" presStyleCnt="8"/>
      <dgm:spPr/>
      <dgm:t>
        <a:bodyPr/>
        <a:lstStyle/>
        <a:p>
          <a:endParaRPr lang="en-GB"/>
        </a:p>
      </dgm:t>
    </dgm:pt>
    <dgm:pt modelId="{A5DDBD52-9972-C546-9DF3-82E84C011CCD}" type="pres">
      <dgm:prSet presAssocID="{151D38DF-972E-9E46-B892-E172F095F853}" presName="node" presStyleLbl="node1" presStyleIdx="6" presStyleCnt="8">
        <dgm:presLayoutVars>
          <dgm:bulletEnabled val="1"/>
        </dgm:presLayoutVars>
      </dgm:prSet>
      <dgm:spPr/>
      <dgm:t>
        <a:bodyPr/>
        <a:lstStyle/>
        <a:p>
          <a:endParaRPr lang="en-GB"/>
        </a:p>
      </dgm:t>
    </dgm:pt>
    <dgm:pt modelId="{CE147361-4AEE-8B4B-B172-EE5B33E91158}" type="pres">
      <dgm:prSet presAssocID="{43CD3586-86C9-934F-8A9F-4152317ED121}" presName="sibTrans" presStyleLbl="sibTrans2D1" presStyleIdx="6" presStyleCnt="8"/>
      <dgm:spPr/>
      <dgm:t>
        <a:bodyPr/>
        <a:lstStyle/>
        <a:p>
          <a:endParaRPr lang="en-GB"/>
        </a:p>
      </dgm:t>
    </dgm:pt>
    <dgm:pt modelId="{18B7099C-644A-C645-AE77-7027C88BC06C}" type="pres">
      <dgm:prSet presAssocID="{43CD3586-86C9-934F-8A9F-4152317ED121}" presName="connectorText" presStyleLbl="sibTrans2D1" presStyleIdx="6" presStyleCnt="8"/>
      <dgm:spPr/>
      <dgm:t>
        <a:bodyPr/>
        <a:lstStyle/>
        <a:p>
          <a:endParaRPr lang="en-GB"/>
        </a:p>
      </dgm:t>
    </dgm:pt>
    <dgm:pt modelId="{68D71B9F-A6C1-A441-A682-75FDB8F795DA}" type="pres">
      <dgm:prSet presAssocID="{17A976DF-5E20-D54E-995C-5D212C9456DA}" presName="node" presStyleLbl="node1" presStyleIdx="7" presStyleCnt="8">
        <dgm:presLayoutVars>
          <dgm:bulletEnabled val="1"/>
        </dgm:presLayoutVars>
      </dgm:prSet>
      <dgm:spPr/>
      <dgm:t>
        <a:bodyPr/>
        <a:lstStyle/>
        <a:p>
          <a:endParaRPr lang="en-GB"/>
        </a:p>
      </dgm:t>
    </dgm:pt>
    <dgm:pt modelId="{A7280E3B-CBED-0841-9091-7342CC363FA5}" type="pres">
      <dgm:prSet presAssocID="{E464E170-8184-7D40-B1DB-A30CED3370AC}" presName="sibTrans" presStyleLbl="sibTrans2D1" presStyleIdx="7" presStyleCnt="8"/>
      <dgm:spPr/>
      <dgm:t>
        <a:bodyPr/>
        <a:lstStyle/>
        <a:p>
          <a:endParaRPr lang="en-GB"/>
        </a:p>
      </dgm:t>
    </dgm:pt>
    <dgm:pt modelId="{C1CD6A3A-19B4-AF4A-97B1-19DD7D350E34}" type="pres">
      <dgm:prSet presAssocID="{E464E170-8184-7D40-B1DB-A30CED3370AC}" presName="connectorText" presStyleLbl="sibTrans2D1" presStyleIdx="7" presStyleCnt="8"/>
      <dgm:spPr/>
      <dgm:t>
        <a:bodyPr/>
        <a:lstStyle/>
        <a:p>
          <a:endParaRPr lang="en-GB"/>
        </a:p>
      </dgm:t>
    </dgm:pt>
  </dgm:ptLst>
  <dgm:cxnLst>
    <dgm:cxn modelId="{84AA344A-EB5C-8145-8F90-7642C178319E}" type="presOf" srcId="{288AAB6C-E3F2-E44A-9CF7-F36C0C4E4D7E}" destId="{F81E1C68-06A9-F14E-B1B8-AF8763B4654F}" srcOrd="0" destOrd="0" presId="urn:microsoft.com/office/officeart/2005/8/layout/cycle2"/>
    <dgm:cxn modelId="{EE372F6A-1568-F445-B449-BC49E21D5D9D}" type="presOf" srcId="{D200B7B8-961C-6046-8721-070276658D2C}" destId="{D7C5D07C-9496-8846-9612-8AA9F4210EAD}" srcOrd="0" destOrd="0" presId="urn:microsoft.com/office/officeart/2005/8/layout/cycle2"/>
    <dgm:cxn modelId="{A818F64E-1C7C-7B4B-95B6-2097D5D53D9E}" type="presOf" srcId="{E464E170-8184-7D40-B1DB-A30CED3370AC}" destId="{C1CD6A3A-19B4-AF4A-97B1-19DD7D350E34}" srcOrd="1" destOrd="0" presId="urn:microsoft.com/office/officeart/2005/8/layout/cycle2"/>
    <dgm:cxn modelId="{2722194A-7F87-0C46-BCE2-7F3A73D581CA}" type="presOf" srcId="{5A5A801F-5453-1744-A963-4323328EFBA9}" destId="{9CDCE05F-FA43-9746-8E87-4152FD8916D6}" srcOrd="0" destOrd="0" presId="urn:microsoft.com/office/officeart/2005/8/layout/cycle2"/>
    <dgm:cxn modelId="{554FFB19-ED00-2846-81B5-0C8AEA14C970}" type="presOf" srcId="{B5B2FC40-C7AA-0D43-9349-568976D37FD1}" destId="{49DD20DA-A110-184C-85CD-718BCC9E7C27}" srcOrd="1" destOrd="0" presId="urn:microsoft.com/office/officeart/2005/8/layout/cycle2"/>
    <dgm:cxn modelId="{DF4F4568-EF35-8E4A-94C3-BBC65CFBF0F5}" srcId="{D200B7B8-961C-6046-8721-070276658D2C}" destId="{288AAB6C-E3F2-E44A-9CF7-F36C0C4E4D7E}" srcOrd="1" destOrd="0" parTransId="{2F135DD9-DC09-764A-8395-00FDD5B5DDAE}" sibTransId="{12D660D8-01D4-7142-9128-420C7101059B}"/>
    <dgm:cxn modelId="{EDF9C310-E6AA-FC4A-A977-11B4C89DEDAC}" type="presOf" srcId="{F1C5D002-8FDC-F346-A7B1-46202E19B545}" destId="{F99B114F-DC64-E54B-807A-4FD74425AF76}" srcOrd="0" destOrd="0" presId="urn:microsoft.com/office/officeart/2005/8/layout/cycle2"/>
    <dgm:cxn modelId="{CB1AA44D-155A-4B49-B1B6-E2C6EBD6D63A}" type="presOf" srcId="{43CD3586-86C9-934F-8A9F-4152317ED121}" destId="{CE147361-4AEE-8B4B-B172-EE5B33E91158}" srcOrd="0" destOrd="0" presId="urn:microsoft.com/office/officeart/2005/8/layout/cycle2"/>
    <dgm:cxn modelId="{16AB700A-DD8E-1046-93CA-359D36A65AD7}" type="presOf" srcId="{84FB1BD5-4A07-6443-A98B-CCC3B32825B8}" destId="{0530E95F-B256-3340-896B-B8616A12564B}" srcOrd="0" destOrd="0" presId="urn:microsoft.com/office/officeart/2005/8/layout/cycle2"/>
    <dgm:cxn modelId="{E814946D-E3ED-3744-8C2E-DBEB0C302F1B}" type="presOf" srcId="{12D660D8-01D4-7142-9128-420C7101059B}" destId="{CE60E271-F18A-224E-8B11-B916774C39B2}" srcOrd="1" destOrd="0" presId="urn:microsoft.com/office/officeart/2005/8/layout/cycle2"/>
    <dgm:cxn modelId="{5336C611-279E-DD49-820B-A02C9039C695}" type="presOf" srcId="{538C4ED5-BEF7-C141-80E2-552AA214139D}" destId="{51DCE9C0-69D1-4146-87DE-CED668CC5421}" srcOrd="1" destOrd="0" presId="urn:microsoft.com/office/officeart/2005/8/layout/cycle2"/>
    <dgm:cxn modelId="{14EEFDDC-46F2-3B46-A3D9-0EE1FC7406C1}" type="presOf" srcId="{7C2450F6-EC35-E648-A294-AB40ED4C0CD8}" destId="{EDCD7214-02D4-264A-82CD-B592D8DD027C}" srcOrd="0" destOrd="0" presId="urn:microsoft.com/office/officeart/2005/8/layout/cycle2"/>
    <dgm:cxn modelId="{200F3222-0F5A-FF47-9689-E2712065936E}" type="presOf" srcId="{5C700751-054D-834A-A06F-CE79C9E224C2}" destId="{ECCD5FC6-0178-9444-8DE9-CD97D70BA640}" srcOrd="0" destOrd="0" presId="urn:microsoft.com/office/officeart/2005/8/layout/cycle2"/>
    <dgm:cxn modelId="{059445FB-918D-9A42-BE4D-2F5E8946D141}" srcId="{D200B7B8-961C-6046-8721-070276658D2C}" destId="{151D38DF-972E-9E46-B892-E172F095F853}" srcOrd="6" destOrd="0" parTransId="{43786B86-A039-1148-8A8F-AA99ACC4EF1B}" sibTransId="{43CD3586-86C9-934F-8A9F-4152317ED121}"/>
    <dgm:cxn modelId="{1EBC80A6-0A5A-CB4E-A175-F8D4A4A2EF3A}" srcId="{D200B7B8-961C-6046-8721-070276658D2C}" destId="{A5F3F8AC-BD54-874D-8CED-9ECACCF85B7E}" srcOrd="4" destOrd="0" parTransId="{75A5296A-E503-C549-961C-29E764867BF1}" sibTransId="{9E83F560-4AE2-1946-87F3-A797A99EB26E}"/>
    <dgm:cxn modelId="{16500F4D-E3C1-3542-8DBB-4BB23E03BC74}" type="presOf" srcId="{A5F3F8AC-BD54-874D-8CED-9ECACCF85B7E}" destId="{B990A96D-8C22-2C40-B08A-CCB9DFA7B306}" srcOrd="0" destOrd="0" presId="urn:microsoft.com/office/officeart/2005/8/layout/cycle2"/>
    <dgm:cxn modelId="{98F9A230-EE43-4C46-A5D7-1CB823E1E651}" type="presOf" srcId="{B5B2FC40-C7AA-0D43-9349-568976D37FD1}" destId="{F050042E-7072-2E4D-B742-F74D4556B10A}" srcOrd="0" destOrd="0" presId="urn:microsoft.com/office/officeart/2005/8/layout/cycle2"/>
    <dgm:cxn modelId="{87C34797-2753-4042-B580-57D2D28C1AF9}" type="presOf" srcId="{9E83F560-4AE2-1946-87F3-A797A99EB26E}" destId="{AEE1FFAD-CBC0-244A-B377-588277A46E54}" srcOrd="0" destOrd="0" presId="urn:microsoft.com/office/officeart/2005/8/layout/cycle2"/>
    <dgm:cxn modelId="{B84369E3-3302-5F4B-80D7-D4FDF3E53ACA}" type="presOf" srcId="{43CD3586-86C9-934F-8A9F-4152317ED121}" destId="{18B7099C-644A-C645-AE77-7027C88BC06C}" srcOrd="1" destOrd="0" presId="urn:microsoft.com/office/officeart/2005/8/layout/cycle2"/>
    <dgm:cxn modelId="{D70C1A7B-6D80-8C4A-B353-27C61F44BC35}" srcId="{D200B7B8-961C-6046-8721-070276658D2C}" destId="{5A5A801F-5453-1744-A963-4323328EFBA9}" srcOrd="2" destOrd="0" parTransId="{398838A9-A86B-F647-A82E-8DB6ECA23689}" sibTransId="{B5B2FC40-C7AA-0D43-9349-568976D37FD1}"/>
    <dgm:cxn modelId="{D6126D74-8204-5746-AE70-C042ED807BA3}" type="presOf" srcId="{9E83F560-4AE2-1946-87F3-A797A99EB26E}" destId="{573C9302-D029-A640-B075-9FF0D5856B9D}" srcOrd="1" destOrd="0" presId="urn:microsoft.com/office/officeart/2005/8/layout/cycle2"/>
    <dgm:cxn modelId="{E5DF3810-4655-3440-8774-29D44A1D9FC6}" type="presOf" srcId="{5C700751-054D-834A-A06F-CE79C9E224C2}" destId="{54797481-F7E3-F047-95DB-B697EDD3B16D}" srcOrd="1" destOrd="0" presId="urn:microsoft.com/office/officeart/2005/8/layout/cycle2"/>
    <dgm:cxn modelId="{41B88D16-2CB0-6346-9F35-CE2F9B1BAB7F}" type="presOf" srcId="{151D38DF-972E-9E46-B892-E172F095F853}" destId="{A5DDBD52-9972-C546-9DF3-82E84C011CCD}" srcOrd="0" destOrd="0" presId="urn:microsoft.com/office/officeart/2005/8/layout/cycle2"/>
    <dgm:cxn modelId="{E6CB0ED9-75AD-1D40-B4E4-E1B9CB1B4875}" type="presOf" srcId="{17A976DF-5E20-D54E-995C-5D212C9456DA}" destId="{68D71B9F-A6C1-A441-A682-75FDB8F795DA}" srcOrd="0" destOrd="0" presId="urn:microsoft.com/office/officeart/2005/8/layout/cycle2"/>
    <dgm:cxn modelId="{6BE2A0E9-BDB8-8E4D-8C38-9DBB9FFE31BB}" type="presOf" srcId="{0B31F198-259A-7442-B57E-594A96E590B8}" destId="{6A60926B-1CC8-6844-92C3-1EF158BD747D}" srcOrd="0" destOrd="0" presId="urn:microsoft.com/office/officeart/2005/8/layout/cycle2"/>
    <dgm:cxn modelId="{F6668ACF-7A19-6A47-88DA-CEE7158DF665}" srcId="{D200B7B8-961C-6046-8721-070276658D2C}" destId="{17A976DF-5E20-D54E-995C-5D212C9456DA}" srcOrd="7" destOrd="0" parTransId="{1480021D-3DF9-5941-BD98-427330F872C8}" sibTransId="{E464E170-8184-7D40-B1DB-A30CED3370AC}"/>
    <dgm:cxn modelId="{26532880-6E4E-524C-8B82-8BAB56B45953}" type="presOf" srcId="{538C4ED5-BEF7-C141-80E2-552AA214139D}" destId="{047AE7FC-6FE8-6B4D-A2F0-77AADA7D49FA}" srcOrd="0" destOrd="0" presId="urn:microsoft.com/office/officeart/2005/8/layout/cycle2"/>
    <dgm:cxn modelId="{17222E59-BB0C-E046-9562-29C23DB4696A}" srcId="{D200B7B8-961C-6046-8721-070276658D2C}" destId="{F1C5D002-8FDC-F346-A7B1-46202E19B545}" srcOrd="0" destOrd="0" parTransId="{6480746F-7377-A84F-BA05-B9A77E8AF8F8}" sibTransId="{7C2450F6-EC35-E648-A294-AB40ED4C0CD8}"/>
    <dgm:cxn modelId="{32506B9B-2CCD-054C-9BEE-B56B1E2ABA61}" type="presOf" srcId="{7C2450F6-EC35-E648-A294-AB40ED4C0CD8}" destId="{1A3D420C-5725-6042-BE4D-2126C870545C}" srcOrd="1" destOrd="0" presId="urn:microsoft.com/office/officeart/2005/8/layout/cycle2"/>
    <dgm:cxn modelId="{E3665256-D8ED-B149-8816-D4166B8C1A97}" srcId="{D200B7B8-961C-6046-8721-070276658D2C}" destId="{84FB1BD5-4A07-6443-A98B-CCC3B32825B8}" srcOrd="3" destOrd="0" parTransId="{3688E4FB-B5E0-2C48-B0EA-45F00DD527FB}" sibTransId="{5C700751-054D-834A-A06F-CE79C9E224C2}"/>
    <dgm:cxn modelId="{F2F3C7EB-F6B9-F247-9A4F-D56D3555758D}" type="presOf" srcId="{12D660D8-01D4-7142-9128-420C7101059B}" destId="{FDE18CE7-5B87-F144-9651-8B044D67139D}" srcOrd="0" destOrd="0" presId="urn:microsoft.com/office/officeart/2005/8/layout/cycle2"/>
    <dgm:cxn modelId="{34ACD30E-CBDE-2F4E-9ABA-CC5B91AB5ED5}" srcId="{D200B7B8-961C-6046-8721-070276658D2C}" destId="{0B31F198-259A-7442-B57E-594A96E590B8}" srcOrd="5" destOrd="0" parTransId="{AC690A36-76B2-FB47-8898-106D27C939D7}" sibTransId="{538C4ED5-BEF7-C141-80E2-552AA214139D}"/>
    <dgm:cxn modelId="{CC6B8CE3-5544-814C-95E7-7FEAC9966D50}" type="presOf" srcId="{E464E170-8184-7D40-B1DB-A30CED3370AC}" destId="{A7280E3B-CBED-0841-9091-7342CC363FA5}" srcOrd="0" destOrd="0" presId="urn:microsoft.com/office/officeart/2005/8/layout/cycle2"/>
    <dgm:cxn modelId="{E5BBC38A-D0F7-6644-889C-919D011E5AC0}" type="presParOf" srcId="{D7C5D07C-9496-8846-9612-8AA9F4210EAD}" destId="{F99B114F-DC64-E54B-807A-4FD74425AF76}" srcOrd="0" destOrd="0" presId="urn:microsoft.com/office/officeart/2005/8/layout/cycle2"/>
    <dgm:cxn modelId="{64D9F58D-7444-8F41-A0F8-39B2F483C0F5}" type="presParOf" srcId="{D7C5D07C-9496-8846-9612-8AA9F4210EAD}" destId="{EDCD7214-02D4-264A-82CD-B592D8DD027C}" srcOrd="1" destOrd="0" presId="urn:microsoft.com/office/officeart/2005/8/layout/cycle2"/>
    <dgm:cxn modelId="{8D626D22-51B8-F046-BA52-524554F455D2}" type="presParOf" srcId="{EDCD7214-02D4-264A-82CD-B592D8DD027C}" destId="{1A3D420C-5725-6042-BE4D-2126C870545C}" srcOrd="0" destOrd="0" presId="urn:microsoft.com/office/officeart/2005/8/layout/cycle2"/>
    <dgm:cxn modelId="{B97EE481-CE64-AE4E-8047-66E21A259F97}" type="presParOf" srcId="{D7C5D07C-9496-8846-9612-8AA9F4210EAD}" destId="{F81E1C68-06A9-F14E-B1B8-AF8763B4654F}" srcOrd="2" destOrd="0" presId="urn:microsoft.com/office/officeart/2005/8/layout/cycle2"/>
    <dgm:cxn modelId="{167A6E60-ECCA-4746-A057-04DAC8B8A31E}" type="presParOf" srcId="{D7C5D07C-9496-8846-9612-8AA9F4210EAD}" destId="{FDE18CE7-5B87-F144-9651-8B044D67139D}" srcOrd="3" destOrd="0" presId="urn:microsoft.com/office/officeart/2005/8/layout/cycle2"/>
    <dgm:cxn modelId="{98DF00ED-1BFC-0545-B543-EB51896D7BEC}" type="presParOf" srcId="{FDE18CE7-5B87-F144-9651-8B044D67139D}" destId="{CE60E271-F18A-224E-8B11-B916774C39B2}" srcOrd="0" destOrd="0" presId="urn:microsoft.com/office/officeart/2005/8/layout/cycle2"/>
    <dgm:cxn modelId="{072385F4-0A82-0445-9DB4-45CDE6A56B00}" type="presParOf" srcId="{D7C5D07C-9496-8846-9612-8AA9F4210EAD}" destId="{9CDCE05F-FA43-9746-8E87-4152FD8916D6}" srcOrd="4" destOrd="0" presId="urn:microsoft.com/office/officeart/2005/8/layout/cycle2"/>
    <dgm:cxn modelId="{C34F47EF-61F6-AB4A-8FD1-742083295990}" type="presParOf" srcId="{D7C5D07C-9496-8846-9612-8AA9F4210EAD}" destId="{F050042E-7072-2E4D-B742-F74D4556B10A}" srcOrd="5" destOrd="0" presId="urn:microsoft.com/office/officeart/2005/8/layout/cycle2"/>
    <dgm:cxn modelId="{17AD5670-3D62-D348-AEE8-AC33879EBAF4}" type="presParOf" srcId="{F050042E-7072-2E4D-B742-F74D4556B10A}" destId="{49DD20DA-A110-184C-85CD-718BCC9E7C27}" srcOrd="0" destOrd="0" presId="urn:microsoft.com/office/officeart/2005/8/layout/cycle2"/>
    <dgm:cxn modelId="{63FC7C0C-85EB-184E-A6C0-2EC0921CC82B}" type="presParOf" srcId="{D7C5D07C-9496-8846-9612-8AA9F4210EAD}" destId="{0530E95F-B256-3340-896B-B8616A12564B}" srcOrd="6" destOrd="0" presId="urn:microsoft.com/office/officeart/2005/8/layout/cycle2"/>
    <dgm:cxn modelId="{5DCEFC4A-A461-874E-8CBD-64BE96F5B9DD}" type="presParOf" srcId="{D7C5D07C-9496-8846-9612-8AA9F4210EAD}" destId="{ECCD5FC6-0178-9444-8DE9-CD97D70BA640}" srcOrd="7" destOrd="0" presId="urn:microsoft.com/office/officeart/2005/8/layout/cycle2"/>
    <dgm:cxn modelId="{D2E51792-8EF8-4E4A-A281-D8F1F0F859B1}" type="presParOf" srcId="{ECCD5FC6-0178-9444-8DE9-CD97D70BA640}" destId="{54797481-F7E3-F047-95DB-B697EDD3B16D}" srcOrd="0" destOrd="0" presId="urn:microsoft.com/office/officeart/2005/8/layout/cycle2"/>
    <dgm:cxn modelId="{B909F63D-5779-084D-9FFC-4DE75A46483C}" type="presParOf" srcId="{D7C5D07C-9496-8846-9612-8AA9F4210EAD}" destId="{B990A96D-8C22-2C40-B08A-CCB9DFA7B306}" srcOrd="8" destOrd="0" presId="urn:microsoft.com/office/officeart/2005/8/layout/cycle2"/>
    <dgm:cxn modelId="{9C770D92-BD2E-A749-8AE6-14278D051A14}" type="presParOf" srcId="{D7C5D07C-9496-8846-9612-8AA9F4210EAD}" destId="{AEE1FFAD-CBC0-244A-B377-588277A46E54}" srcOrd="9" destOrd="0" presId="urn:microsoft.com/office/officeart/2005/8/layout/cycle2"/>
    <dgm:cxn modelId="{28DE4E54-3542-D54B-A4C1-E83BD15B3F55}" type="presParOf" srcId="{AEE1FFAD-CBC0-244A-B377-588277A46E54}" destId="{573C9302-D029-A640-B075-9FF0D5856B9D}" srcOrd="0" destOrd="0" presId="urn:microsoft.com/office/officeart/2005/8/layout/cycle2"/>
    <dgm:cxn modelId="{FB4EAB8C-FBB4-914B-A4AB-E8B2D8393B84}" type="presParOf" srcId="{D7C5D07C-9496-8846-9612-8AA9F4210EAD}" destId="{6A60926B-1CC8-6844-92C3-1EF158BD747D}" srcOrd="10" destOrd="0" presId="urn:microsoft.com/office/officeart/2005/8/layout/cycle2"/>
    <dgm:cxn modelId="{0F384FA5-54C0-1B40-BB2A-89DDD7AB8F9F}" type="presParOf" srcId="{D7C5D07C-9496-8846-9612-8AA9F4210EAD}" destId="{047AE7FC-6FE8-6B4D-A2F0-77AADA7D49FA}" srcOrd="11" destOrd="0" presId="urn:microsoft.com/office/officeart/2005/8/layout/cycle2"/>
    <dgm:cxn modelId="{89DC94BF-3E13-644B-8A22-C5778275B256}" type="presParOf" srcId="{047AE7FC-6FE8-6B4D-A2F0-77AADA7D49FA}" destId="{51DCE9C0-69D1-4146-87DE-CED668CC5421}" srcOrd="0" destOrd="0" presId="urn:microsoft.com/office/officeart/2005/8/layout/cycle2"/>
    <dgm:cxn modelId="{202CD02F-0DE5-2340-9E74-FF061CFCE711}" type="presParOf" srcId="{D7C5D07C-9496-8846-9612-8AA9F4210EAD}" destId="{A5DDBD52-9972-C546-9DF3-82E84C011CCD}" srcOrd="12" destOrd="0" presId="urn:microsoft.com/office/officeart/2005/8/layout/cycle2"/>
    <dgm:cxn modelId="{AB3C9FE3-F8EB-D34F-85A7-F278922F8089}" type="presParOf" srcId="{D7C5D07C-9496-8846-9612-8AA9F4210EAD}" destId="{CE147361-4AEE-8B4B-B172-EE5B33E91158}" srcOrd="13" destOrd="0" presId="urn:microsoft.com/office/officeart/2005/8/layout/cycle2"/>
    <dgm:cxn modelId="{6E060451-0611-2142-9A92-7EF510571AA9}" type="presParOf" srcId="{CE147361-4AEE-8B4B-B172-EE5B33E91158}" destId="{18B7099C-644A-C645-AE77-7027C88BC06C}" srcOrd="0" destOrd="0" presId="urn:microsoft.com/office/officeart/2005/8/layout/cycle2"/>
    <dgm:cxn modelId="{3DD284F1-5F7A-B644-9C1C-5F8C960625FB}" type="presParOf" srcId="{D7C5D07C-9496-8846-9612-8AA9F4210EAD}" destId="{68D71B9F-A6C1-A441-A682-75FDB8F795DA}" srcOrd="14" destOrd="0" presId="urn:microsoft.com/office/officeart/2005/8/layout/cycle2"/>
    <dgm:cxn modelId="{93969627-B0E6-DE4A-B741-3AC17CD9391F}" type="presParOf" srcId="{D7C5D07C-9496-8846-9612-8AA9F4210EAD}" destId="{A7280E3B-CBED-0841-9091-7342CC363FA5}" srcOrd="15" destOrd="0" presId="urn:microsoft.com/office/officeart/2005/8/layout/cycle2"/>
    <dgm:cxn modelId="{5CC38706-F72D-1348-A457-48D0EC8A8128}" type="presParOf" srcId="{A7280E3B-CBED-0841-9091-7342CC363FA5}" destId="{C1CD6A3A-19B4-AF4A-97B1-19DD7D350E3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F203E9-2276-A94B-AC7B-2956F8DCA62E}" type="doc">
      <dgm:prSet loTypeId="urn:microsoft.com/office/officeart/2005/8/layout/chevron1" loCatId="" qsTypeId="urn:microsoft.com/office/officeart/2005/8/quickstyle/simple4" qsCatId="simple" csTypeId="urn:microsoft.com/office/officeart/2005/8/colors/accent4_3" csCatId="accent4" phldr="1"/>
      <dgm:spPr/>
      <dgm:t>
        <a:bodyPr/>
        <a:lstStyle/>
        <a:p>
          <a:endParaRPr lang="en-GB"/>
        </a:p>
      </dgm:t>
    </dgm:pt>
    <dgm:pt modelId="{7ECD2AF0-D0C2-404B-8C7E-E76F1E96A048}">
      <dgm:prSet/>
      <dgm:spPr/>
      <dgm:t>
        <a:bodyPr/>
        <a:lstStyle/>
        <a:p>
          <a:pPr rtl="0"/>
          <a:r>
            <a:rPr lang="en-GB" i="1" smtClean="0"/>
            <a:t>asl</a:t>
          </a:r>
          <a:r>
            <a:rPr lang="en-GB" smtClean="0"/>
            <a:t> = root</a:t>
          </a:r>
          <a:endParaRPr lang="en-GB"/>
        </a:p>
      </dgm:t>
    </dgm:pt>
    <dgm:pt modelId="{FB6EB2FA-3215-6845-BB8A-C7B3EB09CBE5}" type="parTrans" cxnId="{4A5D8ED1-7EAE-1F40-B1A2-79818D52B08E}">
      <dgm:prSet/>
      <dgm:spPr/>
      <dgm:t>
        <a:bodyPr/>
        <a:lstStyle/>
        <a:p>
          <a:endParaRPr lang="en-GB"/>
        </a:p>
      </dgm:t>
    </dgm:pt>
    <dgm:pt modelId="{BE531B11-3038-AA45-9CF3-F3D1E98E08F3}" type="sibTrans" cxnId="{4A5D8ED1-7EAE-1F40-B1A2-79818D52B08E}">
      <dgm:prSet/>
      <dgm:spPr/>
      <dgm:t>
        <a:bodyPr/>
        <a:lstStyle/>
        <a:p>
          <a:endParaRPr lang="en-GB"/>
        </a:p>
      </dgm:t>
    </dgm:pt>
    <dgm:pt modelId="{D99532CB-F7CF-2E48-974C-96D25DCC9B86}">
      <dgm:prSet/>
      <dgm:spPr/>
      <dgm:t>
        <a:bodyPr/>
        <a:lstStyle/>
        <a:p>
          <a:pPr rtl="0"/>
          <a:r>
            <a:rPr lang="en-GB" i="1" dirty="0" err="1" smtClean="0"/>
            <a:t>fiqh</a:t>
          </a:r>
          <a:r>
            <a:rPr lang="en-GB" dirty="0" smtClean="0"/>
            <a:t> </a:t>
          </a:r>
          <a:r>
            <a:rPr lang="en-GB" dirty="0" smtClean="0"/>
            <a:t>literally means ‘understanding.’</a:t>
          </a:r>
          <a:endParaRPr lang="en-GB" dirty="0"/>
        </a:p>
      </dgm:t>
    </dgm:pt>
    <dgm:pt modelId="{09B9E1B0-7049-D440-985D-E403491E14EA}" type="parTrans" cxnId="{77B0DF85-D84C-8B47-B191-72B10D5E9E3A}">
      <dgm:prSet/>
      <dgm:spPr/>
      <dgm:t>
        <a:bodyPr/>
        <a:lstStyle/>
        <a:p>
          <a:endParaRPr lang="en-GB"/>
        </a:p>
      </dgm:t>
    </dgm:pt>
    <dgm:pt modelId="{49701503-5851-AC42-90FA-64FC55E740C8}" type="sibTrans" cxnId="{77B0DF85-D84C-8B47-B191-72B10D5E9E3A}">
      <dgm:prSet/>
      <dgm:spPr/>
      <dgm:t>
        <a:bodyPr/>
        <a:lstStyle/>
        <a:p>
          <a:endParaRPr lang="en-GB"/>
        </a:p>
      </dgm:t>
    </dgm:pt>
    <dgm:pt modelId="{D3FDAB60-1054-0747-9853-FBD0FC875ACF}">
      <dgm:prSet/>
      <dgm:spPr/>
      <dgm:t>
        <a:bodyPr/>
        <a:lstStyle/>
        <a:p>
          <a:pPr rtl="0"/>
          <a:r>
            <a:rPr lang="en-GB" i="1" dirty="0" err="1" smtClean="0"/>
            <a:t>Usul</a:t>
          </a:r>
          <a:r>
            <a:rPr lang="en-GB" i="1" dirty="0" smtClean="0"/>
            <a:t> </a:t>
          </a:r>
          <a:r>
            <a:rPr lang="en-GB" i="1" dirty="0" err="1" smtClean="0"/>
            <a:t>ul</a:t>
          </a:r>
          <a:r>
            <a:rPr lang="en-GB" i="1" dirty="0" smtClean="0"/>
            <a:t> </a:t>
          </a:r>
          <a:r>
            <a:rPr lang="en-GB" i="1" dirty="0" err="1" smtClean="0"/>
            <a:t>fiqh</a:t>
          </a:r>
          <a:r>
            <a:rPr lang="en-GB" dirty="0" smtClean="0"/>
            <a:t> </a:t>
          </a:r>
          <a:r>
            <a:rPr lang="en-GB" dirty="0" smtClean="0"/>
            <a:t>= roots of understanding.  </a:t>
          </a:r>
          <a:endParaRPr lang="en-GB" dirty="0"/>
        </a:p>
      </dgm:t>
    </dgm:pt>
    <dgm:pt modelId="{1076E11E-89BA-E441-B17F-4C7E7A3D1281}" type="parTrans" cxnId="{38A79BA3-448F-0F40-8C9C-14DCF2E7969F}">
      <dgm:prSet/>
      <dgm:spPr/>
      <dgm:t>
        <a:bodyPr/>
        <a:lstStyle/>
        <a:p>
          <a:endParaRPr lang="en-GB"/>
        </a:p>
      </dgm:t>
    </dgm:pt>
    <dgm:pt modelId="{D9121C24-62F6-A044-82EA-D5901C2C2DBA}" type="sibTrans" cxnId="{38A79BA3-448F-0F40-8C9C-14DCF2E7969F}">
      <dgm:prSet/>
      <dgm:spPr/>
      <dgm:t>
        <a:bodyPr/>
        <a:lstStyle/>
        <a:p>
          <a:endParaRPr lang="en-GB"/>
        </a:p>
      </dgm:t>
    </dgm:pt>
    <dgm:pt modelId="{53D1FFF3-B9A8-8B44-AD56-D556B576226F}" type="pres">
      <dgm:prSet presAssocID="{D9F203E9-2276-A94B-AC7B-2956F8DCA62E}" presName="Name0" presStyleCnt="0">
        <dgm:presLayoutVars>
          <dgm:dir/>
          <dgm:animLvl val="lvl"/>
          <dgm:resizeHandles val="exact"/>
        </dgm:presLayoutVars>
      </dgm:prSet>
      <dgm:spPr/>
      <dgm:t>
        <a:bodyPr/>
        <a:lstStyle/>
        <a:p>
          <a:endParaRPr lang="en-GB"/>
        </a:p>
      </dgm:t>
    </dgm:pt>
    <dgm:pt modelId="{5DA00063-0888-B447-B2E8-E6E4FD0136A5}" type="pres">
      <dgm:prSet presAssocID="{7ECD2AF0-D0C2-404B-8C7E-E76F1E96A048}" presName="parTxOnly" presStyleLbl="node1" presStyleIdx="0" presStyleCnt="3">
        <dgm:presLayoutVars>
          <dgm:chMax val="0"/>
          <dgm:chPref val="0"/>
          <dgm:bulletEnabled val="1"/>
        </dgm:presLayoutVars>
      </dgm:prSet>
      <dgm:spPr/>
      <dgm:t>
        <a:bodyPr/>
        <a:lstStyle/>
        <a:p>
          <a:endParaRPr lang="en-GB"/>
        </a:p>
      </dgm:t>
    </dgm:pt>
    <dgm:pt modelId="{07E6B9D3-2475-9A4B-8916-CB187C34E6EC}" type="pres">
      <dgm:prSet presAssocID="{BE531B11-3038-AA45-9CF3-F3D1E98E08F3}" presName="parTxOnlySpace" presStyleCnt="0"/>
      <dgm:spPr/>
    </dgm:pt>
    <dgm:pt modelId="{F9DDA164-3086-254B-9359-644EB58237D4}" type="pres">
      <dgm:prSet presAssocID="{D99532CB-F7CF-2E48-974C-96D25DCC9B86}" presName="parTxOnly" presStyleLbl="node1" presStyleIdx="1" presStyleCnt="3">
        <dgm:presLayoutVars>
          <dgm:chMax val="0"/>
          <dgm:chPref val="0"/>
          <dgm:bulletEnabled val="1"/>
        </dgm:presLayoutVars>
      </dgm:prSet>
      <dgm:spPr/>
      <dgm:t>
        <a:bodyPr/>
        <a:lstStyle/>
        <a:p>
          <a:endParaRPr lang="en-GB"/>
        </a:p>
      </dgm:t>
    </dgm:pt>
    <dgm:pt modelId="{278E0A88-8D9D-3E49-AAD6-15FC2E2916E9}" type="pres">
      <dgm:prSet presAssocID="{49701503-5851-AC42-90FA-64FC55E740C8}" presName="parTxOnlySpace" presStyleCnt="0"/>
      <dgm:spPr/>
    </dgm:pt>
    <dgm:pt modelId="{5F5BBA62-48C2-DD49-A885-2D4E08CD490C}" type="pres">
      <dgm:prSet presAssocID="{D3FDAB60-1054-0747-9853-FBD0FC875ACF}" presName="parTxOnly" presStyleLbl="node1" presStyleIdx="2" presStyleCnt="3">
        <dgm:presLayoutVars>
          <dgm:chMax val="0"/>
          <dgm:chPref val="0"/>
          <dgm:bulletEnabled val="1"/>
        </dgm:presLayoutVars>
      </dgm:prSet>
      <dgm:spPr/>
      <dgm:t>
        <a:bodyPr/>
        <a:lstStyle/>
        <a:p>
          <a:endParaRPr lang="en-GB"/>
        </a:p>
      </dgm:t>
    </dgm:pt>
  </dgm:ptLst>
  <dgm:cxnLst>
    <dgm:cxn modelId="{0638CF0D-64A7-6A43-96E7-20D12788E79E}" type="presOf" srcId="{D9F203E9-2276-A94B-AC7B-2956F8DCA62E}" destId="{53D1FFF3-B9A8-8B44-AD56-D556B576226F}" srcOrd="0" destOrd="0" presId="urn:microsoft.com/office/officeart/2005/8/layout/chevron1"/>
    <dgm:cxn modelId="{4A5D8ED1-7EAE-1F40-B1A2-79818D52B08E}" srcId="{D9F203E9-2276-A94B-AC7B-2956F8DCA62E}" destId="{7ECD2AF0-D0C2-404B-8C7E-E76F1E96A048}" srcOrd="0" destOrd="0" parTransId="{FB6EB2FA-3215-6845-BB8A-C7B3EB09CBE5}" sibTransId="{BE531B11-3038-AA45-9CF3-F3D1E98E08F3}"/>
    <dgm:cxn modelId="{6BAF5858-4496-3546-A962-02B514AEF91D}" type="presOf" srcId="{D3FDAB60-1054-0747-9853-FBD0FC875ACF}" destId="{5F5BBA62-48C2-DD49-A885-2D4E08CD490C}" srcOrd="0" destOrd="0" presId="urn:microsoft.com/office/officeart/2005/8/layout/chevron1"/>
    <dgm:cxn modelId="{778C2AE3-8B73-ED41-B3F1-B7B55BD0B61E}" type="presOf" srcId="{D99532CB-F7CF-2E48-974C-96D25DCC9B86}" destId="{F9DDA164-3086-254B-9359-644EB58237D4}" srcOrd="0" destOrd="0" presId="urn:microsoft.com/office/officeart/2005/8/layout/chevron1"/>
    <dgm:cxn modelId="{38A79BA3-448F-0F40-8C9C-14DCF2E7969F}" srcId="{D9F203E9-2276-A94B-AC7B-2956F8DCA62E}" destId="{D3FDAB60-1054-0747-9853-FBD0FC875ACF}" srcOrd="2" destOrd="0" parTransId="{1076E11E-89BA-E441-B17F-4C7E7A3D1281}" sibTransId="{D9121C24-62F6-A044-82EA-D5901C2C2DBA}"/>
    <dgm:cxn modelId="{77B0DF85-D84C-8B47-B191-72B10D5E9E3A}" srcId="{D9F203E9-2276-A94B-AC7B-2956F8DCA62E}" destId="{D99532CB-F7CF-2E48-974C-96D25DCC9B86}" srcOrd="1" destOrd="0" parTransId="{09B9E1B0-7049-D440-985D-E403491E14EA}" sibTransId="{49701503-5851-AC42-90FA-64FC55E740C8}"/>
    <dgm:cxn modelId="{83EDFC3B-075C-4948-88B0-E298F6392E66}" type="presOf" srcId="{7ECD2AF0-D0C2-404B-8C7E-E76F1E96A048}" destId="{5DA00063-0888-B447-B2E8-E6E4FD0136A5}" srcOrd="0" destOrd="0" presId="urn:microsoft.com/office/officeart/2005/8/layout/chevron1"/>
    <dgm:cxn modelId="{9A5FCBBC-1DDA-424B-AB9C-EBACECB55ABD}" type="presParOf" srcId="{53D1FFF3-B9A8-8B44-AD56-D556B576226F}" destId="{5DA00063-0888-B447-B2E8-E6E4FD0136A5}" srcOrd="0" destOrd="0" presId="urn:microsoft.com/office/officeart/2005/8/layout/chevron1"/>
    <dgm:cxn modelId="{6C3FA710-B661-9C48-8667-8552F7B4FCB8}" type="presParOf" srcId="{53D1FFF3-B9A8-8B44-AD56-D556B576226F}" destId="{07E6B9D3-2475-9A4B-8916-CB187C34E6EC}" srcOrd="1" destOrd="0" presId="urn:microsoft.com/office/officeart/2005/8/layout/chevron1"/>
    <dgm:cxn modelId="{FEFEA762-B6CA-1C49-9111-6D3177DA9E2C}" type="presParOf" srcId="{53D1FFF3-B9A8-8B44-AD56-D556B576226F}" destId="{F9DDA164-3086-254B-9359-644EB58237D4}" srcOrd="2" destOrd="0" presId="urn:microsoft.com/office/officeart/2005/8/layout/chevron1"/>
    <dgm:cxn modelId="{656C694D-7DF3-6C4B-815A-63DFBDC5A7A7}" type="presParOf" srcId="{53D1FFF3-B9A8-8B44-AD56-D556B576226F}" destId="{278E0A88-8D9D-3E49-AAD6-15FC2E2916E9}" srcOrd="3" destOrd="0" presId="urn:microsoft.com/office/officeart/2005/8/layout/chevron1"/>
    <dgm:cxn modelId="{59F6DB0E-9E1F-0C43-BBB7-2ECCC1E9582A}" type="presParOf" srcId="{53D1FFF3-B9A8-8B44-AD56-D556B576226F}" destId="{5F5BBA62-48C2-DD49-A885-2D4E08CD490C}"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535F80-B8D5-544E-8614-4D7EADBB71B7}" type="doc">
      <dgm:prSet loTypeId="urn:microsoft.com/office/officeart/2005/8/layout/matrix3" loCatId="" qsTypeId="urn:microsoft.com/office/officeart/2005/8/quickstyle/simple4" qsCatId="simple" csTypeId="urn:microsoft.com/office/officeart/2005/8/colors/colorful2" csCatId="colorful" phldr="1"/>
      <dgm:spPr/>
      <dgm:t>
        <a:bodyPr/>
        <a:lstStyle/>
        <a:p>
          <a:endParaRPr lang="en-GB"/>
        </a:p>
      </dgm:t>
    </dgm:pt>
    <dgm:pt modelId="{99E63171-DD36-8245-96C3-3FC3C3422683}">
      <dgm:prSet phldrT="[Text]"/>
      <dgm:spPr/>
      <dgm:t>
        <a:bodyPr/>
        <a:lstStyle/>
        <a:p>
          <a:r>
            <a:rPr lang="en-GB" dirty="0" err="1" smtClean="0"/>
            <a:t>Hanafi</a:t>
          </a:r>
          <a:endParaRPr lang="en-GB" dirty="0"/>
        </a:p>
      </dgm:t>
    </dgm:pt>
    <dgm:pt modelId="{78270F54-DCBF-EF41-ABF5-2ACF2D675D9A}" type="parTrans" cxnId="{C6FE9EEF-13F1-4C4D-9290-E781352C2DBA}">
      <dgm:prSet/>
      <dgm:spPr/>
      <dgm:t>
        <a:bodyPr/>
        <a:lstStyle/>
        <a:p>
          <a:endParaRPr lang="en-GB"/>
        </a:p>
      </dgm:t>
    </dgm:pt>
    <dgm:pt modelId="{E1409098-F613-174A-A085-6D4324C4AE16}" type="sibTrans" cxnId="{C6FE9EEF-13F1-4C4D-9290-E781352C2DBA}">
      <dgm:prSet/>
      <dgm:spPr/>
      <dgm:t>
        <a:bodyPr/>
        <a:lstStyle/>
        <a:p>
          <a:endParaRPr lang="en-GB"/>
        </a:p>
      </dgm:t>
    </dgm:pt>
    <dgm:pt modelId="{BECCA016-E5AF-6940-A074-E4F78C4E4E67}">
      <dgm:prSet phldrT="[Text]"/>
      <dgm:spPr/>
      <dgm:t>
        <a:bodyPr/>
        <a:lstStyle/>
        <a:p>
          <a:r>
            <a:rPr lang="en-GB" dirty="0" smtClean="0"/>
            <a:t>Maliki</a:t>
          </a:r>
          <a:endParaRPr lang="en-GB" dirty="0"/>
        </a:p>
      </dgm:t>
    </dgm:pt>
    <dgm:pt modelId="{856016FD-2592-574A-B204-91F6C902EF00}" type="parTrans" cxnId="{6E2ACC2D-2C90-964A-92F6-019775A65A84}">
      <dgm:prSet/>
      <dgm:spPr/>
      <dgm:t>
        <a:bodyPr/>
        <a:lstStyle/>
        <a:p>
          <a:endParaRPr lang="en-GB"/>
        </a:p>
      </dgm:t>
    </dgm:pt>
    <dgm:pt modelId="{DA046A1A-F2A5-8A40-9823-6A4F6488394C}" type="sibTrans" cxnId="{6E2ACC2D-2C90-964A-92F6-019775A65A84}">
      <dgm:prSet/>
      <dgm:spPr/>
      <dgm:t>
        <a:bodyPr/>
        <a:lstStyle/>
        <a:p>
          <a:endParaRPr lang="en-GB"/>
        </a:p>
      </dgm:t>
    </dgm:pt>
    <dgm:pt modelId="{D4AE627C-9635-5B41-A7BC-86C92CFA8426}">
      <dgm:prSet phldrT="[Text]"/>
      <dgm:spPr/>
      <dgm:t>
        <a:bodyPr/>
        <a:lstStyle/>
        <a:p>
          <a:r>
            <a:rPr lang="en-GB" dirty="0" err="1" smtClean="0"/>
            <a:t>Shafi’i</a:t>
          </a:r>
          <a:endParaRPr lang="en-GB" dirty="0"/>
        </a:p>
      </dgm:t>
    </dgm:pt>
    <dgm:pt modelId="{1098A0D2-B5CC-1C4E-A489-BAC64708C64E}" type="parTrans" cxnId="{6759EAFB-023A-E54A-80D3-0ACCA5057DBF}">
      <dgm:prSet/>
      <dgm:spPr/>
      <dgm:t>
        <a:bodyPr/>
        <a:lstStyle/>
        <a:p>
          <a:endParaRPr lang="en-GB"/>
        </a:p>
      </dgm:t>
    </dgm:pt>
    <dgm:pt modelId="{5AF6880D-2762-6040-8041-963E0707183D}" type="sibTrans" cxnId="{6759EAFB-023A-E54A-80D3-0ACCA5057DBF}">
      <dgm:prSet/>
      <dgm:spPr/>
      <dgm:t>
        <a:bodyPr/>
        <a:lstStyle/>
        <a:p>
          <a:endParaRPr lang="en-GB"/>
        </a:p>
      </dgm:t>
    </dgm:pt>
    <dgm:pt modelId="{893A773B-7F3A-AC45-AC3E-57F0DEBD6087}">
      <dgm:prSet phldrT="[Text]"/>
      <dgm:spPr/>
      <dgm:t>
        <a:bodyPr/>
        <a:lstStyle/>
        <a:p>
          <a:r>
            <a:rPr lang="en-GB" dirty="0" err="1" smtClean="0"/>
            <a:t>Hanbali</a:t>
          </a:r>
          <a:endParaRPr lang="en-GB" dirty="0"/>
        </a:p>
      </dgm:t>
    </dgm:pt>
    <dgm:pt modelId="{ADA31A78-981A-6D4D-9B40-D0C3B7FD916A}" type="parTrans" cxnId="{5B7C3B1C-9010-2742-88BC-480A72F51FB8}">
      <dgm:prSet/>
      <dgm:spPr/>
      <dgm:t>
        <a:bodyPr/>
        <a:lstStyle/>
        <a:p>
          <a:endParaRPr lang="en-GB"/>
        </a:p>
      </dgm:t>
    </dgm:pt>
    <dgm:pt modelId="{6881B76A-864C-6642-8B1A-51B68FF00268}" type="sibTrans" cxnId="{5B7C3B1C-9010-2742-88BC-480A72F51FB8}">
      <dgm:prSet/>
      <dgm:spPr/>
      <dgm:t>
        <a:bodyPr/>
        <a:lstStyle/>
        <a:p>
          <a:endParaRPr lang="en-GB"/>
        </a:p>
      </dgm:t>
    </dgm:pt>
    <dgm:pt modelId="{BC8F6CB3-4A57-8D49-943F-8A1F8989A9F7}" type="pres">
      <dgm:prSet presAssocID="{B9535F80-B8D5-544E-8614-4D7EADBB71B7}" presName="matrix" presStyleCnt="0">
        <dgm:presLayoutVars>
          <dgm:chMax val="1"/>
          <dgm:dir/>
          <dgm:resizeHandles val="exact"/>
        </dgm:presLayoutVars>
      </dgm:prSet>
      <dgm:spPr/>
      <dgm:t>
        <a:bodyPr/>
        <a:lstStyle/>
        <a:p>
          <a:endParaRPr lang="en-GB"/>
        </a:p>
      </dgm:t>
    </dgm:pt>
    <dgm:pt modelId="{3877AE67-DFB1-804C-8AF6-C59AC8C1376B}" type="pres">
      <dgm:prSet presAssocID="{B9535F80-B8D5-544E-8614-4D7EADBB71B7}" presName="diamond" presStyleLbl="bgShp" presStyleIdx="0" presStyleCnt="1"/>
      <dgm:spPr/>
    </dgm:pt>
    <dgm:pt modelId="{1382F8C6-FE21-8A42-8995-73BFD3E9ED89}" type="pres">
      <dgm:prSet presAssocID="{B9535F80-B8D5-544E-8614-4D7EADBB71B7}" presName="quad1" presStyleLbl="node1" presStyleIdx="0" presStyleCnt="4">
        <dgm:presLayoutVars>
          <dgm:chMax val="0"/>
          <dgm:chPref val="0"/>
          <dgm:bulletEnabled val="1"/>
        </dgm:presLayoutVars>
      </dgm:prSet>
      <dgm:spPr/>
      <dgm:t>
        <a:bodyPr/>
        <a:lstStyle/>
        <a:p>
          <a:endParaRPr lang="en-GB"/>
        </a:p>
      </dgm:t>
    </dgm:pt>
    <dgm:pt modelId="{53FAC9FF-43AD-8B4C-82BC-18C4D249E2C7}" type="pres">
      <dgm:prSet presAssocID="{B9535F80-B8D5-544E-8614-4D7EADBB71B7}" presName="quad2" presStyleLbl="node1" presStyleIdx="1" presStyleCnt="4">
        <dgm:presLayoutVars>
          <dgm:chMax val="0"/>
          <dgm:chPref val="0"/>
          <dgm:bulletEnabled val="1"/>
        </dgm:presLayoutVars>
      </dgm:prSet>
      <dgm:spPr/>
      <dgm:t>
        <a:bodyPr/>
        <a:lstStyle/>
        <a:p>
          <a:endParaRPr lang="en-GB"/>
        </a:p>
      </dgm:t>
    </dgm:pt>
    <dgm:pt modelId="{C0BEDFAD-0AE2-D341-B8B2-5D1680A644A9}" type="pres">
      <dgm:prSet presAssocID="{B9535F80-B8D5-544E-8614-4D7EADBB71B7}" presName="quad3" presStyleLbl="node1" presStyleIdx="2" presStyleCnt="4">
        <dgm:presLayoutVars>
          <dgm:chMax val="0"/>
          <dgm:chPref val="0"/>
          <dgm:bulletEnabled val="1"/>
        </dgm:presLayoutVars>
      </dgm:prSet>
      <dgm:spPr/>
      <dgm:t>
        <a:bodyPr/>
        <a:lstStyle/>
        <a:p>
          <a:endParaRPr lang="en-GB"/>
        </a:p>
      </dgm:t>
    </dgm:pt>
    <dgm:pt modelId="{2214D10A-A68D-F04D-BF62-506E7802FFC1}" type="pres">
      <dgm:prSet presAssocID="{B9535F80-B8D5-544E-8614-4D7EADBB71B7}" presName="quad4" presStyleLbl="node1" presStyleIdx="3" presStyleCnt="4">
        <dgm:presLayoutVars>
          <dgm:chMax val="0"/>
          <dgm:chPref val="0"/>
          <dgm:bulletEnabled val="1"/>
        </dgm:presLayoutVars>
      </dgm:prSet>
      <dgm:spPr/>
      <dgm:t>
        <a:bodyPr/>
        <a:lstStyle/>
        <a:p>
          <a:endParaRPr lang="en-GB"/>
        </a:p>
      </dgm:t>
    </dgm:pt>
  </dgm:ptLst>
  <dgm:cxnLst>
    <dgm:cxn modelId="{6759EAFB-023A-E54A-80D3-0ACCA5057DBF}" srcId="{B9535F80-B8D5-544E-8614-4D7EADBB71B7}" destId="{D4AE627C-9635-5B41-A7BC-86C92CFA8426}" srcOrd="2" destOrd="0" parTransId="{1098A0D2-B5CC-1C4E-A489-BAC64708C64E}" sibTransId="{5AF6880D-2762-6040-8041-963E0707183D}"/>
    <dgm:cxn modelId="{05F4FB2F-A7C4-E849-BA27-A511651DEB67}" type="presOf" srcId="{D4AE627C-9635-5B41-A7BC-86C92CFA8426}" destId="{C0BEDFAD-0AE2-D341-B8B2-5D1680A644A9}" srcOrd="0" destOrd="0" presId="urn:microsoft.com/office/officeart/2005/8/layout/matrix3"/>
    <dgm:cxn modelId="{46CD85B6-2238-7E4A-8E4F-5DB9B7121497}" type="presOf" srcId="{893A773B-7F3A-AC45-AC3E-57F0DEBD6087}" destId="{2214D10A-A68D-F04D-BF62-506E7802FFC1}" srcOrd="0" destOrd="0" presId="urn:microsoft.com/office/officeart/2005/8/layout/matrix3"/>
    <dgm:cxn modelId="{5B7C3B1C-9010-2742-88BC-480A72F51FB8}" srcId="{B9535F80-B8D5-544E-8614-4D7EADBB71B7}" destId="{893A773B-7F3A-AC45-AC3E-57F0DEBD6087}" srcOrd="3" destOrd="0" parTransId="{ADA31A78-981A-6D4D-9B40-D0C3B7FD916A}" sibTransId="{6881B76A-864C-6642-8B1A-51B68FF00268}"/>
    <dgm:cxn modelId="{6427D85A-D0AE-A141-B066-7C331EAC5F18}" type="presOf" srcId="{99E63171-DD36-8245-96C3-3FC3C3422683}" destId="{1382F8C6-FE21-8A42-8995-73BFD3E9ED89}" srcOrd="0" destOrd="0" presId="urn:microsoft.com/office/officeart/2005/8/layout/matrix3"/>
    <dgm:cxn modelId="{6E2ACC2D-2C90-964A-92F6-019775A65A84}" srcId="{B9535F80-B8D5-544E-8614-4D7EADBB71B7}" destId="{BECCA016-E5AF-6940-A074-E4F78C4E4E67}" srcOrd="1" destOrd="0" parTransId="{856016FD-2592-574A-B204-91F6C902EF00}" sibTransId="{DA046A1A-F2A5-8A40-9823-6A4F6488394C}"/>
    <dgm:cxn modelId="{C6FE9EEF-13F1-4C4D-9290-E781352C2DBA}" srcId="{B9535F80-B8D5-544E-8614-4D7EADBB71B7}" destId="{99E63171-DD36-8245-96C3-3FC3C3422683}" srcOrd="0" destOrd="0" parTransId="{78270F54-DCBF-EF41-ABF5-2ACF2D675D9A}" sibTransId="{E1409098-F613-174A-A085-6D4324C4AE16}"/>
    <dgm:cxn modelId="{C37AC48B-C8C7-AE48-9906-1598F0E010FD}" type="presOf" srcId="{B9535F80-B8D5-544E-8614-4D7EADBB71B7}" destId="{BC8F6CB3-4A57-8D49-943F-8A1F8989A9F7}" srcOrd="0" destOrd="0" presId="urn:microsoft.com/office/officeart/2005/8/layout/matrix3"/>
    <dgm:cxn modelId="{A9499C42-9CCD-3F41-A859-C400DDDEFA81}" type="presOf" srcId="{BECCA016-E5AF-6940-A074-E4F78C4E4E67}" destId="{53FAC9FF-43AD-8B4C-82BC-18C4D249E2C7}" srcOrd="0" destOrd="0" presId="urn:microsoft.com/office/officeart/2005/8/layout/matrix3"/>
    <dgm:cxn modelId="{6A46D712-AC6D-E646-BA7A-2103F1005C26}" type="presParOf" srcId="{BC8F6CB3-4A57-8D49-943F-8A1F8989A9F7}" destId="{3877AE67-DFB1-804C-8AF6-C59AC8C1376B}" srcOrd="0" destOrd="0" presId="urn:microsoft.com/office/officeart/2005/8/layout/matrix3"/>
    <dgm:cxn modelId="{669EB1C7-F09A-3E4A-B3B6-8CD617D94B68}" type="presParOf" srcId="{BC8F6CB3-4A57-8D49-943F-8A1F8989A9F7}" destId="{1382F8C6-FE21-8A42-8995-73BFD3E9ED89}" srcOrd="1" destOrd="0" presId="urn:microsoft.com/office/officeart/2005/8/layout/matrix3"/>
    <dgm:cxn modelId="{AAB40412-3D60-8547-BF5B-A4251D4108EF}" type="presParOf" srcId="{BC8F6CB3-4A57-8D49-943F-8A1F8989A9F7}" destId="{53FAC9FF-43AD-8B4C-82BC-18C4D249E2C7}" srcOrd="2" destOrd="0" presId="urn:microsoft.com/office/officeart/2005/8/layout/matrix3"/>
    <dgm:cxn modelId="{AF4D14D0-ADA5-174C-BBF6-2D3BF7C47903}" type="presParOf" srcId="{BC8F6CB3-4A57-8D49-943F-8A1F8989A9F7}" destId="{C0BEDFAD-0AE2-D341-B8B2-5D1680A644A9}" srcOrd="3" destOrd="0" presId="urn:microsoft.com/office/officeart/2005/8/layout/matrix3"/>
    <dgm:cxn modelId="{9A43141A-CEB1-1447-81CE-A84B956E1CE8}" type="presParOf" srcId="{BC8F6CB3-4A57-8D49-943F-8A1F8989A9F7}" destId="{2214D10A-A68D-F04D-BF62-506E7802FFC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2FEB4-E803-5E47-8404-3453F6F9EC61}">
      <dsp:nvSpPr>
        <dsp:cNvPr id="0" name=""/>
        <dsp:cNvSpPr/>
      </dsp:nvSpPr>
      <dsp:spPr>
        <a:xfrm>
          <a:off x="1149236" y="-42006"/>
          <a:ext cx="6317738" cy="6317738"/>
        </a:xfrm>
        <a:prstGeom prst="circularArrow">
          <a:avLst>
            <a:gd name="adj1" fmla="val 5544"/>
            <a:gd name="adj2" fmla="val 330680"/>
            <a:gd name="adj3" fmla="val 14498149"/>
            <a:gd name="adj4" fmla="val 16960319"/>
            <a:gd name="adj5" fmla="val 5757"/>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0AAFC98-2456-7A43-8FA3-DEB33C4C9528}">
      <dsp:nvSpPr>
        <dsp:cNvPr id="0" name=""/>
        <dsp:cNvSpPr/>
      </dsp:nvSpPr>
      <dsp:spPr>
        <a:xfrm>
          <a:off x="3312370" y="0"/>
          <a:ext cx="1991471" cy="99573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Marriage</a:t>
          </a:r>
          <a:endParaRPr lang="en-GB" sz="1800" kern="1200"/>
        </a:p>
      </dsp:txBody>
      <dsp:txXfrm>
        <a:off x="3360978" y="48608"/>
        <a:ext cx="1894255" cy="898519"/>
      </dsp:txXfrm>
    </dsp:sp>
    <dsp:sp modelId="{248CF297-79CC-6D4D-A809-73E8525F644A}">
      <dsp:nvSpPr>
        <dsp:cNvPr id="0" name=""/>
        <dsp:cNvSpPr/>
      </dsp:nvSpPr>
      <dsp:spPr>
        <a:xfrm>
          <a:off x="5431101" y="1016109"/>
          <a:ext cx="1991471" cy="995735"/>
        </a:xfrm>
        <a:prstGeom prst="roundRect">
          <a:avLst/>
        </a:prstGeom>
        <a:gradFill rotWithShape="0">
          <a:gsLst>
            <a:gs pos="0">
              <a:schemeClr val="accent4">
                <a:hueOff val="-744129"/>
                <a:satOff val="4483"/>
                <a:lumOff val="359"/>
                <a:alphaOff val="0"/>
                <a:shade val="51000"/>
                <a:satMod val="130000"/>
              </a:schemeClr>
            </a:gs>
            <a:gs pos="80000">
              <a:schemeClr val="accent4">
                <a:hueOff val="-744129"/>
                <a:satOff val="4483"/>
                <a:lumOff val="359"/>
                <a:alphaOff val="0"/>
                <a:shade val="93000"/>
                <a:satMod val="130000"/>
              </a:schemeClr>
            </a:gs>
            <a:gs pos="100000">
              <a:schemeClr val="accent4">
                <a:hueOff val="-744129"/>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Divorce</a:t>
          </a:r>
          <a:endParaRPr lang="en-GB" sz="1800" kern="1200"/>
        </a:p>
      </dsp:txBody>
      <dsp:txXfrm>
        <a:off x="5479709" y="1064717"/>
        <a:ext cx="1894255" cy="898519"/>
      </dsp:txXfrm>
    </dsp:sp>
    <dsp:sp modelId="{334D04D6-BA37-9F4F-87E6-6CE91EC309DD}">
      <dsp:nvSpPr>
        <dsp:cNvPr id="0" name=""/>
        <dsp:cNvSpPr/>
      </dsp:nvSpPr>
      <dsp:spPr>
        <a:xfrm>
          <a:off x="5951328" y="3295374"/>
          <a:ext cx="1991471" cy="995735"/>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Crime</a:t>
          </a:r>
          <a:endParaRPr lang="en-GB" sz="1800" kern="1200"/>
        </a:p>
      </dsp:txBody>
      <dsp:txXfrm>
        <a:off x="5999936" y="3343982"/>
        <a:ext cx="1894255" cy="898519"/>
      </dsp:txXfrm>
    </dsp:sp>
    <dsp:sp modelId="{2228F456-83FD-4F48-8719-577285DD9879}">
      <dsp:nvSpPr>
        <dsp:cNvPr id="0" name=""/>
        <dsp:cNvSpPr/>
      </dsp:nvSpPr>
      <dsp:spPr>
        <a:xfrm>
          <a:off x="4493684" y="5123202"/>
          <a:ext cx="1991471" cy="995735"/>
        </a:xfrm>
        <a:prstGeom prst="roundRect">
          <a:avLst/>
        </a:prstGeom>
        <a:gradFill rotWithShape="0">
          <a:gsLst>
            <a:gs pos="0">
              <a:schemeClr val="accent4">
                <a:hueOff val="-2232386"/>
                <a:satOff val="13449"/>
                <a:lumOff val="1078"/>
                <a:alphaOff val="0"/>
                <a:shade val="51000"/>
                <a:satMod val="130000"/>
              </a:schemeClr>
            </a:gs>
            <a:gs pos="80000">
              <a:schemeClr val="accent4">
                <a:hueOff val="-2232386"/>
                <a:satOff val="13449"/>
                <a:lumOff val="1078"/>
                <a:alphaOff val="0"/>
                <a:shade val="93000"/>
                <a:satMod val="130000"/>
              </a:schemeClr>
            </a:gs>
            <a:gs pos="100000">
              <a:schemeClr val="accent4">
                <a:hueOff val="-2232386"/>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Punishment</a:t>
          </a:r>
          <a:endParaRPr lang="en-GB" sz="1800" kern="1200"/>
        </a:p>
      </dsp:txBody>
      <dsp:txXfrm>
        <a:off x="4542292" y="5171810"/>
        <a:ext cx="1894255" cy="898519"/>
      </dsp:txXfrm>
    </dsp:sp>
    <dsp:sp modelId="{D8B430F0-1008-D942-8FF6-24CE5C366679}">
      <dsp:nvSpPr>
        <dsp:cNvPr id="0" name=""/>
        <dsp:cNvSpPr/>
      </dsp:nvSpPr>
      <dsp:spPr>
        <a:xfrm>
          <a:off x="2155804" y="5123202"/>
          <a:ext cx="1991471" cy="995735"/>
        </a:xfrm>
        <a:prstGeom prst="roundRect">
          <a:avLst/>
        </a:prstGeom>
        <a:gradFill rotWithShape="0">
          <a:gsLst>
            <a:gs pos="0">
              <a:schemeClr val="accent4">
                <a:hueOff val="-2976514"/>
                <a:satOff val="17933"/>
                <a:lumOff val="1437"/>
                <a:alphaOff val="0"/>
                <a:shade val="51000"/>
                <a:satMod val="130000"/>
              </a:schemeClr>
            </a:gs>
            <a:gs pos="80000">
              <a:schemeClr val="accent4">
                <a:hueOff val="-2976514"/>
                <a:satOff val="17933"/>
                <a:lumOff val="1437"/>
                <a:alphaOff val="0"/>
                <a:shade val="93000"/>
                <a:satMod val="130000"/>
              </a:schemeClr>
            </a:gs>
            <a:gs pos="100000">
              <a:schemeClr val="accent4">
                <a:hueOff val="-2976514"/>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Property ownership</a:t>
          </a:r>
          <a:endParaRPr lang="en-GB" sz="1800" kern="1200"/>
        </a:p>
      </dsp:txBody>
      <dsp:txXfrm>
        <a:off x="2204412" y="5171810"/>
        <a:ext cx="1894255" cy="898519"/>
      </dsp:txXfrm>
    </dsp:sp>
    <dsp:sp modelId="{B22C22B7-8F5A-4F44-89B4-90758085285A}">
      <dsp:nvSpPr>
        <dsp:cNvPr id="0" name=""/>
        <dsp:cNvSpPr/>
      </dsp:nvSpPr>
      <dsp:spPr>
        <a:xfrm>
          <a:off x="698160" y="3295374"/>
          <a:ext cx="1991471" cy="995735"/>
        </a:xfrm>
        <a:prstGeom prst="roundRect">
          <a:avLst/>
        </a:prstGeom>
        <a:gradFill rotWithShape="0">
          <a:gsLst>
            <a:gs pos="0">
              <a:schemeClr val="accent4">
                <a:hueOff val="-3720643"/>
                <a:satOff val="22416"/>
                <a:lumOff val="1797"/>
                <a:alphaOff val="0"/>
                <a:shade val="51000"/>
                <a:satMod val="130000"/>
              </a:schemeClr>
            </a:gs>
            <a:gs pos="80000">
              <a:schemeClr val="accent4">
                <a:hueOff val="-3720643"/>
                <a:satOff val="22416"/>
                <a:lumOff val="1797"/>
                <a:alphaOff val="0"/>
                <a:shade val="93000"/>
                <a:satMod val="130000"/>
              </a:schemeClr>
            </a:gs>
            <a:gs pos="100000">
              <a:schemeClr val="accent4">
                <a:hueOff val="-3720643"/>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Public order</a:t>
          </a:r>
          <a:endParaRPr lang="en-GB" sz="1800" kern="1200"/>
        </a:p>
      </dsp:txBody>
      <dsp:txXfrm>
        <a:off x="746768" y="3343982"/>
        <a:ext cx="1894255" cy="898519"/>
      </dsp:txXfrm>
    </dsp:sp>
    <dsp:sp modelId="{A481464A-C8C2-6D47-B518-F67CB51A1BC4}">
      <dsp:nvSpPr>
        <dsp:cNvPr id="0" name=""/>
        <dsp:cNvSpPr/>
      </dsp:nvSpPr>
      <dsp:spPr>
        <a:xfrm>
          <a:off x="1218387" y="1016109"/>
          <a:ext cx="1991471" cy="995735"/>
        </a:xfrm>
        <a:prstGeom prst="roundRect">
          <a:avLst/>
        </a:prstGeom>
        <a:gradFill rotWithShape="0">
          <a:gsLst>
            <a:gs pos="0">
              <a:schemeClr val="accent4">
                <a:hueOff val="-4464771"/>
                <a:satOff val="26899"/>
                <a:lumOff val="2156"/>
                <a:alphaOff val="0"/>
                <a:shade val="51000"/>
                <a:satMod val="130000"/>
              </a:schemeClr>
            </a:gs>
            <a:gs pos="80000">
              <a:schemeClr val="accent4">
                <a:hueOff val="-4464771"/>
                <a:satOff val="26899"/>
                <a:lumOff val="2156"/>
                <a:alphaOff val="0"/>
                <a:shade val="93000"/>
                <a:satMod val="130000"/>
              </a:schemeClr>
            </a:gs>
            <a:gs pos="100000">
              <a:schemeClr val="accent4">
                <a:hueOff val="-4464771"/>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Individual and community conduct</a:t>
          </a:r>
          <a:endParaRPr lang="en-GB" sz="1800" kern="1200"/>
        </a:p>
      </dsp:txBody>
      <dsp:txXfrm>
        <a:off x="1266995" y="1064717"/>
        <a:ext cx="1894255" cy="898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B114F-DC64-E54B-807A-4FD74425AF76}">
      <dsp:nvSpPr>
        <dsp:cNvPr id="0" name=""/>
        <dsp:cNvSpPr/>
      </dsp:nvSpPr>
      <dsp:spPr>
        <a:xfrm>
          <a:off x="3887762" y="2089"/>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tr-TR" sz="1200" kern="1200" dirty="0" err="1" smtClean="0"/>
            <a:t>Qur’an</a:t>
          </a:r>
          <a:endParaRPr lang="tr-TR" sz="1200" kern="1200" dirty="0"/>
        </a:p>
      </dsp:txBody>
      <dsp:txXfrm>
        <a:off x="4088170" y="202497"/>
        <a:ext cx="967658" cy="967658"/>
      </dsp:txXfrm>
    </dsp:sp>
    <dsp:sp modelId="{EDCD7214-02D4-264A-82CD-B592D8DD027C}">
      <dsp:nvSpPr>
        <dsp:cNvPr id="0" name=""/>
        <dsp:cNvSpPr/>
      </dsp:nvSpPr>
      <dsp:spPr>
        <a:xfrm rot="1350000">
          <a:off x="5329754" y="844573"/>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5333906" y="916073"/>
        <a:ext cx="254522" cy="277116"/>
      </dsp:txXfrm>
    </dsp:sp>
    <dsp:sp modelId="{F81E1C68-06A9-F14E-B1B8-AF8763B4654F}">
      <dsp:nvSpPr>
        <dsp:cNvPr id="0" name=""/>
        <dsp:cNvSpPr/>
      </dsp:nvSpPr>
      <dsp:spPr>
        <a:xfrm>
          <a:off x="5785890" y="788319"/>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dirty="0" err="1" smtClean="0"/>
            <a:t>Sunnah</a:t>
          </a:r>
          <a:endParaRPr lang="en-GB" sz="1200" kern="1200" dirty="0"/>
        </a:p>
      </dsp:txBody>
      <dsp:txXfrm>
        <a:off x="5986298" y="988727"/>
        <a:ext cx="967658" cy="967658"/>
      </dsp:txXfrm>
    </dsp:sp>
    <dsp:sp modelId="{FDE18CE7-5B87-F144-9651-8B044D67139D}">
      <dsp:nvSpPr>
        <dsp:cNvPr id="0" name=""/>
        <dsp:cNvSpPr/>
      </dsp:nvSpPr>
      <dsp:spPr>
        <a:xfrm rot="4050000">
          <a:off x="6677502" y="2181182"/>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6711171" y="2223165"/>
        <a:ext cx="254522" cy="277116"/>
      </dsp:txXfrm>
    </dsp:sp>
    <dsp:sp modelId="{9CDCE05F-FA43-9746-8E87-4152FD8916D6}">
      <dsp:nvSpPr>
        <dsp:cNvPr id="0" name=""/>
        <dsp:cNvSpPr/>
      </dsp:nvSpPr>
      <dsp:spPr>
        <a:xfrm>
          <a:off x="6572120" y="2686446"/>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dirty="0" smtClean="0"/>
            <a:t>Hadith</a:t>
          </a:r>
          <a:endParaRPr lang="en-GB" sz="1200" kern="1200" dirty="0"/>
        </a:p>
      </dsp:txBody>
      <dsp:txXfrm>
        <a:off x="6772528" y="2886854"/>
        <a:ext cx="967658" cy="967658"/>
      </dsp:txXfrm>
    </dsp:sp>
    <dsp:sp modelId="{F050042E-7072-2E4D-B742-F74D4556B10A}">
      <dsp:nvSpPr>
        <dsp:cNvPr id="0" name=""/>
        <dsp:cNvSpPr/>
      </dsp:nvSpPr>
      <dsp:spPr>
        <a:xfrm rot="6750000">
          <a:off x="6685378" y="4079310"/>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6760790" y="4121293"/>
        <a:ext cx="254522" cy="277116"/>
      </dsp:txXfrm>
    </dsp:sp>
    <dsp:sp modelId="{0530E95F-B256-3340-896B-B8616A12564B}">
      <dsp:nvSpPr>
        <dsp:cNvPr id="0" name=""/>
        <dsp:cNvSpPr/>
      </dsp:nvSpPr>
      <dsp:spPr>
        <a:xfrm>
          <a:off x="5785890" y="4584574"/>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dirty="0" err="1" smtClean="0"/>
            <a:t>Sira</a:t>
          </a:r>
          <a:endParaRPr lang="en-GB" sz="1200" kern="1200" dirty="0"/>
        </a:p>
      </dsp:txBody>
      <dsp:txXfrm>
        <a:off x="5986298" y="4784982"/>
        <a:ext cx="967658" cy="967658"/>
      </dsp:txXfrm>
    </dsp:sp>
    <dsp:sp modelId="{ECCD5FC6-0178-9444-8DE9-CD97D70BA640}">
      <dsp:nvSpPr>
        <dsp:cNvPr id="0" name=""/>
        <dsp:cNvSpPr/>
      </dsp:nvSpPr>
      <dsp:spPr>
        <a:xfrm rot="9450000">
          <a:off x="5348769" y="5427058"/>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5453698" y="5498558"/>
        <a:ext cx="254522" cy="277116"/>
      </dsp:txXfrm>
    </dsp:sp>
    <dsp:sp modelId="{B990A96D-8C22-2C40-B08A-CCB9DFA7B306}">
      <dsp:nvSpPr>
        <dsp:cNvPr id="0" name=""/>
        <dsp:cNvSpPr/>
      </dsp:nvSpPr>
      <dsp:spPr>
        <a:xfrm>
          <a:off x="3887762" y="5370804"/>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dirty="0" err="1" smtClean="0"/>
            <a:t>Kalam</a:t>
          </a:r>
          <a:r>
            <a:rPr lang="en-GB" sz="1200" kern="1200" dirty="0" smtClean="0"/>
            <a:t> (‘</a:t>
          </a:r>
          <a:r>
            <a:rPr lang="en-GB" sz="1200" kern="1200" dirty="0" smtClean="0"/>
            <a:t>theology’)</a:t>
          </a:r>
          <a:endParaRPr lang="en-GB" sz="1200" kern="1200" dirty="0"/>
        </a:p>
      </dsp:txBody>
      <dsp:txXfrm>
        <a:off x="4088170" y="5571212"/>
        <a:ext cx="967658" cy="967658"/>
      </dsp:txXfrm>
    </dsp:sp>
    <dsp:sp modelId="{AEE1FFAD-CBC0-244A-B377-588277A46E54}">
      <dsp:nvSpPr>
        <dsp:cNvPr id="0" name=""/>
        <dsp:cNvSpPr/>
      </dsp:nvSpPr>
      <dsp:spPr>
        <a:xfrm rot="12150000">
          <a:off x="3450642" y="5434934"/>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3555571" y="5548178"/>
        <a:ext cx="254522" cy="277116"/>
      </dsp:txXfrm>
    </dsp:sp>
    <dsp:sp modelId="{6A60926B-1CC8-6844-92C3-1EF158BD747D}">
      <dsp:nvSpPr>
        <dsp:cNvPr id="0" name=""/>
        <dsp:cNvSpPr/>
      </dsp:nvSpPr>
      <dsp:spPr>
        <a:xfrm>
          <a:off x="1989635" y="4584574"/>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dirty="0" err="1" smtClean="0"/>
            <a:t>Usul</a:t>
          </a:r>
          <a:r>
            <a:rPr lang="en-GB" sz="1200" kern="1200" dirty="0" smtClean="0"/>
            <a:t> </a:t>
          </a:r>
          <a:r>
            <a:rPr lang="en-GB" sz="1200" kern="1200" dirty="0" err="1" smtClean="0"/>
            <a:t>ul</a:t>
          </a:r>
          <a:r>
            <a:rPr lang="en-GB" sz="1200" kern="1200" dirty="0" err="1" smtClean="0"/>
            <a:t>-fiqh</a:t>
          </a:r>
          <a:r>
            <a:rPr lang="en-GB" sz="1200" kern="1200" dirty="0" smtClean="0"/>
            <a:t> </a:t>
          </a:r>
          <a:r>
            <a:rPr lang="en-GB" sz="1200" kern="1200" dirty="0" smtClean="0"/>
            <a:t>(Islamic legal theory)</a:t>
          </a:r>
          <a:endParaRPr lang="en-GB" sz="1200" kern="1200" dirty="0"/>
        </a:p>
      </dsp:txBody>
      <dsp:txXfrm>
        <a:off x="2190043" y="4784982"/>
        <a:ext cx="967658" cy="967658"/>
      </dsp:txXfrm>
    </dsp:sp>
    <dsp:sp modelId="{047AE7FC-6FE8-6B4D-A2F0-77AADA7D49FA}">
      <dsp:nvSpPr>
        <dsp:cNvPr id="0" name=""/>
        <dsp:cNvSpPr/>
      </dsp:nvSpPr>
      <dsp:spPr>
        <a:xfrm rot="14850000">
          <a:off x="2102893" y="4098324"/>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10800000">
        <a:off x="2178305" y="4241085"/>
        <a:ext cx="254522" cy="277116"/>
      </dsp:txXfrm>
    </dsp:sp>
    <dsp:sp modelId="{A5DDBD52-9972-C546-9DF3-82E84C011CCD}">
      <dsp:nvSpPr>
        <dsp:cNvPr id="0" name=""/>
        <dsp:cNvSpPr/>
      </dsp:nvSpPr>
      <dsp:spPr>
        <a:xfrm>
          <a:off x="1203405" y="2686446"/>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dirty="0" err="1" smtClean="0"/>
            <a:t>Shari’ah</a:t>
          </a:r>
          <a:r>
            <a:rPr lang="en-GB" sz="1200" kern="1200" dirty="0" smtClean="0"/>
            <a:t> = knowledge of </a:t>
          </a:r>
          <a:r>
            <a:rPr lang="en-GB" sz="1200" kern="1200" dirty="0" err="1" smtClean="0"/>
            <a:t>fiqh</a:t>
          </a:r>
          <a:r>
            <a:rPr lang="en-GB" sz="1200" kern="1200" dirty="0" smtClean="0"/>
            <a:t> </a:t>
          </a:r>
          <a:r>
            <a:rPr lang="en-GB" sz="1200" kern="1200" dirty="0" smtClean="0"/>
            <a:t>+ tenets of faith </a:t>
          </a:r>
          <a:r>
            <a:rPr lang="en-GB" sz="1200" i="1" kern="1200" dirty="0" smtClean="0"/>
            <a:t>‘</a:t>
          </a:r>
          <a:r>
            <a:rPr lang="en-GB" sz="1200" i="1" kern="1200" dirty="0" err="1" smtClean="0"/>
            <a:t>akida</a:t>
          </a:r>
          <a:endParaRPr lang="en-GB" sz="1200" kern="1200" dirty="0"/>
        </a:p>
      </dsp:txBody>
      <dsp:txXfrm>
        <a:off x="1403813" y="2886854"/>
        <a:ext cx="967658" cy="967658"/>
      </dsp:txXfrm>
    </dsp:sp>
    <dsp:sp modelId="{CE147361-4AEE-8B4B-B172-EE5B33E91158}">
      <dsp:nvSpPr>
        <dsp:cNvPr id="0" name=""/>
        <dsp:cNvSpPr/>
      </dsp:nvSpPr>
      <dsp:spPr>
        <a:xfrm rot="17550000">
          <a:off x="2095017" y="2200197"/>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2128686" y="2342958"/>
        <a:ext cx="254522" cy="277116"/>
      </dsp:txXfrm>
    </dsp:sp>
    <dsp:sp modelId="{68D71B9F-A6C1-A441-A682-75FDB8F795DA}">
      <dsp:nvSpPr>
        <dsp:cNvPr id="0" name=""/>
        <dsp:cNvSpPr/>
      </dsp:nvSpPr>
      <dsp:spPr>
        <a:xfrm>
          <a:off x="1989635" y="788319"/>
          <a:ext cx="1368474" cy="136847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533400" rtl="0">
            <a:lnSpc>
              <a:spcPct val="90000"/>
            </a:lnSpc>
            <a:spcBef>
              <a:spcPct val="0"/>
            </a:spcBef>
            <a:spcAft>
              <a:spcPct val="35000"/>
            </a:spcAft>
          </a:pPr>
          <a:r>
            <a:rPr lang="en-GB" sz="1200" kern="1200" smtClean="0"/>
            <a:t>Other Sources (i.e. Shi’a, Sufi, sects) specific to regions/cultures</a:t>
          </a:r>
          <a:endParaRPr lang="en-GB" sz="1200" kern="1200"/>
        </a:p>
      </dsp:txBody>
      <dsp:txXfrm>
        <a:off x="2190043" y="988727"/>
        <a:ext cx="967658" cy="967658"/>
      </dsp:txXfrm>
    </dsp:sp>
    <dsp:sp modelId="{A7280E3B-CBED-0841-9091-7342CC363FA5}">
      <dsp:nvSpPr>
        <dsp:cNvPr id="0" name=""/>
        <dsp:cNvSpPr/>
      </dsp:nvSpPr>
      <dsp:spPr>
        <a:xfrm rot="20250000">
          <a:off x="3431627" y="852449"/>
          <a:ext cx="363603" cy="461860"/>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3435779" y="965693"/>
        <a:ext cx="254522" cy="277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00063-0888-B447-B2E8-E6E4FD0136A5}">
      <dsp:nvSpPr>
        <dsp:cNvPr id="0" name=""/>
        <dsp:cNvSpPr/>
      </dsp:nvSpPr>
      <dsp:spPr>
        <a:xfrm>
          <a:off x="2626" y="1808326"/>
          <a:ext cx="3199726" cy="1279890"/>
        </a:xfrm>
        <a:prstGeom prst="chevron">
          <a:avLst/>
        </a:prstGeom>
        <a:gradFill rotWithShape="0">
          <a:gsLst>
            <a:gs pos="0">
              <a:schemeClr val="accent4">
                <a:shade val="80000"/>
                <a:hueOff val="0"/>
                <a:satOff val="0"/>
                <a:lumOff val="0"/>
                <a:alphaOff val="0"/>
                <a:shade val="51000"/>
                <a:satMod val="130000"/>
              </a:schemeClr>
            </a:gs>
            <a:gs pos="80000">
              <a:schemeClr val="accent4">
                <a:shade val="80000"/>
                <a:hueOff val="0"/>
                <a:satOff val="0"/>
                <a:lumOff val="0"/>
                <a:alphaOff val="0"/>
                <a:shade val="93000"/>
                <a:satMod val="130000"/>
              </a:schemeClr>
            </a:gs>
            <a:gs pos="100000">
              <a:schemeClr val="accent4">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lvl="0" algn="ctr" defTabSz="933450" rtl="0">
            <a:lnSpc>
              <a:spcPct val="90000"/>
            </a:lnSpc>
            <a:spcBef>
              <a:spcPct val="0"/>
            </a:spcBef>
            <a:spcAft>
              <a:spcPct val="35000"/>
            </a:spcAft>
          </a:pPr>
          <a:r>
            <a:rPr lang="en-GB" sz="2100" i="1" kern="1200" smtClean="0"/>
            <a:t>asl</a:t>
          </a:r>
          <a:r>
            <a:rPr lang="en-GB" sz="2100" kern="1200" smtClean="0"/>
            <a:t> = root</a:t>
          </a:r>
          <a:endParaRPr lang="en-GB" sz="2100" kern="1200"/>
        </a:p>
      </dsp:txBody>
      <dsp:txXfrm>
        <a:off x="642571" y="1808326"/>
        <a:ext cx="1919836" cy="1279890"/>
      </dsp:txXfrm>
    </dsp:sp>
    <dsp:sp modelId="{F9DDA164-3086-254B-9359-644EB58237D4}">
      <dsp:nvSpPr>
        <dsp:cNvPr id="0" name=""/>
        <dsp:cNvSpPr/>
      </dsp:nvSpPr>
      <dsp:spPr>
        <a:xfrm>
          <a:off x="2882380" y="1808326"/>
          <a:ext cx="3199726" cy="1279890"/>
        </a:xfrm>
        <a:prstGeom prst="chevron">
          <a:avLst/>
        </a:prstGeom>
        <a:gradFill rotWithShape="0">
          <a:gsLst>
            <a:gs pos="0">
              <a:schemeClr val="accent4">
                <a:shade val="80000"/>
                <a:hueOff val="-88279"/>
                <a:satOff val="-2183"/>
                <a:lumOff val="12494"/>
                <a:alphaOff val="0"/>
                <a:shade val="51000"/>
                <a:satMod val="130000"/>
              </a:schemeClr>
            </a:gs>
            <a:gs pos="80000">
              <a:schemeClr val="accent4">
                <a:shade val="80000"/>
                <a:hueOff val="-88279"/>
                <a:satOff val="-2183"/>
                <a:lumOff val="12494"/>
                <a:alphaOff val="0"/>
                <a:shade val="93000"/>
                <a:satMod val="130000"/>
              </a:schemeClr>
            </a:gs>
            <a:gs pos="100000">
              <a:schemeClr val="accent4">
                <a:shade val="80000"/>
                <a:hueOff val="-88279"/>
                <a:satOff val="-2183"/>
                <a:lumOff val="1249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lvl="0" algn="ctr" defTabSz="933450" rtl="0">
            <a:lnSpc>
              <a:spcPct val="90000"/>
            </a:lnSpc>
            <a:spcBef>
              <a:spcPct val="0"/>
            </a:spcBef>
            <a:spcAft>
              <a:spcPct val="35000"/>
            </a:spcAft>
          </a:pPr>
          <a:r>
            <a:rPr lang="en-GB" sz="2100" i="1" kern="1200" dirty="0" err="1" smtClean="0"/>
            <a:t>fiqh</a:t>
          </a:r>
          <a:r>
            <a:rPr lang="en-GB" sz="2100" kern="1200" dirty="0" smtClean="0"/>
            <a:t> </a:t>
          </a:r>
          <a:r>
            <a:rPr lang="en-GB" sz="2100" kern="1200" dirty="0" smtClean="0"/>
            <a:t>literally means ‘understanding.’</a:t>
          </a:r>
          <a:endParaRPr lang="en-GB" sz="2100" kern="1200" dirty="0"/>
        </a:p>
      </dsp:txBody>
      <dsp:txXfrm>
        <a:off x="3522325" y="1808326"/>
        <a:ext cx="1919836" cy="1279890"/>
      </dsp:txXfrm>
    </dsp:sp>
    <dsp:sp modelId="{5F5BBA62-48C2-DD49-A885-2D4E08CD490C}">
      <dsp:nvSpPr>
        <dsp:cNvPr id="0" name=""/>
        <dsp:cNvSpPr/>
      </dsp:nvSpPr>
      <dsp:spPr>
        <a:xfrm>
          <a:off x="5762134" y="1808326"/>
          <a:ext cx="3199726" cy="1279890"/>
        </a:xfrm>
        <a:prstGeom prst="chevron">
          <a:avLst/>
        </a:prstGeom>
        <a:gradFill rotWithShape="0">
          <a:gsLst>
            <a:gs pos="0">
              <a:schemeClr val="accent4">
                <a:shade val="80000"/>
                <a:hueOff val="-176558"/>
                <a:satOff val="-4365"/>
                <a:lumOff val="24988"/>
                <a:alphaOff val="0"/>
                <a:shade val="51000"/>
                <a:satMod val="130000"/>
              </a:schemeClr>
            </a:gs>
            <a:gs pos="80000">
              <a:schemeClr val="accent4">
                <a:shade val="80000"/>
                <a:hueOff val="-176558"/>
                <a:satOff val="-4365"/>
                <a:lumOff val="24988"/>
                <a:alphaOff val="0"/>
                <a:shade val="93000"/>
                <a:satMod val="130000"/>
              </a:schemeClr>
            </a:gs>
            <a:gs pos="100000">
              <a:schemeClr val="accent4">
                <a:shade val="80000"/>
                <a:hueOff val="-176558"/>
                <a:satOff val="-4365"/>
                <a:lumOff val="2498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4011" tIns="28004" rIns="28004" bIns="28004" numCol="1" spcCol="1270" anchor="ctr" anchorCtr="0">
          <a:noAutofit/>
        </a:bodyPr>
        <a:lstStyle/>
        <a:p>
          <a:pPr lvl="0" algn="ctr" defTabSz="933450" rtl="0">
            <a:lnSpc>
              <a:spcPct val="90000"/>
            </a:lnSpc>
            <a:spcBef>
              <a:spcPct val="0"/>
            </a:spcBef>
            <a:spcAft>
              <a:spcPct val="35000"/>
            </a:spcAft>
          </a:pPr>
          <a:r>
            <a:rPr lang="en-GB" sz="2100" i="1" kern="1200" dirty="0" err="1" smtClean="0"/>
            <a:t>Usul</a:t>
          </a:r>
          <a:r>
            <a:rPr lang="en-GB" sz="2100" i="1" kern="1200" dirty="0" smtClean="0"/>
            <a:t> </a:t>
          </a:r>
          <a:r>
            <a:rPr lang="en-GB" sz="2100" i="1" kern="1200" dirty="0" err="1" smtClean="0"/>
            <a:t>ul</a:t>
          </a:r>
          <a:r>
            <a:rPr lang="en-GB" sz="2100" i="1" kern="1200" dirty="0" smtClean="0"/>
            <a:t> </a:t>
          </a:r>
          <a:r>
            <a:rPr lang="en-GB" sz="2100" i="1" kern="1200" dirty="0" err="1" smtClean="0"/>
            <a:t>fiqh</a:t>
          </a:r>
          <a:r>
            <a:rPr lang="en-GB" sz="2100" kern="1200" dirty="0" smtClean="0"/>
            <a:t> </a:t>
          </a:r>
          <a:r>
            <a:rPr lang="en-GB" sz="2100" kern="1200" dirty="0" smtClean="0"/>
            <a:t>= roots of understanding.  </a:t>
          </a:r>
          <a:endParaRPr lang="en-GB" sz="2100" kern="1200" dirty="0"/>
        </a:p>
      </dsp:txBody>
      <dsp:txXfrm>
        <a:off x="6402079" y="1808326"/>
        <a:ext cx="1919836" cy="1279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7AE67-DFB1-804C-8AF6-C59AC8C1376B}">
      <dsp:nvSpPr>
        <dsp:cNvPr id="0" name=""/>
        <dsp:cNvSpPr/>
      </dsp:nvSpPr>
      <dsp:spPr>
        <a:xfrm>
          <a:off x="945231" y="0"/>
          <a:ext cx="6858000" cy="6858000"/>
        </a:xfrm>
        <a:prstGeom prst="diamond">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382F8C6-FE21-8A42-8995-73BFD3E9ED89}">
      <dsp:nvSpPr>
        <dsp:cNvPr id="0" name=""/>
        <dsp:cNvSpPr/>
      </dsp:nvSpPr>
      <dsp:spPr>
        <a:xfrm>
          <a:off x="1596741" y="651509"/>
          <a:ext cx="2674620" cy="26746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err="1" smtClean="0"/>
            <a:t>Hanafi</a:t>
          </a:r>
          <a:endParaRPr lang="en-GB" sz="5100" kern="1200" dirty="0"/>
        </a:p>
      </dsp:txBody>
      <dsp:txXfrm>
        <a:off x="1727305" y="782073"/>
        <a:ext cx="2413492" cy="2413492"/>
      </dsp:txXfrm>
    </dsp:sp>
    <dsp:sp modelId="{53FAC9FF-43AD-8B4C-82BC-18C4D249E2C7}">
      <dsp:nvSpPr>
        <dsp:cNvPr id="0" name=""/>
        <dsp:cNvSpPr/>
      </dsp:nvSpPr>
      <dsp:spPr>
        <a:xfrm>
          <a:off x="4477102" y="651509"/>
          <a:ext cx="2674620" cy="2674620"/>
        </a:xfrm>
        <a:prstGeom prst="roundRect">
          <a:avLst/>
        </a:prstGeom>
        <a:gradFill rotWithShape="0">
          <a:gsLst>
            <a:gs pos="0">
              <a:schemeClr val="accent2">
                <a:hueOff val="1560507"/>
                <a:satOff val="-1946"/>
                <a:lumOff val="458"/>
                <a:alphaOff val="0"/>
                <a:shade val="51000"/>
                <a:satMod val="130000"/>
              </a:schemeClr>
            </a:gs>
            <a:gs pos="80000">
              <a:schemeClr val="accent2">
                <a:hueOff val="1560507"/>
                <a:satOff val="-1946"/>
                <a:lumOff val="458"/>
                <a:alphaOff val="0"/>
                <a:shade val="93000"/>
                <a:satMod val="130000"/>
              </a:schemeClr>
            </a:gs>
            <a:gs pos="100000">
              <a:schemeClr val="accent2">
                <a:hueOff val="1560507"/>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smtClean="0"/>
            <a:t>Maliki</a:t>
          </a:r>
          <a:endParaRPr lang="en-GB" sz="5100" kern="1200" dirty="0"/>
        </a:p>
      </dsp:txBody>
      <dsp:txXfrm>
        <a:off x="4607666" y="782073"/>
        <a:ext cx="2413492" cy="2413492"/>
      </dsp:txXfrm>
    </dsp:sp>
    <dsp:sp modelId="{C0BEDFAD-0AE2-D341-B8B2-5D1680A644A9}">
      <dsp:nvSpPr>
        <dsp:cNvPr id="0" name=""/>
        <dsp:cNvSpPr/>
      </dsp:nvSpPr>
      <dsp:spPr>
        <a:xfrm>
          <a:off x="1596741" y="3531870"/>
          <a:ext cx="2674620" cy="2674620"/>
        </a:xfrm>
        <a:prstGeom prst="round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err="1" smtClean="0"/>
            <a:t>Shafi’i</a:t>
          </a:r>
          <a:endParaRPr lang="en-GB" sz="5100" kern="1200" dirty="0"/>
        </a:p>
      </dsp:txBody>
      <dsp:txXfrm>
        <a:off x="1727305" y="3662434"/>
        <a:ext cx="2413492" cy="2413492"/>
      </dsp:txXfrm>
    </dsp:sp>
    <dsp:sp modelId="{2214D10A-A68D-F04D-BF62-506E7802FFC1}">
      <dsp:nvSpPr>
        <dsp:cNvPr id="0" name=""/>
        <dsp:cNvSpPr/>
      </dsp:nvSpPr>
      <dsp:spPr>
        <a:xfrm>
          <a:off x="4477102" y="3531870"/>
          <a:ext cx="2674620" cy="2674620"/>
        </a:xfrm>
        <a:prstGeom prst="roundRect">
          <a:avLst/>
        </a:prstGeom>
        <a:gradFill rotWithShape="0">
          <a:gsLst>
            <a:gs pos="0">
              <a:schemeClr val="accent2">
                <a:hueOff val="4681520"/>
                <a:satOff val="-5839"/>
                <a:lumOff val="1373"/>
                <a:alphaOff val="0"/>
                <a:shade val="51000"/>
                <a:satMod val="130000"/>
              </a:schemeClr>
            </a:gs>
            <a:gs pos="80000">
              <a:schemeClr val="accent2">
                <a:hueOff val="4681520"/>
                <a:satOff val="-5839"/>
                <a:lumOff val="1373"/>
                <a:alphaOff val="0"/>
                <a:shade val="93000"/>
                <a:satMod val="130000"/>
              </a:schemeClr>
            </a:gs>
            <a:gs pos="100000">
              <a:schemeClr val="accent2">
                <a:hueOff val="4681520"/>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lvl="0" algn="ctr" defTabSz="2266950">
            <a:lnSpc>
              <a:spcPct val="90000"/>
            </a:lnSpc>
            <a:spcBef>
              <a:spcPct val="0"/>
            </a:spcBef>
            <a:spcAft>
              <a:spcPct val="35000"/>
            </a:spcAft>
          </a:pPr>
          <a:r>
            <a:rPr lang="en-GB" sz="5100" kern="1200" dirty="0" err="1" smtClean="0"/>
            <a:t>Hanbali</a:t>
          </a:r>
          <a:endParaRPr lang="en-GB" sz="5100" kern="1200" dirty="0"/>
        </a:p>
      </dsp:txBody>
      <dsp:txXfrm>
        <a:off x="4607666" y="3662434"/>
        <a:ext cx="2413492" cy="2413492"/>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Georgia"/>
              </a:defRPr>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Georgia"/>
              </a:defRPr>
            </a:lvl1pPr>
          </a:lstStyle>
          <a:p>
            <a:fld id="{90EDFB53-7689-2B45-8528-87BE5E2EB48F}" type="datetimeFigureOut">
              <a:rPr lang="en-US" smtClean="0"/>
              <a:pPr/>
              <a:t>02/12/2014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GB"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Georgia"/>
              </a:defRPr>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Georgia"/>
              </a:defRPr>
            </a:lvl1pPr>
          </a:lstStyle>
          <a:p>
            <a:fld id="{F940F631-C057-D941-B05E-130F85A2051A}" type="slidenum">
              <a:rPr lang="en-GB" smtClean="0"/>
              <a:pPr/>
              <a:t>‹#›</a:t>
            </a:fld>
            <a:endParaRPr lang="en-GB" dirty="0"/>
          </a:p>
        </p:txBody>
      </p:sp>
    </p:spTree>
    <p:extLst>
      <p:ext uri="{BB962C8B-B14F-4D97-AF65-F5344CB8AC3E}">
        <p14:creationId xmlns:p14="http://schemas.microsoft.com/office/powerpoint/2010/main" val="10919774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Georgia"/>
        <a:ea typeface="+mn-ea"/>
        <a:cs typeface="+mn-cs"/>
      </a:defRPr>
    </a:lvl1pPr>
    <a:lvl2pPr marL="457200" algn="l" defTabSz="457200" rtl="0" eaLnBrk="1" latinLnBrk="0" hangingPunct="1">
      <a:defRPr sz="1200" kern="1200">
        <a:solidFill>
          <a:schemeClr val="tx1"/>
        </a:solidFill>
        <a:latin typeface="Georgia"/>
        <a:ea typeface="+mn-ea"/>
        <a:cs typeface="+mn-cs"/>
      </a:defRPr>
    </a:lvl2pPr>
    <a:lvl3pPr marL="914400" algn="l" defTabSz="457200" rtl="0" eaLnBrk="1" latinLnBrk="0" hangingPunct="1">
      <a:defRPr sz="1200" kern="1200">
        <a:solidFill>
          <a:schemeClr val="tx1"/>
        </a:solidFill>
        <a:latin typeface="Georgia"/>
        <a:ea typeface="+mn-ea"/>
        <a:cs typeface="+mn-cs"/>
      </a:defRPr>
    </a:lvl3pPr>
    <a:lvl4pPr marL="1371600" algn="l" defTabSz="457200" rtl="0" eaLnBrk="1" latinLnBrk="0" hangingPunct="1">
      <a:defRPr sz="1200" kern="1200">
        <a:solidFill>
          <a:schemeClr val="tx1"/>
        </a:solidFill>
        <a:latin typeface="Georgia"/>
        <a:ea typeface="+mn-ea"/>
        <a:cs typeface="+mn-cs"/>
      </a:defRPr>
    </a:lvl4pPr>
    <a:lvl5pPr marL="1828800" algn="l" defTabSz="457200" rtl="0" eaLnBrk="1" latinLnBrk="0" hangingPunct="1">
      <a:defRPr sz="1200" kern="1200">
        <a:solidFill>
          <a:schemeClr val="tx1"/>
        </a:solidFill>
        <a:latin typeface="Georgia"/>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sz="1200" b="0" i="0" u="none" strike="noStrike" cap="none" normalizeH="0" baseline="0" dirty="0" smtClean="0">
                <a:ln>
                  <a:noFill/>
                </a:ln>
                <a:solidFill>
                  <a:schemeClr val="tx1"/>
                </a:solidFill>
                <a:effectLst/>
                <a:latin typeface="Georgia"/>
                <a:ea typeface="Georgia"/>
                <a:cs typeface="Georgia"/>
              </a:rPr>
              <a:t>(IN p.19)</a:t>
            </a:r>
            <a:r>
              <a:rPr kumimoji="0" lang="en-GB" sz="1200" b="0" i="0" u="none" strike="noStrike" cap="none" normalizeH="0" baseline="30000" dirty="0" smtClean="0">
                <a:ln>
                  <a:noFill/>
                </a:ln>
                <a:solidFill>
                  <a:schemeClr val="tx1"/>
                </a:solidFill>
                <a:effectLst/>
                <a:latin typeface="Georgia"/>
                <a:ea typeface="Georgia"/>
                <a:cs typeface="Georgia"/>
                <a:hlinkClick r:id=""/>
              </a:rPr>
              <a:t>[</a:t>
            </a:r>
            <a:r>
              <a:rPr kumimoji="0" lang="en-GB" sz="1200" b="0" i="0" u="none" strike="noStrike" cap="none" normalizeH="0" baseline="30000" dirty="0" smtClean="0" bmk="">
                <a:ln>
                  <a:noFill/>
                </a:ln>
                <a:solidFill>
                  <a:schemeClr val="tx1"/>
                </a:solidFill>
                <a:effectLst/>
                <a:latin typeface="Georgia"/>
                <a:ea typeface="Georgia"/>
                <a:cs typeface="Georgia"/>
                <a:hlinkClick r:id=""/>
              </a:rPr>
              <a:t>i]</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12</a:t>
            </a:fld>
            <a:endParaRPr lang="en-GB" dirty="0"/>
          </a:p>
        </p:txBody>
      </p:sp>
    </p:spTree>
    <p:extLst>
      <p:ext uri="{BB962C8B-B14F-4D97-AF65-F5344CB8AC3E}">
        <p14:creationId xmlns:p14="http://schemas.microsoft.com/office/powerpoint/2010/main" val="1119657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1" u="none" strike="noStrike" cap="none" normalizeH="0" baseline="0" dirty="0" smtClean="0">
                <a:ln>
                  <a:noFill/>
                </a:ln>
                <a:solidFill>
                  <a:schemeClr val="tx1"/>
                </a:solidFill>
                <a:effectLst/>
                <a:latin typeface="Georgia"/>
                <a:ea typeface="Georgia"/>
                <a:cs typeface="Georgia"/>
                <a:sym typeface="Symbol" pitchFamily="18" charset="2"/>
              </a:rPr>
              <a:t>[IN26]</a:t>
            </a:r>
          </a:p>
          <a:p>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14</a:t>
            </a:fld>
            <a:endParaRPr lang="en-GB" dirty="0"/>
          </a:p>
        </p:txBody>
      </p:sp>
    </p:spTree>
    <p:extLst>
      <p:ext uri="{BB962C8B-B14F-4D97-AF65-F5344CB8AC3E}">
        <p14:creationId xmlns:p14="http://schemas.microsoft.com/office/powerpoint/2010/main" val="2281439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cap="none" normalizeH="0" baseline="0" dirty="0" smtClean="0">
                <a:ln>
                  <a:noFill/>
                </a:ln>
                <a:solidFill>
                  <a:schemeClr val="tx1"/>
                </a:solidFill>
                <a:effectLst/>
                <a:latin typeface="Georgia"/>
                <a:ea typeface="Georgia"/>
                <a:cs typeface="Georgia"/>
              </a:rPr>
              <a:t>[based on IN24]</a:t>
            </a:r>
            <a:endParaRPr kumimoji="0" lang="en-GB" sz="1200" b="0" i="0" u="none" strike="noStrike" cap="none" normalizeH="0" baseline="0" dirty="0" smtClean="0">
              <a:ln>
                <a:noFill/>
              </a:ln>
              <a:solidFill>
                <a:schemeClr val="tx1"/>
              </a:solidFill>
              <a:effectLst/>
              <a:latin typeface="Georgia"/>
              <a:cs typeface="Georgia"/>
            </a:endParaRPr>
          </a:p>
          <a:p>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15</a:t>
            </a:fld>
            <a:endParaRPr lang="en-GB" dirty="0"/>
          </a:p>
        </p:txBody>
      </p:sp>
    </p:spTree>
    <p:extLst>
      <p:ext uri="{BB962C8B-B14F-4D97-AF65-F5344CB8AC3E}">
        <p14:creationId xmlns:p14="http://schemas.microsoft.com/office/powerpoint/2010/main" val="77899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cap="none" normalizeH="0" baseline="0" dirty="0" smtClean="0">
                <a:ln>
                  <a:noFill/>
                </a:ln>
                <a:solidFill>
                  <a:schemeClr val="tx1"/>
                </a:solidFill>
                <a:effectLst/>
                <a:latin typeface="Georgia"/>
                <a:ea typeface="Georgia"/>
                <a:cs typeface="Georgia"/>
              </a:rPr>
              <a:t>[IN 57-59]</a:t>
            </a:r>
            <a:endParaRPr kumimoji="0" lang="en-GB" sz="1200" b="0" i="0" u="none" strike="noStrike" cap="none" normalizeH="0" baseline="0" dirty="0" smtClean="0">
              <a:ln>
                <a:noFill/>
              </a:ln>
              <a:solidFill>
                <a:schemeClr val="tx1"/>
              </a:solidFill>
              <a:effectLst/>
              <a:latin typeface="Georgia"/>
              <a:cs typeface="Georgia"/>
            </a:endParaRPr>
          </a:p>
          <a:p>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t>18</a:t>
            </a:fld>
            <a:endParaRPr lang="en-GB"/>
          </a:p>
        </p:txBody>
      </p:sp>
    </p:spTree>
    <p:extLst>
      <p:ext uri="{BB962C8B-B14F-4D97-AF65-F5344CB8AC3E}">
        <p14:creationId xmlns:p14="http://schemas.microsoft.com/office/powerpoint/2010/main" val="844291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Georgia"/>
              </a:rPr>
              <a:t>*[JS p 2]</a:t>
            </a:r>
            <a:endParaRPr lang="en-GB" dirty="0"/>
          </a:p>
        </p:txBody>
      </p:sp>
      <p:sp>
        <p:nvSpPr>
          <p:cNvPr id="4" name="Slide Number Placeholder 3"/>
          <p:cNvSpPr>
            <a:spLocks noGrp="1"/>
          </p:cNvSpPr>
          <p:nvPr>
            <p:ph type="sldNum" sz="quarter" idx="10"/>
          </p:nvPr>
        </p:nvSpPr>
        <p:spPr/>
        <p:txBody>
          <a:bodyPr/>
          <a:lstStyle/>
          <a:p>
            <a:fld id="{F940F631-C057-D941-B05E-130F85A2051A}" type="slidenum">
              <a:rPr lang="en-GB" smtClean="0"/>
              <a:pPr/>
              <a:t>29</a:t>
            </a:fld>
            <a:endParaRPr lang="en-GB" dirty="0"/>
          </a:p>
        </p:txBody>
      </p:sp>
    </p:spTree>
    <p:extLst>
      <p:ext uri="{BB962C8B-B14F-4D97-AF65-F5344CB8AC3E}">
        <p14:creationId xmlns:p14="http://schemas.microsoft.com/office/powerpoint/2010/main" val="512616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4407D7-9C42-44D8-A359-01905DF33CE6}"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4407D7-9C42-44D8-A359-01905DF33CE6}" type="datetimeFigureOut">
              <a:rPr lang="en-GB" smtClean="0"/>
              <a:t>02/12/2014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4407D7-9C42-44D8-A359-01905DF33CE6}" type="datetimeFigureOut">
              <a:rPr lang="en-GB" smtClean="0"/>
              <a:t>02/12/2014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4407D7-9C42-44D8-A359-01905DF33CE6}" type="datetimeFigureOut">
              <a:rPr lang="en-GB" smtClean="0"/>
              <a:t>02/12/2014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4407D7-9C42-44D8-A359-01905DF33CE6}" type="datetimeFigureOut">
              <a:rPr lang="en-GB" smtClean="0"/>
              <a:t>02/12/2014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4407D7-9C42-44D8-A359-01905DF33CE6}" type="datetimeFigureOut">
              <a:rPr lang="en-GB" smtClean="0"/>
              <a:t>02/12/2014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4407D7-9C42-44D8-A359-01905DF33CE6}" type="datetimeFigureOut">
              <a:rPr lang="en-GB" smtClean="0"/>
              <a:t>02/12/2014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4407D7-9C42-44D8-A359-01905DF33CE6}"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F85FAA-38CD-4F03-BE17-A5D34A17792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Georgia"/>
              </a:defRPr>
            </a:lvl1pPr>
          </a:lstStyle>
          <a:p>
            <a:fld id="{2C4407D7-9C42-44D8-A359-01905DF33CE6}" type="datetimeFigureOut">
              <a:rPr lang="en-GB" smtClean="0"/>
              <a:pPr/>
              <a:t>02/12/2014</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Georgia"/>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Georgia"/>
              </a:defRPr>
            </a:lvl1pPr>
          </a:lstStyle>
          <a:p>
            <a:fld id="{FAF85FAA-38CD-4F03-BE17-A5D34A177924}"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Georgia"/>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Georgia"/>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Georgia"/>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Georgia"/>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oxfordislamicstudies.com/article/opr/t236/e0473" TargetMode="External"/><Relationship Id="rId3" Type="http://schemas.openxmlformats.org/officeDocument/2006/relationships/hyperlink" Target="http://www.123library.org/book_details/?id=64251"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7.xml"/><Relationship Id="rId2"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7.xml"/><Relationship Id="rId2"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7.xml"/><Relationship Id="rId2" Type="http://schemas.openxmlformats.org/officeDocument/2006/relationships/diagramData" Target="../diagrams/data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1045" y="1412776"/>
            <a:ext cx="7406620" cy="4616648"/>
          </a:xfrm>
          <a:prstGeom prst="rect">
            <a:avLst/>
          </a:prstGeom>
          <a:noFill/>
        </p:spPr>
        <p:txBody>
          <a:bodyPr wrap="none" rtlCol="0">
            <a:spAutoFit/>
          </a:bodyPr>
          <a:lstStyle/>
          <a:p>
            <a:pPr algn="ctr"/>
            <a:r>
              <a:rPr lang="en-GB" sz="2800" b="1" dirty="0" smtClean="0"/>
              <a:t>Islamic Law – concepts and application in the UK</a:t>
            </a:r>
          </a:p>
          <a:p>
            <a:pPr algn="ctr"/>
            <a:endParaRPr lang="en-GB" sz="2800" b="1" dirty="0" smtClean="0"/>
          </a:p>
          <a:p>
            <a:pPr algn="ctr"/>
            <a:r>
              <a:rPr lang="en-GB" sz="2800" b="1" dirty="0" smtClean="0"/>
              <a:t>An Introduction</a:t>
            </a:r>
          </a:p>
          <a:p>
            <a:pPr algn="ctr"/>
            <a:endParaRPr lang="en-GB" sz="2800" dirty="0"/>
          </a:p>
          <a:p>
            <a:pPr algn="ctr"/>
            <a:endParaRPr lang="en-GB" sz="2800" dirty="0" smtClean="0"/>
          </a:p>
          <a:p>
            <a:pPr algn="ctr"/>
            <a:r>
              <a:rPr lang="en-GB" sz="2800" dirty="0" smtClean="0"/>
              <a:t>Gary R. Bunt</a:t>
            </a:r>
          </a:p>
          <a:p>
            <a:pPr algn="ctr"/>
            <a:endParaRPr lang="en-GB" sz="2800" dirty="0"/>
          </a:p>
          <a:p>
            <a:pPr algn="ctr"/>
            <a:endParaRPr lang="en-GB" sz="2800" dirty="0" smtClean="0"/>
          </a:p>
          <a:p>
            <a:pPr algn="ctr"/>
            <a:r>
              <a:rPr lang="en-GB" sz="2800" dirty="0" smtClean="0"/>
              <a:t>Islam in the West </a:t>
            </a:r>
            <a:r>
              <a:rPr lang="en-GB" sz="2800" dirty="0" smtClean="0"/>
              <a:t>Module </a:t>
            </a:r>
          </a:p>
          <a:p>
            <a:pPr algn="ctr"/>
            <a:endParaRPr lang="en-GB" sz="2800" dirty="0"/>
          </a:p>
          <a:p>
            <a:pPr algn="ctr"/>
            <a:r>
              <a:rPr lang="en-GB" sz="1400" dirty="0" smtClean="0"/>
              <a:t>Moodle version – not for distribution</a:t>
            </a:r>
            <a:endParaRPr lang="en-GB" sz="1400" dirty="0"/>
          </a:p>
        </p:txBody>
      </p:sp>
    </p:spTree>
    <p:extLst>
      <p:ext uri="{BB962C8B-B14F-4D97-AF65-F5344CB8AC3E}">
        <p14:creationId xmlns:p14="http://schemas.microsoft.com/office/powerpoint/2010/main" val="3630474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32656"/>
            <a:ext cx="8496944" cy="4247317"/>
          </a:xfrm>
          <a:prstGeom prst="rect">
            <a:avLst/>
          </a:prstGeom>
          <a:noFill/>
        </p:spPr>
        <p:txBody>
          <a:bodyPr wrap="square" rtlCol="0">
            <a:spAutoFit/>
          </a:bodyPr>
          <a:lstStyle/>
          <a:p>
            <a:r>
              <a:rPr lang="en-GB" dirty="0" smtClean="0"/>
              <a:t>Sources:</a:t>
            </a:r>
          </a:p>
          <a:p>
            <a:endParaRPr lang="en-GB" dirty="0"/>
          </a:p>
          <a:p>
            <a:r>
              <a:rPr lang="en-GB" dirty="0"/>
              <a:t>Calder, Norman , Joseph A. </a:t>
            </a:r>
            <a:r>
              <a:rPr lang="en-GB" dirty="0" err="1"/>
              <a:t>Kéchichian</a:t>
            </a:r>
            <a:r>
              <a:rPr lang="en-GB" dirty="0"/>
              <a:t>, </a:t>
            </a:r>
            <a:r>
              <a:rPr lang="en-GB" dirty="0" err="1"/>
              <a:t>Farhat</a:t>
            </a:r>
            <a:r>
              <a:rPr lang="en-GB" dirty="0"/>
              <a:t> J. </a:t>
            </a:r>
            <a:r>
              <a:rPr lang="en-GB" dirty="0" err="1"/>
              <a:t>Ziadeh</a:t>
            </a:r>
            <a:r>
              <a:rPr lang="en-GB" dirty="0"/>
              <a:t>, </a:t>
            </a:r>
            <a:r>
              <a:rPr lang="en-GB" dirty="0" err="1"/>
              <a:t>Abdulaziz</a:t>
            </a:r>
            <a:r>
              <a:rPr lang="en-GB" dirty="0"/>
              <a:t> </a:t>
            </a:r>
            <a:r>
              <a:rPr lang="en-GB" dirty="0" err="1"/>
              <a:t>Sachedina</a:t>
            </a:r>
            <a:r>
              <a:rPr lang="en-GB" dirty="0"/>
              <a:t>, Jocelyn Hendrickson, Ann Elizabeth Mayer and Intisar A. </a:t>
            </a:r>
            <a:r>
              <a:rPr lang="en-GB" dirty="0" err="1"/>
              <a:t>Rabb</a:t>
            </a:r>
            <a:r>
              <a:rPr lang="en-GB" dirty="0"/>
              <a:t>. "Law." In </a:t>
            </a:r>
            <a:r>
              <a:rPr lang="en-GB" i="1" dirty="0"/>
              <a:t>The Oxford </a:t>
            </a:r>
            <a:r>
              <a:rPr lang="en-GB" i="1" dirty="0" err="1"/>
              <a:t>Encyclopedia</a:t>
            </a:r>
            <a:r>
              <a:rPr lang="en-GB" i="1" dirty="0"/>
              <a:t> of the Islamic World</a:t>
            </a:r>
            <a:r>
              <a:rPr lang="en-GB" dirty="0"/>
              <a:t>. </a:t>
            </a:r>
            <a:r>
              <a:rPr lang="en-GB" i="1" dirty="0"/>
              <a:t>Oxford Islamic Studies Online</a:t>
            </a:r>
            <a:r>
              <a:rPr lang="en-GB" dirty="0"/>
              <a:t>, </a:t>
            </a:r>
            <a:r>
              <a:rPr lang="en-GB" dirty="0">
                <a:hlinkClick r:id="rId2"/>
              </a:rPr>
              <a:t>http://www.oxfordislamicstudies.com/article/opr/t236/</a:t>
            </a:r>
            <a:r>
              <a:rPr lang="en-GB" dirty="0" smtClean="0">
                <a:hlinkClick r:id="rId2"/>
              </a:rPr>
              <a:t>e0473</a:t>
            </a:r>
            <a:r>
              <a:rPr lang="en-GB" dirty="0" smtClean="0"/>
              <a:t>  </a:t>
            </a:r>
          </a:p>
          <a:p>
            <a:endParaRPr lang="en-GB" dirty="0"/>
          </a:p>
          <a:p>
            <a:r>
              <a:rPr lang="en-GB" dirty="0" err="1"/>
              <a:t>Ebrahim</a:t>
            </a:r>
            <a:r>
              <a:rPr lang="en-GB" dirty="0"/>
              <a:t> </a:t>
            </a:r>
            <a:r>
              <a:rPr lang="en-GB" dirty="0" err="1" smtClean="0"/>
              <a:t>Moosa</a:t>
            </a:r>
            <a:r>
              <a:rPr lang="en-GB" dirty="0" smtClean="0"/>
              <a:t>, ‘Ethical </a:t>
            </a:r>
            <a:r>
              <a:rPr lang="en-GB" dirty="0"/>
              <a:t>Landscape: Laws, Norms, and </a:t>
            </a:r>
            <a:r>
              <a:rPr lang="en-GB" dirty="0" smtClean="0"/>
              <a:t>Morality’, </a:t>
            </a:r>
            <a:r>
              <a:rPr lang="en-GB" dirty="0"/>
              <a:t>in Kenney, Jeffrey Thomas, and </a:t>
            </a:r>
            <a:r>
              <a:rPr lang="en-GB" dirty="0" err="1"/>
              <a:t>Ebrahim</a:t>
            </a:r>
            <a:r>
              <a:rPr lang="en-GB" dirty="0"/>
              <a:t> </a:t>
            </a:r>
            <a:r>
              <a:rPr lang="en-GB" dirty="0" err="1"/>
              <a:t>Moosa</a:t>
            </a:r>
            <a:r>
              <a:rPr lang="en-GB" dirty="0"/>
              <a:t>. 2014. </a:t>
            </a:r>
            <a:r>
              <a:rPr lang="en-GB" i="1" dirty="0"/>
              <a:t>Islam in the modern world</a:t>
            </a:r>
            <a:r>
              <a:rPr lang="en-GB" dirty="0"/>
              <a:t>. London: </a:t>
            </a:r>
            <a:r>
              <a:rPr lang="en-GB" dirty="0" err="1"/>
              <a:t>Routledge</a:t>
            </a:r>
            <a:r>
              <a:rPr lang="en-GB" dirty="0"/>
              <a:t>, Taylor &amp; Francis Group</a:t>
            </a:r>
            <a:r>
              <a:rPr lang="en-GB" dirty="0" smtClean="0"/>
              <a:t>.  </a:t>
            </a:r>
          </a:p>
          <a:p>
            <a:endParaRPr lang="en-GB" dirty="0"/>
          </a:p>
          <a:p>
            <a:r>
              <a:rPr lang="en-GB" dirty="0" err="1"/>
              <a:t>Aminah</a:t>
            </a:r>
            <a:r>
              <a:rPr lang="en-GB" dirty="0"/>
              <a:t> Beverly </a:t>
            </a:r>
            <a:r>
              <a:rPr lang="en-GB" dirty="0" smtClean="0"/>
              <a:t>McCloud, ‘Muslims </a:t>
            </a:r>
            <a:r>
              <a:rPr lang="en-GB" dirty="0"/>
              <a:t>as minorities in the </a:t>
            </a:r>
            <a:r>
              <a:rPr lang="en-GB" dirty="0" smtClean="0"/>
              <a:t>West’</a:t>
            </a:r>
            <a:r>
              <a:rPr lang="en-GB" dirty="0"/>
              <a:t>, in McCloud, </a:t>
            </a:r>
            <a:r>
              <a:rPr lang="en-GB" dirty="0" err="1"/>
              <a:t>Aminah</a:t>
            </a:r>
            <a:r>
              <a:rPr lang="en-GB" dirty="0"/>
              <a:t> Beverly, Scott W. Hibbard, and </a:t>
            </a:r>
            <a:r>
              <a:rPr lang="en-GB" dirty="0" err="1"/>
              <a:t>Laith</a:t>
            </a:r>
            <a:r>
              <a:rPr lang="en-GB" dirty="0"/>
              <a:t> Al-Saud. 2013. </a:t>
            </a:r>
            <a:r>
              <a:rPr lang="en-GB" i="1" dirty="0"/>
              <a:t>An introduction to </a:t>
            </a:r>
            <a:r>
              <a:rPr lang="en-GB" i="1" dirty="0" smtClean="0"/>
              <a:t>Islam </a:t>
            </a:r>
            <a:r>
              <a:rPr lang="en-GB" i="1" dirty="0"/>
              <a:t>in the 21st century</a:t>
            </a:r>
            <a:r>
              <a:rPr lang="en-GB" dirty="0"/>
              <a:t>. Malden, MA: Wiley-Blackwell. </a:t>
            </a:r>
            <a:r>
              <a:rPr lang="en-GB" dirty="0">
                <a:hlinkClick r:id="rId3"/>
              </a:rPr>
              <a:t>http://www.123library.org/</a:t>
            </a:r>
            <a:r>
              <a:rPr lang="en-GB" dirty="0" err="1">
                <a:hlinkClick r:id="rId3"/>
              </a:rPr>
              <a:t>book_details</a:t>
            </a:r>
            <a:r>
              <a:rPr lang="en-GB" dirty="0">
                <a:hlinkClick r:id="rId3"/>
              </a:rPr>
              <a:t>/?id=64251</a:t>
            </a:r>
            <a:r>
              <a:rPr lang="en-GB" dirty="0"/>
              <a:t>. </a:t>
            </a:r>
          </a:p>
        </p:txBody>
      </p:sp>
    </p:spTree>
    <p:extLst>
      <p:ext uri="{BB962C8B-B14F-4D97-AF65-F5344CB8AC3E}">
        <p14:creationId xmlns:p14="http://schemas.microsoft.com/office/powerpoint/2010/main" val="621995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215008" y="-18821"/>
            <a:ext cx="8928992" cy="5509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sng" strike="noStrike" cap="none" normalizeH="0" baseline="0" dirty="0" smtClean="0">
                <a:ln>
                  <a:noFill/>
                </a:ln>
                <a:solidFill>
                  <a:schemeClr val="tx1"/>
                </a:solidFill>
                <a:effectLst/>
                <a:latin typeface="Georgia"/>
                <a:ea typeface="Georgia"/>
                <a:cs typeface="Georgia"/>
              </a:rPr>
              <a:t>ISLAM &amp; ETHICS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Define ‘ethics’: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Noun: “The science of morals, that branch of philosophy which is concerned with human character and conduct: a system of morals, rules of behaviour: a treatise on morals.”</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sng"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sng" strike="noStrike" cap="none" normalizeH="0" baseline="0" dirty="0" smtClean="0">
                <a:ln>
                  <a:noFill/>
                </a:ln>
                <a:solidFill>
                  <a:schemeClr val="tx1"/>
                </a:solidFill>
                <a:effectLst/>
                <a:latin typeface="Georgia"/>
                <a:ea typeface="Georgia"/>
                <a:cs typeface="Georgia"/>
              </a:rPr>
              <a:t>CHAMBERS </a:t>
            </a:r>
            <a:r>
              <a:rPr kumimoji="0" lang="en-GB" sz="3200" b="0" i="0" u="sng" strike="noStrike" cap="none" normalizeH="0" baseline="0" dirty="0" smtClean="0">
                <a:ln>
                  <a:noFill/>
                </a:ln>
                <a:solidFill>
                  <a:schemeClr val="tx1"/>
                </a:solidFill>
                <a:effectLst/>
                <a:latin typeface="Georgia"/>
                <a:ea typeface="Georgia"/>
                <a:cs typeface="Georgia"/>
              </a:rPr>
              <a:t>TWENTIETH CENTURY DICTIONARY</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179512" y="1827982"/>
            <a:ext cx="9144000" cy="39703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Ethics:	(I)	how to behave</a:t>
            </a:r>
            <a:r>
              <a:rPr lang="en-GB" sz="2800" dirty="0" smtClean="0">
                <a:latin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what is right, good</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(II)	questions as to answers given in answering (I)</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(III)	questions re. words used answering I &amp; II.</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JOHN </a:t>
            </a:r>
            <a:r>
              <a:rPr kumimoji="0" lang="en-GB" sz="2800" b="0" i="0" u="none" strike="noStrike" cap="none" normalizeH="0" baseline="0" dirty="0" smtClean="0">
                <a:ln>
                  <a:noFill/>
                </a:ln>
                <a:solidFill>
                  <a:schemeClr val="tx1"/>
                </a:solidFill>
                <a:effectLst/>
                <a:latin typeface="Georgia"/>
                <a:ea typeface="Georgia"/>
                <a:cs typeface="Georgia"/>
              </a:rPr>
              <a:t>MACQUARRIE </a:t>
            </a:r>
            <a:r>
              <a:rPr kumimoji="0" lang="en-GB" sz="2800" b="0" i="0" u="sng" strike="noStrike" cap="none" normalizeH="0" baseline="0" dirty="0" smtClean="0">
                <a:ln>
                  <a:noFill/>
                </a:ln>
                <a:solidFill>
                  <a:schemeClr val="tx1"/>
                </a:solidFill>
                <a:effectLst/>
                <a:latin typeface="Georgia"/>
                <a:ea typeface="Georgia"/>
                <a:cs typeface="Georgia"/>
              </a:rPr>
              <a:t>A DICTIONARY OF CHRISTIAN ETHICS</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Christian-centred definition.  </a:t>
            </a: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Problematic </a:t>
            </a:r>
            <a:r>
              <a:rPr kumimoji="0" lang="en-GB" sz="2800" b="0" i="0" u="none" strike="noStrike" cap="none" normalizeH="0" baseline="0" dirty="0" smtClean="0">
                <a:ln>
                  <a:noFill/>
                </a:ln>
                <a:solidFill>
                  <a:schemeClr val="tx1"/>
                </a:solidFill>
                <a:effectLst/>
                <a:latin typeface="Georgia"/>
                <a:ea typeface="Georgia"/>
                <a:cs typeface="Georgia"/>
              </a:rPr>
              <a:t>in context of Islam</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ChangeArrowheads="1"/>
          </p:cNvSpPr>
          <p:nvPr/>
        </p:nvSpPr>
        <p:spPr bwMode="auto">
          <a:xfrm>
            <a:off x="0" y="564358"/>
            <a:ext cx="9144000" cy="501675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Arabic:	</a:t>
            </a:r>
            <a:r>
              <a:rPr kumimoji="0" lang="en-GB" sz="3200" b="0" i="0" u="none" strike="noStrike" cap="none" normalizeH="0" baseline="0" dirty="0" err="1" smtClean="0">
                <a:ln>
                  <a:noFill/>
                </a:ln>
                <a:solidFill>
                  <a:schemeClr val="tx1"/>
                </a:solidFill>
                <a:effectLst/>
                <a:latin typeface="Georgia"/>
                <a:ea typeface="Georgia"/>
                <a:cs typeface="Georgia"/>
              </a:rPr>
              <a:t>Aklaq</a:t>
            </a:r>
            <a:r>
              <a:rPr kumimoji="0" lang="en-GB" sz="3200" b="0" i="0" u="none" strike="noStrike" cap="none" normalizeH="0" baseline="0" dirty="0" smtClean="0">
                <a:ln>
                  <a:noFill/>
                </a:ln>
                <a:solidFill>
                  <a:schemeClr val="tx1"/>
                </a:solidFill>
                <a:effectLst/>
                <a:latin typeface="Georgia"/>
                <a:ea typeface="Georgia"/>
                <a:cs typeface="Georgia"/>
              </a:rPr>
              <a:t>: ‘ethics’ </a:t>
            </a:r>
          </a:p>
          <a:p>
            <a:pPr marL="0" marR="0" lvl="0" indent="0" algn="l" defTabSz="914400" rtl="0" eaLnBrk="1" fontAlgn="base" latinLnBrk="0" hangingPunct="1">
              <a:lnSpc>
                <a:spcPct val="100000"/>
              </a:lnSpc>
              <a:spcBef>
                <a:spcPct val="0"/>
              </a:spcBef>
              <a:spcAft>
                <a:spcPct val="0"/>
              </a:spcAft>
              <a:buClrTx/>
              <a:buSzTx/>
              <a:buFontTx/>
              <a:buNone/>
              <a:tabLst>
                <a:tab pos="-914400" algn="l"/>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1" u="none" strike="noStrike" cap="none" normalizeH="0" baseline="0" dirty="0" err="1" smtClean="0">
                <a:ln>
                  <a:noFill/>
                </a:ln>
                <a:solidFill>
                  <a:schemeClr val="tx1"/>
                </a:solidFill>
                <a:effectLst/>
                <a:latin typeface="Georgia"/>
                <a:ea typeface="Georgia"/>
                <a:cs typeface="Georgia"/>
              </a:rPr>
              <a:t>kulq</a:t>
            </a:r>
            <a:r>
              <a:rPr kumimoji="0" lang="en-GB" sz="3200" b="0" i="1" u="none" strike="noStrike" cap="none" normalizeH="0" baseline="0" dirty="0" smtClean="0">
                <a:ln>
                  <a:noFill/>
                </a:ln>
                <a:solidFill>
                  <a:schemeClr val="tx1"/>
                </a:solidFill>
                <a:effectLst/>
                <a:latin typeface="Georgia"/>
                <a:ea typeface="Georgia"/>
                <a:cs typeface="Georgia"/>
              </a:rPr>
              <a:t>, </a:t>
            </a:r>
            <a:r>
              <a:rPr kumimoji="0" lang="en-GB" sz="3200" b="0" i="1" u="none" strike="noStrike" cap="none" normalizeH="0" baseline="0" dirty="0" err="1" smtClean="0">
                <a:ln>
                  <a:noFill/>
                </a:ln>
                <a:solidFill>
                  <a:schemeClr val="tx1"/>
                </a:solidFill>
                <a:effectLst/>
                <a:latin typeface="Georgia"/>
                <a:ea typeface="Georgia"/>
                <a:cs typeface="Georgia"/>
              </a:rPr>
              <a:t>kuluq</a:t>
            </a:r>
            <a:r>
              <a:rPr kumimoji="0" lang="en-GB" sz="3200" b="0" i="0" u="none" strike="noStrike" cap="none" normalizeH="0" baseline="0" dirty="0" smtClean="0">
                <a:ln>
                  <a:noFill/>
                </a:ln>
                <a:solidFill>
                  <a:schemeClr val="tx1"/>
                </a:solidFill>
                <a:effectLst/>
                <a:latin typeface="Georgia"/>
                <a:ea typeface="Georgia"/>
                <a:cs typeface="Georgia"/>
              </a:rPr>
              <a:t> (pl.) Innate peculiarity, natural disposition, character, temper, nature &gt;&gt; pl. </a:t>
            </a:r>
            <a:r>
              <a:rPr kumimoji="0" lang="en-GB" sz="3200" b="0" i="0" u="none" strike="noStrike" cap="none" normalizeH="0" baseline="0" dirty="0" err="1" smtClean="0">
                <a:ln>
                  <a:noFill/>
                </a:ln>
                <a:solidFill>
                  <a:schemeClr val="tx1"/>
                </a:solidFill>
                <a:effectLst/>
                <a:latin typeface="Georgia"/>
                <a:ea typeface="Georgia"/>
                <a:cs typeface="Georgia"/>
              </a:rPr>
              <a:t>aklaq</a:t>
            </a:r>
            <a:r>
              <a:rPr kumimoji="0" lang="en-GB" sz="3200" b="0" i="0" u="none" strike="noStrike" cap="none" normalizeH="0" baseline="0" dirty="0" smtClean="0">
                <a:ln>
                  <a:noFill/>
                </a:ln>
                <a:solidFill>
                  <a:schemeClr val="tx1"/>
                </a:solidFill>
                <a:effectLst/>
                <a:latin typeface="Georgia"/>
                <a:ea typeface="Georgia"/>
                <a:cs typeface="Georgia"/>
              </a:rPr>
              <a:t>: character (of a person); morals; morality</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1" u="none" strike="noStrike" cap="none" normalizeH="0" baseline="0" dirty="0" smtClean="0">
                <a:ln>
                  <a:noFill/>
                </a:ln>
                <a:solidFill>
                  <a:schemeClr val="tx1"/>
                </a:solidFill>
                <a:effectLst/>
                <a:latin typeface="Georgia"/>
                <a:ea typeface="Georgia"/>
                <a:cs typeface="Georgia"/>
              </a:rPr>
              <a:t>‘</a:t>
            </a:r>
            <a:r>
              <a:rPr kumimoji="0" lang="en-GB" sz="3200" b="0" i="1" u="none" strike="noStrike" cap="none" normalizeH="0" baseline="0" dirty="0" err="1" smtClean="0">
                <a:ln>
                  <a:noFill/>
                </a:ln>
                <a:solidFill>
                  <a:schemeClr val="tx1"/>
                </a:solidFill>
                <a:effectLst/>
                <a:latin typeface="Georgia"/>
                <a:ea typeface="Georgia"/>
                <a:cs typeface="Georgia"/>
              </a:rPr>
              <a:t>ilm</a:t>
            </a:r>
            <a:r>
              <a:rPr kumimoji="0" lang="en-GB" sz="3200" b="0" i="1" u="none" strike="noStrike" cap="none" normalizeH="0" baseline="0" dirty="0" smtClean="0">
                <a:ln>
                  <a:noFill/>
                </a:ln>
                <a:solidFill>
                  <a:schemeClr val="tx1"/>
                </a:solidFill>
                <a:effectLst/>
                <a:latin typeface="Georgia"/>
                <a:ea typeface="Georgia"/>
                <a:cs typeface="Georgia"/>
              </a:rPr>
              <a:t> al-</a:t>
            </a:r>
            <a:r>
              <a:rPr kumimoji="0" lang="en-GB" sz="3200" b="0" i="1" u="none" strike="noStrike" cap="none" normalizeH="0" baseline="0" dirty="0" err="1" smtClean="0">
                <a:ln>
                  <a:noFill/>
                </a:ln>
                <a:solidFill>
                  <a:schemeClr val="tx1"/>
                </a:solidFill>
                <a:effectLst/>
                <a:latin typeface="Georgia"/>
                <a:ea typeface="Georgia"/>
                <a:cs typeface="Georgia"/>
              </a:rPr>
              <a:t>aklaq</a:t>
            </a:r>
            <a:r>
              <a:rPr kumimoji="0" lang="en-GB" sz="3200" b="0" i="0" u="none" strike="noStrike" cap="none" normalizeH="0" baseline="0" dirty="0" smtClean="0">
                <a:ln>
                  <a:noFill/>
                </a:ln>
                <a:solidFill>
                  <a:schemeClr val="tx1"/>
                </a:solidFill>
                <a:effectLst/>
                <a:latin typeface="Georgia"/>
                <a:ea typeface="Georgia"/>
                <a:cs typeface="Georgia"/>
              </a:rPr>
              <a:t>: ethics, moral science, morals</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1" u="none" strike="noStrike" cap="none" normalizeH="0" baseline="0" dirty="0" err="1" smtClean="0">
                <a:ln>
                  <a:noFill/>
                </a:ln>
                <a:solidFill>
                  <a:schemeClr val="tx1"/>
                </a:solidFill>
                <a:effectLst/>
                <a:latin typeface="Georgia"/>
                <a:ea typeface="Georgia"/>
                <a:cs typeface="Georgia"/>
              </a:rPr>
              <a:t>kulqi</a:t>
            </a:r>
            <a:r>
              <a:rPr kumimoji="0" lang="en-GB" sz="3200" b="0" i="1" u="none" strike="noStrike" cap="none" normalizeH="0" baseline="0" dirty="0" smtClean="0">
                <a:ln>
                  <a:noFill/>
                </a:ln>
                <a:solidFill>
                  <a:schemeClr val="tx1"/>
                </a:solidFill>
                <a:effectLst/>
                <a:latin typeface="Georgia"/>
                <a:ea typeface="Georgia"/>
                <a:cs typeface="Georgia"/>
              </a:rPr>
              <a:t> </a:t>
            </a:r>
            <a:r>
              <a:rPr kumimoji="0" lang="en-GB" sz="3200" b="0" i="0" u="none" strike="noStrike" cap="none" normalizeH="0" baseline="0" dirty="0" smtClean="0">
                <a:ln>
                  <a:noFill/>
                </a:ln>
                <a:solidFill>
                  <a:schemeClr val="tx1"/>
                </a:solidFill>
                <a:effectLst/>
                <a:latin typeface="Georgia"/>
                <a:ea typeface="Georgia"/>
                <a:cs typeface="Georgia"/>
              </a:rPr>
              <a:t>ethic(al), moral</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HANS WEHR </a:t>
            </a:r>
            <a:r>
              <a:rPr kumimoji="0" lang="en-GB" sz="3200" b="0" i="0" u="sng" strike="noStrike" cap="none" normalizeH="0" baseline="0" dirty="0" smtClean="0">
                <a:ln>
                  <a:noFill/>
                </a:ln>
                <a:solidFill>
                  <a:schemeClr val="tx1"/>
                </a:solidFill>
                <a:effectLst/>
                <a:latin typeface="Georgia"/>
                <a:ea typeface="Georgia"/>
                <a:cs typeface="Georgia"/>
              </a:rPr>
              <a:t>ARABIC-ENGLISH DICTIONARY</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179512" y="2893005"/>
            <a:ext cx="9144000"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What kinds of issues could be classified as ethical issues in Islam?</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567126437"/>
              </p:ext>
            </p:extLst>
          </p:nvPr>
        </p:nvGraphicFramePr>
        <p:xfrm>
          <a:off x="179512" y="548680"/>
          <a:ext cx="8640960" cy="612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0166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997839"/>
            <a:ext cx="8352928" cy="1200328"/>
          </a:xfrm>
          <a:prstGeom prst="rect">
            <a:avLst/>
          </a:prstGeom>
        </p:spPr>
        <p:txBody>
          <a:bodyPr wrap="square">
            <a:spAutoFit/>
          </a:bodyPr>
          <a:lstStyle/>
          <a:p>
            <a:pPr lvl="0" eaLnBrk="0" fontAlgn="base" hangingPunct="0">
              <a:spcBef>
                <a:spcPct val="0"/>
              </a:spcBef>
              <a:spcAft>
                <a:spcPct val="0"/>
              </a:spcAft>
            </a:pPr>
            <a:r>
              <a:rPr lang="en-GB" sz="2400" dirty="0" smtClean="0">
                <a:latin typeface="Georgia"/>
                <a:ea typeface="Georgia"/>
                <a:cs typeface="Georgia"/>
              </a:rPr>
              <a:t>Within </a:t>
            </a:r>
            <a:r>
              <a:rPr lang="en-GB" sz="2400" dirty="0">
                <a:latin typeface="Georgia"/>
                <a:ea typeface="Georgia"/>
                <a:cs typeface="Georgia"/>
              </a:rPr>
              <a:t>an ‘Islamic’ model of society, such ethical issues can be interpreted according to specific principles and precedents.</a:t>
            </a:r>
            <a:endParaRPr lang="en-GB" sz="2400" dirty="0">
              <a:latin typeface="Georgia"/>
              <a:cs typeface="Georgia"/>
            </a:endParaRPr>
          </a:p>
        </p:txBody>
      </p:sp>
    </p:spTree>
    <p:extLst>
      <p:ext uri="{BB962C8B-B14F-4D97-AF65-F5344CB8AC3E}">
        <p14:creationId xmlns:p14="http://schemas.microsoft.com/office/powerpoint/2010/main" val="505378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ChangeArrowheads="1"/>
          </p:cNvSpPr>
          <p:nvPr/>
        </p:nvSpPr>
        <p:spPr bwMode="auto">
          <a:xfrm>
            <a:off x="251520" y="1598603"/>
            <a:ext cx="8100392"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1" u="none" strike="noStrike" cap="none" normalizeH="0" baseline="0" dirty="0" smtClean="0">
                <a:ln>
                  <a:noFill/>
                </a:ln>
                <a:solidFill>
                  <a:schemeClr val="tx1"/>
                </a:solidFill>
                <a:effectLst/>
                <a:latin typeface="Georgia"/>
                <a:ea typeface="Georgia"/>
                <a:cs typeface="Georgia"/>
              </a:rPr>
              <a:t>Islam </a:t>
            </a:r>
            <a:r>
              <a:rPr kumimoji="0" lang="en-GB" sz="3200" b="0" i="0" u="none" strike="noStrike" cap="none" normalizeH="0" baseline="0" dirty="0" smtClean="0">
                <a:ln>
                  <a:noFill/>
                </a:ln>
                <a:solidFill>
                  <a:schemeClr val="tx1"/>
                </a:solidFill>
                <a:effectLst/>
                <a:latin typeface="Georgia"/>
                <a:ea typeface="Georgia"/>
                <a:cs typeface="Georgia"/>
              </a:rPr>
              <a:t>provides a system (or systems) of ethical and moral behaviour, based on the Divine Revelation from God, received by Muhammad via the Angel Gabriel.</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Theoretically, all aspects and facets of human life can be interpreted according to an Islamic system.  Islam is seen as din (a way of life).</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ChangeArrowheads="1"/>
          </p:cNvSpPr>
          <p:nvPr/>
        </p:nvSpPr>
        <p:spPr bwMode="auto">
          <a:xfrm>
            <a:off x="0" y="-221342"/>
            <a:ext cx="9144000" cy="67403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400" b="1" i="0" u="none" strike="noStrike" cap="none" normalizeH="0" baseline="0" dirty="0" smtClean="0">
                <a:ln>
                  <a:noFill/>
                </a:ln>
                <a:solidFill>
                  <a:schemeClr val="tx1"/>
                </a:solidFill>
                <a:effectLst/>
                <a:latin typeface="Georgia"/>
                <a:ea typeface="Georgia"/>
                <a:cs typeface="Georgia"/>
              </a:rPr>
              <a:t>Where is this system located?</a:t>
            </a:r>
          </a:p>
          <a:p>
            <a:pPr marL="0" marR="0" lvl="0" indent="0" algn="l" defTabSz="914400" rtl="0" eaLnBrk="1" fontAlgn="base" latinLnBrk="0" hangingPunct="1">
              <a:lnSpc>
                <a:spcPct val="100000"/>
              </a:lnSpc>
              <a:spcBef>
                <a:spcPct val="0"/>
              </a:spcBef>
              <a:spcAft>
                <a:spcPct val="0"/>
              </a:spcAft>
              <a:buClrTx/>
              <a:buSzTx/>
              <a:buFontTx/>
              <a:buNone/>
              <a:tabLst>
                <a:tab pos="-914400" algn="l"/>
              </a:tabLst>
            </a:pP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Qur’an</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Sunnah</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Hadith</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Sira</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(biographical sources on the Life of Muhammad)</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Kalam</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theology’)</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Usul</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ul</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-fiqh</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(Islamic legal theory)</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Shari’ah</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 knowledge of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fiqh</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tenets of faith </a:t>
            </a:r>
            <a:r>
              <a:rPr kumimoji="0" lang="en-GB" sz="2400" b="0" i="1" u="none" strike="noStrike" cap="none" normalizeH="0" baseline="0" dirty="0" smtClean="0">
                <a:ln>
                  <a:noFill/>
                </a:ln>
                <a:solidFill>
                  <a:schemeClr val="tx1"/>
                </a:solidFill>
                <a:effectLst/>
                <a:latin typeface="Georgia"/>
                <a:ea typeface="Georgia"/>
                <a:cs typeface="Georgia"/>
                <a:sym typeface="Wingdings" pitchFamily="2" charset="2"/>
              </a:rPr>
              <a:t>‘</a:t>
            </a:r>
            <a:r>
              <a:rPr kumimoji="0" lang="en-GB" sz="2400" b="0" i="1" u="none" strike="noStrike" cap="none" normalizeH="0" baseline="0" dirty="0" err="1" smtClean="0">
                <a:ln>
                  <a:noFill/>
                </a:ln>
                <a:solidFill>
                  <a:schemeClr val="tx1"/>
                </a:solidFill>
                <a:effectLst/>
                <a:latin typeface="Georgia"/>
                <a:ea typeface="Georgia"/>
                <a:cs typeface="Georgia"/>
                <a:sym typeface="Wingdings" pitchFamily="2" charset="2"/>
              </a:rPr>
              <a:t>akida</a:t>
            </a: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Ø"/>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Other Sources (i.e. </a:t>
            </a:r>
            <a:r>
              <a:rPr kumimoji="0" lang="en-GB" sz="2400" b="0" i="0" u="none" strike="noStrike" cap="none" normalizeH="0" baseline="0" dirty="0" err="1" smtClean="0">
                <a:ln>
                  <a:noFill/>
                </a:ln>
                <a:solidFill>
                  <a:schemeClr val="tx1"/>
                </a:solidFill>
                <a:effectLst/>
                <a:latin typeface="Georgia"/>
                <a:ea typeface="Georgia"/>
                <a:cs typeface="Georgia"/>
                <a:sym typeface="Wingdings" pitchFamily="2" charset="2"/>
              </a:rPr>
              <a:t>Shi’a</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 Sufi, sects) specific to regions/cultures</a:t>
            </a:r>
          </a:p>
          <a:p>
            <a:pPr marL="0" marR="0" lvl="0" indent="0" algn="l" defTabSz="914400" rtl="0" eaLnBrk="0" fontAlgn="base" latinLnBrk="0" hangingPunct="0">
              <a:lnSpc>
                <a:spcPct val="100000"/>
              </a:lnSpc>
              <a:spcBef>
                <a:spcPct val="0"/>
              </a:spcBef>
              <a:spcAft>
                <a:spcPct val="0"/>
              </a:spcAft>
              <a:buClrTx/>
              <a:buSzTx/>
              <a:tabLst>
                <a:tab pos="-914400" algn="l"/>
              </a:tabLst>
            </a:pPr>
            <a:endParaRPr kumimoji="0" lang="en-GB" sz="2400" b="0" i="0" u="none" strike="noStrike" cap="none" normalizeH="0" baseline="0" dirty="0" smtClean="0">
              <a:ln>
                <a:noFill/>
              </a:ln>
              <a:solidFill>
                <a:schemeClr val="tx1"/>
              </a:solidFill>
              <a:effectLst/>
              <a:latin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Some knowledge is clear, and easy to understand; other knowledge requires specialist interpretation(s)</a:t>
            </a: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lang="en-GB" sz="2400" dirty="0">
              <a:latin typeface="Georgia"/>
              <a:ea typeface="Georgia"/>
              <a:cs typeface="Georgia"/>
              <a:sym typeface="Wingdings" pitchFamily="2" charset="2"/>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rPr>
              <a:t>*many terms can</a:t>
            </a:r>
            <a:r>
              <a:rPr kumimoji="0" lang="en-GB" sz="2400" b="0" i="0" u="none" strike="noStrike" cap="none" normalizeH="0" dirty="0" smtClean="0">
                <a:ln>
                  <a:noFill/>
                </a:ln>
                <a:solidFill>
                  <a:schemeClr val="tx1"/>
                </a:solidFill>
                <a:effectLst/>
                <a:latin typeface="Georgia"/>
                <a:ea typeface="Georgia"/>
                <a:cs typeface="Georgia"/>
                <a:sym typeface="Wingdings" pitchFamily="2" charset="2"/>
              </a:rPr>
              <a:t> have alternative spellings; for consistency, I have adjusted the slides (</a:t>
            </a:r>
            <a:r>
              <a:rPr kumimoji="0" lang="en-GB" sz="2400" b="0" i="1" u="none" strike="noStrike" cap="none" normalizeH="0" dirty="0" err="1" smtClean="0">
                <a:ln>
                  <a:noFill/>
                </a:ln>
                <a:solidFill>
                  <a:schemeClr val="tx1"/>
                </a:solidFill>
                <a:effectLst/>
                <a:latin typeface="Georgia"/>
                <a:ea typeface="Georgia"/>
                <a:cs typeface="Georgia"/>
                <a:sym typeface="Wingdings" pitchFamily="2" charset="2"/>
              </a:rPr>
              <a:t>fiqh</a:t>
            </a:r>
            <a:r>
              <a:rPr kumimoji="0" lang="en-GB" sz="2400" b="0" i="0" u="none" strike="noStrike" cap="none" normalizeH="0" dirty="0" smtClean="0">
                <a:ln>
                  <a:noFill/>
                </a:ln>
                <a:solidFill>
                  <a:schemeClr val="tx1"/>
                </a:solidFill>
                <a:effectLst/>
                <a:latin typeface="Georgia"/>
                <a:ea typeface="Georgia"/>
                <a:cs typeface="Georgia"/>
                <a:sym typeface="Wingdings" pitchFamily="2" charset="2"/>
              </a:rPr>
              <a:t> = </a:t>
            </a:r>
            <a:r>
              <a:rPr kumimoji="0" lang="en-GB" sz="2400" b="0" i="1" u="none" strike="noStrike" cap="none" normalizeH="0" dirty="0" err="1" smtClean="0">
                <a:ln>
                  <a:noFill/>
                </a:ln>
                <a:solidFill>
                  <a:schemeClr val="tx1"/>
                </a:solidFill>
                <a:effectLst/>
                <a:latin typeface="Georgia"/>
                <a:ea typeface="Georgia"/>
                <a:cs typeface="Georgia"/>
                <a:sym typeface="Wingdings" pitchFamily="2" charset="2"/>
              </a:rPr>
              <a:t>fikh</a:t>
            </a:r>
            <a:r>
              <a:rPr kumimoji="0" lang="en-GB" sz="2400" b="0" i="0" u="none" strike="noStrike" cap="none" normalizeH="0" dirty="0" smtClean="0">
                <a:ln>
                  <a:noFill/>
                </a:ln>
                <a:solidFill>
                  <a:schemeClr val="tx1"/>
                </a:solidFill>
                <a:effectLst/>
                <a:latin typeface="Georgia"/>
                <a:ea typeface="Georgia"/>
                <a:cs typeface="Georgia"/>
                <a:sym typeface="Wingdings" pitchFamily="2" charset="2"/>
              </a:rPr>
              <a:t>)</a:t>
            </a:r>
            <a:endParaRPr kumimoji="0" lang="en-GB" sz="2400" b="0" i="0" u="none" strike="noStrike" cap="none" normalizeH="0" baseline="0" dirty="0" smtClean="0">
              <a:ln>
                <a:noFill/>
              </a:ln>
              <a:solidFill>
                <a:schemeClr val="tx1"/>
              </a:solidFill>
              <a:effectLst/>
              <a:latin typeface="Georgia"/>
              <a:ea typeface="Georgia"/>
              <a:cs typeface="Georgia"/>
              <a:sym typeface="Wingdings" pitchFamily="2" charset="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561278108"/>
              </p:ext>
            </p:extLst>
          </p:nvPr>
        </p:nvGraphicFramePr>
        <p:xfrm>
          <a:off x="0" y="116632"/>
          <a:ext cx="9144000" cy="6741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643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0" y="471443"/>
            <a:ext cx="9144000" cy="569386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0" u="none" strike="noStrike" cap="none" normalizeH="0" baseline="0" dirty="0" err="1" smtClean="0">
                <a:ln>
                  <a:noFill/>
                </a:ln>
                <a:solidFill>
                  <a:schemeClr val="tx1"/>
                </a:solidFill>
                <a:effectLst/>
                <a:latin typeface="Georgia"/>
                <a:ea typeface="Georgia"/>
                <a:cs typeface="Georgia"/>
              </a:rPr>
              <a:t>Shari’a</a:t>
            </a:r>
            <a:r>
              <a:rPr kumimoji="0" lang="en-GB" sz="2800" b="1" i="0" u="none" strike="noStrike" cap="none" normalizeH="0" baseline="0" dirty="0" smtClean="0">
                <a:ln>
                  <a:noFill/>
                </a:ln>
                <a:solidFill>
                  <a:schemeClr val="tx1"/>
                </a:solidFill>
                <a:effectLst/>
                <a:latin typeface="Georgia"/>
                <a:ea typeface="Georgia"/>
                <a:cs typeface="Georgia"/>
              </a:rPr>
              <a:t> and </a:t>
            </a:r>
            <a:r>
              <a:rPr kumimoji="0" lang="en-GB" sz="2800" b="1" i="0" u="none" strike="noStrike" cap="none" normalizeH="0" baseline="0" dirty="0" err="1" smtClean="0">
                <a:ln>
                  <a:noFill/>
                </a:ln>
                <a:solidFill>
                  <a:schemeClr val="tx1"/>
                </a:solidFill>
                <a:effectLst/>
                <a:latin typeface="Georgia"/>
                <a:ea typeface="Georgia"/>
                <a:cs typeface="Georgia"/>
              </a:rPr>
              <a:t>fiqh</a:t>
            </a:r>
            <a:endParaRPr kumimoji="0" lang="en-GB" sz="2800" b="1"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1" u="none" strike="noStrike" cap="none" normalizeH="0" baseline="0" dirty="0" err="1" smtClean="0">
                <a:ln>
                  <a:noFill/>
                </a:ln>
                <a:solidFill>
                  <a:schemeClr val="tx1"/>
                </a:solidFill>
                <a:effectLst/>
                <a:latin typeface="Georgia"/>
                <a:ea typeface="Georgia"/>
                <a:cs typeface="Georgia"/>
              </a:rPr>
              <a:t>Usul</a:t>
            </a:r>
            <a:r>
              <a:rPr kumimoji="0" lang="en-GB" sz="2800" b="0" i="1" u="none" strike="noStrike" cap="none" normalizeH="0" baseline="0" dirty="0" smtClean="0">
                <a:ln>
                  <a:noFill/>
                </a:ln>
                <a:solidFill>
                  <a:schemeClr val="tx1"/>
                </a:solidFill>
                <a:effectLst/>
                <a:latin typeface="Georgia"/>
                <a:ea typeface="Georgia"/>
                <a:cs typeface="Georgia"/>
              </a:rPr>
              <a:t> </a:t>
            </a:r>
            <a:r>
              <a:rPr kumimoji="0" lang="en-GB" sz="2800" b="0" i="1" u="none" strike="noStrike" cap="none" normalizeH="0" baseline="0" dirty="0" err="1" smtClean="0">
                <a:ln>
                  <a:noFill/>
                </a:ln>
                <a:solidFill>
                  <a:schemeClr val="tx1"/>
                </a:solidFill>
                <a:effectLst/>
                <a:latin typeface="Georgia"/>
                <a:ea typeface="Georgia"/>
                <a:cs typeface="Georgia"/>
              </a:rPr>
              <a:t>ul</a:t>
            </a:r>
            <a:r>
              <a:rPr kumimoji="0" lang="en-GB" sz="2800" b="0" i="1" u="none" strike="noStrike" cap="none" normalizeH="0" baseline="0" dirty="0" err="1" smtClean="0">
                <a:ln>
                  <a:noFill/>
                </a:ln>
                <a:solidFill>
                  <a:schemeClr val="tx1"/>
                </a:solidFill>
                <a:effectLst/>
                <a:latin typeface="Georgia"/>
                <a:ea typeface="Georgia"/>
                <a:cs typeface="Georgia"/>
              </a:rPr>
              <a:t>-fiqh</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 ‘Islamic legal theory’ : primarily </a:t>
            </a:r>
            <a:r>
              <a:rPr kumimoji="0" lang="en-GB" sz="2800" b="1" i="0" u="none" strike="noStrike" cap="none" normalizeH="0" baseline="0" dirty="0" smtClean="0">
                <a:ln>
                  <a:noFill/>
                </a:ln>
                <a:solidFill>
                  <a:schemeClr val="tx1"/>
                </a:solidFill>
                <a:effectLst/>
                <a:latin typeface="Georgia"/>
                <a:ea typeface="Georgia"/>
                <a:cs typeface="Georgia"/>
              </a:rPr>
              <a:t>fixed</a:t>
            </a:r>
            <a:r>
              <a:rPr kumimoji="0" lang="en-GB" sz="2800" b="0" i="0" u="none" strike="noStrike" cap="none" normalizeH="0" baseline="0" dirty="0" smtClean="0">
                <a:ln>
                  <a:noFill/>
                </a:ln>
                <a:solidFill>
                  <a:schemeClr val="tx1"/>
                </a:solidFill>
                <a:effectLst/>
                <a:latin typeface="Georgia"/>
                <a:ea typeface="Georgia"/>
                <a:cs typeface="Georgia"/>
              </a:rPr>
              <a:t> part of law, derived through Qur’an and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Directly, or literally: i.e. through </a:t>
            </a:r>
            <a:r>
              <a:rPr kumimoji="0" lang="en-GB" sz="2800" b="1" i="0" u="none" strike="noStrike" cap="none" normalizeH="0" baseline="0" dirty="0" smtClean="0">
                <a:ln>
                  <a:noFill/>
                </a:ln>
                <a:solidFill>
                  <a:schemeClr val="tx1"/>
                </a:solidFill>
                <a:effectLst/>
                <a:latin typeface="Georgia"/>
                <a:ea typeface="Georgia"/>
                <a:cs typeface="Georgia"/>
              </a:rPr>
              <a:t>analogy</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1" u="none" strike="noStrike" cap="none" normalizeH="0" baseline="0" dirty="0" err="1" smtClean="0">
                <a:ln>
                  <a:noFill/>
                </a:ln>
                <a:solidFill>
                  <a:schemeClr val="tx1"/>
                </a:solidFill>
                <a:effectLst/>
                <a:latin typeface="Georgia"/>
                <a:ea typeface="Georgia"/>
                <a:cs typeface="Georgia"/>
              </a:rPr>
              <a:t>qiyas</a:t>
            </a:r>
            <a:r>
              <a:rPr kumimoji="0" lang="en-GB" sz="2800" b="0" i="0" u="none" strike="noStrike" cap="none" normalizeH="0" baseline="0" dirty="0" smtClean="0">
                <a:ln>
                  <a:noFill/>
                </a:ln>
                <a:solidFill>
                  <a:schemeClr val="tx1"/>
                </a:solidFill>
                <a:effectLst/>
                <a:latin typeface="Georgia"/>
                <a:ea typeface="Georgia"/>
                <a:cs typeface="Georgia"/>
              </a:rPr>
              <a:t>). [e.g. alcohol, intoxication &gt; drug abuse]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Who is qualified to establish </a:t>
            </a:r>
            <a:r>
              <a:rPr kumimoji="0" lang="en-GB" sz="2800" b="0" i="0" u="none" strike="noStrike" cap="none" normalizeH="0" baseline="0" dirty="0" err="1" smtClean="0">
                <a:ln>
                  <a:noFill/>
                </a:ln>
                <a:solidFill>
                  <a:schemeClr val="tx1"/>
                </a:solidFill>
                <a:effectLst/>
                <a:latin typeface="Georgia"/>
                <a:ea typeface="Georgia"/>
                <a:cs typeface="Georgia"/>
              </a:rPr>
              <a:t>usul</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ul</a:t>
            </a:r>
            <a:r>
              <a:rPr kumimoji="0" lang="en-GB" sz="2800" b="0" i="0" u="none" strike="noStrike" cap="none" normalizeH="0" baseline="0" dirty="0" err="1" smtClean="0">
                <a:ln>
                  <a:noFill/>
                </a:ln>
                <a:solidFill>
                  <a:schemeClr val="tx1"/>
                </a:solidFill>
                <a:effectLst/>
                <a:latin typeface="Georgia"/>
                <a:ea typeface="Georgia"/>
                <a:cs typeface="Georgia"/>
              </a:rPr>
              <a:t>-fiqh</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 controversy.  Beyond Qur’an and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Fuqaha</a:t>
            </a:r>
            <a:r>
              <a:rPr kumimoji="0" lang="en-GB" sz="2800" b="0" i="0" u="none" strike="noStrike" cap="none" normalizeH="0" baseline="0" dirty="0" smtClean="0">
                <a:ln>
                  <a:noFill/>
                </a:ln>
                <a:solidFill>
                  <a:schemeClr val="tx1"/>
                </a:solidFill>
                <a:effectLst/>
                <a:latin typeface="Georgia"/>
                <a:ea typeface="Georgia"/>
                <a:cs typeface="Georgia"/>
              </a:rPr>
              <a:t> (pl.) = jurist. [sing. </a:t>
            </a:r>
            <a:r>
              <a:rPr kumimoji="0" lang="en-GB" sz="2800" b="0" i="0" u="none" strike="noStrike" cap="none" normalizeH="0" baseline="0" dirty="0" err="1" smtClean="0">
                <a:ln>
                  <a:noFill/>
                </a:ln>
                <a:solidFill>
                  <a:schemeClr val="tx1"/>
                </a:solidFill>
                <a:effectLst/>
                <a:latin typeface="Georgia"/>
                <a:ea typeface="Georgia"/>
                <a:cs typeface="Georgia"/>
              </a:rPr>
              <a:t>Faqih</a:t>
            </a:r>
            <a:r>
              <a:rPr kumimoji="0" lang="en-GB" sz="2800" b="0" i="0" u="none" strike="noStrike" cap="none" normalizeH="0" baseline="0" dirty="0" smtClean="0">
                <a:ln>
                  <a:noFill/>
                </a:ln>
                <a:solidFill>
                  <a:schemeClr val="tx1"/>
                </a:solidFill>
                <a:effectLst/>
                <a:latin typeface="Georgia"/>
                <a:ea typeface="Georgia"/>
                <a:cs typeface="Georgia"/>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cs typeface="Georgia"/>
              </a:rPr>
              <a:t/>
            </a:r>
            <a:br>
              <a:rPr kumimoji="0" lang="en-GB" sz="2800" b="0" i="0" u="none" strike="noStrike" cap="none" normalizeH="0" baseline="0" dirty="0" smtClean="0">
                <a:ln>
                  <a:noFill/>
                </a:ln>
                <a:solidFill>
                  <a:schemeClr val="tx1"/>
                </a:solidFill>
                <a:effectLst/>
                <a:latin typeface="Georgia"/>
                <a:cs typeface="Georgia"/>
              </a:rPr>
            </a:br>
            <a:endParaRPr kumimoji="0" lang="en-GB" sz="2800" b="0" i="0" u="none" strike="noStrike" cap="none" normalizeH="0" baseline="0" dirty="0" smtClean="0">
              <a:ln>
                <a:noFill/>
              </a:ln>
              <a:solidFill>
                <a:schemeClr val="tx1"/>
              </a:solidFill>
              <a:effectLst/>
              <a:latin typeface="Georgia"/>
              <a:cs typeface="Georgia"/>
            </a:endParaRPr>
          </a:p>
        </p:txBody>
      </p:sp>
      <p:sp>
        <p:nvSpPr>
          <p:cNvPr id="17411" name="Rectangle 3"/>
          <p:cNvSpPr>
            <a:spLocks noChangeArrowheads="1"/>
          </p:cNvSpPr>
          <p:nvPr/>
        </p:nvSpPr>
        <p:spPr bwMode="auto">
          <a:xfrm>
            <a:off x="179512" y="6093296"/>
            <a:ext cx="91440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1828800" algn="l"/>
              </a:tabLst>
            </a:pPr>
            <a:r>
              <a:rPr kumimoji="0" lang="en-GB" sz="1200" b="0" i="0" u="none" strike="noStrike" cap="none" normalizeH="0" baseline="0" dirty="0" smtClean="0">
                <a:ln>
                  <a:noFill/>
                </a:ln>
                <a:solidFill>
                  <a:schemeClr val="tx1"/>
                </a:solidFill>
                <a:effectLst/>
                <a:latin typeface="Courier"/>
                <a:ea typeface="Georgia"/>
                <a:cs typeface="Georgia"/>
                <a:hlinkClick r:id=""/>
              </a:rPr>
              <a:t>[</a:t>
            </a:r>
            <a:r>
              <a:rPr kumimoji="0" lang="en-GB" sz="1200" b="0" i="0" u="none" strike="noStrike" cap="none" normalizeH="0" baseline="0" dirty="0" err="1" smtClean="0" bmk="">
                <a:ln>
                  <a:noFill/>
                </a:ln>
                <a:solidFill>
                  <a:schemeClr val="tx1"/>
                </a:solidFill>
                <a:effectLst/>
                <a:latin typeface="Courier"/>
                <a:ea typeface="Georgia"/>
                <a:cs typeface="Georgia"/>
                <a:hlinkClick r:id=""/>
              </a:rPr>
              <a:t>i</a:t>
            </a:r>
            <a:r>
              <a:rPr kumimoji="0" lang="en-GB" sz="1200" b="0" i="0" u="none" strike="noStrike" cap="none" normalizeH="0" baseline="0" dirty="0" smtClean="0" bmk="">
                <a:ln>
                  <a:noFill/>
                </a:ln>
                <a:solidFill>
                  <a:schemeClr val="tx1"/>
                </a:solidFill>
                <a:effectLst/>
                <a:latin typeface="Courier"/>
                <a:ea typeface="Georgia"/>
                <a:cs typeface="Georgia"/>
                <a:hlinkClick r:id=""/>
              </a:rPr>
              <a:t>]</a:t>
            </a:r>
            <a:r>
              <a:rPr kumimoji="0" lang="en-GB" sz="1200" b="0" i="0" u="none" strike="noStrike" cap="none" normalizeH="0" baseline="0" dirty="0" smtClean="0">
                <a:ln>
                  <a:noFill/>
                </a:ln>
                <a:solidFill>
                  <a:schemeClr val="tx1"/>
                </a:solidFill>
                <a:effectLst/>
                <a:latin typeface="Georgia"/>
                <a:ea typeface="Georgia"/>
                <a:cs typeface="Georgia"/>
              </a:rPr>
              <a:t>.	IN = </a:t>
            </a:r>
            <a:r>
              <a:rPr kumimoji="0" lang="en-GB" sz="1200" b="0" i="0" u="none" strike="noStrike" cap="none" normalizeH="0" baseline="0" dirty="0" err="1" smtClean="0">
                <a:ln>
                  <a:noFill/>
                </a:ln>
                <a:solidFill>
                  <a:schemeClr val="tx1"/>
                </a:solidFill>
                <a:effectLst/>
                <a:latin typeface="Georgia"/>
                <a:ea typeface="Georgia"/>
                <a:cs typeface="Georgia"/>
              </a:rPr>
              <a:t>Nyazee</a:t>
            </a:r>
            <a:r>
              <a:rPr kumimoji="0" lang="en-GB" sz="1200" b="0" i="0" u="none" strike="noStrike" cap="none" normalizeH="0" baseline="0" dirty="0" smtClean="0">
                <a:ln>
                  <a:noFill/>
                </a:ln>
                <a:solidFill>
                  <a:schemeClr val="tx1"/>
                </a:solidFill>
                <a:effectLst/>
                <a:latin typeface="Georgia"/>
                <a:ea typeface="Georgia"/>
                <a:cs typeface="Georgia"/>
              </a:rPr>
              <a:t>, </a:t>
            </a:r>
            <a:r>
              <a:rPr kumimoji="0" lang="en-GB" sz="1200" b="0" i="0" u="none" strike="noStrike" cap="none" normalizeH="0" baseline="0" dirty="0" err="1" smtClean="0">
                <a:ln>
                  <a:noFill/>
                </a:ln>
                <a:solidFill>
                  <a:schemeClr val="tx1"/>
                </a:solidFill>
                <a:effectLst/>
                <a:latin typeface="Georgia"/>
                <a:ea typeface="Georgia"/>
                <a:cs typeface="Georgia"/>
              </a:rPr>
              <a:t>Imran</a:t>
            </a:r>
            <a:r>
              <a:rPr kumimoji="0" lang="en-GB" sz="1200" b="0" i="0" u="none" strike="noStrike" cap="none" normalizeH="0" baseline="0" dirty="0" smtClean="0">
                <a:ln>
                  <a:noFill/>
                </a:ln>
                <a:solidFill>
                  <a:schemeClr val="tx1"/>
                </a:solidFill>
                <a:effectLst/>
                <a:latin typeface="Georgia"/>
                <a:ea typeface="Georgia"/>
                <a:cs typeface="Georgia"/>
              </a:rPr>
              <a:t> </a:t>
            </a:r>
            <a:r>
              <a:rPr kumimoji="0" lang="en-GB" sz="1200" b="0" i="0" u="none" strike="noStrike" cap="none" normalizeH="0" baseline="0" dirty="0" err="1" smtClean="0">
                <a:ln>
                  <a:noFill/>
                </a:ln>
                <a:solidFill>
                  <a:schemeClr val="tx1"/>
                </a:solidFill>
                <a:effectLst/>
                <a:latin typeface="Georgia"/>
                <a:ea typeface="Georgia"/>
                <a:cs typeface="Georgia"/>
              </a:rPr>
              <a:t>Ahsan</a:t>
            </a:r>
            <a:r>
              <a:rPr kumimoji="0" lang="en-GB" sz="1200" b="0" i="0" u="none" strike="noStrike" cap="none" normalizeH="0" baseline="0" dirty="0" smtClean="0">
                <a:ln>
                  <a:noFill/>
                </a:ln>
                <a:solidFill>
                  <a:schemeClr val="tx1"/>
                </a:solidFill>
                <a:effectLst/>
                <a:latin typeface="Georgia"/>
                <a:ea typeface="Georgia"/>
                <a:cs typeface="Georgia"/>
              </a:rPr>
              <a:t> Khan. </a:t>
            </a:r>
            <a:r>
              <a:rPr kumimoji="0" lang="en-GB" sz="1200" b="0" i="0" u="sng" strike="noStrike" cap="none" normalizeH="0" baseline="0" dirty="0" smtClean="0">
                <a:ln>
                  <a:noFill/>
                </a:ln>
                <a:solidFill>
                  <a:schemeClr val="tx1"/>
                </a:solidFill>
                <a:effectLst/>
                <a:latin typeface="Georgia"/>
                <a:ea typeface="Georgia"/>
                <a:cs typeface="Georgia"/>
              </a:rPr>
              <a:t>Theories of Islamic Law</a:t>
            </a:r>
            <a:endParaRPr kumimoji="0" lang="en-GB" sz="1800" b="0" i="0" u="none" strike="noStrike" cap="none" normalizeH="0" baseline="0" dirty="0" smtClean="0">
              <a:ln>
                <a:noFill/>
              </a:ln>
              <a:solidFill>
                <a:schemeClr val="tx1"/>
              </a:solidFill>
              <a:effectLst/>
              <a:latin typeface="Georgia"/>
              <a:cs typeface="Georgia"/>
            </a:endParaRPr>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111328589"/>
              </p:ext>
            </p:extLst>
          </p:nvPr>
        </p:nvGraphicFramePr>
        <p:xfrm>
          <a:off x="179512" y="692696"/>
          <a:ext cx="8964488" cy="4896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5962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p:cNvSpPr>
            <a:spLocks noChangeArrowheads="1"/>
          </p:cNvSpPr>
          <p:nvPr/>
        </p:nvSpPr>
        <p:spPr bwMode="auto">
          <a:xfrm>
            <a:off x="0" y="862842"/>
            <a:ext cx="9144000" cy="5509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1" u="none" strike="noStrike" cap="none" normalizeH="0" baseline="30000" dirty="0" smtClean="0">
                <a:ln>
                  <a:noFill/>
                </a:ln>
                <a:solidFill>
                  <a:schemeClr val="tx1"/>
                </a:solidFill>
                <a:effectLst/>
                <a:latin typeface="Georgia"/>
                <a:ea typeface="Georgia"/>
                <a:cs typeface="Georgia"/>
              </a:rPr>
              <a:t>‹</a:t>
            </a:r>
            <a:r>
              <a:rPr kumimoji="0" lang="en-GB" sz="3200" b="0" i="1" u="none" strike="noStrike" cap="none" normalizeH="0" baseline="0" dirty="0" err="1" smtClean="0">
                <a:ln>
                  <a:noFill/>
                </a:ln>
                <a:solidFill>
                  <a:schemeClr val="tx1"/>
                </a:solidFill>
                <a:effectLst/>
                <a:latin typeface="Georgia"/>
                <a:ea typeface="Georgia"/>
                <a:cs typeface="Georgia"/>
              </a:rPr>
              <a:t>ilm</a:t>
            </a:r>
            <a:r>
              <a:rPr kumimoji="0" lang="en-GB" sz="3200" b="0" i="0" u="none" strike="noStrike" cap="none" normalizeH="0" baseline="0" dirty="0" smtClean="0">
                <a:ln>
                  <a:noFill/>
                </a:ln>
                <a:solidFill>
                  <a:schemeClr val="tx1"/>
                </a:solidFill>
                <a:effectLst/>
                <a:latin typeface="Georgia"/>
                <a:ea typeface="Georgia"/>
                <a:cs typeface="Georgia"/>
              </a:rPr>
              <a:t> - knowledge (same meaning as  </a:t>
            </a:r>
            <a:r>
              <a:rPr kumimoji="0" lang="en-GB" sz="3200" b="0" i="1" u="none" strike="noStrike" cap="none" normalizeH="0" baseline="0" dirty="0" err="1" smtClean="0">
                <a:ln>
                  <a:noFill/>
                </a:ln>
                <a:solidFill>
                  <a:schemeClr val="tx1"/>
                </a:solidFill>
                <a:effectLst/>
                <a:latin typeface="Georgia"/>
                <a:ea typeface="Georgia"/>
                <a:cs typeface="Georgia"/>
              </a:rPr>
              <a:t>fiqh</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err="1" smtClean="0">
                <a:ln>
                  <a:noFill/>
                </a:ln>
                <a:solidFill>
                  <a:schemeClr val="tx1"/>
                </a:solidFill>
                <a:effectLst/>
                <a:latin typeface="Georgia"/>
                <a:ea typeface="Georgia"/>
                <a:cs typeface="Georgia"/>
              </a:rPr>
              <a:t>kal</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a</a:t>
            </a:r>
            <a:r>
              <a:rPr kumimoji="0" lang="en-GB" sz="3200" b="0" i="1" u="none" strike="noStrike" cap="none" normalizeH="0" baseline="0" dirty="0" err="1" smtClean="0">
                <a:ln>
                  <a:noFill/>
                </a:ln>
                <a:solidFill>
                  <a:schemeClr val="tx1"/>
                </a:solidFill>
                <a:effectLst/>
                <a:latin typeface="Georgia"/>
                <a:ea typeface="Georgia"/>
                <a:cs typeface="Georgia"/>
              </a:rPr>
              <a:t>m</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 theology.</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Not separated from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fiqh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until 2nd century 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t>
            </a:r>
            <a:endParaRPr kumimoji="0" lang="en-GB" sz="3200" b="0" i="1"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Shari’ah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knowledge of </a:t>
            </a:r>
            <a:r>
              <a:rPr kumimoji="0" lang="en-GB" sz="3200" b="0" i="0" u="none" strike="noStrike" cap="none" normalizeH="0" baseline="0" dirty="0" err="1" smtClean="0">
                <a:ln>
                  <a:noFill/>
                </a:ln>
                <a:solidFill>
                  <a:schemeClr val="tx1"/>
                </a:solidFill>
                <a:effectLst/>
                <a:latin typeface="Georgia"/>
                <a:ea typeface="Georgia"/>
                <a:cs typeface="Georgia"/>
                <a:sym typeface="Symbol" pitchFamily="18" charset="2"/>
              </a:rPr>
              <a:t>fiqh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knowledge of the tenets of faith </a:t>
            </a:r>
            <a:r>
              <a:rPr kumimoji="0" lang="en-GB" sz="3200" b="0" i="1" u="none" strike="noStrike" cap="none" normalizeH="0" baseline="30000" dirty="0" smtClean="0">
                <a:ln>
                  <a:noFill/>
                </a:ln>
                <a:solidFill>
                  <a:schemeClr val="tx1"/>
                </a:solidFill>
                <a:effectLst/>
                <a:latin typeface="Georgia"/>
                <a:ea typeface="Georgia"/>
                <a:cs typeface="Georgia"/>
                <a:sym typeface="Symbol" pitchFamily="18" charset="2"/>
              </a:rPr>
              <a:t>‹</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aki</a:t>
            </a:r>
            <a:r>
              <a:rPr kumimoji="0" lang="en-GB" sz="3200" b="0" i="1" u="none" strike="noStrike" cap="none" normalizeH="0" baseline="0" dirty="0" err="1" smtClean="0">
                <a:ln>
                  <a:noFill/>
                </a:ln>
                <a:solidFill>
                  <a:schemeClr val="tx1"/>
                </a:solidFill>
                <a:effectLst/>
                <a:latin typeface="Georgia"/>
                <a:ea typeface="Georgia"/>
                <a:cs typeface="Georgia"/>
              </a:rPr>
              <a:t>da</a:t>
            </a:r>
            <a:r>
              <a:rPr kumimoji="0" lang="en-GB" sz="3200" b="0" i="1" u="none" strike="noStrike" cap="none" normalizeH="0" baseline="0" dirty="0" smtClean="0">
                <a:ln>
                  <a:noFill/>
                </a:ln>
                <a:solidFill>
                  <a:schemeClr val="tx1"/>
                </a:solidFill>
                <a:effectLst/>
                <a:latin typeface="Georgia"/>
                <a:ea typeface="Georgia"/>
                <a:cs typeface="Georgia"/>
              </a:rPr>
              <a:t> </a:t>
            </a:r>
            <a:endParaRPr kumimoji="0" lang="en-GB" sz="3200" b="0" i="0"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1"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“The  real distinction between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shari’ah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and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fiqh</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is that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shari’ah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is the law itself, while </a:t>
            </a:r>
            <a:r>
              <a:rPr kumimoji="0" lang="en-GB" sz="3200" b="0" i="1" u="none" strike="noStrike" cap="none" normalizeH="0" baseline="0" dirty="0" err="1" smtClean="0">
                <a:ln>
                  <a:noFill/>
                </a:ln>
                <a:solidFill>
                  <a:schemeClr val="tx1"/>
                </a:solidFill>
                <a:effectLst/>
                <a:latin typeface="Georgia"/>
                <a:ea typeface="Georgia"/>
                <a:cs typeface="Georgia"/>
                <a:sym typeface="Symbol" pitchFamily="18" charset="2"/>
              </a:rPr>
              <a:t>fiqh</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 </a:t>
            </a: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is a knowledge of that law - its jurisprudence</a:t>
            </a:r>
            <a:r>
              <a:rPr kumimoji="0" lang="en-GB" sz="3200" b="0" i="0" u="none" strike="noStrike" cap="none" normalizeH="0" baseline="0" dirty="0" smtClean="0">
                <a:ln>
                  <a:noFill/>
                </a:ln>
                <a:solidFill>
                  <a:schemeClr val="tx1"/>
                </a:solidFill>
                <a:effectLst/>
                <a:latin typeface="Georgia"/>
                <a:ea typeface="Georgia"/>
                <a:cs typeface="Georgia"/>
                <a:sym typeface="Symbol" pitchFamily="18" charset="2"/>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1" u="none" strike="noStrike" cap="none" normalizeH="0" baseline="0" dirty="0" smtClean="0">
              <a:ln>
                <a:noFill/>
              </a:ln>
              <a:solidFill>
                <a:schemeClr val="tx1"/>
              </a:solidFill>
              <a:effectLst/>
              <a:latin typeface="Georgia"/>
              <a:cs typeface="Georgia"/>
              <a:sym typeface="Symbol" pitchFamily="18"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1" u="none" strike="noStrike" cap="none" normalizeH="0" baseline="0" dirty="0" smtClean="0">
                <a:ln>
                  <a:noFill/>
                </a:ln>
                <a:solidFill>
                  <a:schemeClr val="tx1"/>
                </a:solidFill>
                <a:effectLst/>
                <a:latin typeface="Georgia"/>
                <a:ea typeface="Georgia"/>
                <a:cs typeface="Georgia"/>
                <a:sym typeface="Symbol" pitchFamily="18" charset="2"/>
              </a:rPr>
              <a:t>Knowledge + Rules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p:cNvSpPr>
            <a:spLocks noChangeArrowheads="1"/>
          </p:cNvSpPr>
          <p:nvPr/>
        </p:nvSpPr>
        <p:spPr bwMode="auto">
          <a:xfrm>
            <a:off x="179512" y="640140"/>
            <a:ext cx="9144000" cy="483209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err="1" smtClean="0">
                <a:ln>
                  <a:noFill/>
                </a:ln>
                <a:solidFill>
                  <a:schemeClr val="tx1"/>
                </a:solidFill>
                <a:effectLst/>
                <a:latin typeface="Georgia"/>
                <a:ea typeface="Georgia"/>
                <a:cs typeface="Georgia"/>
              </a:rPr>
              <a:t>Shari’a</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ahkam</a:t>
            </a:r>
            <a:r>
              <a:rPr kumimoji="0" lang="en-GB" sz="2800" b="0" i="0" u="none" strike="noStrike" cap="none" normalizeH="0" baseline="0" dirty="0" smtClean="0">
                <a:ln>
                  <a:noFill/>
                </a:ln>
                <a:solidFill>
                  <a:schemeClr val="tx1"/>
                </a:solidFill>
                <a:effectLst/>
                <a:latin typeface="Georgia"/>
                <a:ea typeface="Georgia"/>
                <a:cs typeface="Georgia"/>
              </a:rPr>
              <a:t>: legal rules</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rules relating to belief: i.e. </a:t>
            </a:r>
            <a:r>
              <a:rPr kumimoji="0" lang="en-GB" sz="2800" b="0" i="0" u="none" strike="noStrike" cap="none" normalizeH="0" baseline="0" dirty="0" err="1" smtClean="0">
                <a:ln>
                  <a:noFill/>
                </a:ln>
                <a:solidFill>
                  <a:schemeClr val="tx1"/>
                </a:solidFill>
                <a:effectLst/>
                <a:latin typeface="Georgia"/>
                <a:ea typeface="Georgia"/>
                <a:cs typeface="Georgia"/>
              </a:rPr>
              <a:t>shahada</a:t>
            </a:r>
            <a:r>
              <a:rPr kumimoji="0" lang="en-GB" sz="2800" b="0" i="0" u="none" strike="noStrike" cap="none" normalizeH="0" baseline="0" dirty="0" smtClean="0">
                <a:ln>
                  <a:noFill/>
                </a:ln>
                <a:solidFill>
                  <a:schemeClr val="tx1"/>
                </a:solidFill>
                <a:effectLst/>
                <a:latin typeface="Georgia"/>
                <a:ea typeface="Georgia"/>
                <a:cs typeface="Georgia"/>
              </a:rPr>
              <a:t>. Day of Judgement.</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Rules relating to acts: physical acts: prayer</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within the heart: intention, hatred.</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relating to speech</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Forms and Types of Knowledge: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Knowledge affects conduct (i.e. </a:t>
            </a:r>
            <a:r>
              <a:rPr kumimoji="0" lang="en-GB" sz="2800" b="0" i="0" u="none" strike="noStrike" cap="none" normalizeH="0" baseline="0" dirty="0" err="1" smtClean="0">
                <a:ln>
                  <a:noFill/>
                </a:ln>
                <a:solidFill>
                  <a:schemeClr val="tx1"/>
                </a:solidFill>
                <a:effectLst/>
                <a:latin typeface="Georgia"/>
                <a:ea typeface="Georgia"/>
                <a:cs typeface="Georgia"/>
              </a:rPr>
              <a:t>shari’a</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ahkam</a:t>
            </a:r>
            <a:r>
              <a:rPr kumimoji="0" lang="en-GB" sz="2800" b="0" i="0" u="none" strike="noStrike" cap="none" normalizeH="0" baseline="0" dirty="0" smtClean="0">
                <a:ln>
                  <a:noFill/>
                </a:ln>
                <a:solidFill>
                  <a:schemeClr val="tx1"/>
                </a:solidFill>
                <a:effectLst/>
                <a:latin typeface="Georgia"/>
                <a:ea typeface="Georgia"/>
                <a:cs typeface="Georgia"/>
              </a:rPr>
              <a:t>).</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1"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1" i="0" u="none" strike="noStrike" cap="none" normalizeH="0" baseline="0" dirty="0" err="1" smtClean="0">
                <a:ln>
                  <a:noFill/>
                </a:ln>
                <a:solidFill>
                  <a:schemeClr val="tx1"/>
                </a:solidFill>
                <a:effectLst/>
                <a:latin typeface="Georgia"/>
                <a:ea typeface="Georgia"/>
                <a:cs typeface="Georgia"/>
              </a:rPr>
              <a:t>Shari’a</a:t>
            </a:r>
            <a:r>
              <a:rPr kumimoji="0" lang="en-GB" sz="2800" b="1" i="0" u="none" strike="noStrike" cap="none" normalizeH="0" baseline="0" dirty="0" smtClean="0">
                <a:ln>
                  <a:noFill/>
                </a:ln>
                <a:solidFill>
                  <a:schemeClr val="tx1"/>
                </a:solidFill>
                <a:effectLst/>
                <a:latin typeface="Georgia"/>
                <a:ea typeface="Georgia"/>
                <a:cs typeface="Georgia"/>
              </a:rPr>
              <a:t> </a:t>
            </a:r>
            <a:r>
              <a:rPr kumimoji="0" lang="en-GB" sz="2800" b="1" i="0" u="none" strike="noStrike" cap="none" normalizeH="0" baseline="0" dirty="0" err="1" smtClean="0">
                <a:ln>
                  <a:noFill/>
                </a:ln>
                <a:solidFill>
                  <a:schemeClr val="tx1"/>
                </a:solidFill>
                <a:effectLst/>
                <a:latin typeface="Georgia"/>
                <a:ea typeface="Georgia"/>
                <a:cs typeface="Georgia"/>
              </a:rPr>
              <a:t>Ahkam</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a:t>
            </a:r>
            <a:r>
              <a:rPr kumimoji="0" lang="en-GB" sz="2800" b="0" i="0" u="none" strike="noStrike" cap="none" normalizeH="0" baseline="0" dirty="0" err="1" smtClean="0">
                <a:ln>
                  <a:noFill/>
                </a:ln>
                <a:solidFill>
                  <a:schemeClr val="tx1"/>
                </a:solidFill>
                <a:effectLst/>
                <a:latin typeface="Georgia"/>
                <a:ea typeface="Georgia"/>
                <a:cs typeface="Georgia"/>
              </a:rPr>
              <a:t>ahkam</a:t>
            </a:r>
            <a:r>
              <a:rPr kumimoji="0" lang="en-GB" sz="2800" b="0" i="0" u="none" strike="noStrike" cap="none" normalizeH="0" baseline="0" dirty="0" smtClean="0">
                <a:ln>
                  <a:noFill/>
                </a:ln>
                <a:solidFill>
                  <a:schemeClr val="tx1"/>
                </a:solidFill>
                <a:effectLst/>
                <a:latin typeface="Georgia"/>
                <a:ea typeface="Georgia"/>
                <a:cs typeface="Georgia"/>
              </a:rPr>
              <a:t> = pl. of </a:t>
            </a:r>
            <a:r>
              <a:rPr kumimoji="0" lang="en-GB" sz="2800" b="0" i="0" u="none" strike="noStrike" cap="none" normalizeH="0" baseline="0" dirty="0" err="1" smtClean="0">
                <a:ln>
                  <a:noFill/>
                </a:ln>
                <a:solidFill>
                  <a:schemeClr val="tx1"/>
                </a:solidFill>
                <a:effectLst/>
                <a:latin typeface="Georgia"/>
                <a:ea typeface="Georgia"/>
                <a:cs typeface="Georgia"/>
              </a:rPr>
              <a:t>hukm</a:t>
            </a:r>
            <a:r>
              <a:rPr kumimoji="0" lang="en-GB" sz="2800" b="0" i="0" u="none" strike="noStrike" cap="none" normalizeH="0" baseline="0" dirty="0" smtClean="0">
                <a:ln>
                  <a:noFill/>
                </a:ln>
                <a:solidFill>
                  <a:schemeClr val="tx1"/>
                </a:solidFill>
                <a:effectLst/>
                <a:latin typeface="Georgia"/>
                <a:ea typeface="Georgia"/>
                <a:cs typeface="Georgia"/>
              </a:rPr>
              <a:t>: rules]</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ChangeArrowheads="1"/>
          </p:cNvSpPr>
          <p:nvPr/>
        </p:nvSpPr>
        <p:spPr bwMode="auto">
          <a:xfrm>
            <a:off x="0" y="1880201"/>
            <a:ext cx="9144000" cy="206210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Some knowledge cannot be acquired:</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Knowledge of rules held with God</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Knowledge of rules granted to Muhammad</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Knowledge of rules granted to </a:t>
            </a:r>
            <a:r>
              <a:rPr kumimoji="0" lang="en-GB" sz="3200" b="0" i="0" u="none" strike="noStrike" cap="none" normalizeH="0" baseline="0" dirty="0" err="1" smtClean="0">
                <a:ln>
                  <a:noFill/>
                </a:ln>
                <a:solidFill>
                  <a:schemeClr val="tx1"/>
                </a:solidFill>
                <a:effectLst/>
                <a:latin typeface="Georgia"/>
                <a:ea typeface="Georgia"/>
                <a:cs typeface="Georgia"/>
              </a:rPr>
              <a:t>Jibril</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ChangeArrowheads="1"/>
          </p:cNvSpPr>
          <p:nvPr/>
        </p:nvSpPr>
        <p:spPr bwMode="auto">
          <a:xfrm>
            <a:off x="0" y="1022629"/>
            <a:ext cx="9144000" cy="26776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err="1" smtClean="0">
                <a:ln>
                  <a:noFill/>
                </a:ln>
                <a:solidFill>
                  <a:schemeClr val="tx1"/>
                </a:solidFill>
                <a:effectLst/>
                <a:latin typeface="Georgia"/>
                <a:ea typeface="Georgia"/>
                <a:cs typeface="Georgia"/>
              </a:rPr>
              <a:t>Mujtahids</a:t>
            </a:r>
            <a:r>
              <a:rPr kumimoji="0" lang="en-GB" sz="2800" b="0" i="0" u="none" strike="noStrike" cap="none" normalizeH="0" baseline="0" dirty="0" smtClean="0">
                <a:ln>
                  <a:noFill/>
                </a:ln>
                <a:solidFill>
                  <a:schemeClr val="tx1"/>
                </a:solidFill>
                <a:effectLst/>
                <a:latin typeface="Georgia"/>
                <a:ea typeface="Georgia"/>
                <a:cs typeface="Georgia"/>
              </a:rPr>
              <a:t> and other jurists  have to interpret this knowledge.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Special training required (according to some!)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Specific sciences to determine analogy. Specialisations. Consensus (</a:t>
            </a:r>
            <a:r>
              <a:rPr kumimoji="0" lang="en-GB" sz="2800" b="0" i="0" u="none" strike="noStrike" cap="none" normalizeH="0" baseline="0" dirty="0" err="1" smtClean="0">
                <a:ln>
                  <a:noFill/>
                </a:ln>
                <a:solidFill>
                  <a:schemeClr val="tx1"/>
                </a:solidFill>
                <a:effectLst/>
                <a:latin typeface="Georgia"/>
                <a:ea typeface="Georgia"/>
                <a:cs typeface="Georgia"/>
              </a:rPr>
              <a:t>ijma</a:t>
            </a:r>
            <a:r>
              <a:rPr kumimoji="0" lang="en-GB" sz="2800" b="0" i="0" u="none" strike="noStrike" cap="none" normalizeH="0" baseline="0" dirty="0" smtClean="0">
                <a:ln>
                  <a:noFill/>
                </a:ln>
                <a:solidFill>
                  <a:schemeClr val="tx1"/>
                </a:solidFill>
                <a:effectLst/>
                <a:latin typeface="Georgia"/>
                <a:ea typeface="Georgia"/>
                <a:cs typeface="Georgia"/>
              </a:rPr>
              <a:t>).  Various readings of </a:t>
            </a:r>
            <a:r>
              <a:rPr kumimoji="0" lang="en-GB" sz="2800" b="0" i="0" u="none" strike="noStrike" cap="none" normalizeH="0" baseline="0" dirty="0" err="1" smtClean="0">
                <a:ln>
                  <a:noFill/>
                </a:ln>
                <a:solidFill>
                  <a:schemeClr val="tx1"/>
                </a:solidFill>
                <a:effectLst/>
                <a:latin typeface="Georgia"/>
                <a:ea typeface="Georgia"/>
                <a:cs typeface="Georgia"/>
              </a:rPr>
              <a:t>shari’ah</a:t>
            </a:r>
            <a:r>
              <a:rPr kumimoji="0" lang="en-GB" sz="2800" b="0" i="0" u="none" strike="noStrike" cap="none" normalizeH="0" baseline="0" dirty="0" smtClean="0">
                <a:ln>
                  <a:noFill/>
                </a:ln>
                <a:solidFill>
                  <a:schemeClr val="tx1"/>
                </a:solidFill>
                <a:effectLst/>
                <a:latin typeface="Georgia"/>
                <a:ea typeface="Georgia"/>
                <a:cs typeface="Georgia"/>
              </a:rPr>
              <a:t>.  </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
          <p:cNvSpPr>
            <a:spLocks noChangeArrowheads="1"/>
          </p:cNvSpPr>
          <p:nvPr/>
        </p:nvSpPr>
        <p:spPr bwMode="auto">
          <a:xfrm>
            <a:off x="0" y="1291360"/>
            <a:ext cx="9144000" cy="40318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Specific laws are classified: </a:t>
            </a:r>
            <a:r>
              <a:rPr kumimoji="0" lang="en-GB" sz="3200" b="0" i="1" u="none" strike="noStrike" cap="none" normalizeH="0" baseline="0" dirty="0" err="1" smtClean="0">
                <a:ln>
                  <a:noFill/>
                </a:ln>
                <a:solidFill>
                  <a:schemeClr val="tx1"/>
                </a:solidFill>
                <a:effectLst/>
                <a:latin typeface="Georgia"/>
                <a:ea typeface="Georgia"/>
                <a:cs typeface="Georgia"/>
              </a:rPr>
              <a:t>wajib</a:t>
            </a:r>
            <a:r>
              <a:rPr kumimoji="0" lang="en-GB" sz="3200" b="0" i="0" u="none" strike="noStrike" cap="none" normalizeH="0" baseline="0" dirty="0" smtClean="0">
                <a:ln>
                  <a:noFill/>
                </a:ln>
                <a:solidFill>
                  <a:schemeClr val="tx1"/>
                </a:solidFill>
                <a:effectLst/>
                <a:latin typeface="Georgia"/>
                <a:ea typeface="Georgia"/>
                <a:cs typeface="Georgia"/>
              </a:rPr>
              <a:t> (obligatory), </a:t>
            </a:r>
            <a:r>
              <a:rPr kumimoji="0" lang="en-GB" sz="3200" b="0" i="1" u="none" strike="noStrike" cap="none" normalizeH="0" baseline="0" dirty="0" err="1" smtClean="0">
                <a:ln>
                  <a:noFill/>
                </a:ln>
                <a:solidFill>
                  <a:schemeClr val="tx1"/>
                </a:solidFill>
                <a:effectLst/>
                <a:latin typeface="Georgia"/>
                <a:ea typeface="Georgia"/>
                <a:cs typeface="Georgia"/>
              </a:rPr>
              <a:t>mandub</a:t>
            </a:r>
            <a:r>
              <a:rPr kumimoji="0" lang="en-GB" sz="3200" b="0" i="0" u="none" strike="noStrike" cap="none" normalizeH="0" baseline="0" dirty="0" smtClean="0">
                <a:ln>
                  <a:noFill/>
                </a:ln>
                <a:solidFill>
                  <a:schemeClr val="tx1"/>
                </a:solidFill>
                <a:effectLst/>
                <a:latin typeface="Georgia"/>
                <a:ea typeface="Georgia"/>
                <a:cs typeface="Georgia"/>
              </a:rPr>
              <a:t> (recommended) </a:t>
            </a:r>
            <a:r>
              <a:rPr kumimoji="0" lang="en-GB" sz="3200" b="0" i="1" u="none" strike="noStrike" cap="none" normalizeH="0" baseline="0" dirty="0" err="1" smtClean="0">
                <a:ln>
                  <a:noFill/>
                </a:ln>
                <a:solidFill>
                  <a:schemeClr val="tx1"/>
                </a:solidFill>
                <a:effectLst/>
                <a:latin typeface="Georgia"/>
                <a:ea typeface="Georgia"/>
                <a:cs typeface="Georgia"/>
              </a:rPr>
              <a:t>mubah</a:t>
            </a:r>
            <a:r>
              <a:rPr kumimoji="0" lang="en-GB" sz="3200" b="0" i="0" u="none" strike="noStrike" cap="none" normalizeH="0" baseline="0" dirty="0" smtClean="0">
                <a:ln>
                  <a:noFill/>
                </a:ln>
                <a:solidFill>
                  <a:schemeClr val="tx1"/>
                </a:solidFill>
                <a:effectLst/>
                <a:latin typeface="Georgia"/>
                <a:ea typeface="Georgia"/>
                <a:cs typeface="Georgia"/>
              </a:rPr>
              <a:t> (permissible) </a:t>
            </a:r>
            <a:r>
              <a:rPr kumimoji="0" lang="en-GB" sz="3200" b="0" i="0" u="none" strike="noStrike" cap="none" normalizeH="0" baseline="0" dirty="0" err="1" smtClean="0">
                <a:ln>
                  <a:noFill/>
                </a:ln>
                <a:solidFill>
                  <a:schemeClr val="tx1"/>
                </a:solidFill>
                <a:effectLst/>
                <a:latin typeface="Georgia"/>
                <a:ea typeface="Georgia"/>
                <a:cs typeface="Georgia"/>
              </a:rPr>
              <a:t>makruh</a:t>
            </a:r>
            <a:r>
              <a:rPr kumimoji="0" lang="en-GB" sz="3200" b="0" i="0" u="none" strike="noStrike" cap="none" normalizeH="0" baseline="0" dirty="0" smtClean="0">
                <a:ln>
                  <a:noFill/>
                </a:ln>
                <a:solidFill>
                  <a:schemeClr val="tx1"/>
                </a:solidFill>
                <a:effectLst/>
                <a:latin typeface="Georgia"/>
                <a:ea typeface="Georgia"/>
                <a:cs typeface="Georgia"/>
              </a:rPr>
              <a:t> (disproved) and </a:t>
            </a:r>
            <a:r>
              <a:rPr kumimoji="0" lang="en-GB" sz="3200" b="0" i="1" u="none" strike="noStrike" cap="none" normalizeH="0" baseline="0" dirty="0" err="1" smtClean="0">
                <a:ln>
                  <a:noFill/>
                </a:ln>
                <a:solidFill>
                  <a:schemeClr val="tx1"/>
                </a:solidFill>
                <a:effectLst/>
                <a:latin typeface="Georgia"/>
                <a:ea typeface="Georgia"/>
                <a:cs typeface="Georgia"/>
              </a:rPr>
              <a:t>haram</a:t>
            </a:r>
            <a:r>
              <a:rPr kumimoji="0" lang="en-GB" sz="3200" b="0" i="0" u="none" strike="noStrike" cap="none" normalizeH="0" baseline="0" dirty="0" smtClean="0">
                <a:ln>
                  <a:noFill/>
                </a:ln>
                <a:solidFill>
                  <a:schemeClr val="tx1"/>
                </a:solidFill>
                <a:effectLst/>
                <a:latin typeface="Georgia"/>
                <a:ea typeface="Georgia"/>
                <a:cs typeface="Georgia"/>
              </a:rPr>
              <a:t> (prohibited). [IN]</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1.	Rights of God (</a:t>
            </a:r>
            <a:r>
              <a:rPr kumimoji="0" lang="en-GB" sz="3200" b="0" i="1" u="none" strike="noStrike" cap="none" normalizeH="0" baseline="0" dirty="0" err="1" smtClean="0">
                <a:ln>
                  <a:noFill/>
                </a:ln>
                <a:solidFill>
                  <a:schemeClr val="tx1"/>
                </a:solidFill>
                <a:effectLst/>
                <a:latin typeface="Georgia"/>
                <a:ea typeface="Georgia"/>
                <a:cs typeface="Georgia"/>
              </a:rPr>
              <a:t>haqq</a:t>
            </a:r>
            <a:r>
              <a:rPr kumimoji="0" lang="en-GB" sz="3200" b="0" i="1" u="none" strike="noStrike" cap="none" normalizeH="0" baseline="0" dirty="0" smtClean="0">
                <a:ln>
                  <a:noFill/>
                </a:ln>
                <a:solidFill>
                  <a:schemeClr val="tx1"/>
                </a:solidFill>
                <a:effectLst/>
                <a:latin typeface="Georgia"/>
                <a:ea typeface="Georgia"/>
                <a:cs typeface="Georgia"/>
              </a:rPr>
              <a:t> Allah</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2.	Rights of individual (</a:t>
            </a:r>
            <a:r>
              <a:rPr kumimoji="0" lang="en-GB" sz="3200" b="0" i="1" u="none" strike="noStrike" cap="none" normalizeH="0" baseline="0" dirty="0" err="1" smtClean="0">
                <a:ln>
                  <a:noFill/>
                </a:ln>
                <a:solidFill>
                  <a:schemeClr val="tx1"/>
                </a:solidFill>
                <a:effectLst/>
                <a:latin typeface="Georgia"/>
                <a:ea typeface="Georgia"/>
                <a:cs typeface="Georgia"/>
              </a:rPr>
              <a:t>haqq</a:t>
            </a:r>
            <a:r>
              <a:rPr kumimoji="0" lang="en-GB" sz="3200" b="0" i="1" u="none" strike="noStrike" cap="none" normalizeH="0" baseline="0" dirty="0" smtClean="0">
                <a:ln>
                  <a:noFill/>
                </a:ln>
                <a:solidFill>
                  <a:schemeClr val="tx1"/>
                </a:solidFill>
                <a:effectLst/>
                <a:latin typeface="Georgia"/>
                <a:ea typeface="Georgia"/>
                <a:cs typeface="Georgia"/>
              </a:rPr>
              <a:t> al-</a:t>
            </a:r>
            <a:r>
              <a:rPr kumimoji="0" lang="en-GB" sz="3200" b="0" i="1" u="none" strike="noStrike" cap="none" normalizeH="0" baseline="0" dirty="0" err="1" smtClean="0">
                <a:ln>
                  <a:noFill/>
                </a:ln>
                <a:solidFill>
                  <a:schemeClr val="tx1"/>
                </a:solidFill>
                <a:effectLst/>
                <a:latin typeface="Georgia"/>
                <a:ea typeface="Georgia"/>
                <a:cs typeface="Georgia"/>
              </a:rPr>
              <a:t>abd</a:t>
            </a:r>
            <a:r>
              <a:rPr kumimoji="0" lang="en-GB" sz="3200" b="0" i="0" u="none" strike="noStrike" cap="none" normalizeH="0" baseline="0" dirty="0" smtClean="0">
                <a:ln>
                  <a:noFill/>
                </a:ln>
                <a:solidFill>
                  <a:schemeClr val="tx1"/>
                </a:solidFill>
                <a:effectLst/>
                <a:latin typeface="Georgia"/>
                <a:ea typeface="Georgia"/>
                <a:cs typeface="Georgia"/>
              </a:rPr>
              <a:t>)</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3.	1 + 2</a:t>
            </a:r>
            <a:endParaRPr kumimoji="0" lang="en-GB" sz="32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3200" b="0" i="0" u="none" strike="noStrike" cap="none" normalizeH="0" baseline="0" dirty="0" smtClean="0">
                <a:ln>
                  <a:noFill/>
                </a:ln>
                <a:solidFill>
                  <a:schemeClr val="tx1"/>
                </a:solidFill>
                <a:effectLst/>
                <a:latin typeface="Georgia"/>
                <a:ea typeface="Georgia"/>
                <a:cs typeface="Georgia"/>
              </a:rPr>
              <a:t>4.	Collective community rights</a:t>
            </a:r>
            <a:endParaRPr kumimoji="0" lang="en-GB" sz="1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ChangeArrowheads="1"/>
          </p:cNvSpPr>
          <p:nvPr/>
        </p:nvSpPr>
        <p:spPr bwMode="auto">
          <a:xfrm>
            <a:off x="0" y="1125905"/>
            <a:ext cx="8352928" cy="310854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Sunni comes from the word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 which means a path, a way, a manner of life.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The traditions, actions, and sayings of the Prophet are the </a:t>
            </a:r>
            <a:r>
              <a:rPr kumimoji="0" lang="en-GB" sz="2800" b="0" i="0" u="none" strike="noStrike" cap="none" normalizeH="0" baseline="0" dirty="0" err="1" smtClean="0">
                <a:ln>
                  <a:noFill/>
                </a:ln>
                <a:solidFill>
                  <a:schemeClr val="tx1"/>
                </a:solidFill>
                <a:effectLst/>
                <a:latin typeface="Georgia"/>
                <a:ea typeface="Georgia"/>
                <a:cs typeface="Georgia"/>
              </a:rPr>
              <a:t>Sunnah</a:t>
            </a:r>
            <a:r>
              <a:rPr kumimoji="0" lang="en-GB" sz="2800" b="0" i="0" u="none" strike="noStrike" cap="none" normalizeH="0" baseline="0" dirty="0" smtClean="0">
                <a:ln>
                  <a:noFill/>
                </a:ln>
                <a:solidFill>
                  <a:schemeClr val="tx1"/>
                </a:solidFill>
                <a:effectLst/>
                <a:latin typeface="Georgia"/>
                <a:ea typeface="Georgia"/>
                <a:cs typeface="Georgia"/>
              </a:rPr>
              <a:t>.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tx1"/>
                </a:solidFill>
                <a:effectLst/>
                <a:latin typeface="Georgia"/>
                <a:ea typeface="Georgia"/>
                <a:cs typeface="Georgia"/>
              </a:rPr>
              <a:t>A Sunni is one of the path - a traditionalist.</a:t>
            </a: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ChangeArrowheads="1"/>
          </p:cNvSpPr>
          <p:nvPr/>
        </p:nvSpPr>
        <p:spPr bwMode="auto">
          <a:xfrm>
            <a:off x="107504" y="-6648"/>
            <a:ext cx="9036496" cy="680186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Some instructions in the Qur'an are very clear: for example the following of the five pillars of Islam - al-</a:t>
            </a:r>
            <a:r>
              <a:rPr kumimoji="0" lang="en-GB" sz="3200" b="0" i="0" u="none" strike="noStrike" cap="none" normalizeH="0" baseline="0" dirty="0" err="1" smtClean="0">
                <a:ln>
                  <a:noFill/>
                </a:ln>
                <a:solidFill>
                  <a:schemeClr val="tx1"/>
                </a:solidFill>
                <a:effectLst/>
                <a:latin typeface="Georgia"/>
                <a:ea typeface="Georgia"/>
                <a:cs typeface="Georgia"/>
              </a:rPr>
              <a:t>arkan</a:t>
            </a:r>
            <a:r>
              <a:rPr kumimoji="0" lang="en-GB" sz="3200" b="0" i="0" u="none" strike="noStrike" cap="none" normalizeH="0" baseline="0" dirty="0" smtClean="0">
                <a:ln>
                  <a:noFill/>
                </a:ln>
                <a:solidFill>
                  <a:schemeClr val="tx1"/>
                </a:solidFill>
                <a:effectLst/>
                <a:latin typeface="Georgia"/>
                <a:ea typeface="Georgia"/>
                <a:cs typeface="Georgia"/>
              </a:rPr>
              <a:t> al-Islam.  </a:t>
            </a:r>
          </a:p>
          <a:p>
            <a:pPr marL="0" marR="0" lvl="0" indent="0" algn="l" defTabSz="914400" rtl="0" eaLnBrk="1" fontAlgn="base" latinLnBrk="0" hangingPunct="1">
              <a:lnSpc>
                <a:spcPct val="100000"/>
              </a:lnSpc>
              <a:spcBef>
                <a:spcPct val="0"/>
              </a:spcBef>
              <a:spcAft>
                <a:spcPct val="0"/>
              </a:spcAft>
              <a:buClrTx/>
              <a:buSzTx/>
              <a:buFontTx/>
              <a:buNone/>
              <a:tabLst/>
            </a:pPr>
            <a:endParaRPr lang="en-GB" sz="32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If you look at a copy of the Meaning of the Qur'an, you'll find that the Revelation is quite specific on how Muslims should behave in certain situations.  </a:t>
            </a:r>
          </a:p>
          <a:p>
            <a:pPr marL="0" marR="0" lvl="0" indent="0" algn="l" defTabSz="914400" rtl="0" eaLnBrk="1" fontAlgn="base" latinLnBrk="0" hangingPunct="1">
              <a:lnSpc>
                <a:spcPct val="100000"/>
              </a:lnSpc>
              <a:spcBef>
                <a:spcPct val="0"/>
              </a:spcBef>
              <a:spcAft>
                <a:spcPct val="0"/>
              </a:spcAft>
              <a:buClrTx/>
              <a:buSzTx/>
              <a:buFontTx/>
              <a:buNone/>
              <a:tabLst/>
            </a:pPr>
            <a:endParaRPr lang="en-GB" sz="32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i="0" u="none" strike="noStrike" cap="none" normalizeH="0" baseline="0" dirty="0" smtClean="0">
                <a:ln>
                  <a:noFill/>
                </a:ln>
                <a:solidFill>
                  <a:schemeClr val="tx1"/>
                </a:solidFill>
                <a:effectLst/>
                <a:latin typeface="Georgia"/>
                <a:ea typeface="Georgia"/>
                <a:cs typeface="Georgia"/>
              </a:rPr>
              <a:t>For example, </a:t>
            </a:r>
            <a:r>
              <a:rPr kumimoji="0" lang="en-GB" sz="3200" b="0" i="0" u="none" strike="noStrike" cap="none" normalizeH="0" baseline="0" dirty="0" err="1" smtClean="0">
                <a:ln>
                  <a:noFill/>
                </a:ln>
                <a:solidFill>
                  <a:schemeClr val="tx1"/>
                </a:solidFill>
                <a:effectLst/>
                <a:latin typeface="Georgia"/>
                <a:ea typeface="Georgia"/>
                <a:cs typeface="Georgia"/>
              </a:rPr>
              <a:t>Surah</a:t>
            </a:r>
            <a:r>
              <a:rPr kumimoji="0" lang="en-GB" sz="3200" b="0" i="0" u="none" strike="noStrike" cap="none" normalizeH="0" baseline="0" dirty="0" smtClean="0">
                <a:ln>
                  <a:noFill/>
                </a:ln>
                <a:solidFill>
                  <a:schemeClr val="tx1"/>
                </a:solidFill>
                <a:effectLst/>
                <a:latin typeface="Georgia"/>
                <a:ea typeface="Georgia"/>
                <a:cs typeface="Georgia"/>
              </a:rPr>
              <a:t> Al-</a:t>
            </a:r>
            <a:r>
              <a:rPr kumimoji="0" lang="en-GB" sz="3200" b="0" i="0" u="none" strike="noStrike" cap="none" normalizeH="0" baseline="0" dirty="0" err="1" smtClean="0">
                <a:ln>
                  <a:noFill/>
                </a:ln>
                <a:solidFill>
                  <a:schemeClr val="tx1"/>
                </a:solidFill>
                <a:effectLst/>
                <a:latin typeface="Georgia"/>
                <a:ea typeface="Georgia"/>
                <a:cs typeface="Georgia"/>
              </a:rPr>
              <a:t>Nisa</a:t>
            </a:r>
            <a:r>
              <a:rPr kumimoji="0" lang="en-GB" sz="3200" b="0" i="0" u="none" strike="noStrike" cap="none" normalizeH="0" baseline="0" dirty="0" smtClean="0">
                <a:ln>
                  <a:noFill/>
                </a:ln>
                <a:solidFill>
                  <a:schemeClr val="tx1"/>
                </a:solidFill>
                <a:effectLst/>
                <a:latin typeface="Georgia"/>
                <a:ea typeface="Georgia"/>
                <a:cs typeface="Georgia"/>
              </a:rPr>
              <a:t>' (Women) (</a:t>
            </a:r>
            <a:r>
              <a:rPr kumimoji="0" lang="en-GB" sz="3200" b="0" i="0" u="none" strike="noStrike" cap="none" normalizeH="0" baseline="0" dirty="0" err="1" smtClean="0">
                <a:ln>
                  <a:noFill/>
                </a:ln>
                <a:solidFill>
                  <a:schemeClr val="tx1"/>
                </a:solidFill>
                <a:effectLst/>
                <a:latin typeface="Georgia"/>
                <a:ea typeface="Georgia"/>
                <a:cs typeface="Georgia"/>
              </a:rPr>
              <a:t>Surah</a:t>
            </a:r>
            <a:r>
              <a:rPr kumimoji="0" lang="en-GB" sz="3200" b="0" i="0" u="none" strike="noStrike" cap="none" normalizeH="0" baseline="0" dirty="0" smtClean="0">
                <a:ln>
                  <a:noFill/>
                </a:ln>
                <a:solidFill>
                  <a:schemeClr val="tx1"/>
                </a:solidFill>
                <a:effectLst/>
                <a:latin typeface="Georgia"/>
                <a:ea typeface="Georgia"/>
                <a:cs typeface="Georgia"/>
              </a:rPr>
              <a:t> 4).  This lays down many details on family life, including the relationships between women and men, and the rights of children. </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a:latin typeface="Georgia"/>
              <a:ea typeface="Georgia"/>
              <a:cs typeface="Georgi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932523"/>
            <a:ext cx="6858000" cy="5509200"/>
          </a:xfrm>
          <a:prstGeom prst="rect">
            <a:avLst/>
          </a:prstGeom>
        </p:spPr>
        <p:txBody>
          <a:bodyPr wrap="square">
            <a:spAutoFit/>
          </a:bodyPr>
          <a:lstStyle/>
          <a:p>
            <a:pPr lvl="0" fontAlgn="base">
              <a:spcBef>
                <a:spcPct val="0"/>
              </a:spcBef>
              <a:spcAft>
                <a:spcPct val="0"/>
              </a:spcAft>
            </a:pPr>
            <a:r>
              <a:rPr lang="en-GB" sz="3200" dirty="0">
                <a:latin typeface="Georgia"/>
                <a:ea typeface="Georgia"/>
                <a:cs typeface="Georgia"/>
              </a:rPr>
              <a:t>Much of this Revelation was linked to specific social issues of the day, including the consumption of alcohol, the allocation of properties in wills, and the treatment of orphans.  </a:t>
            </a:r>
          </a:p>
          <a:p>
            <a:pPr lvl="0" fontAlgn="base">
              <a:spcBef>
                <a:spcPct val="0"/>
              </a:spcBef>
              <a:spcAft>
                <a:spcPct val="0"/>
              </a:spcAft>
            </a:pPr>
            <a:endParaRPr lang="en-GB" sz="3200" dirty="0">
              <a:latin typeface="Georgia"/>
              <a:ea typeface="Georgia"/>
              <a:cs typeface="Georgia"/>
            </a:endParaRPr>
          </a:p>
          <a:p>
            <a:pPr lvl="0" fontAlgn="base">
              <a:spcBef>
                <a:spcPct val="0"/>
              </a:spcBef>
              <a:spcAft>
                <a:spcPct val="0"/>
              </a:spcAft>
            </a:pPr>
            <a:r>
              <a:rPr lang="en-GB" sz="3200" dirty="0">
                <a:latin typeface="Georgia"/>
                <a:ea typeface="Georgia"/>
                <a:cs typeface="Georgia"/>
              </a:rPr>
              <a:t>It goes into considerable detail (4:11).  Some of the text is quite dense and complicated, whilst other portions are </a:t>
            </a:r>
            <a:r>
              <a:rPr lang="en-GB" sz="3200" dirty="0" smtClean="0">
                <a:latin typeface="Georgia"/>
                <a:ea typeface="Georgia"/>
                <a:cs typeface="Georgia"/>
              </a:rPr>
              <a:t>clearer</a:t>
            </a:r>
            <a:endParaRPr lang="en-GB" sz="3200" dirty="0">
              <a:latin typeface="Georgia"/>
              <a:cs typeface="Georgia"/>
            </a:endParaRPr>
          </a:p>
        </p:txBody>
      </p:sp>
    </p:spTree>
    <p:extLst>
      <p:ext uri="{BB962C8B-B14F-4D97-AF65-F5344CB8AC3E}">
        <p14:creationId xmlns:p14="http://schemas.microsoft.com/office/powerpoint/2010/main" val="17252459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764704"/>
            <a:ext cx="7848872" cy="4524316"/>
          </a:xfrm>
          <a:prstGeom prst="rect">
            <a:avLst/>
          </a:prstGeom>
          <a:noFill/>
        </p:spPr>
        <p:txBody>
          <a:bodyPr wrap="square" rtlCol="0">
            <a:spAutoFit/>
          </a:bodyPr>
          <a:lstStyle/>
          <a:p>
            <a:r>
              <a:rPr lang="en-GB" sz="2800" dirty="0" smtClean="0">
                <a:latin typeface="Georgia"/>
              </a:rPr>
              <a:t>Expertise was necessary to interpret the intricacies of the Qur’an (including the ambiguous verses) </a:t>
            </a:r>
          </a:p>
          <a:p>
            <a:endParaRPr lang="en-GB" sz="2800" dirty="0">
              <a:latin typeface="Georgia"/>
            </a:endParaRPr>
          </a:p>
          <a:p>
            <a:r>
              <a:rPr lang="en-GB" sz="2800" dirty="0" smtClean="0">
                <a:latin typeface="Georgia"/>
              </a:rPr>
              <a:t>It also was needed to interpret other sources i.e. </a:t>
            </a:r>
            <a:r>
              <a:rPr lang="en-GB" sz="2800" dirty="0" err="1" smtClean="0">
                <a:latin typeface="Georgia"/>
              </a:rPr>
              <a:t>Hadith</a:t>
            </a:r>
            <a:r>
              <a:rPr lang="en-GB" sz="2800" dirty="0" smtClean="0">
                <a:latin typeface="Georgia"/>
              </a:rPr>
              <a:t>.</a:t>
            </a:r>
          </a:p>
          <a:p>
            <a:endParaRPr lang="en-GB" sz="2800" dirty="0">
              <a:latin typeface="Georgia"/>
            </a:endParaRPr>
          </a:p>
          <a:p>
            <a:r>
              <a:rPr lang="en-GB" sz="2800" dirty="0" smtClean="0">
                <a:latin typeface="Georgia"/>
              </a:rPr>
              <a:t>The development of expertise led to specific bodies of law and </a:t>
            </a:r>
            <a:r>
              <a:rPr lang="en-GB" sz="2800" dirty="0" err="1" smtClean="0">
                <a:latin typeface="Georgia"/>
              </a:rPr>
              <a:t>shari’ah</a:t>
            </a:r>
            <a:r>
              <a:rPr lang="en-GB" sz="2800" dirty="0" smtClean="0">
                <a:latin typeface="Georgia"/>
              </a:rPr>
              <a:t> developing.</a:t>
            </a:r>
          </a:p>
          <a:p>
            <a:endParaRPr lang="en-GB" dirty="0">
              <a:latin typeface="Georgia"/>
            </a:endParaRPr>
          </a:p>
          <a:p>
            <a:r>
              <a:rPr lang="en-GB" dirty="0" smtClean="0">
                <a:latin typeface="Georgia"/>
              </a:rPr>
              <a:t> </a:t>
            </a:r>
            <a:endParaRPr lang="en-GB" dirty="0">
              <a:latin typeface="Georgia"/>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32" y="0"/>
            <a:ext cx="8784976" cy="6986527"/>
          </a:xfrm>
          <a:prstGeom prst="rect">
            <a:avLst/>
          </a:prstGeom>
        </p:spPr>
        <p:txBody>
          <a:bodyPr wrap="square">
            <a:spAutoFit/>
          </a:bodyPr>
          <a:lstStyle/>
          <a:p>
            <a:endParaRPr lang="en-GB" sz="3200" dirty="0">
              <a:latin typeface="Georgia"/>
            </a:endParaRPr>
          </a:p>
          <a:p>
            <a:r>
              <a:rPr lang="en-GB" sz="3200" dirty="0">
                <a:latin typeface="Georgia"/>
              </a:rPr>
              <a:t>There is no single body of Islamic law, which comes under the general banner of </a:t>
            </a:r>
            <a:r>
              <a:rPr lang="en-GB" sz="3200" dirty="0" err="1">
                <a:latin typeface="Georgia"/>
              </a:rPr>
              <a:t>Shariah</a:t>
            </a:r>
            <a:r>
              <a:rPr lang="en-GB" sz="3200" dirty="0">
                <a:latin typeface="Georgia"/>
              </a:rPr>
              <a:t>.  There are diverse interpretations, as different techniques were established to try and understand every nuance of the Qur'an and the </a:t>
            </a:r>
            <a:r>
              <a:rPr lang="en-GB" sz="3200" dirty="0" err="1">
                <a:latin typeface="Georgia"/>
              </a:rPr>
              <a:t>Sunnah</a:t>
            </a:r>
            <a:r>
              <a:rPr lang="en-GB" sz="3200" dirty="0">
                <a:latin typeface="Georgia"/>
              </a:rPr>
              <a:t> - the roots of Islamic law or </a:t>
            </a:r>
            <a:r>
              <a:rPr lang="en-GB" sz="3200" i="1" dirty="0" err="1">
                <a:solidFill>
                  <a:srgbClr val="FF6600"/>
                </a:solidFill>
                <a:latin typeface="Georgia"/>
              </a:rPr>
              <a:t>usul</a:t>
            </a:r>
            <a:r>
              <a:rPr lang="en-GB" sz="3200" i="1" dirty="0">
                <a:solidFill>
                  <a:srgbClr val="FF6600"/>
                </a:solidFill>
                <a:latin typeface="Georgia"/>
              </a:rPr>
              <a:t> al-</a:t>
            </a:r>
            <a:r>
              <a:rPr lang="en-GB" sz="3200" i="1" dirty="0" err="1">
                <a:solidFill>
                  <a:srgbClr val="FF6600"/>
                </a:solidFill>
                <a:latin typeface="Georgia"/>
              </a:rPr>
              <a:t>fiqh</a:t>
            </a:r>
            <a:r>
              <a:rPr lang="en-GB" sz="3200" i="1" dirty="0">
                <a:solidFill>
                  <a:srgbClr val="FF6600"/>
                </a:solidFill>
                <a:latin typeface="Georgia"/>
              </a:rPr>
              <a:t>.  </a:t>
            </a:r>
            <a:endParaRPr lang="en-GB" sz="3200" i="1" dirty="0" smtClean="0">
              <a:solidFill>
                <a:srgbClr val="FF6600"/>
              </a:solidFill>
              <a:latin typeface="Georgia"/>
            </a:endParaRPr>
          </a:p>
          <a:p>
            <a:endParaRPr lang="en-GB" sz="3200" dirty="0">
              <a:latin typeface="Georgia"/>
            </a:endParaRPr>
          </a:p>
          <a:p>
            <a:r>
              <a:rPr lang="en-GB" sz="3200" dirty="0" smtClean="0">
                <a:latin typeface="Georgia"/>
              </a:rPr>
              <a:t>Trying </a:t>
            </a:r>
            <a:r>
              <a:rPr lang="en-GB" sz="3200" dirty="0">
                <a:latin typeface="Georgia"/>
              </a:rPr>
              <a:t>to pragmatically understand these roots is known as </a:t>
            </a:r>
            <a:r>
              <a:rPr lang="en-GB" sz="3200" i="1" dirty="0" err="1">
                <a:solidFill>
                  <a:srgbClr val="FF6600"/>
                </a:solidFill>
                <a:latin typeface="Georgia"/>
              </a:rPr>
              <a:t>ijtihad</a:t>
            </a:r>
            <a:r>
              <a:rPr lang="en-GB" sz="3200" dirty="0">
                <a:solidFill>
                  <a:srgbClr val="FF6600"/>
                </a:solidFill>
                <a:latin typeface="Georgia"/>
              </a:rPr>
              <a:t> </a:t>
            </a:r>
            <a:r>
              <a:rPr lang="en-GB" sz="3200" dirty="0">
                <a:latin typeface="Georgia"/>
              </a:rPr>
              <a:t>(in Sunni contexts).</a:t>
            </a:r>
          </a:p>
          <a:p>
            <a:endParaRPr lang="en-GB" sz="3200" dirty="0">
              <a:latin typeface="Georgia"/>
            </a:endParaRPr>
          </a:p>
          <a:p>
            <a:r>
              <a:rPr lang="en-GB" sz="3200" dirty="0">
                <a:latin typeface="Georgia"/>
              </a:rPr>
              <a:t>As Islam developed, four main schools (</a:t>
            </a:r>
            <a:r>
              <a:rPr lang="en-GB" sz="3200" i="1" dirty="0" err="1" smtClean="0">
                <a:solidFill>
                  <a:srgbClr val="FF6600"/>
                </a:solidFill>
                <a:latin typeface="Georgia"/>
              </a:rPr>
              <a:t>madhahib</a:t>
            </a:r>
            <a:r>
              <a:rPr lang="en-GB" sz="3200" dirty="0">
                <a:latin typeface="Georgia"/>
              </a:rPr>
              <a:t>) of Islamic law emerged.  </a:t>
            </a:r>
          </a:p>
        </p:txBody>
      </p:sp>
    </p:spTree>
    <p:extLst>
      <p:ext uri="{BB962C8B-B14F-4D97-AF65-F5344CB8AC3E}">
        <p14:creationId xmlns:p14="http://schemas.microsoft.com/office/powerpoint/2010/main" val="41815615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003914072"/>
              </p:ext>
            </p:extLst>
          </p:nvPr>
        </p:nvGraphicFramePr>
        <p:xfrm>
          <a:off x="395536" y="0"/>
          <a:ext cx="874846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4854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ChangeArrowheads="1"/>
          </p:cNvSpPr>
          <p:nvPr/>
        </p:nvSpPr>
        <p:spPr bwMode="auto">
          <a:xfrm>
            <a:off x="0" y="-108684"/>
            <a:ext cx="9144000"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400" b="1" i="0" u="none" strike="noStrike" cap="none" normalizeH="0" baseline="0" dirty="0" smtClean="0">
                <a:ln>
                  <a:noFill/>
                </a:ln>
                <a:solidFill>
                  <a:schemeClr val="tx1"/>
                </a:solidFill>
                <a:effectLst/>
                <a:latin typeface="Georgia"/>
                <a:ea typeface="Georgia"/>
                <a:cs typeface="Georgia"/>
              </a:rPr>
              <a:t>HANAFI SCHOOL</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1" i="0" u="none" strike="noStrike" cap="none" normalizeH="0" baseline="0" dirty="0" smtClean="0">
                <a:ln>
                  <a:noFill/>
                </a:ln>
                <a:solidFill>
                  <a:schemeClr val="tx1"/>
                </a:solidFill>
                <a:effectLst/>
                <a:latin typeface="Georgia"/>
                <a:ea typeface="Georgia"/>
                <a:cs typeface="Georgia"/>
              </a:rPr>
              <a:t>founder: Abu </a:t>
            </a:r>
            <a:r>
              <a:rPr kumimoji="0" lang="en-GB" sz="2400" b="1" i="0" u="none" strike="noStrike" cap="none" normalizeH="0" baseline="0" dirty="0" err="1" smtClean="0">
                <a:ln>
                  <a:noFill/>
                </a:ln>
                <a:solidFill>
                  <a:schemeClr val="tx1"/>
                </a:solidFill>
                <a:effectLst/>
                <a:latin typeface="Georgia"/>
                <a:ea typeface="Georgia"/>
                <a:cs typeface="Georgia"/>
              </a:rPr>
              <a:t>Hanifa</a:t>
            </a:r>
            <a:r>
              <a:rPr kumimoji="0" lang="en-GB" sz="2400" b="1" i="0" u="none" strike="noStrike" cap="none" normalizeH="0" baseline="0" dirty="0" smtClean="0">
                <a:ln>
                  <a:noFill/>
                </a:ln>
                <a:solidFill>
                  <a:schemeClr val="tx1"/>
                </a:solidFill>
                <a:effectLst/>
                <a:latin typeface="Georgia"/>
                <a:ea typeface="Georgia"/>
                <a:cs typeface="Georgia"/>
              </a:rPr>
              <a:t> al‑</a:t>
            </a:r>
            <a:r>
              <a:rPr kumimoji="0" lang="en-GB" sz="2400" b="1" i="0" u="none" strike="noStrike" cap="none" normalizeH="0" baseline="0" dirty="0" err="1" smtClean="0">
                <a:ln>
                  <a:noFill/>
                </a:ln>
                <a:solidFill>
                  <a:schemeClr val="tx1"/>
                </a:solidFill>
                <a:effectLst/>
                <a:latin typeface="Georgia"/>
                <a:ea typeface="Georgia"/>
                <a:cs typeface="Georgia"/>
              </a:rPr>
              <a:t>Numan</a:t>
            </a:r>
            <a:r>
              <a:rPr kumimoji="0" lang="en-GB" sz="2400" b="1" i="0" u="none" strike="noStrike" cap="none" normalizeH="0" baseline="0" dirty="0" smtClean="0">
                <a:ln>
                  <a:noFill/>
                </a:ln>
                <a:solidFill>
                  <a:schemeClr val="tx1"/>
                </a:solidFill>
                <a:effectLst/>
                <a:latin typeface="Georgia"/>
                <a:ea typeface="Georgia"/>
                <a:cs typeface="Georgia"/>
              </a:rPr>
              <a:t> (700‑767)</a:t>
            </a: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based in </a:t>
            </a:r>
            <a:r>
              <a:rPr kumimoji="0" lang="en-GB" sz="2400" b="0" i="0" u="none" strike="noStrike" cap="none" normalizeH="0" baseline="0" dirty="0" err="1" smtClean="0">
                <a:ln>
                  <a:noFill/>
                </a:ln>
                <a:solidFill>
                  <a:schemeClr val="tx1"/>
                </a:solidFill>
                <a:effectLst/>
                <a:latin typeface="Georgia"/>
                <a:ea typeface="Georgia"/>
                <a:cs typeface="Georgia"/>
              </a:rPr>
              <a:t>Kufa</a:t>
            </a:r>
            <a:r>
              <a:rPr kumimoji="0" lang="en-GB" sz="2400" b="0" i="0" u="none" strike="noStrike" cap="none" normalizeH="0" baseline="0" dirty="0" smtClean="0">
                <a:ln>
                  <a:noFill/>
                </a:ln>
                <a:solidFill>
                  <a:schemeClr val="tx1"/>
                </a:solidFill>
                <a:effectLst/>
                <a:latin typeface="Georgia"/>
                <a:ea typeface="Georgia"/>
                <a:cs typeface="Georgia"/>
              </a:rPr>
              <a:t>     </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interpreted Islam according to the needs of the day, </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ideals of the community of the Muslims</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unity, </a:t>
            </a:r>
            <a:r>
              <a:rPr kumimoji="0" lang="en-GB" sz="2400" b="0" i="0" u="none" strike="noStrike" cap="none" normalizeH="0" baseline="0" dirty="0" err="1" smtClean="0">
                <a:ln>
                  <a:noFill/>
                </a:ln>
                <a:solidFill>
                  <a:schemeClr val="tx1"/>
                </a:solidFill>
                <a:effectLst/>
                <a:latin typeface="Georgia"/>
                <a:ea typeface="Georgia"/>
                <a:cs typeface="Georgia"/>
              </a:rPr>
              <a:t>sunnah</a:t>
            </a:r>
            <a:r>
              <a:rPr kumimoji="0" lang="en-GB" sz="2400" b="0" i="0" u="none" strike="noStrike" cap="none" normalizeH="0" baseline="0" dirty="0" smtClean="0">
                <a:ln>
                  <a:noFill/>
                </a:ln>
                <a:solidFill>
                  <a:schemeClr val="tx1"/>
                </a:solidFill>
                <a:effectLst/>
                <a:latin typeface="Georgia"/>
                <a:ea typeface="Georgia"/>
                <a:cs typeface="Georgia"/>
              </a:rPr>
              <a:t>, middle road (avoid extremes)</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scriptural rather than rational proofs </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authenticity of tradition</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sng" strike="noStrike" cap="none" normalizeH="0" baseline="0" dirty="0" smtClean="0">
                <a:ln>
                  <a:noFill/>
                </a:ln>
                <a:solidFill>
                  <a:schemeClr val="tx1"/>
                </a:solidFill>
                <a:effectLst/>
                <a:latin typeface="Georgia"/>
                <a:ea typeface="Georgia"/>
                <a:cs typeface="Georgia"/>
              </a:rPr>
              <a:t>Followers in most of Islamic world.</a:t>
            </a:r>
            <a:endParaRPr kumimoji="0" lang="en-GB" sz="24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400" b="0" i="0" u="none" strike="noStrike" cap="none" normalizeH="0" baseline="0" dirty="0" smtClean="0">
                <a:ln>
                  <a:noFill/>
                </a:ln>
                <a:solidFill>
                  <a:schemeClr val="tx1"/>
                </a:solidFill>
                <a:effectLst/>
                <a:latin typeface="Georgia"/>
                <a:ea typeface="Georgia"/>
                <a:cs typeface="Georgia"/>
              </a:rPr>
              <a:t>Grew from </a:t>
            </a:r>
            <a:r>
              <a:rPr kumimoji="0" lang="en-GB" sz="2400" b="0" i="0" u="none" strike="noStrike" cap="none" normalizeH="0" baseline="0" dirty="0" err="1" smtClean="0">
                <a:ln>
                  <a:noFill/>
                </a:ln>
                <a:solidFill>
                  <a:schemeClr val="tx1"/>
                </a:solidFill>
                <a:effectLst/>
                <a:latin typeface="Georgia"/>
                <a:ea typeface="Georgia"/>
                <a:cs typeface="Georgia"/>
              </a:rPr>
              <a:t>Kufa</a:t>
            </a:r>
            <a:r>
              <a:rPr kumimoji="0" lang="en-GB" sz="2400" b="0" i="0" u="none" strike="noStrike" cap="none" normalizeH="0" baseline="0" dirty="0" smtClean="0">
                <a:ln>
                  <a:noFill/>
                </a:ln>
                <a:solidFill>
                  <a:schemeClr val="tx1"/>
                </a:solidFill>
                <a:effectLst/>
                <a:latin typeface="Georgia"/>
                <a:ea typeface="Georgia"/>
                <a:cs typeface="Georgia"/>
              </a:rPr>
              <a:t>/Basra ancient schools: school went eastwards (Afghanistan, </a:t>
            </a:r>
            <a:r>
              <a:rPr kumimoji="0" lang="en-GB" sz="2400" b="0" i="0" u="none" strike="noStrike" cap="none" normalizeH="0" baseline="0" dirty="0" err="1" smtClean="0">
                <a:ln>
                  <a:noFill/>
                </a:ln>
                <a:solidFill>
                  <a:schemeClr val="tx1"/>
                </a:solidFill>
                <a:effectLst/>
                <a:latin typeface="Georgia"/>
                <a:ea typeface="Georgia"/>
                <a:cs typeface="Georgia"/>
              </a:rPr>
              <a:t>Khurasan</a:t>
            </a:r>
            <a:r>
              <a:rPr kumimoji="0" lang="en-GB" sz="2400" b="0" i="0" u="none" strike="noStrike" cap="none" normalizeH="0" baseline="0" dirty="0" smtClean="0">
                <a:ln>
                  <a:noFill/>
                </a:ln>
                <a:solidFill>
                  <a:schemeClr val="tx1"/>
                </a:solidFill>
                <a:effectLst/>
                <a:latin typeface="Georgia"/>
                <a:ea typeface="Georgia"/>
                <a:cs typeface="Georgia"/>
              </a:rPr>
              <a:t>): favoured by first Abbasids, well represented in Iraq, Syria: </a:t>
            </a:r>
            <a:r>
              <a:rPr kumimoji="0" lang="en-GB" sz="2400" b="0" i="0" u="none" strike="noStrike" cap="none" normalizeH="0" baseline="0" dirty="0" err="1" smtClean="0">
                <a:ln>
                  <a:noFill/>
                </a:ln>
                <a:solidFill>
                  <a:schemeClr val="tx1"/>
                </a:solidFill>
                <a:effectLst/>
                <a:latin typeface="Georgia"/>
                <a:ea typeface="Georgia"/>
                <a:cs typeface="Georgia"/>
              </a:rPr>
              <a:t>Maghrib</a:t>
            </a:r>
            <a:r>
              <a:rPr kumimoji="0" lang="en-GB" sz="2400" b="0" i="0" u="none" strike="noStrike" cap="none" normalizeH="0" baseline="0" dirty="0" smtClean="0">
                <a:ln>
                  <a:noFill/>
                </a:ln>
                <a:solidFill>
                  <a:schemeClr val="tx1"/>
                </a:solidFill>
                <a:effectLst/>
                <a:latin typeface="Georgia"/>
                <a:ea typeface="Georgia"/>
                <a:cs typeface="Georgia"/>
              </a:rPr>
              <a:t>, Sicily, Seljuk/Ottoman doctrine.</a:t>
            </a:r>
            <a:endParaRPr kumimoji="0" lang="en-GB" sz="2400" b="0" i="0" u="none" strike="noStrike" cap="none" normalizeH="0" baseline="0" dirty="0" smtClean="0">
              <a:ln>
                <a:noFill/>
              </a:ln>
              <a:solidFill>
                <a:schemeClr val="tx1"/>
              </a:solidFill>
              <a:effectLst/>
              <a:latin typeface="Georgia"/>
              <a:cs typeface="Georgia"/>
            </a:endParaRPr>
          </a:p>
        </p:txBody>
      </p:sp>
      <p:sp>
        <p:nvSpPr>
          <p:cNvPr id="2" name="TextBox 1"/>
          <p:cNvSpPr txBox="1"/>
          <p:nvPr/>
        </p:nvSpPr>
        <p:spPr>
          <a:xfrm>
            <a:off x="7308304" y="35024"/>
            <a:ext cx="1728191" cy="830997"/>
          </a:xfrm>
          <a:prstGeom prst="rect">
            <a:avLst/>
          </a:prstGeom>
          <a:noFill/>
        </p:spPr>
        <p:txBody>
          <a:bodyPr wrap="square" rtlCol="0">
            <a:spAutoFit/>
          </a:bodyPr>
          <a:lstStyle/>
          <a:p>
            <a:r>
              <a:rPr lang="ar-sa" sz="4800" dirty="0"/>
              <a:t>حنفي</a:t>
            </a:r>
            <a:r>
              <a:rPr lang="ar-sa" dirty="0"/>
              <a: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6632"/>
            <a:ext cx="7920880" cy="6555642"/>
          </a:xfrm>
          <a:prstGeom prst="rect">
            <a:avLst/>
          </a:prstGeom>
        </p:spPr>
        <p:txBody>
          <a:bodyPr wrap="square">
            <a:spAutoFit/>
          </a:bodyPr>
          <a:lstStyle/>
          <a:p>
            <a:r>
              <a:rPr lang="en-GB" sz="2800" b="1" dirty="0">
                <a:latin typeface="Georgia"/>
                <a:cs typeface="Georgia"/>
              </a:rPr>
              <a:t>MALIKI </a:t>
            </a:r>
            <a:r>
              <a:rPr lang="en-GB" sz="2800" b="1" dirty="0" smtClean="0">
                <a:latin typeface="Georgia"/>
                <a:cs typeface="Georgia"/>
              </a:rPr>
              <a:t>MADHHAB</a:t>
            </a:r>
            <a:endParaRPr lang="en-GB" sz="2800" b="1" dirty="0">
              <a:latin typeface="Georgia"/>
              <a:cs typeface="Georgia"/>
            </a:endParaRPr>
          </a:p>
          <a:p>
            <a:r>
              <a:rPr lang="en-GB" sz="2800" dirty="0">
                <a:latin typeface="Georgia"/>
                <a:cs typeface="Georgia"/>
              </a:rPr>
              <a:t>Founder Malik </a:t>
            </a:r>
            <a:r>
              <a:rPr lang="en-GB" sz="2800" dirty="0" err="1">
                <a:latin typeface="Georgia"/>
                <a:cs typeface="Georgia"/>
              </a:rPr>
              <a:t>ibn</a:t>
            </a:r>
            <a:r>
              <a:rPr lang="en-GB" sz="2800" dirty="0">
                <a:latin typeface="Georgia"/>
                <a:cs typeface="Georgia"/>
              </a:rPr>
              <a:t> </a:t>
            </a:r>
            <a:r>
              <a:rPr lang="en-GB" sz="2800" dirty="0" err="1">
                <a:latin typeface="Georgia"/>
                <a:cs typeface="Georgia"/>
              </a:rPr>
              <a:t>Anas</a:t>
            </a:r>
            <a:r>
              <a:rPr lang="en-GB" sz="2800" dirty="0">
                <a:latin typeface="Georgia"/>
                <a:cs typeface="Georgia"/>
              </a:rPr>
              <a:t> (c90-97-179 AH (708-716-796 CE)  </a:t>
            </a:r>
          </a:p>
          <a:p>
            <a:r>
              <a:rPr lang="en-GB" sz="2800" dirty="0">
                <a:latin typeface="Georgia"/>
                <a:cs typeface="Georgia"/>
              </a:rPr>
              <a:t>MADINAH HIJAZ </a:t>
            </a:r>
          </a:p>
          <a:p>
            <a:r>
              <a:rPr lang="en-GB" sz="2800" dirty="0">
                <a:latin typeface="Georgia"/>
                <a:cs typeface="Georgia"/>
              </a:rPr>
              <a:t>-	viewed Muhammad and his Companions as the ideal source of understanding.  Tradition was of greatest importance (after the Qur'an)</a:t>
            </a:r>
          </a:p>
          <a:p>
            <a:r>
              <a:rPr lang="en-GB" sz="2800" dirty="0">
                <a:latin typeface="Georgia"/>
                <a:cs typeface="Georgia"/>
              </a:rPr>
              <a:t>-	He collected rules, opinions and hadith in al-</a:t>
            </a:r>
            <a:r>
              <a:rPr lang="en-GB" sz="2800" dirty="0" err="1">
                <a:latin typeface="Georgia"/>
                <a:cs typeface="Georgia"/>
              </a:rPr>
              <a:t>Muwatta</a:t>
            </a:r>
            <a:r>
              <a:rPr lang="en-GB" sz="2800" dirty="0">
                <a:latin typeface="Georgia"/>
                <a:cs typeface="Georgia"/>
              </a:rPr>
              <a:t>.</a:t>
            </a:r>
          </a:p>
          <a:p>
            <a:r>
              <a:rPr lang="en-GB" sz="2800" dirty="0">
                <a:latin typeface="Georgia"/>
                <a:cs typeface="Georgia"/>
              </a:rPr>
              <a:t>Followers:	Egypt, </a:t>
            </a:r>
            <a:r>
              <a:rPr lang="en-GB" sz="2800" dirty="0" err="1">
                <a:latin typeface="Georgia"/>
                <a:cs typeface="Georgia"/>
              </a:rPr>
              <a:t>Hijaz</a:t>
            </a:r>
            <a:r>
              <a:rPr lang="en-GB" sz="2800" dirty="0">
                <a:latin typeface="Georgia"/>
                <a:cs typeface="Georgia"/>
              </a:rPr>
              <a:t>, North Africa, </a:t>
            </a:r>
            <a:r>
              <a:rPr lang="en-GB" sz="2800" dirty="0" err="1">
                <a:latin typeface="Georgia"/>
                <a:cs typeface="Georgia"/>
              </a:rPr>
              <a:t>Andalus</a:t>
            </a:r>
            <a:r>
              <a:rPr lang="en-GB" sz="2800" dirty="0">
                <a:latin typeface="Georgia"/>
                <a:cs typeface="Georgia"/>
              </a:rPr>
              <a:t>, (now: W Africa, W Sudan)</a:t>
            </a:r>
          </a:p>
          <a:p>
            <a:r>
              <a:rPr lang="en-GB" sz="2800" dirty="0">
                <a:latin typeface="Georgia"/>
                <a:cs typeface="Georgia"/>
              </a:rPr>
              <a:t>-	Centrality of hadith</a:t>
            </a:r>
          </a:p>
          <a:p>
            <a:r>
              <a:rPr lang="en-GB" sz="2800" dirty="0">
                <a:latin typeface="Georgia"/>
                <a:cs typeface="Georgia"/>
              </a:rPr>
              <a:t>-	exercises al-</a:t>
            </a:r>
            <a:r>
              <a:rPr lang="en-GB" sz="2800" dirty="0" err="1">
                <a:latin typeface="Georgia"/>
                <a:cs typeface="Georgia"/>
              </a:rPr>
              <a:t>masalih</a:t>
            </a:r>
            <a:r>
              <a:rPr lang="en-GB" sz="2800" dirty="0">
                <a:latin typeface="Georgia"/>
                <a:cs typeface="Georgia"/>
              </a:rPr>
              <a:t> al-</a:t>
            </a:r>
            <a:r>
              <a:rPr lang="en-GB" sz="2800" dirty="0" err="1">
                <a:latin typeface="Georgia"/>
                <a:cs typeface="Georgia"/>
              </a:rPr>
              <a:t>mursala</a:t>
            </a:r>
            <a:r>
              <a:rPr lang="en-GB" sz="2800" dirty="0">
                <a:latin typeface="Georgia"/>
                <a:cs typeface="Georgia"/>
              </a:rPr>
              <a:t> (public welfare)</a:t>
            </a:r>
          </a:p>
          <a:p>
            <a:r>
              <a:rPr lang="en-GB" sz="2800" dirty="0">
                <a:latin typeface="Georgia"/>
                <a:cs typeface="Georgia"/>
              </a:rPr>
              <a:t>-	</a:t>
            </a:r>
            <a:r>
              <a:rPr lang="en-GB" sz="2800" dirty="0" smtClean="0">
                <a:latin typeface="Georgia"/>
                <a:cs typeface="Georgia"/>
              </a:rPr>
              <a:t>pragmatic</a:t>
            </a:r>
            <a:endParaRPr lang="en-GB" sz="2800" dirty="0">
              <a:latin typeface="Georgia"/>
              <a:cs typeface="Georgia"/>
            </a:endParaRPr>
          </a:p>
        </p:txBody>
      </p:sp>
      <p:sp>
        <p:nvSpPr>
          <p:cNvPr id="3" name="TextBox 2"/>
          <p:cNvSpPr txBox="1"/>
          <p:nvPr/>
        </p:nvSpPr>
        <p:spPr>
          <a:xfrm>
            <a:off x="7668344" y="0"/>
            <a:ext cx="1368152" cy="769441"/>
          </a:xfrm>
          <a:prstGeom prst="rect">
            <a:avLst/>
          </a:prstGeom>
          <a:noFill/>
        </p:spPr>
        <p:txBody>
          <a:bodyPr wrap="square" rtlCol="0">
            <a:spAutoFit/>
          </a:bodyPr>
          <a:lstStyle/>
          <a:p>
            <a:r>
              <a:rPr lang="ar-sa" sz="4400" dirty="0"/>
              <a:t>مالكي</a:t>
            </a:r>
            <a:endParaRPr lang="en-GB" sz="4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324" y="980728"/>
            <a:ext cx="8820472" cy="4832093"/>
          </a:xfrm>
          <a:prstGeom prst="rect">
            <a:avLst/>
          </a:prstGeom>
        </p:spPr>
        <p:txBody>
          <a:bodyPr wrap="square">
            <a:spAutoFit/>
          </a:bodyPr>
          <a:lstStyle/>
          <a:p>
            <a:r>
              <a:rPr lang="en-GB" sz="2800" dirty="0" err="1">
                <a:latin typeface="Georgia"/>
              </a:rPr>
              <a:t>Kitab</a:t>
            </a:r>
            <a:r>
              <a:rPr lang="en-GB" sz="2800" dirty="0">
                <a:latin typeface="Georgia"/>
              </a:rPr>
              <a:t> al-</a:t>
            </a:r>
            <a:r>
              <a:rPr lang="en-GB" sz="2800" dirty="0" err="1">
                <a:latin typeface="Georgia"/>
              </a:rPr>
              <a:t>Muwatta</a:t>
            </a:r>
            <a:r>
              <a:rPr lang="en-GB" sz="2800" dirty="0">
                <a:latin typeface="Georgia"/>
              </a:rPr>
              <a:t>' earliest surviving Muslim law book - </a:t>
            </a:r>
            <a:r>
              <a:rPr lang="en-GB" sz="2800" dirty="0" err="1">
                <a:latin typeface="Georgia"/>
              </a:rPr>
              <a:t>muwatta</a:t>
            </a:r>
            <a:r>
              <a:rPr lang="en-GB" sz="2800" dirty="0">
                <a:latin typeface="Georgia"/>
              </a:rPr>
              <a:t> = a smoothed path: different texts, because Malik did not write a book (different </a:t>
            </a:r>
            <a:r>
              <a:rPr lang="en-GB" sz="2800" dirty="0" err="1">
                <a:latin typeface="Georgia"/>
              </a:rPr>
              <a:t>riwayas</a:t>
            </a:r>
            <a:r>
              <a:rPr lang="en-GB" sz="2800" dirty="0">
                <a:latin typeface="Georgia"/>
              </a:rPr>
              <a:t> - </a:t>
            </a:r>
            <a:r>
              <a:rPr lang="en-GB" sz="2800" dirty="0" err="1">
                <a:latin typeface="Georgia"/>
              </a:rPr>
              <a:t>recensions</a:t>
            </a:r>
            <a:r>
              <a:rPr lang="en-GB" sz="2800" dirty="0">
                <a:latin typeface="Georgia"/>
              </a:rPr>
              <a:t>)</a:t>
            </a:r>
          </a:p>
          <a:p>
            <a:endParaRPr lang="en-GB" sz="2800" dirty="0" smtClean="0">
              <a:latin typeface="Georgia"/>
            </a:endParaRPr>
          </a:p>
          <a:p>
            <a:r>
              <a:rPr lang="en-GB" sz="2800" dirty="0" err="1" smtClean="0">
                <a:latin typeface="Georgia"/>
              </a:rPr>
              <a:t>Kitab</a:t>
            </a:r>
            <a:r>
              <a:rPr lang="en-GB" sz="2800" dirty="0" smtClean="0">
                <a:latin typeface="Georgia"/>
              </a:rPr>
              <a:t> </a:t>
            </a:r>
            <a:r>
              <a:rPr lang="en-GB" sz="2800" dirty="0">
                <a:latin typeface="Georgia"/>
              </a:rPr>
              <a:t>al-</a:t>
            </a:r>
            <a:r>
              <a:rPr lang="en-GB" sz="2800" dirty="0" err="1">
                <a:latin typeface="Georgia"/>
              </a:rPr>
              <a:t>Muwatta</a:t>
            </a:r>
            <a:r>
              <a:rPr lang="en-GB" sz="2800" dirty="0">
                <a:latin typeface="Georgia"/>
              </a:rPr>
              <a:t>': "...a code of legislation according to a description of law, statute and dogma as practised according to the </a:t>
            </a:r>
            <a:r>
              <a:rPr lang="en-GB" sz="2800" dirty="0" err="1">
                <a:latin typeface="Georgia"/>
              </a:rPr>
              <a:t>concensus</a:t>
            </a:r>
            <a:r>
              <a:rPr lang="en-GB" sz="2800" dirty="0">
                <a:latin typeface="Georgia"/>
              </a:rPr>
              <a:t> and the tradition (</a:t>
            </a:r>
            <a:r>
              <a:rPr lang="en-GB" sz="2800" dirty="0" err="1">
                <a:latin typeface="Georgia"/>
              </a:rPr>
              <a:t>amal</a:t>
            </a:r>
            <a:r>
              <a:rPr lang="en-GB" sz="2800" dirty="0">
                <a:latin typeface="Georgia"/>
              </a:rPr>
              <a:t>) of </a:t>
            </a:r>
            <a:r>
              <a:rPr lang="en-GB" sz="2800" dirty="0" err="1">
                <a:latin typeface="Georgia"/>
              </a:rPr>
              <a:t>Madinah</a:t>
            </a:r>
            <a:r>
              <a:rPr lang="en-GB" sz="2800" dirty="0">
                <a:latin typeface="Georgia"/>
              </a:rPr>
              <a:t>, augmented by personal remarks of Malik." </a:t>
            </a:r>
          </a:p>
          <a:p>
            <a:r>
              <a:rPr lang="en-GB" sz="2800" dirty="0">
                <a:latin typeface="Georgia"/>
              </a:rPr>
              <a:t/>
            </a:r>
            <a:br>
              <a:rPr lang="en-GB" sz="2800" dirty="0">
                <a:latin typeface="Georgia"/>
              </a:rPr>
            </a:br>
            <a:endParaRPr lang="en-GB" sz="2800" dirty="0">
              <a:latin typeface="Georgia"/>
            </a:endParaRPr>
          </a:p>
        </p:txBody>
      </p:sp>
      <p:sp>
        <p:nvSpPr>
          <p:cNvPr id="3" name="TextBox 2"/>
          <p:cNvSpPr txBox="1"/>
          <p:nvPr/>
        </p:nvSpPr>
        <p:spPr>
          <a:xfrm>
            <a:off x="7775848" y="1488"/>
            <a:ext cx="1368152" cy="769441"/>
          </a:xfrm>
          <a:prstGeom prst="rect">
            <a:avLst/>
          </a:prstGeom>
          <a:noFill/>
        </p:spPr>
        <p:txBody>
          <a:bodyPr wrap="square" rtlCol="0">
            <a:spAutoFit/>
          </a:bodyPr>
          <a:lstStyle/>
          <a:p>
            <a:r>
              <a:rPr lang="ar-sa" sz="4400" dirty="0"/>
              <a:t>مالكي</a:t>
            </a:r>
            <a:endParaRPr lang="en-GB" sz="4400" dirty="0"/>
          </a:p>
        </p:txBody>
      </p:sp>
    </p:spTree>
    <p:extLst>
      <p:ext uri="{BB962C8B-B14F-4D97-AF65-F5344CB8AC3E}">
        <p14:creationId xmlns:p14="http://schemas.microsoft.com/office/powerpoint/2010/main" val="14014365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ChangeArrowheads="1"/>
          </p:cNvSpPr>
          <p:nvPr/>
        </p:nvSpPr>
        <p:spPr bwMode="auto">
          <a:xfrm>
            <a:off x="251520" y="737990"/>
            <a:ext cx="8892480" cy="55707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914400" algn="l"/>
              </a:tabLst>
            </a:pPr>
            <a:r>
              <a:rPr kumimoji="0" lang="en-GB" sz="2800" b="1" i="0" u="none" strike="noStrike" cap="none" normalizeH="0" baseline="0" dirty="0" smtClean="0">
                <a:ln>
                  <a:noFill/>
                </a:ln>
                <a:solidFill>
                  <a:schemeClr val="tx1"/>
                </a:solidFill>
                <a:effectLst/>
                <a:latin typeface="Georgia"/>
                <a:ea typeface="Georgia"/>
                <a:cs typeface="Georgia"/>
              </a:rPr>
              <a:t>SHAFI'I MADHHAB</a:t>
            </a:r>
            <a:r>
              <a:rPr kumimoji="0" lang="en-GB" sz="2800" b="0" i="0" u="none" strike="noStrike" cap="none" normalizeH="0" baseline="0" dirty="0" smtClean="0">
                <a:ln>
                  <a:noFill/>
                </a:ln>
                <a:solidFill>
                  <a:schemeClr val="tx1"/>
                </a:solidFill>
                <a:effectLst/>
                <a:latin typeface="Georgia"/>
                <a:ea typeface="Georgia"/>
                <a:cs typeface="Georgia"/>
              </a:rPr>
              <a:t> </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1" i="0" u="none" strike="noStrike" cap="none" normalizeH="0" baseline="0" dirty="0" smtClean="0">
                <a:ln>
                  <a:noFill/>
                </a:ln>
                <a:solidFill>
                  <a:schemeClr val="tx1"/>
                </a:solidFill>
                <a:effectLst/>
                <a:latin typeface="Georgia"/>
                <a:ea typeface="Georgia"/>
                <a:cs typeface="Georgia"/>
              </a:rPr>
              <a:t>Founder: Muhammad </a:t>
            </a:r>
            <a:r>
              <a:rPr kumimoji="0" lang="en-GB" sz="2800" b="1" i="0" u="none" strike="noStrike" cap="none" normalizeH="0" baseline="0" dirty="0" err="1" smtClean="0">
                <a:ln>
                  <a:noFill/>
                </a:ln>
                <a:solidFill>
                  <a:schemeClr val="tx1"/>
                </a:solidFill>
                <a:effectLst/>
                <a:latin typeface="Georgia"/>
                <a:ea typeface="Georgia"/>
                <a:cs typeface="Georgia"/>
              </a:rPr>
              <a:t>ibn</a:t>
            </a:r>
            <a:r>
              <a:rPr kumimoji="0" lang="en-GB" sz="2800" b="1" i="0" u="none" strike="noStrike" cap="none" normalizeH="0" baseline="0" dirty="0" smtClean="0">
                <a:ln>
                  <a:noFill/>
                </a:ln>
                <a:solidFill>
                  <a:schemeClr val="tx1"/>
                </a:solidFill>
                <a:effectLst/>
                <a:latin typeface="Georgia"/>
                <a:ea typeface="Georgia"/>
                <a:cs typeface="Georgia"/>
              </a:rPr>
              <a:t> </a:t>
            </a:r>
            <a:r>
              <a:rPr kumimoji="0" lang="en-GB" sz="2800" b="1" i="0" u="none" strike="noStrike" cap="none" normalizeH="0" baseline="0" dirty="0" err="1" smtClean="0">
                <a:ln>
                  <a:noFill/>
                </a:ln>
                <a:solidFill>
                  <a:schemeClr val="tx1"/>
                </a:solidFill>
                <a:effectLst/>
                <a:latin typeface="Georgia"/>
                <a:ea typeface="Georgia"/>
                <a:cs typeface="Georgia"/>
              </a:rPr>
              <a:t>Idris</a:t>
            </a:r>
            <a:r>
              <a:rPr kumimoji="0" lang="en-GB" sz="2800" b="1" i="0" u="none" strike="noStrike" cap="none" normalizeH="0" baseline="0" dirty="0" smtClean="0">
                <a:ln>
                  <a:noFill/>
                </a:ln>
                <a:solidFill>
                  <a:schemeClr val="tx1"/>
                </a:solidFill>
                <a:effectLst/>
                <a:latin typeface="Georgia"/>
                <a:ea typeface="Georgia"/>
                <a:cs typeface="Georgia"/>
              </a:rPr>
              <a:t> </a:t>
            </a:r>
            <a:r>
              <a:rPr kumimoji="0" lang="en-GB" sz="2800" b="1" i="0" u="none" strike="noStrike" cap="none" normalizeH="0" baseline="0" dirty="0" err="1" smtClean="0">
                <a:ln>
                  <a:noFill/>
                </a:ln>
                <a:solidFill>
                  <a:schemeClr val="tx1"/>
                </a:solidFill>
                <a:effectLst/>
                <a:latin typeface="Georgia"/>
                <a:ea typeface="Georgia"/>
                <a:cs typeface="Georgia"/>
              </a:rPr>
              <a:t>ash‑Shafi</a:t>
            </a:r>
            <a:r>
              <a:rPr kumimoji="0" lang="en-GB" sz="2800" b="1" i="0" u="none" strike="noStrike" cap="none" normalizeH="0" baseline="0" dirty="0" smtClean="0">
                <a:ln>
                  <a:noFill/>
                </a:ln>
                <a:solidFill>
                  <a:schemeClr val="tx1"/>
                </a:solidFill>
                <a:effectLst/>
                <a:latin typeface="Georgia"/>
                <a:ea typeface="Georgia"/>
                <a:cs typeface="Georgia"/>
              </a:rPr>
              <a:t> (767‑820)</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	b Palestine, raised </a:t>
            </a:r>
            <a:r>
              <a:rPr kumimoji="0" lang="en-GB" sz="2800" b="0" i="0" u="none" strike="noStrike" cap="none" normalizeH="0" baseline="0" dirty="0" err="1" smtClean="0">
                <a:ln>
                  <a:noFill/>
                </a:ln>
                <a:solidFill>
                  <a:schemeClr val="tx1"/>
                </a:solidFill>
                <a:effectLst/>
                <a:latin typeface="Georgia"/>
                <a:ea typeface="Georgia"/>
                <a:cs typeface="Georgia"/>
              </a:rPr>
              <a:t>Makkah</a:t>
            </a:r>
            <a:r>
              <a:rPr kumimoji="0" lang="en-GB" sz="2800" b="0" i="0" u="none" strike="noStrike" cap="none" normalizeH="0" baseline="0" dirty="0" smtClean="0">
                <a:ln>
                  <a:noFill/>
                </a:ln>
                <a:solidFill>
                  <a:schemeClr val="tx1"/>
                </a:solidFill>
                <a:effectLst/>
                <a:latin typeface="Georgia"/>
                <a:ea typeface="Georgia"/>
                <a:cs typeface="Georgia"/>
              </a:rPr>
              <a:t>; lived Baghdad &gt; Egypt</a:t>
            </a:r>
            <a:endParaRPr kumimoji="0" lang="en-GB" sz="2800" b="0" i="0" u="none" strike="noStrike" cap="none" normalizeH="0" baseline="0" dirty="0" smtClean="0">
              <a:ln>
                <a:noFill/>
              </a:ln>
              <a:solidFill>
                <a:schemeClr val="tx1"/>
              </a:solidFill>
              <a:effectLst/>
              <a:latin typeface="Georgia"/>
              <a:cs typeface="Georgia"/>
            </a:endParaRPr>
          </a:p>
          <a:p>
            <a:pPr lvl="0" eaLnBrk="0" fontAlgn="base" hangingPunct="0">
              <a:spcBef>
                <a:spcPct val="0"/>
              </a:spcBef>
              <a:spcAft>
                <a:spcPct val="0"/>
              </a:spcAft>
              <a:tabLst>
                <a:tab pos="-914400" algn="l"/>
              </a:tabLst>
            </a:pPr>
            <a:r>
              <a:rPr lang="en-GB" sz="2800" dirty="0">
                <a:latin typeface="Georgia"/>
                <a:ea typeface="Georgia"/>
                <a:cs typeface="Georgia"/>
              </a:rPr>
              <a:t>-	Personal </a:t>
            </a:r>
            <a:r>
              <a:rPr kumimoji="0" lang="en-GB" sz="2800" b="0" i="0" u="none" strike="noStrike" cap="none" normalizeH="0" baseline="0" dirty="0" smtClean="0">
                <a:ln>
                  <a:noFill/>
                </a:ln>
                <a:solidFill>
                  <a:schemeClr val="tx1"/>
                </a:solidFill>
                <a:effectLst/>
                <a:latin typeface="Georgia"/>
                <a:ea typeface="Georgia"/>
                <a:cs typeface="Georgia"/>
              </a:rPr>
              <a:t>student of Malik, disciple of Abu </a:t>
            </a:r>
            <a:r>
              <a:rPr kumimoji="0" lang="en-GB" sz="2800" b="0" i="0" u="none" strike="noStrike" cap="none" normalizeH="0" baseline="0" dirty="0" err="1" smtClean="0">
                <a:ln>
                  <a:noFill/>
                </a:ln>
                <a:solidFill>
                  <a:schemeClr val="tx1"/>
                </a:solidFill>
                <a:effectLst/>
                <a:latin typeface="Georgia"/>
                <a:ea typeface="Georgia"/>
                <a:cs typeface="Georgia"/>
              </a:rPr>
              <a:t>Hanifa</a:t>
            </a:r>
            <a:r>
              <a:rPr kumimoji="0" lang="en-GB" sz="2800" b="0" i="0" u="none" strike="noStrike" cap="none" normalizeH="0" baseline="0" dirty="0" smtClean="0">
                <a:ln>
                  <a:noFill/>
                </a:ln>
                <a:solidFill>
                  <a:schemeClr val="tx1"/>
                </a:solidFill>
                <a:effectLst/>
                <a:latin typeface="Georgia"/>
                <a:ea typeface="Georgia"/>
                <a:cs typeface="Georgia"/>
              </a:rPr>
              <a:t> &amp; disciples; authority on Arabic language, clear principles and methods: tradition </a:t>
            </a:r>
            <a:r>
              <a:rPr kumimoji="0" lang="en-GB" sz="2800" b="0" i="0" u="none" strike="noStrike" cap="none" normalizeH="0" baseline="0" dirty="0" err="1" smtClean="0">
                <a:ln>
                  <a:noFill/>
                </a:ln>
                <a:solidFill>
                  <a:schemeClr val="tx1"/>
                </a:solidFill>
                <a:effectLst/>
                <a:latin typeface="Georgia"/>
                <a:ea typeface="Georgia"/>
                <a:cs typeface="Georgia"/>
              </a:rPr>
              <a:t>prefered</a:t>
            </a:r>
            <a:r>
              <a:rPr kumimoji="0" lang="en-GB" sz="2800" b="0" i="0" u="none" strike="noStrike" cap="none" normalizeH="0" baseline="0" dirty="0" smtClean="0">
                <a:ln>
                  <a:noFill/>
                </a:ln>
                <a:solidFill>
                  <a:schemeClr val="tx1"/>
                </a:solidFill>
                <a:effectLst/>
                <a:latin typeface="Georgia"/>
                <a:ea typeface="Georgia"/>
                <a:cs typeface="Georgia"/>
              </a:rPr>
              <a:t> (WOULDN'T REJECT AUTHENTIC HADITH),wrote </a:t>
            </a:r>
            <a:r>
              <a:rPr kumimoji="0" lang="en-GB" sz="2800" b="0" i="0" u="none" strike="noStrike" cap="none" normalizeH="0" baseline="0" dirty="0" smtClean="0">
                <a:ln>
                  <a:noFill/>
                </a:ln>
                <a:solidFill>
                  <a:srgbClr val="FF6600"/>
                </a:solidFill>
                <a:effectLst/>
                <a:latin typeface="Georgia"/>
                <a:ea typeface="Georgia"/>
                <a:cs typeface="Georgia"/>
              </a:rPr>
              <a:t>al‑</a:t>
            </a:r>
            <a:r>
              <a:rPr kumimoji="0" lang="en-GB" sz="2800" b="0" i="0" u="none" strike="noStrike" cap="none" normalizeH="0" baseline="0" dirty="0" err="1" smtClean="0">
                <a:ln>
                  <a:noFill/>
                </a:ln>
                <a:solidFill>
                  <a:srgbClr val="FF6600"/>
                </a:solidFill>
                <a:effectLst/>
                <a:latin typeface="Georgia"/>
                <a:ea typeface="Georgia"/>
                <a:cs typeface="Georgia"/>
              </a:rPr>
              <a:t>Risala</a:t>
            </a:r>
            <a:r>
              <a:rPr kumimoji="0" lang="en-GB" sz="2800" b="0" i="0" u="none" strike="noStrike" cap="none" normalizeH="0" baseline="0" dirty="0" smtClean="0">
                <a:ln>
                  <a:noFill/>
                </a:ln>
                <a:solidFill>
                  <a:srgbClr val="FF6600"/>
                </a:solidFill>
                <a:effectLst/>
                <a:latin typeface="Georgia"/>
                <a:ea typeface="Georgia"/>
                <a:cs typeface="Georgia"/>
              </a:rPr>
              <a:t> </a:t>
            </a:r>
            <a:r>
              <a:rPr kumimoji="0" lang="en-GB" sz="2800" b="0" i="0" u="none" strike="noStrike" cap="none" normalizeH="0" baseline="0" dirty="0" smtClean="0">
                <a:ln>
                  <a:noFill/>
                </a:ln>
                <a:solidFill>
                  <a:schemeClr val="tx1"/>
                </a:solidFill>
                <a:effectLst/>
                <a:latin typeface="Georgia"/>
                <a:ea typeface="Georgia"/>
                <a:cs typeface="Georgia"/>
              </a:rPr>
              <a:t>(The Epistle)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Shafi</a:t>
            </a: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Sunna</a:t>
            </a:r>
            <a:r>
              <a:rPr kumimoji="0" lang="en-GB" sz="2800" b="0" i="0" u="none" strike="noStrike" cap="none" normalizeH="0" baseline="0" dirty="0" smtClean="0">
                <a:ln>
                  <a:noFill/>
                </a:ln>
                <a:solidFill>
                  <a:schemeClr val="tx1"/>
                </a:solidFill>
                <a:effectLst/>
                <a:latin typeface="Georgia"/>
                <a:ea typeface="Georgia"/>
                <a:cs typeface="Georgia"/>
              </a:rPr>
              <a:t>, Quran &amp; </a:t>
            </a:r>
            <a:r>
              <a:rPr kumimoji="0" lang="en-GB" sz="2800" b="0" i="0" u="none" strike="noStrike" cap="none" normalizeH="0" baseline="0" dirty="0" err="1" smtClean="0">
                <a:ln>
                  <a:noFill/>
                </a:ln>
                <a:solidFill>
                  <a:schemeClr val="tx1"/>
                </a:solidFill>
                <a:effectLst/>
                <a:latin typeface="Georgia"/>
                <a:ea typeface="Georgia"/>
                <a:cs typeface="Georgia"/>
              </a:rPr>
              <a:t>Ijma</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800" b="0" i="0" u="none" strike="noStrike" cap="none" normalizeH="0" baseline="0" dirty="0" smtClean="0">
                <a:ln>
                  <a:noFill/>
                </a:ln>
                <a:solidFill>
                  <a:schemeClr val="tx1"/>
                </a:solidFill>
                <a:effectLst/>
                <a:latin typeface="Georgia"/>
                <a:ea typeface="Georgia"/>
                <a:cs typeface="Georgia"/>
              </a:rPr>
              <a:t>-	</a:t>
            </a:r>
            <a:r>
              <a:rPr kumimoji="0" lang="en-GB" sz="2800" b="0" i="0" u="none" strike="noStrike" cap="none" normalizeH="0" baseline="0" dirty="0" err="1" smtClean="0">
                <a:ln>
                  <a:noFill/>
                </a:ln>
                <a:solidFill>
                  <a:schemeClr val="tx1"/>
                </a:solidFill>
                <a:effectLst/>
                <a:latin typeface="Georgia"/>
                <a:ea typeface="Georgia"/>
                <a:cs typeface="Georgia"/>
              </a:rPr>
              <a:t>concensus</a:t>
            </a:r>
            <a:r>
              <a:rPr kumimoji="0" lang="en-GB" sz="2800" b="0" i="0" u="none" strike="noStrike" cap="none" normalizeH="0" baseline="0" dirty="0" smtClean="0">
                <a:ln>
                  <a:noFill/>
                </a:ln>
                <a:solidFill>
                  <a:schemeClr val="tx1"/>
                </a:solidFill>
                <a:effectLst/>
                <a:latin typeface="Georgia"/>
                <a:ea typeface="Georgia"/>
                <a:cs typeface="Georgia"/>
              </a:rPr>
              <a:t> over‑rules single authority rule</a:t>
            </a:r>
            <a:endParaRPr kumimoji="0" lang="en-GB" sz="2800" b="0" i="0" u="none" strike="noStrike" cap="none" normalizeH="0" baseline="0" dirty="0" smtClean="0">
              <a:ln>
                <a:noFill/>
              </a:ln>
              <a:solidFill>
                <a:schemeClr val="tx1"/>
              </a:solidFill>
              <a:effectLst/>
              <a:latin typeface="Georgia"/>
              <a:cs typeface="Georgia"/>
            </a:endParaRPr>
          </a:p>
          <a:p>
            <a:pPr marL="0" marR="0" lvl="0" indent="0" algn="l" defTabSz="914400" rtl="0" eaLnBrk="0" fontAlgn="base" latinLnBrk="0" hangingPunct="0">
              <a:lnSpc>
                <a:spcPct val="100000"/>
              </a:lnSpc>
              <a:spcBef>
                <a:spcPct val="0"/>
              </a:spcBef>
              <a:spcAft>
                <a:spcPct val="0"/>
              </a:spcAft>
              <a:buClrTx/>
              <a:buSzTx/>
              <a:buFontTx/>
              <a:buNone/>
              <a:tabLst>
                <a:tab pos="-914400" algn="l"/>
              </a:tabLst>
            </a:pPr>
            <a:r>
              <a:rPr kumimoji="0" lang="en-GB" sz="2000" b="0" i="0" u="none" strike="noStrike" cap="none" normalizeH="0" baseline="0" dirty="0" smtClean="0">
                <a:ln>
                  <a:noFill/>
                </a:ln>
                <a:solidFill>
                  <a:schemeClr val="tx1"/>
                </a:solidFill>
                <a:effectLst/>
                <a:latin typeface="Georgia"/>
                <a:ea typeface="Georgia"/>
                <a:cs typeface="Georgia"/>
              </a:rPr>
              <a:t>-	</a:t>
            </a:r>
            <a:endParaRPr kumimoji="0" lang="en-GB" sz="2000" b="0" i="0" u="none" strike="noStrike" cap="none" normalizeH="0" baseline="0" dirty="0" smtClean="0">
              <a:ln>
                <a:noFill/>
              </a:ln>
              <a:solidFill>
                <a:schemeClr val="tx1"/>
              </a:solidFill>
              <a:effectLst/>
              <a:latin typeface="Georgia"/>
              <a:cs typeface="Georgia"/>
            </a:endParaRPr>
          </a:p>
        </p:txBody>
      </p:sp>
      <p:sp>
        <p:nvSpPr>
          <p:cNvPr id="2" name="TextBox 1"/>
          <p:cNvSpPr txBox="1"/>
          <p:nvPr/>
        </p:nvSpPr>
        <p:spPr>
          <a:xfrm>
            <a:off x="7668344" y="332656"/>
            <a:ext cx="1205384" cy="769441"/>
          </a:xfrm>
          <a:prstGeom prst="rect">
            <a:avLst/>
          </a:prstGeom>
          <a:noFill/>
        </p:spPr>
        <p:txBody>
          <a:bodyPr wrap="none" rtlCol="0">
            <a:spAutoFit/>
          </a:bodyPr>
          <a:lstStyle/>
          <a:p>
            <a:r>
              <a:rPr lang="ar-sa" sz="4400" dirty="0"/>
              <a:t>شافعي</a:t>
            </a:r>
            <a:r>
              <a:rPr lang="ar-sa" dirty="0"/>
              <a:t>‎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836712"/>
            <a:ext cx="9144000" cy="5693867"/>
          </a:xfrm>
          <a:prstGeom prst="rect">
            <a:avLst/>
          </a:prstGeom>
        </p:spPr>
        <p:txBody>
          <a:bodyPr wrap="square">
            <a:spAutoFit/>
          </a:bodyPr>
          <a:lstStyle/>
          <a:p>
            <a:r>
              <a:rPr lang="en-GB" sz="2800" dirty="0">
                <a:latin typeface="Georgia"/>
              </a:rPr>
              <a:t>"...TO HIM </a:t>
            </a:r>
            <a:r>
              <a:rPr lang="en-GB" sz="2800" dirty="0">
                <a:solidFill>
                  <a:srgbClr val="FF6600"/>
                </a:solidFill>
                <a:latin typeface="Georgia"/>
              </a:rPr>
              <a:t>IJMA</a:t>
            </a:r>
            <a:r>
              <a:rPr lang="en-GB" sz="2800" dirty="0">
                <a:latin typeface="Georgia"/>
              </a:rPr>
              <a:t> MEANT THE CONCENSUS OF THE ENTIRE COMMUNITY (ALL CENTRES OF JURISTIC RESEARCH)." [O]</a:t>
            </a:r>
          </a:p>
          <a:p>
            <a:endParaRPr lang="en-GB" sz="2800" dirty="0" smtClean="0">
              <a:latin typeface="Georgia"/>
            </a:endParaRPr>
          </a:p>
          <a:p>
            <a:r>
              <a:rPr lang="en-GB" sz="2800" dirty="0" smtClean="0">
                <a:latin typeface="Georgia"/>
              </a:rPr>
              <a:t>"</a:t>
            </a:r>
            <a:r>
              <a:rPr lang="en-GB" sz="2800" dirty="0">
                <a:latin typeface="Georgia"/>
              </a:rPr>
              <a:t>...first lawyer to define </a:t>
            </a:r>
            <a:r>
              <a:rPr lang="en-GB" sz="2800" dirty="0" err="1">
                <a:latin typeface="Georgia"/>
              </a:rPr>
              <a:t>sunna</a:t>
            </a:r>
            <a:r>
              <a:rPr lang="en-GB" sz="2800" dirty="0">
                <a:latin typeface="Georgia"/>
              </a:rPr>
              <a:t> as the model behaviour of the Prophet, in contrast with his predecessors for whom it was not necessarily connected with the Prophet, but represented the traditional, albeit ideal, usage of the community, forming their 'living tradition' on an equal footing with customary or generally agreed practice</a:t>
            </a:r>
            <a:r>
              <a:rPr lang="en-GB" sz="2800" dirty="0" smtClean="0">
                <a:latin typeface="Georgia"/>
              </a:rPr>
              <a:t>.”*</a:t>
            </a:r>
          </a:p>
          <a:p>
            <a:endParaRPr lang="en-GB" sz="2800" dirty="0">
              <a:latin typeface="Georgia"/>
            </a:endParaRPr>
          </a:p>
          <a:p>
            <a:r>
              <a:rPr lang="en-GB" sz="2800" dirty="0" err="1">
                <a:latin typeface="Georgia"/>
              </a:rPr>
              <a:t>Shafi'ite</a:t>
            </a:r>
            <a:r>
              <a:rPr lang="en-GB" sz="2800" dirty="0">
                <a:latin typeface="Georgia"/>
              </a:rPr>
              <a:t>: Egypt, Iraq, Syria, East Africa, Sudan, parts of Asia.</a:t>
            </a:r>
          </a:p>
        </p:txBody>
      </p:sp>
      <p:sp>
        <p:nvSpPr>
          <p:cNvPr id="3" name="TextBox 2"/>
          <p:cNvSpPr txBox="1"/>
          <p:nvPr/>
        </p:nvSpPr>
        <p:spPr>
          <a:xfrm>
            <a:off x="7902748" y="15156"/>
            <a:ext cx="1205384" cy="769441"/>
          </a:xfrm>
          <a:prstGeom prst="rect">
            <a:avLst/>
          </a:prstGeom>
          <a:noFill/>
        </p:spPr>
        <p:txBody>
          <a:bodyPr wrap="none" rtlCol="0">
            <a:spAutoFit/>
          </a:bodyPr>
          <a:lstStyle/>
          <a:p>
            <a:r>
              <a:rPr lang="ar-sa" sz="4400" dirty="0"/>
              <a:t>شافعي</a:t>
            </a:r>
            <a:r>
              <a:rPr lang="ar-sa" dirty="0"/>
              <a:t>‎ </a:t>
            </a:r>
            <a:endParaRPr lang="en-GB" dirty="0"/>
          </a:p>
        </p:txBody>
      </p:sp>
    </p:spTree>
    <p:extLst>
      <p:ext uri="{BB962C8B-B14F-4D97-AF65-F5344CB8AC3E}">
        <p14:creationId xmlns:p14="http://schemas.microsoft.com/office/powerpoint/2010/main" val="232734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ChangeArrowheads="1"/>
          </p:cNvSpPr>
          <p:nvPr/>
        </p:nvSpPr>
        <p:spPr bwMode="auto">
          <a:xfrm>
            <a:off x="0" y="841355"/>
            <a:ext cx="9144000" cy="59400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tabLst>
                <a:tab pos="-914400" algn="l"/>
              </a:tabLst>
            </a:pPr>
            <a:r>
              <a:rPr lang="en-GB" sz="2400" b="1" dirty="0">
                <a:latin typeface="Georgia"/>
                <a:cs typeface="Georgia"/>
              </a:rPr>
              <a:t>HANBALI MADHHAB</a:t>
            </a:r>
          </a:p>
          <a:p>
            <a:pPr lvl="0" fontAlgn="base">
              <a:spcBef>
                <a:spcPct val="0"/>
              </a:spcBef>
              <a:spcAft>
                <a:spcPct val="0"/>
              </a:spcAft>
              <a:tabLst>
                <a:tab pos="-914400" algn="l"/>
              </a:tabLst>
            </a:pPr>
            <a:r>
              <a:rPr lang="en-GB" sz="2400" dirty="0">
                <a:latin typeface="Georgia"/>
                <a:cs typeface="Georgia"/>
              </a:rPr>
              <a:t>founder: Ahmad </a:t>
            </a:r>
            <a:r>
              <a:rPr lang="en-GB" sz="2400" dirty="0" err="1">
                <a:latin typeface="Georgia"/>
                <a:cs typeface="Georgia"/>
              </a:rPr>
              <a:t>ibn</a:t>
            </a:r>
            <a:r>
              <a:rPr lang="en-GB" sz="2400" dirty="0">
                <a:latin typeface="Georgia"/>
                <a:cs typeface="Georgia"/>
              </a:rPr>
              <a:t> </a:t>
            </a:r>
            <a:r>
              <a:rPr lang="en-GB" sz="2400" dirty="0" err="1">
                <a:latin typeface="Georgia"/>
                <a:cs typeface="Georgia"/>
              </a:rPr>
              <a:t>Hanbal</a:t>
            </a:r>
            <a:r>
              <a:rPr lang="en-GB" sz="2400" dirty="0">
                <a:latin typeface="Georgia"/>
                <a:cs typeface="Georgia"/>
              </a:rPr>
              <a:t> al-</a:t>
            </a:r>
            <a:r>
              <a:rPr lang="en-GB" sz="2400" dirty="0" err="1">
                <a:latin typeface="Georgia"/>
                <a:cs typeface="Georgia"/>
              </a:rPr>
              <a:t>Shaybani</a:t>
            </a:r>
            <a:r>
              <a:rPr lang="en-GB" sz="2400" dirty="0">
                <a:latin typeface="Georgia"/>
                <a:cs typeface="Georgia"/>
              </a:rPr>
              <a:t> </a:t>
            </a:r>
            <a:r>
              <a:rPr lang="en-GB" sz="2400" dirty="0" smtClean="0">
                <a:latin typeface="Georgia"/>
                <a:cs typeface="Georgia"/>
              </a:rPr>
              <a:t>(780</a:t>
            </a:r>
            <a:r>
              <a:rPr lang="en-GB" sz="2400" dirty="0">
                <a:latin typeface="Georgia"/>
                <a:cs typeface="Georgia"/>
              </a:rPr>
              <a:t>-855</a:t>
            </a:r>
            <a:r>
              <a:rPr lang="en-GB" sz="2400" dirty="0" smtClean="0">
                <a:latin typeface="Georgia"/>
                <a:cs typeface="Georgia"/>
              </a:rPr>
              <a:t>?/164/241 AH)</a:t>
            </a:r>
            <a:endParaRPr lang="en-GB" sz="2400" dirty="0">
              <a:latin typeface="Georgia"/>
              <a:cs typeface="Georgia"/>
            </a:endParaRP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Qur'an </a:t>
            </a:r>
            <a:r>
              <a:rPr lang="en-GB" sz="2400" dirty="0">
                <a:latin typeface="Georgia"/>
                <a:cs typeface="Georgia"/>
              </a:rPr>
              <a:t>and </a:t>
            </a:r>
            <a:r>
              <a:rPr lang="en-GB" sz="2400" dirty="0" err="1">
                <a:latin typeface="Georgia"/>
                <a:cs typeface="Georgia"/>
              </a:rPr>
              <a:t>Sunna</a:t>
            </a:r>
            <a:r>
              <a:rPr lang="en-GB" sz="2400" dirty="0">
                <a:latin typeface="Georgia"/>
                <a:cs typeface="Georgia"/>
              </a:rPr>
              <a:t> only </a:t>
            </a: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compiles </a:t>
            </a:r>
            <a:r>
              <a:rPr lang="en-GB" sz="2400" i="1" dirty="0" err="1">
                <a:latin typeface="Georgia"/>
                <a:cs typeface="Georgia"/>
              </a:rPr>
              <a:t>Masail</a:t>
            </a:r>
            <a:r>
              <a:rPr lang="en-GB" sz="2400" dirty="0">
                <a:latin typeface="Georgia"/>
                <a:cs typeface="Georgia"/>
              </a:rPr>
              <a:t> Questions: anti-codification</a:t>
            </a:r>
          </a:p>
          <a:p>
            <a:pPr lvl="0" fontAlgn="base">
              <a:spcBef>
                <a:spcPct val="0"/>
              </a:spcBef>
              <a:spcAft>
                <a:spcPct val="0"/>
              </a:spcAft>
              <a:tabLst>
                <a:tab pos="-914400" algn="l"/>
              </a:tabLst>
            </a:pPr>
            <a:r>
              <a:rPr lang="en-GB" sz="2400" i="1" dirty="0" err="1">
                <a:latin typeface="Georgia"/>
                <a:cs typeface="Georgia"/>
              </a:rPr>
              <a:t>Musnad</a:t>
            </a:r>
            <a:r>
              <a:rPr lang="en-GB" sz="2400" dirty="0">
                <a:latin typeface="Georgia"/>
                <a:cs typeface="Georgia"/>
              </a:rPr>
              <a:t>: hadith classified according to guarantor (edited by son </a:t>
            </a:r>
            <a:r>
              <a:rPr lang="en-GB" sz="2400" dirty="0" err="1">
                <a:latin typeface="Georgia"/>
                <a:cs typeface="Georgia"/>
              </a:rPr>
              <a:t>Abd</a:t>
            </a:r>
            <a:r>
              <a:rPr lang="en-GB" sz="2400" dirty="0">
                <a:latin typeface="Georgia"/>
                <a:cs typeface="Georgia"/>
              </a:rPr>
              <a:t> Allah]: </a:t>
            </a:r>
          </a:p>
          <a:p>
            <a:pPr lvl="0" fontAlgn="base">
              <a:spcBef>
                <a:spcPct val="0"/>
              </a:spcBef>
              <a:spcAft>
                <a:spcPct val="0"/>
              </a:spcAft>
              <a:tabLst>
                <a:tab pos="-914400" algn="l"/>
              </a:tabLst>
            </a:pPr>
            <a:r>
              <a:rPr lang="en-GB" sz="2400" dirty="0">
                <a:latin typeface="Georgia"/>
                <a:cs typeface="Georgia"/>
              </a:rPr>
              <a:t>hierarchical order of </a:t>
            </a:r>
            <a:r>
              <a:rPr lang="en-GB" sz="2400" dirty="0" smtClean="0">
                <a:latin typeface="Georgia"/>
                <a:cs typeface="Georgia"/>
              </a:rPr>
              <a:t>sources</a:t>
            </a:r>
            <a:endParaRPr lang="en-GB" sz="2400" dirty="0">
              <a:latin typeface="Georgia"/>
              <a:cs typeface="Georgia"/>
            </a:endParaRP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rigid </a:t>
            </a:r>
            <a:r>
              <a:rPr lang="en-GB" sz="2400" dirty="0">
                <a:latin typeface="Georgia"/>
                <a:cs typeface="Georgia"/>
              </a:rPr>
              <a:t>ritually - element of personal judgement</a:t>
            </a:r>
          </a:p>
          <a:p>
            <a:pPr lvl="0" fontAlgn="base">
              <a:spcBef>
                <a:spcPct val="0"/>
              </a:spcBef>
              <a:spcAft>
                <a:spcPct val="0"/>
              </a:spcAft>
              <a:tabLst>
                <a:tab pos="-914400" algn="l"/>
              </a:tabLst>
            </a:pPr>
            <a:r>
              <a:rPr lang="en-GB" sz="2400" dirty="0" smtClean="0">
                <a:latin typeface="Georgia"/>
                <a:cs typeface="Georgia"/>
              </a:rPr>
              <a:t>-	God's </a:t>
            </a:r>
            <a:r>
              <a:rPr lang="en-GB" sz="2400" dirty="0">
                <a:latin typeface="Georgia"/>
                <a:cs typeface="Georgia"/>
              </a:rPr>
              <a:t>attributes central, renounces </a:t>
            </a:r>
            <a:r>
              <a:rPr lang="en-GB" sz="2400" dirty="0" err="1">
                <a:latin typeface="Georgia"/>
                <a:cs typeface="Georgia"/>
              </a:rPr>
              <a:t>kalam</a:t>
            </a:r>
            <a:r>
              <a:rPr lang="en-GB" sz="2400" dirty="0">
                <a:latin typeface="Georgia"/>
                <a:cs typeface="Georgia"/>
              </a:rPr>
              <a:t>: Qur'an - uncreated word of God</a:t>
            </a:r>
          </a:p>
          <a:p>
            <a:pPr lvl="0" fontAlgn="base">
              <a:spcBef>
                <a:spcPct val="0"/>
              </a:spcBef>
              <a:spcAft>
                <a:spcPct val="0"/>
              </a:spcAft>
              <a:tabLst>
                <a:tab pos="-914400" algn="l"/>
              </a:tabLst>
            </a:pPr>
            <a:r>
              <a:rPr lang="en-GB" sz="2400" dirty="0">
                <a:latin typeface="Georgia"/>
                <a:cs typeface="Georgia"/>
              </a:rPr>
              <a:t>-	revised by Muhammad </a:t>
            </a:r>
            <a:r>
              <a:rPr lang="en-GB" sz="2400" dirty="0" err="1">
                <a:latin typeface="Georgia"/>
                <a:cs typeface="Georgia"/>
              </a:rPr>
              <a:t>ibn</a:t>
            </a:r>
            <a:r>
              <a:rPr lang="en-GB" sz="2400" dirty="0">
                <a:latin typeface="Georgia"/>
                <a:cs typeface="Georgia"/>
              </a:rPr>
              <a:t> Abdul </a:t>
            </a:r>
            <a:r>
              <a:rPr lang="en-GB" sz="2400" dirty="0" err="1">
                <a:latin typeface="Georgia"/>
                <a:cs typeface="Georgia"/>
              </a:rPr>
              <a:t>Wahhab</a:t>
            </a:r>
            <a:r>
              <a:rPr lang="en-GB" sz="2400" dirty="0">
                <a:latin typeface="Georgia"/>
                <a:cs typeface="Georgia"/>
              </a:rPr>
              <a:t> (used in Saudi Arabia); </a:t>
            </a:r>
          </a:p>
          <a:p>
            <a:pPr lvl="0" fontAlgn="base">
              <a:spcBef>
                <a:spcPct val="0"/>
              </a:spcBef>
              <a:spcAft>
                <a:spcPct val="0"/>
              </a:spcAft>
              <a:tabLst>
                <a:tab pos="-914400" algn="l"/>
              </a:tabLst>
            </a:pPr>
            <a:r>
              <a:rPr lang="en-GB" sz="2400" dirty="0">
                <a:latin typeface="Georgia"/>
                <a:cs typeface="Georgia"/>
              </a:rPr>
              <a:t>-	Baghdad centre: conflict with </a:t>
            </a:r>
            <a:r>
              <a:rPr lang="en-GB" sz="2400" dirty="0" err="1">
                <a:latin typeface="Georgia"/>
                <a:cs typeface="Georgia"/>
              </a:rPr>
              <a:t>Shi'i</a:t>
            </a:r>
            <a:r>
              <a:rPr lang="en-GB" sz="2400" dirty="0">
                <a:latin typeface="Georgia"/>
                <a:cs typeface="Georgia"/>
              </a:rPr>
              <a:t>, but acknowledges Ali</a:t>
            </a: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Sunni </a:t>
            </a:r>
            <a:r>
              <a:rPr lang="en-GB" sz="2400" dirty="0" err="1">
                <a:latin typeface="Georgia"/>
                <a:cs typeface="Georgia"/>
              </a:rPr>
              <a:t>reconquest</a:t>
            </a:r>
            <a:r>
              <a:rPr lang="en-GB" sz="2400" dirty="0">
                <a:latin typeface="Georgia"/>
                <a:cs typeface="Georgia"/>
              </a:rPr>
              <a:t> = golden age</a:t>
            </a:r>
          </a:p>
          <a:p>
            <a:pPr lvl="0" fontAlgn="base">
              <a:spcBef>
                <a:spcPct val="0"/>
              </a:spcBef>
              <a:spcAft>
                <a:spcPct val="0"/>
              </a:spcAft>
              <a:tabLst>
                <a:tab pos="-914400" algn="l"/>
              </a:tabLst>
            </a:pPr>
            <a:r>
              <a:rPr lang="en-GB" sz="2400" dirty="0">
                <a:latin typeface="Georgia"/>
                <a:cs typeface="Georgia"/>
              </a:rPr>
              <a:t>-	</a:t>
            </a:r>
            <a:r>
              <a:rPr lang="en-GB" sz="2400" dirty="0" smtClean="0">
                <a:latin typeface="Georgia"/>
                <a:cs typeface="Georgia"/>
              </a:rPr>
              <a:t>Decline </a:t>
            </a:r>
            <a:r>
              <a:rPr lang="en-GB" sz="2400" dirty="0">
                <a:latin typeface="Georgia"/>
                <a:cs typeface="Georgia"/>
              </a:rPr>
              <a:t>until </a:t>
            </a:r>
            <a:r>
              <a:rPr lang="en-GB" sz="2400" dirty="0" err="1">
                <a:latin typeface="Georgia"/>
                <a:cs typeface="Georgia"/>
              </a:rPr>
              <a:t>Wahhabism</a:t>
            </a:r>
            <a:r>
              <a:rPr lang="en-GB" sz="2400" dirty="0">
                <a:latin typeface="Georgia"/>
                <a:cs typeface="Georgia"/>
              </a:rPr>
              <a:t>. Ottomans</a:t>
            </a:r>
          </a:p>
          <a:p>
            <a:pPr marL="0" marR="0" lvl="0" indent="0" algn="l" defTabSz="914400" rtl="0" eaLnBrk="1" fontAlgn="base" latinLnBrk="0" hangingPunct="1">
              <a:lnSpc>
                <a:spcPct val="100000"/>
              </a:lnSpc>
              <a:spcBef>
                <a:spcPct val="0"/>
              </a:spcBef>
              <a:spcAft>
                <a:spcPct val="0"/>
              </a:spcAft>
              <a:buClrTx/>
              <a:buSzTx/>
              <a:buFontTx/>
              <a:buNone/>
              <a:tabLst>
                <a:tab pos="-914400" algn="l"/>
              </a:tabLst>
            </a:pPr>
            <a:endParaRPr kumimoji="0" lang="en-GB" sz="2000" b="0" i="0" u="none" strike="noStrike" cap="none" normalizeH="0" baseline="0" dirty="0" smtClean="0">
              <a:ln>
                <a:noFill/>
              </a:ln>
              <a:solidFill>
                <a:schemeClr val="tx1"/>
              </a:solidFill>
              <a:effectLst/>
              <a:latin typeface="Georgia"/>
              <a:cs typeface="Georgia"/>
            </a:endParaRPr>
          </a:p>
        </p:txBody>
      </p:sp>
      <p:sp>
        <p:nvSpPr>
          <p:cNvPr id="2" name="TextBox 1"/>
          <p:cNvSpPr txBox="1"/>
          <p:nvPr/>
        </p:nvSpPr>
        <p:spPr>
          <a:xfrm>
            <a:off x="7943351" y="116632"/>
            <a:ext cx="1190057" cy="707886"/>
          </a:xfrm>
          <a:prstGeom prst="rect">
            <a:avLst/>
          </a:prstGeom>
          <a:noFill/>
        </p:spPr>
        <p:txBody>
          <a:bodyPr wrap="none" rtlCol="0">
            <a:spAutoFit/>
          </a:bodyPr>
          <a:lstStyle/>
          <a:p>
            <a:r>
              <a:rPr lang="ar-sa" sz="4000" dirty="0"/>
              <a:t>الحنبلي</a:t>
            </a:r>
            <a:endParaRPr lang="en-GB" sz="4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0" y="332656"/>
            <a:ext cx="9144000" cy="569386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pPr>
            <a:r>
              <a:rPr lang="en-GB" sz="2800" dirty="0">
                <a:latin typeface="Georgia"/>
                <a:cs typeface="Georgia"/>
              </a:rPr>
              <a:t>The principle articulated in these four schools (and others) have influenced generations of Muslim lives.  </a:t>
            </a:r>
          </a:p>
          <a:p>
            <a:pPr lvl="0" fontAlgn="base">
              <a:spcBef>
                <a:spcPct val="0"/>
              </a:spcBef>
              <a:spcAft>
                <a:spcPct val="0"/>
              </a:spcAft>
            </a:pPr>
            <a:endParaRPr lang="en-GB" sz="2800" dirty="0">
              <a:latin typeface="Georgia"/>
              <a:cs typeface="Georgia"/>
            </a:endParaRPr>
          </a:p>
          <a:p>
            <a:pPr lvl="0" fontAlgn="base">
              <a:spcBef>
                <a:spcPct val="0"/>
              </a:spcBef>
              <a:spcAft>
                <a:spcPct val="0"/>
              </a:spcAft>
            </a:pPr>
            <a:r>
              <a:rPr lang="en-GB" sz="2800" dirty="0">
                <a:latin typeface="Georgia"/>
                <a:cs typeface="Georgia"/>
              </a:rPr>
              <a:t>Their interpretations of Qur'an and </a:t>
            </a:r>
            <a:r>
              <a:rPr lang="en-GB" sz="2800" dirty="0" err="1">
                <a:latin typeface="Georgia"/>
                <a:cs typeface="Georgia"/>
              </a:rPr>
              <a:t>Sunnah</a:t>
            </a:r>
            <a:r>
              <a:rPr lang="en-GB" sz="2800" dirty="0">
                <a:latin typeface="Georgia"/>
                <a:cs typeface="Georgia"/>
              </a:rPr>
              <a:t> have been guides for people, who have sought to understand Islam.  </a:t>
            </a:r>
          </a:p>
          <a:p>
            <a:pPr lvl="0" fontAlgn="base">
              <a:spcBef>
                <a:spcPct val="0"/>
              </a:spcBef>
              <a:spcAft>
                <a:spcPct val="0"/>
              </a:spcAft>
            </a:pPr>
            <a:endParaRPr lang="en-GB" sz="2800" dirty="0">
              <a:latin typeface="Georgia"/>
              <a:cs typeface="Georgia"/>
            </a:endParaRPr>
          </a:p>
          <a:p>
            <a:pPr lvl="0" fontAlgn="base">
              <a:spcBef>
                <a:spcPct val="0"/>
              </a:spcBef>
              <a:spcAft>
                <a:spcPct val="0"/>
              </a:spcAft>
            </a:pPr>
            <a:r>
              <a:rPr lang="en-GB" sz="2800" dirty="0">
                <a:latin typeface="Georgia"/>
                <a:cs typeface="Georgia"/>
              </a:rPr>
              <a:t>They have affected all levels of society.  There are a number of different interpretations of Islamic law in different communities today.  </a:t>
            </a:r>
          </a:p>
          <a:p>
            <a:pPr lvl="0" fontAlgn="base">
              <a:spcBef>
                <a:spcPct val="0"/>
              </a:spcBef>
              <a:spcAft>
                <a:spcPct val="0"/>
              </a:spcAft>
            </a:pPr>
            <a:endParaRPr lang="en-GB" sz="2800" dirty="0">
              <a:latin typeface="Georgia"/>
              <a:cs typeface="Georgia"/>
            </a:endParaRPr>
          </a:p>
          <a:p>
            <a:pPr lvl="0" fontAlgn="base">
              <a:spcBef>
                <a:spcPct val="0"/>
              </a:spcBef>
              <a:spcAft>
                <a:spcPct val="0"/>
              </a:spcAft>
            </a:pPr>
            <a:r>
              <a:rPr lang="en-GB" sz="2800" dirty="0">
                <a:latin typeface="Georgia"/>
                <a:cs typeface="Georgia"/>
              </a:rPr>
              <a:t>The principles have been incorporated into different ideologies, under the banner of 'Islamic law'.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1"/>
          <p:cNvSpPr>
            <a:spLocks noChangeArrowheads="1"/>
          </p:cNvSpPr>
          <p:nvPr/>
        </p:nvSpPr>
        <p:spPr bwMode="auto">
          <a:xfrm>
            <a:off x="0" y="404664"/>
            <a:ext cx="9144000" cy="60016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The influence of colonisation, westernisation and modernisation has impinged on interpretations of Islamic law (for some).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Many countries adopted western-style civil law, leaving Muslim law only within the realm of personal law.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Many of the advocates of 'Islamic law' seek a return to living all aspects of life according to the fundamental principles of the Qur'an, </a:t>
            </a:r>
            <a:r>
              <a:rPr kumimoji="0" lang="en-GB" sz="2400" b="0" i="0" u="none" strike="noStrike" cap="none" normalizeH="0" baseline="0" dirty="0" err="1" smtClean="0">
                <a:ln>
                  <a:noFill/>
                </a:ln>
                <a:solidFill>
                  <a:schemeClr val="tx1"/>
                </a:solidFill>
                <a:effectLst/>
                <a:latin typeface="Georgia"/>
                <a:ea typeface="Georgia"/>
                <a:cs typeface="Georgia"/>
              </a:rPr>
              <a:t>Sunnah</a:t>
            </a:r>
            <a:r>
              <a:rPr kumimoji="0" lang="en-GB" sz="2400" b="0" i="0" u="none" strike="noStrike" cap="none" normalizeH="0" baseline="0" dirty="0" smtClean="0">
                <a:ln>
                  <a:noFill/>
                </a:ln>
                <a:solidFill>
                  <a:schemeClr val="tx1"/>
                </a:solidFill>
                <a:effectLst/>
                <a:latin typeface="Georgia"/>
                <a:ea typeface="Georgia"/>
                <a:cs typeface="Georgia"/>
              </a:rPr>
              <a:t>, and </a:t>
            </a:r>
            <a:r>
              <a:rPr kumimoji="0" lang="en-GB" sz="2400" b="0" i="0" u="none" strike="noStrike" cap="none" normalizeH="0" baseline="0" dirty="0" err="1" smtClean="0">
                <a:ln>
                  <a:noFill/>
                </a:ln>
                <a:solidFill>
                  <a:schemeClr val="tx1"/>
                </a:solidFill>
                <a:effectLst/>
                <a:latin typeface="Georgia"/>
                <a:ea typeface="Georgia"/>
                <a:cs typeface="Georgia"/>
              </a:rPr>
              <a:t>fiqh</a:t>
            </a:r>
            <a:r>
              <a:rPr kumimoji="0" lang="en-GB" sz="2400" b="0" i="0" u="none" strike="noStrike" cap="none" normalizeH="0" baseline="0" dirty="0" smtClean="0">
                <a:ln>
                  <a:noFill/>
                </a:ln>
                <a:solidFill>
                  <a:schemeClr val="tx1"/>
                </a:solidFill>
                <a:effectLst/>
                <a:latin typeface="Georgia"/>
                <a:ea typeface="Georgia"/>
                <a:cs typeface="Georgia"/>
              </a:rPr>
              <a:t>.  </a:t>
            </a:r>
            <a:r>
              <a:rPr kumimoji="0" lang="en-GB" sz="2400" b="0" i="0" u="none" strike="noStrike" cap="none" normalizeH="0" baseline="0" dirty="0" smtClean="0">
                <a:ln>
                  <a:noFill/>
                </a:ln>
                <a:solidFill>
                  <a:schemeClr val="tx1"/>
                </a:solidFill>
                <a:effectLst/>
                <a:latin typeface="Georgia"/>
                <a:ea typeface="Georgia"/>
                <a:cs typeface="Georgia"/>
              </a:rPr>
              <a:t>They do not wish to have separate secular law for certain aspects of life: they want all their law to come from God.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dirty="0">
              <a:latin typeface="Georgia"/>
              <a:ea typeface="Georgia"/>
              <a:cs typeface="Georgia"/>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Georgia"/>
                <a:ea typeface="Georgia"/>
                <a:cs typeface="Georgia"/>
              </a:rPr>
              <a:t>There are a number of different interpretations of this, and often 'Islamic law' advocates have specific political agendas as well. There is concern as to how to interpret aspects of life that are so modern and unlike anything that Muhammad encountered.  </a:t>
            </a:r>
            <a:endParaRPr kumimoji="0" lang="en-GB" sz="2400" b="0" i="0" u="none" strike="noStrike" cap="none" normalizeH="0" baseline="0" dirty="0" smtClean="0">
              <a:ln>
                <a:noFill/>
              </a:ln>
              <a:solidFill>
                <a:schemeClr val="tx1"/>
              </a:solidFill>
              <a:effectLst/>
              <a:latin typeface="Georgia"/>
              <a:cs typeface="Georgia"/>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145</TotalTime>
  <Words>1595</Words>
  <Application>Microsoft Macintosh PowerPoint</Application>
  <PresentationFormat>On-screen Show (4:3)</PresentationFormat>
  <Paragraphs>224</Paragraphs>
  <Slides>32</Slides>
  <Notes>5</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sp019</dc:creator>
  <cp:lastModifiedBy>Gary Bunt</cp:lastModifiedBy>
  <cp:revision>20</cp:revision>
  <dcterms:created xsi:type="dcterms:W3CDTF">2014-11-28T15:19:07Z</dcterms:created>
  <dcterms:modified xsi:type="dcterms:W3CDTF">2014-12-02T15:08:01Z</dcterms:modified>
</cp:coreProperties>
</file>