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5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8" autoAdjust="0"/>
    <p:restoredTop sz="94660"/>
  </p:normalViewPr>
  <p:slideViewPr>
    <p:cSldViewPr snapToGrid="0">
      <p:cViewPr varScale="1">
        <p:scale>
          <a:sx n="86" d="100"/>
          <a:sy n="86" d="100"/>
        </p:scale>
        <p:origin x="12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04A22C-E6AF-4399-A94E-770EC658AEDD}" type="datetimeFigureOut">
              <a:rPr lang="en-GB" smtClean="0"/>
              <a:t>15/01/2018</a:t>
            </a:fld>
            <a:endParaRPr lang="en-GB"/>
          </a:p>
        </p:txBody>
      </p:sp>
      <p:sp>
        <p:nvSpPr>
          <p:cNvPr id="5" name="Footer Placeholder 4"/>
          <p:cNvSpPr>
            <a:spLocks noGrp="1"/>
          </p:cNvSpPr>
          <p:nvPr>
            <p:ph type="ftr" sz="quarter" idx="11"/>
          </p:nvPr>
        </p:nvSpPr>
        <p:spPr>
          <a:xfrm>
            <a:off x="2396319" y="329308"/>
            <a:ext cx="3086292" cy="309201"/>
          </a:xfrm>
        </p:spPr>
        <p:txBody>
          <a:bodyPr/>
          <a:lstStyle/>
          <a:p>
            <a:endParaRPr lang="en-GB"/>
          </a:p>
        </p:txBody>
      </p:sp>
      <p:sp>
        <p:nvSpPr>
          <p:cNvPr id="6" name="Slide Number Placeholder 5"/>
          <p:cNvSpPr>
            <a:spLocks noGrp="1"/>
          </p:cNvSpPr>
          <p:nvPr>
            <p:ph type="sldNum" sz="quarter" idx="12"/>
          </p:nvPr>
        </p:nvSpPr>
        <p:spPr>
          <a:xfrm>
            <a:off x="1434703" y="798973"/>
            <a:ext cx="802005" cy="503578"/>
          </a:xfrm>
        </p:spPr>
        <p:txBody>
          <a:bodyPr/>
          <a:lstStyle/>
          <a:p>
            <a:fld id="{80A7AA99-6C08-4B02-B1DA-D6AB6FA4F289}" type="slidenum">
              <a:rPr lang="en-GB" smtClean="0"/>
              <a:t>‹#›</a:t>
            </a:fld>
            <a:endParaRPr lang="en-GB"/>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3455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4A22C-E6AF-4399-A94E-770EC658AEDD}"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A7AA99-6C08-4B02-B1DA-D6AB6FA4F289}" type="slidenum">
              <a:rPr lang="en-GB" smtClean="0"/>
              <a:t>‹#›</a:t>
            </a:fld>
            <a:endParaRPr lang="en-GB"/>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2184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04A22C-E6AF-4399-A94E-770EC658AEDD}"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A7AA99-6C08-4B02-B1DA-D6AB6FA4F289}" type="slidenum">
              <a:rPr lang="en-GB" smtClean="0"/>
              <a:t>‹#›</a:t>
            </a:fld>
            <a:endParaRPr lang="en-GB"/>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31292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04A22C-E6AF-4399-A94E-770EC658AEDD}" type="datetimeFigureOut">
              <a:rPr lang="en-GB" smtClean="0"/>
              <a:t>15/01/2018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A7AA99-6C08-4B02-B1DA-D6AB6FA4F289}" type="slidenum">
              <a:rPr lang="en-GB" smtClean="0"/>
              <a:t>‹#›</a:t>
            </a:fld>
            <a:endParaRPr lang="en-GB"/>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6107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04A22C-E6AF-4399-A94E-770EC658AEDD}" type="datetimeFigureOut">
              <a:rPr lang="en-GB" smtClean="0"/>
              <a:t>15/01/2018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A7AA99-6C08-4B02-B1DA-D6AB6FA4F289}" type="slidenum">
              <a:rPr lang="en-GB" smtClean="0"/>
              <a:t>‹#›</a:t>
            </a:fld>
            <a:endParaRPr lang="en-GB"/>
          </a:p>
        </p:txBody>
      </p:sp>
    </p:spTree>
    <p:extLst>
      <p:ext uri="{BB962C8B-B14F-4D97-AF65-F5344CB8AC3E}">
        <p14:creationId xmlns:p14="http://schemas.microsoft.com/office/powerpoint/2010/main" val="2646968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04A22C-E6AF-4399-A94E-770EC658AEDD}" type="datetimeFigureOut">
              <a:rPr lang="en-GB" smtClean="0"/>
              <a:t>15/01/2018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A7AA99-6C08-4B02-B1DA-D6AB6FA4F289}" type="slidenum">
              <a:rPr lang="en-GB" smtClean="0"/>
              <a:t>‹#›</a:t>
            </a:fld>
            <a:endParaRPr lang="en-GB"/>
          </a:p>
        </p:txBody>
      </p:sp>
    </p:spTree>
    <p:extLst>
      <p:ext uri="{BB962C8B-B14F-4D97-AF65-F5344CB8AC3E}">
        <p14:creationId xmlns:p14="http://schemas.microsoft.com/office/powerpoint/2010/main" val="3773835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04A22C-E6AF-4399-A94E-770EC658AEDD}" type="datetimeFigureOut">
              <a:rPr lang="en-GB" smtClean="0"/>
              <a:t>15/01/2018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A7AA99-6C08-4B02-B1DA-D6AB6FA4F289}" type="slidenum">
              <a:rPr lang="en-GB" smtClean="0"/>
              <a:t>‹#›</a:t>
            </a:fld>
            <a:endParaRPr lang="en-GB"/>
          </a:p>
        </p:txBody>
      </p:sp>
    </p:spTree>
    <p:extLst>
      <p:ext uri="{BB962C8B-B14F-4D97-AF65-F5344CB8AC3E}">
        <p14:creationId xmlns:p14="http://schemas.microsoft.com/office/powerpoint/2010/main" val="904123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04A22C-E6AF-4399-A94E-770EC658AEDD}" type="datetimeFigureOut">
              <a:rPr lang="en-GB" smtClean="0"/>
              <a:t>15/01/2018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A7AA99-6C08-4B02-B1DA-D6AB6FA4F289}" type="slidenum">
              <a:rPr lang="en-GB" smtClean="0"/>
              <a:t>‹#›</a:t>
            </a:fld>
            <a:endParaRPr lang="en-GB"/>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5238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0504A22C-E6AF-4399-A94E-770EC658AEDD}" type="datetimeFigureOut">
              <a:rPr lang="en-GB" smtClean="0"/>
              <a:t>15/01/2018</a:t>
            </a:fld>
            <a:endParaRPr lang="en-GB"/>
          </a:p>
        </p:txBody>
      </p:sp>
      <p:sp>
        <p:nvSpPr>
          <p:cNvPr id="6" name="Footer Placeholder 5"/>
          <p:cNvSpPr>
            <a:spLocks noGrp="1"/>
          </p:cNvSpPr>
          <p:nvPr>
            <p:ph type="ftr" sz="quarter" idx="11"/>
          </p:nvPr>
        </p:nvSpPr>
        <p:spPr>
          <a:xfrm>
            <a:off x="1437530" y="318641"/>
            <a:ext cx="3251553" cy="320931"/>
          </a:xfrm>
        </p:spPr>
        <p:txBody>
          <a:bodyPr/>
          <a:lstStyle/>
          <a:p>
            <a:endParaRPr lang="en-GB"/>
          </a:p>
        </p:txBody>
      </p:sp>
      <p:sp>
        <p:nvSpPr>
          <p:cNvPr id="7" name="Slide Number Placeholder 6"/>
          <p:cNvSpPr>
            <a:spLocks noGrp="1"/>
          </p:cNvSpPr>
          <p:nvPr>
            <p:ph type="sldNum" sz="quarter" idx="12"/>
          </p:nvPr>
        </p:nvSpPr>
        <p:spPr/>
        <p:txBody>
          <a:bodyPr/>
          <a:lstStyle/>
          <a:p>
            <a:fld id="{80A7AA99-6C08-4B02-B1DA-D6AB6FA4F289}" type="slidenum">
              <a:rPr lang="en-GB" smtClean="0"/>
              <a:t>‹#›</a:t>
            </a:fld>
            <a:endParaRPr lang="en-GB"/>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86865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4A22C-E6AF-4399-A94E-770EC658AEDD}"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A7AA99-6C08-4B02-B1DA-D6AB6FA4F289}" type="slidenum">
              <a:rPr lang="en-GB" smtClean="0"/>
              <a:t>‹#›</a:t>
            </a:fld>
            <a:endParaRPr lang="en-GB"/>
          </a:p>
        </p:txBody>
      </p:sp>
    </p:spTree>
    <p:extLst>
      <p:ext uri="{BB962C8B-B14F-4D97-AF65-F5344CB8AC3E}">
        <p14:creationId xmlns:p14="http://schemas.microsoft.com/office/powerpoint/2010/main" val="3709545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4A22C-E6AF-4399-A94E-770EC658AEDD}"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A7AA99-6C08-4B02-B1DA-D6AB6FA4F289}" type="slidenum">
              <a:rPr lang="en-GB" smtClean="0"/>
              <a:t>‹#›</a:t>
            </a:fld>
            <a:endParaRPr lang="en-GB"/>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76968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504A22C-E6AF-4399-A94E-770EC658AEDD}" type="datetimeFigureOut">
              <a:rPr lang="en-GB" smtClean="0"/>
              <a:t>15/01/2018</a:t>
            </a:fld>
            <a:endParaRPr lang="en-GB"/>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80A7AA99-6C08-4B02-B1DA-D6AB6FA4F289}" type="slidenum">
              <a:rPr lang="en-GB" smtClean="0"/>
              <a:t>‹#›</a:t>
            </a:fld>
            <a:endParaRPr lang="en-GB"/>
          </a:p>
        </p:txBody>
      </p:sp>
    </p:spTree>
    <p:extLst>
      <p:ext uri="{BB962C8B-B14F-4D97-AF65-F5344CB8AC3E}">
        <p14:creationId xmlns:p14="http://schemas.microsoft.com/office/powerpoint/2010/main" val="36725635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iema.net/" TargetMode="External"/><Relationship Id="rId2" Type="http://schemas.openxmlformats.org/officeDocument/2006/relationships/hyperlink" Target="http://www.precautionaryprinciple.eu/" TargetMode="External"/><Relationship Id="rId1" Type="http://schemas.openxmlformats.org/officeDocument/2006/relationships/slideLayout" Target="../slideLayouts/slideLayout2.xml"/><Relationship Id="rId4" Type="http://schemas.openxmlformats.org/officeDocument/2006/relationships/hyperlink" Target="http://eur-lex.europa.eu/legal-content/EN/TXT/PDF/?uri=CELEX:32008L0098&amp;from=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Precautionary and proximity principles</a:t>
            </a:r>
          </a:p>
        </p:txBody>
      </p:sp>
      <p:sp>
        <p:nvSpPr>
          <p:cNvPr id="3" name="Subtitle 2"/>
          <p:cNvSpPr>
            <a:spLocks noGrp="1"/>
          </p:cNvSpPr>
          <p:nvPr>
            <p:ph type="subTitle" idx="1"/>
          </p:nvPr>
        </p:nvSpPr>
        <p:spPr/>
        <p:txBody>
          <a:bodyPr/>
          <a:lstStyle/>
          <a:p>
            <a:r>
              <a:rPr lang="en-GB" dirty="0"/>
              <a:t>M6X01894 – Environmental law &amp; policy</a:t>
            </a:r>
          </a:p>
          <a:p>
            <a:r>
              <a:rPr lang="en-GB" dirty="0"/>
              <a:t>BSc Renewable energy &amp; the Built environment</a:t>
            </a:r>
          </a:p>
        </p:txBody>
      </p:sp>
    </p:spTree>
    <p:extLst>
      <p:ext uri="{BB962C8B-B14F-4D97-AF65-F5344CB8AC3E}">
        <p14:creationId xmlns:p14="http://schemas.microsoft.com/office/powerpoint/2010/main" val="470122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outline</a:t>
            </a:r>
          </a:p>
        </p:txBody>
      </p:sp>
      <p:sp>
        <p:nvSpPr>
          <p:cNvPr id="3" name="Content Placeholder 2"/>
          <p:cNvSpPr>
            <a:spLocks noGrp="1"/>
          </p:cNvSpPr>
          <p:nvPr>
            <p:ph idx="1"/>
          </p:nvPr>
        </p:nvSpPr>
        <p:spPr/>
        <p:txBody>
          <a:bodyPr/>
          <a:lstStyle/>
          <a:p>
            <a:r>
              <a:rPr lang="en-GB" dirty="0"/>
              <a:t>What are they</a:t>
            </a:r>
          </a:p>
          <a:p>
            <a:r>
              <a:rPr lang="en-GB" dirty="0"/>
              <a:t>History of development</a:t>
            </a:r>
          </a:p>
          <a:p>
            <a:r>
              <a:rPr lang="en-GB" dirty="0"/>
              <a:t>Application in relation to environmental law</a:t>
            </a:r>
          </a:p>
          <a:p>
            <a:endParaRPr lang="en-GB" dirty="0"/>
          </a:p>
        </p:txBody>
      </p:sp>
    </p:spTree>
    <p:extLst>
      <p:ext uri="{BB962C8B-B14F-4D97-AF65-F5344CB8AC3E}">
        <p14:creationId xmlns:p14="http://schemas.microsoft.com/office/powerpoint/2010/main" val="4200501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14FDD-A7E1-4C08-BF75-3417666B9FC2}"/>
              </a:ext>
            </a:extLst>
          </p:cNvPr>
          <p:cNvSpPr>
            <a:spLocks noGrp="1"/>
          </p:cNvSpPr>
          <p:nvPr>
            <p:ph type="title"/>
          </p:nvPr>
        </p:nvSpPr>
        <p:spPr/>
        <p:txBody>
          <a:bodyPr/>
          <a:lstStyle/>
          <a:p>
            <a:r>
              <a:rPr lang="en-GB" dirty="0"/>
              <a:t>Precautionary principle:</a:t>
            </a:r>
            <a:br>
              <a:rPr lang="en-GB" dirty="0"/>
            </a:br>
            <a:r>
              <a:rPr lang="en-GB" dirty="0"/>
              <a:t>definition</a:t>
            </a:r>
          </a:p>
        </p:txBody>
      </p:sp>
      <p:sp>
        <p:nvSpPr>
          <p:cNvPr id="3" name="Content Placeholder 2">
            <a:extLst>
              <a:ext uri="{FF2B5EF4-FFF2-40B4-BE49-F238E27FC236}">
                <a16:creationId xmlns:a16="http://schemas.microsoft.com/office/drawing/2014/main" id="{F9B8A481-3B6E-4BA1-BC5F-DE82473094F6}"/>
              </a:ext>
            </a:extLst>
          </p:cNvPr>
          <p:cNvSpPr>
            <a:spLocks noGrp="1"/>
          </p:cNvSpPr>
          <p:nvPr>
            <p:ph idx="1"/>
          </p:nvPr>
        </p:nvSpPr>
        <p:spPr/>
        <p:txBody>
          <a:bodyPr>
            <a:normAutofit/>
          </a:bodyPr>
          <a:lstStyle/>
          <a:p>
            <a:r>
              <a:rPr lang="en-GB" dirty="0"/>
              <a:t>“</a:t>
            </a:r>
            <a:r>
              <a:rPr lang="en-GB" i="1" dirty="0"/>
              <a:t>When human activities may lead to morally unacceptable harm that is scientifically plausible but uncertain, actions shall be taken to avoid or diminish that harm. Morally unacceptable harm refers to harm to humans or the environment that is: </a:t>
            </a:r>
          </a:p>
          <a:p>
            <a:pPr lvl="1"/>
            <a:r>
              <a:rPr lang="en-GB" i="1" dirty="0"/>
              <a:t>threatening to human life or health, or</a:t>
            </a:r>
          </a:p>
          <a:p>
            <a:pPr lvl="1"/>
            <a:r>
              <a:rPr lang="en-GB" i="1" dirty="0"/>
              <a:t>serious and effectively irreversible, or</a:t>
            </a:r>
          </a:p>
          <a:p>
            <a:pPr lvl="1"/>
            <a:r>
              <a:rPr lang="en-GB" i="1" dirty="0"/>
              <a:t>inequitable to present or future generations, or</a:t>
            </a:r>
          </a:p>
          <a:p>
            <a:pPr lvl="1"/>
            <a:r>
              <a:rPr lang="en-GB" i="1" dirty="0"/>
              <a:t>imposed without adequate consideration of the human rights of those affected</a:t>
            </a:r>
            <a:r>
              <a:rPr lang="en-GB" dirty="0"/>
              <a:t>.”</a:t>
            </a:r>
          </a:p>
          <a:p>
            <a:endParaRPr lang="en-GB" dirty="0"/>
          </a:p>
        </p:txBody>
      </p:sp>
      <p:sp>
        <p:nvSpPr>
          <p:cNvPr id="4" name="TextBox 3">
            <a:extLst>
              <a:ext uri="{FF2B5EF4-FFF2-40B4-BE49-F238E27FC236}">
                <a16:creationId xmlns:a16="http://schemas.microsoft.com/office/drawing/2014/main" id="{7C8C3DFF-0A5B-4D1A-8A24-8BCEDF461FD6}"/>
              </a:ext>
            </a:extLst>
          </p:cNvPr>
          <p:cNvSpPr txBox="1"/>
          <p:nvPr/>
        </p:nvSpPr>
        <p:spPr>
          <a:xfrm>
            <a:off x="0" y="6519446"/>
            <a:ext cx="2979021" cy="338554"/>
          </a:xfrm>
          <a:prstGeom prst="rect">
            <a:avLst/>
          </a:prstGeom>
          <a:noFill/>
        </p:spPr>
        <p:txBody>
          <a:bodyPr wrap="none" rtlCol="0">
            <a:spAutoFit/>
          </a:bodyPr>
          <a:lstStyle/>
          <a:p>
            <a:r>
              <a:rPr lang="en-GB" sz="1600" dirty="0">
                <a:solidFill>
                  <a:schemeClr val="bg1"/>
                </a:solidFill>
              </a:rPr>
              <a:t>Source: UNESCO COMEST, 2005</a:t>
            </a:r>
          </a:p>
        </p:txBody>
      </p:sp>
    </p:spTree>
    <p:extLst>
      <p:ext uri="{BB962C8B-B14F-4D97-AF65-F5344CB8AC3E}">
        <p14:creationId xmlns:p14="http://schemas.microsoft.com/office/powerpoint/2010/main" val="1724016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12D60-8218-4838-A1F5-13044FCE8557}"/>
              </a:ext>
            </a:extLst>
          </p:cNvPr>
          <p:cNvSpPr>
            <a:spLocks noGrp="1"/>
          </p:cNvSpPr>
          <p:nvPr>
            <p:ph type="title"/>
          </p:nvPr>
        </p:nvSpPr>
        <p:spPr/>
        <p:txBody>
          <a:bodyPr/>
          <a:lstStyle/>
          <a:p>
            <a:r>
              <a:rPr lang="en-GB" dirty="0"/>
              <a:t>Lessons learnt from past mistakes</a:t>
            </a:r>
          </a:p>
        </p:txBody>
      </p:sp>
      <p:sp>
        <p:nvSpPr>
          <p:cNvPr id="3" name="Content Placeholder 2">
            <a:extLst>
              <a:ext uri="{FF2B5EF4-FFF2-40B4-BE49-F238E27FC236}">
                <a16:creationId xmlns:a16="http://schemas.microsoft.com/office/drawing/2014/main" id="{0D2EAE45-0D7C-4ED0-BA9E-2259F8B8D3CC}"/>
              </a:ext>
            </a:extLst>
          </p:cNvPr>
          <p:cNvSpPr>
            <a:spLocks noGrp="1"/>
          </p:cNvSpPr>
          <p:nvPr>
            <p:ph idx="1"/>
          </p:nvPr>
        </p:nvSpPr>
        <p:spPr/>
        <p:txBody>
          <a:bodyPr/>
          <a:lstStyle/>
          <a:p>
            <a:r>
              <a:rPr lang="en-GB" dirty="0"/>
              <a:t>“</a:t>
            </a:r>
            <a:r>
              <a:rPr lang="en-GB" i="1" dirty="0"/>
              <a:t>To know and not to know;  To act or not to act…?</a:t>
            </a:r>
            <a:r>
              <a:rPr lang="en-GB" dirty="0"/>
              <a:t>”</a:t>
            </a:r>
          </a:p>
          <a:p>
            <a:r>
              <a:rPr lang="en-GB" dirty="0"/>
              <a:t>Early warnings / late &amp; loud warnings</a:t>
            </a:r>
          </a:p>
          <a:p>
            <a:r>
              <a:rPr lang="en-GB" dirty="0"/>
              <a:t>Aristotle – information is critical in how we see the world</a:t>
            </a:r>
          </a:p>
          <a:p>
            <a:pPr lvl="1"/>
            <a:r>
              <a:rPr lang="en-GB" dirty="0"/>
              <a:t>Where received from?</a:t>
            </a:r>
          </a:p>
          <a:p>
            <a:pPr lvl="1"/>
            <a:r>
              <a:rPr lang="en-GB" dirty="0"/>
              <a:t>True, fair &amp; independent?</a:t>
            </a:r>
          </a:p>
          <a:p>
            <a:pPr lvl="1"/>
            <a:r>
              <a:rPr lang="en-GB" dirty="0"/>
              <a:t>Understandable to non-experts?</a:t>
            </a:r>
          </a:p>
        </p:txBody>
      </p:sp>
      <p:sp>
        <p:nvSpPr>
          <p:cNvPr id="4" name="TextBox 3">
            <a:extLst>
              <a:ext uri="{FF2B5EF4-FFF2-40B4-BE49-F238E27FC236}">
                <a16:creationId xmlns:a16="http://schemas.microsoft.com/office/drawing/2014/main" id="{B0D405BE-E6F4-435E-AB8F-7D1BB848AE59}"/>
              </a:ext>
            </a:extLst>
          </p:cNvPr>
          <p:cNvSpPr txBox="1"/>
          <p:nvPr/>
        </p:nvSpPr>
        <p:spPr>
          <a:xfrm>
            <a:off x="0" y="6519446"/>
            <a:ext cx="4482446" cy="338554"/>
          </a:xfrm>
          <a:prstGeom prst="rect">
            <a:avLst/>
          </a:prstGeom>
          <a:noFill/>
        </p:spPr>
        <p:txBody>
          <a:bodyPr wrap="none" rtlCol="0">
            <a:spAutoFit/>
          </a:bodyPr>
          <a:lstStyle/>
          <a:p>
            <a:r>
              <a:rPr lang="en-GB" sz="1600" dirty="0">
                <a:solidFill>
                  <a:schemeClr val="bg1"/>
                </a:solidFill>
              </a:rPr>
              <a:t>Source: European Environment Agency report, 2001</a:t>
            </a:r>
          </a:p>
        </p:txBody>
      </p:sp>
    </p:spTree>
    <p:extLst>
      <p:ext uri="{BB962C8B-B14F-4D97-AF65-F5344CB8AC3E}">
        <p14:creationId xmlns:p14="http://schemas.microsoft.com/office/powerpoint/2010/main" val="2277472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5DDBF-4F10-4FC3-A025-84D30D239731}"/>
              </a:ext>
            </a:extLst>
          </p:cNvPr>
          <p:cNvSpPr>
            <a:spLocks noGrp="1"/>
          </p:cNvSpPr>
          <p:nvPr>
            <p:ph type="title"/>
          </p:nvPr>
        </p:nvSpPr>
        <p:spPr/>
        <p:txBody>
          <a:bodyPr/>
          <a:lstStyle/>
          <a:p>
            <a:r>
              <a:rPr lang="en-GB" dirty="0"/>
              <a:t>An early example…</a:t>
            </a:r>
          </a:p>
        </p:txBody>
      </p:sp>
      <p:sp>
        <p:nvSpPr>
          <p:cNvPr id="3" name="Content Placeholder 2">
            <a:extLst>
              <a:ext uri="{FF2B5EF4-FFF2-40B4-BE49-F238E27FC236}">
                <a16:creationId xmlns:a16="http://schemas.microsoft.com/office/drawing/2014/main" id="{8581BA92-36CA-47E8-9566-9FF331D531CE}"/>
              </a:ext>
            </a:extLst>
          </p:cNvPr>
          <p:cNvSpPr>
            <a:spLocks noGrp="1"/>
          </p:cNvSpPr>
          <p:nvPr>
            <p:ph idx="1"/>
          </p:nvPr>
        </p:nvSpPr>
        <p:spPr/>
        <p:txBody>
          <a:bodyPr>
            <a:normAutofit/>
          </a:bodyPr>
          <a:lstStyle/>
          <a:p>
            <a:r>
              <a:rPr lang="en-GB" dirty="0"/>
              <a:t>Quote from Lucy Deane, UK Factory Inspector, 1898:</a:t>
            </a:r>
          </a:p>
          <a:p>
            <a:r>
              <a:rPr lang="en-GB" dirty="0"/>
              <a:t>“</a:t>
            </a:r>
            <a:r>
              <a:rPr lang="en-GB" i="1" dirty="0"/>
              <a:t>The evil effects of asbestos dust have also instigated a microscopic examination of the mineral dust by HM Medical Inspector. Clearly revealed was the sharp glass-like jagged nature of the particles, and where they are allowed to rise and to remain suspended in the air of the room in any quantity, the effects have been found to be injurious as might have been expected.”</a:t>
            </a:r>
            <a:endParaRPr lang="en-GB" dirty="0"/>
          </a:p>
        </p:txBody>
      </p:sp>
      <p:sp>
        <p:nvSpPr>
          <p:cNvPr id="4" name="TextBox 3">
            <a:extLst>
              <a:ext uri="{FF2B5EF4-FFF2-40B4-BE49-F238E27FC236}">
                <a16:creationId xmlns:a16="http://schemas.microsoft.com/office/drawing/2014/main" id="{592C6A4B-91B7-46D0-883C-8FD11A16B018}"/>
              </a:ext>
            </a:extLst>
          </p:cNvPr>
          <p:cNvSpPr txBox="1"/>
          <p:nvPr/>
        </p:nvSpPr>
        <p:spPr>
          <a:xfrm>
            <a:off x="0" y="6519446"/>
            <a:ext cx="4482446" cy="338554"/>
          </a:xfrm>
          <a:prstGeom prst="rect">
            <a:avLst/>
          </a:prstGeom>
          <a:noFill/>
        </p:spPr>
        <p:txBody>
          <a:bodyPr wrap="none" rtlCol="0">
            <a:spAutoFit/>
          </a:bodyPr>
          <a:lstStyle/>
          <a:p>
            <a:r>
              <a:rPr lang="en-GB" sz="1600" dirty="0">
                <a:solidFill>
                  <a:schemeClr val="bg1"/>
                </a:solidFill>
              </a:rPr>
              <a:t>Source: European Environment Agency report, 2001</a:t>
            </a:r>
          </a:p>
        </p:txBody>
      </p:sp>
    </p:spTree>
    <p:extLst>
      <p:ext uri="{BB962C8B-B14F-4D97-AF65-F5344CB8AC3E}">
        <p14:creationId xmlns:p14="http://schemas.microsoft.com/office/powerpoint/2010/main" val="3184016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6BC2F-5528-4C9B-9290-0D8DE070AB01}"/>
              </a:ext>
            </a:extLst>
          </p:cNvPr>
          <p:cNvSpPr>
            <a:spLocks noGrp="1"/>
          </p:cNvSpPr>
          <p:nvPr>
            <p:ph type="title"/>
          </p:nvPr>
        </p:nvSpPr>
        <p:spPr/>
        <p:txBody>
          <a:bodyPr/>
          <a:lstStyle/>
          <a:p>
            <a:r>
              <a:rPr lang="en-GB" dirty="0"/>
              <a:t>Use in environmental matters</a:t>
            </a:r>
          </a:p>
        </p:txBody>
      </p:sp>
      <p:sp>
        <p:nvSpPr>
          <p:cNvPr id="3" name="Content Placeholder 2">
            <a:extLst>
              <a:ext uri="{FF2B5EF4-FFF2-40B4-BE49-F238E27FC236}">
                <a16:creationId xmlns:a16="http://schemas.microsoft.com/office/drawing/2014/main" id="{F515C8D5-1A7E-4854-8A4F-AE373AEA7E8D}"/>
              </a:ext>
            </a:extLst>
          </p:cNvPr>
          <p:cNvSpPr>
            <a:spLocks noGrp="1"/>
          </p:cNvSpPr>
          <p:nvPr>
            <p:ph idx="1"/>
          </p:nvPr>
        </p:nvSpPr>
        <p:spPr>
          <a:xfrm>
            <a:off x="1443491" y="2015733"/>
            <a:ext cx="6571343" cy="4349556"/>
          </a:xfrm>
        </p:spPr>
        <p:txBody>
          <a:bodyPr>
            <a:normAutofit fontScale="92500" lnSpcReduction="20000"/>
          </a:bodyPr>
          <a:lstStyle/>
          <a:p>
            <a:r>
              <a:rPr lang="en-GB" dirty="0"/>
              <a:t>“</a:t>
            </a:r>
            <a:r>
              <a:rPr lang="en-GB" i="1" dirty="0"/>
              <a:t>Man has lost the ability to foresee &amp; forestall…he will end up destroying the Earth…</a:t>
            </a:r>
            <a:r>
              <a:rPr lang="en-GB" dirty="0"/>
              <a:t>” – Albert Schweitzer, 1875-1965</a:t>
            </a:r>
          </a:p>
          <a:p>
            <a:r>
              <a:rPr lang="en-GB" dirty="0"/>
              <a:t>Precautionary prevention is not new, esp. medicines &amp; public health</a:t>
            </a:r>
          </a:p>
          <a:p>
            <a:r>
              <a:rPr lang="en-GB" dirty="0"/>
              <a:t>1970s – emergent for environmental matters</a:t>
            </a:r>
          </a:p>
          <a:p>
            <a:r>
              <a:rPr lang="en-GB" dirty="0"/>
              <a:t>Within 1970s and 80s – risen up political agendas (esp. for marine environments)</a:t>
            </a:r>
          </a:p>
          <a:p>
            <a:r>
              <a:rPr lang="en-GB" dirty="0"/>
              <a:t>1992 – Principle 15 in UN Rio Declaration:</a:t>
            </a:r>
          </a:p>
          <a:p>
            <a:pPr lvl="1"/>
            <a:r>
              <a:rPr lang="en-GB" i="1" dirty="0"/>
              <a:t>“In order to protect the environment, the precautionary approach shall be widely applied by States according to their capabilities. Where there are threats of serious or irreversible damage, lack of full scientific certainty shall not be used as a reason for postponing cost-effective measures to prevent environmental degradation”</a:t>
            </a:r>
            <a:r>
              <a:rPr lang="en-GB" dirty="0"/>
              <a:t>. </a:t>
            </a:r>
          </a:p>
        </p:txBody>
      </p:sp>
    </p:spTree>
    <p:extLst>
      <p:ext uri="{BB962C8B-B14F-4D97-AF65-F5344CB8AC3E}">
        <p14:creationId xmlns:p14="http://schemas.microsoft.com/office/powerpoint/2010/main" val="3123978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33279-6A4E-45E8-838D-72A6367D033E}"/>
              </a:ext>
            </a:extLst>
          </p:cNvPr>
          <p:cNvSpPr>
            <a:spLocks noGrp="1"/>
          </p:cNvSpPr>
          <p:nvPr>
            <p:ph type="title"/>
          </p:nvPr>
        </p:nvSpPr>
        <p:spPr/>
        <p:txBody>
          <a:bodyPr/>
          <a:lstStyle/>
          <a:p>
            <a:r>
              <a:rPr lang="en-GB" dirty="0"/>
              <a:t>Precautionary principle in international agreements</a:t>
            </a:r>
          </a:p>
        </p:txBody>
      </p:sp>
      <p:graphicFrame>
        <p:nvGraphicFramePr>
          <p:cNvPr id="4" name="Content Placeholder 3">
            <a:extLst>
              <a:ext uri="{FF2B5EF4-FFF2-40B4-BE49-F238E27FC236}">
                <a16:creationId xmlns:a16="http://schemas.microsoft.com/office/drawing/2014/main" id="{7A9125DB-7C9C-4C7D-85D6-1125FA8002A4}"/>
              </a:ext>
            </a:extLst>
          </p:cNvPr>
          <p:cNvGraphicFramePr>
            <a:graphicFrameLocks noGrp="1"/>
          </p:cNvGraphicFramePr>
          <p:nvPr>
            <p:ph idx="1"/>
            <p:extLst>
              <p:ext uri="{D42A27DB-BD31-4B8C-83A1-F6EECF244321}">
                <p14:modId xmlns:p14="http://schemas.microsoft.com/office/powerpoint/2010/main" val="824825207"/>
              </p:ext>
            </p:extLst>
          </p:nvPr>
        </p:nvGraphicFramePr>
        <p:xfrm>
          <a:off x="1443038" y="2016125"/>
          <a:ext cx="6572250" cy="4417060"/>
        </p:xfrm>
        <a:graphic>
          <a:graphicData uri="http://schemas.openxmlformats.org/drawingml/2006/table">
            <a:tbl>
              <a:tblPr firstRow="1" bandRow="1">
                <a:tableStyleId>{5C22544A-7EE6-4342-B048-85BDC9FD1C3A}</a:tableStyleId>
              </a:tblPr>
              <a:tblGrid>
                <a:gridCol w="2347727">
                  <a:extLst>
                    <a:ext uri="{9D8B030D-6E8A-4147-A177-3AD203B41FA5}">
                      <a16:colId xmlns:a16="http://schemas.microsoft.com/office/drawing/2014/main" val="412782230"/>
                    </a:ext>
                  </a:extLst>
                </a:gridCol>
                <a:gridCol w="4224523">
                  <a:extLst>
                    <a:ext uri="{9D8B030D-6E8A-4147-A177-3AD203B41FA5}">
                      <a16:colId xmlns:a16="http://schemas.microsoft.com/office/drawing/2014/main" val="998311897"/>
                    </a:ext>
                  </a:extLst>
                </a:gridCol>
              </a:tblGrid>
              <a:tr h="370840">
                <a:tc>
                  <a:txBody>
                    <a:bodyPr/>
                    <a:lstStyle/>
                    <a:p>
                      <a:r>
                        <a:rPr lang="en-GB" dirty="0"/>
                        <a:t>Treaty / agreement</a:t>
                      </a:r>
                    </a:p>
                  </a:txBody>
                  <a:tcPr/>
                </a:tc>
                <a:tc>
                  <a:txBody>
                    <a:bodyPr/>
                    <a:lstStyle/>
                    <a:p>
                      <a:r>
                        <a:rPr lang="en-GB" dirty="0"/>
                        <a:t>Wording </a:t>
                      </a:r>
                    </a:p>
                  </a:txBody>
                  <a:tcPr/>
                </a:tc>
                <a:extLst>
                  <a:ext uri="{0D108BD9-81ED-4DB2-BD59-A6C34878D82A}">
                    <a16:rowId xmlns:a16="http://schemas.microsoft.com/office/drawing/2014/main" val="3358110172"/>
                  </a:ext>
                </a:extLst>
              </a:tr>
              <a:tr h="370840">
                <a:tc>
                  <a:txBody>
                    <a:bodyPr/>
                    <a:lstStyle/>
                    <a:p>
                      <a:r>
                        <a:rPr lang="en-GB" dirty="0"/>
                        <a:t>Montreal Protocol 1987</a:t>
                      </a:r>
                    </a:p>
                  </a:txBody>
                  <a:tcPr/>
                </a:tc>
                <a:tc>
                  <a:txBody>
                    <a:bodyPr/>
                    <a:lstStyle/>
                    <a:p>
                      <a:r>
                        <a:rPr lang="en-GB" dirty="0"/>
                        <a:t>Parties…determined to protect the ozone layer by taking precautionary measures to control total global emissions..</a:t>
                      </a:r>
                    </a:p>
                  </a:txBody>
                  <a:tcPr/>
                </a:tc>
                <a:extLst>
                  <a:ext uri="{0D108BD9-81ED-4DB2-BD59-A6C34878D82A}">
                    <a16:rowId xmlns:a16="http://schemas.microsoft.com/office/drawing/2014/main" val="1249570694"/>
                  </a:ext>
                </a:extLst>
              </a:tr>
              <a:tr h="370840">
                <a:tc>
                  <a:txBody>
                    <a:bodyPr/>
                    <a:lstStyle/>
                    <a:p>
                      <a:r>
                        <a:rPr lang="en-GB" dirty="0"/>
                        <a:t>Third North Sea Conference 1990</a:t>
                      </a:r>
                    </a:p>
                  </a:txBody>
                  <a:tcPr/>
                </a:tc>
                <a:tc>
                  <a:txBody>
                    <a:bodyPr/>
                    <a:lstStyle/>
                    <a:p>
                      <a:r>
                        <a:rPr lang="en-GB" dirty="0"/>
                        <a:t>Participants…will continue to apply the precautionary principle, to take action to avoid potentially damaging impacts of substances…even where there is no scientific evidence</a:t>
                      </a:r>
                    </a:p>
                  </a:txBody>
                  <a:tcPr/>
                </a:tc>
                <a:extLst>
                  <a:ext uri="{0D108BD9-81ED-4DB2-BD59-A6C34878D82A}">
                    <a16:rowId xmlns:a16="http://schemas.microsoft.com/office/drawing/2014/main" val="807132780"/>
                  </a:ext>
                </a:extLst>
              </a:tr>
              <a:tr h="370840">
                <a:tc>
                  <a:txBody>
                    <a:bodyPr/>
                    <a:lstStyle/>
                    <a:p>
                      <a:r>
                        <a:rPr lang="en-GB" dirty="0"/>
                        <a:t>Rio Declaration 1992</a:t>
                      </a:r>
                    </a:p>
                  </a:txBody>
                  <a:tcPr/>
                </a:tc>
                <a:tc>
                  <a:txBody>
                    <a:bodyPr/>
                    <a:lstStyle/>
                    <a:p>
                      <a:r>
                        <a:rPr lang="en-GB" dirty="0"/>
                        <a:t>In order to protect the environment the Precautionary Approach will be widely applied by states according to their capabilities</a:t>
                      </a:r>
                    </a:p>
                  </a:txBody>
                  <a:tcPr/>
                </a:tc>
                <a:extLst>
                  <a:ext uri="{0D108BD9-81ED-4DB2-BD59-A6C34878D82A}">
                    <a16:rowId xmlns:a16="http://schemas.microsoft.com/office/drawing/2014/main" val="3477629729"/>
                  </a:ext>
                </a:extLst>
              </a:tr>
              <a:tr h="370840">
                <a:tc>
                  <a:txBody>
                    <a:bodyPr/>
                    <a:lstStyle/>
                    <a:p>
                      <a:r>
                        <a:rPr lang="en-GB" dirty="0"/>
                        <a:t>Framework Convention on Climate Change 1992</a:t>
                      </a:r>
                    </a:p>
                  </a:txBody>
                  <a:tcPr/>
                </a:tc>
                <a:tc>
                  <a:txBody>
                    <a:bodyPr/>
                    <a:lstStyle/>
                    <a:p>
                      <a:r>
                        <a:rPr lang="en-GB" dirty="0"/>
                        <a:t>The Parties should take precautionary measures to anticipate, prevent or minimise the causes of climate change &amp; mitigate its adverse effects</a:t>
                      </a:r>
                    </a:p>
                  </a:txBody>
                  <a:tcPr/>
                </a:tc>
                <a:extLst>
                  <a:ext uri="{0D108BD9-81ED-4DB2-BD59-A6C34878D82A}">
                    <a16:rowId xmlns:a16="http://schemas.microsoft.com/office/drawing/2014/main" val="3575644527"/>
                  </a:ext>
                </a:extLst>
              </a:tr>
              <a:tr h="370840">
                <a:tc>
                  <a:txBody>
                    <a:bodyPr/>
                    <a:lstStyle/>
                    <a:p>
                      <a:r>
                        <a:rPr lang="en-GB" dirty="0"/>
                        <a:t>Maastricht Treaty 1992</a:t>
                      </a:r>
                    </a:p>
                  </a:txBody>
                  <a:tcPr/>
                </a:tc>
                <a:tc>
                  <a:txBody>
                    <a:bodyPr/>
                    <a:lstStyle/>
                    <a:p>
                      <a:r>
                        <a:rPr lang="en-GB" dirty="0"/>
                        <a:t>Community policy on the environment…shall be based on the precautionary principle</a:t>
                      </a:r>
                    </a:p>
                  </a:txBody>
                  <a:tcPr/>
                </a:tc>
                <a:extLst>
                  <a:ext uri="{0D108BD9-81ED-4DB2-BD59-A6C34878D82A}">
                    <a16:rowId xmlns:a16="http://schemas.microsoft.com/office/drawing/2014/main" val="3358552949"/>
                  </a:ext>
                </a:extLst>
              </a:tr>
              <a:tr h="370840">
                <a:tc>
                  <a:txBody>
                    <a:bodyPr/>
                    <a:lstStyle/>
                    <a:p>
                      <a:r>
                        <a:rPr lang="en-GB" dirty="0"/>
                        <a:t>Stockholm Convention on POPs 2001</a:t>
                      </a:r>
                    </a:p>
                  </a:txBody>
                  <a:tcPr/>
                </a:tc>
                <a:tc>
                  <a:txBody>
                    <a:bodyPr/>
                    <a:lstStyle/>
                    <a:p>
                      <a:r>
                        <a:rPr lang="en-GB" dirty="0"/>
                        <a:t>Precaution, including transparency, is operationalised throughout the treaty, being mindful of the Precautionary Approach set out in Principle 15 of the Rio Declaration.</a:t>
                      </a:r>
                    </a:p>
                  </a:txBody>
                  <a:tcPr/>
                </a:tc>
                <a:extLst>
                  <a:ext uri="{0D108BD9-81ED-4DB2-BD59-A6C34878D82A}">
                    <a16:rowId xmlns:a16="http://schemas.microsoft.com/office/drawing/2014/main" val="1029008623"/>
                  </a:ext>
                </a:extLst>
              </a:tr>
            </a:tbl>
          </a:graphicData>
        </a:graphic>
      </p:graphicFrame>
    </p:spTree>
    <p:extLst>
      <p:ext uri="{BB962C8B-B14F-4D97-AF65-F5344CB8AC3E}">
        <p14:creationId xmlns:p14="http://schemas.microsoft.com/office/powerpoint/2010/main" val="2284420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27D5F-4505-461E-BFE0-FD41E9FEDA0D}"/>
              </a:ext>
            </a:extLst>
          </p:cNvPr>
          <p:cNvSpPr>
            <a:spLocks noGrp="1"/>
          </p:cNvSpPr>
          <p:nvPr>
            <p:ph type="title"/>
          </p:nvPr>
        </p:nvSpPr>
        <p:spPr/>
        <p:txBody>
          <a:bodyPr/>
          <a:lstStyle/>
          <a:p>
            <a:r>
              <a:rPr lang="en-GB" dirty="0"/>
              <a:t>Towards a clarification of terms</a:t>
            </a:r>
          </a:p>
        </p:txBody>
      </p:sp>
      <p:graphicFrame>
        <p:nvGraphicFramePr>
          <p:cNvPr id="4" name="Content Placeholder 3">
            <a:extLst>
              <a:ext uri="{FF2B5EF4-FFF2-40B4-BE49-F238E27FC236}">
                <a16:creationId xmlns:a16="http://schemas.microsoft.com/office/drawing/2014/main" id="{FF611F02-9F16-4F46-976D-D19B340DA3DD}"/>
              </a:ext>
            </a:extLst>
          </p:cNvPr>
          <p:cNvGraphicFramePr>
            <a:graphicFrameLocks noGrp="1"/>
          </p:cNvGraphicFramePr>
          <p:nvPr>
            <p:ph idx="1"/>
            <p:extLst>
              <p:ext uri="{D42A27DB-BD31-4B8C-83A1-F6EECF244321}">
                <p14:modId xmlns:p14="http://schemas.microsoft.com/office/powerpoint/2010/main" val="2965492286"/>
              </p:ext>
            </p:extLst>
          </p:nvPr>
        </p:nvGraphicFramePr>
        <p:xfrm>
          <a:off x="1285874" y="2077374"/>
          <a:ext cx="6925971" cy="4321118"/>
        </p:xfrm>
        <a:graphic>
          <a:graphicData uri="http://schemas.openxmlformats.org/drawingml/2006/table">
            <a:tbl>
              <a:tblPr firstRow="1" bandRow="1">
                <a:tableStyleId>{5C22544A-7EE6-4342-B048-85BDC9FD1C3A}</a:tableStyleId>
              </a:tblPr>
              <a:tblGrid>
                <a:gridCol w="1384308">
                  <a:extLst>
                    <a:ext uri="{9D8B030D-6E8A-4147-A177-3AD203B41FA5}">
                      <a16:colId xmlns:a16="http://schemas.microsoft.com/office/drawing/2014/main" val="3116492208"/>
                    </a:ext>
                  </a:extLst>
                </a:gridCol>
                <a:gridCol w="3206835">
                  <a:extLst>
                    <a:ext uri="{9D8B030D-6E8A-4147-A177-3AD203B41FA5}">
                      <a16:colId xmlns:a16="http://schemas.microsoft.com/office/drawing/2014/main" val="1542326575"/>
                    </a:ext>
                  </a:extLst>
                </a:gridCol>
                <a:gridCol w="2334828">
                  <a:extLst>
                    <a:ext uri="{9D8B030D-6E8A-4147-A177-3AD203B41FA5}">
                      <a16:colId xmlns:a16="http://schemas.microsoft.com/office/drawing/2014/main" val="1764317465"/>
                    </a:ext>
                  </a:extLst>
                </a:gridCol>
              </a:tblGrid>
              <a:tr h="364860">
                <a:tc>
                  <a:txBody>
                    <a:bodyPr/>
                    <a:lstStyle/>
                    <a:p>
                      <a:r>
                        <a:rPr lang="en-GB" dirty="0"/>
                        <a:t>Situation</a:t>
                      </a:r>
                    </a:p>
                  </a:txBody>
                  <a:tcPr/>
                </a:tc>
                <a:tc>
                  <a:txBody>
                    <a:bodyPr/>
                    <a:lstStyle/>
                    <a:p>
                      <a:r>
                        <a:rPr lang="en-GB" dirty="0"/>
                        <a:t>States &amp; dates of knowledge</a:t>
                      </a:r>
                    </a:p>
                  </a:txBody>
                  <a:tcPr/>
                </a:tc>
                <a:tc>
                  <a:txBody>
                    <a:bodyPr/>
                    <a:lstStyle/>
                    <a:p>
                      <a:r>
                        <a:rPr lang="en-GB" dirty="0"/>
                        <a:t>Examples of action</a:t>
                      </a:r>
                    </a:p>
                  </a:txBody>
                  <a:tcPr/>
                </a:tc>
                <a:extLst>
                  <a:ext uri="{0D108BD9-81ED-4DB2-BD59-A6C34878D82A}">
                    <a16:rowId xmlns:a16="http://schemas.microsoft.com/office/drawing/2014/main" val="2480761666"/>
                  </a:ext>
                </a:extLst>
              </a:tr>
              <a:tr h="899654">
                <a:tc>
                  <a:txBody>
                    <a:bodyPr/>
                    <a:lstStyle/>
                    <a:p>
                      <a:r>
                        <a:rPr lang="en-GB" dirty="0"/>
                        <a:t>Risk</a:t>
                      </a:r>
                    </a:p>
                  </a:txBody>
                  <a:tcPr/>
                </a:tc>
                <a:tc>
                  <a:txBody>
                    <a:bodyPr/>
                    <a:lstStyle/>
                    <a:p>
                      <a:r>
                        <a:rPr lang="en-GB" dirty="0"/>
                        <a:t>‘Known’ impacts;  ‘Known’ probabilities</a:t>
                      </a:r>
                    </a:p>
                    <a:p>
                      <a:r>
                        <a:rPr lang="en-GB" dirty="0"/>
                        <a:t>e.g. asbestos causing respiratory disease, lung &amp; mesothelioma cancer 1965-present</a:t>
                      </a:r>
                    </a:p>
                  </a:txBody>
                  <a:tcPr/>
                </a:tc>
                <a:tc>
                  <a:txBody>
                    <a:bodyPr/>
                    <a:lstStyle/>
                    <a:p>
                      <a:r>
                        <a:rPr lang="en-GB" dirty="0"/>
                        <a:t>Prevention: action taken to reduce known risks e.g. eliminate exposure to asbestos dust</a:t>
                      </a:r>
                    </a:p>
                  </a:txBody>
                  <a:tcPr/>
                </a:tc>
                <a:extLst>
                  <a:ext uri="{0D108BD9-81ED-4DB2-BD59-A6C34878D82A}">
                    <a16:rowId xmlns:a16="http://schemas.microsoft.com/office/drawing/2014/main" val="4279415763"/>
                  </a:ext>
                </a:extLst>
              </a:tr>
              <a:tr h="1304498">
                <a:tc>
                  <a:txBody>
                    <a:bodyPr/>
                    <a:lstStyle/>
                    <a:p>
                      <a:r>
                        <a:rPr lang="en-GB" dirty="0"/>
                        <a:t>Uncertainty</a:t>
                      </a:r>
                    </a:p>
                  </a:txBody>
                  <a:tcPr/>
                </a:tc>
                <a:tc>
                  <a:txBody>
                    <a:bodyPr/>
                    <a:lstStyle/>
                    <a:p>
                      <a:r>
                        <a:rPr lang="en-GB" dirty="0"/>
                        <a:t>‘Known’ impacts; ‘Unknown’ probabilities</a:t>
                      </a:r>
                    </a:p>
                    <a:p>
                      <a:r>
                        <a:rPr lang="en-GB" dirty="0"/>
                        <a:t>e.g. antibiotics in animal feed &amp; associated human resistance to those antibiotics 1969-present</a:t>
                      </a:r>
                    </a:p>
                  </a:txBody>
                  <a:tcPr/>
                </a:tc>
                <a:tc>
                  <a:txBody>
                    <a:bodyPr/>
                    <a:lstStyle/>
                    <a:p>
                      <a:r>
                        <a:rPr lang="en-GB" dirty="0"/>
                        <a:t>Precautionary prevention: action taken to reduce potential hazards e.g. reduce / eliminate human exposure to antibiotics in animal feed</a:t>
                      </a:r>
                    </a:p>
                  </a:txBody>
                  <a:tcPr/>
                </a:tc>
                <a:extLst>
                  <a:ext uri="{0D108BD9-81ED-4DB2-BD59-A6C34878D82A}">
                    <a16:rowId xmlns:a16="http://schemas.microsoft.com/office/drawing/2014/main" val="2477786581"/>
                  </a:ext>
                </a:extLst>
              </a:tr>
              <a:tr h="1709342">
                <a:tc>
                  <a:txBody>
                    <a:bodyPr/>
                    <a:lstStyle/>
                    <a:p>
                      <a:r>
                        <a:rPr lang="en-GB" dirty="0"/>
                        <a:t>Ignorance</a:t>
                      </a:r>
                    </a:p>
                  </a:txBody>
                  <a:tcPr/>
                </a:tc>
                <a:tc>
                  <a:txBody>
                    <a:bodyPr/>
                    <a:lstStyle/>
                    <a:p>
                      <a:r>
                        <a:rPr lang="en-GB" dirty="0"/>
                        <a:t>‘Unknown’ impacts; ‘Unknown’ probabilities</a:t>
                      </a:r>
                    </a:p>
                    <a:p>
                      <a:r>
                        <a:rPr lang="en-GB" dirty="0"/>
                        <a:t>e.g. the ‘surprises’ of CFCs &amp; ozone layer damage prior to 1974; asbestos mesothelioma cancer before 1959</a:t>
                      </a:r>
                    </a:p>
                  </a:txBody>
                  <a:tcPr/>
                </a:tc>
                <a:tc>
                  <a:txBody>
                    <a:bodyPr/>
                    <a:lstStyle/>
                    <a:p>
                      <a:r>
                        <a:rPr lang="en-GB" dirty="0"/>
                        <a:t>Precaution: action taken to anticipate, identify &amp; reduce the impact of ‘surprises’ e.g. use of properties of chemicals e.g. persistence as ‘predictors’ of potential harm; use of broadest sources of information </a:t>
                      </a:r>
                    </a:p>
                  </a:txBody>
                  <a:tcPr/>
                </a:tc>
                <a:extLst>
                  <a:ext uri="{0D108BD9-81ED-4DB2-BD59-A6C34878D82A}">
                    <a16:rowId xmlns:a16="http://schemas.microsoft.com/office/drawing/2014/main" val="1731333704"/>
                  </a:ext>
                </a:extLst>
              </a:tr>
            </a:tbl>
          </a:graphicData>
        </a:graphic>
      </p:graphicFrame>
    </p:spTree>
    <p:extLst>
      <p:ext uri="{BB962C8B-B14F-4D97-AF65-F5344CB8AC3E}">
        <p14:creationId xmlns:p14="http://schemas.microsoft.com/office/powerpoint/2010/main" val="3811399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C255C-0407-4271-B166-F72C2938F0EC}"/>
              </a:ext>
            </a:extLst>
          </p:cNvPr>
          <p:cNvSpPr>
            <a:spLocks noGrp="1"/>
          </p:cNvSpPr>
          <p:nvPr>
            <p:ph type="title"/>
          </p:nvPr>
        </p:nvSpPr>
        <p:spPr/>
        <p:txBody>
          <a:bodyPr/>
          <a:lstStyle/>
          <a:p>
            <a:r>
              <a:rPr lang="en-GB" dirty="0"/>
              <a:t>Key elements of pp</a:t>
            </a:r>
          </a:p>
        </p:txBody>
      </p:sp>
      <p:sp>
        <p:nvSpPr>
          <p:cNvPr id="3" name="Content Placeholder 2">
            <a:extLst>
              <a:ext uri="{FF2B5EF4-FFF2-40B4-BE49-F238E27FC236}">
                <a16:creationId xmlns:a16="http://schemas.microsoft.com/office/drawing/2014/main" id="{68833DD7-48D4-4044-B691-411C745AD786}"/>
              </a:ext>
            </a:extLst>
          </p:cNvPr>
          <p:cNvSpPr>
            <a:spLocks noGrp="1"/>
          </p:cNvSpPr>
          <p:nvPr>
            <p:ph idx="1"/>
          </p:nvPr>
        </p:nvSpPr>
        <p:spPr>
          <a:xfrm>
            <a:off x="1443491" y="2015733"/>
            <a:ext cx="6571343" cy="3941184"/>
          </a:xfrm>
        </p:spPr>
        <p:txBody>
          <a:bodyPr/>
          <a:lstStyle/>
          <a:p>
            <a:r>
              <a:rPr lang="en-GB" dirty="0"/>
              <a:t>Applies where scientific uncertainty exists</a:t>
            </a:r>
          </a:p>
          <a:p>
            <a:r>
              <a:rPr lang="en-GB" dirty="0"/>
              <a:t>Some form of scientific analysis is mandatory</a:t>
            </a:r>
          </a:p>
          <a:p>
            <a:r>
              <a:rPr lang="en-GB" dirty="0"/>
              <a:t>The unquantified possibility is sufficient to trigger PP</a:t>
            </a:r>
          </a:p>
          <a:p>
            <a:r>
              <a:rPr lang="en-GB" dirty="0"/>
              <a:t>Application is limited to unacceptable hazards</a:t>
            </a:r>
          </a:p>
          <a:p>
            <a:r>
              <a:rPr lang="en-GB" dirty="0"/>
              <a:t>Interventions are required before possible harm occurs</a:t>
            </a:r>
          </a:p>
          <a:p>
            <a:r>
              <a:rPr lang="en-GB" dirty="0"/>
              <a:t>Interventions should be proportional</a:t>
            </a:r>
          </a:p>
          <a:p>
            <a:r>
              <a:rPr lang="en-GB" dirty="0"/>
              <a:t>A repertoire of interventions exists</a:t>
            </a:r>
          </a:p>
          <a:p>
            <a:r>
              <a:rPr lang="en-GB" dirty="0"/>
              <a:t>Ongoing need for better evidence &amp; understanding</a:t>
            </a:r>
          </a:p>
        </p:txBody>
      </p:sp>
    </p:spTree>
    <p:extLst>
      <p:ext uri="{BB962C8B-B14F-4D97-AF65-F5344CB8AC3E}">
        <p14:creationId xmlns:p14="http://schemas.microsoft.com/office/powerpoint/2010/main" val="3700853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AC619-B642-4ED0-AA5F-627F3B3CBAA7}"/>
              </a:ext>
            </a:extLst>
          </p:cNvPr>
          <p:cNvSpPr>
            <a:spLocks noGrp="1"/>
          </p:cNvSpPr>
          <p:nvPr>
            <p:ph type="title"/>
          </p:nvPr>
        </p:nvSpPr>
        <p:spPr/>
        <p:txBody>
          <a:bodyPr/>
          <a:lstStyle/>
          <a:p>
            <a:r>
              <a:rPr lang="en-GB" dirty="0"/>
              <a:t>The precautionary principle is Not…</a:t>
            </a:r>
          </a:p>
        </p:txBody>
      </p:sp>
      <p:sp>
        <p:nvSpPr>
          <p:cNvPr id="3" name="Content Placeholder 2">
            <a:extLst>
              <a:ext uri="{FF2B5EF4-FFF2-40B4-BE49-F238E27FC236}">
                <a16:creationId xmlns:a16="http://schemas.microsoft.com/office/drawing/2014/main" id="{2E0CA331-5DA1-4045-9E64-DEF79A1B6869}"/>
              </a:ext>
            </a:extLst>
          </p:cNvPr>
          <p:cNvSpPr>
            <a:spLocks noGrp="1"/>
          </p:cNvSpPr>
          <p:nvPr>
            <p:ph idx="1"/>
          </p:nvPr>
        </p:nvSpPr>
        <p:spPr/>
        <p:txBody>
          <a:bodyPr/>
          <a:lstStyle/>
          <a:p>
            <a:r>
              <a:rPr lang="en-GB" dirty="0"/>
              <a:t>Based on ‘zero risks’</a:t>
            </a:r>
          </a:p>
          <a:p>
            <a:r>
              <a:rPr lang="en-GB" dirty="0"/>
              <a:t>Based on anxiety or emotion</a:t>
            </a:r>
          </a:p>
          <a:p>
            <a:r>
              <a:rPr lang="en-GB" dirty="0"/>
              <a:t>A decision-based algorithm</a:t>
            </a:r>
          </a:p>
        </p:txBody>
      </p:sp>
    </p:spTree>
    <p:extLst>
      <p:ext uri="{BB962C8B-B14F-4D97-AF65-F5344CB8AC3E}">
        <p14:creationId xmlns:p14="http://schemas.microsoft.com/office/powerpoint/2010/main" val="2035971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151FA-F269-4A56-8AA6-62495E9842C5}"/>
              </a:ext>
            </a:extLst>
          </p:cNvPr>
          <p:cNvSpPr>
            <a:spLocks noGrp="1"/>
          </p:cNvSpPr>
          <p:nvPr>
            <p:ph type="title"/>
          </p:nvPr>
        </p:nvSpPr>
        <p:spPr/>
        <p:txBody>
          <a:bodyPr/>
          <a:lstStyle/>
          <a:p>
            <a:r>
              <a:rPr lang="en-GB" dirty="0"/>
              <a:t>PP in practice?</a:t>
            </a:r>
          </a:p>
        </p:txBody>
      </p:sp>
      <p:sp>
        <p:nvSpPr>
          <p:cNvPr id="3" name="Content Placeholder 2">
            <a:extLst>
              <a:ext uri="{FF2B5EF4-FFF2-40B4-BE49-F238E27FC236}">
                <a16:creationId xmlns:a16="http://schemas.microsoft.com/office/drawing/2014/main" id="{2992EF94-4764-41D7-B334-AD670C2D895E}"/>
              </a:ext>
            </a:extLst>
          </p:cNvPr>
          <p:cNvSpPr>
            <a:spLocks noGrp="1"/>
          </p:cNvSpPr>
          <p:nvPr>
            <p:ph idx="1"/>
          </p:nvPr>
        </p:nvSpPr>
        <p:spPr/>
        <p:txBody>
          <a:bodyPr/>
          <a:lstStyle/>
          <a:p>
            <a:r>
              <a:rPr lang="en-GB" dirty="0"/>
              <a:t>EU ban of US hormone fed beef</a:t>
            </a:r>
          </a:p>
        </p:txBody>
      </p:sp>
      <p:pic>
        <p:nvPicPr>
          <p:cNvPr id="5" name="Picture 4">
            <a:extLst>
              <a:ext uri="{FF2B5EF4-FFF2-40B4-BE49-F238E27FC236}">
                <a16:creationId xmlns:a16="http://schemas.microsoft.com/office/drawing/2014/main" id="{AB23067B-6D1D-4305-B4BD-A2C9ED1559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1305" y="2353460"/>
            <a:ext cx="2446353" cy="2106582"/>
          </a:xfrm>
          <a:prstGeom prst="rect">
            <a:avLst/>
          </a:prstGeom>
        </p:spPr>
      </p:pic>
      <p:pic>
        <p:nvPicPr>
          <p:cNvPr id="7" name="Picture 6">
            <a:extLst>
              <a:ext uri="{FF2B5EF4-FFF2-40B4-BE49-F238E27FC236}">
                <a16:creationId xmlns:a16="http://schemas.microsoft.com/office/drawing/2014/main" id="{6E4069C1-690B-4C41-B7E3-5852C92DED54}"/>
              </a:ext>
            </a:extLst>
          </p:cNvPr>
          <p:cNvPicPr>
            <a:picLocks noChangeAspect="1"/>
          </p:cNvPicPr>
          <p:nvPr/>
        </p:nvPicPr>
        <p:blipFill>
          <a:blip r:embed="rId3"/>
          <a:stretch>
            <a:fillRect/>
          </a:stretch>
        </p:blipFill>
        <p:spPr>
          <a:xfrm>
            <a:off x="1443491" y="2950484"/>
            <a:ext cx="3812090" cy="2579514"/>
          </a:xfrm>
          <a:prstGeom prst="rect">
            <a:avLst/>
          </a:prstGeom>
        </p:spPr>
      </p:pic>
      <p:pic>
        <p:nvPicPr>
          <p:cNvPr id="9" name="Picture 8">
            <a:extLst>
              <a:ext uri="{FF2B5EF4-FFF2-40B4-BE49-F238E27FC236}">
                <a16:creationId xmlns:a16="http://schemas.microsoft.com/office/drawing/2014/main" id="{EED18CAC-3BBE-4168-B337-F0F95D4D0F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9779" y="4797769"/>
            <a:ext cx="3457575" cy="1933575"/>
          </a:xfrm>
          <a:prstGeom prst="rect">
            <a:avLst/>
          </a:prstGeom>
        </p:spPr>
      </p:pic>
    </p:spTree>
    <p:extLst>
      <p:ext uri="{BB962C8B-B14F-4D97-AF65-F5344CB8AC3E}">
        <p14:creationId xmlns:p14="http://schemas.microsoft.com/office/powerpoint/2010/main" val="86058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BF943-3178-42C1-8ECA-4086AA821B7E}"/>
              </a:ext>
            </a:extLst>
          </p:cNvPr>
          <p:cNvSpPr>
            <a:spLocks noGrp="1"/>
          </p:cNvSpPr>
          <p:nvPr>
            <p:ph type="title"/>
          </p:nvPr>
        </p:nvSpPr>
        <p:spPr/>
        <p:txBody>
          <a:bodyPr/>
          <a:lstStyle/>
          <a:p>
            <a:r>
              <a:rPr lang="en-GB" dirty="0"/>
              <a:t>Proximity principle:</a:t>
            </a:r>
            <a:br>
              <a:rPr lang="en-GB" dirty="0"/>
            </a:br>
            <a:r>
              <a:rPr lang="en-GB" dirty="0"/>
              <a:t>definition</a:t>
            </a:r>
          </a:p>
        </p:txBody>
      </p:sp>
      <p:sp>
        <p:nvSpPr>
          <p:cNvPr id="3" name="Content Placeholder 2">
            <a:extLst>
              <a:ext uri="{FF2B5EF4-FFF2-40B4-BE49-F238E27FC236}">
                <a16:creationId xmlns:a16="http://schemas.microsoft.com/office/drawing/2014/main" id="{0C13D0F7-4349-4DA3-B46E-341ED0D35CA0}"/>
              </a:ext>
            </a:extLst>
          </p:cNvPr>
          <p:cNvSpPr>
            <a:spLocks noGrp="1"/>
          </p:cNvSpPr>
          <p:nvPr>
            <p:ph idx="1"/>
          </p:nvPr>
        </p:nvSpPr>
        <p:spPr/>
        <p:txBody>
          <a:bodyPr/>
          <a:lstStyle/>
          <a:p>
            <a:r>
              <a:rPr lang="en-GB" dirty="0"/>
              <a:t>“</a:t>
            </a:r>
            <a:r>
              <a:rPr lang="en-GB" i="1" dirty="0"/>
              <a:t>environmental damage should be rectified, compensated or treated at or as near to source as practicable and waste should be dealt with as close as possible to where it is produced</a:t>
            </a:r>
            <a:r>
              <a:rPr lang="en-GB" dirty="0"/>
              <a:t>” (IEMA, 2017)</a:t>
            </a:r>
          </a:p>
          <a:p>
            <a:endParaRPr lang="en-GB" dirty="0"/>
          </a:p>
        </p:txBody>
      </p:sp>
    </p:spTree>
    <p:extLst>
      <p:ext uri="{BB962C8B-B14F-4D97-AF65-F5344CB8AC3E}">
        <p14:creationId xmlns:p14="http://schemas.microsoft.com/office/powerpoint/2010/main" val="1620147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3FF04-AD41-451F-90C2-C7907782DE58}"/>
              </a:ext>
            </a:extLst>
          </p:cNvPr>
          <p:cNvSpPr>
            <a:spLocks noGrp="1"/>
          </p:cNvSpPr>
          <p:nvPr>
            <p:ph type="title"/>
          </p:nvPr>
        </p:nvSpPr>
        <p:spPr/>
        <p:txBody>
          <a:bodyPr/>
          <a:lstStyle/>
          <a:p>
            <a:r>
              <a:rPr lang="en-GB" dirty="0"/>
              <a:t>Proximity principle in use</a:t>
            </a:r>
          </a:p>
        </p:txBody>
      </p:sp>
      <p:sp>
        <p:nvSpPr>
          <p:cNvPr id="3" name="Content Placeholder 2">
            <a:extLst>
              <a:ext uri="{FF2B5EF4-FFF2-40B4-BE49-F238E27FC236}">
                <a16:creationId xmlns:a16="http://schemas.microsoft.com/office/drawing/2014/main" id="{709451B9-ECAA-405F-97C8-0C5053582945}"/>
              </a:ext>
            </a:extLst>
          </p:cNvPr>
          <p:cNvSpPr>
            <a:spLocks noGrp="1"/>
          </p:cNvSpPr>
          <p:nvPr>
            <p:ph idx="1"/>
          </p:nvPr>
        </p:nvSpPr>
        <p:spPr/>
        <p:txBody>
          <a:bodyPr/>
          <a:lstStyle/>
          <a:p>
            <a:r>
              <a:rPr lang="en-GB" dirty="0"/>
              <a:t>1999 – EC outlined for waste management</a:t>
            </a:r>
          </a:p>
          <a:p>
            <a:r>
              <a:rPr lang="en-GB" dirty="0"/>
              <a:t>“</a:t>
            </a:r>
            <a:r>
              <a:rPr lang="en-GB" i="1" dirty="0"/>
              <a:t>waste should be disposed of as closely as possible to where it is produced</a:t>
            </a:r>
            <a:r>
              <a:rPr lang="en-GB" dirty="0"/>
              <a:t>”</a:t>
            </a:r>
          </a:p>
          <a:p>
            <a:r>
              <a:rPr lang="en-GB" dirty="0"/>
              <a:t>Transportation is not sustainable</a:t>
            </a:r>
          </a:p>
          <a:p>
            <a:r>
              <a:rPr lang="en-GB" dirty="0"/>
              <a:t>Should be minimised</a:t>
            </a:r>
          </a:p>
        </p:txBody>
      </p:sp>
    </p:spTree>
    <p:extLst>
      <p:ext uri="{BB962C8B-B14F-4D97-AF65-F5344CB8AC3E}">
        <p14:creationId xmlns:p14="http://schemas.microsoft.com/office/powerpoint/2010/main" val="3299958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358A6-4054-4A21-88B7-D2DCA95A4D9D}"/>
              </a:ext>
            </a:extLst>
          </p:cNvPr>
          <p:cNvSpPr>
            <a:spLocks noGrp="1"/>
          </p:cNvSpPr>
          <p:nvPr>
            <p:ph type="title"/>
          </p:nvPr>
        </p:nvSpPr>
        <p:spPr/>
        <p:txBody>
          <a:bodyPr/>
          <a:lstStyle/>
          <a:p>
            <a:r>
              <a:rPr lang="en-GB" dirty="0"/>
              <a:t>Proximity principle in action?</a:t>
            </a:r>
          </a:p>
        </p:txBody>
      </p:sp>
      <p:sp>
        <p:nvSpPr>
          <p:cNvPr id="3" name="Content Placeholder 2">
            <a:extLst>
              <a:ext uri="{FF2B5EF4-FFF2-40B4-BE49-F238E27FC236}">
                <a16:creationId xmlns:a16="http://schemas.microsoft.com/office/drawing/2014/main" id="{6D3F7718-7ABE-442B-9829-9110E25B0C42}"/>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C141578D-2121-41ED-B3C1-B6B37338FF05}"/>
              </a:ext>
            </a:extLst>
          </p:cNvPr>
          <p:cNvPicPr>
            <a:picLocks noChangeAspect="1"/>
          </p:cNvPicPr>
          <p:nvPr/>
        </p:nvPicPr>
        <p:blipFill rotWithShape="1">
          <a:blip r:embed="rId2"/>
          <a:srcRect l="6311" t="32913" r="31941" b="4822"/>
          <a:stretch/>
        </p:blipFill>
        <p:spPr>
          <a:xfrm>
            <a:off x="706300" y="2015733"/>
            <a:ext cx="7731399" cy="4385345"/>
          </a:xfrm>
          <a:prstGeom prst="rect">
            <a:avLst/>
          </a:prstGeom>
        </p:spPr>
      </p:pic>
      <p:sp>
        <p:nvSpPr>
          <p:cNvPr id="5" name="TextBox 4">
            <a:extLst>
              <a:ext uri="{FF2B5EF4-FFF2-40B4-BE49-F238E27FC236}">
                <a16:creationId xmlns:a16="http://schemas.microsoft.com/office/drawing/2014/main" id="{920C2A15-30C1-4F04-ACD6-EB644E944B7D}"/>
              </a:ext>
            </a:extLst>
          </p:cNvPr>
          <p:cNvSpPr txBox="1"/>
          <p:nvPr/>
        </p:nvSpPr>
        <p:spPr>
          <a:xfrm>
            <a:off x="8875" y="6519446"/>
            <a:ext cx="2873351" cy="338554"/>
          </a:xfrm>
          <a:prstGeom prst="rect">
            <a:avLst/>
          </a:prstGeom>
          <a:noFill/>
        </p:spPr>
        <p:txBody>
          <a:bodyPr wrap="none" rtlCol="0">
            <a:spAutoFit/>
          </a:bodyPr>
          <a:lstStyle/>
          <a:p>
            <a:r>
              <a:rPr lang="en-GB" sz="1600" dirty="0">
                <a:solidFill>
                  <a:schemeClr val="bg1"/>
                </a:solidFill>
              </a:rPr>
              <a:t>Source: The Guardian, Sept 2004</a:t>
            </a:r>
          </a:p>
        </p:txBody>
      </p:sp>
    </p:spTree>
    <p:extLst>
      <p:ext uri="{BB962C8B-B14F-4D97-AF65-F5344CB8AC3E}">
        <p14:creationId xmlns:p14="http://schemas.microsoft.com/office/powerpoint/2010/main" val="4131897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AAD9E-1D20-4F03-83D7-9C0D81B33AE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66900EF-5E25-4A0E-BC09-CD3A2C5B654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D15FD25-9B78-4F89-AF20-111A3000F7CA}"/>
              </a:ext>
            </a:extLst>
          </p:cNvPr>
          <p:cNvPicPr>
            <a:picLocks noChangeAspect="1"/>
          </p:cNvPicPr>
          <p:nvPr/>
        </p:nvPicPr>
        <p:blipFill rotWithShape="1">
          <a:blip r:embed="rId2"/>
          <a:srcRect l="6632" t="13365" r="33272" b="10518"/>
          <a:stretch/>
        </p:blipFill>
        <p:spPr>
          <a:xfrm>
            <a:off x="698221" y="591216"/>
            <a:ext cx="7966385" cy="5675568"/>
          </a:xfrm>
          <a:prstGeom prst="rect">
            <a:avLst/>
          </a:prstGeom>
        </p:spPr>
      </p:pic>
      <p:sp>
        <p:nvSpPr>
          <p:cNvPr id="5" name="TextBox 4">
            <a:extLst>
              <a:ext uri="{FF2B5EF4-FFF2-40B4-BE49-F238E27FC236}">
                <a16:creationId xmlns:a16="http://schemas.microsoft.com/office/drawing/2014/main" id="{A47A5376-E45A-4ED4-8DA1-D6B3631B5090}"/>
              </a:ext>
            </a:extLst>
          </p:cNvPr>
          <p:cNvSpPr txBox="1"/>
          <p:nvPr/>
        </p:nvSpPr>
        <p:spPr>
          <a:xfrm>
            <a:off x="8875" y="6519446"/>
            <a:ext cx="2751522" cy="338554"/>
          </a:xfrm>
          <a:prstGeom prst="rect">
            <a:avLst/>
          </a:prstGeom>
          <a:noFill/>
        </p:spPr>
        <p:txBody>
          <a:bodyPr wrap="none" rtlCol="0">
            <a:spAutoFit/>
          </a:bodyPr>
          <a:lstStyle/>
          <a:p>
            <a:r>
              <a:rPr lang="en-GB" sz="1600" dirty="0">
                <a:solidFill>
                  <a:schemeClr val="bg1"/>
                </a:solidFill>
              </a:rPr>
              <a:t>Source: The Guardian, Jan 2018</a:t>
            </a:r>
          </a:p>
        </p:txBody>
      </p:sp>
    </p:spTree>
    <p:extLst>
      <p:ext uri="{BB962C8B-B14F-4D97-AF65-F5344CB8AC3E}">
        <p14:creationId xmlns:p14="http://schemas.microsoft.com/office/powerpoint/2010/main" val="1587637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9EB2E6B-7387-4915-8D36-DEB7023018F7}"/>
              </a:ext>
            </a:extLst>
          </p:cNvPr>
          <p:cNvPicPr>
            <a:picLocks noChangeAspect="1"/>
          </p:cNvPicPr>
          <p:nvPr/>
        </p:nvPicPr>
        <p:blipFill rotWithShape="1">
          <a:blip r:embed="rId2"/>
          <a:srcRect l="5340" t="8535" r="50000" b="5218"/>
          <a:stretch/>
        </p:blipFill>
        <p:spPr>
          <a:xfrm>
            <a:off x="2601158" y="20445"/>
            <a:ext cx="6294268" cy="6837555"/>
          </a:xfrm>
          <a:prstGeom prst="rect">
            <a:avLst/>
          </a:prstGeom>
        </p:spPr>
      </p:pic>
      <p:sp>
        <p:nvSpPr>
          <p:cNvPr id="5" name="TextBox 4">
            <a:extLst>
              <a:ext uri="{FF2B5EF4-FFF2-40B4-BE49-F238E27FC236}">
                <a16:creationId xmlns:a16="http://schemas.microsoft.com/office/drawing/2014/main" id="{CEA4AE90-63E3-4198-8374-7BACE138BDDF}"/>
              </a:ext>
            </a:extLst>
          </p:cNvPr>
          <p:cNvSpPr txBox="1"/>
          <p:nvPr/>
        </p:nvSpPr>
        <p:spPr>
          <a:xfrm>
            <a:off x="8875" y="6519446"/>
            <a:ext cx="2375587" cy="338554"/>
          </a:xfrm>
          <a:prstGeom prst="rect">
            <a:avLst/>
          </a:prstGeom>
          <a:noFill/>
        </p:spPr>
        <p:txBody>
          <a:bodyPr wrap="none" rtlCol="0">
            <a:spAutoFit/>
          </a:bodyPr>
          <a:lstStyle/>
          <a:p>
            <a:r>
              <a:rPr lang="en-GB" sz="1600" dirty="0">
                <a:solidFill>
                  <a:schemeClr val="bg1"/>
                </a:solidFill>
              </a:rPr>
              <a:t>Source: Lets Recycle, 2005</a:t>
            </a:r>
          </a:p>
        </p:txBody>
      </p:sp>
    </p:spTree>
    <p:extLst>
      <p:ext uri="{BB962C8B-B14F-4D97-AF65-F5344CB8AC3E}">
        <p14:creationId xmlns:p14="http://schemas.microsoft.com/office/powerpoint/2010/main" val="3721137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76C24-926B-401F-A338-963994C1682E}"/>
              </a:ext>
            </a:extLst>
          </p:cNvPr>
          <p:cNvSpPr>
            <a:spLocks noGrp="1"/>
          </p:cNvSpPr>
          <p:nvPr>
            <p:ph type="title"/>
          </p:nvPr>
        </p:nvSpPr>
        <p:spPr/>
        <p:txBody>
          <a:bodyPr/>
          <a:lstStyle/>
          <a:p>
            <a:r>
              <a:rPr lang="en-GB" dirty="0"/>
              <a:t>Proximity and </a:t>
            </a:r>
            <a:r>
              <a:rPr lang="en-GB" dirty="0" err="1"/>
              <a:t>wfd</a:t>
            </a:r>
            <a:r>
              <a:rPr lang="en-GB" dirty="0"/>
              <a:t> 2008</a:t>
            </a:r>
          </a:p>
        </p:txBody>
      </p:sp>
      <p:sp>
        <p:nvSpPr>
          <p:cNvPr id="3" name="Content Placeholder 2">
            <a:extLst>
              <a:ext uri="{FF2B5EF4-FFF2-40B4-BE49-F238E27FC236}">
                <a16:creationId xmlns:a16="http://schemas.microsoft.com/office/drawing/2014/main" id="{2BF5E43C-5C44-47F7-ACC1-FFE89B819EE2}"/>
              </a:ext>
            </a:extLst>
          </p:cNvPr>
          <p:cNvSpPr>
            <a:spLocks noGrp="1"/>
          </p:cNvSpPr>
          <p:nvPr>
            <p:ph idx="1"/>
          </p:nvPr>
        </p:nvSpPr>
        <p:spPr/>
        <p:txBody>
          <a:bodyPr/>
          <a:lstStyle/>
          <a:p>
            <a:r>
              <a:rPr lang="en-GB" dirty="0"/>
              <a:t>Mentioned twice</a:t>
            </a:r>
          </a:p>
          <a:p>
            <a:r>
              <a:rPr lang="en-GB" dirty="0"/>
              <a:t>Article 16</a:t>
            </a:r>
          </a:p>
          <a:p>
            <a:r>
              <a:rPr lang="en-GB" dirty="0"/>
              <a:t>Section 4: “</a:t>
            </a:r>
            <a:r>
              <a:rPr lang="en-GB" i="1" dirty="0"/>
              <a:t>The principles of proximity and self-sufficiency shall not mean that each Member State has to possess the full range of final recovery facilities within that Member State</a:t>
            </a:r>
            <a:r>
              <a:rPr lang="en-GB" dirty="0"/>
              <a:t>”. (Directive 2008/98/EC of the European Parliament and of the council on waste and repealing certain Directives)</a:t>
            </a:r>
          </a:p>
          <a:p>
            <a:endParaRPr lang="en-GB" dirty="0"/>
          </a:p>
        </p:txBody>
      </p:sp>
    </p:spTree>
    <p:extLst>
      <p:ext uri="{BB962C8B-B14F-4D97-AF65-F5344CB8AC3E}">
        <p14:creationId xmlns:p14="http://schemas.microsoft.com/office/powerpoint/2010/main" val="492699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information</a:t>
            </a:r>
          </a:p>
        </p:txBody>
      </p:sp>
      <p:sp>
        <p:nvSpPr>
          <p:cNvPr id="3" name="Content Placeholder 2"/>
          <p:cNvSpPr>
            <a:spLocks noGrp="1"/>
          </p:cNvSpPr>
          <p:nvPr>
            <p:ph idx="1"/>
          </p:nvPr>
        </p:nvSpPr>
        <p:spPr>
          <a:xfrm>
            <a:off x="1207363" y="2015733"/>
            <a:ext cx="7492754" cy="3923428"/>
          </a:xfrm>
        </p:spPr>
        <p:txBody>
          <a:bodyPr>
            <a:normAutofit/>
          </a:bodyPr>
          <a:lstStyle/>
          <a:p>
            <a:r>
              <a:rPr lang="en-GB" dirty="0"/>
              <a:t>The Precautionary Principle (</a:t>
            </a:r>
            <a:r>
              <a:rPr lang="en-GB" dirty="0">
                <a:hlinkClick r:id="rId2"/>
              </a:rPr>
              <a:t>http://www.precautionaryprinciple.eu/</a:t>
            </a:r>
            <a:r>
              <a:rPr lang="en-GB" dirty="0"/>
              <a:t>) </a:t>
            </a:r>
          </a:p>
          <a:p>
            <a:r>
              <a:rPr lang="en-GB" dirty="0"/>
              <a:t>EEA (2001) Late lessons from early warnings: the Precautionary Principle 1896 – 2000, Luxembourg</a:t>
            </a:r>
          </a:p>
          <a:p>
            <a:r>
              <a:rPr lang="en-GB" dirty="0"/>
              <a:t>UNESCO COMEST (2005) The Precautionary Principle, Paris</a:t>
            </a:r>
          </a:p>
          <a:p>
            <a:r>
              <a:rPr lang="en-GB" dirty="0"/>
              <a:t>Institute of Environmental Management and Assessment (</a:t>
            </a:r>
            <a:r>
              <a:rPr lang="en-GB" dirty="0">
                <a:hlinkClick r:id="rId3"/>
              </a:rPr>
              <a:t>www.iema.net</a:t>
            </a:r>
            <a:r>
              <a:rPr lang="en-GB" dirty="0"/>
              <a:t>) </a:t>
            </a:r>
          </a:p>
          <a:p>
            <a:r>
              <a:rPr lang="en-GB" dirty="0"/>
              <a:t>Waste Framework Directive 2008/98/EC (</a:t>
            </a:r>
            <a:r>
              <a:rPr lang="en-GB" dirty="0">
                <a:hlinkClick r:id="rId4"/>
              </a:rPr>
              <a:t>http://eur-lex.europa.eu/legal-content/EN/TXT/PDF/?uri=CELEX:32008L0098&amp;from=EN</a:t>
            </a:r>
            <a:r>
              <a:rPr lang="en-GB" dirty="0"/>
              <a:t>) </a:t>
            </a:r>
          </a:p>
          <a:p>
            <a:endParaRPr lang="en-GB" dirty="0"/>
          </a:p>
          <a:p>
            <a:endParaRPr lang="en-GB" dirty="0"/>
          </a:p>
        </p:txBody>
      </p:sp>
    </p:spTree>
    <p:extLst>
      <p:ext uri="{BB962C8B-B14F-4D97-AF65-F5344CB8AC3E}">
        <p14:creationId xmlns:p14="http://schemas.microsoft.com/office/powerpoint/2010/main" val="66283907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M6X01894 - Concept of environment</Template>
  <TotalTime>836</TotalTime>
  <Words>1066</Words>
  <Application>Microsoft Office PowerPoint</Application>
  <PresentationFormat>On-screen Show (4:3)</PresentationFormat>
  <Paragraphs>100</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Gill Sans MT</vt:lpstr>
      <vt:lpstr>Gallery</vt:lpstr>
      <vt:lpstr>Precautionary and proximity principles</vt:lpstr>
      <vt:lpstr>outline</vt:lpstr>
      <vt:lpstr>Precautionary principle: definition</vt:lpstr>
      <vt:lpstr>Lessons learnt from past mistakes</vt:lpstr>
      <vt:lpstr>An early example…</vt:lpstr>
      <vt:lpstr>Use in environmental matters</vt:lpstr>
      <vt:lpstr>Precautionary principle in international agreements</vt:lpstr>
      <vt:lpstr>Towards a clarification of terms</vt:lpstr>
      <vt:lpstr>Key elements of pp</vt:lpstr>
      <vt:lpstr>The precautionary principle is Not…</vt:lpstr>
      <vt:lpstr>PP in practice?</vt:lpstr>
      <vt:lpstr>Proximity principle: definition</vt:lpstr>
      <vt:lpstr>Proximity principle in use</vt:lpstr>
      <vt:lpstr>Proximity principle in action?</vt:lpstr>
      <vt:lpstr>PowerPoint Presentation</vt:lpstr>
      <vt:lpstr>PowerPoint Presentation</vt:lpstr>
      <vt:lpstr>Proximity and wfd 2008</vt:lpstr>
      <vt:lpstr>Useful information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Background to environmental law</dc:title>
  <dc:creator>Lara Hopkinson</dc:creator>
  <cp:lastModifiedBy>Owner</cp:lastModifiedBy>
  <cp:revision>33</cp:revision>
  <dcterms:created xsi:type="dcterms:W3CDTF">2017-10-25T13:41:17Z</dcterms:created>
  <dcterms:modified xsi:type="dcterms:W3CDTF">2018-01-15T16:20:41Z</dcterms:modified>
</cp:coreProperties>
</file>