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3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6A1392-BA44-4F3E-A2A5-F716720A6AFE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86F6A3-9E53-4236-8067-0164D745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077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D9C31A0-F7FF-46B7-93E3-D8B618014E20}" type="slidenum">
              <a:rPr lang="en-US" altLang="en-US" sz="1200" smtClean="0"/>
              <a:pPr/>
              <a:t>17</a:t>
            </a:fld>
            <a:endParaRPr lang="en-US" altLang="en-US" sz="1200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Example :  You read a geometry problem in a textbook.  The words are seen and the visual forms translated into meaning by the language center in the left hemisphere.  To solve the problem you have to imagine a cone shaped object.  This is accomplished by centers in the right hemisphere.  The solution is written down using language generated by the left hemisphere.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What would happen in cases like this if the callosum was damaged ?</a:t>
            </a:r>
          </a:p>
        </p:txBody>
      </p:sp>
    </p:spTree>
    <p:extLst>
      <p:ext uri="{BB962C8B-B14F-4D97-AF65-F5344CB8AC3E}">
        <p14:creationId xmlns:p14="http://schemas.microsoft.com/office/powerpoint/2010/main" val="2126057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790DB36-3DAA-4E5E-BA2F-1ABAAE1AF412}" type="slidenum">
              <a:rPr lang="en-US" altLang="en-US" sz="1200" smtClean="0"/>
              <a:pPr/>
              <a:t>18</a:t>
            </a:fld>
            <a:endParaRPr lang="en-US" altLang="en-US" sz="120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/>
              <a:t>key words: left hemisphere; right hemisphere; corpus callosum; epilepsy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One method used to treat severely epileptic patients involves cutting the corpus callosum to prevent the spread of seizures across the entire brain. The video clip on this slide shows a man who has had such a surgery. Double click on video to start video clip. This clip discusses the types of information processing deficits associated with cutting the corpus callosum and shows a task often used to assess corpus callosum damage. This task is also represented in drawing form on the following slide as well.</a:t>
            </a:r>
          </a:p>
        </p:txBody>
      </p:sp>
    </p:spTree>
    <p:extLst>
      <p:ext uri="{BB962C8B-B14F-4D97-AF65-F5344CB8AC3E}">
        <p14:creationId xmlns:p14="http://schemas.microsoft.com/office/powerpoint/2010/main" val="11152986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C9C3774-B310-48A8-A387-7ECBE4808276}" type="slidenum">
              <a:rPr lang="en-US" altLang="en-US" sz="1200" smtClean="0"/>
              <a:pPr/>
              <a:t>21</a:t>
            </a:fld>
            <a:endParaRPr lang="en-US" altLang="en-US" sz="120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/>
              <a:t>key words: left hemisphere; right hemisphere; corpus callosum; epilepsy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This slide is a schematic of the task shown in the video clip on the previous slide</a:t>
            </a:r>
          </a:p>
        </p:txBody>
      </p:sp>
    </p:spTree>
    <p:extLst>
      <p:ext uri="{BB962C8B-B14F-4D97-AF65-F5344CB8AC3E}">
        <p14:creationId xmlns:p14="http://schemas.microsoft.com/office/powerpoint/2010/main" val="3831093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33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596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00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381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092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218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41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439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26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312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261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6503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4493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0659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010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0715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0148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AB65A-A8FA-404F-A189-A56A55F046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7432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88158-3C2A-4AB6-963F-7E04405733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297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9F3EA2D-6450-4F03-B17A-2B70BD57CB3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6578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0" r:id="rId18"/>
    <p:sldLayoutId id="2147483681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Session 8 Part 2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ECAP4002</a:t>
            </a:r>
          </a:p>
        </p:txBody>
      </p:sp>
    </p:spTree>
    <p:extLst>
      <p:ext uri="{BB962C8B-B14F-4D97-AF65-F5344CB8AC3E}">
        <p14:creationId xmlns:p14="http://schemas.microsoft.com/office/powerpoint/2010/main" val="3506547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7 – Quiz on Neurons.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Neuron Doctrine? </a:t>
            </a:r>
          </a:p>
          <a:p>
            <a:endParaRPr lang="en-GB" dirty="0"/>
          </a:p>
          <a:p>
            <a:r>
              <a:rPr lang="en-GB" dirty="0"/>
              <a:t>What is a Synapse? </a:t>
            </a:r>
          </a:p>
          <a:p>
            <a:endParaRPr lang="en-GB" dirty="0"/>
          </a:p>
          <a:p>
            <a:r>
              <a:rPr lang="en-GB" dirty="0"/>
              <a:t>Explain the role of Glial Cells? </a:t>
            </a:r>
          </a:p>
          <a:p>
            <a:endParaRPr lang="en-GB" dirty="0"/>
          </a:p>
          <a:p>
            <a:r>
              <a:rPr lang="en-GB" dirty="0"/>
              <a:t>What are </a:t>
            </a:r>
            <a:r>
              <a:rPr lang="en-GB" dirty="0" err="1"/>
              <a:t>Mitochondrian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63457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cell nucleus? </a:t>
            </a:r>
          </a:p>
          <a:p>
            <a:endParaRPr lang="en-GB" dirty="0"/>
          </a:p>
          <a:p>
            <a:r>
              <a:rPr lang="en-GB" dirty="0"/>
              <a:t>What are Ribosomes? </a:t>
            </a:r>
          </a:p>
          <a:p>
            <a:endParaRPr lang="en-GB" dirty="0"/>
          </a:p>
          <a:p>
            <a:r>
              <a:rPr lang="en-GB" dirty="0"/>
              <a:t>What is a Dendrite? </a:t>
            </a:r>
          </a:p>
          <a:p>
            <a:endParaRPr lang="en-GB" dirty="0"/>
          </a:p>
          <a:p>
            <a:r>
              <a:rPr lang="en-GB" dirty="0"/>
              <a:t>Describe the Input Zone?</a:t>
            </a:r>
          </a:p>
        </p:txBody>
      </p:sp>
    </p:spTree>
    <p:extLst>
      <p:ext uri="{BB962C8B-B14F-4D97-AF65-F5344CB8AC3E}">
        <p14:creationId xmlns:p14="http://schemas.microsoft.com/office/powerpoint/2010/main" val="40631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Cell Body (Soma)? </a:t>
            </a:r>
          </a:p>
          <a:p>
            <a:endParaRPr lang="en-GB" dirty="0"/>
          </a:p>
          <a:p>
            <a:r>
              <a:rPr lang="en-GB" dirty="0"/>
              <a:t>Describe the integration Zone? </a:t>
            </a:r>
          </a:p>
          <a:p>
            <a:endParaRPr lang="en-GB" dirty="0"/>
          </a:p>
          <a:p>
            <a:r>
              <a:rPr lang="en-GB" dirty="0"/>
              <a:t>What is an Axon? </a:t>
            </a:r>
          </a:p>
          <a:p>
            <a:endParaRPr lang="en-GB" dirty="0"/>
          </a:p>
          <a:p>
            <a:r>
              <a:rPr lang="en-GB" dirty="0"/>
              <a:t>Describe the Conduction Zone?</a:t>
            </a:r>
          </a:p>
        </p:txBody>
      </p:sp>
    </p:spTree>
    <p:extLst>
      <p:ext uri="{BB962C8B-B14F-4D97-AF65-F5344CB8AC3E}">
        <p14:creationId xmlns:p14="http://schemas.microsoft.com/office/powerpoint/2010/main" val="523157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Axon Terminal? </a:t>
            </a:r>
          </a:p>
          <a:p>
            <a:endParaRPr lang="en-GB" dirty="0"/>
          </a:p>
          <a:p>
            <a:r>
              <a:rPr lang="en-GB" dirty="0"/>
              <a:t>Describe the Output Zone?</a:t>
            </a:r>
          </a:p>
          <a:p>
            <a:endParaRPr lang="en-GB" dirty="0"/>
          </a:p>
          <a:p>
            <a:r>
              <a:rPr lang="en-GB" dirty="0"/>
              <a:t> What is Myelin? </a:t>
            </a:r>
          </a:p>
          <a:p>
            <a:endParaRPr lang="en-GB" dirty="0"/>
          </a:p>
          <a:p>
            <a:r>
              <a:rPr lang="en-GB" dirty="0"/>
              <a:t>What is Myelination?</a:t>
            </a:r>
          </a:p>
        </p:txBody>
      </p:sp>
    </p:spTree>
    <p:extLst>
      <p:ext uri="{BB962C8B-B14F-4D97-AF65-F5344CB8AC3E}">
        <p14:creationId xmlns:p14="http://schemas.microsoft.com/office/powerpoint/2010/main" val="548686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Node of Ranvier.</a:t>
            </a:r>
          </a:p>
          <a:p>
            <a:r>
              <a:rPr lang="en-GB" dirty="0"/>
              <a:t>What are Schwann Cells.</a:t>
            </a:r>
          </a:p>
          <a:p>
            <a:r>
              <a:rPr lang="en-GB" dirty="0"/>
              <a:t>What is presynaptic Membrane?</a:t>
            </a:r>
          </a:p>
          <a:p>
            <a:r>
              <a:rPr lang="en-GB" dirty="0"/>
              <a:t>What is Postsynaptic Membrane?</a:t>
            </a:r>
          </a:p>
          <a:p>
            <a:r>
              <a:rPr lang="en-GB" dirty="0"/>
              <a:t>What is the Synaptic Cleft?</a:t>
            </a:r>
          </a:p>
          <a:p>
            <a:r>
              <a:rPr lang="en-GB" dirty="0"/>
              <a:t>What is Synaptic Vesicle?</a:t>
            </a:r>
          </a:p>
        </p:txBody>
      </p:sp>
    </p:spTree>
    <p:extLst>
      <p:ext uri="{BB962C8B-B14F-4D97-AF65-F5344CB8AC3E}">
        <p14:creationId xmlns:p14="http://schemas.microsoft.com/office/powerpoint/2010/main" val="1066695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Answers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693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Neuron Doctrine – The hypothesis that the brain is composed of separate, distinct, cells.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Synapse – A cellular location at which information is transmitted from one neuron to another.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Glial Cells = Non-neural brain cells that provide structural, nutritional and other types of support to the brain.</a:t>
            </a:r>
          </a:p>
        </p:txBody>
      </p:sp>
    </p:spTree>
    <p:extLst>
      <p:ext uri="{BB962C8B-B14F-4D97-AF65-F5344CB8AC3E}">
        <p14:creationId xmlns:p14="http://schemas.microsoft.com/office/powerpoint/2010/main" val="920577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Mitochondrion = Cellular organelle that provides metabolic energy to the cell.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Cell Nucleus – Spherical Central structure of the cell that contains the chromosomes.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Ribosomes – Structures in the cell body where genetic information is translated (protein is produced).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Dendrite – One of the extensions of the cell body – receptive surfaces of the neuron. </a:t>
            </a:r>
          </a:p>
        </p:txBody>
      </p:sp>
    </p:spTree>
    <p:extLst>
      <p:ext uri="{BB962C8B-B14F-4D97-AF65-F5344CB8AC3E}">
        <p14:creationId xmlns:p14="http://schemas.microsoft.com/office/powerpoint/2010/main" val="3800313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Input zone – The part of the neuron that receives information – cells dendrites.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Cell Body(Soma) – The region of the neuron that is defined by the presence of the nucleus.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Integration zone – Part of the neuron that initiates nerve activity if the sum of all inhibitory and excitatory postsynaptic potentials exceeds a threshold. </a:t>
            </a:r>
          </a:p>
        </p:txBody>
      </p:sp>
    </p:spTree>
    <p:extLst>
      <p:ext uri="{BB962C8B-B14F-4D97-AF65-F5344CB8AC3E}">
        <p14:creationId xmlns:p14="http://schemas.microsoft.com/office/powerpoint/2010/main" val="246894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• Axon – A single extension from the nerve cell that carries nerve impulses from the cell body to other neurons.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Conduction Zone – The part of the Neuron over which the nerve’s electrical signal may be actively propagated.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Axon Terminal – The end of an Axon – which forms a synapse on a neuron or other target. </a:t>
            </a:r>
          </a:p>
        </p:txBody>
      </p:sp>
    </p:spTree>
    <p:extLst>
      <p:ext uri="{BB962C8B-B14F-4D97-AF65-F5344CB8AC3E}">
        <p14:creationId xmlns:p14="http://schemas.microsoft.com/office/powerpoint/2010/main" val="2044701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Output Zone – Corresponds to the Axon Terminal – at which the cells electrical activity is conveyed to another cell.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Myelin – Fatty insulation around an axon – improves the speed of conduction of nerve impulses.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Myelination – The process of myelin formation.</a:t>
            </a:r>
          </a:p>
        </p:txBody>
      </p:sp>
    </p:spTree>
    <p:extLst>
      <p:ext uri="{BB962C8B-B14F-4D97-AF65-F5344CB8AC3E}">
        <p14:creationId xmlns:p14="http://schemas.microsoft.com/office/powerpoint/2010/main" val="1331654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Node of Ranvier – A gap between successive segments of myelin sheath – axon membrane is exposed.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Schwann Cell – Accessory cell that forms myelin to the Peripheral Nervous System.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Presynaptic – Region of the synapse that releases the neurotransmitter.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Postsynaptic – Region of the synapse that receives and responds to the Neurotransmitter. </a:t>
            </a:r>
          </a:p>
        </p:txBody>
      </p:sp>
    </p:spTree>
    <p:extLst>
      <p:ext uri="{BB962C8B-B14F-4D97-AF65-F5344CB8AC3E}">
        <p14:creationId xmlns:p14="http://schemas.microsoft.com/office/powerpoint/2010/main" val="2242013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Presynaptic membrane – Specialised membrane at the Axon Terminal that transmits information by releasing a NT.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Postsynaptic membrane – Membrane on surface of the cell that receives information from a presynaptic neuron.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Synaptic Cleft – Space between pre and post synaptic element.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Synaptic Vesicle – A small, spherical structure that contains molecules of synaptic transmitter</a:t>
            </a:r>
          </a:p>
        </p:txBody>
      </p:sp>
    </p:spTree>
    <p:extLst>
      <p:ext uri="{BB962C8B-B14F-4D97-AF65-F5344CB8AC3E}">
        <p14:creationId xmlns:p14="http://schemas.microsoft.com/office/powerpoint/2010/main" val="4038548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0" y="228600"/>
            <a:ext cx="9144000" cy="1143000"/>
          </a:xfrm>
        </p:spPr>
        <p:txBody>
          <a:bodyPr anchor="ctr">
            <a:normAutofit fontScale="90000"/>
          </a:bodyPr>
          <a:lstStyle/>
          <a:p>
            <a:pPr eaLnBrk="1" hangingPunct="1"/>
            <a:br>
              <a:rPr lang="en-US" altLang="en-US" sz="3600" dirty="0">
                <a:solidFill>
                  <a:srgbClr val="FFFF00"/>
                </a:solidFill>
              </a:rPr>
            </a:br>
            <a:r>
              <a:rPr lang="en-US" altLang="en-US" sz="3600" dirty="0">
                <a:solidFill>
                  <a:srgbClr val="FFFF00"/>
                </a:solidFill>
              </a:rPr>
              <a:t>Hemispheric Organization:</a:t>
            </a:r>
            <a:br>
              <a:rPr lang="en-US" altLang="en-US" sz="3600" dirty="0">
                <a:solidFill>
                  <a:srgbClr val="FFFF00"/>
                </a:solidFill>
              </a:rPr>
            </a:br>
            <a:r>
              <a:rPr lang="en-US" altLang="en-US" sz="3600" dirty="0">
                <a:solidFill>
                  <a:srgbClr val="FFFF00"/>
                </a:solidFill>
              </a:rPr>
              <a:t>Split Brain Patients</a:t>
            </a:r>
          </a:p>
        </p:txBody>
      </p:sp>
      <p:pic>
        <p:nvPicPr>
          <p:cNvPr id="307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1676401"/>
            <a:ext cx="2400300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5" descr="Image result for hemispheres of the br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064" y="3649663"/>
            <a:ext cx="7381875" cy="314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59662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4100" name="Picture 2" descr="Image result for split brain 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650" y="457200"/>
            <a:ext cx="7886700" cy="601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29080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538163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Corpus Callosum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92263" y="1890713"/>
            <a:ext cx="4640262" cy="4114800"/>
          </a:xfrm>
        </p:spPr>
        <p:txBody>
          <a:bodyPr/>
          <a:lstStyle/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Major (but not only) pathway between sides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Connects comparable structures on each side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Permits data received on one side to be  processed in both hemispheres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Aids motor coordination of left and right side </a:t>
            </a:r>
          </a:p>
          <a:p>
            <a:pPr eaLnBrk="1" hangingPunct="1"/>
            <a:endParaRPr lang="en-US" altLang="en-US" sz="2400">
              <a:solidFill>
                <a:srgbClr val="FFFF00"/>
              </a:solidFill>
            </a:endParaRPr>
          </a:p>
          <a:p>
            <a:pPr eaLnBrk="1" hangingPunct="1"/>
            <a:endParaRPr lang="en-US" altLang="en-US" sz="2400">
              <a:solidFill>
                <a:srgbClr val="FFFF00"/>
              </a:solidFill>
            </a:endParaRPr>
          </a:p>
        </p:txBody>
      </p:sp>
      <p:grpSp>
        <p:nvGrpSpPr>
          <p:cNvPr id="5124" name="Group 4"/>
          <p:cNvGrpSpPr>
            <a:grpSpLocks/>
          </p:cNvGrpSpPr>
          <p:nvPr/>
        </p:nvGrpSpPr>
        <p:grpSpPr bwMode="auto">
          <a:xfrm>
            <a:off x="6115050" y="579438"/>
            <a:ext cx="4235450" cy="3302000"/>
            <a:chOff x="2724" y="1536"/>
            <a:chExt cx="2668" cy="2080"/>
          </a:xfrm>
        </p:grpSpPr>
        <p:pic>
          <p:nvPicPr>
            <p:cNvPr id="5127" name="Picture 5" descr="medialsuface.pct                                               00006F14&#10;Love Child                     B3E4B0F3: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6" y="1536"/>
              <a:ext cx="2416" cy="20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Line 6"/>
            <p:cNvSpPr>
              <a:spLocks noChangeShapeType="1"/>
            </p:cNvSpPr>
            <p:nvPr/>
          </p:nvSpPr>
          <p:spPr bwMode="auto">
            <a:xfrm flipH="1">
              <a:off x="3371" y="2155"/>
              <a:ext cx="543" cy="918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9" name="Text Box 7"/>
            <p:cNvSpPr txBox="1">
              <a:spLocks noChangeArrowheads="1"/>
            </p:cNvSpPr>
            <p:nvPr/>
          </p:nvSpPr>
          <p:spPr bwMode="auto">
            <a:xfrm>
              <a:off x="2724" y="3072"/>
              <a:ext cx="130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Corpus Callosum</a:t>
              </a:r>
            </a:p>
          </p:txBody>
        </p:sp>
      </p:grpSp>
      <p:pic>
        <p:nvPicPr>
          <p:cNvPr id="5126" name="Picture 10" descr="Image result for lobes of brain 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466" y="4065588"/>
            <a:ext cx="476250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54107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Corpus Callosum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066800"/>
            <a:ext cx="8991600" cy="36576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FFFF00"/>
                </a:solidFill>
              </a:rPr>
              <a:t>What happens when the corpus callosum is cut?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Sensory inputs are still crossed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Motor outputs are still crossed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Hemispheres can’t exchange data</a:t>
            </a:r>
          </a:p>
        </p:txBody>
      </p:sp>
      <p:pic>
        <p:nvPicPr>
          <p:cNvPr id="7172" name="Picture 6" descr="https://neuwritesd.files.wordpress.com/2015/08/corpuscallosum22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1" y="2895601"/>
            <a:ext cx="2943225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6" descr="Image result for hemispheres of the bra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089" y="3635145"/>
            <a:ext cx="3006725" cy="300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1414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bldLvl="3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Short-Term Complications of Split-Brain Operation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1752600" y="1981200"/>
            <a:ext cx="8915400" cy="41148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Left hand unbuttons a shirt while the right hand buttons it.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Left hand puts grocery store items back on the shelf after the right hand put them in the cart.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One woman, after a stroke to her corpus callosum, complained that occasionally her left hand would fly up to her throat and try to strangle her, requiring her right hand to push it away.</a:t>
            </a:r>
          </a:p>
        </p:txBody>
      </p:sp>
      <p:pic>
        <p:nvPicPr>
          <p:cNvPr id="922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433" y="4245032"/>
            <a:ext cx="4673600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762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 descr="H:\Website\Videos\Aaron's revised PowerPoints\Biology\Photos &amp; Videos\Far Sid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0"/>
            <a:ext cx="53863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06659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The ‘Split Brain’ studies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990600"/>
            <a:ext cx="6172200" cy="417195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Surgery for epilepsy : cut the corpus callosum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Roger Sperry, 1960’s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Special apparatus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picture input to just one side of brain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screen blocks objects on table from view</a:t>
            </a:r>
          </a:p>
        </p:txBody>
      </p:sp>
      <p:grpSp>
        <p:nvGrpSpPr>
          <p:cNvPr id="11268" name="Group 4"/>
          <p:cNvGrpSpPr>
            <a:grpSpLocks/>
          </p:cNvGrpSpPr>
          <p:nvPr/>
        </p:nvGrpSpPr>
        <p:grpSpPr bwMode="auto">
          <a:xfrm>
            <a:off x="7388226" y="990600"/>
            <a:ext cx="3279775" cy="3695700"/>
            <a:chOff x="3312" y="1440"/>
            <a:chExt cx="2066" cy="2328"/>
          </a:xfrm>
        </p:grpSpPr>
        <p:pic>
          <p:nvPicPr>
            <p:cNvPr id="11272" name="Picture 5" descr="braintest1.pct                                                 00006F14&#10;Love Child                     B3E4B0F3: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2" y="1440"/>
              <a:ext cx="1464" cy="1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273" name="Line 6"/>
            <p:cNvSpPr>
              <a:spLocks noChangeShapeType="1"/>
            </p:cNvSpPr>
            <p:nvPr/>
          </p:nvSpPr>
          <p:spPr bwMode="auto">
            <a:xfrm flipH="1">
              <a:off x="3829" y="2838"/>
              <a:ext cx="300" cy="405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4" name="Line 7"/>
            <p:cNvSpPr>
              <a:spLocks noChangeShapeType="1"/>
            </p:cNvSpPr>
            <p:nvPr/>
          </p:nvSpPr>
          <p:spPr bwMode="auto">
            <a:xfrm>
              <a:off x="4353" y="2838"/>
              <a:ext cx="138" cy="437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5" name="Text Box 8"/>
            <p:cNvSpPr txBox="1">
              <a:spLocks noChangeArrowheads="1"/>
            </p:cNvSpPr>
            <p:nvPr/>
          </p:nvSpPr>
          <p:spPr bwMode="auto">
            <a:xfrm>
              <a:off x="4454" y="3191"/>
              <a:ext cx="924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Nonverbal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right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hemisphere</a:t>
              </a:r>
            </a:p>
          </p:txBody>
        </p:sp>
        <p:sp>
          <p:nvSpPr>
            <p:cNvPr id="11276" name="Text Box 9"/>
            <p:cNvSpPr txBox="1">
              <a:spLocks noChangeArrowheads="1"/>
            </p:cNvSpPr>
            <p:nvPr/>
          </p:nvSpPr>
          <p:spPr bwMode="auto">
            <a:xfrm>
              <a:off x="3312" y="3190"/>
              <a:ext cx="964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Verbal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left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hemisphere </a:t>
              </a:r>
            </a:p>
          </p:txBody>
        </p:sp>
      </p:grpSp>
      <p:pic>
        <p:nvPicPr>
          <p:cNvPr id="11269" name="Picture 10" descr="H:\Website\Videos\Aaron's revised PowerPoints\Biology\Photos &amp; Videos\12673_MyersPsy8e_fig.2.3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4181476"/>
            <a:ext cx="3138488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876" y="4949825"/>
            <a:ext cx="3063875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0883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6477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Visual Fields &amp; the Split Brain Patient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1524000"/>
            <a:ext cx="6248400" cy="47244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Information from the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half 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of your field of vision goes to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right hemisphere, 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which controls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hand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17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Left Hand will point at PENCIL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Information from the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right half of your visual field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 goes to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hemisphere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, which usually controls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speech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17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Person will SAY, “Apple”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sz="1700" i="1" dirty="0">
              <a:solidFill>
                <a:srgbClr val="FFFF00"/>
              </a:solidFill>
              <a:latin typeface="Verdana" panose="020B0604030504040204" pitchFamily="34" charset="0"/>
              <a:ea typeface="ＭＳ Ｐゴシック" pitchFamily="-106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The data received by either hemisphere are quickly transmitted to the other across the corpus callosum.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 a person with a severed corpus callosum, this information sharing does </a:t>
            </a:r>
            <a:r>
              <a:rPr lang="en-US" sz="2100" b="1" u="sng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not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 take place.</a:t>
            </a:r>
            <a:r>
              <a:rPr lang="en-US" sz="2000" dirty="0">
                <a:solidFill>
                  <a:srgbClr val="FFFF00"/>
                </a:solidFill>
                <a:ea typeface="ＭＳ Ｐゴシック" panose="020B0600070205080204" pitchFamily="34" charset="-128"/>
              </a:rPr>
              <a:t> </a:t>
            </a:r>
          </a:p>
          <a:p>
            <a:pPr marL="342900" lvl="1" indent="-342900">
              <a:buFontTx/>
              <a:buChar char="•"/>
              <a:defRPr/>
            </a:pPr>
            <a:r>
              <a:rPr lang="en-US" sz="16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(Note, however, that each eye receives sensory information from both the right and left visual fields.)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000" dirty="0">
              <a:solidFill>
                <a:srgbClr val="FFFF00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US" sz="2000" dirty="0">
              <a:solidFill>
                <a:srgbClr val="FFFF0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13316" name="Picture 4" descr="H:\Website\Videos\Aaron's revised PowerPoints\Biology\Photos &amp; Videos\Split Brain.jpg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77201" y="0"/>
            <a:ext cx="2314575" cy="6553200"/>
          </a:xfrm>
          <a:noFill/>
        </p:spPr>
      </p:pic>
    </p:spTree>
    <p:extLst>
      <p:ext uri="{BB962C8B-B14F-4D97-AF65-F5344CB8AC3E}">
        <p14:creationId xmlns:p14="http://schemas.microsoft.com/office/powerpoint/2010/main" val="25362497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solidFill>
                  <a:srgbClr val="FFFF00"/>
                </a:solidFill>
              </a:rPr>
              <a:t>Split Brain Studies</a:t>
            </a:r>
          </a:p>
        </p:txBody>
      </p:sp>
      <p:pic>
        <p:nvPicPr>
          <p:cNvPr id="14339" name="Picture 4" descr="http://sambrinson.com/wp-content/uploads/2015/09/Two-min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133600"/>
            <a:ext cx="9175750" cy="391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16098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1" y="914400"/>
            <a:ext cx="8378825" cy="521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ectangle 4"/>
          <p:cNvSpPr>
            <a:spLocks noChangeArrowheads="1"/>
          </p:cNvSpPr>
          <p:nvPr/>
        </p:nvSpPr>
        <p:spPr bwMode="auto">
          <a:xfrm>
            <a:off x="4495800" y="4862513"/>
            <a:ext cx="8382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5364" name="Rectangle 5"/>
          <p:cNvSpPr>
            <a:spLocks noChangeArrowheads="1"/>
          </p:cNvSpPr>
          <p:nvPr/>
        </p:nvSpPr>
        <p:spPr bwMode="auto">
          <a:xfrm>
            <a:off x="4953000" y="990600"/>
            <a:ext cx="5424488" cy="502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5365" name="Text Box 6"/>
          <p:cNvSpPr txBox="1">
            <a:spLocks noChangeArrowheads="1"/>
          </p:cNvSpPr>
          <p:nvPr/>
        </p:nvSpPr>
        <p:spPr bwMode="auto">
          <a:xfrm>
            <a:off x="5334000" y="2895600"/>
            <a:ext cx="44196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A Hammer is Flashed in the LEFT visual field of a split brain patient. 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When asked, “What did you see?” 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What will they say?</a:t>
            </a:r>
          </a:p>
        </p:txBody>
      </p:sp>
    </p:spTree>
    <p:extLst>
      <p:ext uri="{BB962C8B-B14F-4D97-AF65-F5344CB8AC3E}">
        <p14:creationId xmlns:p14="http://schemas.microsoft.com/office/powerpoint/2010/main" val="12829758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1" y="914400"/>
            <a:ext cx="8562975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Rectangle 4"/>
          <p:cNvSpPr>
            <a:spLocks noChangeArrowheads="1"/>
          </p:cNvSpPr>
          <p:nvPr/>
        </p:nvSpPr>
        <p:spPr bwMode="auto">
          <a:xfrm>
            <a:off x="5181600" y="914400"/>
            <a:ext cx="5029200" cy="502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6388" name="Rectangle 5"/>
          <p:cNvSpPr>
            <a:spLocks noChangeArrowheads="1"/>
          </p:cNvSpPr>
          <p:nvPr/>
        </p:nvSpPr>
        <p:spPr bwMode="auto">
          <a:xfrm>
            <a:off x="4953000" y="3048000"/>
            <a:ext cx="1295400" cy="762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6389" name="Rectangle 6"/>
          <p:cNvSpPr>
            <a:spLocks noChangeArrowheads="1"/>
          </p:cNvSpPr>
          <p:nvPr/>
        </p:nvSpPr>
        <p:spPr bwMode="auto">
          <a:xfrm>
            <a:off x="4572000" y="2286000"/>
            <a:ext cx="3124200" cy="2438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6208064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1" y="762000"/>
            <a:ext cx="8685213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7467600" y="838200"/>
            <a:ext cx="27813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7412" name="Rectangle 5"/>
          <p:cNvSpPr>
            <a:spLocks noChangeArrowheads="1"/>
          </p:cNvSpPr>
          <p:nvPr/>
        </p:nvSpPr>
        <p:spPr bwMode="auto">
          <a:xfrm>
            <a:off x="6858000" y="4953000"/>
            <a:ext cx="9144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7413" name="Text Box 6"/>
          <p:cNvSpPr txBox="1">
            <a:spLocks noChangeArrowheads="1"/>
          </p:cNvSpPr>
          <p:nvPr/>
        </p:nvSpPr>
        <p:spPr bwMode="auto">
          <a:xfrm>
            <a:off x="7535863" y="1928813"/>
            <a:ext cx="2667000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When asked to pick up the object they just saw with their LEFT hand they are able to do it. 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Why is this?</a:t>
            </a:r>
          </a:p>
        </p:txBody>
      </p:sp>
    </p:spTree>
    <p:extLst>
      <p:ext uri="{BB962C8B-B14F-4D97-AF65-F5344CB8AC3E}">
        <p14:creationId xmlns:p14="http://schemas.microsoft.com/office/powerpoint/2010/main" val="33266945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914400"/>
            <a:ext cx="8318500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1882775" y="1447800"/>
            <a:ext cx="2971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1905000" y="914400"/>
            <a:ext cx="5562600" cy="449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7" name="Rectangle 6"/>
          <p:cNvSpPr>
            <a:spLocks noChangeArrowheads="1"/>
          </p:cNvSpPr>
          <p:nvPr/>
        </p:nvSpPr>
        <p:spPr bwMode="auto">
          <a:xfrm>
            <a:off x="4648200" y="4876800"/>
            <a:ext cx="32766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8" name="Text Box 7"/>
          <p:cNvSpPr txBox="1">
            <a:spLocks noChangeArrowheads="1"/>
          </p:cNvSpPr>
          <p:nvPr/>
        </p:nvSpPr>
        <p:spPr bwMode="auto">
          <a:xfrm>
            <a:off x="2514600" y="2514600"/>
            <a:ext cx="45720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An apple is shown to the split brain patient in their RIGHT visual field.  When asked, “What did you see?”  What will be their response?</a:t>
            </a:r>
          </a:p>
        </p:txBody>
      </p:sp>
    </p:spTree>
    <p:extLst>
      <p:ext uri="{BB962C8B-B14F-4D97-AF65-F5344CB8AC3E}">
        <p14:creationId xmlns:p14="http://schemas.microsoft.com/office/powerpoint/2010/main" val="15471435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063" y="595314"/>
            <a:ext cx="9220201" cy="574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Rectangle 5"/>
          <p:cNvSpPr>
            <a:spLocks noChangeArrowheads="1"/>
          </p:cNvSpPr>
          <p:nvPr/>
        </p:nvSpPr>
        <p:spPr bwMode="auto">
          <a:xfrm>
            <a:off x="1600200" y="598488"/>
            <a:ext cx="6096000" cy="43545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9460" name="Rectangle 6"/>
          <p:cNvSpPr>
            <a:spLocks noChangeArrowheads="1"/>
          </p:cNvSpPr>
          <p:nvPr/>
        </p:nvSpPr>
        <p:spPr bwMode="auto">
          <a:xfrm>
            <a:off x="6705600" y="2286000"/>
            <a:ext cx="685800" cy="2362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9461" name="Text Box 7"/>
          <p:cNvSpPr txBox="1">
            <a:spLocks noChangeArrowheads="1"/>
          </p:cNvSpPr>
          <p:nvPr/>
        </p:nvSpPr>
        <p:spPr bwMode="auto">
          <a:xfrm>
            <a:off x="2819400" y="2971801"/>
            <a:ext cx="373380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They can say that they saw the apple.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 Why do you think this is?</a:t>
            </a:r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1600200" y="4929189"/>
            <a:ext cx="5486400" cy="14065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0888646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0483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3886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0676032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1507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7086600" y="2895600"/>
            <a:ext cx="3200400" cy="1981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8763000" y="990600"/>
            <a:ext cx="685800" cy="304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9372616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2531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7086600" y="2895600"/>
            <a:ext cx="3200400" cy="1981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40594534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3555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2286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3557" name="Rectangle 6"/>
          <p:cNvSpPr>
            <a:spLocks noChangeArrowheads="1"/>
          </p:cNvSpPr>
          <p:nvPr/>
        </p:nvSpPr>
        <p:spPr bwMode="auto">
          <a:xfrm>
            <a:off x="8915400" y="3124200"/>
            <a:ext cx="762000" cy="1676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3558" name="Text Box 7"/>
          <p:cNvSpPr txBox="1">
            <a:spLocks noChangeArrowheads="1"/>
          </p:cNvSpPr>
          <p:nvPr/>
        </p:nvSpPr>
        <p:spPr bwMode="auto">
          <a:xfrm>
            <a:off x="9067800" y="3733801"/>
            <a:ext cx="8382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HE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ART</a:t>
            </a:r>
          </a:p>
        </p:txBody>
      </p:sp>
    </p:spTree>
    <p:extLst>
      <p:ext uri="{BB962C8B-B14F-4D97-AF65-F5344CB8AC3E}">
        <p14:creationId xmlns:p14="http://schemas.microsoft.com/office/powerpoint/2010/main" val="33876768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4579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2286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4581" name="Oval 5"/>
          <p:cNvSpPr>
            <a:spLocks noChangeArrowheads="1"/>
          </p:cNvSpPr>
          <p:nvPr/>
        </p:nvSpPr>
        <p:spPr bwMode="auto">
          <a:xfrm>
            <a:off x="8991600" y="3962400"/>
            <a:ext cx="457200" cy="304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9286742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2560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264" y="0"/>
            <a:ext cx="5341937" cy="708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78455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32</TotalTime>
  <Words>1187</Words>
  <Application>Microsoft Office PowerPoint</Application>
  <PresentationFormat>Widescreen</PresentationFormat>
  <Paragraphs>146</Paragraphs>
  <Slides>34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Century Gothic</vt:lpstr>
      <vt:lpstr>Times New Roman</vt:lpstr>
      <vt:lpstr>Verdana</vt:lpstr>
      <vt:lpstr>Wingdings 3</vt:lpstr>
      <vt:lpstr>Ion</vt:lpstr>
      <vt:lpstr>Session 8 Part 2 </vt:lpstr>
      <vt:lpstr>Seminar 7 – Quiz on Neurons. </vt:lpstr>
      <vt:lpstr>PowerPoint Presentation</vt:lpstr>
      <vt:lpstr>PowerPoint Presentation</vt:lpstr>
      <vt:lpstr>PowerPoint Presentation</vt:lpstr>
      <vt:lpstr>PowerPoint Presentation</vt:lpstr>
      <vt:lpstr>Answers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Hemispheric Organization: Split Brain Patients</vt:lpstr>
      <vt:lpstr>PowerPoint Presentation</vt:lpstr>
      <vt:lpstr>Corpus Callosum</vt:lpstr>
      <vt:lpstr>Corpus Callosum</vt:lpstr>
      <vt:lpstr>Short-Term Complications of Split-Brain Operation</vt:lpstr>
      <vt:lpstr>PowerPoint Presentation</vt:lpstr>
      <vt:lpstr>The ‘Split Brain’ studies</vt:lpstr>
      <vt:lpstr>Visual Fields &amp; the Split Brain Patient</vt:lpstr>
      <vt:lpstr>Split Brain Studies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Split Brain Experiments</vt:lpstr>
      <vt:lpstr>Split Brain Experiments</vt:lpstr>
      <vt:lpstr>Split Brain Experiments</vt:lpstr>
      <vt:lpstr>Split Brain Experiments</vt:lpstr>
      <vt:lpstr>Split Brain Experiments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7 and 8</dc:title>
  <dc:creator>Stuart Jones</dc:creator>
  <cp:lastModifiedBy>Stuart Jones</cp:lastModifiedBy>
  <cp:revision>4</cp:revision>
  <dcterms:created xsi:type="dcterms:W3CDTF">2020-11-18T21:50:50Z</dcterms:created>
  <dcterms:modified xsi:type="dcterms:W3CDTF">2022-11-29T16:43:40Z</dcterms:modified>
</cp:coreProperties>
</file>