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21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163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0491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5473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738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43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134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221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824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1166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961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580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94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5" name="Picture 124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720564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7" name="Picture 36" descr="Periodic table illustration">
            <a:extLst>
              <a:ext uri="{FF2B5EF4-FFF2-40B4-BE49-F238E27FC236}">
                <a16:creationId xmlns:a16="http://schemas.microsoft.com/office/drawing/2014/main" id="{AD0F4673-EA8D-A24F-DA82-FC62F308DB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616" r="-2" b="19381"/>
          <a:stretch>
            <a:fillRect/>
          </a:stretch>
        </p:blipFill>
        <p:spPr>
          <a:xfrm>
            <a:off x="1" y="10"/>
            <a:ext cx="9143771" cy="6857990"/>
          </a:xfrm>
          <a:prstGeom prst="rect">
            <a:avLst/>
          </a:prstGeom>
        </p:spPr>
      </p:pic>
      <p:sp>
        <p:nvSpPr>
          <p:cNvPr id="128" name="Rectangle 127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8732" y="636753"/>
            <a:ext cx="6224576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9341" y="1847088"/>
            <a:ext cx="5110023" cy="0"/>
          </a:xfrm>
          <a:prstGeom prst="line">
            <a:avLst/>
          </a:prstGeom>
          <a:ln w="31750">
            <a:solidFill>
              <a:srgbClr val="FAB196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9769AE34-B462-0861-A989-9AC39DA7EC0D}"/>
              </a:ext>
            </a:extLst>
          </p:cNvPr>
          <p:cNvSpPr txBox="1"/>
          <p:nvPr/>
        </p:nvSpPr>
        <p:spPr>
          <a:xfrm>
            <a:off x="3047565" y="2015733"/>
            <a:ext cx="5111799" cy="40212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FAB196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E"/>
                </a:solidFill>
              </a:rPr>
              <a:t> Nazmeena Begum 2220774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FAB196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E"/>
                </a:solidFill>
              </a:rPr>
              <a:t>Module: Independent Project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FAB196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E"/>
                </a:solidFill>
              </a:rPr>
              <a:t>Module code : BMHP6020</a:t>
            </a:r>
            <a:br>
              <a:rPr lang="en-US" b="1" dirty="0">
                <a:solidFill>
                  <a:srgbClr val="FFFFFE"/>
                </a:solidFill>
              </a:rPr>
            </a:br>
            <a:r>
              <a:rPr lang="en-US" b="1" dirty="0">
                <a:solidFill>
                  <a:srgbClr val="FFFFFE"/>
                </a:solidFill>
              </a:rPr>
              <a:t>    Academic Methods Poster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FAB196"/>
              </a:buClr>
              <a:buSzPct val="100000"/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386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61520" cy="914400"/>
          </a:xfrm>
          <a:prstGeom prst="rect">
            <a:avLst/>
          </a:prstGeom>
          <a:solidFill>
            <a:srgbClr val="C7E8E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3200" b="1"/>
            </a:pPr>
            <a:r>
              <a:rPr dirty="0">
                <a:solidFill>
                  <a:schemeClr val="tx1"/>
                </a:solidFill>
              </a:rPr>
              <a:t>Methods Poster – Dementia &amp; Digital Health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274320" y="1143000"/>
            <a:ext cx="5760720" cy="1645920"/>
          </a:xfrm>
          <a:prstGeom prst="roundRect">
            <a:avLst/>
          </a:prstGeom>
          <a:solidFill>
            <a:srgbClr val="E0D2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800"/>
            </a:pPr>
            <a:r>
              <a:rPr dirty="0">
                <a:solidFill>
                  <a:schemeClr val="tx1"/>
                </a:solidFill>
              </a:rPr>
              <a:t>Introduction &amp; Research Aim:</a:t>
            </a:r>
          </a:p>
          <a:p>
            <a:r>
              <a:rPr dirty="0">
                <a:solidFill>
                  <a:schemeClr val="tx1"/>
                </a:solidFill>
              </a:rPr>
              <a:t>• Secondary research approach</a:t>
            </a:r>
          </a:p>
          <a:p>
            <a:r>
              <a:rPr dirty="0">
                <a:solidFill>
                  <a:schemeClr val="tx1"/>
                </a:solidFill>
              </a:rPr>
              <a:t>• Aim: Explore digital health innovation supporting dementia care in the UK.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0" y="1188720"/>
            <a:ext cx="5486400" cy="1645920"/>
          </a:xfrm>
          <a:prstGeom prst="roundRect">
            <a:avLst/>
          </a:prstGeom>
          <a:solidFill>
            <a:srgbClr val="FFE4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800"/>
            </a:pPr>
            <a:r>
              <a:rPr dirty="0">
                <a:solidFill>
                  <a:schemeClr val="tx1"/>
                </a:solidFill>
              </a:rPr>
              <a:t>Search Strategy:</a:t>
            </a:r>
          </a:p>
          <a:p>
            <a:r>
              <a:rPr dirty="0">
                <a:solidFill>
                  <a:schemeClr val="tx1"/>
                </a:solidFill>
              </a:rPr>
              <a:t>• Boolean operators &amp; keywords</a:t>
            </a:r>
          </a:p>
          <a:p>
            <a:r>
              <a:rPr dirty="0">
                <a:solidFill>
                  <a:schemeClr val="tx1"/>
                </a:solidFill>
              </a:rPr>
              <a:t>• UK-based, peer-reviewed, published 2015–2025</a:t>
            </a:r>
          </a:p>
          <a:p>
            <a:r>
              <a:rPr dirty="0">
                <a:solidFill>
                  <a:schemeClr val="tx1"/>
                </a:solidFill>
              </a:rPr>
              <a:t>• Databases: PubMed, CINAHL, Scopus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74320" y="3017520"/>
            <a:ext cx="5760720" cy="1828800"/>
          </a:xfrm>
          <a:prstGeom prst="roundRect">
            <a:avLst/>
          </a:prstGeom>
          <a:solidFill>
            <a:srgbClr val="CDD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800"/>
            </a:pPr>
            <a:r>
              <a:rPr dirty="0">
                <a:solidFill>
                  <a:schemeClr val="tx1"/>
                </a:solidFill>
              </a:rPr>
              <a:t>Validation &amp; Analysis:</a:t>
            </a:r>
          </a:p>
          <a:p>
            <a:r>
              <a:rPr dirty="0">
                <a:solidFill>
                  <a:schemeClr val="tx1"/>
                </a:solidFill>
              </a:rPr>
              <a:t>• Credibility checks</a:t>
            </a:r>
          </a:p>
          <a:p>
            <a:r>
              <a:rPr dirty="0">
                <a:solidFill>
                  <a:schemeClr val="tx1"/>
                </a:solidFill>
              </a:rPr>
              <a:t>• Thematic analysis used to identify patterns</a:t>
            </a:r>
          </a:p>
          <a:p>
            <a:r>
              <a:rPr dirty="0">
                <a:solidFill>
                  <a:schemeClr val="tx1"/>
                </a:solidFill>
              </a:rPr>
              <a:t>• Ensures reliability and accuracy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0" y="3017520"/>
            <a:ext cx="5486400" cy="1828800"/>
          </a:xfrm>
          <a:prstGeom prst="roundRect">
            <a:avLst/>
          </a:prstGeom>
          <a:solidFill>
            <a:srgbClr val="C7E8E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800"/>
            </a:pPr>
            <a:endParaRPr lang="en-US" sz="1200" dirty="0">
              <a:solidFill>
                <a:schemeClr val="tx1"/>
              </a:solidFill>
            </a:endParaRPr>
          </a:p>
          <a:p>
            <a:pPr>
              <a:defRPr sz="1800"/>
            </a:pPr>
            <a:r>
              <a:rPr sz="1200" dirty="0">
                <a:solidFill>
                  <a:schemeClr val="tx1"/>
                </a:solidFill>
              </a:rPr>
              <a:t>Inclusion Criteria:</a:t>
            </a:r>
          </a:p>
          <a:p>
            <a:r>
              <a:rPr sz="1200" dirty="0">
                <a:solidFill>
                  <a:schemeClr val="tx1"/>
                </a:solidFill>
              </a:rPr>
              <a:t>• UK studies</a:t>
            </a:r>
          </a:p>
          <a:p>
            <a:r>
              <a:rPr sz="1200" dirty="0">
                <a:solidFill>
                  <a:schemeClr val="tx1"/>
                </a:solidFill>
              </a:rPr>
              <a:t>• &lt;10 years old</a:t>
            </a:r>
          </a:p>
          <a:p>
            <a:r>
              <a:rPr sz="1200" dirty="0">
                <a:solidFill>
                  <a:schemeClr val="tx1"/>
                </a:solidFill>
              </a:rPr>
              <a:t>• Peer-reviewed and full-text</a:t>
            </a:r>
          </a:p>
          <a:p>
            <a:endParaRPr sz="1200" dirty="0">
              <a:solidFill>
                <a:schemeClr val="tx1"/>
              </a:solidFill>
            </a:endParaRPr>
          </a:p>
          <a:p>
            <a:r>
              <a:rPr sz="1200" dirty="0">
                <a:solidFill>
                  <a:schemeClr val="tx1"/>
                </a:solidFill>
              </a:rPr>
              <a:t>Exclusion Criteria:</a:t>
            </a:r>
          </a:p>
          <a:p>
            <a:r>
              <a:rPr sz="1200" dirty="0">
                <a:solidFill>
                  <a:schemeClr val="tx1"/>
                </a:solidFill>
              </a:rPr>
              <a:t>• Non-UK</a:t>
            </a:r>
          </a:p>
          <a:p>
            <a:r>
              <a:rPr sz="1200" dirty="0">
                <a:solidFill>
                  <a:schemeClr val="tx1"/>
                </a:solidFill>
              </a:rPr>
              <a:t>• &gt;10 years</a:t>
            </a:r>
          </a:p>
          <a:p>
            <a:r>
              <a:rPr sz="1400" dirty="0">
                <a:solidFill>
                  <a:schemeClr val="tx1"/>
                </a:solidFill>
              </a:rPr>
              <a:t>• Not full-access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74320" y="5029200"/>
            <a:ext cx="5760720" cy="1645920"/>
          </a:xfrm>
          <a:prstGeom prst="roundRect">
            <a:avLst/>
          </a:prstGeom>
          <a:solidFill>
            <a:srgbClr val="FFE4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800"/>
            </a:pPr>
            <a:r>
              <a:rPr dirty="0">
                <a:solidFill>
                  <a:schemeClr val="tx1"/>
                </a:solidFill>
              </a:rPr>
              <a:t>Ethical Considerations:</a:t>
            </a:r>
          </a:p>
          <a:p>
            <a:r>
              <a:rPr dirty="0">
                <a:solidFill>
                  <a:schemeClr val="tx1"/>
                </a:solidFill>
              </a:rPr>
              <a:t>• Accurate referencing</a:t>
            </a:r>
          </a:p>
          <a:p>
            <a:r>
              <a:rPr dirty="0">
                <a:solidFill>
                  <a:schemeClr val="tx1"/>
                </a:solidFill>
              </a:rPr>
              <a:t>• Avoiding plagiarism</a:t>
            </a:r>
          </a:p>
          <a:p>
            <a:r>
              <a:rPr dirty="0">
                <a:solidFill>
                  <a:schemeClr val="tx1"/>
                </a:solidFill>
              </a:rPr>
              <a:t>• Transparency in how evidence was selected</a:t>
            </a:r>
          </a:p>
        </p:txBody>
      </p:sp>
      <p:pic>
        <p:nvPicPr>
          <p:cNvPr id="8" name="Picture 7" descr="pastel_graphic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5029200"/>
            <a:ext cx="5029200" cy="301752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BC5212-0EFE-4ECD-621B-3B3E93444D44}"/>
              </a:ext>
            </a:extLst>
          </p:cNvPr>
          <p:cNvSpPr txBox="1"/>
          <p:nvPr/>
        </p:nvSpPr>
        <p:spPr>
          <a:xfrm>
            <a:off x="327170" y="478171"/>
            <a:ext cx="881683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References </a:t>
            </a:r>
          </a:p>
          <a:p>
            <a:pPr>
              <a:buNone/>
            </a:pPr>
            <a:r>
              <a:rPr lang="en-US" dirty="0"/>
              <a:t>Aveyard, H. (2019) </a:t>
            </a:r>
            <a:r>
              <a:rPr lang="en-US" i="1" dirty="0"/>
              <a:t>Doing a Literature Review in Health and Social Care</a:t>
            </a:r>
            <a:r>
              <a:rPr lang="en-US" dirty="0"/>
              <a:t>. 4th </a:t>
            </a:r>
            <a:r>
              <a:rPr lang="en-US" dirty="0" err="1"/>
              <a:t>edn</a:t>
            </a:r>
            <a:r>
              <a:rPr lang="en-US" dirty="0"/>
              <a:t>. Maidenhead: Open University Press.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Booth, A., Sutton, A. and Papaioannou, D. (2016) </a:t>
            </a:r>
            <a:r>
              <a:rPr lang="en-US" i="1" dirty="0"/>
              <a:t>Systematic Approaches to a Successful Literature Review.</a:t>
            </a:r>
            <a:r>
              <a:rPr lang="en-US" dirty="0"/>
              <a:t> London: Sage.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Bryman, A. (2016) </a:t>
            </a:r>
            <a:r>
              <a:rPr lang="en-US" i="1" dirty="0"/>
              <a:t>Social Research Methods.</a:t>
            </a:r>
            <a:r>
              <a:rPr lang="en-US" dirty="0"/>
              <a:t> 5th </a:t>
            </a:r>
            <a:r>
              <a:rPr lang="en-US" dirty="0" err="1"/>
              <a:t>edn</a:t>
            </a:r>
            <a:r>
              <a:rPr lang="en-US" dirty="0"/>
              <a:t>. Oxford: Oxford University Press.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Coughlan, M. and Cronin, P. (2017) </a:t>
            </a:r>
            <a:r>
              <a:rPr lang="en-US" i="1" dirty="0"/>
              <a:t>Doing a Literature Review in Nursing, Health and Social Care.</a:t>
            </a:r>
            <a:r>
              <a:rPr lang="en-US" dirty="0"/>
              <a:t> London: Sage.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Hart, C. (2018) </a:t>
            </a:r>
            <a:r>
              <a:rPr lang="en-US" i="1" dirty="0"/>
              <a:t>Doing a Literature Review.</a:t>
            </a:r>
            <a:r>
              <a:rPr lang="en-US" dirty="0"/>
              <a:t> 2nd </a:t>
            </a:r>
            <a:r>
              <a:rPr lang="en-US" dirty="0" err="1"/>
              <a:t>edn</a:t>
            </a:r>
            <a:r>
              <a:rPr lang="en-US" dirty="0"/>
              <a:t>. London: Sage.</a:t>
            </a:r>
          </a:p>
        </p:txBody>
      </p:sp>
    </p:spTree>
    <p:extLst>
      <p:ext uri="{BB962C8B-B14F-4D97-AF65-F5344CB8AC3E}">
        <p14:creationId xmlns:p14="http://schemas.microsoft.com/office/powerpoint/2010/main" val="37735483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254</Words>
  <Application>Microsoft Office PowerPoint</Application>
  <PresentationFormat>On-screen Show (4:3)</PresentationFormat>
  <Paragraphs>39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Gallery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Student</dc:creator>
  <cp:keywords/>
  <dc:description>generated using python-pptx</dc:description>
  <cp:lastModifiedBy>Nazmeena Begum (2220774)</cp:lastModifiedBy>
  <cp:revision>2</cp:revision>
  <dcterms:created xsi:type="dcterms:W3CDTF">2013-01-27T09:14:16Z</dcterms:created>
  <dcterms:modified xsi:type="dcterms:W3CDTF">2025-12-05T11:27:02Z</dcterms:modified>
  <cp:category/>
</cp:coreProperties>
</file>