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 id="2147483696" r:id="rId5"/>
    <p:sldMasterId id="2147483708" r:id="rId6"/>
    <p:sldMasterId id="2147483720" r:id="rId7"/>
    <p:sldMasterId id="2147483732" r:id="rId8"/>
  </p:sldMasterIdLst>
  <p:sldIdLst>
    <p:sldId id="317" r:id="rId9"/>
    <p:sldId id="256" r:id="rId10"/>
    <p:sldId id="257" r:id="rId11"/>
    <p:sldId id="260" r:id="rId12"/>
    <p:sldId id="258" r:id="rId13"/>
    <p:sldId id="259" r:id="rId14"/>
    <p:sldId id="265" r:id="rId15"/>
    <p:sldId id="266" r:id="rId16"/>
    <p:sldId id="267" r:id="rId17"/>
    <p:sldId id="261" r:id="rId18"/>
    <p:sldId id="262" r:id="rId19"/>
    <p:sldId id="299" r:id="rId20"/>
    <p:sldId id="269" r:id="rId21"/>
    <p:sldId id="268" r:id="rId22"/>
    <p:sldId id="263" r:id="rId23"/>
    <p:sldId id="272" r:id="rId24"/>
    <p:sldId id="314" r:id="rId25"/>
    <p:sldId id="274" r:id="rId26"/>
    <p:sldId id="275" r:id="rId27"/>
    <p:sldId id="270" r:id="rId28"/>
    <p:sldId id="293" r:id="rId29"/>
    <p:sldId id="294" r:id="rId30"/>
    <p:sldId id="295" r:id="rId31"/>
    <p:sldId id="276" r:id="rId32"/>
    <p:sldId id="277" r:id="rId33"/>
    <p:sldId id="296" r:id="rId34"/>
    <p:sldId id="315" r:id="rId35"/>
    <p:sldId id="273" r:id="rId36"/>
    <p:sldId id="280" r:id="rId37"/>
    <p:sldId id="281" r:id="rId38"/>
    <p:sldId id="302" r:id="rId39"/>
    <p:sldId id="303" r:id="rId40"/>
    <p:sldId id="316" r:id="rId41"/>
    <p:sldId id="304" r:id="rId42"/>
    <p:sldId id="305" r:id="rId43"/>
    <p:sldId id="306" r:id="rId44"/>
    <p:sldId id="307" r:id="rId45"/>
    <p:sldId id="308" r:id="rId46"/>
    <p:sldId id="309" r:id="rId47"/>
    <p:sldId id="310" r:id="rId48"/>
    <p:sldId id="311" r:id="rId49"/>
    <p:sldId id="312" r:id="rId50"/>
    <p:sldId id="301" r:id="rId51"/>
    <p:sldId id="288" r:id="rId52"/>
    <p:sldId id="289" r:id="rId53"/>
    <p:sldId id="264" r:id="rId54"/>
    <p:sldId id="278" r:id="rId55"/>
    <p:sldId id="279" r:id="rId56"/>
    <p:sldId id="284" r:id="rId57"/>
    <p:sldId id="290" r:id="rId58"/>
    <p:sldId id="285" r:id="rId59"/>
    <p:sldId id="287" r:id="rId60"/>
    <p:sldId id="286" r:id="rId6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8" d="100"/>
          <a:sy n="108" d="100"/>
        </p:scale>
        <p:origin x="678" y="10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slide" Target="slides/slide31.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slide" Target="slides/slide34.xml"/><Relationship Id="rId47" Type="http://schemas.openxmlformats.org/officeDocument/2006/relationships/slide" Target="slides/slide39.xml"/><Relationship Id="rId50" Type="http://schemas.openxmlformats.org/officeDocument/2006/relationships/slide" Target="slides/slide42.xml"/><Relationship Id="rId55" Type="http://schemas.openxmlformats.org/officeDocument/2006/relationships/slide" Target="slides/slide47.xml"/><Relationship Id="rId63" Type="http://schemas.openxmlformats.org/officeDocument/2006/relationships/viewProps" Target="viewProps.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slide" Target="slides/slide33.xml"/><Relationship Id="rId54" Type="http://schemas.openxmlformats.org/officeDocument/2006/relationships/slide" Target="slides/slide46.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slide" Target="slides/slide32.xml"/><Relationship Id="rId45" Type="http://schemas.openxmlformats.org/officeDocument/2006/relationships/slide" Target="slides/slide37.xml"/><Relationship Id="rId53" Type="http://schemas.openxmlformats.org/officeDocument/2006/relationships/slide" Target="slides/slide45.xml"/><Relationship Id="rId58" Type="http://schemas.openxmlformats.org/officeDocument/2006/relationships/slide" Target="slides/slide50.xml"/><Relationship Id="rId5" Type="http://schemas.openxmlformats.org/officeDocument/2006/relationships/slideMaster" Target="slideMasters/slideMaster5.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49" Type="http://schemas.openxmlformats.org/officeDocument/2006/relationships/slide" Target="slides/slide41.xml"/><Relationship Id="rId57" Type="http://schemas.openxmlformats.org/officeDocument/2006/relationships/slide" Target="slides/slide49.xml"/><Relationship Id="rId61" Type="http://schemas.openxmlformats.org/officeDocument/2006/relationships/slide" Target="slides/slide53.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4" Type="http://schemas.openxmlformats.org/officeDocument/2006/relationships/slide" Target="slides/slide36.xml"/><Relationship Id="rId52" Type="http://schemas.openxmlformats.org/officeDocument/2006/relationships/slide" Target="slides/slide44.xml"/><Relationship Id="rId60" Type="http://schemas.openxmlformats.org/officeDocument/2006/relationships/slide" Target="slides/slide52.xml"/><Relationship Id="rId65"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openxmlformats.org/officeDocument/2006/relationships/slide" Target="slides/slide35.xml"/><Relationship Id="rId48" Type="http://schemas.openxmlformats.org/officeDocument/2006/relationships/slide" Target="slides/slide40.xml"/><Relationship Id="rId56" Type="http://schemas.openxmlformats.org/officeDocument/2006/relationships/slide" Target="slides/slide48.xml"/><Relationship Id="rId64" Type="http://schemas.openxmlformats.org/officeDocument/2006/relationships/theme" Target="theme/theme1.xml"/><Relationship Id="rId8" Type="http://schemas.openxmlformats.org/officeDocument/2006/relationships/slideMaster" Target="slideMasters/slideMaster8.xml"/><Relationship Id="rId51" Type="http://schemas.openxmlformats.org/officeDocument/2006/relationships/slide" Target="slides/slide43.xml"/><Relationship Id="rId3" Type="http://schemas.openxmlformats.org/officeDocument/2006/relationships/slideMaster" Target="slideMasters/slideMaster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slide" Target="slides/slide30.xml"/><Relationship Id="rId46" Type="http://schemas.openxmlformats.org/officeDocument/2006/relationships/slide" Target="slides/slide38.xml"/><Relationship Id="rId59" Type="http://schemas.openxmlformats.org/officeDocument/2006/relationships/slide" Target="slides/slide5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A1C570C-A78F-4A24-899B-FB6CF2304C6A}" type="doc">
      <dgm:prSet loTypeId="urn:microsoft.com/office/officeart/2005/8/layout/pyramid2" loCatId="list" qsTypeId="urn:microsoft.com/office/officeart/2005/8/quickstyle/simple1" qsCatId="simple" csTypeId="urn:microsoft.com/office/officeart/2005/8/colors/accent1_2" csCatId="accent1" phldr="1"/>
      <dgm:spPr/>
    </dgm:pt>
    <dgm:pt modelId="{A3B8E1FF-61A3-45D6-8AB1-7FB80C90E37E}">
      <dgm:prSet phldrT="[Text]"/>
      <dgm:spPr/>
      <dgm:t>
        <a:bodyPr/>
        <a:lstStyle/>
        <a:p>
          <a:r>
            <a:rPr lang="en-GB" dirty="0"/>
            <a:t>Presidential vision</a:t>
          </a:r>
        </a:p>
        <a:p>
          <a:r>
            <a:rPr lang="en-GB" dirty="0"/>
            <a:t>National strategy</a:t>
          </a:r>
        </a:p>
      </dgm:t>
    </dgm:pt>
    <dgm:pt modelId="{B890DF2C-08C5-47B5-A00C-9A81D65741FA}" type="parTrans" cxnId="{88126A3C-11F5-4294-9376-D6ED1E5B8817}">
      <dgm:prSet/>
      <dgm:spPr/>
      <dgm:t>
        <a:bodyPr/>
        <a:lstStyle/>
        <a:p>
          <a:endParaRPr lang="en-GB"/>
        </a:p>
      </dgm:t>
    </dgm:pt>
    <dgm:pt modelId="{B4DE8613-29F4-47FB-B70B-5D5B00588844}" type="sibTrans" cxnId="{88126A3C-11F5-4294-9376-D6ED1E5B8817}">
      <dgm:prSet/>
      <dgm:spPr/>
      <dgm:t>
        <a:bodyPr/>
        <a:lstStyle/>
        <a:p>
          <a:endParaRPr lang="en-GB"/>
        </a:p>
      </dgm:t>
    </dgm:pt>
    <dgm:pt modelId="{AEEF244D-FB85-49E7-974A-0D74F7CE48B8}">
      <dgm:prSet phldrT="[Text]"/>
      <dgm:spPr/>
      <dgm:t>
        <a:bodyPr/>
        <a:lstStyle/>
        <a:p>
          <a:r>
            <a:rPr lang="en-GB" dirty="0"/>
            <a:t>Best practice</a:t>
          </a:r>
        </a:p>
        <a:p>
          <a:r>
            <a:rPr lang="en-GB" dirty="0"/>
            <a:t>What success looks like</a:t>
          </a:r>
        </a:p>
      </dgm:t>
    </dgm:pt>
    <dgm:pt modelId="{6B4FD454-E5E0-42AF-AD9C-83ECE381794D}" type="parTrans" cxnId="{B856CEB0-ADD9-40C3-8DF9-C81A10361FF1}">
      <dgm:prSet/>
      <dgm:spPr/>
      <dgm:t>
        <a:bodyPr/>
        <a:lstStyle/>
        <a:p>
          <a:endParaRPr lang="en-GB"/>
        </a:p>
      </dgm:t>
    </dgm:pt>
    <dgm:pt modelId="{6F0A0E36-4365-4E9D-BF9C-823C6F55D1C5}" type="sibTrans" cxnId="{B856CEB0-ADD9-40C3-8DF9-C81A10361FF1}">
      <dgm:prSet/>
      <dgm:spPr/>
      <dgm:t>
        <a:bodyPr/>
        <a:lstStyle/>
        <a:p>
          <a:endParaRPr lang="en-GB"/>
        </a:p>
      </dgm:t>
    </dgm:pt>
    <dgm:pt modelId="{C20CCFC2-9113-4088-A916-03BB6AC54E02}">
      <dgm:prSet phldrT="[Text]"/>
      <dgm:spPr/>
      <dgm:t>
        <a:bodyPr/>
        <a:lstStyle/>
        <a:p>
          <a:r>
            <a:rPr lang="en-GB" dirty="0"/>
            <a:t>Grassroots engagement</a:t>
          </a:r>
        </a:p>
        <a:p>
          <a:r>
            <a:rPr lang="en-GB" dirty="0"/>
            <a:t>Financial support</a:t>
          </a:r>
        </a:p>
        <a:p>
          <a:r>
            <a:rPr lang="en-GB" dirty="0"/>
            <a:t>Impact measurement</a:t>
          </a:r>
        </a:p>
      </dgm:t>
    </dgm:pt>
    <dgm:pt modelId="{98B06694-05A4-4A24-962F-F542B2720EA7}" type="parTrans" cxnId="{7C1C16E7-6268-457D-8E3B-82CBEB86180C}">
      <dgm:prSet/>
      <dgm:spPr/>
      <dgm:t>
        <a:bodyPr/>
        <a:lstStyle/>
        <a:p>
          <a:endParaRPr lang="en-GB"/>
        </a:p>
      </dgm:t>
    </dgm:pt>
    <dgm:pt modelId="{E88AF7C6-6F52-4C57-A843-B6B84C37E698}" type="sibTrans" cxnId="{7C1C16E7-6268-457D-8E3B-82CBEB86180C}">
      <dgm:prSet/>
      <dgm:spPr/>
      <dgm:t>
        <a:bodyPr/>
        <a:lstStyle/>
        <a:p>
          <a:endParaRPr lang="en-GB"/>
        </a:p>
      </dgm:t>
    </dgm:pt>
    <dgm:pt modelId="{0C2C15FE-C25C-45D0-A736-7C969D1780CB}" type="pres">
      <dgm:prSet presAssocID="{0A1C570C-A78F-4A24-899B-FB6CF2304C6A}" presName="compositeShape" presStyleCnt="0">
        <dgm:presLayoutVars>
          <dgm:dir/>
          <dgm:resizeHandles/>
        </dgm:presLayoutVars>
      </dgm:prSet>
      <dgm:spPr/>
    </dgm:pt>
    <dgm:pt modelId="{ECA5C89E-E039-4174-9798-A7640E2D3124}" type="pres">
      <dgm:prSet presAssocID="{0A1C570C-A78F-4A24-899B-FB6CF2304C6A}" presName="pyramid" presStyleLbl="node1" presStyleIdx="0" presStyleCnt="1"/>
      <dgm:spPr/>
    </dgm:pt>
    <dgm:pt modelId="{EAD32E5D-3332-402F-BD49-65F39AE02B5F}" type="pres">
      <dgm:prSet presAssocID="{0A1C570C-A78F-4A24-899B-FB6CF2304C6A}" presName="theList" presStyleCnt="0"/>
      <dgm:spPr/>
    </dgm:pt>
    <dgm:pt modelId="{8217B204-E97A-4B68-A02E-2B3B64212330}" type="pres">
      <dgm:prSet presAssocID="{A3B8E1FF-61A3-45D6-8AB1-7FB80C90E37E}" presName="aNode" presStyleLbl="fgAcc1" presStyleIdx="0" presStyleCnt="3">
        <dgm:presLayoutVars>
          <dgm:bulletEnabled val="1"/>
        </dgm:presLayoutVars>
      </dgm:prSet>
      <dgm:spPr/>
    </dgm:pt>
    <dgm:pt modelId="{AEA12E3C-1250-4DA5-A653-96297B4C2D20}" type="pres">
      <dgm:prSet presAssocID="{A3B8E1FF-61A3-45D6-8AB1-7FB80C90E37E}" presName="aSpace" presStyleCnt="0"/>
      <dgm:spPr/>
    </dgm:pt>
    <dgm:pt modelId="{CA7A2B7B-72F0-4F17-93DD-6EE38B3AA5AC}" type="pres">
      <dgm:prSet presAssocID="{AEEF244D-FB85-49E7-974A-0D74F7CE48B8}" presName="aNode" presStyleLbl="fgAcc1" presStyleIdx="1" presStyleCnt="3">
        <dgm:presLayoutVars>
          <dgm:bulletEnabled val="1"/>
        </dgm:presLayoutVars>
      </dgm:prSet>
      <dgm:spPr/>
    </dgm:pt>
    <dgm:pt modelId="{A59CA12B-E249-4F15-BFDB-0C522F76DED5}" type="pres">
      <dgm:prSet presAssocID="{AEEF244D-FB85-49E7-974A-0D74F7CE48B8}" presName="aSpace" presStyleCnt="0"/>
      <dgm:spPr/>
    </dgm:pt>
    <dgm:pt modelId="{252704C2-C63A-4184-987B-9773FF7B8A9C}" type="pres">
      <dgm:prSet presAssocID="{C20CCFC2-9113-4088-A916-03BB6AC54E02}" presName="aNode" presStyleLbl="fgAcc1" presStyleIdx="2" presStyleCnt="3">
        <dgm:presLayoutVars>
          <dgm:bulletEnabled val="1"/>
        </dgm:presLayoutVars>
      </dgm:prSet>
      <dgm:spPr/>
    </dgm:pt>
    <dgm:pt modelId="{67C99445-0274-42DF-A158-2A7EFAFFFE18}" type="pres">
      <dgm:prSet presAssocID="{C20CCFC2-9113-4088-A916-03BB6AC54E02}" presName="aSpace" presStyleCnt="0"/>
      <dgm:spPr/>
    </dgm:pt>
  </dgm:ptLst>
  <dgm:cxnLst>
    <dgm:cxn modelId="{DE17DF21-D71B-4889-9015-F13A3F15AE20}" type="presOf" srcId="{A3B8E1FF-61A3-45D6-8AB1-7FB80C90E37E}" destId="{8217B204-E97A-4B68-A02E-2B3B64212330}" srcOrd="0" destOrd="0" presId="urn:microsoft.com/office/officeart/2005/8/layout/pyramid2"/>
    <dgm:cxn modelId="{7A6C553B-9ECA-4EF3-A85E-3ED790D92CB8}" type="presOf" srcId="{0A1C570C-A78F-4A24-899B-FB6CF2304C6A}" destId="{0C2C15FE-C25C-45D0-A736-7C969D1780CB}" srcOrd="0" destOrd="0" presId="urn:microsoft.com/office/officeart/2005/8/layout/pyramid2"/>
    <dgm:cxn modelId="{88126A3C-11F5-4294-9376-D6ED1E5B8817}" srcId="{0A1C570C-A78F-4A24-899B-FB6CF2304C6A}" destId="{A3B8E1FF-61A3-45D6-8AB1-7FB80C90E37E}" srcOrd="0" destOrd="0" parTransId="{B890DF2C-08C5-47B5-A00C-9A81D65741FA}" sibTransId="{B4DE8613-29F4-47FB-B70B-5D5B00588844}"/>
    <dgm:cxn modelId="{B856CEB0-ADD9-40C3-8DF9-C81A10361FF1}" srcId="{0A1C570C-A78F-4A24-899B-FB6CF2304C6A}" destId="{AEEF244D-FB85-49E7-974A-0D74F7CE48B8}" srcOrd="1" destOrd="0" parTransId="{6B4FD454-E5E0-42AF-AD9C-83ECE381794D}" sibTransId="{6F0A0E36-4365-4E9D-BF9C-823C6F55D1C5}"/>
    <dgm:cxn modelId="{2D99B6D7-83BB-4021-8FBF-19E7C98F8134}" type="presOf" srcId="{AEEF244D-FB85-49E7-974A-0D74F7CE48B8}" destId="{CA7A2B7B-72F0-4F17-93DD-6EE38B3AA5AC}" srcOrd="0" destOrd="0" presId="urn:microsoft.com/office/officeart/2005/8/layout/pyramid2"/>
    <dgm:cxn modelId="{7C1C16E7-6268-457D-8E3B-82CBEB86180C}" srcId="{0A1C570C-A78F-4A24-899B-FB6CF2304C6A}" destId="{C20CCFC2-9113-4088-A916-03BB6AC54E02}" srcOrd="2" destOrd="0" parTransId="{98B06694-05A4-4A24-962F-F542B2720EA7}" sibTransId="{E88AF7C6-6F52-4C57-A843-B6B84C37E698}"/>
    <dgm:cxn modelId="{ABFE21E7-CC26-47CC-BC96-C2E07C930F2B}" type="presOf" srcId="{C20CCFC2-9113-4088-A916-03BB6AC54E02}" destId="{252704C2-C63A-4184-987B-9773FF7B8A9C}" srcOrd="0" destOrd="0" presId="urn:microsoft.com/office/officeart/2005/8/layout/pyramid2"/>
    <dgm:cxn modelId="{EFB48570-BCEA-40F3-8194-A8CBCB829094}" type="presParOf" srcId="{0C2C15FE-C25C-45D0-A736-7C969D1780CB}" destId="{ECA5C89E-E039-4174-9798-A7640E2D3124}" srcOrd="0" destOrd="0" presId="urn:microsoft.com/office/officeart/2005/8/layout/pyramid2"/>
    <dgm:cxn modelId="{7AD5DB14-8D8A-49B7-842C-F86A701F83AC}" type="presParOf" srcId="{0C2C15FE-C25C-45D0-A736-7C969D1780CB}" destId="{EAD32E5D-3332-402F-BD49-65F39AE02B5F}" srcOrd="1" destOrd="0" presId="urn:microsoft.com/office/officeart/2005/8/layout/pyramid2"/>
    <dgm:cxn modelId="{669BAD7A-8336-41D2-B353-42BB4B5F7BE5}" type="presParOf" srcId="{EAD32E5D-3332-402F-BD49-65F39AE02B5F}" destId="{8217B204-E97A-4B68-A02E-2B3B64212330}" srcOrd="0" destOrd="0" presId="urn:microsoft.com/office/officeart/2005/8/layout/pyramid2"/>
    <dgm:cxn modelId="{6348B70F-17E0-47A2-84A7-8CD0987C6B6F}" type="presParOf" srcId="{EAD32E5D-3332-402F-BD49-65F39AE02B5F}" destId="{AEA12E3C-1250-4DA5-A653-96297B4C2D20}" srcOrd="1" destOrd="0" presId="urn:microsoft.com/office/officeart/2005/8/layout/pyramid2"/>
    <dgm:cxn modelId="{D740AABC-1119-490E-8B58-821D52BF7BD7}" type="presParOf" srcId="{EAD32E5D-3332-402F-BD49-65F39AE02B5F}" destId="{CA7A2B7B-72F0-4F17-93DD-6EE38B3AA5AC}" srcOrd="2" destOrd="0" presId="urn:microsoft.com/office/officeart/2005/8/layout/pyramid2"/>
    <dgm:cxn modelId="{2E205253-4B4E-496F-8AD2-8AB3246D29A6}" type="presParOf" srcId="{EAD32E5D-3332-402F-BD49-65F39AE02B5F}" destId="{A59CA12B-E249-4F15-BFDB-0C522F76DED5}" srcOrd="3" destOrd="0" presId="urn:microsoft.com/office/officeart/2005/8/layout/pyramid2"/>
    <dgm:cxn modelId="{ACE36216-25FF-4E99-ADD3-B305A27309FF}" type="presParOf" srcId="{EAD32E5D-3332-402F-BD49-65F39AE02B5F}" destId="{252704C2-C63A-4184-987B-9773FF7B8A9C}" srcOrd="4" destOrd="0" presId="urn:microsoft.com/office/officeart/2005/8/layout/pyramid2"/>
    <dgm:cxn modelId="{3AFAE6B5-C31F-4894-965B-537FF54169DA}" type="presParOf" srcId="{EAD32E5D-3332-402F-BD49-65F39AE02B5F}" destId="{67C99445-0274-42DF-A158-2A7EFAFFFE18}" srcOrd="5" destOrd="0" presId="urn:microsoft.com/office/officeart/2005/8/layout/pyramid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B53570-9992-4A07-8CB8-3354146AD16E}" type="doc">
      <dgm:prSet loTypeId="urn:microsoft.com/office/officeart/2009/layout/CircleArrowProcess" loCatId="process" qsTypeId="urn:microsoft.com/office/officeart/2005/8/quickstyle/simple1" qsCatId="simple" csTypeId="urn:microsoft.com/office/officeart/2005/8/colors/accent1_2" csCatId="accent1" phldr="1"/>
      <dgm:spPr/>
      <dgm:t>
        <a:bodyPr/>
        <a:lstStyle/>
        <a:p>
          <a:endParaRPr lang="en-GB"/>
        </a:p>
      </dgm:t>
    </dgm:pt>
    <dgm:pt modelId="{75626BD5-136D-4BA1-B705-33F69F17403C}">
      <dgm:prSet phldrT="[Text]"/>
      <dgm:spPr/>
      <dgm:t>
        <a:bodyPr/>
        <a:lstStyle/>
        <a:p>
          <a:r>
            <a:rPr lang="en-GB" dirty="0"/>
            <a:t>Public</a:t>
          </a:r>
        </a:p>
      </dgm:t>
    </dgm:pt>
    <dgm:pt modelId="{4643B3D5-8316-4327-A454-4D7D0A87399E}" type="parTrans" cxnId="{20684325-DC17-45EE-B182-A3475EFFBFA5}">
      <dgm:prSet/>
      <dgm:spPr/>
      <dgm:t>
        <a:bodyPr/>
        <a:lstStyle/>
        <a:p>
          <a:endParaRPr lang="en-GB"/>
        </a:p>
      </dgm:t>
    </dgm:pt>
    <dgm:pt modelId="{F0705BB4-7CBC-4007-B6CF-C91760833FEB}" type="sibTrans" cxnId="{20684325-DC17-45EE-B182-A3475EFFBFA5}">
      <dgm:prSet/>
      <dgm:spPr/>
      <dgm:t>
        <a:bodyPr/>
        <a:lstStyle/>
        <a:p>
          <a:endParaRPr lang="en-GB"/>
        </a:p>
      </dgm:t>
    </dgm:pt>
    <dgm:pt modelId="{CDEAFB09-9ADA-43C1-A6D2-9FA7E152B947}">
      <dgm:prSet phldrT="[Text]"/>
      <dgm:spPr/>
      <dgm:t>
        <a:bodyPr/>
        <a:lstStyle/>
        <a:p>
          <a:r>
            <a:rPr lang="en-GB" dirty="0"/>
            <a:t>Private	</a:t>
          </a:r>
        </a:p>
      </dgm:t>
    </dgm:pt>
    <dgm:pt modelId="{70B385FA-79DF-48D0-82FE-9CA818F5E315}" type="parTrans" cxnId="{DA6A519F-4E1D-4EAC-BF14-225BC7895B2E}">
      <dgm:prSet/>
      <dgm:spPr/>
      <dgm:t>
        <a:bodyPr/>
        <a:lstStyle/>
        <a:p>
          <a:endParaRPr lang="en-GB"/>
        </a:p>
      </dgm:t>
    </dgm:pt>
    <dgm:pt modelId="{F93A525F-BF55-4062-ABB4-00A96039C2DB}" type="sibTrans" cxnId="{DA6A519F-4E1D-4EAC-BF14-225BC7895B2E}">
      <dgm:prSet/>
      <dgm:spPr/>
      <dgm:t>
        <a:bodyPr/>
        <a:lstStyle/>
        <a:p>
          <a:endParaRPr lang="en-GB"/>
        </a:p>
      </dgm:t>
    </dgm:pt>
    <dgm:pt modelId="{378309EF-E21D-40E7-B8D9-0C903AE8ED52}">
      <dgm:prSet phldrT="[Text]"/>
      <dgm:spPr/>
      <dgm:t>
        <a:bodyPr/>
        <a:lstStyle/>
        <a:p>
          <a:r>
            <a:rPr lang="en-GB" dirty="0"/>
            <a:t>Charity</a:t>
          </a:r>
        </a:p>
      </dgm:t>
    </dgm:pt>
    <dgm:pt modelId="{A20DDB49-FB43-463E-8139-FE3A32BCB9BA}" type="parTrans" cxnId="{853F43C9-C73B-4151-9309-C58B2220651A}">
      <dgm:prSet/>
      <dgm:spPr/>
      <dgm:t>
        <a:bodyPr/>
        <a:lstStyle/>
        <a:p>
          <a:endParaRPr lang="en-GB"/>
        </a:p>
      </dgm:t>
    </dgm:pt>
    <dgm:pt modelId="{2EC87B93-06C1-433F-83A3-050BEA4BFC92}" type="sibTrans" cxnId="{853F43C9-C73B-4151-9309-C58B2220651A}">
      <dgm:prSet/>
      <dgm:spPr/>
      <dgm:t>
        <a:bodyPr/>
        <a:lstStyle/>
        <a:p>
          <a:endParaRPr lang="en-GB"/>
        </a:p>
      </dgm:t>
    </dgm:pt>
    <dgm:pt modelId="{23CBEFF9-BD9B-4341-8C1D-2E8CA5DDFC80}" type="pres">
      <dgm:prSet presAssocID="{53B53570-9992-4A07-8CB8-3354146AD16E}" presName="Name0" presStyleCnt="0">
        <dgm:presLayoutVars>
          <dgm:chMax val="7"/>
          <dgm:chPref val="7"/>
          <dgm:dir/>
          <dgm:animLvl val="lvl"/>
        </dgm:presLayoutVars>
      </dgm:prSet>
      <dgm:spPr/>
    </dgm:pt>
    <dgm:pt modelId="{9648D797-77A9-4635-9FA8-8338D20E9CB6}" type="pres">
      <dgm:prSet presAssocID="{75626BD5-136D-4BA1-B705-33F69F17403C}" presName="Accent1" presStyleCnt="0"/>
      <dgm:spPr/>
    </dgm:pt>
    <dgm:pt modelId="{12C5C962-FB9F-45FA-9060-D683EFF03042}" type="pres">
      <dgm:prSet presAssocID="{75626BD5-136D-4BA1-B705-33F69F17403C}" presName="Accent" presStyleLbl="node1" presStyleIdx="0" presStyleCnt="3"/>
      <dgm:spPr/>
    </dgm:pt>
    <dgm:pt modelId="{FF387BA5-5D5C-49CE-8C22-6E0D82CFAAA5}" type="pres">
      <dgm:prSet presAssocID="{75626BD5-136D-4BA1-B705-33F69F17403C}" presName="Parent1" presStyleLbl="revTx" presStyleIdx="0" presStyleCnt="3">
        <dgm:presLayoutVars>
          <dgm:chMax val="1"/>
          <dgm:chPref val="1"/>
          <dgm:bulletEnabled val="1"/>
        </dgm:presLayoutVars>
      </dgm:prSet>
      <dgm:spPr/>
    </dgm:pt>
    <dgm:pt modelId="{49DB1A5E-0913-4CB3-8DEB-6564649B107B}" type="pres">
      <dgm:prSet presAssocID="{CDEAFB09-9ADA-43C1-A6D2-9FA7E152B947}" presName="Accent2" presStyleCnt="0"/>
      <dgm:spPr/>
    </dgm:pt>
    <dgm:pt modelId="{130125D9-4DBD-4829-850A-A279DF53FA7B}" type="pres">
      <dgm:prSet presAssocID="{CDEAFB09-9ADA-43C1-A6D2-9FA7E152B947}" presName="Accent" presStyleLbl="node1" presStyleIdx="1" presStyleCnt="3"/>
      <dgm:spPr/>
    </dgm:pt>
    <dgm:pt modelId="{D9CC518A-8F6C-4365-8A9D-9BA0B7C7312D}" type="pres">
      <dgm:prSet presAssocID="{CDEAFB09-9ADA-43C1-A6D2-9FA7E152B947}" presName="Parent2" presStyleLbl="revTx" presStyleIdx="1" presStyleCnt="3">
        <dgm:presLayoutVars>
          <dgm:chMax val="1"/>
          <dgm:chPref val="1"/>
          <dgm:bulletEnabled val="1"/>
        </dgm:presLayoutVars>
      </dgm:prSet>
      <dgm:spPr/>
    </dgm:pt>
    <dgm:pt modelId="{4ED8163F-0EBF-49E1-B268-8385848A281A}" type="pres">
      <dgm:prSet presAssocID="{378309EF-E21D-40E7-B8D9-0C903AE8ED52}" presName="Accent3" presStyleCnt="0"/>
      <dgm:spPr/>
    </dgm:pt>
    <dgm:pt modelId="{E213CFDD-9453-4F43-BC6D-C0647A6B4336}" type="pres">
      <dgm:prSet presAssocID="{378309EF-E21D-40E7-B8D9-0C903AE8ED52}" presName="Accent" presStyleLbl="node1" presStyleIdx="2" presStyleCnt="3"/>
      <dgm:spPr/>
    </dgm:pt>
    <dgm:pt modelId="{195D1A7E-4085-4097-B1AE-48AA12D6BAE9}" type="pres">
      <dgm:prSet presAssocID="{378309EF-E21D-40E7-B8D9-0C903AE8ED52}" presName="Parent3" presStyleLbl="revTx" presStyleIdx="2" presStyleCnt="3">
        <dgm:presLayoutVars>
          <dgm:chMax val="1"/>
          <dgm:chPref val="1"/>
          <dgm:bulletEnabled val="1"/>
        </dgm:presLayoutVars>
      </dgm:prSet>
      <dgm:spPr/>
    </dgm:pt>
  </dgm:ptLst>
  <dgm:cxnLst>
    <dgm:cxn modelId="{20684325-DC17-45EE-B182-A3475EFFBFA5}" srcId="{53B53570-9992-4A07-8CB8-3354146AD16E}" destId="{75626BD5-136D-4BA1-B705-33F69F17403C}" srcOrd="0" destOrd="0" parTransId="{4643B3D5-8316-4327-A454-4D7D0A87399E}" sibTransId="{F0705BB4-7CBC-4007-B6CF-C91760833FEB}"/>
    <dgm:cxn modelId="{E9914E27-C400-4BA5-8BED-EEAFB7A645DD}" type="presOf" srcId="{378309EF-E21D-40E7-B8D9-0C903AE8ED52}" destId="{195D1A7E-4085-4097-B1AE-48AA12D6BAE9}" srcOrd="0" destOrd="0" presId="urn:microsoft.com/office/officeart/2009/layout/CircleArrowProcess"/>
    <dgm:cxn modelId="{3269145B-16AD-412A-A006-CC89A51CD5FF}" type="presOf" srcId="{CDEAFB09-9ADA-43C1-A6D2-9FA7E152B947}" destId="{D9CC518A-8F6C-4365-8A9D-9BA0B7C7312D}" srcOrd="0" destOrd="0" presId="urn:microsoft.com/office/officeart/2009/layout/CircleArrowProcess"/>
    <dgm:cxn modelId="{DA6A519F-4E1D-4EAC-BF14-225BC7895B2E}" srcId="{53B53570-9992-4A07-8CB8-3354146AD16E}" destId="{CDEAFB09-9ADA-43C1-A6D2-9FA7E152B947}" srcOrd="1" destOrd="0" parTransId="{70B385FA-79DF-48D0-82FE-9CA818F5E315}" sibTransId="{F93A525F-BF55-4062-ABB4-00A96039C2DB}"/>
    <dgm:cxn modelId="{6066D5C0-2793-4F36-9722-18E21AF8EC96}" type="presOf" srcId="{53B53570-9992-4A07-8CB8-3354146AD16E}" destId="{23CBEFF9-BD9B-4341-8C1D-2E8CA5DDFC80}" srcOrd="0" destOrd="0" presId="urn:microsoft.com/office/officeart/2009/layout/CircleArrowProcess"/>
    <dgm:cxn modelId="{853F43C9-C73B-4151-9309-C58B2220651A}" srcId="{53B53570-9992-4A07-8CB8-3354146AD16E}" destId="{378309EF-E21D-40E7-B8D9-0C903AE8ED52}" srcOrd="2" destOrd="0" parTransId="{A20DDB49-FB43-463E-8139-FE3A32BCB9BA}" sibTransId="{2EC87B93-06C1-433F-83A3-050BEA4BFC92}"/>
    <dgm:cxn modelId="{D3FA84E2-8315-4060-8C5A-925ED5AFEF33}" type="presOf" srcId="{75626BD5-136D-4BA1-B705-33F69F17403C}" destId="{FF387BA5-5D5C-49CE-8C22-6E0D82CFAAA5}" srcOrd="0" destOrd="0" presId="urn:microsoft.com/office/officeart/2009/layout/CircleArrowProcess"/>
    <dgm:cxn modelId="{2CFE3079-73FA-415D-98D3-8EE581DDBCF2}" type="presParOf" srcId="{23CBEFF9-BD9B-4341-8C1D-2E8CA5DDFC80}" destId="{9648D797-77A9-4635-9FA8-8338D20E9CB6}" srcOrd="0" destOrd="0" presId="urn:microsoft.com/office/officeart/2009/layout/CircleArrowProcess"/>
    <dgm:cxn modelId="{C27A6480-BF9D-4A87-B58D-91E2E87A0134}" type="presParOf" srcId="{9648D797-77A9-4635-9FA8-8338D20E9CB6}" destId="{12C5C962-FB9F-45FA-9060-D683EFF03042}" srcOrd="0" destOrd="0" presId="urn:microsoft.com/office/officeart/2009/layout/CircleArrowProcess"/>
    <dgm:cxn modelId="{3F309C6E-3D96-4525-A3C1-FC48538A97D2}" type="presParOf" srcId="{23CBEFF9-BD9B-4341-8C1D-2E8CA5DDFC80}" destId="{FF387BA5-5D5C-49CE-8C22-6E0D82CFAAA5}" srcOrd="1" destOrd="0" presId="urn:microsoft.com/office/officeart/2009/layout/CircleArrowProcess"/>
    <dgm:cxn modelId="{D327DEF4-8B93-440F-8B3F-2EC6AEA61770}" type="presParOf" srcId="{23CBEFF9-BD9B-4341-8C1D-2E8CA5DDFC80}" destId="{49DB1A5E-0913-4CB3-8DEB-6564649B107B}" srcOrd="2" destOrd="0" presId="urn:microsoft.com/office/officeart/2009/layout/CircleArrowProcess"/>
    <dgm:cxn modelId="{0B0E39F5-106A-4123-AD8E-09B137109950}" type="presParOf" srcId="{49DB1A5E-0913-4CB3-8DEB-6564649B107B}" destId="{130125D9-4DBD-4829-850A-A279DF53FA7B}" srcOrd="0" destOrd="0" presId="urn:microsoft.com/office/officeart/2009/layout/CircleArrowProcess"/>
    <dgm:cxn modelId="{0888491E-6CE7-4252-AEAC-A79A3E49B98F}" type="presParOf" srcId="{23CBEFF9-BD9B-4341-8C1D-2E8CA5DDFC80}" destId="{D9CC518A-8F6C-4365-8A9D-9BA0B7C7312D}" srcOrd="3" destOrd="0" presId="urn:microsoft.com/office/officeart/2009/layout/CircleArrowProcess"/>
    <dgm:cxn modelId="{417CF827-12A6-4E9E-A0A6-C98BC62B4959}" type="presParOf" srcId="{23CBEFF9-BD9B-4341-8C1D-2E8CA5DDFC80}" destId="{4ED8163F-0EBF-49E1-B268-8385848A281A}" srcOrd="4" destOrd="0" presId="urn:microsoft.com/office/officeart/2009/layout/CircleArrowProcess"/>
    <dgm:cxn modelId="{A923E5C2-437A-40CE-9531-BF12678EADB1}" type="presParOf" srcId="{4ED8163F-0EBF-49E1-B268-8385848A281A}" destId="{E213CFDD-9453-4F43-BC6D-C0647A6B4336}" srcOrd="0" destOrd="0" presId="urn:microsoft.com/office/officeart/2009/layout/CircleArrowProcess"/>
    <dgm:cxn modelId="{75BB654A-DAFC-4DD6-AF28-3655D8995F30}" type="presParOf" srcId="{23CBEFF9-BD9B-4341-8C1D-2E8CA5DDFC80}" destId="{195D1A7E-4085-4097-B1AE-48AA12D6BAE9}" srcOrd="5" destOrd="0" presId="urn:microsoft.com/office/officeart/2009/layout/CircleArrow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5C89E-E039-4174-9798-A7640E2D3124}">
      <dsp:nvSpPr>
        <dsp:cNvPr id="0" name=""/>
        <dsp:cNvSpPr/>
      </dsp:nvSpPr>
      <dsp:spPr>
        <a:xfrm>
          <a:off x="738920" y="0"/>
          <a:ext cx="6423268" cy="6423268"/>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17B204-E97A-4B68-A02E-2B3B64212330}">
      <dsp:nvSpPr>
        <dsp:cNvPr id="0" name=""/>
        <dsp:cNvSpPr/>
      </dsp:nvSpPr>
      <dsp:spPr>
        <a:xfrm>
          <a:off x="3950554" y="645776"/>
          <a:ext cx="4175124" cy="152050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Presidential vision</a:t>
          </a:r>
        </a:p>
        <a:p>
          <a:pPr marL="0" lvl="0" indent="0" algn="ctr" defTabSz="977900">
            <a:lnSpc>
              <a:spcPct val="90000"/>
            </a:lnSpc>
            <a:spcBef>
              <a:spcPct val="0"/>
            </a:spcBef>
            <a:spcAft>
              <a:spcPct val="35000"/>
            </a:spcAft>
            <a:buNone/>
          </a:pPr>
          <a:r>
            <a:rPr lang="en-GB" sz="2200" kern="1200" dirty="0"/>
            <a:t>National strategy</a:t>
          </a:r>
        </a:p>
      </dsp:txBody>
      <dsp:txXfrm>
        <a:off x="4024779" y="720001"/>
        <a:ext cx="4026674" cy="1372057"/>
      </dsp:txXfrm>
    </dsp:sp>
    <dsp:sp modelId="{CA7A2B7B-72F0-4F17-93DD-6EE38B3AA5AC}">
      <dsp:nvSpPr>
        <dsp:cNvPr id="0" name=""/>
        <dsp:cNvSpPr/>
      </dsp:nvSpPr>
      <dsp:spPr>
        <a:xfrm>
          <a:off x="3950554" y="2356348"/>
          <a:ext cx="4175124" cy="152050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Best practice</a:t>
          </a:r>
        </a:p>
        <a:p>
          <a:pPr marL="0" lvl="0" indent="0" algn="ctr" defTabSz="977900">
            <a:lnSpc>
              <a:spcPct val="90000"/>
            </a:lnSpc>
            <a:spcBef>
              <a:spcPct val="0"/>
            </a:spcBef>
            <a:spcAft>
              <a:spcPct val="35000"/>
            </a:spcAft>
            <a:buNone/>
          </a:pPr>
          <a:r>
            <a:rPr lang="en-GB" sz="2200" kern="1200" dirty="0"/>
            <a:t>What success looks like</a:t>
          </a:r>
        </a:p>
      </dsp:txBody>
      <dsp:txXfrm>
        <a:off x="4024779" y="2430573"/>
        <a:ext cx="4026674" cy="1372057"/>
      </dsp:txXfrm>
    </dsp:sp>
    <dsp:sp modelId="{252704C2-C63A-4184-987B-9773FF7B8A9C}">
      <dsp:nvSpPr>
        <dsp:cNvPr id="0" name=""/>
        <dsp:cNvSpPr/>
      </dsp:nvSpPr>
      <dsp:spPr>
        <a:xfrm>
          <a:off x="3950554" y="4066919"/>
          <a:ext cx="4175124" cy="1520507"/>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dirty="0"/>
            <a:t>Grassroots engagement</a:t>
          </a:r>
        </a:p>
        <a:p>
          <a:pPr marL="0" lvl="0" indent="0" algn="ctr" defTabSz="977900">
            <a:lnSpc>
              <a:spcPct val="90000"/>
            </a:lnSpc>
            <a:spcBef>
              <a:spcPct val="0"/>
            </a:spcBef>
            <a:spcAft>
              <a:spcPct val="35000"/>
            </a:spcAft>
            <a:buNone/>
          </a:pPr>
          <a:r>
            <a:rPr lang="en-GB" sz="2200" kern="1200" dirty="0"/>
            <a:t>Financial support</a:t>
          </a:r>
        </a:p>
        <a:p>
          <a:pPr marL="0" lvl="0" indent="0" algn="ctr" defTabSz="977900">
            <a:lnSpc>
              <a:spcPct val="90000"/>
            </a:lnSpc>
            <a:spcBef>
              <a:spcPct val="0"/>
            </a:spcBef>
            <a:spcAft>
              <a:spcPct val="35000"/>
            </a:spcAft>
            <a:buNone/>
          </a:pPr>
          <a:r>
            <a:rPr lang="en-GB" sz="2200" kern="1200" dirty="0"/>
            <a:t>Impact measurement</a:t>
          </a:r>
        </a:p>
      </dsp:txBody>
      <dsp:txXfrm>
        <a:off x="4024779" y="4141144"/>
        <a:ext cx="4026674" cy="13720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C5C962-FB9F-45FA-9060-D683EFF03042}">
      <dsp:nvSpPr>
        <dsp:cNvPr id="0" name=""/>
        <dsp:cNvSpPr/>
      </dsp:nvSpPr>
      <dsp:spPr>
        <a:xfrm>
          <a:off x="3122127" y="0"/>
          <a:ext cx="2608149" cy="2608546"/>
        </a:xfrm>
        <a:prstGeom prst="circularArrow">
          <a:avLst>
            <a:gd name="adj1" fmla="val 10980"/>
            <a:gd name="adj2" fmla="val 1142322"/>
            <a:gd name="adj3" fmla="val 4500000"/>
            <a:gd name="adj4" fmla="val 108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F387BA5-5D5C-49CE-8C22-6E0D82CFAAA5}">
      <dsp:nvSpPr>
        <dsp:cNvPr id="0" name=""/>
        <dsp:cNvSpPr/>
      </dsp:nvSpPr>
      <dsp:spPr>
        <a:xfrm>
          <a:off x="3698614" y="941764"/>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Public</a:t>
          </a:r>
        </a:p>
      </dsp:txBody>
      <dsp:txXfrm>
        <a:off x="3698614" y="941764"/>
        <a:ext cx="1449298" cy="724475"/>
      </dsp:txXfrm>
    </dsp:sp>
    <dsp:sp modelId="{130125D9-4DBD-4829-850A-A279DF53FA7B}">
      <dsp:nvSpPr>
        <dsp:cNvPr id="0" name=""/>
        <dsp:cNvSpPr/>
      </dsp:nvSpPr>
      <dsp:spPr>
        <a:xfrm>
          <a:off x="2397723" y="1498803"/>
          <a:ext cx="2608149" cy="2608546"/>
        </a:xfrm>
        <a:prstGeom prst="leftCircularArrow">
          <a:avLst>
            <a:gd name="adj1" fmla="val 10980"/>
            <a:gd name="adj2" fmla="val 1142322"/>
            <a:gd name="adj3" fmla="val 6300000"/>
            <a:gd name="adj4" fmla="val 18900000"/>
            <a:gd name="adj5" fmla="val 125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CC518A-8F6C-4365-8A9D-9BA0B7C7312D}">
      <dsp:nvSpPr>
        <dsp:cNvPr id="0" name=""/>
        <dsp:cNvSpPr/>
      </dsp:nvSpPr>
      <dsp:spPr>
        <a:xfrm>
          <a:off x="2977148" y="2449237"/>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Private	</a:t>
          </a:r>
        </a:p>
      </dsp:txBody>
      <dsp:txXfrm>
        <a:off x="2977148" y="2449237"/>
        <a:ext cx="1449298" cy="724475"/>
      </dsp:txXfrm>
    </dsp:sp>
    <dsp:sp modelId="{E213CFDD-9453-4F43-BC6D-C0647A6B4336}">
      <dsp:nvSpPr>
        <dsp:cNvPr id="0" name=""/>
        <dsp:cNvSpPr/>
      </dsp:nvSpPr>
      <dsp:spPr>
        <a:xfrm>
          <a:off x="3307759" y="3176964"/>
          <a:ext cx="2240804" cy="2241702"/>
        </a:xfrm>
        <a:prstGeom prst="blockArc">
          <a:avLst>
            <a:gd name="adj1" fmla="val 13500000"/>
            <a:gd name="adj2" fmla="val 10800000"/>
            <a:gd name="adj3" fmla="val 127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5D1A7E-4085-4097-B1AE-48AA12D6BAE9}">
      <dsp:nvSpPr>
        <dsp:cNvPr id="0" name=""/>
        <dsp:cNvSpPr/>
      </dsp:nvSpPr>
      <dsp:spPr>
        <a:xfrm>
          <a:off x="3702042" y="3958878"/>
          <a:ext cx="1449298" cy="7244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685" tIns="19685" rIns="19685" bIns="19685" numCol="1" spcCol="1270" anchor="ctr" anchorCtr="0">
          <a:noAutofit/>
        </a:bodyPr>
        <a:lstStyle/>
        <a:p>
          <a:pPr marL="0" lvl="0" indent="0" algn="ctr" defTabSz="1377950">
            <a:lnSpc>
              <a:spcPct val="90000"/>
            </a:lnSpc>
            <a:spcBef>
              <a:spcPct val="0"/>
            </a:spcBef>
            <a:spcAft>
              <a:spcPct val="35000"/>
            </a:spcAft>
            <a:buNone/>
          </a:pPr>
          <a:r>
            <a:rPr lang="en-GB" sz="3100" kern="1200" dirty="0"/>
            <a:t>Charity</a:t>
          </a:r>
        </a:p>
      </dsp:txBody>
      <dsp:txXfrm>
        <a:off x="3702042" y="3958878"/>
        <a:ext cx="1449298" cy="724475"/>
      </dsp:txXfrm>
    </dsp:sp>
  </dsp:spTree>
</dsp:drawing>
</file>

<file path=ppt/diagrams/layout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9/layout/CircleArrowProcess">
  <dgm:title val=""/>
  <dgm:desc val=""/>
  <dgm:catLst>
    <dgm:cat type="process" pri="16500"/>
    <dgm:cat type="cycle" pri="16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Lvl val="lvl"/>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5"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1144"/>
              <dgm:constr type="t" for="ch" forName="Accent1" refType="h" fact="0"/>
              <dgm:constr type="w" for="ch" forName="Accent1" refType="w" fact="0.5542"/>
              <dgm:constr type="h" for="ch" forName="Accent1" refType="h" fact="0.6665"/>
              <dgm:constr type="l" for="ch" forName="Parent1" refType="w" fact="0.2368"/>
              <dgm:constr type="t" for="ch" forName="Parent1" refType="h" fact="0.2413"/>
              <dgm:constr type="w" for="ch" forName="Parent1" refType="w" fact="0.3092"/>
              <dgm:constr type="h" for="ch" forName="Parent1" refType="h" fact="0.1859"/>
              <dgm:constr type="l" for="ch" forName="Parent2" refType="w" fact="0.0822"/>
              <dgm:constr type="t" for="ch" forName="Parent2" refType="h" fact="0.625"/>
              <dgm:constr type="w" for="ch" forName="Parent2" refType="w" fact="0.3092"/>
              <dgm:constr type="h" for="ch" forName="Parent2" refType="h" fact="0.1859"/>
              <dgm:constr type="l" for="ch" forName="Child1" refType="w" fact="0.6678"/>
              <dgm:constr type="t" for="ch" forName="Child1" refType="h" fact="0.1978"/>
              <dgm:constr type="w" for="ch" forName="Child1" refType="w" fact="0.3322"/>
              <dgm:constr type="h" for="ch" forName="Child1" refType="h" fact="0.265"/>
              <dgm:constr type="l" for="ch" forName="Child2" refType="w" fact="0.5164"/>
              <dgm:constr type="t" for="ch" forName="Child2" refType="h" fact="0.5855"/>
              <dgm:constr type="w" for="ch" forName="Child2" refType="w" fact="0.3322"/>
              <dgm:constr type="h" for="ch" forName="Child2" refType="h" fact="0.265"/>
              <dgm:constr type="l" for="ch" forName="Accent2" refType="w" fact="0"/>
              <dgm:constr type="t" for="ch" forName="Accent2" refType="h" fact="0.4272"/>
              <dgm:constr type="w" for="ch" forName="Accent2" refType="w" fact="0.4761"/>
              <dgm:constr type="h" for="ch" forName="Accent2" refType="h" fact="0.5728"/>
            </dgm:constrLst>
          </dgm:if>
          <dgm:if name="Name6"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1479"/>
              <dgm:constr type="t" for="ch" forName="Accent1" refType="h" fact="0"/>
              <dgm:constr type="w" for="ch" forName="Accent1" refType="w" fact="0.5325"/>
              <dgm:constr type="h" for="ch" forName="Accent1" refType="h" fact="0.4814"/>
              <dgm:constr type="l" for="ch" forName="Accent2" refType="w" fact="0"/>
              <dgm:constr type="t" for="ch" forName="Accent2" refType="h" fact="0.2766"/>
              <dgm:constr type="w" for="ch" forName="Accent2" refType="w" fact="0.5325"/>
              <dgm:constr type="h" for="ch" forName="Accent2" refType="h" fact="0.4814"/>
              <dgm:constr type="l" for="ch" forName="Parent1" refType="w" fact="0.2656"/>
              <dgm:constr type="t" for="ch" forName="Parent1" refType="h" fact="0.1738"/>
              <dgm:constr type="w" for="ch" forName="Parent1" refType="w" fact="0.2959"/>
              <dgm:constr type="h" for="ch" forName="Parent1" refType="h" fact="0.1337"/>
              <dgm:constr type="l" for="ch" forName="Accent3" refType="w" fact="0.1858"/>
              <dgm:constr type="t" for="ch" forName="Accent3" refType="h" fact="0.5863"/>
              <dgm:constr type="w" for="ch" forName="Accent3" refType="w" fact="0.4575"/>
              <dgm:constr type="h" for="ch" forName="Accent3" refType="h" fact="0.4137"/>
              <dgm:constr type="l" for="ch" forName="Parent2" refType="w" fact="0.1183"/>
              <dgm:constr type="t" for="ch" forName="Parent2" refType="h" fact="0.452"/>
              <dgm:constr type="w" for="ch" forName="Parent2" refType="w" fact="0.2959"/>
              <dgm:constr type="h" for="ch" forName="Parent2" refType="h" fact="0.1337"/>
              <dgm:constr type="l" for="ch" forName="Parent3" refType="w" fact="0.2663"/>
              <dgm:constr type="t" for="ch" forName="Parent3" refType="h" fact="0.7306"/>
              <dgm:constr type="w" for="ch" forName="Parent3" refType="w" fact="0.2959"/>
              <dgm:constr type="h" for="ch" forName="Parent3" refType="h" fact="0.1337"/>
              <dgm:constr type="l" for="ch" forName="Child2" refType="w" fact="0.5325"/>
              <dgm:constr type="t" for="ch" forName="Child2" refType="h" fact="0.4217"/>
              <dgm:constr type="w" for="ch" forName="Child2" refType="w" fact="0.3195"/>
              <dgm:constr type="h" for="ch" forName="Child2" refType="h" fact="0.1926"/>
              <dgm:constr type="l" for="ch" forName="Child1" refType="w" fact="0.6805"/>
              <dgm:constr type="t" for="ch" forName="Child1" refType="h" fact="0.1435"/>
              <dgm:constr type="w" for="ch" forName="Child1" refType="w" fact="0.3195"/>
              <dgm:constr type="h" for="ch" forName="Child1" refType="h" fact="0.1926"/>
              <dgm:constr type="l" for="ch" forName="Child3" refType="w" fact="0.6805"/>
              <dgm:constr type="t" for="ch" forName="Child3" refType="h" fact="0.6998"/>
              <dgm:constr type="w" for="ch" forName="Child3" refType="w" fact="0.3195"/>
              <dgm:constr type="h" for="ch" forName="Child3" refType="h" fact="0.1926"/>
            </dgm:constrLst>
          </dgm:if>
          <dgm:if name="Name7"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1481"/>
              <dgm:constr type="t" for="ch" forName="Accent1" refType="h" fact="0"/>
              <dgm:constr type="w" for="ch" forName="Accent1" refType="w" fact="0.5331"/>
              <dgm:constr type="h" for="ch" forName="Accent1" refType="h" fact="0.3771"/>
              <dgm:constr type="l" for="ch" forName="Accent2" refType="w" fact="0"/>
              <dgm:constr type="t" for="ch" forName="Accent2" refType="h" fact="0.2167"/>
              <dgm:constr type="w" for="ch" forName="Accent2" refType="w" fact="0.5331"/>
              <dgm:constr type="h" for="ch" forName="Accent2" refType="h" fact="0.3771"/>
              <dgm:constr type="l" for="ch" forName="Accent3" refType="w" fact="0.1481"/>
              <dgm:constr type="t" for="ch" forName="Accent3" refType="h" fact="0.4342"/>
              <dgm:constr type="w" for="ch" forName="Accent3" refType="w" fact="0.5331"/>
              <dgm:constr type="h" for="ch" forName="Accent3" refType="h" fact="0.3771"/>
              <dgm:constr type="l" for="ch" forName="Parent1" refType="w" fact="0.2658"/>
              <dgm:constr type="t" for="ch" forName="Parent1" refType="h" fact="0.1365"/>
              <dgm:constr type="w" for="ch" forName="Parent1" refType="w" fact="0.2975"/>
              <dgm:constr type="h" for="ch" forName="Parent1" refType="h" fact="0.1052"/>
              <dgm:constr type="l" for="ch" forName="Parent2" refType="w" fact="0.1171"/>
              <dgm:constr type="t" for="ch" forName="Parent2" refType="h" fact="0.3536"/>
              <dgm:constr type="w" for="ch" forName="Parent2" refType="w" fact="0.2975"/>
              <dgm:constr type="h" for="ch" forName="Parent2" refType="h" fact="0.1052"/>
              <dgm:constr type="l" for="ch" forName="Parent3" refType="w" fact="0.2658"/>
              <dgm:constr type="t" for="ch" forName="Parent3" refType="h" fact="0.5707"/>
              <dgm:constr type="w" for="ch" forName="Parent3" refType="w" fact="0.2975"/>
              <dgm:constr type="h" for="ch" forName="Parent3" refType="h" fact="0.1052"/>
              <dgm:constr type="l" for="ch" forName="Parent4" refType="w" fact="0.1171"/>
              <dgm:constr type="t" for="ch" forName="Parent4" refType="h" fact="0.7878"/>
              <dgm:constr type="w" for="ch" forName="Parent4" refType="w" fact="0.2975"/>
              <dgm:constr type="h" for="ch" forName="Parent4" refType="h" fact="0.1052"/>
              <dgm:constr type="l" for="ch" forName="Child1" refType="w" fact="0.6804"/>
              <dgm:constr type="t" for="ch" forName="Child1" refType="h" fact="0.1119"/>
              <dgm:constr type="w" for="ch" forName="Child1" refType="w" fact="0.3196"/>
              <dgm:constr type="h" for="ch" forName="Child1" refType="h" fact="0.15"/>
              <dgm:constr type="l" for="ch" forName="Child2" refType="w" fact="0.5348"/>
              <dgm:constr type="t" for="ch" forName="Child2" refType="h" fact="0.3312"/>
              <dgm:constr type="w" for="ch" forName="Child2" refType="w" fact="0.3196"/>
              <dgm:constr type="h" for="ch" forName="Child2" refType="h" fact="0.15"/>
              <dgm:constr type="l" for="ch" forName="Child3" refType="w" fact="0.6804"/>
              <dgm:constr type="t" for="ch" forName="Child3" refType="h" fact="0.5461"/>
              <dgm:constr type="w" for="ch" forName="Child3" refType="w" fact="0.3196"/>
              <dgm:constr type="h" for="ch" forName="Child3" refType="h" fact="0.15"/>
              <dgm:constr type="l" for="ch" forName="Child4" refType="w" fact="0.5348"/>
              <dgm:constr type="t" for="ch" forName="Child4" refType="h" fact="0.7632"/>
              <dgm:constr type="w" for="ch" forName="Child4" refType="w" fact="0.3196"/>
              <dgm:constr type="h" for="ch" forName="Child4" refType="h" fact="0.15"/>
              <dgm:constr type="l" for="ch" forName="Accent4" refType="w" fact="0.038"/>
              <dgm:constr type="t" for="ch" forName="Accent4" refType="h" fact="0.6759"/>
              <dgm:constr type="w" for="ch" forName="Accent4" refType="w" fact="0.458"/>
              <dgm:constr type="h" for="ch" forName="Accent4" refType="h" fact="0.3241"/>
            </dgm:constrLst>
          </dgm:if>
          <dgm:if name="Name8"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1481"/>
              <dgm:constr type="t" for="ch" forName="Accent1" refType="h" fact="0"/>
              <dgm:constr type="w" for="ch" forName="Accent1" refType="w" fact="0.5331"/>
              <dgm:constr type="h" for="ch" forName="Accent1" refType="h" fact="0.3098"/>
              <dgm:constr type="l" for="ch" forName="Accent2" refType="w" fact="0"/>
              <dgm:constr type="t" for="ch" forName="Accent2" refType="h" fact="0.178"/>
              <dgm:constr type="w" for="ch" forName="Accent2" refType="w" fact="0.5331"/>
              <dgm:constr type="h" for="ch" forName="Accent2" refType="h" fact="0.3098"/>
              <dgm:constr type="l" for="ch" forName="Accent3" refType="w" fact="0.1481"/>
              <dgm:constr type="t" for="ch" forName="Accent3" refType="h" fact="0.3568"/>
              <dgm:constr type="w" for="ch" forName="Accent3" refType="w" fact="0.5331"/>
              <dgm:constr type="h" for="ch" forName="Accent3" refType="h" fact="0.3098"/>
              <dgm:constr type="l" for="ch" forName="Accent4" refType="w" fact="0"/>
              <dgm:constr type="t" for="ch" forName="Accent4" refType="h" fact="0.5351"/>
              <dgm:constr type="w" for="ch" forName="Accent4" refType="w" fact="0.5331"/>
              <dgm:constr type="h" for="ch" forName="Accent4" refType="h" fact="0.3098"/>
              <dgm:constr type="l" for="ch" forName="Accent5" refType="w" fact="0.186"/>
              <dgm:constr type="t" for="ch" forName="Accent5" refType="h" fact="0.7337"/>
              <dgm:constr type="w" for="ch" forName="Accent5" refType="w" fact="0.458"/>
              <dgm:constr type="h" for="ch" forName="Accent5" refType="h" fact="0.2663"/>
              <dgm:constr type="l" for="ch" forName="Parent1" refType="w" fact="0.2658"/>
              <dgm:constr type="t" for="ch" forName="Parent1" refType="h" fact="0.1122"/>
              <dgm:constr type="w" for="ch" forName="Parent1" refType="w" fact="0.2975"/>
              <dgm:constr type="h" for="ch" forName="Parent1" refType="h" fact="0.0864"/>
              <dgm:constr type="l" for="ch" forName="Parent2" refType="w" fact="0.1171"/>
              <dgm:constr type="t" for="ch" forName="Parent2" refType="h" fact="0.2906"/>
              <dgm:constr type="w" for="ch" forName="Parent2" refType="w" fact="0.2975"/>
              <dgm:constr type="h" for="ch" forName="Parent2" refType="h" fact="0.0864"/>
              <dgm:constr type="l" for="ch" forName="Parent3" refType="w" fact="0.2658"/>
              <dgm:constr type="t" for="ch" forName="Parent3" refType="h" fact="0.4689"/>
              <dgm:constr type="w" for="ch" forName="Parent3" refType="w" fact="0.2975"/>
              <dgm:constr type="h" for="ch" forName="Parent3" refType="h" fact="0.0864"/>
              <dgm:constr type="l" for="ch" forName="Parent4" refType="w" fact="0.1171"/>
              <dgm:constr type="t" for="ch" forName="Parent4" refType="h" fact="0.6473"/>
              <dgm:constr type="w" for="ch" forName="Parent4" refType="w" fact="0.2975"/>
              <dgm:constr type="h" for="ch" forName="Parent4" refType="h" fact="0.0864"/>
              <dgm:constr type="l" for="ch" forName="Parent5" refType="w" fact="0.2658"/>
              <dgm:constr type="t" for="ch" forName="Parent5" refType="h" fact="0.8257"/>
              <dgm:constr type="w" for="ch" forName="Parent5" refType="w" fact="0.2975"/>
              <dgm:constr type="h" for="ch" forName="Parent5" refType="h" fact="0.0864"/>
              <dgm:constr type="l" for="ch" forName="Child1" refType="w" fact="0.6804"/>
              <dgm:constr type="t" for="ch" forName="Child1" refType="h" fact="0.0919"/>
              <dgm:constr type="w" for="ch" forName="Child1" refType="w" fact="0.3196"/>
              <dgm:constr type="h" for="ch" forName="Child1" refType="h" fact="0.1232"/>
              <dgm:constr type="l" for="ch" forName="Child2" refType="w" fact="0.5348"/>
              <dgm:constr type="t" for="ch" forName="Child2" refType="h" fact="0.2722"/>
              <dgm:constr type="w" for="ch" forName="Child2" refType="w" fact="0.3196"/>
              <dgm:constr type="h" for="ch" forName="Child2" refType="h" fact="0.1232"/>
              <dgm:constr type="l" for="ch" forName="Child3" refType="w" fact="0.6804"/>
              <dgm:constr type="t" for="ch" forName="Child3" refType="h" fact="0.4487"/>
              <dgm:constr type="w" for="ch" forName="Child3" refType="w" fact="0.3196"/>
              <dgm:constr type="h" for="ch" forName="Child3" refType="h" fact="0.1232"/>
              <dgm:constr type="l" for="ch" forName="Child4" refType="w" fact="0.5348"/>
              <dgm:constr type="t" for="ch" forName="Child4" refType="h" fact="0.6271"/>
              <dgm:constr type="w" for="ch" forName="Child4" refType="w" fact="0.3196"/>
              <dgm:constr type="h" for="ch" forName="Child4" refType="h" fact="0.1232"/>
              <dgm:constr type="l" for="ch" forName="Child5" refType="w" fact="0.6804"/>
              <dgm:constr type="t" for="ch" forName="Child5" refType="h" fact="0.8073"/>
              <dgm:constr type="w" for="ch" forName="Child5" refType="w" fact="0.3196"/>
              <dgm:constr type="h" for="ch" forName="Child5" refType="h" fact="0.1232"/>
            </dgm:constrLst>
          </dgm:if>
          <dgm:if name="Name9"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1481"/>
              <dgm:constr type="t" for="ch" forName="Accent1" refType="h" fact="0"/>
              <dgm:constr type="w" for="ch" forName="Accent1" refType="w" fact="0.5331"/>
              <dgm:constr type="h" for="ch" forName="Accent1" refType="h" fact="0.2629"/>
              <dgm:constr type="l" for="ch" forName="Accent2" refType="w" fact="0"/>
              <dgm:constr type="t" for="ch" forName="Accent2" refType="h" fact="0.1511"/>
              <dgm:constr type="w" for="ch" forName="Accent2" refType="w" fact="0.5331"/>
              <dgm:constr type="h" for="ch" forName="Accent2" refType="h" fact="0.2629"/>
              <dgm:constr type="l" for="ch" forName="Accent3" refType="w" fact="0.1481"/>
              <dgm:constr type="t" for="ch" forName="Accent3" refType="h" fact="0.3027"/>
              <dgm:constr type="w" for="ch" forName="Accent3" refType="w" fact="0.5331"/>
              <dgm:constr type="h" for="ch" forName="Accent3" refType="h" fact="0.2629"/>
              <dgm:constr type="l" for="ch" forName="Accent4" refType="w" fact="0"/>
              <dgm:constr type="t" for="ch" forName="Accent4" refType="h" fact="0.4541"/>
              <dgm:constr type="w" for="ch" forName="Accent4" refType="w" fact="0.5331"/>
              <dgm:constr type="h" for="ch" forName="Accent4" refType="h" fact="0.2629"/>
              <dgm:constr type="l" for="ch" forName="Parent1" refType="w" fact="0.2658"/>
              <dgm:constr type="t" for="ch" forName="Parent1" refType="h" fact="0.0952"/>
              <dgm:constr type="w" for="ch" forName="Parent1" refType="w" fact="0.2975"/>
              <dgm:constr type="h" for="ch" forName="Parent1" refType="h" fact="0.0733"/>
              <dgm:constr type="l" for="ch" forName="Parent2" refType="w" fact="0.1171"/>
              <dgm:constr type="t" for="ch" forName="Parent2" refType="h" fact="0.2466"/>
              <dgm:constr type="w" for="ch" forName="Parent2" refType="w" fact="0.2975"/>
              <dgm:constr type="h" for="ch" forName="Parent2" refType="h" fact="0.0733"/>
              <dgm:constr type="l" for="ch" forName="Parent3" refType="w" fact="0.2658"/>
              <dgm:constr type="t" for="ch" forName="Parent3" refType="h" fact="0.3979"/>
              <dgm:constr type="w" for="ch" forName="Parent3" refType="w" fact="0.2975"/>
              <dgm:constr type="h" for="ch" forName="Parent3" refType="h" fact="0.0733"/>
              <dgm:constr type="l" for="ch" forName="Parent4" refType="w" fact="0.1171"/>
              <dgm:constr type="t" for="ch" forName="Parent4" refType="h" fact="0.5493"/>
              <dgm:constr type="w" for="ch" forName="Parent4" refType="w" fact="0.2975"/>
              <dgm:constr type="h" for="ch" forName="Parent4" refType="h" fact="0.0733"/>
              <dgm:constr type="l" for="ch" forName="Child1" refType="w" fact="0.6804"/>
              <dgm:constr type="t" for="ch" forName="Child1" refType="h" fact="0.078"/>
              <dgm:constr type="w" for="ch" forName="Child1" refType="w" fact="0.3196"/>
              <dgm:constr type="h" for="ch" forName="Child1" refType="h" fact="0.1046"/>
              <dgm:constr type="l" for="ch" forName="Child2" refType="w" fact="0.5348"/>
              <dgm:constr type="t" for="ch" forName="Child2" refType="h" fact="0.231"/>
              <dgm:constr type="w" for="ch" forName="Child2" refType="w" fact="0.3196"/>
              <dgm:constr type="h" for="ch" forName="Child2" refType="h" fact="0.1046"/>
              <dgm:constr type="l" for="ch" forName="Child3" refType="w" fact="0.6804"/>
              <dgm:constr type="t" for="ch" forName="Child3" refType="h" fact="0.3808"/>
              <dgm:constr type="w" for="ch" forName="Child3" refType="w" fact="0.3196"/>
              <dgm:constr type="h" for="ch" forName="Child3" refType="h" fact="0.1046"/>
              <dgm:constr type="l" for="ch" forName="Child4" refType="w" fact="0.5348"/>
              <dgm:constr type="t" for="ch" forName="Child4" refType="h" fact="0.5322"/>
              <dgm:constr type="w" for="ch" forName="Child4" refType="w" fact="0.3196"/>
              <dgm:constr type="h" for="ch" forName="Child4" refType="h" fact="0.1046"/>
              <dgm:constr type="l" for="ch" forName="Accent5" refType="w" fact="0.1481"/>
              <dgm:constr type="t" for="ch" forName="Accent5" refType="h" fact="0.6053"/>
              <dgm:constr type="w" for="ch" forName="Accent5" refType="w" fact="0.5331"/>
              <dgm:constr type="h" for="ch" forName="Accent5" refType="h" fact="0.2629"/>
              <dgm:constr type="l" for="ch" forName="Accent6" refType="w" fact="0.038"/>
              <dgm:constr type="t" for="ch" forName="Accent6" refType="h" fact="0.774"/>
              <dgm:constr type="w" for="ch" forName="Accent6" refType="w" fact="0.458"/>
              <dgm:constr type="h" for="ch" forName="Accent6" refType="h" fact="0.226"/>
              <dgm:constr type="l" for="ch" forName="Parent5" refType="w" fact="0.2658"/>
              <dgm:constr type="t" for="ch" forName="Parent5" refType="h" fact="0.7005"/>
              <dgm:constr type="w" for="ch" forName="Parent5" refType="w" fact="0.2975"/>
              <dgm:constr type="h" for="ch" forName="Parent5" refType="h" fact="0.0733"/>
              <dgm:constr type="l" for="ch" forName="Parent6" refType="w" fact="0.1171"/>
              <dgm:constr type="t" for="ch" forName="Parent6" refType="h" fact="0.8519"/>
              <dgm:constr type="w" for="ch" forName="Parent6" refType="w" fact="0.2975"/>
              <dgm:constr type="h" for="ch" forName="Parent6" refType="h" fact="0.0733"/>
              <dgm:constr type="l" for="ch" forName="Child5" refType="w" fact="0.6804"/>
              <dgm:constr type="t" for="ch" forName="Child5" refType="h" fact="0.6833"/>
              <dgm:constr type="w" for="ch" forName="Child5" refType="w" fact="0.3196"/>
              <dgm:constr type="h" for="ch" forName="Child5" refType="h" fact="0.1046"/>
              <dgm:constr type="l" for="ch" forName="Child6" refType="w" fact="0.5348"/>
              <dgm:constr type="t" for="ch" forName="Child6" refType="h" fact="0.8347"/>
              <dgm:constr type="w" for="ch" forName="Child6" refType="w" fact="0.3196"/>
              <dgm:constr type="h" for="ch" forName="Child6" refType="h" fact="0.1046"/>
            </dgm:constrLst>
          </dgm:if>
          <dgm:else name="Name10">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1481"/>
              <dgm:constr type="t" for="ch" forName="Accent1" refType="h" fact="0"/>
              <dgm:constr type="w" for="ch" forName="Accent1" refType="w" fact="0.5331"/>
              <dgm:constr type="h" for="ch" forName="Accent1" refType="h" fact="0.2284"/>
              <dgm:constr type="l" for="ch" forName="Accent2" refType="w" fact="0"/>
              <dgm:constr type="t" for="ch" forName="Accent2" refType="h" fact="0.1312"/>
              <dgm:constr type="w" for="ch" forName="Accent2" refType="w" fact="0.5331"/>
              <dgm:constr type="h" for="ch" forName="Accent2" refType="h" fact="0.2284"/>
              <dgm:constr type="l" for="ch" forName="Accent3" refType="w" fact="0.1481"/>
              <dgm:constr type="t" for="ch" forName="Accent3" refType="h" fact="0.263"/>
              <dgm:constr type="w" for="ch" forName="Accent3" refType="w" fact="0.5331"/>
              <dgm:constr type="h" for="ch" forName="Accent3" refType="h" fact="0.2284"/>
              <dgm:constr type="l" for="ch" forName="Accent4" refType="w" fact="0"/>
              <dgm:constr type="t" for="ch" forName="Accent4" refType="h" fact="0.3945"/>
              <dgm:constr type="w" for="ch" forName="Accent4" refType="w" fact="0.5331"/>
              <dgm:constr type="h" for="ch" forName="Accent4" refType="h" fact="0.2284"/>
              <dgm:constr type="l" for="ch" forName="Parent1" refType="w" fact="0.2658"/>
              <dgm:constr type="t" for="ch" forName="Parent1" refType="h" fact="0.0827"/>
              <dgm:constr type="w" for="ch" forName="Parent1" refType="w" fact="0.2975"/>
              <dgm:constr type="h" for="ch" forName="Parent1" refType="h" fact="0.0637"/>
              <dgm:constr type="l" for="ch" forName="Parent2" refType="w" fact="0.1171"/>
              <dgm:constr type="t" for="ch" forName="Parent2" refType="h" fact="0.2142"/>
              <dgm:constr type="w" for="ch" forName="Parent2" refType="w" fact="0.2975"/>
              <dgm:constr type="h" for="ch" forName="Parent2" refType="h" fact="0.0637"/>
              <dgm:constr type="l" for="ch" forName="Parent3" refType="w" fact="0.2658"/>
              <dgm:constr type="t" for="ch" forName="Parent3" refType="h" fact="0.3457"/>
              <dgm:constr type="w" for="ch" forName="Parent3" refType="w" fact="0.2975"/>
              <dgm:constr type="h" for="ch" forName="Parent3" refType="h" fact="0.0637"/>
              <dgm:constr type="l" for="ch" forName="Parent4" refType="w" fact="0.1171"/>
              <dgm:constr type="t" for="ch" forName="Parent4" refType="h" fact="0.4772"/>
              <dgm:constr type="w" for="ch" forName="Parent4" refType="w" fact="0.2975"/>
              <dgm:constr type="h" for="ch" forName="Parent4" refType="h" fact="0.0637"/>
              <dgm:constr type="l" for="ch" forName="Child1" refType="w" fact="0.6804"/>
              <dgm:constr type="t" for="ch" forName="Child1" refType="h" fact="0.0678"/>
              <dgm:constr type="w" for="ch" forName="Child1" refType="w" fact="0.3196"/>
              <dgm:constr type="h" for="ch" forName="Child1" refType="h" fact="0.0908"/>
              <dgm:constr type="l" for="ch" forName="Child2" refType="w" fact="0.5348"/>
              <dgm:constr type="t" for="ch" forName="Child2" refType="h" fact="0.2006"/>
              <dgm:constr type="w" for="ch" forName="Child2" refType="w" fact="0.3196"/>
              <dgm:constr type="h" for="ch" forName="Child2" refType="h" fact="0.0908"/>
              <dgm:constr type="l" for="ch" forName="Child3" refType="w" fact="0.6804"/>
              <dgm:constr type="t" for="ch" forName="Child3" refType="h" fact="0.3308"/>
              <dgm:constr type="w" for="ch" forName="Child3" refType="w" fact="0.3196"/>
              <dgm:constr type="h" for="ch" forName="Child3" refType="h" fact="0.0908"/>
              <dgm:constr type="l" for="ch" forName="Child4" refType="w" fact="0.5348"/>
              <dgm:constr type="t" for="ch" forName="Child4" refType="h" fact="0.4623"/>
              <dgm:constr type="w" for="ch" forName="Child4" refType="w" fact="0.3196"/>
              <dgm:constr type="h" for="ch" forName="Child4" refType="h" fact="0.0908"/>
              <dgm:constr type="l" for="ch" forName="Accent5" refType="w" fact="0.1481"/>
              <dgm:constr type="t" for="ch" forName="Accent5" refType="h" fact="0.5258"/>
              <dgm:constr type="w" for="ch" forName="Accent5" refType="w" fact="0.5331"/>
              <dgm:constr type="h" for="ch" forName="Accent5" refType="h" fact="0.2284"/>
              <dgm:constr type="l" for="ch" forName="Accent6" refType="w" fact="0"/>
              <dgm:constr type="t" for="ch" forName="Accent6" refType="h" fact="0.6573"/>
              <dgm:constr type="w" for="ch" forName="Accent6" refType="w" fact="0.5331"/>
              <dgm:constr type="h" for="ch" forName="Accent6" refType="h" fact="0.2284"/>
              <dgm:constr type="l" for="ch" forName="Accent7" refType="w" fact="0.186"/>
              <dgm:constr type="t" for="ch" forName="Accent7" refType="h" fact="0.8037"/>
              <dgm:constr type="w" for="ch" forName="Accent7" refType="w" fact="0.458"/>
              <dgm:constr type="h" for="ch" forName="Accent7" refType="h" fact="0.1963"/>
              <dgm:constr type="l" for="ch" forName="Parent5" refType="w" fact="0.2658"/>
              <dgm:constr type="t" for="ch" forName="Parent5" refType="h" fact="0.6085"/>
              <dgm:constr type="w" for="ch" forName="Parent5" refType="w" fact="0.2975"/>
              <dgm:constr type="h" for="ch" forName="Parent5" refType="h" fact="0.0637"/>
              <dgm:constr type="l" for="ch" forName="Parent6" refType="w" fact="0.1171"/>
              <dgm:constr type="t" for="ch" forName="Parent6" refType="h" fact="0.74"/>
              <dgm:constr type="w" for="ch" forName="Parent6" refType="w" fact="0.2975"/>
              <dgm:constr type="h" for="ch" forName="Parent6" refType="h" fact="0.0637"/>
              <dgm:constr type="l" for="ch" forName="Parent7" refType="w" fact="0.2658"/>
              <dgm:constr type="t" for="ch" forName="Parent7" refType="h" fact="0.8715"/>
              <dgm:constr type="w" for="ch" forName="Parent7" refType="w" fact="0.2975"/>
              <dgm:constr type="h" for="ch" forName="Parent7" refType="h" fact="0.0637"/>
              <dgm:constr type="l" for="ch" forName="Child5" refType="w" fact="0.6804"/>
              <dgm:constr type="t" for="ch" forName="Child5" refType="h" fact="0.5936"/>
              <dgm:constr type="w" for="ch" forName="Child5" refType="w" fact="0.3196"/>
              <dgm:constr type="h" for="ch" forName="Child5" refType="h" fact="0.0908"/>
              <dgm:constr type="l" for="ch" forName="Child6" refType="w" fact="0.5348"/>
              <dgm:constr type="t" for="ch" forName="Child6" refType="h" fact="0.7251"/>
              <dgm:constr type="w" for="ch" forName="Child6" refType="w" fact="0.3196"/>
              <dgm:constr type="h" for="ch" forName="Child6" refType="h" fact="0.0908"/>
              <dgm:constr type="l" for="ch" forName="Child7" refType="w" fact="0.6804"/>
              <dgm:constr type="t" for="ch" forName="Child7" refType="h" fact="0.8579"/>
              <dgm:constr type="w" for="ch" forName="Child7" refType="w" fact="0.3196"/>
              <dgm:constr type="h" for="ch" forName="Child7" refType="h" fact="0.0908"/>
            </dgm:constrLst>
          </dgm:else>
        </dgm:choose>
      </dgm:if>
      <dgm:else name="Name11">
        <dgm:choose name="Name12">
          <dgm:if name="Name13" axis="ch" ptType="node" func="cnt" op="equ" val="1">
            <dgm:alg type="composite">
              <dgm:param type="ar" val="1.5999"/>
            </dgm:alg>
            <dgm:constrLst>
              <dgm:constr type="primFontSz" for="des" forName="Child1" val="65"/>
              <dgm:constr type="primFontSz" for="des" forName="Parent1" val="65"/>
              <dgm:constr type="primFontSz" for="des" forName="Child1" refType="primFontSz" refFor="des" refForName="Parent1" op="lte"/>
              <dgm:constr type="l" for="ch" forName="Child1" refType="w" fact="0.625"/>
              <dgm:constr type="t" for="ch" forName="Child1" refType="h" fact="0.2981"/>
              <dgm:constr type="w" for="ch" forName="Child1" refType="w" fact="0.375"/>
              <dgm:constr type="h" for="ch" forName="Child1" refType="h" fact="0.4001"/>
              <dgm:constr type="l" for="ch" forName="Accent1" refType="w" fact="0"/>
              <dgm:constr type="t" for="ch" forName="Accent1" refType="h" fact="0"/>
              <dgm:constr type="w" for="ch" forName="Accent1" refType="w" fact="0.6249"/>
              <dgm:constr type="h" for="ch" forName="Accent1" refType="h"/>
              <dgm:constr type="l" for="ch" forName="Parent1" refType="w" fact="0.138"/>
              <dgm:constr type="t" for="ch" forName="Parent1" refType="h" fact="0.362"/>
              <dgm:constr type="w" for="ch" forName="Parent1" refType="w" fact="0.3487"/>
              <dgm:constr type="h" for="ch" forName="Parent1" refType="h" fact="0.2789"/>
            </dgm:constrLst>
          </dgm:if>
          <dgm:if name="Name14" axis="ch" ptType="node" func="cnt" op="equ" val="2">
            <dgm:alg type="composite">
              <dgm:param type="ar" val="1.2026"/>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Accent1" refType="w" fact="-0.0407"/>
              <dgm:constr type="t" for="ch" forName="Accent1" refType="h" fact="0"/>
              <dgm:constr type="w" for="ch" forName="Accent1" refType="w" fact="0.5542"/>
              <dgm:constr type="h" for="ch" forName="Accent1" refType="h" fact="0.6665"/>
              <dgm:constr type="l" for="ch" forName="Accent2" refType="w" fact="0.1533"/>
              <dgm:constr type="t" for="ch" forName="Accent2" refType="h" fact="0.4272"/>
              <dgm:constr type="w" for="ch" forName="Accent2" refType="w" fact="0.4761"/>
              <dgm:constr type="h" for="ch" forName="Accent2" refType="h" fact="0.5728"/>
              <dgm:constr type="l" for="ch" forName="Parent1" refType="w" fact="0.0822"/>
              <dgm:constr type="t" for="ch" forName="Parent1" refType="h" fact="0.2413"/>
              <dgm:constr type="w" for="ch" forName="Parent1" refType="w" fact="0.3092"/>
              <dgm:constr type="h" for="ch" forName="Parent1" refType="h" fact="0.1859"/>
              <dgm:constr type="l" for="ch" forName="Parent2" refType="w" fact="0.2368"/>
              <dgm:constr type="t" for="ch" forName="Parent2" refType="h" fact="0.625"/>
              <dgm:constr type="w" for="ch" forName="Parent2" refType="w" fact="0.3092"/>
              <dgm:constr type="h" for="ch" forName="Parent2" refType="h" fact="0.1859"/>
              <dgm:constr type="l" for="ch" forName="Child1" refType="w" fact="0.5164"/>
              <dgm:constr type="t" for="ch" forName="Child1" refType="h" fact="0.1978"/>
              <dgm:constr type="w" for="ch" forName="Child1" refType="w" fact="0.3322"/>
              <dgm:constr type="h" for="ch" forName="Child1" refType="h" fact="0.265"/>
              <dgm:constr type="l" for="ch" forName="Child2" refType="w" fact="0.6678"/>
              <dgm:constr type="t" for="ch" forName="Child2" refType="h" fact="0.5855"/>
              <dgm:constr type="w" for="ch" forName="Child2" refType="w" fact="0.3322"/>
              <dgm:constr type="h" for="ch" forName="Child2" refType="h" fact="0.265"/>
            </dgm:constrLst>
          </dgm:if>
          <dgm:if name="Name15" axis="ch" ptType="node" func="cnt" op="equ" val="3">
            <dgm:alg type="composite">
              <dgm:param type="ar" val="0.9039"/>
            </dgm:alg>
            <dgm:shape xmlns:r="http://schemas.openxmlformats.org/officeDocument/2006/relationships" r:blip="">
              <dgm:adjLst/>
            </dgm:shape>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Accent1" refType="w" fact="0"/>
              <dgm:constr type="t" for="ch" forName="Accent1" refType="h" fact="0"/>
              <dgm:constr type="w" for="ch" forName="Accent1" refType="w" fact="0.5325"/>
              <dgm:constr type="h" for="ch" forName="Accent1" refType="h" fact="0.4814"/>
              <dgm:constr type="l" for="ch" forName="Accent2" refType="w" fact="0.1479"/>
              <dgm:constr type="t" for="ch" forName="Accent2" refType="h" fact="0.2766"/>
              <dgm:constr type="w" for="ch" forName="Accent2" refType="w" fact="0.5325"/>
              <dgm:constr type="h" for="ch" forName="Accent2" refType="h" fact="0.4814"/>
              <dgm:constr type="l" for="ch" forName="Accent3" refType="w" fact="0.0378"/>
              <dgm:constr type="t" for="ch" forName="Accent3" refType="h" fact="0.5863"/>
              <dgm:constr type="w" for="ch" forName="Accent3" refType="w" fact="0.4575"/>
              <dgm:constr type="h" for="ch" forName="Accent3" refType="h" fact="0.4137"/>
              <dgm:constr type="l" for="ch" forName="Parent1" refType="w" fact="0.1183"/>
              <dgm:constr type="t" for="ch" forName="Parent1" refType="h" fact="0.1738"/>
              <dgm:constr type="w" for="ch" forName="Parent1" refType="w" fact="0.2959"/>
              <dgm:constr type="h" for="ch" forName="Parent1" refType="h" fact="0.1337"/>
              <dgm:constr type="l" for="ch" forName="Parent2" refType="w" fact="0.2656"/>
              <dgm:constr type="t" for="ch" forName="Parent2" refType="h" fact="0.452"/>
              <dgm:constr type="w" for="ch" forName="Parent2" refType="w" fact="0.2959"/>
              <dgm:constr type="h" for="ch" forName="Parent2" refType="h" fact="0.1337"/>
              <dgm:constr type="l" for="ch" forName="Parent3" refType="w" fact="0.1183"/>
              <dgm:constr type="t" for="ch" forName="Parent3" refType="h" fact="0.7306"/>
              <dgm:constr type="w" for="ch" forName="Parent3" refType="w" fact="0.2959"/>
              <dgm:constr type="h" for="ch" forName="Parent3" refType="h" fact="0.1337"/>
              <dgm:constr type="l" for="ch" forName="Child1" refType="w" fact="0.5325"/>
              <dgm:constr type="t" for="ch" forName="Child1" refType="h" fact="0.1435"/>
              <dgm:constr type="w" for="ch" forName="Child1" refType="w" fact="0.3195"/>
              <dgm:constr type="h" for="ch" forName="Child1" refType="h" fact="0.1926"/>
              <dgm:constr type="l" for="ch" forName="Child2" refType="w" fact="0.6805"/>
              <dgm:constr type="t" for="ch" forName="Child2" refType="h" fact="0.4217"/>
              <dgm:constr type="w" for="ch" forName="Child2" refType="w" fact="0.3195"/>
              <dgm:constr type="h" for="ch" forName="Child2" refType="h" fact="0.1926"/>
              <dgm:constr type="l" for="ch" forName="Child3" refType="w" fact="0.5325"/>
              <dgm:constr type="t" for="ch" forName="Child3" refType="h" fact="0.6998"/>
              <dgm:constr type="w" for="ch" forName="Child3" refType="w" fact="0.3195"/>
              <dgm:constr type="h" for="ch" forName="Child3" refType="h" fact="0.1926"/>
            </dgm:constrLst>
          </dgm:if>
          <dgm:if name="Name16" axis="ch" ptType="node" func="cnt" op="equ" val="4">
            <dgm:alg type="composite">
              <dgm:param type="ar" val="0.707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1" refType="w" fact="0"/>
              <dgm:constr type="t" for="ch" forName="Accent1" refType="h" fact="0"/>
              <dgm:constr type="w" for="ch" forName="Accent1" refType="w" fact="0.5331"/>
              <dgm:constr type="h" for="ch" forName="Accent1" refType="h" fact="0.3771"/>
              <dgm:constr type="l" for="ch" forName="Accent2" refType="w" fact="0.1481"/>
              <dgm:constr type="t" for="ch" forName="Accent2" refType="h" fact="0.2167"/>
              <dgm:constr type="w" for="ch" forName="Accent2" refType="w" fact="0.5331"/>
              <dgm:constr type="h" for="ch" forName="Accent2" refType="h" fact="0.3771"/>
              <dgm:constr type="l" for="ch" forName="Accent3" refType="w" fact="0"/>
              <dgm:constr type="t" for="ch" forName="Accent3" refType="h" fact="0.4342"/>
              <dgm:constr type="w" for="ch" forName="Accent3" refType="w" fact="0.5331"/>
              <dgm:constr type="h" for="ch" forName="Accent3" refType="h" fact="0.3771"/>
              <dgm:constr type="l" for="ch" forName="Accent4" refType="w" fact="0.186"/>
              <dgm:constr type="t" for="ch" forName="Accent4" refType="h" fact="0.6759"/>
              <dgm:constr type="w" for="ch" forName="Accent4" refType="w" fact="0.458"/>
              <dgm:constr type="h" for="ch" forName="Accent4" refType="h" fact="0.3241"/>
              <dgm:constr type="l" for="ch" forName="Parent1" refType="w" fact="0.1171"/>
              <dgm:constr type="t" for="ch" forName="Parent1" refType="h" fact="0.1365"/>
              <dgm:constr type="w" for="ch" forName="Parent1" refType="w" fact="0.2975"/>
              <dgm:constr type="h" for="ch" forName="Parent1" refType="h" fact="0.1052"/>
              <dgm:constr type="l" for="ch" forName="Parent2" refType="w" fact="0.2658"/>
              <dgm:constr type="t" for="ch" forName="Parent2" refType="h" fact="0.3536"/>
              <dgm:constr type="w" for="ch" forName="Parent2" refType="w" fact="0.2975"/>
              <dgm:constr type="h" for="ch" forName="Parent2" refType="h" fact="0.1052"/>
              <dgm:constr type="l" for="ch" forName="Parent3" refType="w" fact="0.1171"/>
              <dgm:constr type="t" for="ch" forName="Parent3" refType="h" fact="0.5707"/>
              <dgm:constr type="w" for="ch" forName="Parent3" refType="w" fact="0.2975"/>
              <dgm:constr type="h" for="ch" forName="Parent3" refType="h" fact="0.1052"/>
              <dgm:constr type="l" for="ch" forName="Parent4" refType="w" fact="0.2658"/>
              <dgm:constr type="t" for="ch" forName="Parent4" refType="h" fact="0.7878"/>
              <dgm:constr type="w" for="ch" forName="Parent4" refType="w" fact="0.2975"/>
              <dgm:constr type="h" for="ch" forName="Parent4" refType="h" fact="0.1052"/>
              <dgm:constr type="l" for="ch" forName="Child1" refType="w" fact="0.5348"/>
              <dgm:constr type="t" for="ch" forName="Child1" refType="h" fact="0.1119"/>
              <dgm:constr type="w" for="ch" forName="Child1" refType="w" fact="0.3196"/>
              <dgm:constr type="h" for="ch" forName="Child1" refType="h" fact="0.15"/>
              <dgm:constr type="l" for="ch" forName="Child2" refType="w" fact="0.6804"/>
              <dgm:constr type="t" for="ch" forName="Child2" refType="h" fact="0.3312"/>
              <dgm:constr type="w" for="ch" forName="Child2" refType="w" fact="0.3196"/>
              <dgm:constr type="h" for="ch" forName="Child2" refType="h" fact="0.15"/>
              <dgm:constr type="l" for="ch" forName="Child3" refType="w" fact="0.5348"/>
              <dgm:constr type="t" for="ch" forName="Child3" refType="h" fact="0.5461"/>
              <dgm:constr type="w" for="ch" forName="Child3" refType="w" fact="0.3196"/>
              <dgm:constr type="h" for="ch" forName="Child3" refType="h" fact="0.15"/>
              <dgm:constr type="l" for="ch" forName="Child4" refType="w" fact="0.6804"/>
              <dgm:constr type="t" for="ch" forName="Child4" refType="h" fact="0.7632"/>
              <dgm:constr type="w" for="ch" forName="Child4" refType="w" fact="0.3196"/>
              <dgm:constr type="h" for="ch" forName="Child4" refType="h" fact="0.15"/>
            </dgm:constrLst>
          </dgm:if>
          <dgm:if name="Name17" axis="ch" ptType="node" func="cnt" op="equ" val="5">
            <dgm:alg type="composite">
              <dgm:param type="ar" val="0.581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1" refType="w" fact="0"/>
              <dgm:constr type="t" for="ch" forName="Accent1" refType="h" fact="0"/>
              <dgm:constr type="w" for="ch" forName="Accent1" refType="w" fact="0.5331"/>
              <dgm:constr type="h" for="ch" forName="Accent1" refType="h" fact="0.3098"/>
              <dgm:constr type="l" for="ch" forName="Accent2" refType="w" fact="0.1481"/>
              <dgm:constr type="t" for="ch" forName="Accent2" refType="h" fact="0.178"/>
              <dgm:constr type="w" for="ch" forName="Accent2" refType="w" fact="0.5331"/>
              <dgm:constr type="h" for="ch" forName="Accent2" refType="h" fact="0.3098"/>
              <dgm:constr type="l" for="ch" forName="Accent3" refType="w" fact="0"/>
              <dgm:constr type="t" for="ch" forName="Accent3" refType="h" fact="0.3568"/>
              <dgm:constr type="w" for="ch" forName="Accent3" refType="w" fact="0.5331"/>
              <dgm:constr type="h" for="ch" forName="Accent3" refType="h" fact="0.3098"/>
              <dgm:constr type="l" for="ch" forName="Accent4" refType="w" fact="0.1481"/>
              <dgm:constr type="t" for="ch" forName="Accent4" refType="h" fact="0.5351"/>
              <dgm:constr type="w" for="ch" forName="Accent4" refType="w" fact="0.5331"/>
              <dgm:constr type="h" for="ch" forName="Accent4" refType="h" fact="0.3098"/>
              <dgm:constr type="l" for="ch" forName="Accent5" refType="w" fact="0.0378"/>
              <dgm:constr type="t" for="ch" forName="Accent5" refType="h" fact="0.7337"/>
              <dgm:constr type="w" for="ch" forName="Accent5" refType="w" fact="0.458"/>
              <dgm:constr type="h" for="ch" forName="Accent5" refType="h" fact="0.2663"/>
              <dgm:constr type="l" for="ch" forName="Parent1" refType="w" fact="0.1171"/>
              <dgm:constr type="t" for="ch" forName="Parent1" refType="h" fact="0.1122"/>
              <dgm:constr type="w" for="ch" forName="Parent1" refType="w" fact="0.2975"/>
              <dgm:constr type="h" for="ch" forName="Parent1" refType="h" fact="0.0864"/>
              <dgm:constr type="l" for="ch" forName="Parent2" refType="w" fact="0.2658"/>
              <dgm:constr type="t" for="ch" forName="Parent2" refType="h" fact="0.2906"/>
              <dgm:constr type="w" for="ch" forName="Parent2" refType="w" fact="0.2975"/>
              <dgm:constr type="h" for="ch" forName="Parent2" refType="h" fact="0.0864"/>
              <dgm:constr type="l" for="ch" forName="Parent3" refType="w" fact="0.1171"/>
              <dgm:constr type="t" for="ch" forName="Parent3" refType="h" fact="0.4689"/>
              <dgm:constr type="w" for="ch" forName="Parent3" refType="w" fact="0.2975"/>
              <dgm:constr type="h" for="ch" forName="Parent3" refType="h" fact="0.0864"/>
              <dgm:constr type="l" for="ch" forName="Parent4" refType="w" fact="0.2658"/>
              <dgm:constr type="t" for="ch" forName="Parent4" refType="h" fact="0.6473"/>
              <dgm:constr type="w" for="ch" forName="Parent4" refType="w" fact="0.2975"/>
              <dgm:constr type="h" for="ch" forName="Parent4" refType="h" fact="0.0864"/>
              <dgm:constr type="l" for="ch" forName="Parent5" refType="w" fact="0.1171"/>
              <dgm:constr type="t" for="ch" forName="Parent5" refType="h" fact="0.8257"/>
              <dgm:constr type="w" for="ch" forName="Parent5" refType="w" fact="0.2975"/>
              <dgm:constr type="h" for="ch" forName="Parent5" refType="h" fact="0.0864"/>
              <dgm:constr type="l" for="ch" forName="Child1" refType="w" fact="0.5348"/>
              <dgm:constr type="t" for="ch" forName="Child1" refType="h" fact="0.0919"/>
              <dgm:constr type="w" for="ch" forName="Child1" refType="w" fact="0.3196"/>
              <dgm:constr type="h" for="ch" forName="Child1" refType="h" fact="0.1232"/>
              <dgm:constr type="l" for="ch" forName="Child2" refType="w" fact="0.6804"/>
              <dgm:constr type="t" for="ch" forName="Child2" refType="h" fact="0.2722"/>
              <dgm:constr type="w" for="ch" forName="Child2" refType="w" fact="0.3196"/>
              <dgm:constr type="h" for="ch" forName="Child2" refType="h" fact="0.1232"/>
              <dgm:constr type="l" for="ch" forName="Child3" refType="w" fact="0.5348"/>
              <dgm:constr type="t" for="ch" forName="Child3" refType="h" fact="0.4487"/>
              <dgm:constr type="w" for="ch" forName="Child3" refType="w" fact="0.3196"/>
              <dgm:constr type="h" for="ch" forName="Child3" refType="h" fact="0.1232"/>
              <dgm:constr type="l" for="ch" forName="Child4" refType="w" fact="0.6804"/>
              <dgm:constr type="t" for="ch" forName="Child4" refType="h" fact="0.6271"/>
              <dgm:constr type="w" for="ch" forName="Child4" refType="w" fact="0.3196"/>
              <dgm:constr type="h" for="ch" forName="Child4" refType="h" fact="0.1232"/>
              <dgm:constr type="l" for="ch" forName="Child5" refType="w" fact="0.5348"/>
              <dgm:constr type="t" for="ch" forName="Child5" refType="h" fact="0.8073"/>
              <dgm:constr type="w" for="ch" forName="Child5" refType="w" fact="0.3196"/>
              <dgm:constr type="h" for="ch" forName="Child5" refType="h" fact="0.1232"/>
            </dgm:constrLst>
          </dgm:if>
          <dgm:if name="Name18" axis="ch" ptType="node" func="cnt" op="equ" val="6">
            <dgm:alg type="composite">
              <dgm:param type="ar" val="0.493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Accent1" refType="w" fact="0"/>
              <dgm:constr type="t" for="ch" forName="Accent1" refType="h" fact="0"/>
              <dgm:constr type="w" for="ch" forName="Accent1" refType="w" fact="0.5331"/>
              <dgm:constr type="h" for="ch" forName="Accent1" refType="h" fact="0.2629"/>
              <dgm:constr type="l" for="ch" forName="Accent2" refType="w" fact="0.1481"/>
              <dgm:constr type="t" for="ch" forName="Accent2" refType="h" fact="0.1511"/>
              <dgm:constr type="w" for="ch" forName="Accent2" refType="w" fact="0.5331"/>
              <dgm:constr type="h" for="ch" forName="Accent2" refType="h" fact="0.2629"/>
              <dgm:constr type="l" for="ch" forName="Accent3" refType="w" fact="0"/>
              <dgm:constr type="t" for="ch" forName="Accent3" refType="h" fact="0.3027"/>
              <dgm:constr type="w" for="ch" forName="Accent3" refType="w" fact="0.5331"/>
              <dgm:constr type="h" for="ch" forName="Accent3" refType="h" fact="0.2629"/>
              <dgm:constr type="l" for="ch" forName="Accent4" refType="w" fact="0.1481"/>
              <dgm:constr type="t" for="ch" forName="Accent4" refType="h" fact="0.4541"/>
              <dgm:constr type="w" for="ch" forName="Accent4" refType="w" fact="0.5331"/>
              <dgm:constr type="h" for="ch" forName="Accent4" refType="h" fact="0.2629"/>
              <dgm:constr type="l" for="ch" forName="Accent5" refType="w" fact="0"/>
              <dgm:constr type="t" for="ch" forName="Accent5" refType="h" fact="0.6053"/>
              <dgm:constr type="w" for="ch" forName="Accent5" refType="w" fact="0.5331"/>
              <dgm:constr type="h" for="ch" forName="Accent5" refType="h" fact="0.2629"/>
              <dgm:constr type="l" for="ch" forName="Accent6" refType="w" fact="0.186"/>
              <dgm:constr type="t" for="ch" forName="Accent6" refType="h" fact="0.774"/>
              <dgm:constr type="w" for="ch" forName="Accent6" refType="w" fact="0.458"/>
              <dgm:constr type="h" for="ch" forName="Accent6" refType="h" fact="0.226"/>
              <dgm:constr type="l" for="ch" forName="Parent1" refType="w" fact="0.1171"/>
              <dgm:constr type="t" for="ch" forName="Parent1" refType="h" fact="0.0952"/>
              <dgm:constr type="w" for="ch" forName="Parent1" refType="w" fact="0.2975"/>
              <dgm:constr type="h" for="ch" forName="Parent1" refType="h" fact="0.0733"/>
              <dgm:constr type="l" for="ch" forName="Parent2" refType="w" fact="0.2658"/>
              <dgm:constr type="t" for="ch" forName="Parent2" refType="h" fact="0.2466"/>
              <dgm:constr type="w" for="ch" forName="Parent2" refType="w" fact="0.2975"/>
              <dgm:constr type="h" for="ch" forName="Parent2" refType="h" fact="0.0733"/>
              <dgm:constr type="l" for="ch" forName="Parent3" refType="w" fact="0.1171"/>
              <dgm:constr type="t" for="ch" forName="Parent3" refType="h" fact="0.3979"/>
              <dgm:constr type="w" for="ch" forName="Parent3" refType="w" fact="0.2975"/>
              <dgm:constr type="h" for="ch" forName="Parent3" refType="h" fact="0.0733"/>
              <dgm:constr type="l" for="ch" forName="Parent4" refType="w" fact="0.2658"/>
              <dgm:constr type="t" for="ch" forName="Parent4" refType="h" fact="0.5493"/>
              <dgm:constr type="w" for="ch" forName="Parent4" refType="w" fact="0.2975"/>
              <dgm:constr type="h" for="ch" forName="Parent4" refType="h" fact="0.0733"/>
              <dgm:constr type="l" for="ch" forName="Parent5" refType="w" fact="0.1171"/>
              <dgm:constr type="t" for="ch" forName="Parent5" refType="h" fact="0.7005"/>
              <dgm:constr type="w" for="ch" forName="Parent5" refType="w" fact="0.2975"/>
              <dgm:constr type="h" for="ch" forName="Parent5" refType="h" fact="0.0733"/>
              <dgm:constr type="l" for="ch" forName="Parent6" refType="w" fact="0.2658"/>
              <dgm:constr type="t" for="ch" forName="Parent6" refType="h" fact="0.8519"/>
              <dgm:constr type="w" for="ch" forName="Parent6" refType="w" fact="0.2975"/>
              <dgm:constr type="h" for="ch" forName="Parent6" refType="h" fact="0.0733"/>
              <dgm:constr type="l" for="ch" forName="Child1" refType="w" fact="0.5348"/>
              <dgm:constr type="t" for="ch" forName="Child1" refType="h" fact="0.078"/>
              <dgm:constr type="w" for="ch" forName="Child1" refType="w" fact="0.3196"/>
              <dgm:constr type="h" for="ch" forName="Child1" refType="h" fact="0.1046"/>
              <dgm:constr type="l" for="ch" forName="Child2" refType="w" fact="0.6804"/>
              <dgm:constr type="t" for="ch" forName="Child2" refType="h" fact="0.231"/>
              <dgm:constr type="w" for="ch" forName="Child2" refType="w" fact="0.3196"/>
              <dgm:constr type="h" for="ch" forName="Child2" refType="h" fact="0.1046"/>
              <dgm:constr type="l" for="ch" forName="Child3" refType="w" fact="0.5348"/>
              <dgm:constr type="t" for="ch" forName="Child3" refType="h" fact="0.3808"/>
              <dgm:constr type="w" for="ch" forName="Child3" refType="w" fact="0.3196"/>
              <dgm:constr type="h" for="ch" forName="Child3" refType="h" fact="0.1046"/>
              <dgm:constr type="l" for="ch" forName="Child4" refType="w" fact="0.6804"/>
              <dgm:constr type="t" for="ch" forName="Child4" refType="h" fact="0.5322"/>
              <dgm:constr type="w" for="ch" forName="Child4" refType="w" fact="0.3196"/>
              <dgm:constr type="h" for="ch" forName="Child4" refType="h" fact="0.1046"/>
              <dgm:constr type="l" for="ch" forName="Child5" refType="w" fact="0.5348"/>
              <dgm:constr type="t" for="ch" forName="Child5" refType="h" fact="0.6833"/>
              <dgm:constr type="w" for="ch" forName="Child5" refType="w" fact="0.3196"/>
              <dgm:constr type="h" for="ch" forName="Child5" refType="h" fact="0.1046"/>
              <dgm:constr type="l" for="ch" forName="Child6" refType="w" fact="0.6804"/>
              <dgm:constr type="t" for="ch" forName="Child6" refType="h" fact="0.8347"/>
              <dgm:constr type="w" for="ch" forName="Child6" refType="w" fact="0.3196"/>
              <dgm:constr type="h" for="ch" forName="Child6" refType="h" fact="0.1046"/>
            </dgm:constrLst>
          </dgm:if>
          <dgm:else name="Name19">
            <dgm:alg type="composite">
              <dgm:param type="ar" val="0.428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Accent1" refType="w" fact="0"/>
              <dgm:constr type="t" for="ch" forName="Accent1" refType="h" fact="0"/>
              <dgm:constr type="w" for="ch" forName="Accent1" refType="w" fact="0.5331"/>
              <dgm:constr type="h" for="ch" forName="Accent1" refType="h" fact="0.2284"/>
              <dgm:constr type="l" for="ch" forName="Accent2" refType="w" fact="0.1481"/>
              <dgm:constr type="t" for="ch" forName="Accent2" refType="h" fact="0.1312"/>
              <dgm:constr type="w" for="ch" forName="Accent2" refType="w" fact="0.5331"/>
              <dgm:constr type="h" for="ch" forName="Accent2" refType="h" fact="0.2284"/>
              <dgm:constr type="l" for="ch" forName="Accent3" refType="w" fact="0"/>
              <dgm:constr type="t" for="ch" forName="Accent3" refType="h" fact="0.263"/>
              <dgm:constr type="w" for="ch" forName="Accent3" refType="w" fact="0.5331"/>
              <dgm:constr type="h" for="ch" forName="Accent3" refType="h" fact="0.2284"/>
              <dgm:constr type="l" for="ch" forName="Accent4" refType="w" fact="0.1481"/>
              <dgm:constr type="t" for="ch" forName="Accent4" refType="h" fact="0.3945"/>
              <dgm:constr type="w" for="ch" forName="Accent4" refType="w" fact="0.5331"/>
              <dgm:constr type="h" for="ch" forName="Accent4" refType="h" fact="0.2284"/>
              <dgm:constr type="l" for="ch" forName="Accent5" refType="w" fact="0"/>
              <dgm:constr type="t" for="ch" forName="Accent5" refType="h" fact="0.5258"/>
              <dgm:constr type="w" for="ch" forName="Accent5" refType="w" fact="0.5331"/>
              <dgm:constr type="h" for="ch" forName="Accent5" refType="h" fact="0.2284"/>
              <dgm:constr type="l" for="ch" forName="Accent6" refType="w" fact="0.1481"/>
              <dgm:constr type="t" for="ch" forName="Accent6" refType="h" fact="0.6573"/>
              <dgm:constr type="w" for="ch" forName="Accent6" refType="w" fact="0.5331"/>
              <dgm:constr type="h" for="ch" forName="Accent6" refType="h" fact="0.2284"/>
              <dgm:constr type="l" for="ch" forName="Accent7" refType="w" fact="0.0378"/>
              <dgm:constr type="t" for="ch" forName="Accent7" refType="h" fact="0.8037"/>
              <dgm:constr type="w" for="ch" forName="Accent7" refType="w" fact="0.458"/>
              <dgm:constr type="h" for="ch" forName="Accent7" refType="h" fact="0.1963"/>
              <dgm:constr type="l" for="ch" forName="Parent1" refType="w" fact="0.1171"/>
              <dgm:constr type="t" for="ch" forName="Parent1" refType="h" fact="0.0827"/>
              <dgm:constr type="w" for="ch" forName="Parent1" refType="w" fact="0.2975"/>
              <dgm:constr type="h" for="ch" forName="Parent1" refType="h" fact="0.0637"/>
              <dgm:constr type="l" for="ch" forName="Parent2" refType="w" fact="0.2658"/>
              <dgm:constr type="t" for="ch" forName="Parent2" refType="h" fact="0.2142"/>
              <dgm:constr type="w" for="ch" forName="Parent2" refType="w" fact="0.2975"/>
              <dgm:constr type="h" for="ch" forName="Parent2" refType="h" fact="0.0637"/>
              <dgm:constr type="l" for="ch" forName="Parent3" refType="w" fact="0.1171"/>
              <dgm:constr type="t" for="ch" forName="Parent3" refType="h" fact="0.3457"/>
              <dgm:constr type="w" for="ch" forName="Parent3" refType="w" fact="0.2975"/>
              <dgm:constr type="h" for="ch" forName="Parent3" refType="h" fact="0.0637"/>
              <dgm:constr type="l" for="ch" forName="Parent4" refType="w" fact="0.2658"/>
              <dgm:constr type="t" for="ch" forName="Parent4" refType="h" fact="0.4772"/>
              <dgm:constr type="w" for="ch" forName="Parent4" refType="w" fact="0.2975"/>
              <dgm:constr type="h" for="ch" forName="Parent4" refType="h" fact="0.0637"/>
              <dgm:constr type="l" for="ch" forName="Parent5" refType="w" fact="0.1171"/>
              <dgm:constr type="t" for="ch" forName="Parent5" refType="h" fact="0.6085"/>
              <dgm:constr type="w" for="ch" forName="Parent5" refType="w" fact="0.2975"/>
              <dgm:constr type="h" for="ch" forName="Parent5" refType="h" fact="0.0637"/>
              <dgm:constr type="l" for="ch" forName="Parent6" refType="w" fact="0.2658"/>
              <dgm:constr type="t" for="ch" forName="Parent6" refType="h" fact="0.74"/>
              <dgm:constr type="w" for="ch" forName="Parent6" refType="w" fact="0.2975"/>
              <dgm:constr type="h" for="ch" forName="Parent6" refType="h" fact="0.0637"/>
              <dgm:constr type="l" for="ch" forName="Parent7" refType="w" fact="0.1171"/>
              <dgm:constr type="t" for="ch" forName="Parent7" refType="h" fact="0.8715"/>
              <dgm:constr type="w" for="ch" forName="Parent7" refType="w" fact="0.2975"/>
              <dgm:constr type="h" for="ch" forName="Parent7" refType="h" fact="0.0637"/>
              <dgm:constr type="l" for="ch" forName="Child1" refType="w" fact="0.5348"/>
              <dgm:constr type="t" for="ch" forName="Child1" refType="h" fact="0.0678"/>
              <dgm:constr type="w" for="ch" forName="Child1" refType="w" fact="0.3196"/>
              <dgm:constr type="h" for="ch" forName="Child1" refType="h" fact="0.0908"/>
              <dgm:constr type="l" for="ch" forName="Child2" refType="w" fact="0.6804"/>
              <dgm:constr type="t" for="ch" forName="Child2" refType="h" fact="0.2006"/>
              <dgm:constr type="w" for="ch" forName="Child2" refType="w" fact="0.3196"/>
              <dgm:constr type="h" for="ch" forName="Child2" refType="h" fact="0.0908"/>
              <dgm:constr type="l" for="ch" forName="Child3" refType="w" fact="0.5348"/>
              <dgm:constr type="t" for="ch" forName="Child3" refType="h" fact="0.3308"/>
              <dgm:constr type="w" for="ch" forName="Child3" refType="w" fact="0.3196"/>
              <dgm:constr type="h" for="ch" forName="Child3" refType="h" fact="0.0908"/>
              <dgm:constr type="l" for="ch" forName="Child4" refType="w" fact="0.6804"/>
              <dgm:constr type="t" for="ch" forName="Child4" refType="h" fact="0.4623"/>
              <dgm:constr type="w" for="ch" forName="Child4" refType="w" fact="0.3196"/>
              <dgm:constr type="h" for="ch" forName="Child4" refType="h" fact="0.0908"/>
              <dgm:constr type="l" for="ch" forName="Child5" refType="w" fact="0.5348"/>
              <dgm:constr type="t" for="ch" forName="Child5" refType="h" fact="0.5936"/>
              <dgm:constr type="w" for="ch" forName="Child5" refType="w" fact="0.3196"/>
              <dgm:constr type="h" for="ch" forName="Child5" refType="h" fact="0.0908"/>
              <dgm:constr type="l" for="ch" forName="Child6" refType="w" fact="0.6804"/>
              <dgm:constr type="t" for="ch" forName="Child6" refType="h" fact="0.7251"/>
              <dgm:constr type="w" for="ch" forName="Child6" refType="w" fact="0.3196"/>
              <dgm:constr type="h" for="ch" forName="Child6" refType="h" fact="0.0908"/>
              <dgm:constr type="l" for="ch" forName="Child7" refType="w" fact="0.5348"/>
              <dgm:constr type="t" for="ch" forName="Child7" refType="h" fact="0.8579"/>
              <dgm:constr type="w" for="ch" forName="Child7" refType="w" fact="0.3196"/>
              <dgm:constr type="h" for="ch" forName="Child7" refType="h" fact="0.0908"/>
            </dgm:constrLst>
          </dgm:else>
        </dgm:choose>
      </dgm:else>
    </dgm:choose>
    <dgm:forEach name="wrapper" axis="self" ptType="parTrans">
      <dgm:forEach name="accentRepeat" axis="self">
        <dgm:layoutNode name="Accent" styleLbl="node1">
          <dgm:alg type="sp"/>
          <dgm:choose name="Name20">
            <dgm:if name="Name21" func="var" arg="dir" op="equ" val="norm">
              <dgm:choose name="Name22">
                <dgm:if name="Name23" axis="precedSib" ptType="node" func="cnt" op="equ" val="0">
                  <dgm:choose name="Name24">
                    <dgm:if name="Name25" axis="followSib" ptType="node" func="cnt" op="equ" val="0">
                      <dgm:shape xmlns:r="http://schemas.openxmlformats.org/officeDocument/2006/relationships" type="circularArrow" r:blip="">
                        <dgm:adjLst>
                          <dgm:adj idx="1" val="0.1098"/>
                          <dgm:adj idx="2" val="19.0387"/>
                          <dgm:adj idx="3" val="150"/>
                          <dgm:adj idx="4" val="180"/>
                          <dgm:adj idx="5" val="0.125"/>
                        </dgm:adjLst>
                      </dgm:shape>
                    </dgm:if>
                    <dgm:else name="Name26">
                      <dgm:shape xmlns:r="http://schemas.openxmlformats.org/officeDocument/2006/relationships" type="circularArrow" r:blip="">
                        <dgm:adjLst>
                          <dgm:adj idx="1" val="0.1098"/>
                          <dgm:adj idx="2" val="19.0387"/>
                          <dgm:adj idx="3" val="75"/>
                          <dgm:adj idx="4" val="180"/>
                          <dgm:adj idx="5" val="0.125"/>
                        </dgm:adjLst>
                      </dgm:shape>
                    </dgm:else>
                  </dgm:choose>
                </dgm:if>
                <dgm:else name="Name27">
                  <dgm:choose name="Name28">
                    <dgm:if name="Name29" axis="followSib" ptType="node" func="cnt" op="equ" val="0">
                      <dgm:choose name="Name30">
                        <dgm:if name="Name31" axis="precedSib" ptType="node" func="cnt" op="equ" val="1">
                          <dgm:shape xmlns:r="http://schemas.openxmlformats.org/officeDocument/2006/relationships" type="blockArc" r:blip="">
                            <dgm:adjLst>
                              <dgm:adj idx="1" val="0"/>
                              <dgm:adj idx="2" val="-45"/>
                              <dgm:adj idx="3" val="0.1274"/>
                            </dgm:adjLst>
                          </dgm:shape>
                        </dgm:if>
                        <dgm:if name="Name32" axis="precedSib" ptType="node" func="cnt" op="equ" val="2">
                          <dgm:shape xmlns:r="http://schemas.openxmlformats.org/officeDocument/2006/relationships" type="blockArc" r:blip="">
                            <dgm:adjLst>
                              <dgm:adj idx="1" val="-135"/>
                              <dgm:adj idx="2" val="180"/>
                              <dgm:adj idx="3" val="0.1274"/>
                            </dgm:adjLst>
                          </dgm:shape>
                        </dgm:if>
                        <dgm:if name="Name33" axis="precedSib" ptType="node" func="cnt" op="equ" val="3">
                          <dgm:shape xmlns:r="http://schemas.openxmlformats.org/officeDocument/2006/relationships" type="blockArc" r:blip="">
                            <dgm:adjLst>
                              <dgm:adj idx="1" val="0"/>
                              <dgm:adj idx="2" val="-45"/>
                              <dgm:adj idx="3" val="0.1274"/>
                            </dgm:adjLst>
                          </dgm:shape>
                        </dgm:if>
                        <dgm:if name="Name34" axis="precedSib" ptType="node" func="cnt" op="equ" val="4">
                          <dgm:shape xmlns:r="http://schemas.openxmlformats.org/officeDocument/2006/relationships" type="blockArc" r:blip="">
                            <dgm:adjLst>
                              <dgm:adj idx="1" val="-135"/>
                              <dgm:adj idx="2" val="180"/>
                              <dgm:adj idx="3" val="0.1274"/>
                            </dgm:adjLst>
                          </dgm:shape>
                        </dgm:if>
                        <dgm:if name="Name35" axis="precedSib" ptType="node" func="cnt" op="equ" val="5">
                          <dgm:shape xmlns:r="http://schemas.openxmlformats.org/officeDocument/2006/relationships" type="blockArc" r:blip="">
                            <dgm:adjLst>
                              <dgm:adj idx="1" val="0"/>
                              <dgm:adj idx="2" val="-45"/>
                              <dgm:adj idx="3" val="0.1274"/>
                            </dgm:adjLst>
                          </dgm:shape>
                        </dgm:if>
                        <dgm:if name="Name36" axis="precedSib" ptType="node" func="cnt" op="equ" val="6">
                          <dgm:shape xmlns:r="http://schemas.openxmlformats.org/officeDocument/2006/relationships" type="blockArc" r:blip="">
                            <dgm:adjLst>
                              <dgm:adj idx="1" val="-135"/>
                              <dgm:adj idx="2" val="180"/>
                              <dgm:adj idx="3" val="0.1274"/>
                            </dgm:adjLst>
                          </dgm:shape>
                        </dgm:if>
                        <dgm:else name="Name37"/>
                      </dgm:choose>
                    </dgm:if>
                    <dgm:else name="Name38">
                      <dgm:choose name="Name39">
                        <dgm:if name="Name40" axis="precedSib" ptType="node" func="cnt" op="equ" val="0">
                          <dgm:shape xmlns:r="http://schemas.openxmlformats.org/officeDocument/2006/relationships" type="blockArc" r:blip="">
                            <dgm:adjLst>
                              <dgm:adj idx="1" val="-133.1632"/>
                              <dgm:adj idx="2" val="65"/>
                              <dgm:adj idx="3" val="0.13"/>
                            </dgm:adjLst>
                          </dgm:shape>
                        </dgm:if>
                        <dgm:if name="Name41" axis="precedSib" ptType="node" func="cnt" op="equ" val="1">
                          <dgm:shape xmlns:r="http://schemas.openxmlformats.org/officeDocument/2006/relationships" type="leftCircularArrow" r:blip="">
                            <dgm:adjLst>
                              <dgm:adj idx="1" val="0.1098"/>
                              <dgm:adj idx="2" val="19.0387"/>
                              <dgm:adj idx="3" val="105"/>
                              <dgm:adj idx="4" val="-45"/>
                              <dgm:adj idx="5" val="0.125"/>
                            </dgm:adjLst>
                          </dgm:shape>
                        </dgm:if>
                        <dgm:if name="Name42" axis="precedSib" ptType="node" func="cnt" op="equ" val="2">
                          <dgm:shape xmlns:r="http://schemas.openxmlformats.org/officeDocument/2006/relationships" type="circularArrow" r:blip="">
                            <dgm:adjLst>
                              <dgm:adj idx="1" val="0.1098"/>
                              <dgm:adj idx="2" val="19.0387"/>
                              <dgm:adj idx="3" val="75"/>
                              <dgm:adj idx="4" val="-135"/>
                              <dgm:adj idx="5" val="0.125"/>
                            </dgm:adjLst>
                          </dgm:shape>
                        </dgm:if>
                        <dgm:if name="Name43" axis="precedSib" ptType="node" func="cnt" op="equ" val="3">
                          <dgm:shape xmlns:r="http://schemas.openxmlformats.org/officeDocument/2006/relationships" type="leftCircularArrow" r:blip="">
                            <dgm:adjLst>
                              <dgm:adj idx="1" val="0.1098"/>
                              <dgm:adj idx="2" val="19.0387"/>
                              <dgm:adj idx="3" val="105"/>
                              <dgm:adj idx="4" val="-45"/>
                              <dgm:adj idx="5" val="0.125"/>
                            </dgm:adjLst>
                          </dgm:shape>
                        </dgm:if>
                        <dgm:if name="Name44" axis="precedSib" ptType="node" func="cnt" op="equ" val="4">
                          <dgm:shape xmlns:r="http://schemas.openxmlformats.org/officeDocument/2006/relationships" type="circularArrow" r:blip="">
                            <dgm:adjLst>
                              <dgm:adj idx="1" val="0.1098"/>
                              <dgm:adj idx="2" val="19.0387"/>
                              <dgm:adj idx="3" val="75"/>
                              <dgm:adj idx="4" val="-135"/>
                              <dgm:adj idx="5" val="0.125"/>
                            </dgm:adjLst>
                          </dgm:shape>
                        </dgm:if>
                        <dgm:if name="Name45" axis="precedSib" ptType="node" func="cnt" op="equ" val="5">
                          <dgm:shape xmlns:r="http://schemas.openxmlformats.org/officeDocument/2006/relationships" type="leftCircularArrow" r:blip="">
                            <dgm:adjLst>
                              <dgm:adj idx="1" val="0.1098"/>
                              <dgm:adj idx="2" val="19.0387"/>
                              <dgm:adj idx="3" val="105"/>
                              <dgm:adj idx="4" val="-45"/>
                              <dgm:adj idx="5" val="0.125"/>
                            </dgm:adjLst>
                          </dgm:shape>
                        </dgm:if>
                        <dgm:if name="Name46" axis="precedSib" ptType="node" func="cnt" op="equ" val="6">
                          <dgm:shape xmlns:r="http://schemas.openxmlformats.org/officeDocument/2006/relationships" type="blockArc" r:blip="">
                            <dgm:adjLst>
                              <dgm:adj idx="1" val="-135"/>
                              <dgm:adj idx="2" val="180"/>
                              <dgm:adj idx="3" val="0.1274"/>
                            </dgm:adjLst>
                          </dgm:shape>
                        </dgm:if>
                        <dgm:else name="Name47"/>
                      </dgm:choose>
                    </dgm:else>
                  </dgm:choose>
                </dgm:else>
              </dgm:choose>
            </dgm:if>
            <dgm:else name="Name48">
              <dgm:choose name="Name49">
                <dgm:if name="Name50" axis="precedSib" ptType="node" func="cnt" op="equ" val="0">
                  <dgm:choose name="Name51">
                    <dgm:if name="Name52" axis="followSib" ptType="node" func="cnt" op="equ" val="0">
                      <dgm:shape xmlns:r="http://schemas.openxmlformats.org/officeDocument/2006/relationships" type="leftCircularArrow" r:blip="">
                        <dgm:adjLst>
                          <dgm:adj idx="1" val="0.1098"/>
                          <dgm:adj idx="2" val="19.0387"/>
                          <dgm:adj idx="3" val="30"/>
                          <dgm:adj idx="4" val="0"/>
                          <dgm:adj idx="5" val="0.125"/>
                        </dgm:adjLst>
                      </dgm:shape>
                    </dgm:if>
                    <dgm:else name="Name53">
                      <dgm:shape xmlns:r="http://schemas.openxmlformats.org/officeDocument/2006/relationships" type="leftCircularArrow" r:blip="">
                        <dgm:adjLst>
                          <dgm:adj idx="1" val="0.1098"/>
                          <dgm:adj idx="2" val="19.0387"/>
                          <dgm:adj idx="3" val="105"/>
                          <dgm:adj idx="4" val="0"/>
                          <dgm:adj idx="5" val="0.125"/>
                        </dgm:adjLst>
                      </dgm:shape>
                    </dgm:else>
                  </dgm:choose>
                </dgm:if>
                <dgm:else name="Name54">
                  <dgm:choose name="Name55">
                    <dgm:if name="Name56" axis="followSib" ptType="node" func="cnt" op="equ" val="0">
                      <dgm:choose name="Name57">
                        <dgm:if name="Name58" axis="precedSib" ptType="node" func="cnt" op="equ" val="1">
                          <dgm:shape xmlns:r="http://schemas.openxmlformats.org/officeDocument/2006/relationships" type="blockArc" r:blip="">
                            <dgm:adjLst>
                              <dgm:adj idx="1" val="-135"/>
                              <dgm:adj idx="2" val="180"/>
                              <dgm:adj idx="3" val="0.1274"/>
                            </dgm:adjLst>
                          </dgm:shape>
                        </dgm:if>
                        <dgm:if name="Name59" axis="precedSib" ptType="node" func="cnt" op="equ" val="2">
                          <dgm:shape xmlns:r="http://schemas.openxmlformats.org/officeDocument/2006/relationships" type="blockArc" r:blip="">
                            <dgm:adjLst>
                              <dgm:adj idx="1" val="0"/>
                              <dgm:adj idx="2" val="-45"/>
                              <dgm:adj idx="3" val="0.1274"/>
                            </dgm:adjLst>
                          </dgm:shape>
                        </dgm:if>
                        <dgm:if name="Name60" axis="precedSib" ptType="node" func="cnt" op="equ" val="3">
                          <dgm:shape xmlns:r="http://schemas.openxmlformats.org/officeDocument/2006/relationships" type="blockArc" r:blip="">
                            <dgm:adjLst>
                              <dgm:adj idx="1" val="-135"/>
                              <dgm:adj idx="2" val="180"/>
                              <dgm:adj idx="3" val="0.1274"/>
                            </dgm:adjLst>
                          </dgm:shape>
                        </dgm:if>
                        <dgm:if name="Name61" axis="precedSib" ptType="node" func="cnt" op="equ" val="4">
                          <dgm:shape xmlns:r="http://schemas.openxmlformats.org/officeDocument/2006/relationships" type="blockArc" r:blip="">
                            <dgm:adjLst>
                              <dgm:adj idx="1" val="0"/>
                              <dgm:adj idx="2" val="-45"/>
                              <dgm:adj idx="3" val="0.1274"/>
                            </dgm:adjLst>
                          </dgm:shape>
                        </dgm:if>
                        <dgm:if name="Name62" axis="precedSib" ptType="node" func="cnt" op="equ" val="5">
                          <dgm:shape xmlns:r="http://schemas.openxmlformats.org/officeDocument/2006/relationships" type="blockArc" r:blip="">
                            <dgm:adjLst>
                              <dgm:adj idx="1" val="-135"/>
                              <dgm:adj idx="2" val="180"/>
                              <dgm:adj idx="3" val="0.1274"/>
                            </dgm:adjLst>
                          </dgm:shape>
                        </dgm:if>
                        <dgm:if name="Name63" axis="precedSib" ptType="node" func="cnt" op="equ" val="6">
                          <dgm:shape xmlns:r="http://schemas.openxmlformats.org/officeDocument/2006/relationships" type="blockArc" r:blip="">
                            <dgm:adjLst>
                              <dgm:adj idx="1" val="0"/>
                              <dgm:adj idx="2" val="-45"/>
                              <dgm:adj idx="3" val="0.1274"/>
                            </dgm:adjLst>
                          </dgm:shape>
                        </dgm:if>
                        <dgm:else name="Name64"/>
                      </dgm:choose>
                    </dgm:if>
                    <dgm:else name="Name65">
                      <dgm:choose name="Name66">
                        <dgm:if name="Name67" axis="precedSib" ptType="node" func="cnt" op="equ" val="0">
                          <dgm:shape xmlns:r="http://schemas.openxmlformats.org/officeDocument/2006/relationships" type="blockArc" r:blip="">
                            <dgm:adjLst>
                              <dgm:adj idx="1" val="-133.1632"/>
                              <dgm:adj idx="2" val="65"/>
                              <dgm:adj idx="3" val="0.13"/>
                            </dgm:adjLst>
                          </dgm:shape>
                        </dgm:if>
                        <dgm:if name="Name68" axis="precedSib" ptType="node" func="cnt" op="equ" val="1">
                          <dgm:shape xmlns:r="http://schemas.openxmlformats.org/officeDocument/2006/relationships" type="circularArrow" r:blip="">
                            <dgm:adjLst>
                              <dgm:adj idx="1" val="0.1098"/>
                              <dgm:adj idx="2" val="19.0387"/>
                              <dgm:adj idx="3" val="75"/>
                              <dgm:adj idx="4" val="-135"/>
                              <dgm:adj idx="5" val="0.125"/>
                            </dgm:adjLst>
                          </dgm:shape>
                        </dgm:if>
                        <dgm:if name="Name69" axis="precedSib" ptType="node" func="cnt" op="equ" val="2">
                          <dgm:shape xmlns:r="http://schemas.openxmlformats.org/officeDocument/2006/relationships" type="leftCircularArrow" r:blip="">
                            <dgm:adjLst>
                              <dgm:adj idx="1" val="0.1098"/>
                              <dgm:adj idx="2" val="19.0387"/>
                              <dgm:adj idx="3" val="105"/>
                              <dgm:adj idx="4" val="-45"/>
                              <dgm:adj idx="5" val="0.125"/>
                            </dgm:adjLst>
                          </dgm:shape>
                        </dgm:if>
                        <dgm:if name="Name70" axis="precedSib" ptType="node" func="cnt" op="equ" val="3">
                          <dgm:shape xmlns:r="http://schemas.openxmlformats.org/officeDocument/2006/relationships" type="circularArrow" r:blip="">
                            <dgm:adjLst>
                              <dgm:adj idx="1" val="0.1098"/>
                              <dgm:adj idx="2" val="19.0387"/>
                              <dgm:adj idx="3" val="75"/>
                              <dgm:adj idx="4" val="-135"/>
                              <dgm:adj idx="5" val="0.125"/>
                            </dgm:adjLst>
                          </dgm:shape>
                        </dgm:if>
                        <dgm:if name="Name71" axis="precedSib" ptType="node" func="cnt" op="equ" val="4">
                          <dgm:shape xmlns:r="http://schemas.openxmlformats.org/officeDocument/2006/relationships" type="leftCircularArrow" r:blip="">
                            <dgm:adjLst>
                              <dgm:adj idx="1" val="0.1098"/>
                              <dgm:adj idx="2" val="19.0387"/>
                              <dgm:adj idx="3" val="105"/>
                              <dgm:adj idx="4" val="-45"/>
                              <dgm:adj idx="5" val="0.125"/>
                            </dgm:adjLst>
                          </dgm:shape>
                        </dgm:if>
                        <dgm:if name="Name72" axis="precedSib" ptType="node" func="cnt" op="equ" val="5">
                          <dgm:shape xmlns:r="http://schemas.openxmlformats.org/officeDocument/2006/relationships" type="circularArrow" r:blip="">
                            <dgm:adjLst>
                              <dgm:adj idx="1" val="0.1098"/>
                              <dgm:adj idx="2" val="19.0387"/>
                              <dgm:adj idx="3" val="75"/>
                              <dgm:adj idx="4" val="-135"/>
                              <dgm:adj idx="5" val="0.125"/>
                            </dgm:adjLst>
                          </dgm:shape>
                        </dgm:if>
                        <dgm:if name="Name73" axis="precedSib" ptType="node" func="cnt" op="equ" val="6">
                          <dgm:shape xmlns:r="http://schemas.openxmlformats.org/officeDocument/2006/relationships" type="blockArc" r:blip="">
                            <dgm:adjLst>
                              <dgm:adj idx="1" val="0"/>
                              <dgm:adj idx="2" val="-45"/>
                              <dgm:adj idx="3" val="0.1274"/>
                            </dgm:adjLst>
                          </dgm:shape>
                        </dgm:if>
                        <dgm:else name="Name74"/>
                      </dgm:choose>
                    </dgm:else>
                  </dgm:choose>
                </dgm:else>
              </dgm:choose>
            </dgm:else>
          </dgm:choose>
          <dgm:presOf/>
        </dgm:layoutNode>
      </dgm:forEach>
    </dgm:forEach>
    <dgm:forEach name="Name75" axis="ch" ptType="node" cnt="1">
      <dgm:layoutNode name="Accent1">
        <dgm:alg type="sp"/>
        <dgm:shape xmlns:r="http://schemas.openxmlformats.org/officeDocument/2006/relationships" r:blip="">
          <dgm:adjLst/>
        </dgm:shape>
        <dgm:presOf/>
        <dgm:constrLst/>
        <dgm:forEach name="Name76" ref="accentRepeat"/>
      </dgm:layoutNode>
      <dgm:choose name="Name77">
        <dgm:if name="Name78" axis="ch" ptType="node" func="cnt" op="gte" val="1">
          <dgm:layoutNode name="Child1"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79"/>
      </dgm:choose>
      <dgm:layoutNode name="Parent1"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0" axis="ch" ptType="node" st="2" cnt="1">
      <dgm:layoutNode name="Accent2">
        <dgm:alg type="sp"/>
        <dgm:shape xmlns:r="http://schemas.openxmlformats.org/officeDocument/2006/relationships" r:blip="">
          <dgm:adjLst/>
        </dgm:shape>
        <dgm:presOf/>
        <dgm:constrLst/>
        <dgm:forEach name="Name81" ref="accentRepeat"/>
      </dgm:layoutNode>
      <dgm:choose name="Name82">
        <dgm:if name="Name83" axis="ch" ptType="node" func="cnt" op="gte" val="1">
          <dgm:layoutNode name="Child2"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4"/>
      </dgm:choose>
      <dgm:layoutNode name="Parent2"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choose name="Name87">
        <dgm:if name="Name88" axis="ch" ptType="node" func="cnt" op="gte" val="1">
          <dgm:layoutNode name="Child3"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89"/>
      </dgm:choose>
      <dgm:layoutNode name="Parent3"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0" axis="ch" ptType="node" st="4" cnt="1">
      <dgm:layoutNode name="Accent4">
        <dgm:alg type="sp"/>
        <dgm:shape xmlns:r="http://schemas.openxmlformats.org/officeDocument/2006/relationships" r:blip="">
          <dgm:adjLst/>
        </dgm:shape>
        <dgm:presOf/>
        <dgm:constrLst/>
        <dgm:forEach name="Name91" ref="accentRepeat"/>
      </dgm:layoutNode>
      <dgm:choose name="Name92">
        <dgm:if name="Name93" axis="ch" ptType="node" func="cnt" op="gte" val="1">
          <dgm:layoutNode name="Child4"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4"/>
      </dgm:choose>
      <dgm:layoutNode name="Parent4"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95" axis="ch" ptType="node" st="5" cnt="1">
      <dgm:layoutNode name="Accent5">
        <dgm:alg type="sp"/>
        <dgm:shape xmlns:r="http://schemas.openxmlformats.org/officeDocument/2006/relationships" r:blip="">
          <dgm:adjLst/>
        </dgm:shape>
        <dgm:presOf/>
        <dgm:constrLst/>
        <dgm:forEach name="Name96" ref="accentRepeat"/>
      </dgm:layoutNode>
      <dgm:choose name="Name97">
        <dgm:if name="Name98" axis="ch" ptType="node" func="cnt" op="gte" val="1">
          <dgm:layoutNode name="Child5"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99"/>
      </dgm:choose>
      <dgm:layoutNode name="Parent5"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0" axis="ch" ptType="node" st="6" cnt="1">
      <dgm:layoutNode name="Accent6">
        <dgm:alg type="sp"/>
        <dgm:shape xmlns:r="http://schemas.openxmlformats.org/officeDocument/2006/relationships" r:blip="">
          <dgm:adjLst/>
        </dgm:shape>
        <dgm:presOf/>
        <dgm:constrLst/>
        <dgm:forEach name="Name101" ref="accentRepeat"/>
      </dgm:layoutNode>
      <dgm:choose name="Name102">
        <dgm:if name="Name103" axis="ch" ptType="node" func="cnt" op="gte" val="1">
          <dgm:layoutNode name="Child6"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4"/>
      </dgm:choose>
      <dgm:layoutNode name="Parent6"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forEach name="Name105" axis="ch" ptType="node" st="7" cnt="1">
      <dgm:layoutNode name="Accent7">
        <dgm:alg type="sp"/>
        <dgm:shape xmlns:r="http://schemas.openxmlformats.org/officeDocument/2006/relationships" r:blip="">
          <dgm:adjLst/>
        </dgm:shape>
        <dgm:presOf/>
        <dgm:constrLst/>
        <dgm:forEach name="Name106" ref="accentRepeat"/>
      </dgm:layoutNode>
      <dgm:choose name="Name107">
        <dgm:if name="Name108" axis="ch" ptType="node" func="cnt" op="gte" val="1">
          <dgm:layoutNode name="Child7" styleLbl="revTx">
            <dgm:varLst>
              <dgm:chMax val="0"/>
              <dgm:chPref val="0"/>
              <dgm:bulletEnabled val="1"/>
            </dgm:varLst>
            <dgm:alg type="tx">
              <dgm:param type="stBulletLvl" val="1"/>
              <dgm:param type="parTxLTRAlign" val="l"/>
              <dgm:param type="txAnchorVertCh" val="mid"/>
            </dgm:alg>
            <dgm:shape xmlns:r="http://schemas.openxmlformats.org/officeDocument/2006/relationships" type="rect" r:blip="">
              <dgm:adjLst/>
            </dgm:shape>
            <dgm:presOf axis="des"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if>
        <dgm:else name="Name109"/>
      </dgm:choose>
      <dgm:layoutNode name="Parent7" styleLbl="revTx">
        <dgm:varLst>
          <dgm:chMax val="1"/>
          <dgm:chPref val="1"/>
          <dgm:bulletEnabled val="1"/>
        </dgm:varLst>
        <dgm:alg type="tx">
          <dgm:param type="shpTxLTRAlignCh" val="ctr"/>
          <dgm:param type="txAnchorVertCh" val="mid"/>
        </dgm:alg>
        <dgm:shape xmlns:r="http://schemas.openxmlformats.org/officeDocument/2006/relationships" type="rect"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00C5A-43B6-4430-8D22-F85EC3A3A6D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8247471-3D82-4785-939A-1FDA8CA18C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95FBD4-D4E4-4F6F-9747-804ADADA53F8}"/>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18EC059C-36A3-4A29-9B9D-A1F17E85E1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346C2-2FAF-4627-B494-67E92174552E}"/>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24848250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45F6C-09E2-4FA7-9295-3C15EE8F60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EE3462-AC17-4AF9-BC36-BFA5905DDF7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C17B75-5B69-4A25-A7B0-C5F18BC23898}"/>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D55F6FA5-B36F-423C-9663-077D1B914A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BEC64A-8FA7-4109-BED9-D1CB5FCB5DA3}"/>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4191737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CA842-5A50-4A9E-8A8A-63E0A43CE70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115481C-B5D2-461D-9385-A0E636FF5F5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331F6884-2D01-47CD-B0D3-D155D81296BA}"/>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35DC9EDB-C77B-4733-AB3C-74D6EEF955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81624F-83A3-4C6D-82A7-DC92A3709662}"/>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966332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397AA-8915-4268-8B89-E6165DCDC4F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F85604-8389-4BC7-8BD5-30D66A41CE0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3710964-A816-4645-9778-D470274B318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FB18A0-A577-40D2-8FAF-EF283A731489}"/>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6" name="Footer Placeholder 5">
            <a:extLst>
              <a:ext uri="{FF2B5EF4-FFF2-40B4-BE49-F238E27FC236}">
                <a16:creationId xmlns:a16="http://schemas.microsoft.com/office/drawing/2014/main" id="{12F15BC4-8EC0-4717-AFF6-F9D2CCE561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93EB33-8FD1-411C-A782-A0137261C3A7}"/>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17690927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8A184-7F43-4FBC-9222-283DE500A0F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F50B59-B4A3-4FAC-AA15-AD95C7E3E7B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C0A66D5-3B7F-4372-B95B-8C6FCB353A20}"/>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40290FD-9A16-426E-8BC7-99BFCC9B684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BCCFD28-C203-4CC7-A0C3-9FA5E62E6C2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7DBC90F-7272-41FE-AF74-2429619E8924}"/>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8" name="Footer Placeholder 7">
            <a:extLst>
              <a:ext uri="{FF2B5EF4-FFF2-40B4-BE49-F238E27FC236}">
                <a16:creationId xmlns:a16="http://schemas.microsoft.com/office/drawing/2014/main" id="{00C689DB-DF99-4B29-97AD-BD0415E0E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99C3FAC-F2C1-403F-A12C-6419EE9CF325}"/>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3984276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03594-F704-4EA5-8E87-F323FBFC7D6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4697DED-5BB8-40ED-892D-127ED2DEFCF8}"/>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4" name="Footer Placeholder 3">
            <a:extLst>
              <a:ext uri="{FF2B5EF4-FFF2-40B4-BE49-F238E27FC236}">
                <a16:creationId xmlns:a16="http://schemas.microsoft.com/office/drawing/2014/main" id="{52AF736F-5E5B-437C-972F-9706B8C6662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4014691-9047-4C0A-87EF-756DCF65872A}"/>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3567939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09CE88-63D4-454A-9FF3-C86C0AB7D3D8}"/>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3" name="Footer Placeholder 2">
            <a:extLst>
              <a:ext uri="{FF2B5EF4-FFF2-40B4-BE49-F238E27FC236}">
                <a16:creationId xmlns:a16="http://schemas.microsoft.com/office/drawing/2014/main" id="{8C405E35-CA6F-4784-B7F1-D951D4351B2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2B620613-EE72-4F1D-94C6-8A567853BCF4}"/>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626982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D0B1-ADDA-491E-82A2-EAAAEC45CE2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6A7889-546E-48E7-BB44-9038DD7A632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C1E679-3D9B-41C7-88D6-8C80B5522E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64A81406-709C-429A-8CCD-E80D01B072A9}"/>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6" name="Footer Placeholder 5">
            <a:extLst>
              <a:ext uri="{FF2B5EF4-FFF2-40B4-BE49-F238E27FC236}">
                <a16:creationId xmlns:a16="http://schemas.microsoft.com/office/drawing/2014/main" id="{7D5A9AAA-FF21-41AC-9045-AE16A229EB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07DA9C-1562-4890-819F-C44152A14D52}"/>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3951384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C946F-495E-4BCD-84B7-A4078D3674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9B05080-AC65-4E8C-99D0-1A2CBDB632D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EE9FE57-7D20-4331-8141-5E45310E9C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D53F128A-A95A-45B8-8189-4B2E976C9FCE}"/>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6" name="Footer Placeholder 5">
            <a:extLst>
              <a:ext uri="{FF2B5EF4-FFF2-40B4-BE49-F238E27FC236}">
                <a16:creationId xmlns:a16="http://schemas.microsoft.com/office/drawing/2014/main" id="{2EE2EAEC-889E-415B-9AA3-6A1391E1950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3794B-B039-4E60-B0DC-5FD382066B5C}"/>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37486637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6278A-7EF7-4CEC-8FD7-E4FFEEC27A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D2D9A6-783F-45E6-8CA7-F084B4CB005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7C41B-EAC0-4D55-A572-DF1955E6AE96}"/>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66A26A75-4F9D-4DC4-979C-8FD21CAC9F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B2EC33-E2CD-456C-A4AC-67E03595C53C}"/>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2856122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2E1FFEC-1D4D-4618-B2B4-69B60142E13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87D208-8096-460D-8DD9-E2DBE28088CF}"/>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27F657-97BF-480C-A7B2-5C4B9D572E32}"/>
              </a:ext>
            </a:extLst>
          </p:cNvPr>
          <p:cNvSpPr>
            <a:spLocks noGrp="1"/>
          </p:cNvSpPr>
          <p:nvPr>
            <p:ph type="dt" sz="half" idx="10"/>
          </p:nvPr>
        </p:nvSpPr>
        <p:spPr/>
        <p:txBody>
          <a:body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4579EF08-997D-4570-B233-CDB4B7EA9F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F1D5B8-9153-4462-94A2-C6B481905497}"/>
              </a:ext>
            </a:extLst>
          </p:cNvPr>
          <p:cNvSpPr>
            <a:spLocks noGrp="1"/>
          </p:cNvSpPr>
          <p:nvPr>
            <p:ph type="sldNum" sz="quarter" idx="12"/>
          </p:nvPr>
        </p:nvSpPr>
        <p:spPr/>
        <p:txBody>
          <a:bodyPr/>
          <a:lstStyle/>
          <a:p>
            <a:fld id="{3152774A-325D-4C2C-B516-FDD17F7D4003}" type="slidenum">
              <a:rPr lang="en-GB" smtClean="0"/>
              <a:t>‹#›</a:t>
            </a:fld>
            <a:endParaRPr lang="en-GB"/>
          </a:p>
        </p:txBody>
      </p:sp>
    </p:spTree>
    <p:extLst>
      <p:ext uri="{BB962C8B-B14F-4D97-AF65-F5344CB8AC3E}">
        <p14:creationId xmlns:p14="http://schemas.microsoft.com/office/powerpoint/2010/main" val="96368507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722819-8A6B-4604-844F-32C6A65B7392}"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40733883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722819-8A6B-4604-844F-32C6A65B7392}"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1576883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722819-8A6B-4604-844F-32C6A65B7392}"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36959866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722819-8A6B-4604-844F-32C6A65B7392}"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19304522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722819-8A6B-4604-844F-32C6A65B7392}" type="datetimeFigureOut">
              <a:rPr lang="en-GB" smtClean="0"/>
              <a:t>08/10/2021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8460197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722819-8A6B-4604-844F-32C6A65B7392}" type="datetimeFigureOut">
              <a:rPr lang="en-GB" smtClean="0"/>
              <a:t>08/10/2021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299257191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722819-8A6B-4604-844F-32C6A65B7392}" type="datetimeFigureOut">
              <a:rPr lang="en-GB" smtClean="0"/>
              <a:t>08/10/2021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339051704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722819-8A6B-4604-844F-32C6A65B7392}"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285654543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722819-8A6B-4604-844F-32C6A65B7392}" type="datetimeFigureOut">
              <a:rPr lang="en-GB" smtClean="0"/>
              <a:t>08/10/2021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230669066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722819-8A6B-4604-844F-32C6A65B7392}"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28021250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722819-8A6B-4604-844F-32C6A65B7392}" type="datetimeFigureOut">
              <a:rPr lang="en-GB" smtClean="0"/>
              <a:t>08/10/2021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CC4B0D-955D-45CC-8EC1-F21C73E955B3}" type="slidenum">
              <a:rPr lang="en-GB" smtClean="0"/>
              <a:t>‹#›</a:t>
            </a:fld>
            <a:endParaRPr lang="en-GB"/>
          </a:p>
        </p:txBody>
      </p:sp>
    </p:spTree>
    <p:extLst>
      <p:ext uri="{BB962C8B-B14F-4D97-AF65-F5344CB8AC3E}">
        <p14:creationId xmlns:p14="http://schemas.microsoft.com/office/powerpoint/2010/main" val="15809776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51C88B81-F47C-4972-848A-CBC2E2FFA1E9}"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139424163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0EC71C60-97ED-4354-B4D0-A76F6AB98C68}"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178912057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68B00ECA-92BD-4201-A97D-C44018583BB0}"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41979434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52A7E0EE-369D-4FF3-8A9C-D44570CC712D}"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33466760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5032F986-F0A5-42E9-96D1-5088A07A0C69}" type="datetime1">
              <a:rPr lang="en-US" smtClean="0">
                <a:solidFill>
                  <a:prstClr val="black">
                    <a:tint val="75000"/>
                  </a:prstClr>
                </a:solidFill>
              </a:rPr>
              <a:pPr>
                <a:defRPr/>
              </a:pPr>
              <a:t>10/8/2021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18847218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7A7A62AA-2B38-45A8-BBDE-06134A7ABEA3}" type="datetime1">
              <a:rPr lang="en-US" smtClean="0">
                <a:solidFill>
                  <a:prstClr val="black">
                    <a:tint val="75000"/>
                  </a:prstClr>
                </a:solidFill>
              </a:rPr>
              <a:pPr>
                <a:defRPr/>
              </a:pPr>
              <a:t>10/8/2021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77920649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D8E31BA-6CD1-4620-B87D-1C9F89E4F992}" type="datetime1">
              <a:rPr lang="en-US" smtClean="0">
                <a:solidFill>
                  <a:prstClr val="black">
                    <a:tint val="75000"/>
                  </a:prstClr>
                </a:solidFill>
              </a:rPr>
              <a:pPr>
                <a:defRPr/>
              </a:pPr>
              <a:t>10/8/2021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224358001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8A0070C-A1D5-49EE-91CB-7F75168CBCB1}"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146061736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992149D1-83CE-4A31-9940-C6E9A1BFCBBD}"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131828712"/>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9E44BC96-92EA-49D6-A2B8-B1E4A8640BCB}"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2728909386"/>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8CE80F9-2D1B-4D57-8078-DAA902007E95}"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30617790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EABEFD58-B469-4D63-8A07-6F743F3C48A6}"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18543037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688D66BA-1013-4997-BB9E-81D79F5C3510}"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388996090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5D9CD802-DCA7-4F0E-BD15-053F2541D176}"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3593586663"/>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87F0C668-E76A-4E94-AB62-92D279F1B051}"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4507037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F80FDFB4-15F2-4E77-80E6-E5589BAA20B1}" type="datetime1">
              <a:rPr lang="en-US" smtClean="0">
                <a:solidFill>
                  <a:prstClr val="black">
                    <a:tint val="75000"/>
                  </a:prstClr>
                </a:solidFill>
              </a:rPr>
              <a:pPr>
                <a:defRPr/>
              </a:pPr>
              <a:t>10/8/2021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147794686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D9DCC37A-A5FE-4904-BCAE-886315EBDFA9}" type="datetime1">
              <a:rPr lang="en-US" smtClean="0">
                <a:solidFill>
                  <a:prstClr val="black">
                    <a:tint val="75000"/>
                  </a:prstClr>
                </a:solidFill>
              </a:rPr>
              <a:pPr>
                <a:defRPr/>
              </a:pPr>
              <a:t>10/8/2021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263801692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D12AF68B-A1B8-4609-BA46-2A19A3E182EC}" type="datetime1">
              <a:rPr lang="en-US" smtClean="0">
                <a:solidFill>
                  <a:prstClr val="black">
                    <a:tint val="75000"/>
                  </a:prstClr>
                </a:solidFill>
              </a:rPr>
              <a:pPr>
                <a:defRPr/>
              </a:pPr>
              <a:t>10/8/2021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318545362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7FE84D82-CDA4-471D-85D3-4E6FA44D8709}"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3212757969"/>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85A4699-7314-4EBB-9F5A-78FDD2F59536}"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40390403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AF01D8D3-E260-41EE-A978-50472F1D765E}"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172925871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B37D734D-579C-4531-AA44-24197B3DDF19}"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1675211837"/>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37515872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49193035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19374218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4420854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1060658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074900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054789209"/>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418136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71329428"/>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92947144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8916717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0A6251D-82FB-4A0C-AD84-061E435B9A52}"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8536101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7FDC57-B2F8-4A4D-9C1C-F0FD661A8305}"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53706954"/>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49DF961-8B8D-4751-B4DC-DF70C979346E}"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76944348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08657CE-B148-471A-8984-3240E62F5F50}" type="datetime1">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48231658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2071BD1-B584-4B35-B577-23E923226BBE}" type="datetime1">
              <a:rPr lang="en-US" smtClean="0">
                <a:solidFill>
                  <a:prstClr val="black">
                    <a:tint val="75000"/>
                  </a:prstClr>
                </a:solidFill>
              </a:rPr>
              <a:pPr/>
              <a:t>10/8/2021</a:t>
            </a:fld>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61911975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F0B7DC9-9B34-4A5B-B48A-2AD47C098EC3}" type="datetime1">
              <a:rPr lang="en-US" smtClean="0">
                <a:solidFill>
                  <a:prstClr val="black">
                    <a:tint val="75000"/>
                  </a:prstClr>
                </a:solidFill>
              </a:rPr>
              <a:pPr/>
              <a:t>10/8/2021</a:t>
            </a:fld>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247871395"/>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A398273-1277-4794-8D38-0459ADCEE00D}" type="datetime1">
              <a:rPr lang="en-US" smtClean="0">
                <a:solidFill>
                  <a:prstClr val="black">
                    <a:tint val="75000"/>
                  </a:prstClr>
                </a:solidFill>
              </a:rPr>
              <a:pPr/>
              <a:t>10/8/2021</a:t>
            </a:fld>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64039748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143A4B8-AD3C-4360-B479-92012A8F5903}" type="datetime1">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805913127"/>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F41F3B8-7542-4623-800D-110CD12BAF89}" type="datetime1">
              <a:rPr lang="en-US" smtClean="0">
                <a:solidFill>
                  <a:prstClr val="black">
                    <a:tint val="75000"/>
                  </a:prstClr>
                </a:solidFill>
              </a:rPr>
              <a:pPr/>
              <a:t>10/8/2021</a:t>
            </a:fld>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4747956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24C401-789F-4AB7-862E-C8339A658BBA}"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16855467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D72EF13-DD01-4F62-B16E-9488862CA0FF}"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401822709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a:defRPr/>
            </a:lvl1pPr>
          </a:lstStyle>
          <a:p>
            <a:pPr>
              <a:defRPr/>
            </a:pPr>
            <a:fld id="{83DC3E04-2E2E-4228-8364-00FD4A50DCA1}"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6EC6CF09-0966-4BD0-B602-8842D2C2F9C2}" type="slidenum">
              <a:rPr lang="en-US"/>
              <a:pPr>
                <a:defRPr/>
              </a:pPr>
              <a:t>‹#›</a:t>
            </a:fld>
            <a:endParaRPr lang="en-US"/>
          </a:p>
        </p:txBody>
      </p:sp>
    </p:spTree>
    <p:extLst>
      <p:ext uri="{BB962C8B-B14F-4D97-AF65-F5344CB8AC3E}">
        <p14:creationId xmlns:p14="http://schemas.microsoft.com/office/powerpoint/2010/main" val="46466528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E9ADF086-D9F6-46E2-88A4-579A922B6BBE}"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D3BE29DB-D33B-488A-9578-E6A3F4B003EA}" type="slidenum">
              <a:rPr lang="en-US"/>
              <a:pPr>
                <a:defRPr/>
              </a:pPr>
              <a:t>‹#›</a:t>
            </a:fld>
            <a:endParaRPr lang="en-US"/>
          </a:p>
        </p:txBody>
      </p:sp>
    </p:spTree>
    <p:extLst>
      <p:ext uri="{BB962C8B-B14F-4D97-AF65-F5344CB8AC3E}">
        <p14:creationId xmlns:p14="http://schemas.microsoft.com/office/powerpoint/2010/main" val="331028611"/>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B94A207E-D15B-46CC-A4D9-3526F9AFCF9E}"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34AD4D15-788F-4BA1-B15C-2FF7AF96A803}" type="slidenum">
              <a:rPr lang="en-US"/>
              <a:pPr>
                <a:defRPr/>
              </a:pPr>
              <a:t>‹#›</a:t>
            </a:fld>
            <a:endParaRPr lang="en-US"/>
          </a:p>
        </p:txBody>
      </p:sp>
    </p:spTree>
    <p:extLst>
      <p:ext uri="{BB962C8B-B14F-4D97-AF65-F5344CB8AC3E}">
        <p14:creationId xmlns:p14="http://schemas.microsoft.com/office/powerpoint/2010/main" val="2893335292"/>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0"/>
          </p:nvPr>
        </p:nvSpPr>
        <p:spPr/>
        <p:txBody>
          <a:bodyPr/>
          <a:lstStyle>
            <a:lvl1pPr>
              <a:defRPr/>
            </a:lvl1pPr>
          </a:lstStyle>
          <a:p>
            <a:pPr>
              <a:defRPr/>
            </a:pPr>
            <a:fld id="{4DB35436-E7AF-4005-9A2A-D27E30579A7C}"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2A5C8966-FF99-45E8-889A-372B98502166}" type="slidenum">
              <a:rPr lang="en-US"/>
              <a:pPr>
                <a:defRPr/>
              </a:pPr>
              <a:t>‹#›</a:t>
            </a:fld>
            <a:endParaRPr lang="en-US"/>
          </a:p>
        </p:txBody>
      </p:sp>
    </p:spTree>
    <p:extLst>
      <p:ext uri="{BB962C8B-B14F-4D97-AF65-F5344CB8AC3E}">
        <p14:creationId xmlns:p14="http://schemas.microsoft.com/office/powerpoint/2010/main" val="3926346569"/>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p:cNvSpPr>
            <a:spLocks noGrp="1"/>
          </p:cNvSpPr>
          <p:nvPr>
            <p:ph type="dt" sz="half" idx="10"/>
          </p:nvPr>
        </p:nvSpPr>
        <p:spPr/>
        <p:txBody>
          <a:bodyPr/>
          <a:lstStyle>
            <a:lvl1pPr>
              <a:defRPr/>
            </a:lvl1pPr>
          </a:lstStyle>
          <a:p>
            <a:pPr>
              <a:defRPr/>
            </a:pPr>
            <a:fld id="{01F94044-3A8D-4196-AE4B-175EECAA51FF}" type="datetime1">
              <a:rPr lang="en-US" smtClean="0">
                <a:solidFill>
                  <a:prstClr val="black">
                    <a:tint val="75000"/>
                  </a:prstClr>
                </a:solidFill>
              </a:rPr>
              <a:pPr>
                <a:defRPr/>
              </a:pPr>
              <a:t>10/8/2021</a:t>
            </a:fld>
            <a:endParaRPr lang="en-US">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pPr>
              <a:defRPr/>
            </a:pPr>
            <a:fld id="{28391235-190C-4859-83E7-10A75C0EB193}" type="slidenum">
              <a:rPr lang="en-US"/>
              <a:pPr>
                <a:defRPr/>
              </a:pPr>
              <a:t>‹#›</a:t>
            </a:fld>
            <a:endParaRPr lang="en-US"/>
          </a:p>
        </p:txBody>
      </p:sp>
    </p:spTree>
    <p:extLst>
      <p:ext uri="{BB962C8B-B14F-4D97-AF65-F5344CB8AC3E}">
        <p14:creationId xmlns:p14="http://schemas.microsoft.com/office/powerpoint/2010/main" val="340101784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p:cNvSpPr>
            <a:spLocks noGrp="1"/>
          </p:cNvSpPr>
          <p:nvPr>
            <p:ph type="dt" sz="half" idx="10"/>
          </p:nvPr>
        </p:nvSpPr>
        <p:spPr/>
        <p:txBody>
          <a:bodyPr/>
          <a:lstStyle>
            <a:lvl1pPr>
              <a:defRPr/>
            </a:lvl1pPr>
          </a:lstStyle>
          <a:p>
            <a:pPr>
              <a:defRPr/>
            </a:pPr>
            <a:fld id="{32515582-B2F6-458D-A3F3-EF72FA7B354C}" type="datetime1">
              <a:rPr lang="en-US" smtClean="0">
                <a:solidFill>
                  <a:prstClr val="black">
                    <a:tint val="75000"/>
                  </a:prstClr>
                </a:solidFill>
              </a:rPr>
              <a:pPr>
                <a:defRPr/>
              </a:pPr>
              <a:t>10/8/2021</a:t>
            </a:fld>
            <a:endParaRPr lang="en-US">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pPr>
              <a:defRPr/>
            </a:pPr>
            <a:fld id="{55CCD90B-F72A-48CB-A480-C2CCE3929867}" type="slidenum">
              <a:rPr lang="en-US"/>
              <a:pPr>
                <a:defRPr/>
              </a:pPr>
              <a:t>‹#›</a:t>
            </a:fld>
            <a:endParaRPr lang="en-US"/>
          </a:p>
        </p:txBody>
      </p:sp>
    </p:spTree>
    <p:extLst>
      <p:ext uri="{BB962C8B-B14F-4D97-AF65-F5344CB8AC3E}">
        <p14:creationId xmlns:p14="http://schemas.microsoft.com/office/powerpoint/2010/main" val="902823786"/>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6689C8DE-6713-4037-B20E-C718DEA8390D}" type="datetime1">
              <a:rPr lang="en-US" smtClean="0">
                <a:solidFill>
                  <a:prstClr val="black">
                    <a:tint val="75000"/>
                  </a:prstClr>
                </a:solidFill>
              </a:rPr>
              <a:pPr>
                <a:defRPr/>
              </a:pPr>
              <a:t>10/8/2021</a:t>
            </a:fld>
            <a:endParaRPr lang="en-US">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pPr>
              <a:defRPr/>
            </a:pPr>
            <a:fld id="{7FF37A6F-B889-4F3D-8E9D-ABC22242F1CC}" type="slidenum">
              <a:rPr lang="en-US"/>
              <a:pPr>
                <a:defRPr/>
              </a:pPr>
              <a:t>‹#›</a:t>
            </a:fld>
            <a:endParaRPr lang="en-US"/>
          </a:p>
        </p:txBody>
      </p:sp>
    </p:spTree>
    <p:extLst>
      <p:ext uri="{BB962C8B-B14F-4D97-AF65-F5344CB8AC3E}">
        <p14:creationId xmlns:p14="http://schemas.microsoft.com/office/powerpoint/2010/main" val="943032649"/>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1AF3C79F-68DD-47EF-8DE6-1EEC650AE792}"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B1C848FD-B21B-4615-89C6-DA5167B1C69E}" type="slidenum">
              <a:rPr lang="en-US"/>
              <a:pPr>
                <a:defRPr/>
              </a:pPr>
              <a:t>‹#›</a:t>
            </a:fld>
            <a:endParaRPr lang="en-US"/>
          </a:p>
        </p:txBody>
      </p:sp>
    </p:spTree>
    <p:extLst>
      <p:ext uri="{BB962C8B-B14F-4D97-AF65-F5344CB8AC3E}">
        <p14:creationId xmlns:p14="http://schemas.microsoft.com/office/powerpoint/2010/main" val="317537242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DDBC925E-9C2E-4DAB-8464-16DEDDBD2E06}" type="datetime1">
              <a:rPr lang="en-US" smtClean="0">
                <a:solidFill>
                  <a:prstClr val="black">
                    <a:tint val="75000"/>
                  </a:prstClr>
                </a:solidFill>
              </a:rPr>
              <a:pPr>
                <a:defRPr/>
              </a:pPr>
              <a:t>10/8/2021</a:t>
            </a:fld>
            <a:endParaRPr lang="en-US">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pPr>
              <a:defRPr/>
            </a:pPr>
            <a:fld id="{89767D94-85D0-494B-B7F5-566A6204E971}" type="slidenum">
              <a:rPr lang="en-US"/>
              <a:pPr>
                <a:defRPr/>
              </a:pPr>
              <a:t>‹#›</a:t>
            </a:fld>
            <a:endParaRPr lang="en-US"/>
          </a:p>
        </p:txBody>
      </p:sp>
    </p:spTree>
    <p:extLst>
      <p:ext uri="{BB962C8B-B14F-4D97-AF65-F5344CB8AC3E}">
        <p14:creationId xmlns:p14="http://schemas.microsoft.com/office/powerpoint/2010/main" val="1675812793"/>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FBE171F-F026-443E-ADAF-CD7644D0FF2D}"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8553F2E8-B87A-49A9-8AB2-5B04245070D5}" type="slidenum">
              <a:rPr lang="en-US"/>
              <a:pPr>
                <a:defRPr/>
              </a:pPr>
              <a:t>‹#›</a:t>
            </a:fld>
            <a:endParaRPr lang="en-US"/>
          </a:p>
        </p:txBody>
      </p:sp>
    </p:spTree>
    <p:extLst>
      <p:ext uri="{BB962C8B-B14F-4D97-AF65-F5344CB8AC3E}">
        <p14:creationId xmlns:p14="http://schemas.microsoft.com/office/powerpoint/2010/main" val="362097805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C0E2B0BC-CD2C-45DA-B077-7326B100C18C}"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A8DA6B29-2BE7-46AB-960F-4C09F80D65E7}" type="slidenum">
              <a:rPr lang="en-US"/>
              <a:pPr>
                <a:defRPr/>
              </a:pPr>
              <a:t>‹#›</a:t>
            </a:fld>
            <a:endParaRPr lang="en-US"/>
          </a:p>
        </p:txBody>
      </p:sp>
    </p:spTree>
    <p:extLst>
      <p:ext uri="{BB962C8B-B14F-4D97-AF65-F5344CB8AC3E}">
        <p14:creationId xmlns:p14="http://schemas.microsoft.com/office/powerpoint/2010/main" val="120823825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3A3738C-383B-423E-A2AF-7858653E0D0B}" type="datetime1">
              <a:rPr lang="en-US" smtClean="0"/>
              <a:pPr>
                <a:defRPr/>
              </a:pPr>
              <a:t>10/8/2021</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A29EEC4B-1116-4C8E-8A84-5574CC431110}" type="slidenum">
              <a:rPr lang="en-US"/>
              <a:pPr>
                <a:defRPr/>
              </a:pPr>
              <a:t>‹#›</a:t>
            </a:fld>
            <a:endParaRPr lang="en-US"/>
          </a:p>
        </p:txBody>
      </p:sp>
    </p:spTree>
    <p:extLst>
      <p:ext uri="{BB962C8B-B14F-4D97-AF65-F5344CB8AC3E}">
        <p14:creationId xmlns:p14="http://schemas.microsoft.com/office/powerpoint/2010/main" val="692008438"/>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D93EE09F-7EC9-4AD8-873D-D2C76543B147}" type="datetime1">
              <a:rPr lang="en-US" smtClean="0"/>
              <a:pPr>
                <a:defRPr/>
              </a:pPr>
              <a:t>10/8/2021</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D14DB81F-B8D8-4FF8-9FDF-6D0FD7C8A1D9}" type="slidenum">
              <a:rPr lang="en-US"/>
              <a:pPr>
                <a:defRPr/>
              </a:pPr>
              <a:t>‹#›</a:t>
            </a:fld>
            <a:endParaRPr lang="en-US"/>
          </a:p>
        </p:txBody>
      </p:sp>
    </p:spTree>
    <p:extLst>
      <p:ext uri="{BB962C8B-B14F-4D97-AF65-F5344CB8AC3E}">
        <p14:creationId xmlns:p14="http://schemas.microsoft.com/office/powerpoint/2010/main" val="1709326804"/>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09C0F437-5DBE-4C4E-9522-704D7AEF8C2A}" type="datetime1">
              <a:rPr lang="en-US" smtClean="0"/>
              <a:pPr>
                <a:defRPr/>
              </a:pPr>
              <a:t>10/8/2021</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A2BDD69A-D05E-45DA-961C-8A744C7F17B0}" type="slidenum">
              <a:rPr lang="en-US"/>
              <a:pPr>
                <a:defRPr/>
              </a:pPr>
              <a:t>‹#›</a:t>
            </a:fld>
            <a:endParaRPr lang="en-US"/>
          </a:p>
        </p:txBody>
      </p:sp>
    </p:spTree>
    <p:extLst>
      <p:ext uri="{BB962C8B-B14F-4D97-AF65-F5344CB8AC3E}">
        <p14:creationId xmlns:p14="http://schemas.microsoft.com/office/powerpoint/2010/main" val="4143055666"/>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51B4AC6D-6B0B-4420-BA4C-3BF9BA16500A}" type="datetime1">
              <a:rPr lang="en-US" smtClean="0"/>
              <a:pPr>
                <a:defRPr/>
              </a:pPr>
              <a:t>10/8/2021</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91DB8EF6-2FDB-4FBC-B9C7-D5A86262FE4D}" type="slidenum">
              <a:rPr lang="en-US"/>
              <a:pPr>
                <a:defRPr/>
              </a:pPr>
              <a:t>‹#›</a:t>
            </a:fld>
            <a:endParaRPr lang="en-US"/>
          </a:p>
        </p:txBody>
      </p:sp>
    </p:spTree>
    <p:extLst>
      <p:ext uri="{BB962C8B-B14F-4D97-AF65-F5344CB8AC3E}">
        <p14:creationId xmlns:p14="http://schemas.microsoft.com/office/powerpoint/2010/main" val="330828333"/>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6025237D-2FDD-4E1D-9011-0103359EBD09}" type="datetime1">
              <a:rPr lang="en-US" smtClean="0"/>
              <a:pPr>
                <a:defRPr/>
              </a:pPr>
              <a:t>10/8/2021</a:t>
            </a:fld>
            <a:endParaRPr lang="en-US"/>
          </a:p>
        </p:txBody>
      </p:sp>
      <p:sp>
        <p:nvSpPr>
          <p:cNvPr id="8" name="Footer Placeholder 7"/>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9" name="Slide Number Placeholder 8"/>
          <p:cNvSpPr>
            <a:spLocks noGrp="1"/>
          </p:cNvSpPr>
          <p:nvPr>
            <p:ph type="sldNum" sz="quarter" idx="12"/>
          </p:nvPr>
        </p:nvSpPr>
        <p:spPr/>
        <p:txBody>
          <a:bodyPr/>
          <a:lstStyle>
            <a:lvl1pPr>
              <a:defRPr smtClean="0">
                <a:latin typeface="Arial" charset="0"/>
              </a:defRPr>
            </a:lvl1pPr>
          </a:lstStyle>
          <a:p>
            <a:pPr>
              <a:defRPr/>
            </a:pPr>
            <a:fld id="{CD8426E5-7B94-454A-93FC-0B4D1C990C0C}" type="slidenum">
              <a:rPr lang="en-US"/>
              <a:pPr>
                <a:defRPr/>
              </a:pPr>
              <a:t>‹#›</a:t>
            </a:fld>
            <a:endParaRPr lang="en-US"/>
          </a:p>
        </p:txBody>
      </p:sp>
    </p:spTree>
    <p:extLst>
      <p:ext uri="{BB962C8B-B14F-4D97-AF65-F5344CB8AC3E}">
        <p14:creationId xmlns:p14="http://schemas.microsoft.com/office/powerpoint/2010/main" val="3780945064"/>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E80C1C21-A630-483A-9B81-CBF98BC55F9A}" type="datetime1">
              <a:rPr lang="en-US" smtClean="0"/>
              <a:pPr>
                <a:defRPr/>
              </a:pPr>
              <a:t>10/8/2021</a:t>
            </a:fld>
            <a:endParaRPr lang="en-US"/>
          </a:p>
        </p:txBody>
      </p:sp>
      <p:sp>
        <p:nvSpPr>
          <p:cNvPr id="4" name="Footer Placeholder 3"/>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5" name="Slide Number Placeholder 4"/>
          <p:cNvSpPr>
            <a:spLocks noGrp="1"/>
          </p:cNvSpPr>
          <p:nvPr>
            <p:ph type="sldNum" sz="quarter" idx="12"/>
          </p:nvPr>
        </p:nvSpPr>
        <p:spPr/>
        <p:txBody>
          <a:bodyPr/>
          <a:lstStyle>
            <a:lvl1pPr>
              <a:defRPr smtClean="0">
                <a:latin typeface="Arial" charset="0"/>
              </a:defRPr>
            </a:lvl1pPr>
          </a:lstStyle>
          <a:p>
            <a:pPr>
              <a:defRPr/>
            </a:pPr>
            <a:fld id="{BC6D53F8-5589-42D5-B95A-73F53882578C}" type="slidenum">
              <a:rPr lang="en-US"/>
              <a:pPr>
                <a:defRPr/>
              </a:pPr>
              <a:t>‹#›</a:t>
            </a:fld>
            <a:endParaRPr lang="en-US"/>
          </a:p>
        </p:txBody>
      </p:sp>
    </p:spTree>
    <p:extLst>
      <p:ext uri="{BB962C8B-B14F-4D97-AF65-F5344CB8AC3E}">
        <p14:creationId xmlns:p14="http://schemas.microsoft.com/office/powerpoint/2010/main" val="1762575869"/>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9FC0805C-B39B-44E5-BB24-9ABB9FB600CA}" type="datetime1">
              <a:rPr lang="en-US" smtClean="0"/>
              <a:pPr>
                <a:defRPr/>
              </a:pPr>
              <a:t>10/8/2021</a:t>
            </a:fld>
            <a:endParaRPr lang="en-US"/>
          </a:p>
        </p:txBody>
      </p:sp>
      <p:sp>
        <p:nvSpPr>
          <p:cNvPr id="3" name="Footer Placeholder 2"/>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4" name="Slide Number Placeholder 3"/>
          <p:cNvSpPr>
            <a:spLocks noGrp="1"/>
          </p:cNvSpPr>
          <p:nvPr>
            <p:ph type="sldNum" sz="quarter" idx="12"/>
          </p:nvPr>
        </p:nvSpPr>
        <p:spPr/>
        <p:txBody>
          <a:bodyPr/>
          <a:lstStyle>
            <a:lvl1pPr>
              <a:defRPr smtClean="0">
                <a:latin typeface="Arial" charset="0"/>
              </a:defRPr>
            </a:lvl1pPr>
          </a:lstStyle>
          <a:p>
            <a:pPr>
              <a:defRPr/>
            </a:pPr>
            <a:fld id="{DCA95DF0-DF6A-4BE1-A64C-0FD9F1454BE3}" type="slidenum">
              <a:rPr lang="en-US"/>
              <a:pPr>
                <a:defRPr/>
              </a:pPr>
              <a:t>‹#›</a:t>
            </a:fld>
            <a:endParaRPr lang="en-US"/>
          </a:p>
        </p:txBody>
      </p:sp>
    </p:spTree>
    <p:extLst>
      <p:ext uri="{BB962C8B-B14F-4D97-AF65-F5344CB8AC3E}">
        <p14:creationId xmlns:p14="http://schemas.microsoft.com/office/powerpoint/2010/main" val="4030554646"/>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46752BC9-FDF1-4370-9B99-876C81B17A6D}" type="datetime1">
              <a:rPr lang="en-US" smtClean="0"/>
              <a:pPr>
                <a:defRPr/>
              </a:pPr>
              <a:t>10/8/2021</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2563CD19-30FC-4DAB-90CD-F66A0E3574A8}" type="slidenum">
              <a:rPr lang="en-US"/>
              <a:pPr>
                <a:defRPr/>
              </a:pPr>
              <a:t>‹#›</a:t>
            </a:fld>
            <a:endParaRPr lang="en-US"/>
          </a:p>
        </p:txBody>
      </p:sp>
    </p:spTree>
    <p:extLst>
      <p:ext uri="{BB962C8B-B14F-4D97-AF65-F5344CB8AC3E}">
        <p14:creationId xmlns:p14="http://schemas.microsoft.com/office/powerpoint/2010/main" val="2410776910"/>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E39D9C3C-1FA6-421B-988C-62AF327C40E8}" type="datetime1">
              <a:rPr lang="en-US" smtClean="0"/>
              <a:pPr>
                <a:defRPr/>
              </a:pPr>
              <a:t>10/8/2021</a:t>
            </a:fld>
            <a:endParaRPr lang="en-US"/>
          </a:p>
        </p:txBody>
      </p:sp>
      <p:sp>
        <p:nvSpPr>
          <p:cNvPr id="6" name="Footer Placeholder 5"/>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7" name="Slide Number Placeholder 6"/>
          <p:cNvSpPr>
            <a:spLocks noGrp="1"/>
          </p:cNvSpPr>
          <p:nvPr>
            <p:ph type="sldNum" sz="quarter" idx="12"/>
          </p:nvPr>
        </p:nvSpPr>
        <p:spPr/>
        <p:txBody>
          <a:bodyPr/>
          <a:lstStyle>
            <a:lvl1pPr>
              <a:defRPr smtClean="0">
                <a:latin typeface="Arial" charset="0"/>
              </a:defRPr>
            </a:lvl1pPr>
          </a:lstStyle>
          <a:p>
            <a:pPr>
              <a:defRPr/>
            </a:pPr>
            <a:fld id="{726E1DF8-55CA-4F71-B920-8F10FD26BD10}" type="slidenum">
              <a:rPr lang="en-US"/>
              <a:pPr>
                <a:defRPr/>
              </a:pPr>
              <a:t>‹#›</a:t>
            </a:fld>
            <a:endParaRPr lang="en-US"/>
          </a:p>
        </p:txBody>
      </p:sp>
    </p:spTree>
    <p:extLst>
      <p:ext uri="{BB962C8B-B14F-4D97-AF65-F5344CB8AC3E}">
        <p14:creationId xmlns:p14="http://schemas.microsoft.com/office/powerpoint/2010/main" val="2408461358"/>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9AD8D14C-598E-4AD9-9806-EFD89244C073}" type="datetime1">
              <a:rPr lang="en-US" smtClean="0"/>
              <a:pPr>
                <a:defRPr/>
              </a:pPr>
              <a:t>10/8/2021</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34C9A8D9-D790-4C7E-9DB5-37521E0FCAC7}" type="slidenum">
              <a:rPr lang="en-US"/>
              <a:pPr>
                <a:defRPr/>
              </a:pPr>
              <a:t>‹#›</a:t>
            </a:fld>
            <a:endParaRPr lang="en-US"/>
          </a:p>
        </p:txBody>
      </p:sp>
    </p:spTree>
    <p:extLst>
      <p:ext uri="{BB962C8B-B14F-4D97-AF65-F5344CB8AC3E}">
        <p14:creationId xmlns:p14="http://schemas.microsoft.com/office/powerpoint/2010/main" val="3156594469"/>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Arial" panose="020B0604020202020204" pitchFamily="34" charset="0"/>
              </a:defRPr>
            </a:lvl1pPr>
          </a:lstStyle>
          <a:p>
            <a:pPr>
              <a:defRPr/>
            </a:pPr>
            <a:fld id="{AE7E29B8-180F-4485-92E4-700360B790F8}" type="datetime1">
              <a:rPr lang="en-US" smtClean="0"/>
              <a:pPr>
                <a:defRPr/>
              </a:pPr>
              <a:t>10/8/2021</a:t>
            </a:fld>
            <a:endParaRPr lang="en-US"/>
          </a:p>
        </p:txBody>
      </p:sp>
      <p:sp>
        <p:nvSpPr>
          <p:cNvPr id="5" name="Footer Placeholder 4"/>
          <p:cNvSpPr>
            <a:spLocks noGrp="1"/>
          </p:cNvSpPr>
          <p:nvPr>
            <p:ph type="ftr" sz="quarter" idx="11"/>
          </p:nvPr>
        </p:nvSpPr>
        <p:spPr/>
        <p:txBody>
          <a:bodyPr/>
          <a:lstStyle>
            <a:lvl1pPr fontAlgn="base">
              <a:spcBef>
                <a:spcPct val="0"/>
              </a:spcBef>
              <a:spcAft>
                <a:spcPct val="0"/>
              </a:spcAft>
              <a:defRPr>
                <a:latin typeface="Arial" panose="020B0604020202020204" pitchFamily="34" charset="0"/>
              </a:defRPr>
            </a:lvl1pPr>
          </a:lstStyle>
          <a:p>
            <a:pPr>
              <a:defRPr/>
            </a:pPr>
            <a:endParaRPr lang="en-US"/>
          </a:p>
        </p:txBody>
      </p:sp>
      <p:sp>
        <p:nvSpPr>
          <p:cNvPr id="6" name="Slide Number Placeholder 5"/>
          <p:cNvSpPr>
            <a:spLocks noGrp="1"/>
          </p:cNvSpPr>
          <p:nvPr>
            <p:ph type="sldNum" sz="quarter" idx="12"/>
          </p:nvPr>
        </p:nvSpPr>
        <p:spPr/>
        <p:txBody>
          <a:bodyPr/>
          <a:lstStyle>
            <a:lvl1pPr>
              <a:defRPr smtClean="0">
                <a:latin typeface="Arial" charset="0"/>
              </a:defRPr>
            </a:lvl1pPr>
          </a:lstStyle>
          <a:p>
            <a:pPr>
              <a:defRPr/>
            </a:pPr>
            <a:fld id="{5EFD9128-685C-4DAC-839E-1720BD7B4651}" type="slidenum">
              <a:rPr lang="en-US"/>
              <a:pPr>
                <a:defRPr/>
              </a:pPr>
              <a:t>‹#›</a:t>
            </a:fld>
            <a:endParaRPr lang="en-US"/>
          </a:p>
        </p:txBody>
      </p:sp>
    </p:spTree>
    <p:extLst>
      <p:ext uri="{BB962C8B-B14F-4D97-AF65-F5344CB8AC3E}">
        <p14:creationId xmlns:p14="http://schemas.microsoft.com/office/powerpoint/2010/main" val="29003658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8928C9E-BC93-446C-94DC-D0D9F23E9E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AFE17E-C899-43E1-8307-3E3A3A0CDD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1236C8-C23E-40D8-BD22-62A22C250C2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438287-8956-45CC-BC5C-857796725204}" type="datetimeFigureOut">
              <a:rPr lang="en-GB" smtClean="0"/>
              <a:t>08/10/2021</a:t>
            </a:fld>
            <a:endParaRPr lang="en-GB"/>
          </a:p>
        </p:txBody>
      </p:sp>
      <p:sp>
        <p:nvSpPr>
          <p:cNvPr id="5" name="Footer Placeholder 4">
            <a:extLst>
              <a:ext uri="{FF2B5EF4-FFF2-40B4-BE49-F238E27FC236}">
                <a16:creationId xmlns:a16="http://schemas.microsoft.com/office/drawing/2014/main" id="{82211DB9-1432-42AC-9829-DC8A60BDC71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4D056E3-1283-49DD-AD0D-7F913ABB058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52774A-325D-4C2C-B516-FDD17F7D4003}" type="slidenum">
              <a:rPr lang="en-GB" smtClean="0"/>
              <a:t>‹#›</a:t>
            </a:fld>
            <a:endParaRPr lang="en-GB"/>
          </a:p>
        </p:txBody>
      </p:sp>
    </p:spTree>
    <p:extLst>
      <p:ext uri="{BB962C8B-B14F-4D97-AF65-F5344CB8AC3E}">
        <p14:creationId xmlns:p14="http://schemas.microsoft.com/office/powerpoint/2010/main" val="19387580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722819-8A6B-4604-844F-32C6A65B7392}" type="datetimeFigureOut">
              <a:rPr lang="en-GB" smtClean="0"/>
              <a:t>08/10/2021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7CC4B0D-955D-45CC-8EC1-F21C73E955B3}" type="slidenum">
              <a:rPr lang="en-GB" smtClean="0"/>
              <a:t>‹#›</a:t>
            </a:fld>
            <a:endParaRPr lang="en-GB"/>
          </a:p>
        </p:txBody>
      </p:sp>
    </p:spTree>
    <p:extLst>
      <p:ext uri="{BB962C8B-B14F-4D97-AF65-F5344CB8AC3E}">
        <p14:creationId xmlns:p14="http://schemas.microsoft.com/office/powerpoint/2010/main" val="368199850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15CD36E7-D0A7-4A49-8393-9C063D1AC683}"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21197775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202CC8B8-4B60-4045-B5B0-359B72D21C05}"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3477677384"/>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06419135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C640848-ED71-450A-A738-9B913DB4FAAA}" type="datetime1">
              <a:rPr lang="en-US" smtClean="0">
                <a:solidFill>
                  <a:prstClr val="black">
                    <a:tint val="75000"/>
                  </a:prstClr>
                </a:solidFill>
              </a:rPr>
              <a:pPr/>
              <a:t>10/8/2021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86891252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defRPr>
            </a:lvl1pPr>
          </a:lstStyle>
          <a:p>
            <a:pPr>
              <a:defRPr/>
            </a:pPr>
            <a:fld id="{1B4E45EE-C428-4490-A3B5-63097E7A6410}" type="datetime1">
              <a:rPr lang="en-US" smtClean="0">
                <a:solidFill>
                  <a:prstClr val="black">
                    <a:tint val="75000"/>
                  </a:prstClr>
                </a:solidFill>
              </a:rPr>
              <a:pPr>
                <a:defRPr/>
              </a:pPr>
              <a:t>10/8/2021</a:t>
            </a:fld>
            <a:endParaRPr lang="en-US">
              <a:solidFill>
                <a:prstClr val="black">
                  <a:tint val="75000"/>
                </a:prstClr>
              </a:solidFill>
            </a:endParaRPr>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defRPr>
            </a:lvl1pPr>
          </a:lstStyle>
          <a:p>
            <a:pPr>
              <a:defRPr/>
            </a:pPr>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0FB2DFA-F9CD-406C-878E-146F7284021C}"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266895280"/>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2051" name="Text Placeholder 2"/>
          <p:cNvSpPr>
            <a:spLocks noGrp="1"/>
          </p:cNvSpPr>
          <p:nvPr>
            <p:ph type="body" idx="1"/>
          </p:nvPr>
        </p:nvSpPr>
        <p:spPr bwMode="auto">
          <a:xfrm>
            <a:off x="609600" y="1600201"/>
            <a:ext cx="109728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prstClr val="black">
                    <a:tint val="75000"/>
                  </a:prstClr>
                </a:solidFill>
                <a:latin typeface="Calibri"/>
              </a:defRPr>
            </a:lvl1pPr>
          </a:lstStyle>
          <a:p>
            <a:pPr>
              <a:defRPr/>
            </a:pPr>
            <a:fld id="{01C2F19A-F847-4230-BB3D-ADAF71F27D40}" type="datetime1">
              <a:rPr lang="en-US" smtClean="0"/>
              <a:pPr>
                <a:defRPr/>
              </a:pPr>
              <a:t>10/8/2021</a:t>
            </a:fld>
            <a:endParaRPr lang="en-US"/>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prstClr val="black">
                    <a:tint val="75000"/>
                  </a:prstClr>
                </a:solidFill>
                <a:latin typeface="Calibri"/>
              </a:defRPr>
            </a:lvl1pPr>
          </a:lstStyle>
          <a:p>
            <a:pPr>
              <a:defRPr/>
            </a:pPr>
            <a:endParaRPr lang="en-US"/>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smtClean="0">
                <a:solidFill>
                  <a:srgbClr val="898989"/>
                </a:solidFill>
                <a:latin typeface="Calibri" pitchFamily="34" charset="0"/>
              </a:defRPr>
            </a:lvl1pPr>
          </a:lstStyle>
          <a:p>
            <a:pPr fontAlgn="base">
              <a:spcBef>
                <a:spcPct val="0"/>
              </a:spcBef>
              <a:spcAft>
                <a:spcPct val="0"/>
              </a:spcAft>
              <a:defRPr/>
            </a:pPr>
            <a:fld id="{CFE9667D-1872-4513-871B-109105CDBBD9}" type="slidenum">
              <a:rPr lang="en-US"/>
              <a:pPr fontAlgn="base">
                <a:spcBef>
                  <a:spcPct val="0"/>
                </a:spcBef>
                <a:spcAft>
                  <a:spcPct val="0"/>
                </a:spcAft>
                <a:defRPr/>
              </a:pPr>
              <a:t>‹#›</a:t>
            </a:fld>
            <a:endParaRPr lang="en-US"/>
          </a:p>
        </p:txBody>
      </p:sp>
    </p:spTree>
    <p:extLst>
      <p:ext uri="{BB962C8B-B14F-4D97-AF65-F5344CB8AC3E}">
        <p14:creationId xmlns:p14="http://schemas.microsoft.com/office/powerpoint/2010/main" val="167884725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hf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anose="020F0502020204030204" pitchFamily="34" charset="0"/>
        </a:defRPr>
      </a:lvl2pPr>
      <a:lvl3pPr algn="ctr" rtl="0" eaLnBrk="0" fontAlgn="base" hangingPunct="0">
        <a:spcBef>
          <a:spcPct val="0"/>
        </a:spcBef>
        <a:spcAft>
          <a:spcPct val="0"/>
        </a:spcAft>
        <a:defRPr sz="4400">
          <a:solidFill>
            <a:schemeClr val="tx1"/>
          </a:solidFill>
          <a:latin typeface="Calibri" panose="020F0502020204030204" pitchFamily="34" charset="0"/>
        </a:defRPr>
      </a:lvl3pPr>
      <a:lvl4pPr algn="ctr" rtl="0" eaLnBrk="0" fontAlgn="base" hangingPunct="0">
        <a:spcBef>
          <a:spcPct val="0"/>
        </a:spcBef>
        <a:spcAft>
          <a:spcPct val="0"/>
        </a:spcAft>
        <a:defRPr sz="4400">
          <a:solidFill>
            <a:schemeClr val="tx1"/>
          </a:solidFill>
          <a:latin typeface="Calibri" panose="020F0502020204030204" pitchFamily="34" charset="0"/>
        </a:defRPr>
      </a:lvl4pPr>
      <a:lvl5pPr algn="ctr" rtl="0" eaLnBrk="0" fontAlgn="base" hangingPunct="0">
        <a:spcBef>
          <a:spcPct val="0"/>
        </a:spcBef>
        <a:spcAft>
          <a:spcPct val="0"/>
        </a:spcAft>
        <a:defRPr sz="4400">
          <a:solidFill>
            <a:schemeClr val="tx1"/>
          </a:solidFill>
          <a:latin typeface="Calibri" panose="020F0502020204030204" pitchFamily="34" charset="0"/>
        </a:defRPr>
      </a:lvl5pPr>
      <a:lvl6pPr marL="457200" algn="ctr" rtl="0" fontAlgn="base">
        <a:spcBef>
          <a:spcPct val="0"/>
        </a:spcBef>
        <a:spcAft>
          <a:spcPct val="0"/>
        </a:spcAft>
        <a:defRPr sz="4400">
          <a:solidFill>
            <a:schemeClr val="tx1"/>
          </a:solidFill>
          <a:latin typeface="Calibri" panose="020F0502020204030204" pitchFamily="34" charset="0"/>
        </a:defRPr>
      </a:lvl6pPr>
      <a:lvl7pPr marL="914400" algn="ctr" rtl="0" fontAlgn="base">
        <a:spcBef>
          <a:spcPct val="0"/>
        </a:spcBef>
        <a:spcAft>
          <a:spcPct val="0"/>
        </a:spcAft>
        <a:defRPr sz="4400">
          <a:solidFill>
            <a:schemeClr val="tx1"/>
          </a:solidFill>
          <a:latin typeface="Calibri" panose="020F0502020204030204" pitchFamily="34" charset="0"/>
        </a:defRPr>
      </a:lvl7pPr>
      <a:lvl8pPr marL="1371600" algn="ctr" rtl="0" fontAlgn="base">
        <a:spcBef>
          <a:spcPct val="0"/>
        </a:spcBef>
        <a:spcAft>
          <a:spcPct val="0"/>
        </a:spcAft>
        <a:defRPr sz="4400">
          <a:solidFill>
            <a:schemeClr val="tx1"/>
          </a:solidFill>
          <a:latin typeface="Calibri" panose="020F0502020204030204" pitchFamily="34" charset="0"/>
        </a:defRPr>
      </a:lvl8pPr>
      <a:lvl9pPr marL="1828800" algn="ctr" rtl="0" fontAlgn="base">
        <a:spcBef>
          <a:spcPct val="0"/>
        </a:spcBef>
        <a:spcAft>
          <a:spcPct val="0"/>
        </a:spcAft>
        <a:defRPr sz="4400">
          <a:solidFill>
            <a:schemeClr val="tx1"/>
          </a:solidFill>
          <a:latin typeface="Calibri" panose="020F0502020204030204" pitchFamily="34" charset="0"/>
        </a:defRPr>
      </a:lvl9pPr>
    </p:titleStyle>
    <p:bodyStyle>
      <a:lvl1pPr marL="342900" indent="-342900" algn="l" rtl="0" eaLnBrk="0" fontAlgn="base" hangingPunct="0">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hyperlink" Target="https://www.actiononaddiction.org.uk/"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ncvo.org.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1.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thinknpc.org/about-npc/" TargetMode="External"/><Relationship Id="rId1" Type="http://schemas.openxmlformats.org/officeDocument/2006/relationships/slideLayout" Target="../slideLayouts/slideLayout2.xml"/><Relationship Id="rId4" Type="http://schemas.openxmlformats.org/officeDocument/2006/relationships/hyperlink" Target="https://www.thinknpc.org/"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hyperlink" Target="http://www.americaforward.org/"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2.xml"/><Relationship Id="rId1" Type="http://schemas.openxmlformats.org/officeDocument/2006/relationships/video" Target="https://www.youtube.com/embed/x6s9NIb5etw?feature=oembed" TargetMode="External"/><Relationship Id="rId5" Type="http://schemas.openxmlformats.org/officeDocument/2006/relationships/image" Target="../media/image25.png"/><Relationship Id="rId4" Type="http://schemas.openxmlformats.org/officeDocument/2006/relationships/image" Target="../media/image24.png"/></Relationships>
</file>

<file path=ppt/slides/_rels/slide2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28.emf"/><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5.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9.xml"/></Relationships>
</file>

<file path=ppt/slides/_rels/slide3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51.xml"/></Relationships>
</file>

<file path=ppt/slides/_rels/slide35.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png"/><Relationship Id="rId1" Type="http://schemas.openxmlformats.org/officeDocument/2006/relationships/slideLayout" Target="../slideLayouts/slideLayout51.xml"/></Relationships>
</file>

<file path=ppt/slides/_rels/slide3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png"/><Relationship Id="rId1" Type="http://schemas.openxmlformats.org/officeDocument/2006/relationships/slideLayout" Target="../slideLayouts/slideLayout51.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1.xml"/></Relationships>
</file>

<file path=ppt/slides/_rels/slide38.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61.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61.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7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43.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2.xml"/></Relationships>
</file>

<file path=ppt/slides/_rels/slide44.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nationalservice.gov/" TargetMode="External"/><Relationship Id="rId7" Type="http://schemas.openxmlformats.org/officeDocument/2006/relationships/hyperlink" Target="https://www.wcva.org.uk/" TargetMode="External"/><Relationship Id="rId2" Type="http://schemas.openxmlformats.org/officeDocument/2006/relationships/hyperlink" Target="http://www.americaforward.org/" TargetMode="External"/><Relationship Id="rId1" Type="http://schemas.openxmlformats.org/officeDocument/2006/relationships/slideLayout" Target="../slideLayouts/slideLayout2.xml"/><Relationship Id="rId6" Type="http://schemas.openxmlformats.org/officeDocument/2006/relationships/hyperlink" Target="https://www.thinknpc.org/" TargetMode="External"/><Relationship Id="rId5" Type="http://schemas.openxmlformats.org/officeDocument/2006/relationships/hyperlink" Target="https://www.ncvo.org.uk/" TargetMode="External"/><Relationship Id="rId4" Type="http://schemas.openxmlformats.org/officeDocument/2006/relationships/hyperlink" Target="https://hcz.org/" TargetMode="Externa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4B9EC-6AA7-4D68-A1AD-F5739C000227}"/>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0E5C123B-EEAB-40F2-B7BF-CF895248113D}"/>
              </a:ext>
            </a:extLst>
          </p:cNvPr>
          <p:cNvPicPr>
            <a:picLocks noGrp="1" noChangeAspect="1"/>
          </p:cNvPicPr>
          <p:nvPr>
            <p:ph idx="1"/>
          </p:nvPr>
        </p:nvPicPr>
        <p:blipFill>
          <a:blip r:embed="rId2"/>
          <a:stretch>
            <a:fillRect/>
          </a:stretch>
        </p:blipFill>
        <p:spPr>
          <a:xfrm>
            <a:off x="695469" y="365125"/>
            <a:ext cx="3074099" cy="2049399"/>
          </a:xfrm>
          <a:prstGeom prst="rect">
            <a:avLst/>
          </a:prstGeom>
        </p:spPr>
      </p:pic>
      <p:pic>
        <p:nvPicPr>
          <p:cNvPr id="6" name="Picture 5">
            <a:extLst>
              <a:ext uri="{FF2B5EF4-FFF2-40B4-BE49-F238E27FC236}">
                <a16:creationId xmlns:a16="http://schemas.microsoft.com/office/drawing/2014/main" id="{44555EA5-873F-41C1-A79F-F1C37ABB76FE}"/>
              </a:ext>
            </a:extLst>
          </p:cNvPr>
          <p:cNvPicPr>
            <a:picLocks noChangeAspect="1"/>
          </p:cNvPicPr>
          <p:nvPr/>
        </p:nvPicPr>
        <p:blipFill>
          <a:blip r:embed="rId3"/>
          <a:stretch>
            <a:fillRect/>
          </a:stretch>
        </p:blipFill>
        <p:spPr>
          <a:xfrm rot="265327">
            <a:off x="5170690" y="681134"/>
            <a:ext cx="5480654" cy="369492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8" name="TextBox 7">
            <a:extLst>
              <a:ext uri="{FF2B5EF4-FFF2-40B4-BE49-F238E27FC236}">
                <a16:creationId xmlns:a16="http://schemas.microsoft.com/office/drawing/2014/main" id="{D5DAEAE3-D62B-4951-8BBA-45653325EF37}"/>
              </a:ext>
            </a:extLst>
          </p:cNvPr>
          <p:cNvSpPr txBox="1"/>
          <p:nvPr/>
        </p:nvSpPr>
        <p:spPr>
          <a:xfrm>
            <a:off x="3892156" y="6175212"/>
            <a:ext cx="6097554" cy="369332"/>
          </a:xfrm>
          <a:prstGeom prst="rect">
            <a:avLst/>
          </a:prstGeom>
          <a:noFill/>
        </p:spPr>
        <p:txBody>
          <a:bodyPr wrap="square">
            <a:spAutoFit/>
          </a:bodyPr>
          <a:lstStyle/>
          <a:p>
            <a:r>
              <a:rPr lang="en-GB" dirty="0">
                <a:hlinkClick r:id="rId4"/>
              </a:rPr>
              <a:t>https://www.actiononaddiction.org.uk/</a:t>
            </a:r>
            <a:r>
              <a:rPr lang="en-GB" dirty="0"/>
              <a:t> </a:t>
            </a:r>
          </a:p>
        </p:txBody>
      </p:sp>
      <p:pic>
        <p:nvPicPr>
          <p:cNvPr id="10" name="Picture 9">
            <a:extLst>
              <a:ext uri="{FF2B5EF4-FFF2-40B4-BE49-F238E27FC236}">
                <a16:creationId xmlns:a16="http://schemas.microsoft.com/office/drawing/2014/main" id="{7CC2D5D8-794D-4924-AD04-AB4D03177863}"/>
              </a:ext>
            </a:extLst>
          </p:cNvPr>
          <p:cNvPicPr>
            <a:picLocks noChangeAspect="1"/>
          </p:cNvPicPr>
          <p:nvPr/>
        </p:nvPicPr>
        <p:blipFill>
          <a:blip r:embed="rId5"/>
          <a:stretch>
            <a:fillRect/>
          </a:stretch>
        </p:blipFill>
        <p:spPr>
          <a:xfrm>
            <a:off x="72063" y="2777915"/>
            <a:ext cx="5760832" cy="2485783"/>
          </a:xfrm>
          <a:prstGeom prst="rect">
            <a:avLst/>
          </a:prstGeom>
        </p:spPr>
      </p:pic>
      <p:pic>
        <p:nvPicPr>
          <p:cNvPr id="12" name="Picture 11">
            <a:extLst>
              <a:ext uri="{FF2B5EF4-FFF2-40B4-BE49-F238E27FC236}">
                <a16:creationId xmlns:a16="http://schemas.microsoft.com/office/drawing/2014/main" id="{506FA643-EEC2-4B59-818F-81A36D11FA59}"/>
              </a:ext>
            </a:extLst>
          </p:cNvPr>
          <p:cNvPicPr>
            <a:picLocks noChangeAspect="1"/>
          </p:cNvPicPr>
          <p:nvPr/>
        </p:nvPicPr>
        <p:blipFill>
          <a:blip r:embed="rId6"/>
          <a:stretch>
            <a:fillRect/>
          </a:stretch>
        </p:blipFill>
        <p:spPr>
          <a:xfrm>
            <a:off x="1045867" y="453089"/>
            <a:ext cx="9403150" cy="5457073"/>
          </a:xfrm>
          <a:prstGeom prst="rect">
            <a:avLst/>
          </a:prstGeom>
        </p:spPr>
      </p:pic>
    </p:spTree>
    <p:extLst>
      <p:ext uri="{BB962C8B-B14F-4D97-AF65-F5344CB8AC3E}">
        <p14:creationId xmlns:p14="http://schemas.microsoft.com/office/powerpoint/2010/main" val="3275327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ppt_x"/>
                                          </p:val>
                                        </p:tav>
                                        <p:tav tm="100000">
                                          <p:val>
                                            <p:strVal val="#ppt_x"/>
                                          </p:val>
                                        </p:tav>
                                      </p:tavLst>
                                    </p:anim>
                                    <p:anim calcmode="lin" valueType="num">
                                      <p:cBhvr additive="base">
                                        <p:cTn id="1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gtEl>
                                        <p:attrNameLst>
                                          <p:attrName>style.visibility</p:attrName>
                                        </p:attrNameLst>
                                      </p:cBhvr>
                                      <p:to>
                                        <p:strVal val="visible"/>
                                      </p:to>
                                    </p:set>
                                    <p:anim calcmode="lin" valueType="num">
                                      <p:cBhvr additive="base">
                                        <p:cTn id="19" dur="500" fill="hold"/>
                                        <p:tgtEl>
                                          <p:spTgt spid="12"/>
                                        </p:tgtEl>
                                        <p:attrNameLst>
                                          <p:attrName>ppt_x</p:attrName>
                                        </p:attrNameLst>
                                      </p:cBhvr>
                                      <p:tavLst>
                                        <p:tav tm="0">
                                          <p:val>
                                            <p:strVal val="#ppt_x"/>
                                          </p:val>
                                        </p:tav>
                                        <p:tav tm="100000">
                                          <p:val>
                                            <p:strVal val="#ppt_x"/>
                                          </p:val>
                                        </p:tav>
                                      </p:tavLst>
                                    </p:anim>
                                    <p:anim calcmode="lin" valueType="num">
                                      <p:cBhvr additive="base">
                                        <p:cTn id="20"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36D57A-53C0-4338-9C1A-5CF58A4D9F66}"/>
              </a:ext>
            </a:extLst>
          </p:cNvPr>
          <p:cNvSpPr>
            <a:spLocks noGrp="1"/>
          </p:cNvSpPr>
          <p:nvPr>
            <p:ph type="ctrTitle"/>
          </p:nvPr>
        </p:nvSpPr>
        <p:spPr>
          <a:xfrm>
            <a:off x="402336" y="539497"/>
            <a:ext cx="6142155" cy="5547794"/>
          </a:xfrm>
        </p:spPr>
        <p:txBody>
          <a:bodyPr>
            <a:normAutofit fontScale="90000"/>
          </a:bodyPr>
          <a:lstStyle/>
          <a:p>
            <a:r>
              <a:rPr lang="en-GB" sz="6700" dirty="0"/>
              <a:t>Contemporary Issues</a:t>
            </a:r>
            <a:br>
              <a:rPr lang="en-GB" dirty="0"/>
            </a:br>
            <a:br>
              <a:rPr lang="en-GB" dirty="0"/>
            </a:br>
            <a:r>
              <a:rPr lang="en-GB" dirty="0"/>
              <a:t>Innovation between government and non-governmental organisations</a:t>
            </a:r>
          </a:p>
        </p:txBody>
      </p:sp>
      <p:pic>
        <p:nvPicPr>
          <p:cNvPr id="3074" name="Picture 2" descr="https://cdn.quotesgram.com/img/14/6/811645950-20d261c3e6808d0e9f9c897245209f5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51872" y="280851"/>
            <a:ext cx="5487580" cy="68594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75938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73B46-433A-468E-AFB1-411BB8E43F98}"/>
              </a:ext>
            </a:extLst>
          </p:cNvPr>
          <p:cNvSpPr>
            <a:spLocks noGrp="1"/>
          </p:cNvSpPr>
          <p:nvPr>
            <p:ph type="title"/>
          </p:nvPr>
        </p:nvSpPr>
        <p:spPr/>
        <p:txBody>
          <a:bodyPr>
            <a:normAutofit/>
          </a:bodyPr>
          <a:lstStyle/>
          <a:p>
            <a:r>
              <a:rPr lang="en-GB" sz="6000" dirty="0"/>
              <a:t>Objectives</a:t>
            </a:r>
          </a:p>
        </p:txBody>
      </p:sp>
      <p:sp>
        <p:nvSpPr>
          <p:cNvPr id="3" name="Content Placeholder 2">
            <a:extLst>
              <a:ext uri="{FF2B5EF4-FFF2-40B4-BE49-F238E27FC236}">
                <a16:creationId xmlns:a16="http://schemas.microsoft.com/office/drawing/2014/main" id="{1A6A81E8-786E-49D6-8894-BEE18E6ACFAA}"/>
              </a:ext>
            </a:extLst>
          </p:cNvPr>
          <p:cNvSpPr>
            <a:spLocks noGrp="1"/>
          </p:cNvSpPr>
          <p:nvPr>
            <p:ph idx="1"/>
          </p:nvPr>
        </p:nvSpPr>
        <p:spPr>
          <a:xfrm>
            <a:off x="838199" y="1690688"/>
            <a:ext cx="6837729" cy="4627816"/>
          </a:xfrm>
        </p:spPr>
        <p:txBody>
          <a:bodyPr>
            <a:normAutofit/>
          </a:bodyPr>
          <a:lstStyle/>
          <a:p>
            <a:pPr marL="514350" indent="-514350">
              <a:buFont typeface="+mj-lt"/>
              <a:buAutoNum type="arabicPeriod"/>
            </a:pPr>
            <a:r>
              <a:rPr lang="en-GB" sz="3200" dirty="0"/>
              <a:t>Origins</a:t>
            </a:r>
          </a:p>
          <a:p>
            <a:pPr marL="514350" indent="-514350">
              <a:buFont typeface="+mj-lt"/>
              <a:buAutoNum type="arabicPeriod"/>
            </a:pPr>
            <a:r>
              <a:rPr lang="en-GB" sz="3200" dirty="0"/>
              <a:t>American perspective</a:t>
            </a:r>
          </a:p>
          <a:p>
            <a:pPr marL="514350" indent="-514350">
              <a:buFont typeface="+mj-lt"/>
              <a:buAutoNum type="arabicPeriod"/>
            </a:pPr>
            <a:r>
              <a:rPr lang="en-GB" sz="3200" dirty="0"/>
              <a:t>Influence of recent Presidents</a:t>
            </a:r>
          </a:p>
          <a:p>
            <a:pPr marL="514350" indent="-514350">
              <a:buFont typeface="+mj-lt"/>
              <a:buAutoNum type="arabicPeriod"/>
            </a:pPr>
            <a:r>
              <a:rPr lang="en-GB" sz="3200" dirty="0"/>
              <a:t>The essence of democracy?</a:t>
            </a:r>
          </a:p>
          <a:p>
            <a:pPr marL="514350" indent="-514350">
              <a:buFont typeface="+mj-lt"/>
              <a:buAutoNum type="arabicPeriod"/>
            </a:pPr>
            <a:r>
              <a:rPr lang="en-GB" sz="3200" dirty="0"/>
              <a:t>National strategy, local action</a:t>
            </a:r>
          </a:p>
          <a:p>
            <a:pPr marL="514350" indent="-514350">
              <a:buFont typeface="+mj-lt"/>
              <a:buAutoNum type="arabicPeriod"/>
            </a:pPr>
            <a:r>
              <a:rPr lang="en-GB" sz="3200" dirty="0"/>
              <a:t>WIMD &amp; Place-based approaches</a:t>
            </a:r>
          </a:p>
          <a:p>
            <a:pPr marL="514350" indent="-514350">
              <a:buFont typeface="+mj-lt"/>
              <a:buAutoNum type="arabicPeriod"/>
            </a:pPr>
            <a:r>
              <a:rPr lang="en-GB" sz="3200" dirty="0"/>
              <a:t>Scotland and design-thinking</a:t>
            </a:r>
          </a:p>
          <a:p>
            <a:endParaRPr lang="en-GB" dirty="0"/>
          </a:p>
          <a:p>
            <a:endParaRPr lang="en-GB" dirty="0"/>
          </a:p>
          <a:p>
            <a:endParaRPr lang="en-GB" dirty="0"/>
          </a:p>
        </p:txBody>
      </p:sp>
      <p:pic>
        <p:nvPicPr>
          <p:cNvPr id="4" name="Picture 3"/>
          <p:cNvPicPr>
            <a:picLocks noChangeAspect="1"/>
          </p:cNvPicPr>
          <p:nvPr/>
        </p:nvPicPr>
        <p:blipFill>
          <a:blip r:embed="rId2"/>
          <a:stretch>
            <a:fillRect/>
          </a:stretch>
        </p:blipFill>
        <p:spPr>
          <a:xfrm rot="178797">
            <a:off x="7803426" y="896029"/>
            <a:ext cx="3422877" cy="4994034"/>
          </a:xfrm>
          <a:prstGeom prst="rect">
            <a:avLst/>
          </a:prstGeom>
          <a:ln w="25400">
            <a:solidFill>
              <a:schemeClr val="accent1"/>
            </a:solidFill>
          </a:ln>
        </p:spPr>
      </p:pic>
    </p:spTree>
    <p:extLst>
      <p:ext uri="{BB962C8B-B14F-4D97-AF65-F5344CB8AC3E}">
        <p14:creationId xmlns:p14="http://schemas.microsoft.com/office/powerpoint/2010/main" val="1108500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D3737-E8D2-446B-B379-5707666E3E72}"/>
              </a:ext>
            </a:extLst>
          </p:cNvPr>
          <p:cNvSpPr>
            <a:spLocks noGrp="1"/>
          </p:cNvSpPr>
          <p:nvPr>
            <p:ph type="title"/>
          </p:nvPr>
        </p:nvSpPr>
        <p:spPr/>
        <p:txBody>
          <a:bodyPr>
            <a:normAutofit/>
          </a:bodyPr>
          <a:lstStyle/>
          <a:p>
            <a:r>
              <a:rPr lang="en-GB" sz="6000" dirty="0"/>
              <a:t>Origins</a:t>
            </a:r>
          </a:p>
        </p:txBody>
      </p:sp>
      <p:sp>
        <p:nvSpPr>
          <p:cNvPr id="3" name="Content Placeholder 2">
            <a:extLst>
              <a:ext uri="{FF2B5EF4-FFF2-40B4-BE49-F238E27FC236}">
                <a16:creationId xmlns:a16="http://schemas.microsoft.com/office/drawing/2014/main" id="{2E630DD1-B8C6-4C1D-A01A-CEE566AFDA88}"/>
              </a:ext>
            </a:extLst>
          </p:cNvPr>
          <p:cNvSpPr>
            <a:spLocks noGrp="1"/>
          </p:cNvSpPr>
          <p:nvPr>
            <p:ph idx="1"/>
          </p:nvPr>
        </p:nvSpPr>
        <p:spPr/>
        <p:txBody>
          <a:bodyPr/>
          <a:lstStyle/>
          <a:p>
            <a:r>
              <a:rPr lang="en-GB" sz="3200" dirty="0"/>
              <a:t>Origins in the Statute of Elizabeth (Elizabeth I’s 1601 Statute of Charitable Uses)</a:t>
            </a:r>
          </a:p>
          <a:p>
            <a:pPr lvl="1"/>
            <a:r>
              <a:rPr lang="en-GB" sz="2800" dirty="0"/>
              <a:t>support for people who needed it</a:t>
            </a:r>
          </a:p>
          <a:p>
            <a:pPr lvl="1"/>
            <a:r>
              <a:rPr lang="en-GB" sz="2800" dirty="0"/>
              <a:t>maintenance of schools of learning</a:t>
            </a:r>
          </a:p>
          <a:p>
            <a:pPr lvl="1"/>
            <a:r>
              <a:rPr lang="en-GB" sz="2800" dirty="0"/>
              <a:t>repair of bridges, ports, churches and highways </a:t>
            </a:r>
          </a:p>
          <a:p>
            <a:pPr lvl="1"/>
            <a:r>
              <a:rPr lang="en-GB" sz="2800" dirty="0"/>
              <a:t>and other causes equally worthy of philanthropic support</a:t>
            </a:r>
          </a:p>
          <a:p>
            <a:pPr marL="457200" lvl="1" indent="0">
              <a:buNone/>
            </a:pPr>
            <a:endParaRPr lang="en-GB" sz="2800" dirty="0"/>
          </a:p>
          <a:p>
            <a:pPr marL="457200" lvl="1" indent="0">
              <a:buNone/>
            </a:pPr>
            <a:r>
              <a:rPr lang="en-GB" sz="3200" b="1" dirty="0"/>
              <a:t>‘Publicly chartered but privately governed’ </a:t>
            </a:r>
          </a:p>
          <a:p>
            <a:pPr marL="457200" lvl="1" indent="0">
              <a:buNone/>
            </a:pPr>
            <a:r>
              <a:rPr lang="en-GB" dirty="0"/>
              <a:t>(Clement 2006: 213 in Brothers p5)</a:t>
            </a:r>
          </a:p>
          <a:p>
            <a:endParaRPr lang="en-GB" dirty="0"/>
          </a:p>
        </p:txBody>
      </p:sp>
      <p:sp>
        <p:nvSpPr>
          <p:cNvPr id="4" name="TextBox 3">
            <a:extLst>
              <a:ext uri="{FF2B5EF4-FFF2-40B4-BE49-F238E27FC236}">
                <a16:creationId xmlns:a16="http://schemas.microsoft.com/office/drawing/2014/main" id="{0EE9ED77-D4A3-4CAE-8F31-BBC60713996C}"/>
              </a:ext>
            </a:extLst>
          </p:cNvPr>
          <p:cNvSpPr txBox="1"/>
          <p:nvPr/>
        </p:nvSpPr>
        <p:spPr>
          <a:xfrm>
            <a:off x="8629095" y="6176963"/>
            <a:ext cx="2724705" cy="369332"/>
          </a:xfrm>
          <a:prstGeom prst="rect">
            <a:avLst/>
          </a:prstGeom>
          <a:noFill/>
        </p:spPr>
        <p:txBody>
          <a:bodyPr wrap="square" rtlCol="0">
            <a:spAutoFit/>
          </a:bodyPr>
          <a:lstStyle/>
          <a:p>
            <a:r>
              <a:rPr lang="en-GB" dirty="0"/>
              <a:t>Brothers (2015: 3-28)</a:t>
            </a:r>
          </a:p>
        </p:txBody>
      </p:sp>
    </p:spTree>
    <p:extLst>
      <p:ext uri="{BB962C8B-B14F-4D97-AF65-F5344CB8AC3E}">
        <p14:creationId xmlns:p14="http://schemas.microsoft.com/office/powerpoint/2010/main" val="2182271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anim calcmode="lin" valueType="num">
                                      <p:cBhvr additive="base">
                                        <p:cTn id="2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anim calcmode="lin" valueType="num">
                                      <p:cBhvr additive="base">
                                        <p:cTn id="3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FC68BB10-F248-4414-87A4-86EC5B33EF14}"/>
              </a:ext>
            </a:extLst>
          </p:cNvPr>
          <p:cNvPicPr>
            <a:picLocks noChangeAspect="1"/>
          </p:cNvPicPr>
          <p:nvPr/>
        </p:nvPicPr>
        <p:blipFill rotWithShape="1">
          <a:blip r:embed="rId2">
            <a:alphaModFix/>
          </a:blip>
          <a:srcRect l="11661" r="18411"/>
          <a:stretch/>
        </p:blipFill>
        <p:spPr>
          <a:xfrm>
            <a:off x="5797543" y="10"/>
            <a:ext cx="6394152" cy="6857990"/>
          </a:xfrm>
          <a:prstGeom prst="rect">
            <a:avLst/>
          </a:prstGeom>
        </p:spPr>
      </p:pic>
      <p:pic>
        <p:nvPicPr>
          <p:cNvPr id="10" name="Picture 9">
            <a:extLst>
              <a:ext uri="{FF2B5EF4-FFF2-40B4-BE49-F238E27FC236}">
                <a16:creationId xmlns:a16="http://schemas.microsoft.com/office/drawing/2014/main" id="{54DDEBDD-D8BD-41A6-8A0D-B00E3768B0F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flipH="1" flipV="1">
            <a:off x="0" y="0"/>
            <a:ext cx="12192000" cy="6858000"/>
          </a:xfrm>
          <a:prstGeom prst="rect">
            <a:avLst/>
          </a:prstGeom>
        </p:spPr>
      </p:pic>
      <p:sp>
        <p:nvSpPr>
          <p:cNvPr id="2" name="Title 1">
            <a:extLst>
              <a:ext uri="{FF2B5EF4-FFF2-40B4-BE49-F238E27FC236}">
                <a16:creationId xmlns:a16="http://schemas.microsoft.com/office/drawing/2014/main" id="{C2C34C69-0413-4E21-AA1F-9617AD051535}"/>
              </a:ext>
            </a:extLst>
          </p:cNvPr>
          <p:cNvSpPr>
            <a:spLocks noGrp="1"/>
          </p:cNvSpPr>
          <p:nvPr>
            <p:ph type="title"/>
          </p:nvPr>
        </p:nvSpPr>
        <p:spPr>
          <a:xfrm>
            <a:off x="804998" y="798445"/>
            <a:ext cx="4803636" cy="1311664"/>
          </a:xfrm>
        </p:spPr>
        <p:txBody>
          <a:bodyPr>
            <a:normAutofit/>
          </a:bodyPr>
          <a:lstStyle/>
          <a:p>
            <a:r>
              <a:rPr lang="en-GB">
                <a:solidFill>
                  <a:srgbClr val="000000"/>
                </a:solidFill>
              </a:rPr>
              <a:t>Brother’s cause for concern</a:t>
            </a:r>
          </a:p>
        </p:txBody>
      </p:sp>
      <p:sp>
        <p:nvSpPr>
          <p:cNvPr id="3" name="Content Placeholder 2">
            <a:extLst>
              <a:ext uri="{FF2B5EF4-FFF2-40B4-BE49-F238E27FC236}">
                <a16:creationId xmlns:a16="http://schemas.microsoft.com/office/drawing/2014/main" id="{2ECD11A7-D0AD-4D64-B4C4-65A491E4669E}"/>
              </a:ext>
            </a:extLst>
          </p:cNvPr>
          <p:cNvSpPr>
            <a:spLocks noGrp="1"/>
          </p:cNvSpPr>
          <p:nvPr>
            <p:ph idx="1"/>
          </p:nvPr>
        </p:nvSpPr>
        <p:spPr>
          <a:xfrm>
            <a:off x="599723" y="2202024"/>
            <a:ext cx="5399860" cy="4217437"/>
          </a:xfrm>
        </p:spPr>
        <p:txBody>
          <a:bodyPr anchor="ctr">
            <a:noAutofit/>
          </a:bodyPr>
          <a:lstStyle/>
          <a:p>
            <a:pPr marL="0" indent="0">
              <a:buNone/>
            </a:pPr>
            <a:r>
              <a:rPr lang="en-GB" sz="2400" dirty="0">
                <a:solidFill>
                  <a:srgbClr val="000000"/>
                </a:solidFill>
              </a:rPr>
              <a:t>Prior to Obama’s election he saw key challenges:</a:t>
            </a:r>
          </a:p>
          <a:p>
            <a:pPr marL="514350" indent="-514350">
              <a:buFont typeface="+mj-lt"/>
              <a:buAutoNum type="arabicPeriod"/>
            </a:pPr>
            <a:r>
              <a:rPr lang="en-GB" sz="2400" dirty="0">
                <a:solidFill>
                  <a:srgbClr val="000000"/>
                </a:solidFill>
              </a:rPr>
              <a:t>Uneven contractual relationship between government and non-profits</a:t>
            </a:r>
          </a:p>
          <a:p>
            <a:pPr marL="514350" indent="-514350">
              <a:buFont typeface="+mj-lt"/>
              <a:buAutoNum type="arabicPeriod"/>
            </a:pPr>
            <a:r>
              <a:rPr lang="en-GB" sz="2400" dirty="0">
                <a:solidFill>
                  <a:srgbClr val="000000"/>
                </a:solidFill>
              </a:rPr>
              <a:t>Government’s misunderstanding of the work of non-profits</a:t>
            </a:r>
          </a:p>
          <a:p>
            <a:pPr marL="514350" indent="-514350">
              <a:buFont typeface="+mj-lt"/>
              <a:buAutoNum type="arabicPeriod"/>
            </a:pPr>
            <a:r>
              <a:rPr lang="en-GB" sz="2400" dirty="0">
                <a:solidFill>
                  <a:srgbClr val="000000"/>
                </a:solidFill>
              </a:rPr>
              <a:t>Charities’ understanding of the policy development process</a:t>
            </a:r>
          </a:p>
          <a:p>
            <a:pPr marL="514350" indent="-514350">
              <a:buFont typeface="+mj-lt"/>
              <a:buAutoNum type="arabicPeriod"/>
            </a:pPr>
            <a:r>
              <a:rPr lang="en-GB" sz="2400" dirty="0">
                <a:solidFill>
                  <a:srgbClr val="000000"/>
                </a:solidFill>
              </a:rPr>
              <a:t>Growing misuse of the non-profit sector</a:t>
            </a:r>
          </a:p>
        </p:txBody>
      </p:sp>
    </p:spTree>
    <p:extLst>
      <p:ext uri="{BB962C8B-B14F-4D97-AF65-F5344CB8AC3E}">
        <p14:creationId xmlns:p14="http://schemas.microsoft.com/office/powerpoint/2010/main" val="3617442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9EC9-A8D8-4AFA-8426-95A1D733DEC2}"/>
              </a:ext>
            </a:extLst>
          </p:cNvPr>
          <p:cNvSpPr>
            <a:spLocks noGrp="1"/>
          </p:cNvSpPr>
          <p:nvPr>
            <p:ph type="title"/>
          </p:nvPr>
        </p:nvSpPr>
        <p:spPr/>
        <p:txBody>
          <a:bodyPr>
            <a:normAutofit/>
          </a:bodyPr>
          <a:lstStyle/>
          <a:p>
            <a:r>
              <a:rPr lang="en-GB" sz="6000" dirty="0"/>
              <a:t>Uneven partnership</a:t>
            </a:r>
          </a:p>
        </p:txBody>
      </p:sp>
      <p:sp>
        <p:nvSpPr>
          <p:cNvPr id="3" name="Content Placeholder 2">
            <a:extLst>
              <a:ext uri="{FF2B5EF4-FFF2-40B4-BE49-F238E27FC236}">
                <a16:creationId xmlns:a16="http://schemas.microsoft.com/office/drawing/2014/main" id="{6E4DA7EB-1437-4D56-B60A-A9DE678400A6}"/>
              </a:ext>
            </a:extLst>
          </p:cNvPr>
          <p:cNvSpPr>
            <a:spLocks noGrp="1"/>
          </p:cNvSpPr>
          <p:nvPr>
            <p:ph idx="1"/>
          </p:nvPr>
        </p:nvSpPr>
        <p:spPr>
          <a:xfrm>
            <a:off x="838200" y="1825625"/>
            <a:ext cx="5535967" cy="4351338"/>
          </a:xfrm>
        </p:spPr>
        <p:txBody>
          <a:bodyPr/>
          <a:lstStyle/>
          <a:p>
            <a:r>
              <a:rPr lang="en-GB" b="1" dirty="0"/>
              <a:t>Knee-jerk reactions</a:t>
            </a:r>
            <a:r>
              <a:rPr lang="en-GB" dirty="0"/>
              <a:t>: reaction to media flares</a:t>
            </a:r>
          </a:p>
          <a:p>
            <a:r>
              <a:rPr lang="en-GB" b="1" dirty="0"/>
              <a:t>Government un-promise</a:t>
            </a:r>
            <a:r>
              <a:rPr lang="en-GB" dirty="0"/>
              <a:t>: failing to deliver on political commitments</a:t>
            </a:r>
          </a:p>
          <a:p>
            <a:r>
              <a:rPr lang="en-GB" b="1" dirty="0"/>
              <a:t>Lack of clarity between parties</a:t>
            </a:r>
            <a:r>
              <a:rPr lang="en-GB" dirty="0"/>
              <a:t>: limited understanding of government officials</a:t>
            </a:r>
          </a:p>
          <a:p>
            <a:r>
              <a:rPr lang="en-GB" b="1" dirty="0"/>
              <a:t>Partisan use of the sector</a:t>
            </a:r>
            <a:r>
              <a:rPr lang="en-GB" dirty="0"/>
              <a:t>: being seen to be current … courting the favour of the electorate </a:t>
            </a:r>
          </a:p>
        </p:txBody>
      </p:sp>
      <p:sp>
        <p:nvSpPr>
          <p:cNvPr id="4" name="TextBox 3">
            <a:extLst>
              <a:ext uri="{FF2B5EF4-FFF2-40B4-BE49-F238E27FC236}">
                <a16:creationId xmlns:a16="http://schemas.microsoft.com/office/drawing/2014/main" id="{2156E2A1-2328-4BC8-8EC1-80C18F242B7D}"/>
              </a:ext>
            </a:extLst>
          </p:cNvPr>
          <p:cNvSpPr txBox="1"/>
          <p:nvPr/>
        </p:nvSpPr>
        <p:spPr>
          <a:xfrm>
            <a:off x="7164280" y="860564"/>
            <a:ext cx="4625266" cy="5632311"/>
          </a:xfrm>
          <a:prstGeom prst="rect">
            <a:avLst/>
          </a:prstGeom>
          <a:solidFill>
            <a:srgbClr val="FFFF00"/>
          </a:solidFill>
          <a:ln w="76200">
            <a:solidFill>
              <a:schemeClr val="tx1"/>
            </a:solidFill>
          </a:ln>
        </p:spPr>
        <p:txBody>
          <a:bodyPr wrap="square" rtlCol="0">
            <a:spAutoFit/>
          </a:bodyPr>
          <a:lstStyle/>
          <a:p>
            <a:r>
              <a:rPr lang="en-GB" sz="2400" dirty="0"/>
              <a:t>In Wales from 2002, we saw the Communities First programme based on the creation of non-governmental ‘partnerships’</a:t>
            </a:r>
          </a:p>
          <a:p>
            <a:endParaRPr lang="en-GB" sz="2400" dirty="0"/>
          </a:p>
          <a:p>
            <a:r>
              <a:rPr lang="en-GB" sz="2400" dirty="0"/>
              <a:t>These bodies made up of representatives from the public, private and voluntary/ community organisations, were intended to identify and meet the needs of communities.</a:t>
            </a:r>
          </a:p>
          <a:p>
            <a:endParaRPr lang="en-GB" sz="2400" dirty="0"/>
          </a:p>
          <a:p>
            <a:r>
              <a:rPr lang="en-GB" sz="2400" dirty="0"/>
              <a:t>Why might some aspects of government not have liked such an approach?</a:t>
            </a:r>
          </a:p>
        </p:txBody>
      </p:sp>
    </p:spTree>
    <p:extLst>
      <p:ext uri="{BB962C8B-B14F-4D97-AF65-F5344CB8AC3E}">
        <p14:creationId xmlns:p14="http://schemas.microsoft.com/office/powerpoint/2010/main" val="571482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wipe(down)">
                                      <p:cBhvr>
                                        <p:cTn id="3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D3737-E8D2-446B-B379-5707666E3E72}"/>
              </a:ext>
            </a:extLst>
          </p:cNvPr>
          <p:cNvSpPr>
            <a:spLocks noGrp="1"/>
          </p:cNvSpPr>
          <p:nvPr>
            <p:ph type="title"/>
          </p:nvPr>
        </p:nvSpPr>
        <p:spPr/>
        <p:txBody>
          <a:bodyPr>
            <a:normAutofit/>
          </a:bodyPr>
          <a:lstStyle/>
          <a:p>
            <a:r>
              <a:rPr lang="en-GB" sz="6000" dirty="0"/>
              <a:t>Non-profit focus</a:t>
            </a:r>
          </a:p>
        </p:txBody>
      </p:sp>
      <p:sp>
        <p:nvSpPr>
          <p:cNvPr id="3" name="Content Placeholder 2">
            <a:extLst>
              <a:ext uri="{FF2B5EF4-FFF2-40B4-BE49-F238E27FC236}">
                <a16:creationId xmlns:a16="http://schemas.microsoft.com/office/drawing/2014/main" id="{2E630DD1-B8C6-4C1D-A01A-CEE566AFDA88}"/>
              </a:ext>
            </a:extLst>
          </p:cNvPr>
          <p:cNvSpPr>
            <a:spLocks noGrp="1"/>
          </p:cNvSpPr>
          <p:nvPr>
            <p:ph idx="1"/>
          </p:nvPr>
        </p:nvSpPr>
        <p:spPr>
          <a:xfrm>
            <a:off x="838200" y="2024743"/>
            <a:ext cx="10939272" cy="4152220"/>
          </a:xfrm>
        </p:spPr>
        <p:txBody>
          <a:bodyPr>
            <a:normAutofit/>
          </a:bodyPr>
          <a:lstStyle/>
          <a:p>
            <a:pPr marL="0" indent="0">
              <a:buNone/>
            </a:pPr>
            <a:r>
              <a:rPr lang="en-GB" sz="3200" dirty="0"/>
              <a:t>Two central themes:</a:t>
            </a:r>
          </a:p>
          <a:p>
            <a:pPr marL="0" indent="0">
              <a:buNone/>
            </a:pPr>
            <a:endParaRPr lang="en-GB" sz="3200" dirty="0"/>
          </a:p>
          <a:p>
            <a:pPr lvl="1"/>
            <a:r>
              <a:rPr lang="en-GB" dirty="0"/>
              <a:t>To deliver services to a wide spectrum of the public</a:t>
            </a:r>
          </a:p>
          <a:p>
            <a:pPr lvl="1"/>
            <a:r>
              <a:rPr lang="en-GB" dirty="0"/>
              <a:t>Target the least advantaged members of society</a:t>
            </a:r>
          </a:p>
          <a:p>
            <a:pPr marL="0" indent="0">
              <a:buNone/>
            </a:pPr>
            <a:endParaRPr lang="en-GB" sz="3200" dirty="0"/>
          </a:p>
          <a:p>
            <a:pPr marL="0" indent="0">
              <a:buNone/>
            </a:pPr>
            <a:r>
              <a:rPr lang="en-GB" sz="3200" dirty="0"/>
              <a:t>The Statute of Elizabeth sparked a discussion which continues today: how should government agencies work with charitable organisations?</a:t>
            </a:r>
          </a:p>
          <a:p>
            <a:pPr marL="0" indent="0">
              <a:buNone/>
            </a:pPr>
            <a:endParaRPr lang="en-GB" dirty="0"/>
          </a:p>
        </p:txBody>
      </p:sp>
      <p:sp>
        <p:nvSpPr>
          <p:cNvPr id="4" name="TextBox 3">
            <a:extLst>
              <a:ext uri="{FF2B5EF4-FFF2-40B4-BE49-F238E27FC236}">
                <a16:creationId xmlns:a16="http://schemas.microsoft.com/office/drawing/2014/main" id="{0EE9ED77-D4A3-4CAE-8F31-BBC60713996C}"/>
              </a:ext>
            </a:extLst>
          </p:cNvPr>
          <p:cNvSpPr txBox="1"/>
          <p:nvPr/>
        </p:nvSpPr>
        <p:spPr>
          <a:xfrm>
            <a:off x="8629095" y="6176963"/>
            <a:ext cx="2724705" cy="369332"/>
          </a:xfrm>
          <a:prstGeom prst="rect">
            <a:avLst/>
          </a:prstGeom>
          <a:noFill/>
        </p:spPr>
        <p:txBody>
          <a:bodyPr wrap="square" rtlCol="0">
            <a:spAutoFit/>
          </a:bodyPr>
          <a:lstStyle/>
          <a:p>
            <a:r>
              <a:rPr lang="en-GB" dirty="0"/>
              <a:t>Brothers (2015: 3-28)</a:t>
            </a:r>
          </a:p>
        </p:txBody>
      </p:sp>
      <p:pic>
        <p:nvPicPr>
          <p:cNvPr id="6" name="Picture 5">
            <a:extLst>
              <a:ext uri="{FF2B5EF4-FFF2-40B4-BE49-F238E27FC236}">
                <a16:creationId xmlns:a16="http://schemas.microsoft.com/office/drawing/2014/main" id="{89FA7C5A-F70B-4369-88D1-5AA70FC95037}"/>
              </a:ext>
            </a:extLst>
          </p:cNvPr>
          <p:cNvPicPr>
            <a:picLocks noChangeAspect="1"/>
          </p:cNvPicPr>
          <p:nvPr/>
        </p:nvPicPr>
        <p:blipFill>
          <a:blip r:embed="rId2"/>
          <a:stretch>
            <a:fillRect/>
          </a:stretch>
        </p:blipFill>
        <p:spPr>
          <a:xfrm>
            <a:off x="8081781" y="425467"/>
            <a:ext cx="3819331" cy="2864498"/>
          </a:xfrm>
          <a:prstGeom prst="rect">
            <a:avLst/>
          </a:prstGeom>
        </p:spPr>
      </p:pic>
    </p:spTree>
    <p:extLst>
      <p:ext uri="{BB962C8B-B14F-4D97-AF65-F5344CB8AC3E}">
        <p14:creationId xmlns:p14="http://schemas.microsoft.com/office/powerpoint/2010/main" val="278373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D3737-E8D2-446B-B379-5707666E3E72}"/>
              </a:ext>
            </a:extLst>
          </p:cNvPr>
          <p:cNvSpPr>
            <a:spLocks noGrp="1"/>
          </p:cNvSpPr>
          <p:nvPr>
            <p:ph type="title"/>
          </p:nvPr>
        </p:nvSpPr>
        <p:spPr/>
        <p:txBody>
          <a:bodyPr>
            <a:normAutofit/>
          </a:bodyPr>
          <a:lstStyle/>
          <a:p>
            <a:r>
              <a:rPr lang="en-GB" sz="6000" dirty="0"/>
              <a:t>The lifeblood of democracy</a:t>
            </a:r>
          </a:p>
        </p:txBody>
      </p:sp>
      <p:sp>
        <p:nvSpPr>
          <p:cNvPr id="3" name="Content Placeholder 2">
            <a:extLst>
              <a:ext uri="{FF2B5EF4-FFF2-40B4-BE49-F238E27FC236}">
                <a16:creationId xmlns:a16="http://schemas.microsoft.com/office/drawing/2014/main" id="{2E630DD1-B8C6-4C1D-A01A-CEE566AFDA88}"/>
              </a:ext>
            </a:extLst>
          </p:cNvPr>
          <p:cNvSpPr>
            <a:spLocks noGrp="1"/>
          </p:cNvSpPr>
          <p:nvPr>
            <p:ph idx="1"/>
          </p:nvPr>
        </p:nvSpPr>
        <p:spPr/>
        <p:txBody>
          <a:bodyPr/>
          <a:lstStyle/>
          <a:p>
            <a:pPr marL="0" indent="0">
              <a:buNone/>
            </a:pPr>
            <a:r>
              <a:rPr lang="en-GB" sz="3200" dirty="0"/>
              <a:t>Alexis de Tocqueville’s Democracy in America (1835):</a:t>
            </a:r>
          </a:p>
          <a:p>
            <a:pPr marL="0" indent="0">
              <a:buNone/>
            </a:pPr>
            <a:endParaRPr lang="en-GB" dirty="0"/>
          </a:p>
          <a:p>
            <a:pPr lvl="1"/>
            <a:r>
              <a:rPr lang="en-GB" sz="2800" dirty="0"/>
              <a:t>Voluntary associations (or charities) equate with democracy</a:t>
            </a:r>
          </a:p>
          <a:p>
            <a:pPr lvl="1"/>
            <a:r>
              <a:rPr lang="en-GB" sz="2800" dirty="0"/>
              <a:t>The non-profit sector is the embodiment of democracy</a:t>
            </a:r>
          </a:p>
          <a:p>
            <a:pPr marL="0" indent="0">
              <a:buNone/>
            </a:pPr>
            <a:endParaRPr lang="en-GB" dirty="0"/>
          </a:p>
          <a:p>
            <a:r>
              <a:rPr lang="en-GB" sz="3200" dirty="0"/>
              <a:t>They are grassroots organisations which bring people together at the very lowest level to bring about the improvements they want to see in their own communities</a:t>
            </a:r>
          </a:p>
        </p:txBody>
      </p:sp>
      <p:sp>
        <p:nvSpPr>
          <p:cNvPr id="4" name="TextBox 3">
            <a:extLst>
              <a:ext uri="{FF2B5EF4-FFF2-40B4-BE49-F238E27FC236}">
                <a16:creationId xmlns:a16="http://schemas.microsoft.com/office/drawing/2014/main" id="{0EE9ED77-D4A3-4CAE-8F31-BBC60713996C}"/>
              </a:ext>
            </a:extLst>
          </p:cNvPr>
          <p:cNvSpPr txBox="1"/>
          <p:nvPr/>
        </p:nvSpPr>
        <p:spPr>
          <a:xfrm>
            <a:off x="8629095" y="6176963"/>
            <a:ext cx="2724705" cy="369332"/>
          </a:xfrm>
          <a:prstGeom prst="rect">
            <a:avLst/>
          </a:prstGeom>
          <a:noFill/>
        </p:spPr>
        <p:txBody>
          <a:bodyPr wrap="square" rtlCol="0">
            <a:spAutoFit/>
          </a:bodyPr>
          <a:lstStyle/>
          <a:p>
            <a:r>
              <a:rPr lang="en-GB" dirty="0"/>
              <a:t>Brothers (2015: 3-28)</a:t>
            </a:r>
          </a:p>
        </p:txBody>
      </p:sp>
    </p:spTree>
    <p:extLst>
      <p:ext uri="{BB962C8B-B14F-4D97-AF65-F5344CB8AC3E}">
        <p14:creationId xmlns:p14="http://schemas.microsoft.com/office/powerpoint/2010/main" val="1669964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anim calcmode="lin" valueType="num">
                                      <p:cBhvr additive="base">
                                        <p:cTn id="2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D3737-E8D2-446B-B379-5707666E3E72}"/>
              </a:ext>
            </a:extLst>
          </p:cNvPr>
          <p:cNvSpPr>
            <a:spLocks noGrp="1"/>
          </p:cNvSpPr>
          <p:nvPr>
            <p:ph type="title"/>
          </p:nvPr>
        </p:nvSpPr>
        <p:spPr/>
        <p:txBody>
          <a:bodyPr>
            <a:normAutofit/>
          </a:bodyPr>
          <a:lstStyle/>
          <a:p>
            <a:r>
              <a:rPr lang="en-GB" sz="6000" dirty="0"/>
              <a:t>American ‘welfare state’</a:t>
            </a:r>
          </a:p>
        </p:txBody>
      </p:sp>
      <p:sp>
        <p:nvSpPr>
          <p:cNvPr id="3" name="Content Placeholder 2">
            <a:extLst>
              <a:ext uri="{FF2B5EF4-FFF2-40B4-BE49-F238E27FC236}">
                <a16:creationId xmlns:a16="http://schemas.microsoft.com/office/drawing/2014/main" id="{2E630DD1-B8C6-4C1D-A01A-CEE566AFDA88}"/>
              </a:ext>
            </a:extLst>
          </p:cNvPr>
          <p:cNvSpPr>
            <a:spLocks noGrp="1"/>
          </p:cNvSpPr>
          <p:nvPr>
            <p:ph idx="1"/>
          </p:nvPr>
        </p:nvSpPr>
        <p:spPr/>
        <p:txBody>
          <a:bodyPr/>
          <a:lstStyle/>
          <a:p>
            <a:r>
              <a:rPr lang="en-GB" dirty="0"/>
              <a:t>After the second world war there was an ‘enormous proliferation’ of voluntary associations, non-profit and private organisations</a:t>
            </a:r>
          </a:p>
          <a:p>
            <a:r>
              <a:rPr lang="en-GB" dirty="0"/>
              <a:t>Tax incentives helped</a:t>
            </a:r>
          </a:p>
          <a:p>
            <a:r>
              <a:rPr lang="en-GB" dirty="0"/>
              <a:t>Donations of time and money</a:t>
            </a:r>
          </a:p>
          <a:p>
            <a:r>
              <a:rPr lang="en-GB" dirty="0"/>
              <a:t>Local organisations with a national HQ: federalism, which developed into numerous stand-along tax-exempt organisations </a:t>
            </a:r>
          </a:p>
          <a:p>
            <a:r>
              <a:rPr lang="en-GB" dirty="0"/>
              <a:t>Income from government grants, contracts and earned income from sales and delivery of services</a:t>
            </a:r>
          </a:p>
          <a:p>
            <a:r>
              <a:rPr lang="en-GB" dirty="0"/>
              <a:t>600,000 registered with the American tax office</a:t>
            </a:r>
          </a:p>
          <a:p>
            <a:endParaRPr lang="en-GB" dirty="0"/>
          </a:p>
        </p:txBody>
      </p:sp>
      <p:sp>
        <p:nvSpPr>
          <p:cNvPr id="4" name="TextBox 3">
            <a:extLst>
              <a:ext uri="{FF2B5EF4-FFF2-40B4-BE49-F238E27FC236}">
                <a16:creationId xmlns:a16="http://schemas.microsoft.com/office/drawing/2014/main" id="{0EE9ED77-D4A3-4CAE-8F31-BBC60713996C}"/>
              </a:ext>
            </a:extLst>
          </p:cNvPr>
          <p:cNvSpPr txBox="1"/>
          <p:nvPr/>
        </p:nvSpPr>
        <p:spPr>
          <a:xfrm>
            <a:off x="8629095" y="6176963"/>
            <a:ext cx="2724705" cy="369332"/>
          </a:xfrm>
          <a:prstGeom prst="rect">
            <a:avLst/>
          </a:prstGeom>
          <a:noFill/>
        </p:spPr>
        <p:txBody>
          <a:bodyPr wrap="square" rtlCol="0">
            <a:spAutoFit/>
          </a:bodyPr>
          <a:lstStyle/>
          <a:p>
            <a:r>
              <a:rPr lang="en-GB" dirty="0"/>
              <a:t>Brothers (2015: 3-28)</a:t>
            </a:r>
          </a:p>
        </p:txBody>
      </p:sp>
    </p:spTree>
    <p:extLst>
      <p:ext uri="{BB962C8B-B14F-4D97-AF65-F5344CB8AC3E}">
        <p14:creationId xmlns:p14="http://schemas.microsoft.com/office/powerpoint/2010/main" val="41943272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1">
              <a:lumMod val="75000"/>
              <a:lumOff val="25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614915-CC7F-465A-91EF-5380CD411663}"/>
              </a:ext>
            </a:extLst>
          </p:cNvPr>
          <p:cNvSpPr>
            <a:spLocks noGrp="1"/>
          </p:cNvSpPr>
          <p:nvPr>
            <p:ph type="title"/>
          </p:nvPr>
        </p:nvSpPr>
        <p:spPr>
          <a:xfrm>
            <a:off x="643467" y="643467"/>
            <a:ext cx="3363974" cy="963391"/>
          </a:xfrm>
          <a:noFill/>
          <a:ln w="19050">
            <a:solidFill>
              <a:schemeClr val="bg1"/>
            </a:solidFill>
          </a:ln>
        </p:spPr>
        <p:txBody>
          <a:bodyPr wrap="square">
            <a:normAutofit/>
          </a:bodyPr>
          <a:lstStyle/>
          <a:p>
            <a:pPr algn="ctr"/>
            <a:r>
              <a:rPr lang="en-GB" dirty="0">
                <a:solidFill>
                  <a:schemeClr val="bg1"/>
                </a:solidFill>
              </a:rPr>
              <a:t>UK Charities</a:t>
            </a:r>
          </a:p>
        </p:txBody>
      </p:sp>
      <p:sp>
        <p:nvSpPr>
          <p:cNvPr id="3" name="Content Placeholder 2">
            <a:extLst>
              <a:ext uri="{FF2B5EF4-FFF2-40B4-BE49-F238E27FC236}">
                <a16:creationId xmlns:a16="http://schemas.microsoft.com/office/drawing/2014/main" id="{DDDA946C-8F78-4345-BAD4-DD726E68BB69}"/>
              </a:ext>
            </a:extLst>
          </p:cNvPr>
          <p:cNvSpPr>
            <a:spLocks noGrp="1"/>
          </p:cNvSpPr>
          <p:nvPr>
            <p:ph idx="1"/>
          </p:nvPr>
        </p:nvSpPr>
        <p:spPr>
          <a:xfrm>
            <a:off x="149290" y="1859042"/>
            <a:ext cx="4505006" cy="4763700"/>
          </a:xfrm>
        </p:spPr>
        <p:txBody>
          <a:bodyPr>
            <a:noAutofit/>
          </a:bodyPr>
          <a:lstStyle/>
          <a:p>
            <a:r>
              <a:rPr lang="en-GB" sz="3000" dirty="0">
                <a:solidFill>
                  <a:schemeClr val="bg1"/>
                </a:solidFill>
              </a:rPr>
              <a:t>There are over 160,000 charities in the UK, with over half earning less than £10k each year</a:t>
            </a:r>
          </a:p>
          <a:p>
            <a:r>
              <a:rPr lang="en-GB" sz="3000" dirty="0">
                <a:solidFill>
                  <a:schemeClr val="bg1"/>
                </a:solidFill>
              </a:rPr>
              <a:t>Total income is over £35 billion per annum</a:t>
            </a:r>
          </a:p>
          <a:p>
            <a:r>
              <a:rPr lang="en-GB" sz="3000" dirty="0">
                <a:solidFill>
                  <a:schemeClr val="bg1"/>
                </a:solidFill>
              </a:rPr>
              <a:t>£14 billion from statutory sources including government grants</a:t>
            </a:r>
          </a:p>
          <a:p>
            <a:r>
              <a:rPr lang="en-GB" sz="3000" dirty="0">
                <a:solidFill>
                  <a:schemeClr val="bg1"/>
                </a:solidFill>
              </a:rPr>
              <a:t>Slightly more from donations</a:t>
            </a:r>
          </a:p>
        </p:txBody>
      </p:sp>
      <p:pic>
        <p:nvPicPr>
          <p:cNvPr id="5" name="Picture 4">
            <a:hlinkClick r:id="rId2"/>
            <a:extLst>
              <a:ext uri="{FF2B5EF4-FFF2-40B4-BE49-F238E27FC236}">
                <a16:creationId xmlns:a16="http://schemas.microsoft.com/office/drawing/2014/main" id="{0CAD77FA-D6F8-4B6E-AA01-5E057DB2EF2D}"/>
              </a:ext>
            </a:extLst>
          </p:cNvPr>
          <p:cNvPicPr>
            <a:picLocks noChangeAspect="1"/>
          </p:cNvPicPr>
          <p:nvPr/>
        </p:nvPicPr>
        <p:blipFill>
          <a:blip r:embed="rId3"/>
          <a:stretch>
            <a:fillRect/>
          </a:stretch>
        </p:blipFill>
        <p:spPr>
          <a:xfrm>
            <a:off x="5297763" y="1004528"/>
            <a:ext cx="6250769" cy="4688076"/>
          </a:xfrm>
          <a:prstGeom prst="rect">
            <a:avLst/>
          </a:prstGeom>
        </p:spPr>
      </p:pic>
    </p:spTree>
    <p:extLst>
      <p:ext uri="{BB962C8B-B14F-4D97-AF65-F5344CB8AC3E}">
        <p14:creationId xmlns:p14="http://schemas.microsoft.com/office/powerpoint/2010/main" val="3382276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1256C-12CF-480D-BC1A-EAB6506CE386}"/>
              </a:ext>
            </a:extLst>
          </p:cNvPr>
          <p:cNvSpPr>
            <a:spLocks noGrp="1"/>
          </p:cNvSpPr>
          <p:nvPr>
            <p:ph type="title"/>
          </p:nvPr>
        </p:nvSpPr>
        <p:spPr/>
        <p:txBody>
          <a:bodyPr>
            <a:normAutofit/>
          </a:bodyPr>
          <a:lstStyle/>
          <a:p>
            <a:r>
              <a:rPr lang="en-GB" sz="6000" dirty="0"/>
              <a:t>The dangers of politicisation</a:t>
            </a:r>
          </a:p>
        </p:txBody>
      </p:sp>
      <p:sp>
        <p:nvSpPr>
          <p:cNvPr id="3" name="Content Placeholder 2">
            <a:extLst>
              <a:ext uri="{FF2B5EF4-FFF2-40B4-BE49-F238E27FC236}">
                <a16:creationId xmlns:a16="http://schemas.microsoft.com/office/drawing/2014/main" id="{BAEF30E4-488C-4519-BBDF-D83899614CE1}"/>
              </a:ext>
            </a:extLst>
          </p:cNvPr>
          <p:cNvSpPr>
            <a:spLocks noGrp="1"/>
          </p:cNvSpPr>
          <p:nvPr>
            <p:ph idx="1"/>
          </p:nvPr>
        </p:nvSpPr>
        <p:spPr>
          <a:xfrm>
            <a:off x="838199" y="1931436"/>
            <a:ext cx="11205755" cy="4743683"/>
          </a:xfrm>
        </p:spPr>
        <p:txBody>
          <a:bodyPr>
            <a:normAutofit/>
          </a:bodyPr>
          <a:lstStyle/>
          <a:p>
            <a:r>
              <a:rPr lang="en-GB" sz="3200" dirty="0"/>
              <a:t>Should public funds subsidise private charities?</a:t>
            </a:r>
          </a:p>
          <a:p>
            <a:r>
              <a:rPr lang="en-GB" sz="3200" dirty="0"/>
              <a:t>Non-profits have become professional and political</a:t>
            </a:r>
          </a:p>
          <a:p>
            <a:r>
              <a:rPr lang="en-GB" sz="3200" dirty="0"/>
              <a:t>Not as motivated by democratic engagement as they should be </a:t>
            </a:r>
          </a:p>
          <a:p>
            <a:r>
              <a:rPr lang="en-GB" sz="3200" dirty="0"/>
              <a:t>There is potential for participatory democracy and also for social regulation</a:t>
            </a:r>
          </a:p>
          <a:p>
            <a:pPr lvl="1"/>
            <a:r>
              <a:rPr lang="en-GB" sz="2800" dirty="0">
                <a:solidFill>
                  <a:srgbClr val="FF0000"/>
                </a:solidFill>
              </a:rPr>
              <a:t>Does collaboration between government agencies and charities improve the efficiency of services and outcomes for people?</a:t>
            </a:r>
          </a:p>
          <a:p>
            <a:pPr lvl="1"/>
            <a:r>
              <a:rPr lang="en-GB" sz="2800" dirty="0">
                <a:solidFill>
                  <a:srgbClr val="FF0000"/>
                </a:solidFill>
              </a:rPr>
              <a:t>In a welfare state does the need for charities arise and increase when the state fails? </a:t>
            </a:r>
          </a:p>
        </p:txBody>
      </p:sp>
      <p:sp>
        <p:nvSpPr>
          <p:cNvPr id="4" name="TextBox 3">
            <a:extLst>
              <a:ext uri="{FF2B5EF4-FFF2-40B4-BE49-F238E27FC236}">
                <a16:creationId xmlns:a16="http://schemas.microsoft.com/office/drawing/2014/main" id="{E3BD6D87-FA37-4481-AC12-4ADA5B55BA3A}"/>
              </a:ext>
            </a:extLst>
          </p:cNvPr>
          <p:cNvSpPr txBox="1"/>
          <p:nvPr/>
        </p:nvSpPr>
        <p:spPr>
          <a:xfrm>
            <a:off x="8629095" y="6176963"/>
            <a:ext cx="2724705" cy="369332"/>
          </a:xfrm>
          <a:prstGeom prst="rect">
            <a:avLst/>
          </a:prstGeom>
          <a:noFill/>
        </p:spPr>
        <p:txBody>
          <a:bodyPr wrap="square" rtlCol="0">
            <a:spAutoFit/>
          </a:bodyPr>
          <a:lstStyle/>
          <a:p>
            <a:r>
              <a:rPr lang="en-GB" dirty="0"/>
              <a:t>Brothers (2015: 3-28)</a:t>
            </a:r>
          </a:p>
        </p:txBody>
      </p:sp>
    </p:spTree>
    <p:extLst>
      <p:ext uri="{BB962C8B-B14F-4D97-AF65-F5344CB8AC3E}">
        <p14:creationId xmlns:p14="http://schemas.microsoft.com/office/powerpoint/2010/main" val="34150239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23AEA6AA-2AC9-4B44-99A6-FD6608D3B498}"/>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4300" kern="1200">
                <a:solidFill>
                  <a:srgbClr val="FFFFFF"/>
                </a:solidFill>
                <a:latin typeface="+mj-lt"/>
                <a:ea typeface="+mj-ea"/>
                <a:cs typeface="+mj-cs"/>
              </a:rPr>
              <a:t>Charities are a significant provider of services</a:t>
            </a:r>
          </a:p>
        </p:txBody>
      </p:sp>
    </p:spTree>
    <p:extLst>
      <p:ext uri="{BB962C8B-B14F-4D97-AF65-F5344CB8AC3E}">
        <p14:creationId xmlns:p14="http://schemas.microsoft.com/office/powerpoint/2010/main" val="29240818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E05AFF-4EFB-4042-80C7-E5432A203231}"/>
              </a:ext>
            </a:extLst>
          </p:cNvPr>
          <p:cNvSpPr>
            <a:spLocks noGrp="1"/>
          </p:cNvSpPr>
          <p:nvPr>
            <p:ph type="title"/>
          </p:nvPr>
        </p:nvSpPr>
        <p:spPr>
          <a:xfrm>
            <a:off x="8085908" y="365125"/>
            <a:ext cx="3267891" cy="1325563"/>
          </a:xfrm>
        </p:spPr>
        <p:txBody>
          <a:bodyPr>
            <a:normAutofit/>
          </a:bodyPr>
          <a:lstStyle/>
          <a:p>
            <a:r>
              <a:rPr lang="en-GB" sz="6000" dirty="0"/>
              <a:t>New York</a:t>
            </a:r>
          </a:p>
        </p:txBody>
      </p:sp>
      <p:sp>
        <p:nvSpPr>
          <p:cNvPr id="3" name="Content Placeholder 2">
            <a:extLst>
              <a:ext uri="{FF2B5EF4-FFF2-40B4-BE49-F238E27FC236}">
                <a16:creationId xmlns:a16="http://schemas.microsoft.com/office/drawing/2014/main" id="{92415DC6-4056-413E-8511-EC52327E374B}"/>
              </a:ext>
            </a:extLst>
          </p:cNvPr>
          <p:cNvSpPr>
            <a:spLocks noGrp="1"/>
          </p:cNvSpPr>
          <p:nvPr>
            <p:ph idx="1"/>
          </p:nvPr>
        </p:nvSpPr>
        <p:spPr>
          <a:xfrm>
            <a:off x="426128" y="775276"/>
            <a:ext cx="6986726" cy="5748291"/>
          </a:xfrm>
        </p:spPr>
        <p:txBody>
          <a:bodyPr>
            <a:noAutofit/>
          </a:bodyPr>
          <a:lstStyle/>
          <a:p>
            <a:r>
              <a:rPr lang="en-GB" dirty="0"/>
              <a:t>1.25m non-profit jobs in New York in 2010</a:t>
            </a:r>
          </a:p>
          <a:p>
            <a:r>
              <a:rPr lang="en-GB" dirty="0"/>
              <a:t>18% of the state’s private sector workforce</a:t>
            </a:r>
          </a:p>
          <a:p>
            <a:r>
              <a:rPr lang="en-GB" dirty="0"/>
              <a:t>Total wage bill of $57 billion</a:t>
            </a:r>
          </a:p>
          <a:p>
            <a:r>
              <a:rPr lang="en-GB" dirty="0"/>
              <a:t>47% of jobs are in New York City: healthcare, education, social assistance</a:t>
            </a:r>
          </a:p>
          <a:p>
            <a:r>
              <a:rPr lang="en-GB" dirty="0"/>
              <a:t>Nationally 10% of jobs are in the non-profit sector</a:t>
            </a:r>
          </a:p>
          <a:p>
            <a:r>
              <a:rPr lang="en-GB" dirty="0"/>
              <a:t>These organisations augment government capacity</a:t>
            </a:r>
          </a:p>
          <a:p>
            <a:r>
              <a:rPr lang="en-GB" dirty="0"/>
              <a:t>Strong lobbying voice to force government action</a:t>
            </a:r>
          </a:p>
        </p:txBody>
      </p:sp>
      <p:sp>
        <p:nvSpPr>
          <p:cNvPr id="4" name="TextBox 3">
            <a:extLst>
              <a:ext uri="{FF2B5EF4-FFF2-40B4-BE49-F238E27FC236}">
                <a16:creationId xmlns:a16="http://schemas.microsoft.com/office/drawing/2014/main" id="{B922C373-4B91-42EE-A53B-2884888FEB71}"/>
              </a:ext>
            </a:extLst>
          </p:cNvPr>
          <p:cNvSpPr txBox="1"/>
          <p:nvPr/>
        </p:nvSpPr>
        <p:spPr>
          <a:xfrm>
            <a:off x="9055223" y="6312023"/>
            <a:ext cx="2503503" cy="369332"/>
          </a:xfrm>
          <a:prstGeom prst="rect">
            <a:avLst/>
          </a:prstGeom>
          <a:noFill/>
        </p:spPr>
        <p:txBody>
          <a:bodyPr wrap="square" rtlCol="0">
            <a:spAutoFit/>
          </a:bodyPr>
          <a:lstStyle/>
          <a:p>
            <a:r>
              <a:rPr lang="en-GB" dirty="0"/>
              <a:t>(</a:t>
            </a:r>
            <a:r>
              <a:rPr lang="en-GB" dirty="0" err="1"/>
              <a:t>Krauskopf</a:t>
            </a:r>
            <a:r>
              <a:rPr lang="en-GB" dirty="0"/>
              <a:t> 2015: 29-46)</a:t>
            </a:r>
          </a:p>
        </p:txBody>
      </p:sp>
      <p:pic>
        <p:nvPicPr>
          <p:cNvPr id="5" name="Picture 4"/>
          <p:cNvPicPr>
            <a:picLocks noChangeAspect="1"/>
          </p:cNvPicPr>
          <p:nvPr/>
        </p:nvPicPr>
        <p:blipFill>
          <a:blip r:embed="rId2"/>
          <a:stretch>
            <a:fillRect/>
          </a:stretch>
        </p:blipFill>
        <p:spPr>
          <a:xfrm>
            <a:off x="7759473" y="2072905"/>
            <a:ext cx="4271419" cy="3208578"/>
          </a:xfrm>
          <a:prstGeom prst="rect">
            <a:avLst/>
          </a:prstGeom>
        </p:spPr>
      </p:pic>
    </p:spTree>
    <p:extLst>
      <p:ext uri="{BB962C8B-B14F-4D97-AF65-F5344CB8AC3E}">
        <p14:creationId xmlns:p14="http://schemas.microsoft.com/office/powerpoint/2010/main" val="40724504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 calcmode="lin" valueType="num">
                                      <p:cBhvr additive="base">
                                        <p:cTn id="2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 calcmode="lin" valueType="num">
                                      <p:cBhvr additive="base">
                                        <p:cTn id="2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D0BB-903E-440D-8E27-C1C753F0CD98}"/>
              </a:ext>
            </a:extLst>
          </p:cNvPr>
          <p:cNvSpPr>
            <a:spLocks noGrp="1"/>
          </p:cNvSpPr>
          <p:nvPr>
            <p:ph type="title"/>
          </p:nvPr>
        </p:nvSpPr>
        <p:spPr/>
        <p:txBody>
          <a:bodyPr>
            <a:normAutofit/>
          </a:bodyPr>
          <a:lstStyle/>
          <a:p>
            <a:r>
              <a:rPr lang="en-GB" sz="6000" dirty="0"/>
              <a:t>New York – the future</a:t>
            </a:r>
          </a:p>
        </p:txBody>
      </p:sp>
      <p:sp>
        <p:nvSpPr>
          <p:cNvPr id="3" name="Content Placeholder 2">
            <a:extLst>
              <a:ext uri="{FF2B5EF4-FFF2-40B4-BE49-F238E27FC236}">
                <a16:creationId xmlns:a16="http://schemas.microsoft.com/office/drawing/2014/main" id="{17BE6ADC-C6E8-4683-85AC-DF717A31605A}"/>
              </a:ext>
            </a:extLst>
          </p:cNvPr>
          <p:cNvSpPr>
            <a:spLocks noGrp="1"/>
          </p:cNvSpPr>
          <p:nvPr>
            <p:ph idx="1"/>
          </p:nvPr>
        </p:nvSpPr>
        <p:spPr>
          <a:xfrm>
            <a:off x="838199" y="1690688"/>
            <a:ext cx="11009811" cy="4486275"/>
          </a:xfrm>
        </p:spPr>
        <p:txBody>
          <a:bodyPr>
            <a:noAutofit/>
          </a:bodyPr>
          <a:lstStyle/>
          <a:p>
            <a:r>
              <a:rPr lang="en-GB" sz="3200" dirty="0"/>
              <a:t>Large scale problems of homelessness, housing, poverty, education, preventative healthcare and child welfare persist</a:t>
            </a:r>
          </a:p>
          <a:p>
            <a:r>
              <a:rPr lang="en-GB" sz="3200" dirty="0"/>
              <a:t>A particularly tough nut to crack</a:t>
            </a:r>
          </a:p>
          <a:p>
            <a:r>
              <a:rPr lang="en-GB" sz="3200" dirty="0"/>
              <a:t>Integration of different programmes in </a:t>
            </a:r>
            <a:r>
              <a:rPr lang="en-GB" sz="3200" b="1" i="1" dirty="0"/>
              <a:t>low income </a:t>
            </a:r>
            <a:r>
              <a:rPr lang="en-GB" sz="3200" dirty="0"/>
              <a:t>neighbourhoods is particularly challenging</a:t>
            </a:r>
          </a:p>
          <a:p>
            <a:r>
              <a:rPr lang="en-GB" sz="3200" dirty="0"/>
              <a:t>While the issues of administration and management between city officials and non-profit leaders can be resolved, it is not clear they will lead to the improvement of </a:t>
            </a:r>
            <a:r>
              <a:rPr lang="en-GB" sz="3200" b="1" i="1" dirty="0"/>
              <a:t>social conditions </a:t>
            </a:r>
            <a:r>
              <a:rPr lang="en-GB" sz="3200" dirty="0"/>
              <a:t>and lead to the city becoming a better and fairer place for its residents. </a:t>
            </a:r>
          </a:p>
        </p:txBody>
      </p:sp>
      <p:sp>
        <p:nvSpPr>
          <p:cNvPr id="4" name="TextBox 3">
            <a:extLst>
              <a:ext uri="{FF2B5EF4-FFF2-40B4-BE49-F238E27FC236}">
                <a16:creationId xmlns:a16="http://schemas.microsoft.com/office/drawing/2014/main" id="{070EF804-6AAF-45DF-B7B7-066CEDD56269}"/>
              </a:ext>
            </a:extLst>
          </p:cNvPr>
          <p:cNvSpPr txBox="1"/>
          <p:nvPr/>
        </p:nvSpPr>
        <p:spPr>
          <a:xfrm>
            <a:off x="9055223" y="6312023"/>
            <a:ext cx="2503503" cy="369332"/>
          </a:xfrm>
          <a:prstGeom prst="rect">
            <a:avLst/>
          </a:prstGeom>
          <a:noFill/>
        </p:spPr>
        <p:txBody>
          <a:bodyPr wrap="square" rtlCol="0">
            <a:spAutoFit/>
          </a:bodyPr>
          <a:lstStyle/>
          <a:p>
            <a:r>
              <a:rPr lang="en-GB" dirty="0"/>
              <a:t>(</a:t>
            </a:r>
            <a:r>
              <a:rPr lang="en-GB" dirty="0" err="1"/>
              <a:t>Krauskopf</a:t>
            </a:r>
            <a:r>
              <a:rPr lang="en-GB" dirty="0"/>
              <a:t> 2015: 29-46)</a:t>
            </a:r>
          </a:p>
        </p:txBody>
      </p:sp>
    </p:spTree>
    <p:extLst>
      <p:ext uri="{BB962C8B-B14F-4D97-AF65-F5344CB8AC3E}">
        <p14:creationId xmlns:p14="http://schemas.microsoft.com/office/powerpoint/2010/main" val="31812077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A963-4CD7-4C16-90B6-D998B4427BDE}"/>
              </a:ext>
            </a:extLst>
          </p:cNvPr>
          <p:cNvSpPr>
            <a:spLocks noGrp="1"/>
          </p:cNvSpPr>
          <p:nvPr>
            <p:ph type="title"/>
          </p:nvPr>
        </p:nvSpPr>
        <p:spPr>
          <a:xfrm>
            <a:off x="838200" y="109729"/>
            <a:ext cx="10756392" cy="1580960"/>
          </a:xfrm>
        </p:spPr>
        <p:txBody>
          <a:bodyPr>
            <a:noAutofit/>
          </a:bodyPr>
          <a:lstStyle/>
          <a:p>
            <a:r>
              <a:rPr lang="en-GB" sz="6000" dirty="0"/>
              <a:t>National strategy (federal) and local action (state)</a:t>
            </a:r>
          </a:p>
        </p:txBody>
      </p:sp>
      <p:sp>
        <p:nvSpPr>
          <p:cNvPr id="3" name="Content Placeholder 2">
            <a:extLst>
              <a:ext uri="{FF2B5EF4-FFF2-40B4-BE49-F238E27FC236}">
                <a16:creationId xmlns:a16="http://schemas.microsoft.com/office/drawing/2014/main" id="{6871D37D-2BCC-47A0-9590-4D4F433CABF8}"/>
              </a:ext>
            </a:extLst>
          </p:cNvPr>
          <p:cNvSpPr>
            <a:spLocks noGrp="1"/>
          </p:cNvSpPr>
          <p:nvPr>
            <p:ph idx="1"/>
          </p:nvPr>
        </p:nvSpPr>
        <p:spPr>
          <a:xfrm>
            <a:off x="635709" y="1981200"/>
            <a:ext cx="6629401" cy="4397829"/>
          </a:xfrm>
          <a:solidFill>
            <a:srgbClr val="FFFF00"/>
          </a:solidFill>
          <a:ln w="76200">
            <a:solidFill>
              <a:schemeClr val="tx1"/>
            </a:solidFill>
          </a:ln>
        </p:spPr>
        <p:txBody>
          <a:bodyPr>
            <a:normAutofit/>
          </a:bodyPr>
          <a:lstStyle/>
          <a:p>
            <a:pPr marL="0" indent="0">
              <a:buNone/>
            </a:pPr>
            <a:r>
              <a:rPr lang="en-GB" sz="3600" dirty="0"/>
              <a:t>‘Solutions to America’s challenges are being developed every day at </a:t>
            </a:r>
            <a:r>
              <a:rPr lang="en-GB" sz="3600" b="1" i="1" dirty="0"/>
              <a:t>the grass roots </a:t>
            </a:r>
            <a:r>
              <a:rPr lang="en-GB" sz="3600" dirty="0"/>
              <a:t>– and government shouldn’t be supplanting those efforts, it should be supporting those efforts.’</a:t>
            </a:r>
          </a:p>
          <a:p>
            <a:pPr marL="0" indent="0">
              <a:buNone/>
            </a:pPr>
            <a:r>
              <a:rPr lang="en-GB" dirty="0"/>
              <a:t>- President Barack Obama, June 30</a:t>
            </a:r>
            <a:r>
              <a:rPr lang="en-GB" baseline="30000" dirty="0"/>
              <a:t>th</a:t>
            </a:r>
            <a:r>
              <a:rPr lang="en-GB" dirty="0"/>
              <a:t> 2009</a:t>
            </a:r>
          </a:p>
        </p:txBody>
      </p:sp>
      <p:sp>
        <p:nvSpPr>
          <p:cNvPr id="4" name="TextBox 3">
            <a:extLst>
              <a:ext uri="{FF2B5EF4-FFF2-40B4-BE49-F238E27FC236}">
                <a16:creationId xmlns:a16="http://schemas.microsoft.com/office/drawing/2014/main" id="{D49E661C-3D38-46AB-AEFA-7BC6B62FDA9A}"/>
              </a:ext>
            </a:extLst>
          </p:cNvPr>
          <p:cNvSpPr txBox="1"/>
          <p:nvPr/>
        </p:nvSpPr>
        <p:spPr>
          <a:xfrm>
            <a:off x="9019713" y="6249880"/>
            <a:ext cx="2334087" cy="369332"/>
          </a:xfrm>
          <a:prstGeom prst="rect">
            <a:avLst/>
          </a:prstGeom>
          <a:noFill/>
        </p:spPr>
        <p:txBody>
          <a:bodyPr wrap="square" rtlCol="0">
            <a:spAutoFit/>
          </a:bodyPr>
          <a:lstStyle/>
          <a:p>
            <a:r>
              <a:rPr lang="en-GB" dirty="0"/>
              <a:t>(Van der Veer 2015)</a:t>
            </a:r>
          </a:p>
        </p:txBody>
      </p:sp>
      <p:pic>
        <p:nvPicPr>
          <p:cNvPr id="1026" name="Picture 2" descr="https://tse2.mm.bing.net/th?id=OIP.blBCF53G6vl4qRuweSVdwAHaKF&amp;pid=15.1&amp;P=0&amp;w=300&amp;h=300"/>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49978" y="1981200"/>
            <a:ext cx="3144594" cy="42686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89270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randombar(horizontal)">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7"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A963-4CD7-4C16-90B6-D998B4427BDE}"/>
              </a:ext>
            </a:extLst>
          </p:cNvPr>
          <p:cNvSpPr>
            <a:spLocks noGrp="1"/>
          </p:cNvSpPr>
          <p:nvPr>
            <p:ph type="title"/>
          </p:nvPr>
        </p:nvSpPr>
        <p:spPr>
          <a:xfrm>
            <a:off x="838200" y="118873"/>
            <a:ext cx="10866120" cy="1571816"/>
          </a:xfrm>
        </p:spPr>
        <p:txBody>
          <a:bodyPr>
            <a:noAutofit/>
          </a:bodyPr>
          <a:lstStyle/>
          <a:p>
            <a:r>
              <a:rPr lang="en-GB" sz="6000" dirty="0"/>
              <a:t>National strategy (federal) and local action (state)</a:t>
            </a:r>
          </a:p>
        </p:txBody>
      </p:sp>
      <p:sp>
        <p:nvSpPr>
          <p:cNvPr id="3" name="Content Placeholder 2">
            <a:extLst>
              <a:ext uri="{FF2B5EF4-FFF2-40B4-BE49-F238E27FC236}">
                <a16:creationId xmlns:a16="http://schemas.microsoft.com/office/drawing/2014/main" id="{6871D37D-2BCC-47A0-9590-4D4F433CABF8}"/>
              </a:ext>
            </a:extLst>
          </p:cNvPr>
          <p:cNvSpPr>
            <a:spLocks noGrp="1"/>
          </p:cNvSpPr>
          <p:nvPr>
            <p:ph idx="1"/>
          </p:nvPr>
        </p:nvSpPr>
        <p:spPr>
          <a:xfrm>
            <a:off x="838200" y="1960562"/>
            <a:ext cx="6141098" cy="4351338"/>
          </a:xfrm>
        </p:spPr>
        <p:txBody>
          <a:bodyPr>
            <a:noAutofit/>
          </a:bodyPr>
          <a:lstStyle/>
          <a:p>
            <a:r>
              <a:rPr lang="en-GB" sz="3200" dirty="0"/>
              <a:t>The latter half of the 20</a:t>
            </a:r>
            <a:r>
              <a:rPr lang="en-GB" sz="3200" baseline="30000" dirty="0"/>
              <a:t>th</a:t>
            </a:r>
            <a:r>
              <a:rPr lang="en-GB" sz="3200" dirty="0"/>
              <a:t> century saw a tripling of the national investment in non-profit organisations</a:t>
            </a:r>
          </a:p>
          <a:p>
            <a:r>
              <a:rPr lang="en-GB" sz="3200" dirty="0"/>
              <a:t>President George HW Bush (1989-1993) call for a thousand points of light with emphasis on the charitable action of individuals rather than federal government</a:t>
            </a:r>
          </a:p>
        </p:txBody>
      </p:sp>
      <p:sp>
        <p:nvSpPr>
          <p:cNvPr id="4" name="TextBox 3">
            <a:extLst>
              <a:ext uri="{FF2B5EF4-FFF2-40B4-BE49-F238E27FC236}">
                <a16:creationId xmlns:a16="http://schemas.microsoft.com/office/drawing/2014/main" id="{D49E661C-3D38-46AB-AEFA-7BC6B62FDA9A}"/>
              </a:ext>
            </a:extLst>
          </p:cNvPr>
          <p:cNvSpPr txBox="1"/>
          <p:nvPr/>
        </p:nvSpPr>
        <p:spPr>
          <a:xfrm>
            <a:off x="132806" y="6311900"/>
            <a:ext cx="2334087" cy="369332"/>
          </a:xfrm>
          <a:prstGeom prst="rect">
            <a:avLst/>
          </a:prstGeom>
          <a:noFill/>
        </p:spPr>
        <p:txBody>
          <a:bodyPr wrap="square" rtlCol="0">
            <a:spAutoFit/>
          </a:bodyPr>
          <a:lstStyle/>
          <a:p>
            <a:r>
              <a:rPr lang="en-GB" dirty="0">
                <a:solidFill>
                  <a:prstClr val="black"/>
                </a:solidFill>
              </a:rPr>
              <a:t>(Van der Veer 2015)</a:t>
            </a:r>
          </a:p>
        </p:txBody>
      </p:sp>
      <p:pic>
        <p:nvPicPr>
          <p:cNvPr id="5" name="Picture 4"/>
          <p:cNvPicPr>
            <a:picLocks noChangeAspect="1"/>
          </p:cNvPicPr>
          <p:nvPr/>
        </p:nvPicPr>
        <p:blipFill>
          <a:blip r:embed="rId2"/>
          <a:stretch>
            <a:fillRect/>
          </a:stretch>
        </p:blipFill>
        <p:spPr>
          <a:xfrm>
            <a:off x="7769679" y="1456644"/>
            <a:ext cx="3584121" cy="4512734"/>
          </a:xfrm>
          <a:prstGeom prst="rect">
            <a:avLst/>
          </a:prstGeom>
        </p:spPr>
      </p:pic>
    </p:spTree>
    <p:extLst>
      <p:ext uri="{BB962C8B-B14F-4D97-AF65-F5344CB8AC3E}">
        <p14:creationId xmlns:p14="http://schemas.microsoft.com/office/powerpoint/2010/main" val="757933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circle(in)">
                                      <p:cBhvr>
                                        <p:cTn id="19"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4" name="Title 3">
            <a:extLst>
              <a:ext uri="{FF2B5EF4-FFF2-40B4-BE49-F238E27FC236}">
                <a16:creationId xmlns:a16="http://schemas.microsoft.com/office/drawing/2014/main" id="{151065F8-983F-44EC-BC37-B5F7666DEE27}"/>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a:solidFill>
                  <a:srgbClr val="FFFFFF"/>
                </a:solidFill>
                <a:latin typeface="+mj-lt"/>
                <a:ea typeface="+mj-ea"/>
                <a:cs typeface="+mj-cs"/>
              </a:rPr>
              <a:t>Harlem Children’s Zone </a:t>
            </a:r>
          </a:p>
        </p:txBody>
      </p:sp>
    </p:spTree>
    <p:extLst>
      <p:ext uri="{BB962C8B-B14F-4D97-AF65-F5344CB8AC3E}">
        <p14:creationId xmlns:p14="http://schemas.microsoft.com/office/powerpoint/2010/main" val="25585434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61988" y="85725"/>
            <a:ext cx="13515975" cy="6686550"/>
          </a:xfrm>
          <a:prstGeom prst="rect">
            <a:avLst/>
          </a:prstGeom>
        </p:spPr>
      </p:pic>
      <p:sp>
        <p:nvSpPr>
          <p:cNvPr id="3" name="Content Placeholder 2">
            <a:extLst>
              <a:ext uri="{FF2B5EF4-FFF2-40B4-BE49-F238E27FC236}">
                <a16:creationId xmlns:a16="http://schemas.microsoft.com/office/drawing/2014/main" id="{6871D37D-2BCC-47A0-9590-4D4F433CABF8}"/>
              </a:ext>
            </a:extLst>
          </p:cNvPr>
          <p:cNvSpPr>
            <a:spLocks noGrp="1"/>
          </p:cNvSpPr>
          <p:nvPr>
            <p:ph idx="1"/>
          </p:nvPr>
        </p:nvSpPr>
        <p:spPr>
          <a:xfrm>
            <a:off x="673852" y="981307"/>
            <a:ext cx="11402919" cy="3378820"/>
          </a:xfrm>
        </p:spPr>
        <p:txBody>
          <a:bodyPr>
            <a:noAutofit/>
          </a:bodyPr>
          <a:lstStyle/>
          <a:p>
            <a:r>
              <a:rPr lang="en-GB" sz="3600" dirty="0">
                <a:solidFill>
                  <a:schemeClr val="bg1"/>
                </a:solidFill>
              </a:rPr>
              <a:t>Recession has forced creative partnerships</a:t>
            </a:r>
          </a:p>
          <a:p>
            <a:r>
              <a:rPr lang="en-GB" sz="3600" dirty="0">
                <a:solidFill>
                  <a:schemeClr val="bg1"/>
                </a:solidFill>
              </a:rPr>
              <a:t>Candidate Obama saw a role for social innovation based on the successes of the Harlem Children’s Zone which provides education and social services across a 100-block area of Harlem, New York</a:t>
            </a:r>
          </a:p>
          <a:p>
            <a:r>
              <a:rPr lang="en-GB" sz="3600" dirty="0">
                <a:solidFill>
                  <a:schemeClr val="bg1"/>
                </a:solidFill>
              </a:rPr>
              <a:t>2010: launch of the Promise Neighbourhood Initiative</a:t>
            </a:r>
          </a:p>
        </p:txBody>
      </p:sp>
      <p:sp>
        <p:nvSpPr>
          <p:cNvPr id="4" name="TextBox 3">
            <a:extLst>
              <a:ext uri="{FF2B5EF4-FFF2-40B4-BE49-F238E27FC236}">
                <a16:creationId xmlns:a16="http://schemas.microsoft.com/office/drawing/2014/main" id="{D49E661C-3D38-46AB-AEFA-7BC6B62FDA9A}"/>
              </a:ext>
            </a:extLst>
          </p:cNvPr>
          <p:cNvSpPr txBox="1"/>
          <p:nvPr/>
        </p:nvSpPr>
        <p:spPr>
          <a:xfrm>
            <a:off x="9019713" y="6249880"/>
            <a:ext cx="2334087" cy="369332"/>
          </a:xfrm>
          <a:prstGeom prst="rect">
            <a:avLst/>
          </a:prstGeom>
          <a:noFill/>
        </p:spPr>
        <p:txBody>
          <a:bodyPr wrap="square" rtlCol="0">
            <a:spAutoFit/>
          </a:bodyPr>
          <a:lstStyle/>
          <a:p>
            <a:r>
              <a:rPr lang="en-GB" dirty="0">
                <a:solidFill>
                  <a:prstClr val="black"/>
                </a:solidFill>
              </a:rPr>
              <a:t>(Van der Veer 2015)</a:t>
            </a:r>
          </a:p>
        </p:txBody>
      </p:sp>
    </p:spTree>
    <p:extLst>
      <p:ext uri="{BB962C8B-B14F-4D97-AF65-F5344CB8AC3E}">
        <p14:creationId xmlns:p14="http://schemas.microsoft.com/office/powerpoint/2010/main" val="3620024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969508" y="-784452"/>
            <a:ext cx="10166578" cy="8602489"/>
          </a:xfrm>
          <a:prstGeom prst="rect">
            <a:avLst/>
          </a:prstGeom>
        </p:spPr>
      </p:pic>
      <p:pic>
        <p:nvPicPr>
          <p:cNvPr id="4" name="Picture 3"/>
          <p:cNvPicPr>
            <a:picLocks noChangeAspect="1"/>
          </p:cNvPicPr>
          <p:nvPr/>
        </p:nvPicPr>
        <p:blipFill>
          <a:blip r:embed="rId3"/>
          <a:stretch>
            <a:fillRect/>
          </a:stretch>
        </p:blipFill>
        <p:spPr>
          <a:xfrm>
            <a:off x="632051" y="2743200"/>
            <a:ext cx="10504035" cy="3488389"/>
          </a:xfrm>
          <a:prstGeom prst="rect">
            <a:avLst/>
          </a:prstGeom>
        </p:spPr>
      </p:pic>
    </p:spTree>
    <p:extLst>
      <p:ext uri="{BB962C8B-B14F-4D97-AF65-F5344CB8AC3E}">
        <p14:creationId xmlns:p14="http://schemas.microsoft.com/office/powerpoint/2010/main" val="14932945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extLst>
              <p:ext uri="{D42A27DB-BD31-4B8C-83A1-F6EECF244321}">
                <p14:modId xmlns:p14="http://schemas.microsoft.com/office/powerpoint/2010/main" val="2679870794"/>
              </p:ext>
            </p:extLst>
          </p:nvPr>
        </p:nvGraphicFramePr>
        <p:xfrm>
          <a:off x="3559629" y="195944"/>
          <a:ext cx="8864599" cy="64232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6871D37D-2BCC-47A0-9590-4D4F433CABF8}"/>
              </a:ext>
            </a:extLst>
          </p:cNvPr>
          <p:cNvSpPr>
            <a:spLocks noGrp="1"/>
          </p:cNvSpPr>
          <p:nvPr>
            <p:ph idx="1"/>
          </p:nvPr>
        </p:nvSpPr>
        <p:spPr>
          <a:xfrm>
            <a:off x="136970" y="690466"/>
            <a:ext cx="5959029" cy="6167534"/>
          </a:xfrm>
        </p:spPr>
        <p:txBody>
          <a:bodyPr>
            <a:normAutofit/>
          </a:bodyPr>
          <a:lstStyle/>
          <a:p>
            <a:pPr marL="0" indent="0">
              <a:buNone/>
            </a:pPr>
            <a:r>
              <a:rPr lang="en-GB" sz="3500" dirty="0"/>
              <a:t>The Obama Administration … </a:t>
            </a:r>
          </a:p>
          <a:p>
            <a:r>
              <a:rPr lang="en-GB" dirty="0"/>
              <a:t>Brought a strong focus on impact, with interest in scientific evaluation</a:t>
            </a:r>
          </a:p>
          <a:p>
            <a:r>
              <a:rPr lang="en-GB" dirty="0"/>
              <a:t>Fuelled by his experience as a community organiser</a:t>
            </a:r>
          </a:p>
          <a:p>
            <a:r>
              <a:rPr lang="en-GB" dirty="0"/>
              <a:t>America Forward – a network of social entrepreneurs</a:t>
            </a:r>
          </a:p>
          <a:p>
            <a:r>
              <a:rPr lang="en-GB" dirty="0"/>
              <a:t>Mobilising people</a:t>
            </a:r>
          </a:p>
          <a:p>
            <a:r>
              <a:rPr lang="en-GB" dirty="0"/>
              <a:t>Academics from the Centre for American Progress (CAP) helped to set the foundation for the Office of Social Innovation and Civic Participation</a:t>
            </a:r>
          </a:p>
          <a:p>
            <a:endParaRPr lang="en-GB" dirty="0"/>
          </a:p>
        </p:txBody>
      </p:sp>
      <p:sp>
        <p:nvSpPr>
          <p:cNvPr id="4" name="TextBox 3">
            <a:extLst>
              <a:ext uri="{FF2B5EF4-FFF2-40B4-BE49-F238E27FC236}">
                <a16:creationId xmlns:a16="http://schemas.microsoft.com/office/drawing/2014/main" id="{D49E661C-3D38-46AB-AEFA-7BC6B62FDA9A}"/>
              </a:ext>
            </a:extLst>
          </p:cNvPr>
          <p:cNvSpPr txBox="1"/>
          <p:nvPr/>
        </p:nvSpPr>
        <p:spPr>
          <a:xfrm>
            <a:off x="136970" y="6488668"/>
            <a:ext cx="2334087" cy="369332"/>
          </a:xfrm>
          <a:prstGeom prst="rect">
            <a:avLst/>
          </a:prstGeom>
          <a:noFill/>
        </p:spPr>
        <p:txBody>
          <a:bodyPr wrap="square" rtlCol="0">
            <a:spAutoFit/>
          </a:bodyPr>
          <a:lstStyle/>
          <a:p>
            <a:r>
              <a:rPr lang="en-GB" dirty="0">
                <a:solidFill>
                  <a:prstClr val="black"/>
                </a:solidFill>
              </a:rPr>
              <a:t>(Van der Veer 2015)</a:t>
            </a:r>
          </a:p>
        </p:txBody>
      </p:sp>
    </p:spTree>
    <p:extLst>
      <p:ext uri="{BB962C8B-B14F-4D97-AF65-F5344CB8AC3E}">
        <p14:creationId xmlns:p14="http://schemas.microsoft.com/office/powerpoint/2010/main" val="10550304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2" presetClass="entr" presetSubtype="4" fill="hold" grpId="0" nodeType="clickEffect">
                                  <p:stCondLst>
                                    <p:cond delay="0"/>
                                  </p:stCondLst>
                                  <p:childTnLst>
                                    <p:set>
                                      <p:cBhvr>
                                        <p:cTn id="42" dur="1" fill="hold">
                                          <p:stCondLst>
                                            <p:cond delay="0"/>
                                          </p:stCondLst>
                                        </p:cTn>
                                        <p:tgtEl>
                                          <p:spTgt spid="5">
                                            <p:graphicEl>
                                              <a:dgm id="{ECA5C89E-E039-4174-9798-A7640E2D3124}"/>
                                            </p:graphicEl>
                                          </p:spTgt>
                                        </p:tgtEl>
                                        <p:attrNameLst>
                                          <p:attrName>style.visibility</p:attrName>
                                        </p:attrNameLst>
                                      </p:cBhvr>
                                      <p:to>
                                        <p:strVal val="visible"/>
                                      </p:to>
                                    </p:set>
                                    <p:animEffect transition="in" filter="wipe(down)">
                                      <p:cBhvr>
                                        <p:cTn id="43" dur="500"/>
                                        <p:tgtEl>
                                          <p:spTgt spid="5">
                                            <p:graphicEl>
                                              <a:dgm id="{ECA5C89E-E039-4174-9798-A7640E2D3124}"/>
                                            </p:graphicEl>
                                          </p:spTgt>
                                        </p:tgtEl>
                                      </p:cBhvr>
                                    </p:animEffect>
                                  </p:childTnLst>
                                </p:cTn>
                              </p:par>
                            </p:childTnLst>
                          </p:cTn>
                        </p:par>
                      </p:childTnLst>
                    </p:cTn>
                  </p:par>
                  <p:par>
                    <p:cTn id="44" fill="hold">
                      <p:stCondLst>
                        <p:cond delay="indefinite"/>
                      </p:stCondLst>
                      <p:childTnLst>
                        <p:par>
                          <p:cTn id="45" fill="hold">
                            <p:stCondLst>
                              <p:cond delay="0"/>
                            </p:stCondLst>
                            <p:childTnLst>
                              <p:par>
                                <p:cTn id="46" presetID="22" presetClass="entr" presetSubtype="4" fill="hold" grpId="0" nodeType="clickEffect">
                                  <p:stCondLst>
                                    <p:cond delay="0"/>
                                  </p:stCondLst>
                                  <p:childTnLst>
                                    <p:set>
                                      <p:cBhvr>
                                        <p:cTn id="47" dur="1" fill="hold">
                                          <p:stCondLst>
                                            <p:cond delay="0"/>
                                          </p:stCondLst>
                                        </p:cTn>
                                        <p:tgtEl>
                                          <p:spTgt spid="5">
                                            <p:graphicEl>
                                              <a:dgm id="{8217B204-E97A-4B68-A02E-2B3B64212330}"/>
                                            </p:graphicEl>
                                          </p:spTgt>
                                        </p:tgtEl>
                                        <p:attrNameLst>
                                          <p:attrName>style.visibility</p:attrName>
                                        </p:attrNameLst>
                                      </p:cBhvr>
                                      <p:to>
                                        <p:strVal val="visible"/>
                                      </p:to>
                                    </p:set>
                                    <p:animEffect transition="in" filter="wipe(down)">
                                      <p:cBhvr>
                                        <p:cTn id="48" dur="500"/>
                                        <p:tgtEl>
                                          <p:spTgt spid="5">
                                            <p:graphicEl>
                                              <a:dgm id="{8217B204-E97A-4B68-A02E-2B3B64212330}"/>
                                            </p:graphicEl>
                                          </p:spTgt>
                                        </p:tgtEl>
                                      </p:cBhvr>
                                    </p:animEffect>
                                  </p:childTnLst>
                                </p:cTn>
                              </p:par>
                            </p:childTnLst>
                          </p:cTn>
                        </p:par>
                      </p:childTnLst>
                    </p:cTn>
                  </p:par>
                  <p:par>
                    <p:cTn id="49" fill="hold">
                      <p:stCondLst>
                        <p:cond delay="indefinite"/>
                      </p:stCondLst>
                      <p:childTnLst>
                        <p:par>
                          <p:cTn id="50" fill="hold">
                            <p:stCondLst>
                              <p:cond delay="0"/>
                            </p:stCondLst>
                            <p:childTnLst>
                              <p:par>
                                <p:cTn id="51" presetID="22" presetClass="entr" presetSubtype="4" fill="hold" grpId="0" nodeType="clickEffect">
                                  <p:stCondLst>
                                    <p:cond delay="0"/>
                                  </p:stCondLst>
                                  <p:childTnLst>
                                    <p:set>
                                      <p:cBhvr>
                                        <p:cTn id="52" dur="1" fill="hold">
                                          <p:stCondLst>
                                            <p:cond delay="0"/>
                                          </p:stCondLst>
                                        </p:cTn>
                                        <p:tgtEl>
                                          <p:spTgt spid="5">
                                            <p:graphicEl>
                                              <a:dgm id="{CA7A2B7B-72F0-4F17-93DD-6EE38B3AA5AC}"/>
                                            </p:graphicEl>
                                          </p:spTgt>
                                        </p:tgtEl>
                                        <p:attrNameLst>
                                          <p:attrName>style.visibility</p:attrName>
                                        </p:attrNameLst>
                                      </p:cBhvr>
                                      <p:to>
                                        <p:strVal val="visible"/>
                                      </p:to>
                                    </p:set>
                                    <p:animEffect transition="in" filter="wipe(down)">
                                      <p:cBhvr>
                                        <p:cTn id="53" dur="500"/>
                                        <p:tgtEl>
                                          <p:spTgt spid="5">
                                            <p:graphicEl>
                                              <a:dgm id="{CA7A2B7B-72F0-4F17-93DD-6EE38B3AA5AC}"/>
                                            </p:graphicEl>
                                          </p:spTgt>
                                        </p:tgtEl>
                                      </p:cBhvr>
                                    </p:animEffect>
                                  </p:childTnLst>
                                </p:cTn>
                              </p:par>
                            </p:childTnLst>
                          </p:cTn>
                        </p:par>
                      </p:childTnLst>
                    </p:cTn>
                  </p:par>
                  <p:par>
                    <p:cTn id="54" fill="hold">
                      <p:stCondLst>
                        <p:cond delay="indefinite"/>
                      </p:stCondLst>
                      <p:childTnLst>
                        <p:par>
                          <p:cTn id="55" fill="hold">
                            <p:stCondLst>
                              <p:cond delay="0"/>
                            </p:stCondLst>
                            <p:childTnLst>
                              <p:par>
                                <p:cTn id="56" presetID="22" presetClass="entr" presetSubtype="4" fill="hold" grpId="0" nodeType="clickEffect">
                                  <p:stCondLst>
                                    <p:cond delay="0"/>
                                  </p:stCondLst>
                                  <p:childTnLst>
                                    <p:set>
                                      <p:cBhvr>
                                        <p:cTn id="57" dur="1" fill="hold">
                                          <p:stCondLst>
                                            <p:cond delay="0"/>
                                          </p:stCondLst>
                                        </p:cTn>
                                        <p:tgtEl>
                                          <p:spTgt spid="5">
                                            <p:graphicEl>
                                              <a:dgm id="{252704C2-C63A-4184-987B-9773FF7B8A9C}"/>
                                            </p:graphicEl>
                                          </p:spTgt>
                                        </p:tgtEl>
                                        <p:attrNameLst>
                                          <p:attrName>style.visibility</p:attrName>
                                        </p:attrNameLst>
                                      </p:cBhvr>
                                      <p:to>
                                        <p:strVal val="visible"/>
                                      </p:to>
                                    </p:set>
                                    <p:animEffect transition="in" filter="wipe(down)">
                                      <p:cBhvr>
                                        <p:cTn id="58" dur="500"/>
                                        <p:tgtEl>
                                          <p:spTgt spid="5">
                                            <p:graphicEl>
                                              <a:dgm id="{252704C2-C63A-4184-987B-9773FF7B8A9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871D37D-2BCC-47A0-9590-4D4F433CABF8}"/>
              </a:ext>
            </a:extLst>
          </p:cNvPr>
          <p:cNvSpPr>
            <a:spLocks noGrp="1"/>
          </p:cNvSpPr>
          <p:nvPr>
            <p:ph idx="1"/>
          </p:nvPr>
        </p:nvSpPr>
        <p:spPr>
          <a:xfrm>
            <a:off x="136971" y="1446245"/>
            <a:ext cx="4714948" cy="3666932"/>
          </a:xfrm>
        </p:spPr>
        <p:txBody>
          <a:bodyPr>
            <a:normAutofit/>
          </a:bodyPr>
          <a:lstStyle/>
          <a:p>
            <a:r>
              <a:rPr lang="en-GB" sz="3500" dirty="0"/>
              <a:t>Academics from the Centre for American Progress (CAP) helped to set the foundation for the Office of Social Innovation and Civic Participation (SICP)</a:t>
            </a:r>
          </a:p>
          <a:p>
            <a:endParaRPr lang="en-GB" dirty="0"/>
          </a:p>
        </p:txBody>
      </p:sp>
      <p:sp>
        <p:nvSpPr>
          <p:cNvPr id="4" name="TextBox 3">
            <a:extLst>
              <a:ext uri="{FF2B5EF4-FFF2-40B4-BE49-F238E27FC236}">
                <a16:creationId xmlns:a16="http://schemas.microsoft.com/office/drawing/2014/main" id="{D49E661C-3D38-46AB-AEFA-7BC6B62FDA9A}"/>
              </a:ext>
            </a:extLst>
          </p:cNvPr>
          <p:cNvSpPr txBox="1"/>
          <p:nvPr/>
        </p:nvSpPr>
        <p:spPr>
          <a:xfrm>
            <a:off x="160358" y="5994146"/>
            <a:ext cx="2334087" cy="369332"/>
          </a:xfrm>
          <a:prstGeom prst="rect">
            <a:avLst/>
          </a:prstGeom>
          <a:noFill/>
        </p:spPr>
        <p:txBody>
          <a:bodyPr wrap="square" rtlCol="0">
            <a:spAutoFit/>
          </a:bodyPr>
          <a:lstStyle/>
          <a:p>
            <a:r>
              <a:rPr lang="en-GB" dirty="0">
                <a:solidFill>
                  <a:prstClr val="black"/>
                </a:solidFill>
              </a:rPr>
              <a:t>(Van der Veer 2015)</a:t>
            </a:r>
          </a:p>
        </p:txBody>
      </p:sp>
      <p:pic>
        <p:nvPicPr>
          <p:cNvPr id="8" name="Picture 7">
            <a:extLst>
              <a:ext uri="{FF2B5EF4-FFF2-40B4-BE49-F238E27FC236}">
                <a16:creationId xmlns:a16="http://schemas.microsoft.com/office/drawing/2014/main" id="{4DE88781-E758-42D9-80BE-C3E674DFD015}"/>
              </a:ext>
            </a:extLst>
          </p:cNvPr>
          <p:cNvPicPr>
            <a:picLocks noChangeAspect="1"/>
          </p:cNvPicPr>
          <p:nvPr/>
        </p:nvPicPr>
        <p:blipFill>
          <a:blip r:embed="rId2"/>
          <a:stretch>
            <a:fillRect/>
          </a:stretch>
        </p:blipFill>
        <p:spPr>
          <a:xfrm>
            <a:off x="4796949" y="1308230"/>
            <a:ext cx="6956318" cy="4103525"/>
          </a:xfrm>
          <a:prstGeom prst="rect">
            <a:avLst/>
          </a:prstGeom>
        </p:spPr>
      </p:pic>
    </p:spTree>
    <p:extLst>
      <p:ext uri="{BB962C8B-B14F-4D97-AF65-F5344CB8AC3E}">
        <p14:creationId xmlns:p14="http://schemas.microsoft.com/office/powerpoint/2010/main" val="1586748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A10AD-300C-4A3E-AF8C-60499F9BA35C}"/>
              </a:ext>
            </a:extLst>
          </p:cNvPr>
          <p:cNvSpPr>
            <a:spLocks noGrp="1"/>
          </p:cNvSpPr>
          <p:nvPr>
            <p:ph type="title"/>
          </p:nvPr>
        </p:nvSpPr>
        <p:spPr/>
        <p:txBody>
          <a:bodyPr/>
          <a:lstStyle/>
          <a:p>
            <a:r>
              <a:rPr lang="en-GB" dirty="0"/>
              <a:t>SICP: A Community Solutions Agenda</a:t>
            </a:r>
          </a:p>
        </p:txBody>
      </p:sp>
      <p:sp>
        <p:nvSpPr>
          <p:cNvPr id="3" name="Content Placeholder 2">
            <a:extLst>
              <a:ext uri="{FF2B5EF4-FFF2-40B4-BE49-F238E27FC236}">
                <a16:creationId xmlns:a16="http://schemas.microsoft.com/office/drawing/2014/main" id="{2CB16A8E-0BC2-4F1F-88FB-0C5F3BC424C0}"/>
              </a:ext>
            </a:extLst>
          </p:cNvPr>
          <p:cNvSpPr>
            <a:spLocks noGrp="1"/>
          </p:cNvSpPr>
          <p:nvPr>
            <p:ph idx="1"/>
          </p:nvPr>
        </p:nvSpPr>
        <p:spPr>
          <a:xfrm>
            <a:off x="838200" y="1690688"/>
            <a:ext cx="6355702" cy="4802187"/>
          </a:xfrm>
        </p:spPr>
        <p:txBody>
          <a:bodyPr>
            <a:normAutofit/>
          </a:bodyPr>
          <a:lstStyle/>
          <a:p>
            <a:pPr algn="l">
              <a:buFont typeface="Arial" panose="020B0604020202020204" pitchFamily="34" charset="0"/>
              <a:buChar char="•"/>
            </a:pPr>
            <a:r>
              <a:rPr lang="en-US" sz="2400" b="1" i="0" dirty="0">
                <a:solidFill>
                  <a:srgbClr val="333333"/>
                </a:solidFill>
                <a:effectLst/>
                <a:latin typeface="Arial" panose="020B0604020202020204" pitchFamily="34" charset="0"/>
              </a:rPr>
              <a:t>Focusing on Results.</a:t>
            </a:r>
            <a:r>
              <a:rPr lang="en-US" sz="2400" b="0" i="0" dirty="0">
                <a:solidFill>
                  <a:srgbClr val="333333"/>
                </a:solidFill>
                <a:effectLst/>
                <a:latin typeface="Arial" panose="020B0604020202020204" pitchFamily="34" charset="0"/>
              </a:rPr>
              <a:t> Led by what works and continuous improvement.</a:t>
            </a:r>
          </a:p>
          <a:p>
            <a:pPr algn="l">
              <a:buFont typeface="Arial" panose="020B0604020202020204" pitchFamily="34" charset="0"/>
              <a:buChar char="•"/>
            </a:pPr>
            <a:r>
              <a:rPr lang="en-US" sz="2400" b="1" i="0" dirty="0">
                <a:solidFill>
                  <a:srgbClr val="333333"/>
                </a:solidFill>
                <a:effectLst/>
                <a:latin typeface="Arial" panose="020B0604020202020204" pitchFamily="34" charset="0"/>
              </a:rPr>
              <a:t>Bottom-up solutions.</a:t>
            </a:r>
            <a:r>
              <a:rPr lang="en-US" sz="2400" b="0" i="0" dirty="0">
                <a:solidFill>
                  <a:srgbClr val="333333"/>
                </a:solidFill>
                <a:effectLst/>
                <a:latin typeface="Arial" panose="020B0604020202020204" pitchFamily="34" charset="0"/>
              </a:rPr>
              <a:t> Government should support – not supplant – bottom-up solutions that are having an impact.</a:t>
            </a:r>
          </a:p>
          <a:p>
            <a:r>
              <a:rPr lang="en-US" sz="2400" b="1" i="0" dirty="0">
                <a:solidFill>
                  <a:srgbClr val="333333"/>
                </a:solidFill>
                <a:effectLst/>
                <a:latin typeface="Arial" panose="020B0604020202020204" pitchFamily="34" charset="0"/>
              </a:rPr>
              <a:t>Broadening Participation.</a:t>
            </a:r>
            <a:r>
              <a:rPr lang="en-US" sz="2400" b="0" i="0" dirty="0">
                <a:solidFill>
                  <a:srgbClr val="333333"/>
                </a:solidFill>
                <a:effectLst/>
                <a:latin typeface="Arial" panose="020B0604020202020204" pitchFamily="34" charset="0"/>
              </a:rPr>
              <a:t> The next generation of leaders and ideas must be drawn from communities across America.</a:t>
            </a:r>
          </a:p>
          <a:p>
            <a:r>
              <a:rPr lang="en-US" sz="2400" b="1" i="0" dirty="0">
                <a:solidFill>
                  <a:srgbClr val="333333"/>
                </a:solidFill>
                <a:effectLst/>
                <a:latin typeface="Arial" panose="020B0604020202020204" pitchFamily="34" charset="0"/>
              </a:rPr>
              <a:t>Shared Responsibility.</a:t>
            </a:r>
            <a:r>
              <a:rPr lang="en-US" sz="2400" b="0" i="0" dirty="0">
                <a:solidFill>
                  <a:srgbClr val="333333"/>
                </a:solidFill>
                <a:effectLst/>
                <a:latin typeface="Arial" panose="020B0604020202020204" pitchFamily="34" charset="0"/>
              </a:rPr>
              <a:t> We know that government cannot and should not do everything on its own.</a:t>
            </a:r>
            <a:endParaRPr lang="en-GB" sz="2400" dirty="0"/>
          </a:p>
        </p:txBody>
      </p:sp>
      <p:pic>
        <p:nvPicPr>
          <p:cNvPr id="5" name="Picture 4">
            <a:extLst>
              <a:ext uri="{FF2B5EF4-FFF2-40B4-BE49-F238E27FC236}">
                <a16:creationId xmlns:a16="http://schemas.microsoft.com/office/drawing/2014/main" id="{00939C0A-F4A0-49FB-88F7-F7385A72C557}"/>
              </a:ext>
            </a:extLst>
          </p:cNvPr>
          <p:cNvPicPr>
            <a:picLocks noChangeAspect="1"/>
          </p:cNvPicPr>
          <p:nvPr/>
        </p:nvPicPr>
        <p:blipFill>
          <a:blip r:embed="rId2"/>
          <a:stretch>
            <a:fillRect/>
          </a:stretch>
        </p:blipFill>
        <p:spPr>
          <a:xfrm>
            <a:off x="7193902" y="1450909"/>
            <a:ext cx="4824949" cy="4404049"/>
          </a:xfrm>
          <a:prstGeom prst="rect">
            <a:avLst/>
          </a:prstGeom>
        </p:spPr>
      </p:pic>
    </p:spTree>
    <p:extLst>
      <p:ext uri="{BB962C8B-B14F-4D97-AF65-F5344CB8AC3E}">
        <p14:creationId xmlns:p14="http://schemas.microsoft.com/office/powerpoint/2010/main" val="2407643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839630-CD86-48CB-BAD5-7FC1E429327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CFCDC8A-564D-413D-BF9F-2ECD8DD832D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F588B87-4AEF-485D-AE51-3D8BD1EDBB7B}"/>
              </a:ext>
            </a:extLst>
          </p:cNvPr>
          <p:cNvPicPr>
            <a:picLocks noChangeAspect="1"/>
          </p:cNvPicPr>
          <p:nvPr/>
        </p:nvPicPr>
        <p:blipFill>
          <a:blip r:embed="rId2"/>
          <a:stretch>
            <a:fillRect/>
          </a:stretch>
        </p:blipFill>
        <p:spPr>
          <a:xfrm>
            <a:off x="501316" y="0"/>
            <a:ext cx="11189368" cy="6858000"/>
          </a:xfrm>
          <a:prstGeom prst="rect">
            <a:avLst/>
          </a:prstGeom>
        </p:spPr>
      </p:pic>
    </p:spTree>
    <p:extLst>
      <p:ext uri="{BB962C8B-B14F-4D97-AF65-F5344CB8AC3E}">
        <p14:creationId xmlns:p14="http://schemas.microsoft.com/office/powerpoint/2010/main" val="87254365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4762" y="409575"/>
            <a:ext cx="12182475" cy="6038850"/>
          </a:xfrm>
          <a:prstGeom prst="rect">
            <a:avLst/>
          </a:prstGeom>
        </p:spPr>
      </p:pic>
      <p:sp>
        <p:nvSpPr>
          <p:cNvPr id="6" name="TextBox 5">
            <a:extLst>
              <a:ext uri="{FF2B5EF4-FFF2-40B4-BE49-F238E27FC236}">
                <a16:creationId xmlns:a16="http://schemas.microsoft.com/office/drawing/2014/main" id="{672A38A6-599D-44F4-B402-A3666243790D}"/>
              </a:ext>
            </a:extLst>
          </p:cNvPr>
          <p:cNvSpPr txBox="1"/>
          <p:nvPr/>
        </p:nvSpPr>
        <p:spPr>
          <a:xfrm>
            <a:off x="8758238" y="-4207"/>
            <a:ext cx="2946399" cy="369332"/>
          </a:xfrm>
          <a:prstGeom prst="rect">
            <a:avLst/>
          </a:prstGeom>
          <a:noFill/>
        </p:spPr>
        <p:txBody>
          <a:bodyPr wrap="square">
            <a:spAutoFit/>
          </a:bodyPr>
          <a:lstStyle/>
          <a:p>
            <a:r>
              <a:rPr lang="en-GB" dirty="0">
                <a:hlinkClick r:id="rId4"/>
              </a:rPr>
              <a:t>https://www.thinknpc.org/</a:t>
            </a:r>
            <a:r>
              <a:rPr lang="en-GB" dirty="0"/>
              <a:t> </a:t>
            </a:r>
          </a:p>
        </p:txBody>
      </p:sp>
      <p:sp>
        <p:nvSpPr>
          <p:cNvPr id="7" name="TextBox 6">
            <a:extLst>
              <a:ext uri="{FF2B5EF4-FFF2-40B4-BE49-F238E27FC236}">
                <a16:creationId xmlns:a16="http://schemas.microsoft.com/office/drawing/2014/main" id="{F6680941-F293-42FC-8752-5DA58E9172FF}"/>
              </a:ext>
            </a:extLst>
          </p:cNvPr>
          <p:cNvSpPr txBox="1"/>
          <p:nvPr/>
        </p:nvSpPr>
        <p:spPr>
          <a:xfrm>
            <a:off x="6095999" y="36036"/>
            <a:ext cx="5015884" cy="369332"/>
          </a:xfrm>
          <a:prstGeom prst="rect">
            <a:avLst/>
          </a:prstGeom>
          <a:noFill/>
        </p:spPr>
        <p:txBody>
          <a:bodyPr wrap="square" rtlCol="0">
            <a:spAutoFit/>
          </a:bodyPr>
          <a:lstStyle/>
          <a:p>
            <a:r>
              <a:rPr lang="en-GB" dirty="0"/>
              <a:t>New Philanthropy Capital</a:t>
            </a:r>
          </a:p>
        </p:txBody>
      </p:sp>
    </p:spTree>
    <p:extLst>
      <p:ext uri="{BB962C8B-B14F-4D97-AF65-F5344CB8AC3E}">
        <p14:creationId xmlns:p14="http://schemas.microsoft.com/office/powerpoint/2010/main" val="22784484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a:hlinkClick r:id="rId2"/>
          </p:cNvPr>
          <p:cNvPicPr>
            <a:picLocks noChangeAspect="1"/>
          </p:cNvPicPr>
          <p:nvPr/>
        </p:nvPicPr>
        <p:blipFill>
          <a:blip r:embed="rId3"/>
          <a:stretch>
            <a:fillRect/>
          </a:stretch>
        </p:blipFill>
        <p:spPr>
          <a:xfrm>
            <a:off x="28575" y="-9525"/>
            <a:ext cx="12134850" cy="6877050"/>
          </a:xfrm>
          <a:prstGeom prst="rect">
            <a:avLst/>
          </a:prstGeom>
        </p:spPr>
      </p:pic>
    </p:spTree>
    <p:extLst>
      <p:ext uri="{BB962C8B-B14F-4D97-AF65-F5344CB8AC3E}">
        <p14:creationId xmlns:p14="http://schemas.microsoft.com/office/powerpoint/2010/main" val="7892646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353142-0796-438B-A477-8369A8DC51CC}"/>
              </a:ext>
            </a:extLst>
          </p:cNvPr>
          <p:cNvSpPr>
            <a:spLocks noGrp="1"/>
          </p:cNvSpPr>
          <p:nvPr>
            <p:ph type="title"/>
          </p:nvPr>
        </p:nvSpPr>
        <p:spPr/>
        <p:txBody>
          <a:bodyPr/>
          <a:lstStyle/>
          <a:p>
            <a:r>
              <a:rPr lang="en-GB" dirty="0"/>
              <a:t>The Obama Foundation</a:t>
            </a:r>
          </a:p>
        </p:txBody>
      </p:sp>
      <p:pic>
        <p:nvPicPr>
          <p:cNvPr id="4" name="Online Media 3" title="The Obama Foundation Team">
            <a:hlinkClick r:id="" action="ppaction://media"/>
            <a:extLst>
              <a:ext uri="{FF2B5EF4-FFF2-40B4-BE49-F238E27FC236}">
                <a16:creationId xmlns:a16="http://schemas.microsoft.com/office/drawing/2014/main" id="{985515A9-8FE7-4AFA-9630-812C72609AFB}"/>
              </a:ext>
            </a:extLst>
          </p:cNvPr>
          <p:cNvPicPr>
            <a:picLocks noGrp="1" noRot="1" noChangeAspect="1"/>
          </p:cNvPicPr>
          <p:nvPr>
            <p:ph idx="1"/>
            <a:videoFile r:link="rId1"/>
          </p:nvPr>
        </p:nvPicPr>
        <p:blipFill>
          <a:blip r:embed="rId3"/>
          <a:stretch>
            <a:fillRect/>
          </a:stretch>
        </p:blipFill>
        <p:spPr>
          <a:xfrm>
            <a:off x="6699095" y="3231472"/>
            <a:ext cx="5351896" cy="3010373"/>
          </a:xfrm>
          <a:prstGeom prst="rect">
            <a:avLst/>
          </a:prstGeom>
        </p:spPr>
      </p:pic>
      <p:pic>
        <p:nvPicPr>
          <p:cNvPr id="6" name="Picture 5">
            <a:extLst>
              <a:ext uri="{FF2B5EF4-FFF2-40B4-BE49-F238E27FC236}">
                <a16:creationId xmlns:a16="http://schemas.microsoft.com/office/drawing/2014/main" id="{0BDF6D9C-0952-4EF2-A79E-B2EB79AFE9E9}"/>
              </a:ext>
            </a:extLst>
          </p:cNvPr>
          <p:cNvPicPr>
            <a:picLocks noChangeAspect="1"/>
          </p:cNvPicPr>
          <p:nvPr/>
        </p:nvPicPr>
        <p:blipFill>
          <a:blip r:embed="rId4"/>
          <a:stretch>
            <a:fillRect/>
          </a:stretch>
        </p:blipFill>
        <p:spPr>
          <a:xfrm>
            <a:off x="443421" y="1983652"/>
            <a:ext cx="6060365" cy="3745270"/>
          </a:xfrm>
          <a:prstGeom prst="rect">
            <a:avLst/>
          </a:prstGeom>
        </p:spPr>
      </p:pic>
      <p:pic>
        <p:nvPicPr>
          <p:cNvPr id="8" name="Picture 7">
            <a:extLst>
              <a:ext uri="{FF2B5EF4-FFF2-40B4-BE49-F238E27FC236}">
                <a16:creationId xmlns:a16="http://schemas.microsoft.com/office/drawing/2014/main" id="{32E0B566-D0BA-437F-AA6B-74D7A0CD408A}"/>
              </a:ext>
            </a:extLst>
          </p:cNvPr>
          <p:cNvPicPr>
            <a:picLocks noChangeAspect="1"/>
          </p:cNvPicPr>
          <p:nvPr/>
        </p:nvPicPr>
        <p:blipFill>
          <a:blip r:embed="rId5"/>
          <a:stretch>
            <a:fillRect/>
          </a:stretch>
        </p:blipFill>
        <p:spPr>
          <a:xfrm>
            <a:off x="7275231" y="293703"/>
            <a:ext cx="3809006" cy="2793969"/>
          </a:xfrm>
          <a:prstGeom prst="rect">
            <a:avLst/>
          </a:prstGeom>
        </p:spPr>
      </p:pic>
    </p:spTree>
    <p:extLst>
      <p:ext uri="{BB962C8B-B14F-4D97-AF65-F5344CB8AC3E}">
        <p14:creationId xmlns:p14="http://schemas.microsoft.com/office/powerpoint/2010/main" val="74425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1C9CC24-B375-4226-BF2B-61FADBBA6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D70A28E-4FD8-4474-A206-E15B5EBB3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084747"/>
            <a:ext cx="12188952" cy="3294207"/>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39647E21-5366-4638-AC97-D8CD4111EB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rcRect l="8235" r="8214" b="45501"/>
          <a:stretch>
            <a:fillRect/>
          </a:stretch>
        </p:blipFill>
        <p:spPr>
          <a:xfrm flipV="1">
            <a:off x="0" y="0"/>
            <a:ext cx="12191999" cy="4473360"/>
          </a:xfrm>
          <a:custGeom>
            <a:avLst/>
            <a:gdLst>
              <a:gd name="connsiteX0" fmla="*/ 0 w 12191999"/>
              <a:gd name="connsiteY0" fmla="*/ 4473360 h 4473360"/>
              <a:gd name="connsiteX1" fmla="*/ 12191999 w 12191999"/>
              <a:gd name="connsiteY1" fmla="*/ 4473360 h 4473360"/>
              <a:gd name="connsiteX2" fmla="*/ 12191999 w 12191999"/>
              <a:gd name="connsiteY2" fmla="*/ 0 h 4473360"/>
              <a:gd name="connsiteX3" fmla="*/ 0 w 12191999"/>
              <a:gd name="connsiteY3" fmla="*/ 0 h 4473360"/>
            </a:gdLst>
            <a:ahLst/>
            <a:cxnLst>
              <a:cxn ang="0">
                <a:pos x="connsiteX0" y="connsiteY0"/>
              </a:cxn>
              <a:cxn ang="0">
                <a:pos x="connsiteX1" y="connsiteY1"/>
              </a:cxn>
              <a:cxn ang="0">
                <a:pos x="connsiteX2" y="connsiteY2"/>
              </a:cxn>
              <a:cxn ang="0">
                <a:pos x="connsiteX3" y="connsiteY3"/>
              </a:cxn>
            </a:cxnLst>
            <a:rect l="l" t="t" r="r" b="b"/>
            <a:pathLst>
              <a:path w="12191999" h="4473360">
                <a:moveTo>
                  <a:pt x="0" y="4473360"/>
                </a:moveTo>
                <a:lnTo>
                  <a:pt x="12191999" y="4473360"/>
                </a:lnTo>
                <a:lnTo>
                  <a:pt x="12191999" y="0"/>
                </a:lnTo>
                <a:lnTo>
                  <a:pt x="0" y="0"/>
                </a:lnTo>
                <a:close/>
              </a:path>
            </a:pathLst>
          </a:custGeom>
        </p:spPr>
      </p:pic>
      <p:sp>
        <p:nvSpPr>
          <p:cNvPr id="2" name="Title 1">
            <a:extLst>
              <a:ext uri="{FF2B5EF4-FFF2-40B4-BE49-F238E27FC236}">
                <a16:creationId xmlns:a16="http://schemas.microsoft.com/office/drawing/2014/main" id="{2C0EB1B7-834C-49BF-A41F-56728BF4130C}"/>
              </a:ext>
            </a:extLst>
          </p:cNvPr>
          <p:cNvSpPr>
            <a:spLocks noGrp="1"/>
          </p:cNvSpPr>
          <p:nvPr>
            <p:ph type="title"/>
          </p:nvPr>
        </p:nvSpPr>
        <p:spPr>
          <a:xfrm>
            <a:off x="753925" y="2076450"/>
            <a:ext cx="10684151" cy="1345134"/>
          </a:xfrm>
        </p:spPr>
        <p:txBody>
          <a:bodyPr vert="horz" lIns="91440" tIns="45720" rIns="91440" bIns="45720" rtlCol="0" anchor="ctr">
            <a:normAutofit/>
          </a:bodyPr>
          <a:lstStyle/>
          <a:p>
            <a:pPr algn="ctr"/>
            <a:r>
              <a:rPr lang="en-US" sz="5600" kern="1200" dirty="0">
                <a:solidFill>
                  <a:srgbClr val="FFFFFF"/>
                </a:solidFill>
                <a:latin typeface="+mj-lt"/>
                <a:ea typeface="+mj-ea"/>
                <a:cs typeface="+mj-cs"/>
              </a:rPr>
              <a:t>WIMD &amp; place-based approaches</a:t>
            </a:r>
          </a:p>
        </p:txBody>
      </p:sp>
    </p:spTree>
    <p:extLst>
      <p:ext uri="{BB962C8B-B14F-4D97-AF65-F5344CB8AC3E}">
        <p14:creationId xmlns:p14="http://schemas.microsoft.com/office/powerpoint/2010/main" val="27122581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57175" y="2505075"/>
            <a:ext cx="11677650" cy="4352925"/>
          </a:xfrm>
          <a:prstGeom prst="rect">
            <a:avLst/>
          </a:prstGeom>
        </p:spPr>
      </p:pic>
      <p:sp>
        <p:nvSpPr>
          <p:cNvPr id="3" name="Content Placeholder 2">
            <a:extLst>
              <a:ext uri="{FF2B5EF4-FFF2-40B4-BE49-F238E27FC236}">
                <a16:creationId xmlns:a16="http://schemas.microsoft.com/office/drawing/2014/main" id="{6871D37D-2BCC-47A0-9590-4D4F433CABF8}"/>
              </a:ext>
            </a:extLst>
          </p:cNvPr>
          <p:cNvSpPr>
            <a:spLocks noGrp="1"/>
          </p:cNvSpPr>
          <p:nvPr>
            <p:ph sz="half" idx="1"/>
          </p:nvPr>
        </p:nvSpPr>
        <p:spPr>
          <a:xfrm>
            <a:off x="838200" y="1139598"/>
            <a:ext cx="5181600" cy="1868778"/>
          </a:xfrm>
          <a:solidFill>
            <a:schemeClr val="accent3">
              <a:lumMod val="40000"/>
              <a:lumOff val="60000"/>
            </a:schemeClr>
          </a:solidFill>
        </p:spPr>
        <p:txBody>
          <a:bodyPr>
            <a:normAutofit/>
          </a:bodyPr>
          <a:lstStyle/>
          <a:p>
            <a:r>
              <a:rPr lang="en-GB" sz="3200" dirty="0"/>
              <a:t>Ensuring efficient co-ordination of various social services in specific geographical communities</a:t>
            </a:r>
          </a:p>
          <a:p>
            <a:endParaRPr lang="en-GB" dirty="0"/>
          </a:p>
        </p:txBody>
      </p:sp>
      <p:sp>
        <p:nvSpPr>
          <p:cNvPr id="6" name="Content Placeholder 5"/>
          <p:cNvSpPr>
            <a:spLocks noGrp="1"/>
          </p:cNvSpPr>
          <p:nvPr>
            <p:ph sz="half" idx="2"/>
          </p:nvPr>
        </p:nvSpPr>
        <p:spPr>
          <a:xfrm>
            <a:off x="6172200" y="562882"/>
            <a:ext cx="5181600" cy="2802888"/>
          </a:xfrm>
          <a:solidFill>
            <a:schemeClr val="accent3">
              <a:lumMod val="40000"/>
              <a:lumOff val="60000"/>
            </a:schemeClr>
          </a:solidFill>
        </p:spPr>
        <p:txBody>
          <a:bodyPr>
            <a:normAutofit/>
          </a:bodyPr>
          <a:lstStyle/>
          <a:p>
            <a:pPr lvl="0"/>
            <a:r>
              <a:rPr lang="en-GB" sz="3200" dirty="0">
                <a:solidFill>
                  <a:prstClr val="black"/>
                </a:solidFill>
              </a:rPr>
              <a:t>Improving the quality of life by partnership:</a:t>
            </a:r>
          </a:p>
          <a:p>
            <a:pPr lvl="1"/>
            <a:r>
              <a:rPr lang="en-GB" sz="2800" dirty="0">
                <a:solidFill>
                  <a:prstClr val="black"/>
                </a:solidFill>
              </a:rPr>
              <a:t>community decision-making</a:t>
            </a:r>
          </a:p>
          <a:p>
            <a:pPr lvl="1"/>
            <a:r>
              <a:rPr lang="en-GB" sz="2800" dirty="0">
                <a:solidFill>
                  <a:prstClr val="black"/>
                </a:solidFill>
              </a:rPr>
              <a:t>integrated programmes</a:t>
            </a:r>
          </a:p>
          <a:p>
            <a:pPr lvl="1"/>
            <a:r>
              <a:rPr lang="en-GB" sz="2800" dirty="0">
                <a:solidFill>
                  <a:prstClr val="black"/>
                </a:solidFill>
              </a:rPr>
              <a:t>collaboration</a:t>
            </a:r>
          </a:p>
          <a:p>
            <a:pPr lvl="1"/>
            <a:r>
              <a:rPr lang="en-GB" sz="2800" dirty="0">
                <a:solidFill>
                  <a:prstClr val="black"/>
                </a:solidFill>
              </a:rPr>
              <a:t>results-driven</a:t>
            </a:r>
          </a:p>
          <a:p>
            <a:endParaRPr lang="en-GB" dirty="0"/>
          </a:p>
        </p:txBody>
      </p:sp>
      <p:sp>
        <p:nvSpPr>
          <p:cNvPr id="4" name="TextBox 3">
            <a:extLst>
              <a:ext uri="{FF2B5EF4-FFF2-40B4-BE49-F238E27FC236}">
                <a16:creationId xmlns:a16="http://schemas.microsoft.com/office/drawing/2014/main" id="{D49E661C-3D38-46AB-AEFA-7BC6B62FDA9A}"/>
              </a:ext>
            </a:extLst>
          </p:cNvPr>
          <p:cNvSpPr txBox="1"/>
          <p:nvPr/>
        </p:nvSpPr>
        <p:spPr>
          <a:xfrm>
            <a:off x="9688605" y="104230"/>
            <a:ext cx="2334087" cy="369332"/>
          </a:xfrm>
          <a:prstGeom prst="rect">
            <a:avLst/>
          </a:prstGeom>
          <a:noFill/>
        </p:spPr>
        <p:txBody>
          <a:bodyPr wrap="square" rtlCol="0">
            <a:spAutoFit/>
          </a:bodyPr>
          <a:lstStyle/>
          <a:p>
            <a:r>
              <a:rPr lang="en-GB" dirty="0">
                <a:solidFill>
                  <a:prstClr val="black"/>
                </a:solidFill>
              </a:rPr>
              <a:t>(Van der Veer 2015)</a:t>
            </a:r>
          </a:p>
        </p:txBody>
      </p:sp>
    </p:spTree>
    <p:extLst>
      <p:ext uri="{BB962C8B-B14F-4D97-AF65-F5344CB8AC3E}">
        <p14:creationId xmlns:p14="http://schemas.microsoft.com/office/powerpoint/2010/main" val="3651204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bg/>
                                          </p:spTgt>
                                        </p:tgtEl>
                                        <p:attrNameLst>
                                          <p:attrName>style.visibility</p:attrName>
                                        </p:attrNameLst>
                                      </p:cBhvr>
                                      <p:to>
                                        <p:strVal val="visible"/>
                                      </p:to>
                                    </p:set>
                                    <p:anim calcmode="lin" valueType="num">
                                      <p:cBhvr additive="base">
                                        <p:cTn id="19" dur="500" fill="hold"/>
                                        <p:tgtEl>
                                          <p:spTgt spid="6">
                                            <p:bg/>
                                          </p:spTgt>
                                        </p:tgtEl>
                                        <p:attrNameLst>
                                          <p:attrName>ppt_x</p:attrName>
                                        </p:attrNameLst>
                                      </p:cBhvr>
                                      <p:tavLst>
                                        <p:tav tm="0">
                                          <p:val>
                                            <p:strVal val="#ppt_x"/>
                                          </p:val>
                                        </p:tav>
                                        <p:tav tm="100000">
                                          <p:val>
                                            <p:strVal val="#ppt_x"/>
                                          </p:val>
                                        </p:tav>
                                      </p:tavLst>
                                    </p:anim>
                                    <p:anim calcmode="lin" valueType="num">
                                      <p:cBhvr additive="base">
                                        <p:cTn id="20" dur="500" fill="hold"/>
                                        <p:tgtEl>
                                          <p:spTgt spid="6">
                                            <p:bg/>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0" end="0"/>
                                            </p:txEl>
                                          </p:spTgt>
                                        </p:tgtEl>
                                        <p:attrNameLst>
                                          <p:attrName>style.visibility</p:attrName>
                                        </p:attrNameLst>
                                      </p:cBhvr>
                                      <p:to>
                                        <p:strVal val="visible"/>
                                      </p:to>
                                    </p:set>
                                    <p:anim calcmode="lin" valueType="num">
                                      <p:cBhvr additive="base">
                                        <p:cTn id="25"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1" end="1"/>
                                            </p:txEl>
                                          </p:spTgt>
                                        </p:tgtEl>
                                        <p:attrNameLst>
                                          <p:attrName>style.visibility</p:attrName>
                                        </p:attrNameLst>
                                      </p:cBhvr>
                                      <p:to>
                                        <p:strVal val="visible"/>
                                      </p:to>
                                    </p:set>
                                    <p:anim calcmode="lin" valueType="num">
                                      <p:cBhvr additive="base">
                                        <p:cTn id="3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6" grpId="0" build="p"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9A963-4CD7-4C16-90B6-D998B4427BDE}"/>
              </a:ext>
            </a:extLst>
          </p:cNvPr>
          <p:cNvSpPr>
            <a:spLocks noGrp="1"/>
          </p:cNvSpPr>
          <p:nvPr>
            <p:ph type="title"/>
          </p:nvPr>
        </p:nvSpPr>
        <p:spPr>
          <a:xfrm>
            <a:off x="838200" y="0"/>
            <a:ext cx="10515600" cy="1325563"/>
          </a:xfrm>
        </p:spPr>
        <p:txBody>
          <a:bodyPr>
            <a:normAutofit/>
          </a:bodyPr>
          <a:lstStyle/>
          <a:p>
            <a:r>
              <a:rPr lang="en-GB" sz="6000" dirty="0"/>
              <a:t>Key considerations</a:t>
            </a:r>
          </a:p>
        </p:txBody>
      </p:sp>
      <p:sp>
        <p:nvSpPr>
          <p:cNvPr id="3" name="Content Placeholder 2">
            <a:extLst>
              <a:ext uri="{FF2B5EF4-FFF2-40B4-BE49-F238E27FC236}">
                <a16:creationId xmlns:a16="http://schemas.microsoft.com/office/drawing/2014/main" id="{6871D37D-2BCC-47A0-9590-4D4F433CABF8}"/>
              </a:ext>
            </a:extLst>
          </p:cNvPr>
          <p:cNvSpPr>
            <a:spLocks noGrp="1"/>
          </p:cNvSpPr>
          <p:nvPr>
            <p:ph sz="half" idx="1"/>
          </p:nvPr>
        </p:nvSpPr>
        <p:spPr>
          <a:xfrm>
            <a:off x="838200" y="1128939"/>
            <a:ext cx="5181600" cy="4351338"/>
          </a:xfrm>
        </p:spPr>
        <p:txBody>
          <a:bodyPr>
            <a:normAutofit/>
          </a:bodyPr>
          <a:lstStyle/>
          <a:p>
            <a:pPr marL="514350" indent="-514350">
              <a:buFont typeface="+mj-lt"/>
              <a:buAutoNum type="arabicPeriod"/>
            </a:pPr>
            <a:r>
              <a:rPr lang="en-GB" sz="3200" dirty="0"/>
              <a:t>Know ‘what works’ and align your outcomes</a:t>
            </a:r>
          </a:p>
          <a:p>
            <a:pPr marL="514350" indent="-514350">
              <a:buFont typeface="+mj-lt"/>
              <a:buAutoNum type="arabicPeriod"/>
            </a:pPr>
            <a:r>
              <a:rPr lang="en-GB" sz="3200" dirty="0"/>
              <a:t>Spend time and money on internal capacity and systems</a:t>
            </a:r>
          </a:p>
        </p:txBody>
      </p:sp>
      <p:sp>
        <p:nvSpPr>
          <p:cNvPr id="7" name="Content Placeholder 6"/>
          <p:cNvSpPr>
            <a:spLocks noGrp="1"/>
          </p:cNvSpPr>
          <p:nvPr>
            <p:ph sz="half" idx="2"/>
          </p:nvPr>
        </p:nvSpPr>
        <p:spPr>
          <a:xfrm>
            <a:off x="6172200" y="1128939"/>
            <a:ext cx="5181600" cy="4351338"/>
          </a:xfrm>
        </p:spPr>
        <p:txBody>
          <a:bodyPr>
            <a:normAutofit/>
          </a:bodyPr>
          <a:lstStyle/>
          <a:p>
            <a:pPr marL="514350" lvl="0" indent="-514350">
              <a:buFont typeface="+mj-lt"/>
              <a:buAutoNum type="arabicPeriod" startAt="3"/>
            </a:pPr>
            <a:r>
              <a:rPr lang="en-GB" sz="3000" dirty="0">
                <a:solidFill>
                  <a:prstClr val="black"/>
                </a:solidFill>
              </a:rPr>
              <a:t>Get networked and develop skills in systems-thinking</a:t>
            </a:r>
          </a:p>
          <a:p>
            <a:pPr marL="514350" lvl="0" indent="-514350">
              <a:buFont typeface="+mj-lt"/>
              <a:buAutoNum type="arabicPeriod" startAt="3"/>
            </a:pPr>
            <a:r>
              <a:rPr lang="en-GB" sz="3000" dirty="0">
                <a:solidFill>
                  <a:prstClr val="black"/>
                </a:solidFill>
              </a:rPr>
              <a:t>Become familiar with levels of evidence and different evaluation methods</a:t>
            </a:r>
          </a:p>
          <a:p>
            <a:endParaRPr lang="en-GB" dirty="0"/>
          </a:p>
        </p:txBody>
      </p:sp>
      <p:sp>
        <p:nvSpPr>
          <p:cNvPr id="4" name="TextBox 3">
            <a:extLst>
              <a:ext uri="{FF2B5EF4-FFF2-40B4-BE49-F238E27FC236}">
                <a16:creationId xmlns:a16="http://schemas.microsoft.com/office/drawing/2014/main" id="{D49E661C-3D38-46AB-AEFA-7BC6B62FDA9A}"/>
              </a:ext>
            </a:extLst>
          </p:cNvPr>
          <p:cNvSpPr txBox="1"/>
          <p:nvPr/>
        </p:nvSpPr>
        <p:spPr>
          <a:xfrm>
            <a:off x="8497198" y="759607"/>
            <a:ext cx="2334087" cy="369332"/>
          </a:xfrm>
          <a:prstGeom prst="rect">
            <a:avLst/>
          </a:prstGeom>
          <a:noFill/>
        </p:spPr>
        <p:txBody>
          <a:bodyPr wrap="square" rtlCol="0">
            <a:spAutoFit/>
          </a:bodyPr>
          <a:lstStyle/>
          <a:p>
            <a:r>
              <a:rPr lang="en-GB" dirty="0">
                <a:solidFill>
                  <a:prstClr val="black"/>
                </a:solidFill>
              </a:rPr>
              <a:t>(Van der Veer 2015)</a:t>
            </a:r>
          </a:p>
        </p:txBody>
      </p:sp>
      <p:pic>
        <p:nvPicPr>
          <p:cNvPr id="6" name="Picture 5"/>
          <p:cNvPicPr/>
          <p:nvPr/>
        </p:nvPicPr>
        <p:blipFill>
          <a:blip r:embed="rId2">
            <a:extLst>
              <a:ext uri="{28A0092B-C50C-407E-A947-70E740481C1C}">
                <a14:useLocalDpi xmlns:a14="http://schemas.microsoft.com/office/drawing/2010/main" val="0"/>
              </a:ext>
            </a:extLst>
          </a:blip>
          <a:stretch>
            <a:fillRect/>
          </a:stretch>
        </p:blipFill>
        <p:spPr>
          <a:xfrm>
            <a:off x="2619911" y="3624943"/>
            <a:ext cx="6399802" cy="3233057"/>
          </a:xfrm>
          <a:prstGeom prst="rect">
            <a:avLst/>
          </a:prstGeom>
        </p:spPr>
      </p:pic>
      <p:sp>
        <p:nvSpPr>
          <p:cNvPr id="5" name="Rectangle 4"/>
          <p:cNvSpPr/>
          <p:nvPr/>
        </p:nvSpPr>
        <p:spPr>
          <a:xfrm>
            <a:off x="3579779" y="4357991"/>
            <a:ext cx="758757" cy="1322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4469583" y="4357991"/>
            <a:ext cx="758757" cy="1322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5359387" y="4357991"/>
            <a:ext cx="758757" cy="1322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6354593" y="4357991"/>
            <a:ext cx="758757" cy="1322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7265750" y="4357991"/>
            <a:ext cx="758757" cy="132296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638983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anim calcmode="lin" valueType="num">
                                      <p:cBhvr additive="base">
                                        <p:cTn id="1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 calcmode="lin" valueType="num">
                                      <p:cBhvr additive="base">
                                        <p:cTn id="25"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6" presetClass="entr" presetSubtype="16"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circle(in)">
                                      <p:cBhvr>
                                        <p:cTn id="31" dur="2000"/>
                                        <p:tgtEl>
                                          <p:spTgt spid="6"/>
                                        </p:tgtEl>
                                      </p:cBhvr>
                                    </p:animEffect>
                                  </p:childTnLst>
                                </p:cTn>
                              </p:par>
                            </p:childTnLst>
                          </p:cTn>
                        </p:par>
                      </p:childTnLst>
                    </p:cTn>
                  </p:par>
                  <p:par>
                    <p:cTn id="32" fill="hold">
                      <p:stCondLst>
                        <p:cond delay="indefinite"/>
                      </p:stCondLst>
                      <p:childTnLst>
                        <p:par>
                          <p:cTn id="33" fill="hold">
                            <p:stCondLst>
                              <p:cond delay="0"/>
                            </p:stCondLst>
                            <p:childTnLst>
                              <p:par>
                                <p:cTn id="34" presetID="53" presetClass="exit" presetSubtype="32" fill="hold" grpId="0" nodeType="clickEffect">
                                  <p:stCondLst>
                                    <p:cond delay="0"/>
                                  </p:stCondLst>
                                  <p:childTnLst>
                                    <p:anim calcmode="lin" valueType="num">
                                      <p:cBhvr>
                                        <p:cTn id="35" dur="500"/>
                                        <p:tgtEl>
                                          <p:spTgt spid="5"/>
                                        </p:tgtEl>
                                        <p:attrNameLst>
                                          <p:attrName>ppt_w</p:attrName>
                                        </p:attrNameLst>
                                      </p:cBhvr>
                                      <p:tavLst>
                                        <p:tav tm="0">
                                          <p:val>
                                            <p:strVal val="ppt_w"/>
                                          </p:val>
                                        </p:tav>
                                        <p:tav tm="100000">
                                          <p:val>
                                            <p:fltVal val="0"/>
                                          </p:val>
                                        </p:tav>
                                      </p:tavLst>
                                    </p:anim>
                                    <p:anim calcmode="lin" valueType="num">
                                      <p:cBhvr>
                                        <p:cTn id="36" dur="500"/>
                                        <p:tgtEl>
                                          <p:spTgt spid="5"/>
                                        </p:tgtEl>
                                        <p:attrNameLst>
                                          <p:attrName>ppt_h</p:attrName>
                                        </p:attrNameLst>
                                      </p:cBhvr>
                                      <p:tavLst>
                                        <p:tav tm="0">
                                          <p:val>
                                            <p:strVal val="ppt_h"/>
                                          </p:val>
                                        </p:tav>
                                        <p:tav tm="100000">
                                          <p:val>
                                            <p:fltVal val="0"/>
                                          </p:val>
                                        </p:tav>
                                      </p:tavLst>
                                    </p:anim>
                                    <p:animEffect transition="out" filter="fade">
                                      <p:cBhvr>
                                        <p:cTn id="37" dur="500"/>
                                        <p:tgtEl>
                                          <p:spTgt spid="5"/>
                                        </p:tgtEl>
                                      </p:cBhvr>
                                    </p:animEffect>
                                    <p:set>
                                      <p:cBhvr>
                                        <p:cTn id="38" dur="1" fill="hold">
                                          <p:stCondLst>
                                            <p:cond delay="499"/>
                                          </p:stCondLst>
                                        </p:cTn>
                                        <p:tgtEl>
                                          <p:spTgt spid="5"/>
                                        </p:tgtEl>
                                        <p:attrNameLst>
                                          <p:attrName>style.visibility</p:attrName>
                                        </p:attrNameLst>
                                      </p:cBhvr>
                                      <p:to>
                                        <p:strVal val="hidden"/>
                                      </p:to>
                                    </p:set>
                                  </p:childTnLst>
                                </p:cTn>
                              </p:par>
                            </p:childTnLst>
                          </p:cTn>
                        </p:par>
                      </p:childTnLst>
                    </p:cTn>
                  </p:par>
                  <p:par>
                    <p:cTn id="39" fill="hold">
                      <p:stCondLst>
                        <p:cond delay="indefinite"/>
                      </p:stCondLst>
                      <p:childTnLst>
                        <p:par>
                          <p:cTn id="40" fill="hold">
                            <p:stCondLst>
                              <p:cond delay="0"/>
                            </p:stCondLst>
                            <p:childTnLst>
                              <p:par>
                                <p:cTn id="41" presetID="53" presetClass="exit" presetSubtype="32" fill="hold" grpId="0" nodeType="clickEffect">
                                  <p:stCondLst>
                                    <p:cond delay="0"/>
                                  </p:stCondLst>
                                  <p:childTnLst>
                                    <p:anim calcmode="lin" valueType="num">
                                      <p:cBhvr>
                                        <p:cTn id="42" dur="500"/>
                                        <p:tgtEl>
                                          <p:spTgt spid="8"/>
                                        </p:tgtEl>
                                        <p:attrNameLst>
                                          <p:attrName>ppt_w</p:attrName>
                                        </p:attrNameLst>
                                      </p:cBhvr>
                                      <p:tavLst>
                                        <p:tav tm="0">
                                          <p:val>
                                            <p:strVal val="ppt_w"/>
                                          </p:val>
                                        </p:tav>
                                        <p:tav tm="100000">
                                          <p:val>
                                            <p:fltVal val="0"/>
                                          </p:val>
                                        </p:tav>
                                      </p:tavLst>
                                    </p:anim>
                                    <p:anim calcmode="lin" valueType="num">
                                      <p:cBhvr>
                                        <p:cTn id="43" dur="500"/>
                                        <p:tgtEl>
                                          <p:spTgt spid="8"/>
                                        </p:tgtEl>
                                        <p:attrNameLst>
                                          <p:attrName>ppt_h</p:attrName>
                                        </p:attrNameLst>
                                      </p:cBhvr>
                                      <p:tavLst>
                                        <p:tav tm="0">
                                          <p:val>
                                            <p:strVal val="ppt_h"/>
                                          </p:val>
                                        </p:tav>
                                        <p:tav tm="100000">
                                          <p:val>
                                            <p:fltVal val="0"/>
                                          </p:val>
                                        </p:tav>
                                      </p:tavLst>
                                    </p:anim>
                                    <p:animEffect transition="out" filter="fade">
                                      <p:cBhvr>
                                        <p:cTn id="44" dur="500"/>
                                        <p:tgtEl>
                                          <p:spTgt spid="8"/>
                                        </p:tgtEl>
                                      </p:cBhvr>
                                    </p:animEffect>
                                    <p:set>
                                      <p:cBhvr>
                                        <p:cTn id="45" dur="1" fill="hold">
                                          <p:stCondLst>
                                            <p:cond delay="499"/>
                                          </p:stCondLst>
                                        </p:cTn>
                                        <p:tgtEl>
                                          <p:spTgt spid="8"/>
                                        </p:tgtEl>
                                        <p:attrNameLst>
                                          <p:attrName>style.visibility</p:attrName>
                                        </p:attrNameLst>
                                      </p:cBhvr>
                                      <p:to>
                                        <p:strVal val="hidden"/>
                                      </p:to>
                                    </p:set>
                                  </p:childTnLst>
                                </p:cTn>
                              </p:par>
                            </p:childTnLst>
                          </p:cTn>
                        </p:par>
                      </p:childTnLst>
                    </p:cTn>
                  </p:par>
                  <p:par>
                    <p:cTn id="46" fill="hold">
                      <p:stCondLst>
                        <p:cond delay="indefinite"/>
                      </p:stCondLst>
                      <p:childTnLst>
                        <p:par>
                          <p:cTn id="47" fill="hold">
                            <p:stCondLst>
                              <p:cond delay="0"/>
                            </p:stCondLst>
                            <p:childTnLst>
                              <p:par>
                                <p:cTn id="48" presetID="53" presetClass="exit" presetSubtype="32" fill="hold" grpId="0" nodeType="clickEffect">
                                  <p:stCondLst>
                                    <p:cond delay="0"/>
                                  </p:stCondLst>
                                  <p:childTnLst>
                                    <p:anim calcmode="lin" valueType="num">
                                      <p:cBhvr>
                                        <p:cTn id="49" dur="500"/>
                                        <p:tgtEl>
                                          <p:spTgt spid="9"/>
                                        </p:tgtEl>
                                        <p:attrNameLst>
                                          <p:attrName>ppt_w</p:attrName>
                                        </p:attrNameLst>
                                      </p:cBhvr>
                                      <p:tavLst>
                                        <p:tav tm="0">
                                          <p:val>
                                            <p:strVal val="ppt_w"/>
                                          </p:val>
                                        </p:tav>
                                        <p:tav tm="100000">
                                          <p:val>
                                            <p:fltVal val="0"/>
                                          </p:val>
                                        </p:tav>
                                      </p:tavLst>
                                    </p:anim>
                                    <p:anim calcmode="lin" valueType="num">
                                      <p:cBhvr>
                                        <p:cTn id="50" dur="500"/>
                                        <p:tgtEl>
                                          <p:spTgt spid="9"/>
                                        </p:tgtEl>
                                        <p:attrNameLst>
                                          <p:attrName>ppt_h</p:attrName>
                                        </p:attrNameLst>
                                      </p:cBhvr>
                                      <p:tavLst>
                                        <p:tav tm="0">
                                          <p:val>
                                            <p:strVal val="ppt_h"/>
                                          </p:val>
                                        </p:tav>
                                        <p:tav tm="100000">
                                          <p:val>
                                            <p:fltVal val="0"/>
                                          </p:val>
                                        </p:tav>
                                      </p:tavLst>
                                    </p:anim>
                                    <p:animEffect transition="out" filter="fade">
                                      <p:cBhvr>
                                        <p:cTn id="51" dur="500"/>
                                        <p:tgtEl>
                                          <p:spTgt spid="9"/>
                                        </p:tgtEl>
                                      </p:cBhvr>
                                    </p:animEffect>
                                    <p:set>
                                      <p:cBhvr>
                                        <p:cTn id="52" dur="1" fill="hold">
                                          <p:stCondLst>
                                            <p:cond delay="499"/>
                                          </p:stCondLst>
                                        </p:cTn>
                                        <p:tgtEl>
                                          <p:spTgt spid="9"/>
                                        </p:tgtEl>
                                        <p:attrNameLst>
                                          <p:attrName>style.visibility</p:attrName>
                                        </p:attrNameLst>
                                      </p:cBhvr>
                                      <p:to>
                                        <p:strVal val="hidden"/>
                                      </p:to>
                                    </p:set>
                                  </p:childTnLst>
                                </p:cTn>
                              </p:par>
                            </p:childTnLst>
                          </p:cTn>
                        </p:par>
                      </p:childTnLst>
                    </p:cTn>
                  </p:par>
                  <p:par>
                    <p:cTn id="53" fill="hold">
                      <p:stCondLst>
                        <p:cond delay="indefinite"/>
                      </p:stCondLst>
                      <p:childTnLst>
                        <p:par>
                          <p:cTn id="54" fill="hold">
                            <p:stCondLst>
                              <p:cond delay="0"/>
                            </p:stCondLst>
                            <p:childTnLst>
                              <p:par>
                                <p:cTn id="55" presetID="53" presetClass="exit" presetSubtype="32" fill="hold" grpId="0" nodeType="clickEffect">
                                  <p:stCondLst>
                                    <p:cond delay="0"/>
                                  </p:stCondLst>
                                  <p:childTnLst>
                                    <p:anim calcmode="lin" valueType="num">
                                      <p:cBhvr>
                                        <p:cTn id="56" dur="500"/>
                                        <p:tgtEl>
                                          <p:spTgt spid="10"/>
                                        </p:tgtEl>
                                        <p:attrNameLst>
                                          <p:attrName>ppt_w</p:attrName>
                                        </p:attrNameLst>
                                      </p:cBhvr>
                                      <p:tavLst>
                                        <p:tav tm="0">
                                          <p:val>
                                            <p:strVal val="ppt_w"/>
                                          </p:val>
                                        </p:tav>
                                        <p:tav tm="100000">
                                          <p:val>
                                            <p:fltVal val="0"/>
                                          </p:val>
                                        </p:tav>
                                      </p:tavLst>
                                    </p:anim>
                                    <p:anim calcmode="lin" valueType="num">
                                      <p:cBhvr>
                                        <p:cTn id="57" dur="500"/>
                                        <p:tgtEl>
                                          <p:spTgt spid="10"/>
                                        </p:tgtEl>
                                        <p:attrNameLst>
                                          <p:attrName>ppt_h</p:attrName>
                                        </p:attrNameLst>
                                      </p:cBhvr>
                                      <p:tavLst>
                                        <p:tav tm="0">
                                          <p:val>
                                            <p:strVal val="ppt_h"/>
                                          </p:val>
                                        </p:tav>
                                        <p:tav tm="100000">
                                          <p:val>
                                            <p:fltVal val="0"/>
                                          </p:val>
                                        </p:tav>
                                      </p:tavLst>
                                    </p:anim>
                                    <p:animEffect transition="out" filter="fade">
                                      <p:cBhvr>
                                        <p:cTn id="58" dur="500"/>
                                        <p:tgtEl>
                                          <p:spTgt spid="10"/>
                                        </p:tgtEl>
                                      </p:cBhvr>
                                    </p:animEffect>
                                    <p:set>
                                      <p:cBhvr>
                                        <p:cTn id="59" dur="1" fill="hold">
                                          <p:stCondLst>
                                            <p:cond delay="499"/>
                                          </p:stCondLst>
                                        </p:cTn>
                                        <p:tgtEl>
                                          <p:spTgt spid="10"/>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53" presetClass="exit" presetSubtype="32" fill="hold" grpId="0" nodeType="clickEffect">
                                  <p:stCondLst>
                                    <p:cond delay="0"/>
                                  </p:stCondLst>
                                  <p:childTnLst>
                                    <p:anim calcmode="lin" valueType="num">
                                      <p:cBhvr>
                                        <p:cTn id="63" dur="500"/>
                                        <p:tgtEl>
                                          <p:spTgt spid="11"/>
                                        </p:tgtEl>
                                        <p:attrNameLst>
                                          <p:attrName>ppt_w</p:attrName>
                                        </p:attrNameLst>
                                      </p:cBhvr>
                                      <p:tavLst>
                                        <p:tav tm="0">
                                          <p:val>
                                            <p:strVal val="ppt_w"/>
                                          </p:val>
                                        </p:tav>
                                        <p:tav tm="100000">
                                          <p:val>
                                            <p:fltVal val="0"/>
                                          </p:val>
                                        </p:tav>
                                      </p:tavLst>
                                    </p:anim>
                                    <p:anim calcmode="lin" valueType="num">
                                      <p:cBhvr>
                                        <p:cTn id="64" dur="500"/>
                                        <p:tgtEl>
                                          <p:spTgt spid="11"/>
                                        </p:tgtEl>
                                        <p:attrNameLst>
                                          <p:attrName>ppt_h</p:attrName>
                                        </p:attrNameLst>
                                      </p:cBhvr>
                                      <p:tavLst>
                                        <p:tav tm="0">
                                          <p:val>
                                            <p:strVal val="ppt_h"/>
                                          </p:val>
                                        </p:tav>
                                        <p:tav tm="100000">
                                          <p:val>
                                            <p:fltVal val="0"/>
                                          </p:val>
                                        </p:tav>
                                      </p:tavLst>
                                    </p:anim>
                                    <p:animEffect transition="out" filter="fade">
                                      <p:cBhvr>
                                        <p:cTn id="65" dur="500"/>
                                        <p:tgtEl>
                                          <p:spTgt spid="11"/>
                                        </p:tgtEl>
                                      </p:cBhvr>
                                    </p:animEffect>
                                    <p:set>
                                      <p:cBhvr>
                                        <p:cTn id="66" dur="1" fill="hold">
                                          <p:stCondLst>
                                            <p:cond delay="499"/>
                                          </p:stCondLst>
                                        </p:cTn>
                                        <p:tgtEl>
                                          <p:spTgt spid="11"/>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build="p"/>
      <p:bldP spid="5" grpId="0" animBg="1"/>
      <p:bldP spid="8" grpId="0" animBg="1"/>
      <p:bldP spid="9" grpId="0" animBg="1"/>
      <p:bldP spid="10" grpId="0" animBg="1"/>
      <p:bldP spid="11" grpId="0" animBg="1"/>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p:nvPr/>
        </p:nvPicPr>
        <p:blipFill>
          <a:blip r:embed="rId2">
            <a:extLst>
              <a:ext uri="{28A0092B-C50C-407E-A947-70E740481C1C}">
                <a14:useLocalDpi xmlns:a14="http://schemas.microsoft.com/office/drawing/2010/main" val="0"/>
              </a:ext>
            </a:extLst>
          </a:blip>
          <a:srcRect/>
          <a:stretch>
            <a:fillRect/>
          </a:stretch>
        </p:blipFill>
        <p:spPr bwMode="auto">
          <a:xfrm>
            <a:off x="330740" y="671209"/>
            <a:ext cx="11682920" cy="5418305"/>
          </a:xfrm>
          <a:prstGeom prst="rect">
            <a:avLst/>
          </a:prstGeom>
          <a:noFill/>
          <a:ln>
            <a:noFill/>
          </a:ln>
        </p:spPr>
      </p:pic>
      <p:sp>
        <p:nvSpPr>
          <p:cNvPr id="2" name="Rectangle 1"/>
          <p:cNvSpPr/>
          <p:nvPr/>
        </p:nvSpPr>
        <p:spPr>
          <a:xfrm>
            <a:off x="1089498" y="4980562"/>
            <a:ext cx="1488332"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p:cNvSpPr/>
          <p:nvPr/>
        </p:nvSpPr>
        <p:spPr>
          <a:xfrm>
            <a:off x="2592422" y="4192622"/>
            <a:ext cx="1606684"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p:cNvSpPr/>
          <p:nvPr/>
        </p:nvSpPr>
        <p:spPr>
          <a:xfrm>
            <a:off x="4199106" y="3380361"/>
            <a:ext cx="1488332"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p:cNvSpPr/>
          <p:nvPr/>
        </p:nvSpPr>
        <p:spPr>
          <a:xfrm>
            <a:off x="5687438" y="2592421"/>
            <a:ext cx="1488332"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7175770" y="1728281"/>
            <a:ext cx="1488332"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2592422" y="5004883"/>
            <a:ext cx="3095016"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4213698" y="4212892"/>
            <a:ext cx="3095016"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5687438" y="3404682"/>
            <a:ext cx="3095016"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7175770" y="2584312"/>
            <a:ext cx="3095016"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8664102" y="1728281"/>
            <a:ext cx="3095016" cy="7879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526748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xit" presetSubtype="32" fill="hold" grpId="0" nodeType="clickEffect">
                                  <p:stCondLst>
                                    <p:cond delay="0"/>
                                  </p:stCondLst>
                                  <p:childTnLst>
                                    <p:anim calcmode="lin" valueType="num">
                                      <p:cBhvr>
                                        <p:cTn id="6" dur="500"/>
                                        <p:tgtEl>
                                          <p:spTgt spid="2"/>
                                        </p:tgtEl>
                                        <p:attrNameLst>
                                          <p:attrName>ppt_w</p:attrName>
                                        </p:attrNameLst>
                                      </p:cBhvr>
                                      <p:tavLst>
                                        <p:tav tm="0">
                                          <p:val>
                                            <p:strVal val="ppt_w"/>
                                          </p:val>
                                        </p:tav>
                                        <p:tav tm="100000">
                                          <p:val>
                                            <p:fltVal val="0"/>
                                          </p:val>
                                        </p:tav>
                                      </p:tavLst>
                                    </p:anim>
                                    <p:anim calcmode="lin" valueType="num">
                                      <p:cBhvr>
                                        <p:cTn id="7" dur="500"/>
                                        <p:tgtEl>
                                          <p:spTgt spid="2"/>
                                        </p:tgtEl>
                                        <p:attrNameLst>
                                          <p:attrName>ppt_h</p:attrName>
                                        </p:attrNameLst>
                                      </p:cBhvr>
                                      <p:tavLst>
                                        <p:tav tm="0">
                                          <p:val>
                                            <p:strVal val="ppt_h"/>
                                          </p:val>
                                        </p:tav>
                                        <p:tav tm="100000">
                                          <p:val>
                                            <p:fltVal val="0"/>
                                          </p:val>
                                        </p:tav>
                                      </p:tavLst>
                                    </p:anim>
                                    <p:animEffect transition="out" filter="fade">
                                      <p:cBhvr>
                                        <p:cTn id="8" dur="500"/>
                                        <p:tgtEl>
                                          <p:spTgt spid="2"/>
                                        </p:tgtEl>
                                      </p:cBhvr>
                                    </p:animEffect>
                                    <p:set>
                                      <p:cBhvr>
                                        <p:cTn id="9" dur="1" fill="hold">
                                          <p:stCondLst>
                                            <p:cond delay="499"/>
                                          </p:stCondLst>
                                        </p:cTn>
                                        <p:tgtEl>
                                          <p:spTgt spid="2"/>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53" presetClass="exit" presetSubtype="32" fill="hold" grpId="0" nodeType="clickEffect">
                                  <p:stCondLst>
                                    <p:cond delay="0"/>
                                  </p:stCondLst>
                                  <p:childTnLst>
                                    <p:anim calcmode="lin" valueType="num">
                                      <p:cBhvr>
                                        <p:cTn id="13" dur="500"/>
                                        <p:tgtEl>
                                          <p:spTgt spid="4"/>
                                        </p:tgtEl>
                                        <p:attrNameLst>
                                          <p:attrName>ppt_w</p:attrName>
                                        </p:attrNameLst>
                                      </p:cBhvr>
                                      <p:tavLst>
                                        <p:tav tm="0">
                                          <p:val>
                                            <p:strVal val="ppt_w"/>
                                          </p:val>
                                        </p:tav>
                                        <p:tav tm="100000">
                                          <p:val>
                                            <p:fltVal val="0"/>
                                          </p:val>
                                        </p:tav>
                                      </p:tavLst>
                                    </p:anim>
                                    <p:anim calcmode="lin" valueType="num">
                                      <p:cBhvr>
                                        <p:cTn id="14" dur="500"/>
                                        <p:tgtEl>
                                          <p:spTgt spid="4"/>
                                        </p:tgtEl>
                                        <p:attrNameLst>
                                          <p:attrName>ppt_h</p:attrName>
                                        </p:attrNameLst>
                                      </p:cBhvr>
                                      <p:tavLst>
                                        <p:tav tm="0">
                                          <p:val>
                                            <p:strVal val="ppt_h"/>
                                          </p:val>
                                        </p:tav>
                                        <p:tav tm="100000">
                                          <p:val>
                                            <p:fltVal val="0"/>
                                          </p:val>
                                        </p:tav>
                                      </p:tavLst>
                                    </p:anim>
                                    <p:animEffect transition="out" filter="fade">
                                      <p:cBhvr>
                                        <p:cTn id="15" dur="500"/>
                                        <p:tgtEl>
                                          <p:spTgt spid="4"/>
                                        </p:tgtEl>
                                      </p:cBhvr>
                                    </p:animEffect>
                                    <p:set>
                                      <p:cBhvr>
                                        <p:cTn id="16" dur="1" fill="hold">
                                          <p:stCondLst>
                                            <p:cond delay="499"/>
                                          </p:stCondLst>
                                        </p:cTn>
                                        <p:tgtEl>
                                          <p:spTgt spid="4"/>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53" presetClass="exit" presetSubtype="32" fill="hold" grpId="0" nodeType="clickEffect">
                                  <p:stCondLst>
                                    <p:cond delay="0"/>
                                  </p:stCondLst>
                                  <p:childTnLst>
                                    <p:anim calcmode="lin" valueType="num">
                                      <p:cBhvr>
                                        <p:cTn id="20" dur="500"/>
                                        <p:tgtEl>
                                          <p:spTgt spid="5"/>
                                        </p:tgtEl>
                                        <p:attrNameLst>
                                          <p:attrName>ppt_w</p:attrName>
                                        </p:attrNameLst>
                                      </p:cBhvr>
                                      <p:tavLst>
                                        <p:tav tm="0">
                                          <p:val>
                                            <p:strVal val="ppt_w"/>
                                          </p:val>
                                        </p:tav>
                                        <p:tav tm="100000">
                                          <p:val>
                                            <p:fltVal val="0"/>
                                          </p:val>
                                        </p:tav>
                                      </p:tavLst>
                                    </p:anim>
                                    <p:anim calcmode="lin" valueType="num">
                                      <p:cBhvr>
                                        <p:cTn id="21" dur="500"/>
                                        <p:tgtEl>
                                          <p:spTgt spid="5"/>
                                        </p:tgtEl>
                                        <p:attrNameLst>
                                          <p:attrName>ppt_h</p:attrName>
                                        </p:attrNameLst>
                                      </p:cBhvr>
                                      <p:tavLst>
                                        <p:tav tm="0">
                                          <p:val>
                                            <p:strVal val="ppt_h"/>
                                          </p:val>
                                        </p:tav>
                                        <p:tav tm="100000">
                                          <p:val>
                                            <p:fltVal val="0"/>
                                          </p:val>
                                        </p:tav>
                                      </p:tavLst>
                                    </p:anim>
                                    <p:animEffect transition="out" filter="fade">
                                      <p:cBhvr>
                                        <p:cTn id="22" dur="500"/>
                                        <p:tgtEl>
                                          <p:spTgt spid="5"/>
                                        </p:tgtEl>
                                      </p:cBhvr>
                                    </p:animEffect>
                                    <p:set>
                                      <p:cBhvr>
                                        <p:cTn id="23" dur="1" fill="hold">
                                          <p:stCondLst>
                                            <p:cond delay="499"/>
                                          </p:stCondLst>
                                        </p:cTn>
                                        <p:tgtEl>
                                          <p:spTgt spid="5"/>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53" presetClass="exit" presetSubtype="32" fill="hold" grpId="0" nodeType="clickEffect">
                                  <p:stCondLst>
                                    <p:cond delay="0"/>
                                  </p:stCondLst>
                                  <p:childTnLst>
                                    <p:anim calcmode="lin" valueType="num">
                                      <p:cBhvr>
                                        <p:cTn id="27" dur="500"/>
                                        <p:tgtEl>
                                          <p:spTgt spid="6"/>
                                        </p:tgtEl>
                                        <p:attrNameLst>
                                          <p:attrName>ppt_w</p:attrName>
                                        </p:attrNameLst>
                                      </p:cBhvr>
                                      <p:tavLst>
                                        <p:tav tm="0">
                                          <p:val>
                                            <p:strVal val="ppt_w"/>
                                          </p:val>
                                        </p:tav>
                                        <p:tav tm="100000">
                                          <p:val>
                                            <p:fltVal val="0"/>
                                          </p:val>
                                        </p:tav>
                                      </p:tavLst>
                                    </p:anim>
                                    <p:anim calcmode="lin" valueType="num">
                                      <p:cBhvr>
                                        <p:cTn id="28" dur="500"/>
                                        <p:tgtEl>
                                          <p:spTgt spid="6"/>
                                        </p:tgtEl>
                                        <p:attrNameLst>
                                          <p:attrName>ppt_h</p:attrName>
                                        </p:attrNameLst>
                                      </p:cBhvr>
                                      <p:tavLst>
                                        <p:tav tm="0">
                                          <p:val>
                                            <p:strVal val="ppt_h"/>
                                          </p:val>
                                        </p:tav>
                                        <p:tav tm="100000">
                                          <p:val>
                                            <p:fltVal val="0"/>
                                          </p:val>
                                        </p:tav>
                                      </p:tavLst>
                                    </p:anim>
                                    <p:animEffect transition="out" filter="fade">
                                      <p:cBhvr>
                                        <p:cTn id="29" dur="500"/>
                                        <p:tgtEl>
                                          <p:spTgt spid="6"/>
                                        </p:tgtEl>
                                      </p:cBhvr>
                                    </p:animEffect>
                                    <p:set>
                                      <p:cBhvr>
                                        <p:cTn id="30" dur="1" fill="hold">
                                          <p:stCondLst>
                                            <p:cond delay="499"/>
                                          </p:stCondLst>
                                        </p:cTn>
                                        <p:tgtEl>
                                          <p:spTgt spid="6"/>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53" presetClass="exit" presetSubtype="32" fill="hold" grpId="0" nodeType="clickEffect">
                                  <p:stCondLst>
                                    <p:cond delay="0"/>
                                  </p:stCondLst>
                                  <p:childTnLst>
                                    <p:anim calcmode="lin" valueType="num">
                                      <p:cBhvr>
                                        <p:cTn id="34" dur="500"/>
                                        <p:tgtEl>
                                          <p:spTgt spid="8"/>
                                        </p:tgtEl>
                                        <p:attrNameLst>
                                          <p:attrName>ppt_w</p:attrName>
                                        </p:attrNameLst>
                                      </p:cBhvr>
                                      <p:tavLst>
                                        <p:tav tm="0">
                                          <p:val>
                                            <p:strVal val="ppt_w"/>
                                          </p:val>
                                        </p:tav>
                                        <p:tav tm="100000">
                                          <p:val>
                                            <p:fltVal val="0"/>
                                          </p:val>
                                        </p:tav>
                                      </p:tavLst>
                                    </p:anim>
                                    <p:anim calcmode="lin" valueType="num">
                                      <p:cBhvr>
                                        <p:cTn id="35" dur="500"/>
                                        <p:tgtEl>
                                          <p:spTgt spid="8"/>
                                        </p:tgtEl>
                                        <p:attrNameLst>
                                          <p:attrName>ppt_h</p:attrName>
                                        </p:attrNameLst>
                                      </p:cBhvr>
                                      <p:tavLst>
                                        <p:tav tm="0">
                                          <p:val>
                                            <p:strVal val="ppt_h"/>
                                          </p:val>
                                        </p:tav>
                                        <p:tav tm="100000">
                                          <p:val>
                                            <p:fltVal val="0"/>
                                          </p:val>
                                        </p:tav>
                                      </p:tavLst>
                                    </p:anim>
                                    <p:animEffect transition="out" filter="fade">
                                      <p:cBhvr>
                                        <p:cTn id="36" dur="500"/>
                                        <p:tgtEl>
                                          <p:spTgt spid="8"/>
                                        </p:tgtEl>
                                      </p:cBhvr>
                                    </p:animEffect>
                                    <p:set>
                                      <p:cBhvr>
                                        <p:cTn id="37" dur="1" fill="hold">
                                          <p:stCondLst>
                                            <p:cond delay="499"/>
                                          </p:stCondLst>
                                        </p:cTn>
                                        <p:tgtEl>
                                          <p:spTgt spid="8"/>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53" presetClass="exit" presetSubtype="32" fill="hold" grpId="0" nodeType="clickEffect">
                                  <p:stCondLst>
                                    <p:cond delay="0"/>
                                  </p:stCondLst>
                                  <p:childTnLst>
                                    <p:anim calcmode="lin" valueType="num">
                                      <p:cBhvr>
                                        <p:cTn id="41" dur="500"/>
                                        <p:tgtEl>
                                          <p:spTgt spid="9"/>
                                        </p:tgtEl>
                                        <p:attrNameLst>
                                          <p:attrName>ppt_w</p:attrName>
                                        </p:attrNameLst>
                                      </p:cBhvr>
                                      <p:tavLst>
                                        <p:tav tm="0">
                                          <p:val>
                                            <p:strVal val="ppt_w"/>
                                          </p:val>
                                        </p:tav>
                                        <p:tav tm="100000">
                                          <p:val>
                                            <p:fltVal val="0"/>
                                          </p:val>
                                        </p:tav>
                                      </p:tavLst>
                                    </p:anim>
                                    <p:anim calcmode="lin" valueType="num">
                                      <p:cBhvr>
                                        <p:cTn id="42" dur="500"/>
                                        <p:tgtEl>
                                          <p:spTgt spid="9"/>
                                        </p:tgtEl>
                                        <p:attrNameLst>
                                          <p:attrName>ppt_h</p:attrName>
                                        </p:attrNameLst>
                                      </p:cBhvr>
                                      <p:tavLst>
                                        <p:tav tm="0">
                                          <p:val>
                                            <p:strVal val="ppt_h"/>
                                          </p:val>
                                        </p:tav>
                                        <p:tav tm="100000">
                                          <p:val>
                                            <p:fltVal val="0"/>
                                          </p:val>
                                        </p:tav>
                                      </p:tavLst>
                                    </p:anim>
                                    <p:animEffect transition="out" filter="fade">
                                      <p:cBhvr>
                                        <p:cTn id="43" dur="500"/>
                                        <p:tgtEl>
                                          <p:spTgt spid="9"/>
                                        </p:tgtEl>
                                      </p:cBhvr>
                                    </p:animEffect>
                                    <p:set>
                                      <p:cBhvr>
                                        <p:cTn id="44" dur="1" fill="hold">
                                          <p:stCondLst>
                                            <p:cond delay="499"/>
                                          </p:stCondLst>
                                        </p:cTn>
                                        <p:tgtEl>
                                          <p:spTgt spid="9"/>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53" presetClass="exit" presetSubtype="32" fill="hold" grpId="0" nodeType="clickEffect">
                                  <p:stCondLst>
                                    <p:cond delay="0"/>
                                  </p:stCondLst>
                                  <p:childTnLst>
                                    <p:anim calcmode="lin" valueType="num">
                                      <p:cBhvr>
                                        <p:cTn id="48" dur="500"/>
                                        <p:tgtEl>
                                          <p:spTgt spid="10"/>
                                        </p:tgtEl>
                                        <p:attrNameLst>
                                          <p:attrName>ppt_w</p:attrName>
                                        </p:attrNameLst>
                                      </p:cBhvr>
                                      <p:tavLst>
                                        <p:tav tm="0">
                                          <p:val>
                                            <p:strVal val="ppt_w"/>
                                          </p:val>
                                        </p:tav>
                                        <p:tav tm="100000">
                                          <p:val>
                                            <p:fltVal val="0"/>
                                          </p:val>
                                        </p:tav>
                                      </p:tavLst>
                                    </p:anim>
                                    <p:anim calcmode="lin" valueType="num">
                                      <p:cBhvr>
                                        <p:cTn id="49" dur="500"/>
                                        <p:tgtEl>
                                          <p:spTgt spid="10"/>
                                        </p:tgtEl>
                                        <p:attrNameLst>
                                          <p:attrName>ppt_h</p:attrName>
                                        </p:attrNameLst>
                                      </p:cBhvr>
                                      <p:tavLst>
                                        <p:tav tm="0">
                                          <p:val>
                                            <p:strVal val="ppt_h"/>
                                          </p:val>
                                        </p:tav>
                                        <p:tav tm="100000">
                                          <p:val>
                                            <p:fltVal val="0"/>
                                          </p:val>
                                        </p:tav>
                                      </p:tavLst>
                                    </p:anim>
                                    <p:animEffect transition="out" filter="fade">
                                      <p:cBhvr>
                                        <p:cTn id="50" dur="500"/>
                                        <p:tgtEl>
                                          <p:spTgt spid="10"/>
                                        </p:tgtEl>
                                      </p:cBhvr>
                                    </p:animEffect>
                                    <p:set>
                                      <p:cBhvr>
                                        <p:cTn id="51" dur="1" fill="hold">
                                          <p:stCondLst>
                                            <p:cond delay="499"/>
                                          </p:stCondLst>
                                        </p:cTn>
                                        <p:tgtEl>
                                          <p:spTgt spid="10"/>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53" presetClass="exit" presetSubtype="32" fill="hold" grpId="0" nodeType="clickEffect">
                                  <p:stCondLst>
                                    <p:cond delay="0"/>
                                  </p:stCondLst>
                                  <p:childTnLst>
                                    <p:anim calcmode="lin" valueType="num">
                                      <p:cBhvr>
                                        <p:cTn id="55" dur="500"/>
                                        <p:tgtEl>
                                          <p:spTgt spid="11"/>
                                        </p:tgtEl>
                                        <p:attrNameLst>
                                          <p:attrName>ppt_w</p:attrName>
                                        </p:attrNameLst>
                                      </p:cBhvr>
                                      <p:tavLst>
                                        <p:tav tm="0">
                                          <p:val>
                                            <p:strVal val="ppt_w"/>
                                          </p:val>
                                        </p:tav>
                                        <p:tav tm="100000">
                                          <p:val>
                                            <p:fltVal val="0"/>
                                          </p:val>
                                        </p:tav>
                                      </p:tavLst>
                                    </p:anim>
                                    <p:anim calcmode="lin" valueType="num">
                                      <p:cBhvr>
                                        <p:cTn id="56" dur="500"/>
                                        <p:tgtEl>
                                          <p:spTgt spid="11"/>
                                        </p:tgtEl>
                                        <p:attrNameLst>
                                          <p:attrName>ppt_h</p:attrName>
                                        </p:attrNameLst>
                                      </p:cBhvr>
                                      <p:tavLst>
                                        <p:tav tm="0">
                                          <p:val>
                                            <p:strVal val="ppt_h"/>
                                          </p:val>
                                        </p:tav>
                                        <p:tav tm="100000">
                                          <p:val>
                                            <p:fltVal val="0"/>
                                          </p:val>
                                        </p:tav>
                                      </p:tavLst>
                                    </p:anim>
                                    <p:animEffect transition="out" filter="fade">
                                      <p:cBhvr>
                                        <p:cTn id="57" dur="500"/>
                                        <p:tgtEl>
                                          <p:spTgt spid="11"/>
                                        </p:tgtEl>
                                      </p:cBhvr>
                                    </p:animEffect>
                                    <p:set>
                                      <p:cBhvr>
                                        <p:cTn id="58" dur="1" fill="hold">
                                          <p:stCondLst>
                                            <p:cond delay="499"/>
                                          </p:stCondLst>
                                        </p:cTn>
                                        <p:tgtEl>
                                          <p:spTgt spid="11"/>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53" presetClass="exit" presetSubtype="32" fill="hold" grpId="0" nodeType="clickEffect">
                                  <p:stCondLst>
                                    <p:cond delay="0"/>
                                  </p:stCondLst>
                                  <p:childTnLst>
                                    <p:anim calcmode="lin" valueType="num">
                                      <p:cBhvr>
                                        <p:cTn id="62" dur="500"/>
                                        <p:tgtEl>
                                          <p:spTgt spid="12"/>
                                        </p:tgtEl>
                                        <p:attrNameLst>
                                          <p:attrName>ppt_w</p:attrName>
                                        </p:attrNameLst>
                                      </p:cBhvr>
                                      <p:tavLst>
                                        <p:tav tm="0">
                                          <p:val>
                                            <p:strVal val="ppt_w"/>
                                          </p:val>
                                        </p:tav>
                                        <p:tav tm="100000">
                                          <p:val>
                                            <p:fltVal val="0"/>
                                          </p:val>
                                        </p:tav>
                                      </p:tavLst>
                                    </p:anim>
                                    <p:anim calcmode="lin" valueType="num">
                                      <p:cBhvr>
                                        <p:cTn id="63" dur="500"/>
                                        <p:tgtEl>
                                          <p:spTgt spid="12"/>
                                        </p:tgtEl>
                                        <p:attrNameLst>
                                          <p:attrName>ppt_h</p:attrName>
                                        </p:attrNameLst>
                                      </p:cBhvr>
                                      <p:tavLst>
                                        <p:tav tm="0">
                                          <p:val>
                                            <p:strVal val="ppt_h"/>
                                          </p:val>
                                        </p:tav>
                                        <p:tav tm="100000">
                                          <p:val>
                                            <p:fltVal val="0"/>
                                          </p:val>
                                        </p:tav>
                                      </p:tavLst>
                                    </p:anim>
                                    <p:animEffect transition="out" filter="fade">
                                      <p:cBhvr>
                                        <p:cTn id="64" dur="500"/>
                                        <p:tgtEl>
                                          <p:spTgt spid="12"/>
                                        </p:tgtEl>
                                      </p:cBhvr>
                                    </p:animEffect>
                                    <p:set>
                                      <p:cBhvr>
                                        <p:cTn id="65" dur="1" fill="hold">
                                          <p:stCondLst>
                                            <p:cond delay="499"/>
                                          </p:stCondLst>
                                        </p:cTn>
                                        <p:tgtEl>
                                          <p:spTgt spid="12"/>
                                        </p:tgtEl>
                                        <p:attrNameLst>
                                          <p:attrName>style.visibility</p:attrName>
                                        </p:attrNameLst>
                                      </p:cBhvr>
                                      <p:to>
                                        <p:strVal val="hidden"/>
                                      </p:to>
                                    </p:set>
                                  </p:childTnLst>
                                </p:cTn>
                              </p:par>
                            </p:childTnLst>
                          </p:cTn>
                        </p:par>
                      </p:childTnLst>
                    </p:cTn>
                  </p:par>
                  <p:par>
                    <p:cTn id="66" fill="hold">
                      <p:stCondLst>
                        <p:cond delay="indefinite"/>
                      </p:stCondLst>
                      <p:childTnLst>
                        <p:par>
                          <p:cTn id="67" fill="hold">
                            <p:stCondLst>
                              <p:cond delay="0"/>
                            </p:stCondLst>
                            <p:childTnLst>
                              <p:par>
                                <p:cTn id="68" presetID="53" presetClass="exit" presetSubtype="32" fill="hold" grpId="0" nodeType="clickEffect">
                                  <p:stCondLst>
                                    <p:cond delay="0"/>
                                  </p:stCondLst>
                                  <p:childTnLst>
                                    <p:anim calcmode="lin" valueType="num">
                                      <p:cBhvr>
                                        <p:cTn id="69" dur="500"/>
                                        <p:tgtEl>
                                          <p:spTgt spid="13"/>
                                        </p:tgtEl>
                                        <p:attrNameLst>
                                          <p:attrName>ppt_w</p:attrName>
                                        </p:attrNameLst>
                                      </p:cBhvr>
                                      <p:tavLst>
                                        <p:tav tm="0">
                                          <p:val>
                                            <p:strVal val="ppt_w"/>
                                          </p:val>
                                        </p:tav>
                                        <p:tav tm="100000">
                                          <p:val>
                                            <p:fltVal val="0"/>
                                          </p:val>
                                        </p:tav>
                                      </p:tavLst>
                                    </p:anim>
                                    <p:anim calcmode="lin" valueType="num">
                                      <p:cBhvr>
                                        <p:cTn id="70" dur="500"/>
                                        <p:tgtEl>
                                          <p:spTgt spid="13"/>
                                        </p:tgtEl>
                                        <p:attrNameLst>
                                          <p:attrName>ppt_h</p:attrName>
                                        </p:attrNameLst>
                                      </p:cBhvr>
                                      <p:tavLst>
                                        <p:tav tm="0">
                                          <p:val>
                                            <p:strVal val="ppt_h"/>
                                          </p:val>
                                        </p:tav>
                                        <p:tav tm="100000">
                                          <p:val>
                                            <p:fltVal val="0"/>
                                          </p:val>
                                        </p:tav>
                                      </p:tavLst>
                                    </p:anim>
                                    <p:animEffect transition="out" filter="fade">
                                      <p:cBhvr>
                                        <p:cTn id="71" dur="500"/>
                                        <p:tgtEl>
                                          <p:spTgt spid="13"/>
                                        </p:tgtEl>
                                      </p:cBhvr>
                                    </p:animEffect>
                                    <p:set>
                                      <p:cBhvr>
                                        <p:cTn id="72" dur="1" fill="hold">
                                          <p:stCondLst>
                                            <p:cond delay="4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5" grpId="0" animBg="1"/>
      <p:bldP spid="6" grpId="0" animBg="1"/>
      <p:bldP spid="8" grpId="0" animBg="1"/>
      <p:bldP spid="9" grpId="0" animBg="1"/>
      <p:bldP spid="10" grpId="0" animBg="1"/>
      <p:bldP spid="11" grpId="0" animBg="1"/>
      <p:bldP spid="12" grpId="0" animBg="1"/>
      <p:bldP spid="13" grpId="0" animBg="1"/>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BAC2C27-02CE-44C5-BF71-465F6C711A66}"/>
              </a:ext>
            </a:extLst>
          </p:cNvPr>
          <p:cNvPicPr>
            <a:picLocks noChangeAspect="1"/>
          </p:cNvPicPr>
          <p:nvPr/>
        </p:nvPicPr>
        <p:blipFill>
          <a:blip r:embed="rId2"/>
          <a:stretch>
            <a:fillRect/>
          </a:stretch>
        </p:blipFill>
        <p:spPr>
          <a:xfrm>
            <a:off x="1524000" y="1028700"/>
            <a:ext cx="9852747" cy="5172692"/>
          </a:xfrm>
          <a:prstGeom prst="rect">
            <a:avLst/>
          </a:prstGeom>
        </p:spPr>
      </p:pic>
      <p:sp>
        <p:nvSpPr>
          <p:cNvPr id="17410" name="Title 6"/>
          <p:cNvSpPr>
            <a:spLocks noGrp="1"/>
          </p:cNvSpPr>
          <p:nvPr>
            <p:ph type="title"/>
          </p:nvPr>
        </p:nvSpPr>
        <p:spPr>
          <a:xfrm>
            <a:off x="1981200" y="274639"/>
            <a:ext cx="8229600" cy="754061"/>
          </a:xfrm>
        </p:spPr>
        <p:txBody>
          <a:bodyPr/>
          <a:lstStyle/>
          <a:p>
            <a:r>
              <a:rPr lang="en-GB" altLang="en-US" dirty="0" err="1">
                <a:solidFill>
                  <a:schemeClr val="bg1"/>
                </a:solidFill>
              </a:rPr>
              <a:t>Aneurin</a:t>
            </a:r>
            <a:r>
              <a:rPr lang="en-GB" altLang="en-US" dirty="0">
                <a:solidFill>
                  <a:schemeClr val="bg1"/>
                </a:solidFill>
              </a:rPr>
              <a:t> Bevan on Poverty</a:t>
            </a:r>
          </a:p>
        </p:txBody>
      </p:sp>
      <p:sp>
        <p:nvSpPr>
          <p:cNvPr id="8" name="Content Placeholder 7"/>
          <p:cNvSpPr>
            <a:spLocks noGrp="1"/>
          </p:cNvSpPr>
          <p:nvPr>
            <p:ph idx="1"/>
          </p:nvPr>
        </p:nvSpPr>
        <p:spPr>
          <a:xfrm>
            <a:off x="1555072" y="1556793"/>
            <a:ext cx="5765064" cy="5013932"/>
          </a:xfrm>
        </p:spPr>
        <p:txBody>
          <a:bodyPr/>
          <a:lstStyle/>
          <a:p>
            <a:pPr>
              <a:buFont typeface="Arial" panose="020B0604020202020204" pitchFamily="34" charset="0"/>
              <a:buChar char="•"/>
              <a:defRPr/>
            </a:pPr>
            <a:r>
              <a:rPr lang="en-GB" dirty="0"/>
              <a:t>“General consciousness of unnecessary deprivation, which is the normal state of millions of people in modern industrial society…”</a:t>
            </a:r>
          </a:p>
          <a:p>
            <a:pPr>
              <a:buFont typeface="Arial" panose="020B0604020202020204" pitchFamily="34" charset="0"/>
              <a:buChar char="•"/>
              <a:defRPr/>
            </a:pPr>
            <a:r>
              <a:rPr lang="en-GB" dirty="0"/>
              <a:t>“… no answer to say things are better than they were. People live in the present, not in the past.”</a:t>
            </a:r>
          </a:p>
          <a:p>
            <a:pPr marL="0" indent="0">
              <a:buNone/>
              <a:defRPr/>
            </a:pPr>
            <a:endParaRPr lang="en-GB" sz="2000" dirty="0"/>
          </a:p>
        </p:txBody>
      </p:sp>
      <p:sp>
        <p:nvSpPr>
          <p:cNvPr id="2" name="Slide Number Placeholder 1"/>
          <p:cNvSpPr>
            <a:spLocks noGrp="1"/>
          </p:cNvSpPr>
          <p:nvPr>
            <p:ph type="sldNum" sz="quarter" idx="12"/>
          </p:nvPr>
        </p:nvSpPr>
        <p:spPr/>
        <p:txBody>
          <a:bodyPr/>
          <a:lstStyle/>
          <a:p>
            <a:pPr>
              <a:defRPr/>
            </a:pPr>
            <a:fld id="{D3BE29DB-D33B-488A-9578-E6A3F4B003EA}" type="slidenum">
              <a:rPr lang="en-US"/>
              <a:pPr>
                <a:defRPr/>
              </a:pPr>
              <a:t>31</a:t>
            </a:fld>
            <a:endParaRPr lang="en-US"/>
          </a:p>
        </p:txBody>
      </p:sp>
      <p:sp>
        <p:nvSpPr>
          <p:cNvPr id="4" name="Rectangle 3">
            <a:extLst>
              <a:ext uri="{FF2B5EF4-FFF2-40B4-BE49-F238E27FC236}">
                <a16:creationId xmlns:a16="http://schemas.microsoft.com/office/drawing/2014/main" id="{CF0450B8-C5C5-4EF0-8C55-BE617236A05C}"/>
              </a:ext>
            </a:extLst>
          </p:cNvPr>
          <p:cNvSpPr/>
          <p:nvPr/>
        </p:nvSpPr>
        <p:spPr>
          <a:xfrm>
            <a:off x="1847528" y="6352143"/>
            <a:ext cx="3145476" cy="369332"/>
          </a:xfrm>
          <a:prstGeom prst="rect">
            <a:avLst/>
          </a:prstGeom>
        </p:spPr>
        <p:txBody>
          <a:bodyPr wrap="none">
            <a:spAutoFit/>
          </a:bodyPr>
          <a:lstStyle/>
          <a:p>
            <a:r>
              <a:rPr lang="en-US" dirty="0">
                <a:solidFill>
                  <a:prstClr val="white"/>
                </a:solidFill>
                <a:latin typeface="Calibri"/>
              </a:rPr>
              <a:t>Bevan A (1952) In Place of Fear </a:t>
            </a:r>
          </a:p>
        </p:txBody>
      </p:sp>
    </p:spTree>
    <p:extLst>
      <p:ext uri="{BB962C8B-B14F-4D97-AF65-F5344CB8AC3E}">
        <p14:creationId xmlns:p14="http://schemas.microsoft.com/office/powerpoint/2010/main" val="4018949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Title 1"/>
          <p:cNvSpPr>
            <a:spLocks noGrp="1"/>
          </p:cNvSpPr>
          <p:nvPr>
            <p:ph type="title"/>
          </p:nvPr>
        </p:nvSpPr>
        <p:spPr/>
        <p:txBody>
          <a:bodyPr wrap="square" anchor="b">
            <a:normAutofit/>
          </a:bodyPr>
          <a:lstStyle/>
          <a:p>
            <a:r>
              <a:rPr lang="en-GB" altLang="en-US"/>
              <a:t>Severe &amp; Multiple Disadvantage (SMD)</a:t>
            </a:r>
          </a:p>
        </p:txBody>
      </p:sp>
      <p:sp>
        <p:nvSpPr>
          <p:cNvPr id="30723" name="Content Placeholder 2"/>
          <p:cNvSpPr>
            <a:spLocks noGrp="1"/>
          </p:cNvSpPr>
          <p:nvPr>
            <p:ph idx="1"/>
          </p:nvPr>
        </p:nvSpPr>
        <p:spPr/>
        <p:txBody>
          <a:bodyPr wrap="square" anchor="t">
            <a:normAutofit/>
          </a:bodyPr>
          <a:lstStyle/>
          <a:p>
            <a:r>
              <a:rPr lang="en-GB" altLang="en-US" dirty="0"/>
              <a:t>… Beset by a combination of factors, driving a cycle of deprivation</a:t>
            </a:r>
          </a:p>
          <a:p>
            <a:r>
              <a:rPr lang="en-GB" altLang="en-US" dirty="0"/>
              <a:t>Traumatic experience in early life highly prevalent among this population</a:t>
            </a:r>
          </a:p>
          <a:p>
            <a:r>
              <a:rPr lang="en-GB" altLang="en-US" dirty="0"/>
              <a:t>The more complex needs, the greater likelihood of falling through gaps in the services society provides</a:t>
            </a:r>
          </a:p>
          <a:p>
            <a:r>
              <a:rPr lang="en-GB" altLang="en-US" dirty="0"/>
              <a:t>Costly crisis services rather than structured support (reactive not proactive)</a:t>
            </a:r>
          </a:p>
        </p:txBody>
      </p:sp>
      <p:sp>
        <p:nvSpPr>
          <p:cNvPr id="2" name="Slide Number Placeholder 1"/>
          <p:cNvSpPr>
            <a:spLocks noGrp="1"/>
          </p:cNvSpPr>
          <p:nvPr>
            <p:ph type="sldNum" sz="quarter" idx="12"/>
          </p:nvPr>
        </p:nvSpPr>
        <p:spPr/>
        <p:txBody>
          <a:bodyPr wrap="square" anchor="ctr">
            <a:normAutofit/>
          </a:bodyPr>
          <a:lstStyle/>
          <a:p>
            <a:pPr>
              <a:spcAft>
                <a:spcPts val="600"/>
              </a:spcAft>
              <a:defRPr/>
            </a:pPr>
            <a:fld id="{D3BE29DB-D33B-488A-9578-E6A3F4B003EA}" type="slidenum">
              <a:rPr lang="en-US" smtClean="0"/>
              <a:pPr>
                <a:spcAft>
                  <a:spcPts val="600"/>
                </a:spcAft>
                <a:defRPr/>
              </a:pPr>
              <a:t>32</a:t>
            </a:fld>
            <a:endParaRPr lang="en-US"/>
          </a:p>
        </p:txBody>
      </p:sp>
      <p:sp>
        <p:nvSpPr>
          <p:cNvPr id="9" name="TextBox 8">
            <a:extLst>
              <a:ext uri="{FF2B5EF4-FFF2-40B4-BE49-F238E27FC236}">
                <a16:creationId xmlns:a16="http://schemas.microsoft.com/office/drawing/2014/main" id="{2B2343FA-3330-40C6-9094-C1ADD3AFB193}"/>
              </a:ext>
            </a:extLst>
          </p:cNvPr>
          <p:cNvSpPr txBox="1"/>
          <p:nvPr/>
        </p:nvSpPr>
        <p:spPr>
          <a:xfrm>
            <a:off x="8840680" y="5939395"/>
            <a:ext cx="3552547" cy="369332"/>
          </a:xfrm>
          <a:prstGeom prst="rect">
            <a:avLst/>
          </a:prstGeom>
          <a:noFill/>
        </p:spPr>
        <p:txBody>
          <a:bodyPr wrap="square">
            <a:spAutoFit/>
          </a:bodyPr>
          <a:lstStyle/>
          <a:p>
            <a:r>
              <a:rPr lang="en-GB" dirty="0"/>
              <a:t>Duncan and Corner (2012)</a:t>
            </a:r>
          </a:p>
        </p:txBody>
      </p:sp>
    </p:spTree>
    <p:extLst>
      <p:ext uri="{BB962C8B-B14F-4D97-AF65-F5344CB8AC3E}">
        <p14:creationId xmlns:p14="http://schemas.microsoft.com/office/powerpoint/2010/main" val="2440433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072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072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072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2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3534605-5525-467E-A29B-A7579AC7924B}"/>
              </a:ext>
            </a:extLst>
          </p:cNvPr>
          <p:cNvSpPr>
            <a:spLocks noGrp="1"/>
          </p:cNvSpPr>
          <p:nvPr>
            <p:ph type="title"/>
          </p:nvPr>
        </p:nvSpPr>
        <p:spPr>
          <a:xfrm>
            <a:off x="702906" y="2187414"/>
            <a:ext cx="10972800" cy="1143000"/>
          </a:xfrm>
          <a:solidFill>
            <a:srgbClr val="0070C0"/>
          </a:solidFill>
        </p:spPr>
        <p:txBody>
          <a:bodyPr/>
          <a:lstStyle/>
          <a:p>
            <a:r>
              <a:rPr lang="en-GB" dirty="0">
                <a:solidFill>
                  <a:schemeClr val="bg1"/>
                </a:solidFill>
              </a:rPr>
              <a:t>Is the class system alive and well?</a:t>
            </a:r>
          </a:p>
        </p:txBody>
      </p:sp>
      <p:sp>
        <p:nvSpPr>
          <p:cNvPr id="4" name="Slide Number Placeholder 3">
            <a:extLst>
              <a:ext uri="{FF2B5EF4-FFF2-40B4-BE49-F238E27FC236}">
                <a16:creationId xmlns:a16="http://schemas.microsoft.com/office/drawing/2014/main" id="{D6FADFB6-1260-489B-AE40-533D83EDC06E}"/>
              </a:ext>
            </a:extLst>
          </p:cNvPr>
          <p:cNvSpPr>
            <a:spLocks noGrp="1"/>
          </p:cNvSpPr>
          <p:nvPr>
            <p:ph type="sldNum" sz="quarter" idx="12"/>
          </p:nvPr>
        </p:nvSpPr>
        <p:spPr/>
        <p:txBody>
          <a:bodyPr/>
          <a:lstStyle/>
          <a:p>
            <a:pPr>
              <a:defRPr/>
            </a:pPr>
            <a:fld id="{D3BE29DB-D33B-488A-9578-E6A3F4B003EA}" type="slidenum">
              <a:rPr lang="en-US" smtClean="0"/>
              <a:pPr>
                <a:defRPr/>
              </a:pPr>
              <a:t>33</a:t>
            </a:fld>
            <a:endParaRPr lang="en-US"/>
          </a:p>
        </p:txBody>
      </p:sp>
    </p:spTree>
    <p:extLst>
      <p:ext uri="{BB962C8B-B14F-4D97-AF65-F5344CB8AC3E}">
        <p14:creationId xmlns:p14="http://schemas.microsoft.com/office/powerpoint/2010/main" val="24900679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a:off x="1524000" y="30481"/>
            <a:ext cx="9144000" cy="6650831"/>
          </a:xfrm>
          <a:prstGeom prst="rect">
            <a:avLst/>
          </a:prstGeom>
        </p:spPr>
      </p:pic>
      <p:sp>
        <p:nvSpPr>
          <p:cNvPr id="2" name="Rectangle 1"/>
          <p:cNvSpPr/>
          <p:nvPr/>
        </p:nvSpPr>
        <p:spPr>
          <a:xfrm>
            <a:off x="1790700" y="5410201"/>
            <a:ext cx="8610600" cy="1323439"/>
          </a:xfrm>
          <a:prstGeom prst="rect">
            <a:avLst/>
          </a:prstGeom>
          <a:solidFill>
            <a:schemeClr val="bg1"/>
          </a:solidFill>
        </p:spPr>
        <p:txBody>
          <a:bodyPr wrap="square">
            <a:spAutoFit/>
          </a:bodyPr>
          <a:lstStyle/>
          <a:p>
            <a:pPr algn="ctr"/>
            <a:r>
              <a:rPr lang="en-GB" sz="2000" b="1" dirty="0">
                <a:solidFill>
                  <a:srgbClr val="FF0000"/>
                </a:solidFill>
                <a:latin typeface="Calibri"/>
              </a:rPr>
              <a:t>‘Toughs and toffs’ Taken by Jimmy Sime on 9 July 1937. Harrow schoolboys Peter Wagner and Thomas Norwood Armitage, alongside local boys, George Salmon, Jack Catlin, and George Young, who’d skipped school after visiting the dentist earlier in the day. Outside Lord’s cricket ground</a:t>
            </a:r>
          </a:p>
        </p:txBody>
      </p:sp>
    </p:spTree>
    <p:extLst>
      <p:ext uri="{BB962C8B-B14F-4D97-AF65-F5344CB8AC3E}">
        <p14:creationId xmlns:p14="http://schemas.microsoft.com/office/powerpoint/2010/main" val="38217035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2209800" y="533400"/>
            <a:ext cx="8323093" cy="5562600"/>
          </a:xfrm>
          <a:prstGeom prst="rect">
            <a:avLst/>
          </a:prstGeom>
        </p:spPr>
      </p:pic>
      <p:sp>
        <p:nvSpPr>
          <p:cNvPr id="3" name="Oval 2"/>
          <p:cNvSpPr/>
          <p:nvPr/>
        </p:nvSpPr>
        <p:spPr>
          <a:xfrm>
            <a:off x="4267200" y="609600"/>
            <a:ext cx="685800" cy="685800"/>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4" name="Oval 3"/>
          <p:cNvSpPr/>
          <p:nvPr/>
        </p:nvSpPr>
        <p:spPr>
          <a:xfrm>
            <a:off x="6934200" y="3429000"/>
            <a:ext cx="762000" cy="685800"/>
          </a:xfrm>
          <a:prstGeom prst="ellipse">
            <a:avLst/>
          </a:prstGeom>
          <a:noFill/>
          <a:ln w="635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29448" y="3104232"/>
            <a:ext cx="1903445" cy="2979576"/>
          </a:xfrm>
          <a:prstGeom prst="rect">
            <a:avLst/>
          </a:prstGeom>
        </p:spPr>
      </p:pic>
    </p:spTree>
    <p:extLst>
      <p:ext uri="{BB962C8B-B14F-4D97-AF65-F5344CB8AC3E}">
        <p14:creationId xmlns:p14="http://schemas.microsoft.com/office/powerpoint/2010/main" val="5387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stretch>
            <a:fillRect/>
          </a:stretch>
        </p:blipFill>
        <p:spPr>
          <a:xfrm rot="21402843">
            <a:off x="2416410" y="821294"/>
            <a:ext cx="7258163" cy="5452338"/>
          </a:xfrm>
          <a:prstGeom prst="rect">
            <a:avLst/>
          </a:prstGeom>
        </p:spPr>
      </p:pic>
      <p:pic>
        <p:nvPicPr>
          <p:cNvPr id="2" name="Picture 1"/>
          <p:cNvPicPr>
            <a:picLocks noChangeAspect="1"/>
          </p:cNvPicPr>
          <p:nvPr/>
        </p:nvPicPr>
        <p:blipFill>
          <a:blip r:embed="rId3"/>
          <a:stretch>
            <a:fillRect/>
          </a:stretch>
        </p:blipFill>
        <p:spPr>
          <a:xfrm>
            <a:off x="4114800" y="191809"/>
            <a:ext cx="4419600" cy="6285359"/>
          </a:xfrm>
          <a:prstGeom prst="rect">
            <a:avLst/>
          </a:prstGeom>
          <a:ln w="50800">
            <a:solidFill>
              <a:schemeClr val="tx1"/>
            </a:solidFill>
          </a:ln>
        </p:spPr>
      </p:pic>
    </p:spTree>
    <p:extLst>
      <p:ext uri="{BB962C8B-B14F-4D97-AF65-F5344CB8AC3E}">
        <p14:creationId xmlns:p14="http://schemas.microsoft.com/office/powerpoint/2010/main" val="3542596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sz="6600" dirty="0"/>
              <a:t>Europe</a:t>
            </a:r>
          </a:p>
        </p:txBody>
      </p:sp>
      <p:pic>
        <p:nvPicPr>
          <p:cNvPr id="1026" name="Picture 2"/>
          <p:cNvPicPr>
            <a:picLocks noChangeAspect="1" noChangeArrowheads="1"/>
          </p:cNvPicPr>
          <p:nvPr/>
        </p:nvPicPr>
        <p:blipFill>
          <a:blip r:embed="rId2"/>
          <a:srcRect/>
          <a:stretch>
            <a:fillRect/>
          </a:stretch>
        </p:blipFill>
        <p:spPr bwMode="auto">
          <a:xfrm>
            <a:off x="1734526" y="1276350"/>
            <a:ext cx="8628674" cy="4975752"/>
          </a:xfrm>
          <a:prstGeom prst="rect">
            <a:avLst/>
          </a:prstGeom>
          <a:noFill/>
          <a:ln w="9525">
            <a:noFill/>
            <a:miter lim="800000"/>
            <a:headEnd/>
            <a:tailEnd/>
          </a:ln>
          <a:effectLst/>
        </p:spPr>
      </p:pic>
      <p:sp>
        <p:nvSpPr>
          <p:cNvPr id="2" name="Slide Number Placeholder 1"/>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37</a:t>
            </a:fld>
            <a:endParaRPr lang="en-US">
              <a:solidFill>
                <a:prstClr val="black">
                  <a:tint val="75000"/>
                </a:prstClr>
              </a:solidFill>
              <a:latin typeface="Calibri"/>
            </a:endParaRPr>
          </a:p>
        </p:txBody>
      </p:sp>
    </p:spTree>
    <p:extLst>
      <p:ext uri="{BB962C8B-B14F-4D97-AF65-F5344CB8AC3E}">
        <p14:creationId xmlns:p14="http://schemas.microsoft.com/office/powerpoint/2010/main" val="255041947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001000" y="2248127"/>
            <a:ext cx="2362200" cy="1143000"/>
          </a:xfrm>
        </p:spPr>
        <p:txBody>
          <a:bodyPr>
            <a:normAutofit/>
          </a:bodyPr>
          <a:lstStyle/>
          <a:p>
            <a:r>
              <a:rPr lang="en-GB" sz="6600" dirty="0"/>
              <a:t>UK</a:t>
            </a:r>
          </a:p>
        </p:txBody>
      </p:sp>
      <p:pic>
        <p:nvPicPr>
          <p:cNvPr id="2050" name="Picture 2"/>
          <p:cNvPicPr>
            <a:picLocks noChangeAspect="1" noChangeArrowheads="1"/>
          </p:cNvPicPr>
          <p:nvPr/>
        </p:nvPicPr>
        <p:blipFill>
          <a:blip r:embed="rId2"/>
          <a:srcRect/>
          <a:stretch>
            <a:fillRect/>
          </a:stretch>
        </p:blipFill>
        <p:spPr bwMode="auto">
          <a:xfrm>
            <a:off x="2209800" y="228600"/>
            <a:ext cx="5562600" cy="6390368"/>
          </a:xfrm>
          <a:prstGeom prst="rect">
            <a:avLst/>
          </a:prstGeom>
          <a:noFill/>
          <a:ln w="9525">
            <a:noFill/>
            <a:miter lim="800000"/>
            <a:headEnd/>
            <a:tailEnd/>
          </a:ln>
          <a:effectLst/>
        </p:spPr>
      </p:pic>
      <p:cxnSp>
        <p:nvCxnSpPr>
          <p:cNvPr id="6" name="Straight Arrow Connector 5"/>
          <p:cNvCxnSpPr/>
          <p:nvPr/>
        </p:nvCxnSpPr>
        <p:spPr>
          <a:xfrm flipH="1">
            <a:off x="5410200" y="4495800"/>
            <a:ext cx="3124200" cy="91440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10" name="TextBox 9"/>
          <p:cNvSpPr txBox="1"/>
          <p:nvPr/>
        </p:nvSpPr>
        <p:spPr>
          <a:xfrm>
            <a:off x="8763000" y="4191000"/>
            <a:ext cx="1752600" cy="523220"/>
          </a:xfrm>
          <a:prstGeom prst="rect">
            <a:avLst/>
          </a:prstGeom>
          <a:noFill/>
        </p:spPr>
        <p:txBody>
          <a:bodyPr wrap="square" rtlCol="0">
            <a:spAutoFit/>
          </a:bodyPr>
          <a:lstStyle/>
          <a:p>
            <a:r>
              <a:rPr lang="en-GB" sz="2800" dirty="0">
                <a:solidFill>
                  <a:prstClr val="black"/>
                </a:solidFill>
                <a:latin typeface="Calibri"/>
              </a:rPr>
              <a:t>Swansea</a:t>
            </a:r>
          </a:p>
        </p:txBody>
      </p:sp>
      <p:sp>
        <p:nvSpPr>
          <p:cNvPr id="2" name="Slide Number Placeholder 1"/>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38</a:t>
            </a:fld>
            <a:endParaRPr lang="en-US">
              <a:solidFill>
                <a:prstClr val="black">
                  <a:tint val="75000"/>
                </a:prstClr>
              </a:solidFill>
              <a:latin typeface="Calibri"/>
            </a:endParaRPr>
          </a:p>
        </p:txBody>
      </p:sp>
    </p:spTree>
    <p:extLst>
      <p:ext uri="{BB962C8B-B14F-4D97-AF65-F5344CB8AC3E}">
        <p14:creationId xmlns:p14="http://schemas.microsoft.com/office/powerpoint/2010/main" val="3763672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0" end="0"/>
                                            </p:txEl>
                                          </p:spTgt>
                                        </p:tgtEl>
                                        <p:attrNameLst>
                                          <p:attrName>style.visibility</p:attrName>
                                        </p:attrNameLst>
                                      </p:cBhvr>
                                      <p:to>
                                        <p:strVal val="visible"/>
                                      </p:to>
                                    </p:set>
                                    <p:anim calcmode="lin" valueType="num">
                                      <p:cBhvr additive="base">
                                        <p:cTn id="13"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7315200" y="2971800"/>
            <a:ext cx="3048000" cy="1143000"/>
          </a:xfrm>
        </p:spPr>
        <p:txBody>
          <a:bodyPr>
            <a:normAutofit/>
          </a:bodyPr>
          <a:lstStyle/>
          <a:p>
            <a:r>
              <a:rPr lang="en-GB" sz="6600" dirty="0"/>
              <a:t>Wales</a:t>
            </a:r>
          </a:p>
        </p:txBody>
      </p:sp>
      <p:pic>
        <p:nvPicPr>
          <p:cNvPr id="3074" name="Picture 2"/>
          <p:cNvPicPr>
            <a:picLocks noChangeAspect="1" noChangeArrowheads="1"/>
          </p:cNvPicPr>
          <p:nvPr/>
        </p:nvPicPr>
        <p:blipFill>
          <a:blip r:embed="rId2"/>
          <a:srcRect/>
          <a:stretch>
            <a:fillRect/>
          </a:stretch>
        </p:blipFill>
        <p:spPr bwMode="auto">
          <a:xfrm>
            <a:off x="2362200" y="304800"/>
            <a:ext cx="4800600" cy="6043108"/>
          </a:xfrm>
          <a:prstGeom prst="rect">
            <a:avLst/>
          </a:prstGeom>
          <a:noFill/>
          <a:ln w="9525">
            <a:noFill/>
            <a:miter lim="800000"/>
            <a:headEnd/>
            <a:tailEnd/>
          </a:ln>
          <a:effectLst/>
        </p:spPr>
      </p:pic>
      <p:sp>
        <p:nvSpPr>
          <p:cNvPr id="2" name="Slide Number Placeholder 1"/>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39</a:t>
            </a:fld>
            <a:endParaRPr lang="en-US">
              <a:solidFill>
                <a:prstClr val="black">
                  <a:tint val="75000"/>
                </a:prstClr>
              </a:solidFill>
              <a:latin typeface="Calibri"/>
            </a:endParaRPr>
          </a:p>
        </p:txBody>
      </p:sp>
    </p:spTree>
    <p:extLst>
      <p:ext uri="{BB962C8B-B14F-4D97-AF65-F5344CB8AC3E}">
        <p14:creationId xmlns:p14="http://schemas.microsoft.com/office/powerpoint/2010/main" val="35344230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8305800" y="228600"/>
            <a:ext cx="2362200" cy="762000"/>
          </a:xfrm>
        </p:spPr>
        <p:txBody>
          <a:bodyPr>
            <a:normAutofit fontScale="90000"/>
          </a:bodyPr>
          <a:lstStyle/>
          <a:p>
            <a:pPr>
              <a:defRPr/>
            </a:pPr>
            <a:r>
              <a:rPr lang="en-GB" sz="4800" dirty="0"/>
              <a:t>Swansea</a:t>
            </a:r>
          </a:p>
        </p:txBody>
      </p:sp>
      <p:pic>
        <p:nvPicPr>
          <p:cNvPr id="22531"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52601" y="457200"/>
            <a:ext cx="6518275" cy="5772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Oval 5"/>
          <p:cNvSpPr/>
          <p:nvPr/>
        </p:nvSpPr>
        <p:spPr>
          <a:xfrm>
            <a:off x="4114800" y="4495800"/>
            <a:ext cx="533400" cy="304800"/>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9" name="Oval 8"/>
          <p:cNvSpPr/>
          <p:nvPr/>
        </p:nvSpPr>
        <p:spPr>
          <a:xfrm>
            <a:off x="5410200" y="2743200"/>
            <a:ext cx="533400" cy="3048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10" name="Oval 9"/>
          <p:cNvSpPr/>
          <p:nvPr/>
        </p:nvSpPr>
        <p:spPr>
          <a:xfrm>
            <a:off x="5410200" y="2057400"/>
            <a:ext cx="304800" cy="228600"/>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11" name="Oval 10"/>
          <p:cNvSpPr/>
          <p:nvPr/>
        </p:nvSpPr>
        <p:spPr>
          <a:xfrm>
            <a:off x="3200400" y="3429000"/>
            <a:ext cx="685800" cy="381000"/>
          </a:xfrm>
          <a:prstGeom prst="ellipse">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12" name="Oval 11"/>
          <p:cNvSpPr/>
          <p:nvPr/>
        </p:nvSpPr>
        <p:spPr>
          <a:xfrm>
            <a:off x="5943600" y="2732088"/>
            <a:ext cx="533400" cy="30480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13" name="Oval 12"/>
          <p:cNvSpPr/>
          <p:nvPr/>
        </p:nvSpPr>
        <p:spPr>
          <a:xfrm>
            <a:off x="5219700" y="2667001"/>
            <a:ext cx="1447800" cy="468313"/>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base">
              <a:spcBef>
                <a:spcPct val="0"/>
              </a:spcBef>
              <a:spcAft>
                <a:spcPct val="0"/>
              </a:spcAft>
              <a:defRPr/>
            </a:pPr>
            <a:endParaRPr lang="en-GB">
              <a:solidFill>
                <a:prstClr val="white"/>
              </a:solidFill>
              <a:latin typeface="Calibri"/>
            </a:endParaRPr>
          </a:p>
        </p:txBody>
      </p:sp>
      <p:sp>
        <p:nvSpPr>
          <p:cNvPr id="22538" name="TextBox 1"/>
          <p:cNvSpPr txBox="1">
            <a:spLocks noChangeArrowheads="1"/>
          </p:cNvSpPr>
          <p:nvPr/>
        </p:nvSpPr>
        <p:spPr bwMode="auto">
          <a:xfrm>
            <a:off x="8724900" y="2609850"/>
            <a:ext cx="1524000" cy="1200150"/>
          </a:xfrm>
          <a:prstGeom prst="rect">
            <a:avLst/>
          </a:prstGeom>
          <a:noFill/>
          <a:ln w="25400">
            <a:solidFill>
              <a:srgbClr val="FF0000"/>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2400">
                <a:solidFill>
                  <a:prstClr val="black"/>
                </a:solidFill>
              </a:rPr>
              <a:t>People are important</a:t>
            </a:r>
          </a:p>
        </p:txBody>
      </p:sp>
      <p:sp>
        <p:nvSpPr>
          <p:cNvPr id="2" name="Slide Number Placeholder 1"/>
          <p:cNvSpPr>
            <a:spLocks noGrp="1"/>
          </p:cNvSpPr>
          <p:nvPr>
            <p:ph type="sldNum" sz="quarter" idx="12"/>
          </p:nvPr>
        </p:nvSpPr>
        <p:spPr/>
        <p:txBody>
          <a:bodyPr/>
          <a:lstStyle/>
          <a:p>
            <a:pPr>
              <a:defRPr/>
            </a:pPr>
            <a:fld id="{55CCD90B-F72A-48CB-A480-C2CCE3929867}" type="slidenum">
              <a:rPr lang="en-US"/>
              <a:pPr>
                <a:defRPr/>
              </a:pPr>
              <a:t>40</a:t>
            </a:fld>
            <a:endParaRPr lang="en-US"/>
          </a:p>
        </p:txBody>
      </p:sp>
    </p:spTree>
    <p:extLst>
      <p:ext uri="{BB962C8B-B14F-4D97-AF65-F5344CB8AC3E}">
        <p14:creationId xmlns:p14="http://schemas.microsoft.com/office/powerpoint/2010/main" val="303168262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fade">
                                      <p:cBhvr>
                                        <p:cTn id="7" dur="2000"/>
                                        <p:tgtEl>
                                          <p:spTgt spid="11"/>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2000"/>
                                        <p:tgtEl>
                                          <p:spTgt spid="12"/>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fade">
                                      <p:cBhvr>
                                        <p:cTn id="22" dur="2000"/>
                                        <p:tgtEl>
                                          <p:spTgt spid="9"/>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2000"/>
                                        <p:tgtEl>
                                          <p:spTgt spid="13"/>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gtEl>
                                        <p:attrNameLst>
                                          <p:attrName>style.visibility</p:attrName>
                                        </p:attrNameLst>
                                      </p:cBhvr>
                                      <p:to>
                                        <p:strVal val="visible"/>
                                      </p:to>
                                    </p:set>
                                    <p:animEffect transition="in" filter="fade">
                                      <p:cBhvr>
                                        <p:cTn id="32"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9" grpId="0" animBg="1"/>
      <p:bldP spid="10" grpId="0" animBg="1"/>
      <p:bldP spid="11" grpId="0" animBg="1"/>
      <p:bldP spid="12" grpId="0" animBg="1"/>
      <p:bldP spid="13" grpId="0" animBg="1"/>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rot="5400000">
            <a:off x="2629694" y="3466306"/>
            <a:ext cx="3581400" cy="1588"/>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419600" y="3505200"/>
            <a:ext cx="2819400" cy="1588"/>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23556" name="TextBox 8"/>
          <p:cNvSpPr txBox="1">
            <a:spLocks noChangeArrowheads="1"/>
          </p:cNvSpPr>
          <p:nvPr/>
        </p:nvSpPr>
        <p:spPr bwMode="auto">
          <a:xfrm>
            <a:off x="2209800" y="3200401"/>
            <a:ext cx="21336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3600">
                <a:solidFill>
                  <a:srgbClr val="000000"/>
                </a:solidFill>
                <a:latin typeface="Calibri" pitchFamily="34" charset="0"/>
              </a:rPr>
              <a:t>Average</a:t>
            </a:r>
          </a:p>
        </p:txBody>
      </p:sp>
      <p:sp>
        <p:nvSpPr>
          <p:cNvPr id="23557" name="TextBox 9"/>
          <p:cNvSpPr txBox="1">
            <a:spLocks noChangeArrowheads="1"/>
          </p:cNvSpPr>
          <p:nvPr/>
        </p:nvSpPr>
        <p:spPr bwMode="auto">
          <a:xfrm>
            <a:off x="2133600" y="990600"/>
            <a:ext cx="2133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3600">
                <a:solidFill>
                  <a:srgbClr val="000000"/>
                </a:solidFill>
                <a:latin typeface="Calibri" pitchFamily="34" charset="0"/>
              </a:rPr>
              <a:t>Most Deprived</a:t>
            </a:r>
          </a:p>
        </p:txBody>
      </p:sp>
      <p:sp>
        <p:nvSpPr>
          <p:cNvPr id="23558" name="TextBox 10"/>
          <p:cNvSpPr txBox="1">
            <a:spLocks noChangeArrowheads="1"/>
          </p:cNvSpPr>
          <p:nvPr/>
        </p:nvSpPr>
        <p:spPr bwMode="auto">
          <a:xfrm>
            <a:off x="2209800" y="4953000"/>
            <a:ext cx="213360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fontAlgn="base">
              <a:spcBef>
                <a:spcPct val="0"/>
              </a:spcBef>
              <a:spcAft>
                <a:spcPct val="0"/>
              </a:spcAft>
            </a:pPr>
            <a:r>
              <a:rPr lang="en-GB" altLang="en-US" sz="3600">
                <a:solidFill>
                  <a:srgbClr val="000000"/>
                </a:solidFill>
                <a:latin typeface="Calibri" pitchFamily="34" charset="0"/>
              </a:rPr>
              <a:t>Least Deprived</a:t>
            </a:r>
          </a:p>
        </p:txBody>
      </p:sp>
      <p:sp>
        <p:nvSpPr>
          <p:cNvPr id="12" name="5-Point Star 11"/>
          <p:cNvSpPr/>
          <p:nvPr/>
        </p:nvSpPr>
        <p:spPr>
          <a:xfrm>
            <a:off x="6019800" y="1600200"/>
            <a:ext cx="914400" cy="8382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latin typeface="Calibri"/>
            </a:endParaRPr>
          </a:p>
        </p:txBody>
      </p:sp>
      <p:sp>
        <p:nvSpPr>
          <p:cNvPr id="13" name="5-Point Star 12"/>
          <p:cNvSpPr/>
          <p:nvPr/>
        </p:nvSpPr>
        <p:spPr>
          <a:xfrm>
            <a:off x="6019800" y="4343400"/>
            <a:ext cx="914400" cy="8382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prstClr val="white"/>
              </a:solidFill>
              <a:latin typeface="Calibri"/>
            </a:endParaRPr>
          </a:p>
        </p:txBody>
      </p:sp>
      <p:sp>
        <p:nvSpPr>
          <p:cNvPr id="15" name="TextBox 14"/>
          <p:cNvSpPr txBox="1">
            <a:spLocks noChangeArrowheads="1"/>
          </p:cNvSpPr>
          <p:nvPr/>
        </p:nvSpPr>
        <p:spPr bwMode="auto">
          <a:xfrm>
            <a:off x="7239000" y="9144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a:solidFill>
                  <a:srgbClr val="000000"/>
                </a:solidFill>
                <a:latin typeface="Calibri" pitchFamily="34" charset="0"/>
              </a:rPr>
              <a:t>High </a:t>
            </a:r>
            <a:r>
              <a:rPr lang="en-GB" altLang="en-US" sz="2000">
                <a:solidFill>
                  <a:srgbClr val="000000"/>
                </a:solidFill>
                <a:latin typeface="Calibri" pitchFamily="34" charset="0"/>
              </a:rPr>
              <a:t>unemployment</a:t>
            </a:r>
          </a:p>
        </p:txBody>
      </p:sp>
      <p:sp>
        <p:nvSpPr>
          <p:cNvPr id="16" name="TextBox 15"/>
          <p:cNvSpPr txBox="1">
            <a:spLocks noChangeArrowheads="1"/>
          </p:cNvSpPr>
          <p:nvPr/>
        </p:nvSpPr>
        <p:spPr bwMode="auto">
          <a:xfrm>
            <a:off x="7543800" y="17526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sz="2000">
                <a:solidFill>
                  <a:srgbClr val="000000"/>
                </a:solidFill>
                <a:latin typeface="Calibri" pitchFamily="34" charset="0"/>
              </a:rPr>
              <a:t> Poor qualifications</a:t>
            </a:r>
          </a:p>
        </p:txBody>
      </p:sp>
      <p:sp>
        <p:nvSpPr>
          <p:cNvPr id="17" name="TextBox 16"/>
          <p:cNvSpPr txBox="1">
            <a:spLocks noChangeArrowheads="1"/>
          </p:cNvSpPr>
          <p:nvPr/>
        </p:nvSpPr>
        <p:spPr bwMode="auto">
          <a:xfrm>
            <a:off x="7239000" y="27432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a:solidFill>
                  <a:srgbClr val="000000"/>
                </a:solidFill>
                <a:latin typeface="Calibri" pitchFamily="34" charset="0"/>
              </a:rPr>
              <a:t>Poor </a:t>
            </a:r>
            <a:r>
              <a:rPr lang="en-GB" altLang="en-US" sz="2000">
                <a:solidFill>
                  <a:srgbClr val="000000"/>
                </a:solidFill>
                <a:latin typeface="Calibri" pitchFamily="34" charset="0"/>
              </a:rPr>
              <a:t>health</a:t>
            </a:r>
          </a:p>
        </p:txBody>
      </p:sp>
      <p:sp>
        <p:nvSpPr>
          <p:cNvPr id="18" name="TextBox 17"/>
          <p:cNvSpPr txBox="1">
            <a:spLocks noChangeArrowheads="1"/>
          </p:cNvSpPr>
          <p:nvPr/>
        </p:nvSpPr>
        <p:spPr bwMode="auto">
          <a:xfrm>
            <a:off x="7391400" y="53340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sz="2000">
                <a:solidFill>
                  <a:srgbClr val="000000"/>
                </a:solidFill>
                <a:latin typeface="Calibri" pitchFamily="34" charset="0"/>
              </a:rPr>
              <a:t>Good</a:t>
            </a:r>
            <a:r>
              <a:rPr lang="en-GB" altLang="en-US">
                <a:solidFill>
                  <a:srgbClr val="000000"/>
                </a:solidFill>
                <a:latin typeface="Calibri" pitchFamily="34" charset="0"/>
              </a:rPr>
              <a:t> health</a:t>
            </a:r>
          </a:p>
        </p:txBody>
      </p:sp>
      <p:sp>
        <p:nvSpPr>
          <p:cNvPr id="19" name="TextBox 18"/>
          <p:cNvSpPr txBox="1">
            <a:spLocks noChangeArrowheads="1"/>
          </p:cNvSpPr>
          <p:nvPr/>
        </p:nvSpPr>
        <p:spPr bwMode="auto">
          <a:xfrm>
            <a:off x="7543800" y="45720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a:solidFill>
                  <a:srgbClr val="000000"/>
                </a:solidFill>
                <a:latin typeface="Calibri" pitchFamily="34" charset="0"/>
              </a:rPr>
              <a:t>Good </a:t>
            </a:r>
            <a:r>
              <a:rPr lang="en-GB" altLang="en-US" sz="2000">
                <a:solidFill>
                  <a:srgbClr val="000000"/>
                </a:solidFill>
                <a:latin typeface="Calibri" pitchFamily="34" charset="0"/>
              </a:rPr>
              <a:t>qualifications</a:t>
            </a:r>
          </a:p>
        </p:txBody>
      </p:sp>
      <p:sp>
        <p:nvSpPr>
          <p:cNvPr id="20" name="TextBox 19"/>
          <p:cNvSpPr txBox="1">
            <a:spLocks noChangeArrowheads="1"/>
          </p:cNvSpPr>
          <p:nvPr/>
        </p:nvSpPr>
        <p:spPr bwMode="auto">
          <a:xfrm>
            <a:off x="7239000" y="3810000"/>
            <a:ext cx="2590800"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fontAlgn="base">
              <a:spcBef>
                <a:spcPct val="0"/>
              </a:spcBef>
              <a:spcAft>
                <a:spcPct val="0"/>
              </a:spcAft>
            </a:pPr>
            <a:r>
              <a:rPr lang="en-GB" altLang="en-US">
                <a:solidFill>
                  <a:srgbClr val="000000"/>
                </a:solidFill>
                <a:latin typeface="Calibri" pitchFamily="34" charset="0"/>
              </a:rPr>
              <a:t>Low </a:t>
            </a:r>
            <a:r>
              <a:rPr lang="en-GB" altLang="en-US" sz="2000">
                <a:solidFill>
                  <a:srgbClr val="000000"/>
                </a:solidFill>
                <a:latin typeface="Calibri" pitchFamily="34" charset="0"/>
              </a:rPr>
              <a:t>unemployment</a:t>
            </a:r>
          </a:p>
        </p:txBody>
      </p:sp>
      <p:sp>
        <p:nvSpPr>
          <p:cNvPr id="2" name="Slide Number Placeholder 1"/>
          <p:cNvSpPr>
            <a:spLocks noGrp="1"/>
          </p:cNvSpPr>
          <p:nvPr>
            <p:ph type="sldNum" sz="quarter" idx="12"/>
          </p:nvPr>
        </p:nvSpPr>
        <p:spPr/>
        <p:txBody>
          <a:bodyPr/>
          <a:lstStyle/>
          <a:p>
            <a:pPr>
              <a:defRPr/>
            </a:pPr>
            <a:fld id="{DCA95DF0-DF6A-4BE1-A64C-0FD9F1454BE3}" type="slidenum">
              <a:rPr lang="en-US"/>
              <a:pPr>
                <a:defRPr/>
              </a:pPr>
              <a:t>41</a:t>
            </a:fld>
            <a:endParaRPr lang="en-US"/>
          </a:p>
        </p:txBody>
      </p:sp>
    </p:spTree>
    <p:extLst>
      <p:ext uri="{BB962C8B-B14F-4D97-AF65-F5344CB8AC3E}">
        <p14:creationId xmlns:p14="http://schemas.microsoft.com/office/powerpoint/2010/main" val="376835675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2000"/>
                                        <p:tgtEl>
                                          <p:spTgt spid="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16">
                                            <p:txEl>
                                              <p:pRg st="0" end="0"/>
                                            </p:txEl>
                                          </p:spTgt>
                                        </p:tgtEl>
                                        <p:attrNameLst>
                                          <p:attrName>style.visibility</p:attrName>
                                        </p:attrNameLst>
                                      </p:cBhvr>
                                      <p:to>
                                        <p:strVal val="visible"/>
                                      </p:to>
                                    </p:set>
                                    <p:animEffect transition="in" filter="wipe(down)">
                                      <p:cBhvr>
                                        <p:cTn id="12" dur="500"/>
                                        <p:tgtEl>
                                          <p:spTgt spid="16">
                                            <p:txEl>
                                              <p:pRg st="0" end="0"/>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17">
                                            <p:txEl>
                                              <p:pRg st="0" end="0"/>
                                            </p:txEl>
                                          </p:spTgt>
                                        </p:tgtEl>
                                        <p:attrNameLst>
                                          <p:attrName>style.visibility</p:attrName>
                                        </p:attrNameLst>
                                      </p:cBhvr>
                                      <p:to>
                                        <p:strVal val="visible"/>
                                      </p:to>
                                    </p:set>
                                    <p:animEffect transition="in" filter="wipe(down)">
                                      <p:cBhvr>
                                        <p:cTn id="17" dur="500"/>
                                        <p:tgtEl>
                                          <p:spTgt spid="17">
                                            <p:txEl>
                                              <p:pRg st="0" end="0"/>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0">
                                            <p:txEl>
                                              <p:pRg st="0" end="0"/>
                                            </p:txEl>
                                          </p:spTgt>
                                        </p:tgtEl>
                                        <p:attrNameLst>
                                          <p:attrName>style.visibility</p:attrName>
                                        </p:attrNameLst>
                                      </p:cBhvr>
                                      <p:to>
                                        <p:strVal val="visible"/>
                                      </p:to>
                                    </p:set>
                                    <p:animEffect transition="in" filter="fade">
                                      <p:cBhvr>
                                        <p:cTn id="22" dur="2000"/>
                                        <p:tgtEl>
                                          <p:spTgt spid="20">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19">
                                            <p:txEl>
                                              <p:pRg st="0" end="0"/>
                                            </p:txEl>
                                          </p:spTgt>
                                        </p:tgtEl>
                                        <p:attrNameLst>
                                          <p:attrName>style.visibility</p:attrName>
                                        </p:attrNameLst>
                                      </p:cBhvr>
                                      <p:to>
                                        <p:strVal val="visible"/>
                                      </p:to>
                                    </p:set>
                                    <p:animEffect transition="in" filter="wipe(down)">
                                      <p:cBhvr>
                                        <p:cTn id="27" dur="500"/>
                                        <p:tgtEl>
                                          <p:spTgt spid="19">
                                            <p:txEl>
                                              <p:pRg st="0" end="0"/>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8">
                                            <p:txEl>
                                              <p:pRg st="0" end="0"/>
                                            </p:txEl>
                                          </p:spTgt>
                                        </p:tgtEl>
                                        <p:attrNameLst>
                                          <p:attrName>style.visibility</p:attrName>
                                        </p:attrNameLst>
                                      </p:cBhvr>
                                      <p:to>
                                        <p:strVal val="visible"/>
                                      </p:to>
                                    </p:set>
                                    <p:animEffect transition="in" filter="fade">
                                      <p:cBhvr>
                                        <p:cTn id="32" dur="2000"/>
                                        <p:tgtEl>
                                          <p:spTgt spid="1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allAtOnce"/>
      <p:bldP spid="16" grpId="0" build="allAtOnce"/>
      <p:bldP spid="17" grpId="0" build="allAtOnce"/>
      <p:bldP spid="18" grpId="0" build="allAtOnce"/>
      <p:bldP spid="19" grpId="0" build="allAtOnce"/>
      <p:bldP spid="20" grpId="0" build="allAtOnce"/>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p:cNvCxnSpPr/>
          <p:nvPr/>
        </p:nvCxnSpPr>
        <p:spPr>
          <a:xfrm rot="5400000">
            <a:off x="2629694" y="3466306"/>
            <a:ext cx="3581400" cy="1588"/>
          </a:xfrm>
          <a:prstGeom prst="line">
            <a:avLst/>
          </a:prstGeom>
          <a:ln w="63500"/>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rot="10800000">
            <a:off x="4419600" y="3505200"/>
            <a:ext cx="2819400" cy="1588"/>
          </a:xfrm>
          <a:prstGeom prst="line">
            <a:avLst/>
          </a:prstGeom>
          <a:ln w="63500"/>
        </p:spPr>
        <p:style>
          <a:lnRef idx="1">
            <a:schemeClr val="accent1"/>
          </a:lnRef>
          <a:fillRef idx="0">
            <a:schemeClr val="accent1"/>
          </a:fillRef>
          <a:effectRef idx="0">
            <a:schemeClr val="accent1"/>
          </a:effectRef>
          <a:fontRef idx="minor">
            <a:schemeClr val="tx1"/>
          </a:fontRef>
        </p:style>
      </p:cxnSp>
      <p:sp>
        <p:nvSpPr>
          <p:cNvPr id="9" name="TextBox 8"/>
          <p:cNvSpPr txBox="1"/>
          <p:nvPr/>
        </p:nvSpPr>
        <p:spPr>
          <a:xfrm>
            <a:off x="2209800" y="3200401"/>
            <a:ext cx="2133600" cy="646331"/>
          </a:xfrm>
          <a:prstGeom prst="rect">
            <a:avLst/>
          </a:prstGeom>
          <a:noFill/>
        </p:spPr>
        <p:txBody>
          <a:bodyPr wrap="square" rtlCol="0">
            <a:spAutoFit/>
          </a:bodyPr>
          <a:lstStyle/>
          <a:p>
            <a:pPr algn="ctr"/>
            <a:r>
              <a:rPr lang="en-GB" sz="3600" dirty="0">
                <a:solidFill>
                  <a:prstClr val="black"/>
                </a:solidFill>
                <a:latin typeface="Calibri"/>
              </a:rPr>
              <a:t>Average</a:t>
            </a:r>
          </a:p>
        </p:txBody>
      </p:sp>
      <p:sp>
        <p:nvSpPr>
          <p:cNvPr id="10" name="TextBox 9"/>
          <p:cNvSpPr txBox="1"/>
          <p:nvPr/>
        </p:nvSpPr>
        <p:spPr>
          <a:xfrm>
            <a:off x="2133600" y="990601"/>
            <a:ext cx="2133600" cy="1200329"/>
          </a:xfrm>
          <a:prstGeom prst="rect">
            <a:avLst/>
          </a:prstGeom>
          <a:noFill/>
        </p:spPr>
        <p:txBody>
          <a:bodyPr wrap="square" rtlCol="0">
            <a:spAutoFit/>
          </a:bodyPr>
          <a:lstStyle/>
          <a:p>
            <a:pPr algn="ctr"/>
            <a:r>
              <a:rPr lang="en-GB" sz="3600" dirty="0">
                <a:solidFill>
                  <a:prstClr val="black"/>
                </a:solidFill>
                <a:latin typeface="Calibri"/>
              </a:rPr>
              <a:t>Most Deprived</a:t>
            </a:r>
          </a:p>
        </p:txBody>
      </p:sp>
      <p:sp>
        <p:nvSpPr>
          <p:cNvPr id="11" name="TextBox 10"/>
          <p:cNvSpPr txBox="1"/>
          <p:nvPr/>
        </p:nvSpPr>
        <p:spPr>
          <a:xfrm>
            <a:off x="2209800" y="4953001"/>
            <a:ext cx="2133600" cy="1200329"/>
          </a:xfrm>
          <a:prstGeom prst="rect">
            <a:avLst/>
          </a:prstGeom>
          <a:noFill/>
        </p:spPr>
        <p:txBody>
          <a:bodyPr wrap="square" rtlCol="0">
            <a:spAutoFit/>
          </a:bodyPr>
          <a:lstStyle/>
          <a:p>
            <a:pPr algn="ctr"/>
            <a:r>
              <a:rPr lang="en-GB" sz="3600" dirty="0">
                <a:solidFill>
                  <a:prstClr val="black"/>
                </a:solidFill>
                <a:latin typeface="Calibri"/>
              </a:rPr>
              <a:t>Least Deprived</a:t>
            </a:r>
          </a:p>
        </p:txBody>
      </p:sp>
      <p:sp>
        <p:nvSpPr>
          <p:cNvPr id="12" name="5-Point Star 11"/>
          <p:cNvSpPr/>
          <p:nvPr/>
        </p:nvSpPr>
        <p:spPr>
          <a:xfrm>
            <a:off x="6019800" y="1600200"/>
            <a:ext cx="914400" cy="838200"/>
          </a:xfrm>
          <a:prstGeom prst="star5">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13" name="5-Point Star 12"/>
          <p:cNvSpPr/>
          <p:nvPr/>
        </p:nvSpPr>
        <p:spPr>
          <a:xfrm>
            <a:off x="6019800" y="4343400"/>
            <a:ext cx="914400" cy="838200"/>
          </a:xfrm>
          <a:prstGeom prst="star5">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prstClr val="white"/>
              </a:solidFill>
              <a:latin typeface="Calibri"/>
            </a:endParaRPr>
          </a:p>
        </p:txBody>
      </p:sp>
      <p:sp>
        <p:nvSpPr>
          <p:cNvPr id="22" name="TextBox 21"/>
          <p:cNvSpPr txBox="1"/>
          <p:nvPr/>
        </p:nvSpPr>
        <p:spPr>
          <a:xfrm>
            <a:off x="7543800" y="1524001"/>
            <a:ext cx="2819400" cy="830997"/>
          </a:xfrm>
          <a:prstGeom prst="rect">
            <a:avLst/>
          </a:prstGeom>
          <a:noFill/>
        </p:spPr>
        <p:txBody>
          <a:bodyPr wrap="square" rtlCol="0">
            <a:spAutoFit/>
          </a:bodyPr>
          <a:lstStyle/>
          <a:p>
            <a:pPr algn="ctr"/>
            <a:r>
              <a:rPr lang="en-GB" sz="4800" dirty="0">
                <a:solidFill>
                  <a:prstClr val="black"/>
                </a:solidFill>
                <a:latin typeface="Calibri"/>
              </a:rPr>
              <a:t>Mayhill</a:t>
            </a:r>
          </a:p>
        </p:txBody>
      </p:sp>
      <p:sp>
        <p:nvSpPr>
          <p:cNvPr id="23" name="TextBox 22"/>
          <p:cNvSpPr txBox="1"/>
          <p:nvPr/>
        </p:nvSpPr>
        <p:spPr>
          <a:xfrm>
            <a:off x="7543800" y="4343401"/>
            <a:ext cx="2819400" cy="830997"/>
          </a:xfrm>
          <a:prstGeom prst="rect">
            <a:avLst/>
          </a:prstGeom>
          <a:noFill/>
        </p:spPr>
        <p:txBody>
          <a:bodyPr wrap="square" rtlCol="0">
            <a:spAutoFit/>
          </a:bodyPr>
          <a:lstStyle/>
          <a:p>
            <a:pPr algn="ctr"/>
            <a:r>
              <a:rPr lang="en-GB" sz="4800" dirty="0" err="1">
                <a:solidFill>
                  <a:prstClr val="black"/>
                </a:solidFill>
                <a:latin typeface="Calibri"/>
              </a:rPr>
              <a:t>Mayals</a:t>
            </a:r>
            <a:endParaRPr lang="en-GB" sz="4800" dirty="0">
              <a:solidFill>
                <a:prstClr val="black"/>
              </a:solidFill>
              <a:latin typeface="Calibri"/>
            </a:endParaRPr>
          </a:p>
        </p:txBody>
      </p:sp>
      <p:sp>
        <p:nvSpPr>
          <p:cNvPr id="14" name="Title 13"/>
          <p:cNvSpPr>
            <a:spLocks noGrp="1"/>
          </p:cNvSpPr>
          <p:nvPr>
            <p:ph type="title"/>
          </p:nvPr>
        </p:nvSpPr>
        <p:spPr/>
        <p:txBody>
          <a:bodyPr/>
          <a:lstStyle/>
          <a:p>
            <a:endParaRPr lang="en-GB"/>
          </a:p>
        </p:txBody>
      </p:sp>
      <p:sp>
        <p:nvSpPr>
          <p:cNvPr id="2" name="Slide Number Placeholder 1"/>
          <p:cNvSpPr>
            <a:spLocks noGrp="1"/>
          </p:cNvSpPr>
          <p:nvPr>
            <p:ph type="sldNum" sz="quarter" idx="12"/>
          </p:nvPr>
        </p:nvSpPr>
        <p:spPr/>
        <p:txBody>
          <a:bodyPr/>
          <a:lstStyle/>
          <a:p>
            <a:fld id="{B6F15528-21DE-4FAA-801E-634DDDAF4B2B}" type="slidenum">
              <a:rPr lang="en-US">
                <a:solidFill>
                  <a:prstClr val="black">
                    <a:tint val="75000"/>
                  </a:prstClr>
                </a:solidFill>
                <a:latin typeface="Calibri"/>
              </a:rPr>
              <a:pPr/>
              <a:t>42</a:t>
            </a:fld>
            <a:endParaRPr lang="en-US">
              <a:solidFill>
                <a:prstClr val="black">
                  <a:tint val="75000"/>
                </a:prstClr>
              </a:solidFill>
              <a:latin typeface="Calibri"/>
            </a:endParaRPr>
          </a:p>
        </p:txBody>
      </p:sp>
    </p:spTree>
    <p:extLst>
      <p:ext uri="{BB962C8B-B14F-4D97-AF65-F5344CB8AC3E}">
        <p14:creationId xmlns:p14="http://schemas.microsoft.com/office/powerpoint/2010/main" val="33718426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4090416" cy="2387600"/>
          </a:xfrm>
        </p:spPr>
        <p:txBody>
          <a:bodyPr/>
          <a:lstStyle/>
          <a:p>
            <a:r>
              <a:rPr lang="en-GB" dirty="0"/>
              <a:t>WIMD 2019</a:t>
            </a:r>
          </a:p>
        </p:txBody>
      </p:sp>
      <p:sp>
        <p:nvSpPr>
          <p:cNvPr id="3" name="Subtitle 2"/>
          <p:cNvSpPr>
            <a:spLocks noGrp="1"/>
          </p:cNvSpPr>
          <p:nvPr>
            <p:ph type="subTitle" idx="1"/>
          </p:nvPr>
        </p:nvSpPr>
        <p:spPr>
          <a:xfrm>
            <a:off x="1524000" y="3602038"/>
            <a:ext cx="4090416" cy="1655762"/>
          </a:xfrm>
        </p:spPr>
        <p:txBody>
          <a:bodyPr/>
          <a:lstStyle/>
          <a:p>
            <a:r>
              <a:rPr lang="en-GB" dirty="0"/>
              <a:t>Welsh Index of Multiple Deprivation</a:t>
            </a:r>
          </a:p>
        </p:txBody>
      </p:sp>
      <p:pic>
        <p:nvPicPr>
          <p:cNvPr id="4" name="Picture 3"/>
          <p:cNvPicPr>
            <a:picLocks noChangeAspect="1"/>
          </p:cNvPicPr>
          <p:nvPr/>
        </p:nvPicPr>
        <p:blipFill>
          <a:blip r:embed="rId2"/>
          <a:stretch>
            <a:fillRect/>
          </a:stretch>
        </p:blipFill>
        <p:spPr>
          <a:xfrm>
            <a:off x="7112698" y="195263"/>
            <a:ext cx="4714875" cy="6629400"/>
          </a:xfrm>
          <a:prstGeom prst="rect">
            <a:avLst/>
          </a:prstGeom>
          <a:ln w="38100">
            <a:solidFill>
              <a:schemeClr val="tx1"/>
            </a:solidFill>
          </a:ln>
        </p:spPr>
      </p:pic>
    </p:spTree>
    <p:extLst>
      <p:ext uri="{BB962C8B-B14F-4D97-AF65-F5344CB8AC3E}">
        <p14:creationId xmlns:p14="http://schemas.microsoft.com/office/powerpoint/2010/main" val="419482366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Scotland and design-thinking</a:t>
            </a:r>
          </a:p>
        </p:txBody>
      </p:sp>
      <p:sp>
        <p:nvSpPr>
          <p:cNvPr id="3" name="Content Placeholder 2"/>
          <p:cNvSpPr>
            <a:spLocks noGrp="1"/>
          </p:cNvSpPr>
          <p:nvPr>
            <p:ph idx="1"/>
          </p:nvPr>
        </p:nvSpPr>
        <p:spPr>
          <a:xfrm>
            <a:off x="838200" y="1825625"/>
            <a:ext cx="4408714" cy="4351338"/>
          </a:xfrm>
        </p:spPr>
        <p:txBody>
          <a:bodyPr>
            <a:normAutofit/>
          </a:bodyPr>
          <a:lstStyle/>
          <a:p>
            <a:pPr marL="514350" indent="-514350">
              <a:buFont typeface="+mj-lt"/>
              <a:buAutoNum type="arabicPeriod"/>
            </a:pPr>
            <a:r>
              <a:rPr lang="en-GB" sz="3200" dirty="0"/>
              <a:t>Find out the core problem</a:t>
            </a:r>
          </a:p>
          <a:p>
            <a:pPr marL="514350" indent="-514350">
              <a:buFont typeface="+mj-lt"/>
              <a:buAutoNum type="arabicPeriod"/>
            </a:pPr>
            <a:r>
              <a:rPr lang="en-GB" sz="3200" dirty="0"/>
              <a:t>Share across sectors</a:t>
            </a:r>
          </a:p>
          <a:p>
            <a:pPr marL="514350" indent="-514350">
              <a:buFont typeface="+mj-lt"/>
              <a:buAutoNum type="arabicPeriod"/>
            </a:pPr>
            <a:r>
              <a:rPr lang="en-GB" sz="3200" dirty="0"/>
              <a:t>Engage meaningfully</a:t>
            </a:r>
          </a:p>
          <a:p>
            <a:pPr marL="514350" indent="-514350">
              <a:buFont typeface="+mj-lt"/>
              <a:buAutoNum type="arabicPeriod"/>
            </a:pPr>
            <a:r>
              <a:rPr lang="en-GB" sz="3200" dirty="0"/>
              <a:t>Understand real people and real needs</a:t>
            </a:r>
          </a:p>
          <a:p>
            <a:pPr marL="514350" indent="-514350">
              <a:buFont typeface="+mj-lt"/>
              <a:buAutoNum type="arabicPeriod"/>
            </a:pPr>
            <a:r>
              <a:rPr lang="en-GB" sz="3200" dirty="0"/>
              <a:t>Use plain English</a:t>
            </a:r>
          </a:p>
        </p:txBody>
      </p:sp>
      <p:sp>
        <p:nvSpPr>
          <p:cNvPr id="4" name="TextBox 3"/>
          <p:cNvSpPr txBox="1"/>
          <p:nvPr/>
        </p:nvSpPr>
        <p:spPr>
          <a:xfrm>
            <a:off x="8436429" y="6248400"/>
            <a:ext cx="2830285" cy="369332"/>
          </a:xfrm>
          <a:prstGeom prst="rect">
            <a:avLst/>
          </a:prstGeom>
          <a:noFill/>
        </p:spPr>
        <p:txBody>
          <a:bodyPr wrap="square" rtlCol="0">
            <a:spAutoFit/>
          </a:bodyPr>
          <a:lstStyle/>
          <a:p>
            <a:r>
              <a:rPr lang="en-GB" dirty="0"/>
              <a:t>(Currie and Stewart 2015)</a:t>
            </a:r>
          </a:p>
        </p:txBody>
      </p:sp>
      <p:pic>
        <p:nvPicPr>
          <p:cNvPr id="5" name="Picture 4"/>
          <p:cNvPicPr>
            <a:picLocks noChangeAspect="1"/>
          </p:cNvPicPr>
          <p:nvPr/>
        </p:nvPicPr>
        <p:blipFill>
          <a:blip r:embed="rId2"/>
          <a:stretch>
            <a:fillRect/>
          </a:stretch>
        </p:blipFill>
        <p:spPr>
          <a:xfrm>
            <a:off x="5704114" y="1480457"/>
            <a:ext cx="6357257" cy="4767943"/>
          </a:xfrm>
          <a:prstGeom prst="rect">
            <a:avLst/>
          </a:prstGeom>
        </p:spPr>
      </p:pic>
    </p:spTree>
    <p:extLst>
      <p:ext uri="{BB962C8B-B14F-4D97-AF65-F5344CB8AC3E}">
        <p14:creationId xmlns:p14="http://schemas.microsoft.com/office/powerpoint/2010/main" val="671650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6" presetClass="entr" presetSubtype="16" fill="hold" nodeType="clickEffect">
                                  <p:stCondLst>
                                    <p:cond delay="0"/>
                                  </p:stCondLst>
                                  <p:childTnLst>
                                    <p:set>
                                      <p:cBhvr>
                                        <p:cTn id="36" dur="1" fill="hold">
                                          <p:stCondLst>
                                            <p:cond delay="0"/>
                                          </p:stCondLst>
                                        </p:cTn>
                                        <p:tgtEl>
                                          <p:spTgt spid="5"/>
                                        </p:tgtEl>
                                        <p:attrNameLst>
                                          <p:attrName>style.visibility</p:attrName>
                                        </p:attrNameLst>
                                      </p:cBhvr>
                                      <p:to>
                                        <p:strVal val="visible"/>
                                      </p:to>
                                    </p:set>
                                    <p:animEffect transition="in" filter="circle(in)">
                                      <p:cBhvr>
                                        <p:cTn id="3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Lambeth Addictions Consortium</a:t>
            </a:r>
          </a:p>
        </p:txBody>
      </p:sp>
      <p:sp>
        <p:nvSpPr>
          <p:cNvPr id="3" name="Content Placeholder 2"/>
          <p:cNvSpPr>
            <a:spLocks noGrp="1"/>
          </p:cNvSpPr>
          <p:nvPr>
            <p:ph idx="1"/>
          </p:nvPr>
        </p:nvSpPr>
        <p:spPr>
          <a:xfrm>
            <a:off x="838199" y="1690688"/>
            <a:ext cx="11114315" cy="4775425"/>
          </a:xfrm>
        </p:spPr>
        <p:txBody>
          <a:bodyPr>
            <a:normAutofit/>
          </a:bodyPr>
          <a:lstStyle/>
          <a:p>
            <a:pPr marL="514350" indent="-514350">
              <a:buFont typeface="+mj-lt"/>
              <a:buAutoNum type="arabicPeriod"/>
            </a:pPr>
            <a:r>
              <a:rPr lang="en-GB" sz="3200" dirty="0"/>
              <a:t>Involve service users from the beginning</a:t>
            </a:r>
          </a:p>
          <a:p>
            <a:pPr marL="514350" indent="-514350">
              <a:buFont typeface="+mj-lt"/>
              <a:buAutoNum type="arabicPeriod"/>
            </a:pPr>
            <a:r>
              <a:rPr lang="en-GB" sz="3200" dirty="0"/>
              <a:t>Have adult conversations: embrace doing something new – see the positives</a:t>
            </a:r>
          </a:p>
          <a:p>
            <a:pPr marL="514350" indent="-514350">
              <a:buFont typeface="+mj-lt"/>
              <a:buAutoNum type="arabicPeriod"/>
            </a:pPr>
            <a:r>
              <a:rPr lang="en-GB" sz="3200" dirty="0"/>
              <a:t>Prioritise staff buy-in – skill people up</a:t>
            </a:r>
          </a:p>
          <a:p>
            <a:pPr marL="514350" indent="-514350">
              <a:buFont typeface="+mj-lt"/>
              <a:buAutoNum type="arabicPeriod"/>
            </a:pPr>
            <a:r>
              <a:rPr lang="en-GB" sz="3200" dirty="0"/>
              <a:t>Bring the statutory sector and psychiatrists with you – push skills out to the voluntary sector</a:t>
            </a:r>
          </a:p>
          <a:p>
            <a:pPr marL="514350" indent="-514350">
              <a:buFont typeface="+mj-lt"/>
              <a:buAutoNum type="arabicPeriod"/>
            </a:pPr>
            <a:r>
              <a:rPr lang="en-GB" sz="3200" dirty="0"/>
              <a:t>Realise this is a work in progress – change is disruptive</a:t>
            </a:r>
          </a:p>
          <a:p>
            <a:pPr marL="514350" indent="-514350">
              <a:buFont typeface="+mj-lt"/>
              <a:buAutoNum type="arabicPeriod"/>
            </a:pPr>
            <a:r>
              <a:rPr lang="en-GB" sz="3200" dirty="0"/>
              <a:t>Determine who is to lead the consortium</a:t>
            </a:r>
          </a:p>
        </p:txBody>
      </p:sp>
      <p:sp>
        <p:nvSpPr>
          <p:cNvPr id="4" name="TextBox 3"/>
          <p:cNvSpPr txBox="1"/>
          <p:nvPr/>
        </p:nvSpPr>
        <p:spPr>
          <a:xfrm>
            <a:off x="8436429" y="6248400"/>
            <a:ext cx="2830285" cy="369332"/>
          </a:xfrm>
          <a:prstGeom prst="rect">
            <a:avLst/>
          </a:prstGeom>
          <a:noFill/>
        </p:spPr>
        <p:txBody>
          <a:bodyPr wrap="square" rtlCol="0">
            <a:spAutoFit/>
          </a:bodyPr>
          <a:lstStyle/>
          <a:p>
            <a:r>
              <a:rPr lang="en-GB" dirty="0">
                <a:solidFill>
                  <a:prstClr val="black"/>
                </a:solidFill>
              </a:rPr>
              <a:t>(Currie and Stewart 2015)</a:t>
            </a:r>
          </a:p>
        </p:txBody>
      </p:sp>
    </p:spTree>
    <p:extLst>
      <p:ext uri="{BB962C8B-B14F-4D97-AF65-F5344CB8AC3E}">
        <p14:creationId xmlns:p14="http://schemas.microsoft.com/office/powerpoint/2010/main" val="28269397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C1A3C6-1CC1-42D0-AE29-354B08ADEC5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4AE9556-9D7B-47C6-B6A9-1267A26E5348}"/>
              </a:ext>
            </a:extLst>
          </p:cNvPr>
          <p:cNvSpPr>
            <a:spLocks noGrp="1"/>
          </p:cNvSpPr>
          <p:nvPr>
            <p:ph idx="1"/>
          </p:nvPr>
        </p:nvSpPr>
        <p:spPr/>
        <p:txBody>
          <a:bodyPr>
            <a:normAutofit fontScale="70000" lnSpcReduction="20000"/>
          </a:bodyPr>
          <a:lstStyle/>
          <a:p>
            <a:r>
              <a:rPr lang="en-GB" dirty="0"/>
              <a:t>Brothers J (ed) (2015) </a:t>
            </a:r>
            <a:r>
              <a:rPr lang="en-GB" i="1" dirty="0"/>
              <a:t>Rebalancing Public Partnership: innovative practice between government and non-profits from around the world</a:t>
            </a:r>
            <a:r>
              <a:rPr lang="en-GB" dirty="0"/>
              <a:t>, Farnham: Gower Publishing</a:t>
            </a:r>
          </a:p>
          <a:p>
            <a:r>
              <a:rPr lang="en-GB" dirty="0"/>
              <a:t>Brothers J (2015) ‘The American Non-profit Sector: a historical framing …’, in </a:t>
            </a:r>
            <a:r>
              <a:rPr lang="en-US" dirty="0"/>
              <a:t>Brothers J (ed) (2015), Rebalancing Public Partnership: innovative practice between government and non-profits from around the world, pp3-28, </a:t>
            </a:r>
            <a:r>
              <a:rPr lang="en-US" dirty="0" err="1"/>
              <a:t>Farnham</a:t>
            </a:r>
            <a:r>
              <a:rPr lang="en-US" dirty="0"/>
              <a:t>: Gower Publishing</a:t>
            </a:r>
          </a:p>
          <a:p>
            <a:r>
              <a:rPr lang="en-US" dirty="0"/>
              <a:t>Casey J (2015) A Bridge Between US and International perspectives, in Brother J (</a:t>
            </a:r>
            <a:r>
              <a:rPr lang="en-US" dirty="0" err="1"/>
              <a:t>ed</a:t>
            </a:r>
            <a:r>
              <a:rPr lang="en-US" dirty="0"/>
              <a:t>) p93-108</a:t>
            </a:r>
          </a:p>
          <a:p>
            <a:r>
              <a:rPr lang="en-US" dirty="0"/>
              <a:t>Currie L and Stewart L (2015) Scotland: Why Service design is the Most Important Discipline You’ve Never Heard Of – a Scottish perspective, in Brother J (ed) p155-172</a:t>
            </a:r>
          </a:p>
          <a:p>
            <a:r>
              <a:rPr lang="en-US" dirty="0" err="1"/>
              <a:t>Krauskopf</a:t>
            </a:r>
            <a:r>
              <a:rPr lang="en-US" dirty="0"/>
              <a:t> JA (2015) ‘Non-profit-Government Relationships in New York City’, in Brothers J (ed) p 29-46</a:t>
            </a:r>
          </a:p>
          <a:p>
            <a:r>
              <a:rPr lang="en-US" dirty="0" err="1"/>
              <a:t>Ronalds</a:t>
            </a:r>
            <a:r>
              <a:rPr lang="en-US" dirty="0"/>
              <a:t> P (2015) Australia: Federal Government and Nonprofit Relations in Australia, in Brother J (</a:t>
            </a:r>
            <a:r>
              <a:rPr lang="en-US" dirty="0" err="1"/>
              <a:t>ed</a:t>
            </a:r>
            <a:r>
              <a:rPr lang="en-US" dirty="0"/>
              <a:t>) p109-128</a:t>
            </a:r>
          </a:p>
          <a:p>
            <a:r>
              <a:rPr lang="en-US" dirty="0"/>
              <a:t>Van der Veer G (2015) ‘Federal Case Study: recent US federal policy – identifying good practice and going broad and deep in the effort to achieve non-profit impact scale,’ in Brothers J (</a:t>
            </a:r>
            <a:r>
              <a:rPr lang="en-US" dirty="0" err="1"/>
              <a:t>ed</a:t>
            </a:r>
            <a:r>
              <a:rPr lang="en-US" dirty="0"/>
              <a:t>) p75-92</a:t>
            </a:r>
          </a:p>
          <a:p>
            <a:endParaRPr lang="en-GB" dirty="0"/>
          </a:p>
        </p:txBody>
      </p:sp>
    </p:spTree>
    <p:extLst>
      <p:ext uri="{BB962C8B-B14F-4D97-AF65-F5344CB8AC3E}">
        <p14:creationId xmlns:p14="http://schemas.microsoft.com/office/powerpoint/2010/main" val="29516508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Websites</a:t>
            </a:r>
          </a:p>
        </p:txBody>
      </p:sp>
      <p:sp>
        <p:nvSpPr>
          <p:cNvPr id="3" name="Content Placeholder 2"/>
          <p:cNvSpPr>
            <a:spLocks noGrp="1"/>
          </p:cNvSpPr>
          <p:nvPr>
            <p:ph idx="1"/>
          </p:nvPr>
        </p:nvSpPr>
        <p:spPr/>
        <p:txBody>
          <a:bodyPr/>
          <a:lstStyle/>
          <a:p>
            <a:r>
              <a:rPr lang="en-GB" dirty="0"/>
              <a:t>America Forward - </a:t>
            </a:r>
            <a:r>
              <a:rPr lang="en-GB" dirty="0">
                <a:hlinkClick r:id="rId2"/>
              </a:rPr>
              <a:t>http://www.americaforward.org/</a:t>
            </a:r>
            <a:r>
              <a:rPr lang="en-GB" dirty="0"/>
              <a:t> </a:t>
            </a:r>
          </a:p>
          <a:p>
            <a:r>
              <a:rPr lang="en-GB" dirty="0"/>
              <a:t>Corporation for National and Community Service - </a:t>
            </a:r>
            <a:r>
              <a:rPr lang="en-GB" dirty="0">
                <a:hlinkClick r:id="rId3"/>
              </a:rPr>
              <a:t>https://www.nationalservice.gov/</a:t>
            </a:r>
            <a:endParaRPr lang="en-GB" dirty="0"/>
          </a:p>
          <a:p>
            <a:r>
              <a:rPr lang="en-GB" dirty="0"/>
              <a:t>Harlem Children’s Zone - </a:t>
            </a:r>
            <a:r>
              <a:rPr lang="en-GB" dirty="0">
                <a:hlinkClick r:id="rId4"/>
              </a:rPr>
              <a:t>https://hcz.org/</a:t>
            </a:r>
            <a:r>
              <a:rPr lang="en-GB" dirty="0"/>
              <a:t> </a:t>
            </a:r>
          </a:p>
          <a:p>
            <a:r>
              <a:rPr lang="en-GB" dirty="0"/>
              <a:t>National Council for Voluntary Organisations - </a:t>
            </a:r>
            <a:r>
              <a:rPr lang="en-GB" dirty="0">
                <a:hlinkClick r:id="rId5"/>
              </a:rPr>
              <a:t>https://www.ncvo.org.uk/</a:t>
            </a:r>
            <a:r>
              <a:rPr lang="en-GB" dirty="0"/>
              <a:t> </a:t>
            </a:r>
          </a:p>
          <a:p>
            <a:r>
              <a:rPr lang="en-GB" dirty="0"/>
              <a:t>New Philanthropy Capital - </a:t>
            </a:r>
            <a:r>
              <a:rPr lang="en-GB" dirty="0">
                <a:hlinkClick r:id="rId6"/>
              </a:rPr>
              <a:t>https://www.thinknpc.org/</a:t>
            </a:r>
            <a:endParaRPr lang="en-GB" dirty="0"/>
          </a:p>
          <a:p>
            <a:r>
              <a:rPr lang="en-GB" dirty="0"/>
              <a:t>Wales Council for Voluntary Action - </a:t>
            </a:r>
            <a:r>
              <a:rPr lang="en-GB" dirty="0">
                <a:hlinkClick r:id="rId7"/>
              </a:rPr>
              <a:t>https://www.wcva.org.uk/</a:t>
            </a:r>
            <a:r>
              <a:rPr lang="en-GB" dirty="0"/>
              <a:t> </a:t>
            </a:r>
          </a:p>
          <a:p>
            <a:endParaRPr lang="en-GB" dirty="0"/>
          </a:p>
        </p:txBody>
      </p:sp>
    </p:spTree>
    <p:extLst>
      <p:ext uri="{BB962C8B-B14F-4D97-AF65-F5344CB8AC3E}">
        <p14:creationId xmlns:p14="http://schemas.microsoft.com/office/powerpoint/2010/main" val="15455545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6557661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Key points from Casey</a:t>
            </a:r>
          </a:p>
        </p:txBody>
      </p:sp>
      <p:sp>
        <p:nvSpPr>
          <p:cNvPr id="6" name="Content Placeholder 5"/>
          <p:cNvSpPr>
            <a:spLocks noGrp="1"/>
          </p:cNvSpPr>
          <p:nvPr>
            <p:ph idx="1"/>
          </p:nvPr>
        </p:nvSpPr>
        <p:spPr>
          <a:xfrm>
            <a:off x="838200" y="1690688"/>
            <a:ext cx="6281057" cy="5167311"/>
          </a:xfrm>
        </p:spPr>
        <p:txBody>
          <a:bodyPr>
            <a:normAutofit/>
          </a:bodyPr>
          <a:lstStyle/>
          <a:p>
            <a:pPr marL="514350" indent="-514350">
              <a:buFont typeface="+mj-lt"/>
              <a:buAutoNum type="arabicPeriod"/>
            </a:pPr>
            <a:r>
              <a:rPr lang="en-GB" sz="3000" dirty="0"/>
              <a:t>The best of times … or the worst?</a:t>
            </a:r>
          </a:p>
          <a:p>
            <a:pPr marL="514350" indent="-514350">
              <a:buFont typeface="+mj-lt"/>
              <a:buAutoNum type="arabicPeriod"/>
            </a:pPr>
            <a:r>
              <a:rPr lang="en-GB" sz="3000" dirty="0"/>
              <a:t>Government can take over and dominate</a:t>
            </a:r>
          </a:p>
          <a:p>
            <a:pPr marL="514350" indent="-514350">
              <a:buFont typeface="+mj-lt"/>
              <a:buAutoNum type="arabicPeriod"/>
            </a:pPr>
            <a:r>
              <a:rPr lang="en-GB" sz="3000" dirty="0"/>
              <a:t>Relationships between government and non-government is evolving</a:t>
            </a:r>
          </a:p>
          <a:p>
            <a:pPr marL="514350" indent="-514350">
              <a:buFont typeface="+mj-lt"/>
              <a:buAutoNum type="arabicPeriod"/>
            </a:pPr>
            <a:r>
              <a:rPr lang="en-GB" sz="3000" dirty="0"/>
              <a:t>Momentum ‘for new policy agendas that swing the pendulum towards cross-cutting partnership and collaborative paradigms.’</a:t>
            </a:r>
          </a:p>
        </p:txBody>
      </p:sp>
      <p:sp>
        <p:nvSpPr>
          <p:cNvPr id="2" name="TextBox 1"/>
          <p:cNvSpPr txBox="1"/>
          <p:nvPr/>
        </p:nvSpPr>
        <p:spPr>
          <a:xfrm>
            <a:off x="8958943" y="6270171"/>
            <a:ext cx="2547257" cy="369332"/>
          </a:xfrm>
          <a:prstGeom prst="rect">
            <a:avLst/>
          </a:prstGeom>
          <a:noFill/>
        </p:spPr>
        <p:txBody>
          <a:bodyPr wrap="square" rtlCol="0">
            <a:spAutoFit/>
          </a:bodyPr>
          <a:lstStyle/>
          <a:p>
            <a:r>
              <a:rPr lang="en-GB" dirty="0">
                <a:solidFill>
                  <a:prstClr val="black"/>
                </a:solidFill>
              </a:rPr>
              <a:t>(Casey 2015)</a:t>
            </a:r>
          </a:p>
        </p:txBody>
      </p:sp>
      <p:graphicFrame>
        <p:nvGraphicFramePr>
          <p:cNvPr id="3" name="Diagram 2"/>
          <p:cNvGraphicFramePr/>
          <p:nvPr>
            <p:extLst>
              <p:ext uri="{D42A27DB-BD31-4B8C-83A1-F6EECF244321}">
                <p14:modId xmlns:p14="http://schemas.microsoft.com/office/powerpoint/2010/main" val="1962572526"/>
              </p:ext>
            </p:extLst>
          </p:nvPr>
        </p:nvGraphicFramePr>
        <p:xfrm>
          <a:off x="5569857" y="306917"/>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05828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graphicEl>
                                              <a:dgm id="{12C5C962-FB9F-45FA-9060-D683EFF03042}"/>
                                            </p:graphicEl>
                                          </p:spTgt>
                                        </p:tgtEl>
                                        <p:attrNameLst>
                                          <p:attrName>style.visibility</p:attrName>
                                        </p:attrNameLst>
                                      </p:cBhvr>
                                      <p:to>
                                        <p:strVal val="visible"/>
                                      </p:to>
                                    </p:set>
                                    <p:animEffect transition="in" filter="fade">
                                      <p:cBhvr>
                                        <p:cTn id="31" dur="1000"/>
                                        <p:tgtEl>
                                          <p:spTgt spid="3">
                                            <p:graphicEl>
                                              <a:dgm id="{12C5C962-FB9F-45FA-9060-D683EFF03042}"/>
                                            </p:graphicEl>
                                          </p:spTgt>
                                        </p:tgtEl>
                                      </p:cBhvr>
                                    </p:animEffect>
                                    <p:anim calcmode="lin" valueType="num">
                                      <p:cBhvr>
                                        <p:cTn id="32" dur="1000" fill="hold"/>
                                        <p:tgtEl>
                                          <p:spTgt spid="3">
                                            <p:graphicEl>
                                              <a:dgm id="{12C5C962-FB9F-45FA-9060-D683EFF03042}"/>
                                            </p:graphicEl>
                                          </p:spTgt>
                                        </p:tgtEl>
                                        <p:attrNameLst>
                                          <p:attrName>ppt_x</p:attrName>
                                        </p:attrNameLst>
                                      </p:cBhvr>
                                      <p:tavLst>
                                        <p:tav tm="0">
                                          <p:val>
                                            <p:strVal val="#ppt_x"/>
                                          </p:val>
                                        </p:tav>
                                        <p:tav tm="100000">
                                          <p:val>
                                            <p:strVal val="#ppt_x"/>
                                          </p:val>
                                        </p:tav>
                                      </p:tavLst>
                                    </p:anim>
                                    <p:anim calcmode="lin" valueType="num">
                                      <p:cBhvr>
                                        <p:cTn id="33" dur="1000" fill="hold"/>
                                        <p:tgtEl>
                                          <p:spTgt spid="3">
                                            <p:graphicEl>
                                              <a:dgm id="{12C5C962-FB9F-45FA-9060-D683EFF03042}"/>
                                            </p:graphic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graphicEl>
                                              <a:dgm id="{FF387BA5-5D5C-49CE-8C22-6E0D82CFAAA5}"/>
                                            </p:graphicEl>
                                          </p:spTgt>
                                        </p:tgtEl>
                                        <p:attrNameLst>
                                          <p:attrName>style.visibility</p:attrName>
                                        </p:attrNameLst>
                                      </p:cBhvr>
                                      <p:to>
                                        <p:strVal val="visible"/>
                                      </p:to>
                                    </p:set>
                                    <p:animEffect transition="in" filter="fade">
                                      <p:cBhvr>
                                        <p:cTn id="36" dur="1000"/>
                                        <p:tgtEl>
                                          <p:spTgt spid="3">
                                            <p:graphicEl>
                                              <a:dgm id="{FF387BA5-5D5C-49CE-8C22-6E0D82CFAAA5}"/>
                                            </p:graphicEl>
                                          </p:spTgt>
                                        </p:tgtEl>
                                      </p:cBhvr>
                                    </p:animEffect>
                                    <p:anim calcmode="lin" valueType="num">
                                      <p:cBhvr>
                                        <p:cTn id="37" dur="1000" fill="hold"/>
                                        <p:tgtEl>
                                          <p:spTgt spid="3">
                                            <p:graphicEl>
                                              <a:dgm id="{FF387BA5-5D5C-49CE-8C22-6E0D82CFAAA5}"/>
                                            </p:graphicEl>
                                          </p:spTgt>
                                        </p:tgtEl>
                                        <p:attrNameLst>
                                          <p:attrName>ppt_x</p:attrName>
                                        </p:attrNameLst>
                                      </p:cBhvr>
                                      <p:tavLst>
                                        <p:tav tm="0">
                                          <p:val>
                                            <p:strVal val="#ppt_x"/>
                                          </p:val>
                                        </p:tav>
                                        <p:tav tm="100000">
                                          <p:val>
                                            <p:strVal val="#ppt_x"/>
                                          </p:val>
                                        </p:tav>
                                      </p:tavLst>
                                    </p:anim>
                                    <p:anim calcmode="lin" valueType="num">
                                      <p:cBhvr>
                                        <p:cTn id="38" dur="1000" fill="hold"/>
                                        <p:tgtEl>
                                          <p:spTgt spid="3">
                                            <p:graphicEl>
                                              <a:dgm id="{FF387BA5-5D5C-49CE-8C22-6E0D82CFAAA5}"/>
                                            </p:graphicEl>
                                          </p:spTgt>
                                        </p:tgtEl>
                                        <p:attrNameLst>
                                          <p:attrName>ppt_y</p:attrName>
                                        </p:attrNameLst>
                                      </p:cBhvr>
                                      <p:tavLst>
                                        <p:tav tm="0">
                                          <p:val>
                                            <p:strVal val="#ppt_y+.1"/>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3">
                                            <p:graphicEl>
                                              <a:dgm id="{130125D9-4DBD-4829-850A-A279DF53FA7B}"/>
                                            </p:graphicEl>
                                          </p:spTgt>
                                        </p:tgtEl>
                                        <p:attrNameLst>
                                          <p:attrName>style.visibility</p:attrName>
                                        </p:attrNameLst>
                                      </p:cBhvr>
                                      <p:to>
                                        <p:strVal val="visible"/>
                                      </p:to>
                                    </p:set>
                                    <p:animEffect transition="in" filter="fade">
                                      <p:cBhvr>
                                        <p:cTn id="43" dur="1000"/>
                                        <p:tgtEl>
                                          <p:spTgt spid="3">
                                            <p:graphicEl>
                                              <a:dgm id="{130125D9-4DBD-4829-850A-A279DF53FA7B}"/>
                                            </p:graphicEl>
                                          </p:spTgt>
                                        </p:tgtEl>
                                      </p:cBhvr>
                                    </p:animEffect>
                                    <p:anim calcmode="lin" valueType="num">
                                      <p:cBhvr>
                                        <p:cTn id="44" dur="1000" fill="hold"/>
                                        <p:tgtEl>
                                          <p:spTgt spid="3">
                                            <p:graphicEl>
                                              <a:dgm id="{130125D9-4DBD-4829-850A-A279DF53FA7B}"/>
                                            </p:graphicEl>
                                          </p:spTgt>
                                        </p:tgtEl>
                                        <p:attrNameLst>
                                          <p:attrName>ppt_x</p:attrName>
                                        </p:attrNameLst>
                                      </p:cBhvr>
                                      <p:tavLst>
                                        <p:tav tm="0">
                                          <p:val>
                                            <p:strVal val="#ppt_x"/>
                                          </p:val>
                                        </p:tav>
                                        <p:tav tm="100000">
                                          <p:val>
                                            <p:strVal val="#ppt_x"/>
                                          </p:val>
                                        </p:tav>
                                      </p:tavLst>
                                    </p:anim>
                                    <p:anim calcmode="lin" valueType="num">
                                      <p:cBhvr>
                                        <p:cTn id="45" dur="1000" fill="hold"/>
                                        <p:tgtEl>
                                          <p:spTgt spid="3">
                                            <p:graphicEl>
                                              <a:dgm id="{130125D9-4DBD-4829-850A-A279DF53FA7B}"/>
                                            </p:graphicEl>
                                          </p:spTgt>
                                        </p:tgtEl>
                                        <p:attrNameLst>
                                          <p:attrName>ppt_y</p:attrName>
                                        </p:attrNameLst>
                                      </p:cBhvr>
                                      <p:tavLst>
                                        <p:tav tm="0">
                                          <p:val>
                                            <p:strVal val="#ppt_y+.1"/>
                                          </p:val>
                                        </p:tav>
                                        <p:tav tm="100000">
                                          <p:val>
                                            <p:strVal val="#ppt_y"/>
                                          </p:val>
                                        </p:tav>
                                      </p:tavLst>
                                    </p:anim>
                                  </p:childTnLst>
                                </p:cTn>
                              </p:par>
                              <p:par>
                                <p:cTn id="46" presetID="42" presetClass="entr" presetSubtype="0" fill="hold" grpId="0" nodeType="withEffect">
                                  <p:stCondLst>
                                    <p:cond delay="0"/>
                                  </p:stCondLst>
                                  <p:childTnLst>
                                    <p:set>
                                      <p:cBhvr>
                                        <p:cTn id="47" dur="1" fill="hold">
                                          <p:stCondLst>
                                            <p:cond delay="0"/>
                                          </p:stCondLst>
                                        </p:cTn>
                                        <p:tgtEl>
                                          <p:spTgt spid="3">
                                            <p:graphicEl>
                                              <a:dgm id="{D9CC518A-8F6C-4365-8A9D-9BA0B7C7312D}"/>
                                            </p:graphicEl>
                                          </p:spTgt>
                                        </p:tgtEl>
                                        <p:attrNameLst>
                                          <p:attrName>style.visibility</p:attrName>
                                        </p:attrNameLst>
                                      </p:cBhvr>
                                      <p:to>
                                        <p:strVal val="visible"/>
                                      </p:to>
                                    </p:set>
                                    <p:animEffect transition="in" filter="fade">
                                      <p:cBhvr>
                                        <p:cTn id="48" dur="1000"/>
                                        <p:tgtEl>
                                          <p:spTgt spid="3">
                                            <p:graphicEl>
                                              <a:dgm id="{D9CC518A-8F6C-4365-8A9D-9BA0B7C7312D}"/>
                                            </p:graphicEl>
                                          </p:spTgt>
                                        </p:tgtEl>
                                      </p:cBhvr>
                                    </p:animEffect>
                                    <p:anim calcmode="lin" valueType="num">
                                      <p:cBhvr>
                                        <p:cTn id="49" dur="1000" fill="hold"/>
                                        <p:tgtEl>
                                          <p:spTgt spid="3">
                                            <p:graphicEl>
                                              <a:dgm id="{D9CC518A-8F6C-4365-8A9D-9BA0B7C7312D}"/>
                                            </p:graphicEl>
                                          </p:spTgt>
                                        </p:tgtEl>
                                        <p:attrNameLst>
                                          <p:attrName>ppt_x</p:attrName>
                                        </p:attrNameLst>
                                      </p:cBhvr>
                                      <p:tavLst>
                                        <p:tav tm="0">
                                          <p:val>
                                            <p:strVal val="#ppt_x"/>
                                          </p:val>
                                        </p:tav>
                                        <p:tav tm="100000">
                                          <p:val>
                                            <p:strVal val="#ppt_x"/>
                                          </p:val>
                                        </p:tav>
                                      </p:tavLst>
                                    </p:anim>
                                    <p:anim calcmode="lin" valueType="num">
                                      <p:cBhvr>
                                        <p:cTn id="50" dur="1000" fill="hold"/>
                                        <p:tgtEl>
                                          <p:spTgt spid="3">
                                            <p:graphicEl>
                                              <a:dgm id="{D9CC518A-8F6C-4365-8A9D-9BA0B7C7312D}"/>
                                            </p:graphic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graphicEl>
                                              <a:dgm id="{E213CFDD-9453-4F43-BC6D-C0647A6B4336}"/>
                                            </p:graphicEl>
                                          </p:spTgt>
                                        </p:tgtEl>
                                        <p:attrNameLst>
                                          <p:attrName>style.visibility</p:attrName>
                                        </p:attrNameLst>
                                      </p:cBhvr>
                                      <p:to>
                                        <p:strVal val="visible"/>
                                      </p:to>
                                    </p:set>
                                    <p:animEffect transition="in" filter="fade">
                                      <p:cBhvr>
                                        <p:cTn id="55" dur="1000"/>
                                        <p:tgtEl>
                                          <p:spTgt spid="3">
                                            <p:graphicEl>
                                              <a:dgm id="{E213CFDD-9453-4F43-BC6D-C0647A6B4336}"/>
                                            </p:graphicEl>
                                          </p:spTgt>
                                        </p:tgtEl>
                                      </p:cBhvr>
                                    </p:animEffect>
                                    <p:anim calcmode="lin" valueType="num">
                                      <p:cBhvr>
                                        <p:cTn id="56" dur="1000" fill="hold"/>
                                        <p:tgtEl>
                                          <p:spTgt spid="3">
                                            <p:graphicEl>
                                              <a:dgm id="{E213CFDD-9453-4F43-BC6D-C0647A6B4336}"/>
                                            </p:graphicEl>
                                          </p:spTgt>
                                        </p:tgtEl>
                                        <p:attrNameLst>
                                          <p:attrName>ppt_x</p:attrName>
                                        </p:attrNameLst>
                                      </p:cBhvr>
                                      <p:tavLst>
                                        <p:tav tm="0">
                                          <p:val>
                                            <p:strVal val="#ppt_x"/>
                                          </p:val>
                                        </p:tav>
                                        <p:tav tm="100000">
                                          <p:val>
                                            <p:strVal val="#ppt_x"/>
                                          </p:val>
                                        </p:tav>
                                      </p:tavLst>
                                    </p:anim>
                                    <p:anim calcmode="lin" valueType="num">
                                      <p:cBhvr>
                                        <p:cTn id="57" dur="1000" fill="hold"/>
                                        <p:tgtEl>
                                          <p:spTgt spid="3">
                                            <p:graphicEl>
                                              <a:dgm id="{E213CFDD-9453-4F43-BC6D-C0647A6B4336}"/>
                                            </p:graphicEl>
                                          </p:spTgt>
                                        </p:tgtEl>
                                        <p:attrNameLst>
                                          <p:attrName>ppt_y</p:attrName>
                                        </p:attrNameLst>
                                      </p:cBhvr>
                                      <p:tavLst>
                                        <p:tav tm="0">
                                          <p:val>
                                            <p:strVal val="#ppt_y+.1"/>
                                          </p:val>
                                        </p:tav>
                                        <p:tav tm="100000">
                                          <p:val>
                                            <p:strVal val="#ppt_y"/>
                                          </p:val>
                                        </p:tav>
                                      </p:tavLst>
                                    </p:anim>
                                  </p:childTnLst>
                                </p:cTn>
                              </p:par>
                              <p:par>
                                <p:cTn id="58" presetID="42" presetClass="entr" presetSubtype="0" fill="hold" grpId="0" nodeType="withEffect">
                                  <p:stCondLst>
                                    <p:cond delay="0"/>
                                  </p:stCondLst>
                                  <p:childTnLst>
                                    <p:set>
                                      <p:cBhvr>
                                        <p:cTn id="59" dur="1" fill="hold">
                                          <p:stCondLst>
                                            <p:cond delay="0"/>
                                          </p:stCondLst>
                                        </p:cTn>
                                        <p:tgtEl>
                                          <p:spTgt spid="3">
                                            <p:graphicEl>
                                              <a:dgm id="{195D1A7E-4085-4097-B1AE-48AA12D6BAE9}"/>
                                            </p:graphicEl>
                                          </p:spTgt>
                                        </p:tgtEl>
                                        <p:attrNameLst>
                                          <p:attrName>style.visibility</p:attrName>
                                        </p:attrNameLst>
                                      </p:cBhvr>
                                      <p:to>
                                        <p:strVal val="visible"/>
                                      </p:to>
                                    </p:set>
                                    <p:animEffect transition="in" filter="fade">
                                      <p:cBhvr>
                                        <p:cTn id="60" dur="1000"/>
                                        <p:tgtEl>
                                          <p:spTgt spid="3">
                                            <p:graphicEl>
                                              <a:dgm id="{195D1A7E-4085-4097-B1AE-48AA12D6BAE9}"/>
                                            </p:graphicEl>
                                          </p:spTgt>
                                        </p:tgtEl>
                                      </p:cBhvr>
                                    </p:animEffect>
                                    <p:anim calcmode="lin" valueType="num">
                                      <p:cBhvr>
                                        <p:cTn id="61" dur="1000" fill="hold"/>
                                        <p:tgtEl>
                                          <p:spTgt spid="3">
                                            <p:graphicEl>
                                              <a:dgm id="{195D1A7E-4085-4097-B1AE-48AA12D6BAE9}"/>
                                            </p:graphicEl>
                                          </p:spTgt>
                                        </p:tgtEl>
                                        <p:attrNameLst>
                                          <p:attrName>ppt_x</p:attrName>
                                        </p:attrNameLst>
                                      </p:cBhvr>
                                      <p:tavLst>
                                        <p:tav tm="0">
                                          <p:val>
                                            <p:strVal val="#ppt_x"/>
                                          </p:val>
                                        </p:tav>
                                        <p:tav tm="100000">
                                          <p:val>
                                            <p:strVal val="#ppt_x"/>
                                          </p:val>
                                        </p:tav>
                                      </p:tavLst>
                                    </p:anim>
                                    <p:anim calcmode="lin" valueType="num">
                                      <p:cBhvr>
                                        <p:cTn id="62" dur="1000" fill="hold"/>
                                        <p:tgtEl>
                                          <p:spTgt spid="3">
                                            <p:graphicEl>
                                              <a:dgm id="{195D1A7E-4085-4097-B1AE-48AA12D6BAE9}"/>
                                            </p:graphic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Graphic spid="3" grpId="0">
        <p:bldSub>
          <a:bldDgm bld="one"/>
        </p:bldSub>
      </p:bldGraphic>
    </p:bldLst>
  </p:timing>
</p:sld>
</file>

<file path=ppt/slides/slide5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687482" y="0"/>
            <a:ext cx="10817035" cy="6858000"/>
          </a:xfrm>
          <a:prstGeom prst="rect">
            <a:avLst/>
          </a:prstGeom>
        </p:spPr>
      </p:pic>
      <p:sp>
        <p:nvSpPr>
          <p:cNvPr id="4" name="Title 3"/>
          <p:cNvSpPr>
            <a:spLocks noGrp="1"/>
          </p:cNvSpPr>
          <p:nvPr>
            <p:ph type="title"/>
          </p:nvPr>
        </p:nvSpPr>
        <p:spPr>
          <a:xfrm>
            <a:off x="757269" y="0"/>
            <a:ext cx="10747248" cy="1728851"/>
          </a:xfrm>
          <a:solidFill>
            <a:schemeClr val="tx2">
              <a:lumMod val="20000"/>
              <a:lumOff val="80000"/>
            </a:schemeClr>
          </a:solidFill>
        </p:spPr>
        <p:txBody>
          <a:bodyPr>
            <a:normAutofit/>
          </a:bodyPr>
          <a:lstStyle/>
          <a:p>
            <a:r>
              <a:rPr lang="en-GB" dirty="0"/>
              <a:t>Australia and tensions between charities and people seeking to promote their own interests</a:t>
            </a:r>
          </a:p>
        </p:txBody>
      </p:sp>
    </p:spTree>
    <p:extLst>
      <p:ext uri="{BB962C8B-B14F-4D97-AF65-F5344CB8AC3E}">
        <p14:creationId xmlns:p14="http://schemas.microsoft.com/office/powerpoint/2010/main" val="14857017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5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Australia</a:t>
            </a:r>
          </a:p>
        </p:txBody>
      </p:sp>
      <p:sp>
        <p:nvSpPr>
          <p:cNvPr id="6" name="Content Placeholder 5"/>
          <p:cNvSpPr>
            <a:spLocks noGrp="1"/>
          </p:cNvSpPr>
          <p:nvPr>
            <p:ph idx="1"/>
          </p:nvPr>
        </p:nvSpPr>
        <p:spPr>
          <a:xfrm>
            <a:off x="838200" y="1690688"/>
            <a:ext cx="10668000" cy="4486275"/>
          </a:xfrm>
        </p:spPr>
        <p:txBody>
          <a:bodyPr>
            <a:normAutofit/>
          </a:bodyPr>
          <a:lstStyle/>
          <a:p>
            <a:r>
              <a:rPr lang="en-GB" dirty="0"/>
              <a:t>Before WW2 many social services delivered by faith-based organisations, non-profit role continued while other countries saw a process of nationalisation</a:t>
            </a:r>
          </a:p>
          <a:p>
            <a:r>
              <a:rPr lang="en-GB" dirty="0"/>
              <a:t>Federal or national government for economic growth, community sector for welfare</a:t>
            </a:r>
          </a:p>
          <a:p>
            <a:r>
              <a:rPr lang="en-GB" dirty="0"/>
              <a:t>In the good society communities ought to look after their poor on a voluntary basis rather than by government compulsion</a:t>
            </a:r>
          </a:p>
          <a:p>
            <a:r>
              <a:rPr lang="en-GB" dirty="0"/>
              <a:t>600,000 non-profits, 50% of which have an income of under A$150,000, 10% have an income of over A$1 million</a:t>
            </a:r>
          </a:p>
          <a:p>
            <a:r>
              <a:rPr lang="en-GB" dirty="0"/>
              <a:t>1999-2006: income grew A$33 billion to A£76 billion</a:t>
            </a:r>
          </a:p>
        </p:txBody>
      </p:sp>
      <p:sp>
        <p:nvSpPr>
          <p:cNvPr id="2" name="TextBox 1"/>
          <p:cNvSpPr txBox="1"/>
          <p:nvPr/>
        </p:nvSpPr>
        <p:spPr>
          <a:xfrm>
            <a:off x="8958943" y="6270171"/>
            <a:ext cx="2547257" cy="369332"/>
          </a:xfrm>
          <a:prstGeom prst="rect">
            <a:avLst/>
          </a:prstGeom>
          <a:noFill/>
        </p:spPr>
        <p:txBody>
          <a:bodyPr wrap="square" rtlCol="0">
            <a:spAutoFit/>
          </a:bodyPr>
          <a:lstStyle/>
          <a:p>
            <a:r>
              <a:rPr lang="en-GB" dirty="0">
                <a:solidFill>
                  <a:prstClr val="black"/>
                </a:solidFill>
              </a:rPr>
              <a:t>(</a:t>
            </a:r>
            <a:r>
              <a:rPr lang="en-GB" dirty="0" err="1">
                <a:solidFill>
                  <a:prstClr val="black"/>
                </a:solidFill>
              </a:rPr>
              <a:t>Ronalds</a:t>
            </a:r>
            <a:r>
              <a:rPr lang="en-GB" dirty="0">
                <a:solidFill>
                  <a:prstClr val="black"/>
                </a:solidFill>
              </a:rPr>
              <a:t> 2015)</a:t>
            </a:r>
          </a:p>
        </p:txBody>
      </p:sp>
    </p:spTree>
    <p:extLst>
      <p:ext uri="{BB962C8B-B14F-4D97-AF65-F5344CB8AC3E}">
        <p14:creationId xmlns:p14="http://schemas.microsoft.com/office/powerpoint/2010/main" val="38592923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sz="6000" dirty="0"/>
              <a:t>Australia</a:t>
            </a:r>
          </a:p>
        </p:txBody>
      </p:sp>
      <p:sp>
        <p:nvSpPr>
          <p:cNvPr id="6" name="Content Placeholder 5"/>
          <p:cNvSpPr>
            <a:spLocks noGrp="1"/>
          </p:cNvSpPr>
          <p:nvPr>
            <p:ph idx="1"/>
          </p:nvPr>
        </p:nvSpPr>
        <p:spPr>
          <a:xfrm>
            <a:off x="838199" y="1825625"/>
            <a:ext cx="11146972" cy="4912632"/>
          </a:xfrm>
        </p:spPr>
        <p:txBody>
          <a:bodyPr>
            <a:normAutofit/>
          </a:bodyPr>
          <a:lstStyle/>
          <a:p>
            <a:r>
              <a:rPr lang="en-GB" sz="3200" b="1" dirty="0"/>
              <a:t>Public Choice Theory</a:t>
            </a:r>
            <a:r>
              <a:rPr lang="en-GB" sz="3200" dirty="0"/>
              <a:t>: how interest groups, including non-profits, impact on political decision-making.</a:t>
            </a:r>
          </a:p>
          <a:p>
            <a:pPr lvl="1"/>
            <a:r>
              <a:rPr lang="en-GB" sz="2800" dirty="0"/>
              <a:t>Some Conservatives use this to argue for the predatory nature of non-profits, denying altruistic aims</a:t>
            </a:r>
          </a:p>
          <a:p>
            <a:pPr lvl="1"/>
            <a:r>
              <a:rPr lang="en-GB" sz="2800" dirty="0"/>
              <a:t>Politicians are motivated by self-interest and non-economic forces (Nobel Prize Winner James Buchanan)</a:t>
            </a:r>
          </a:p>
          <a:p>
            <a:r>
              <a:rPr lang="en-GB" sz="3200" b="1" dirty="0"/>
              <a:t>Communitarian Theory</a:t>
            </a:r>
            <a:r>
              <a:rPr lang="en-GB" sz="3200" dirty="0"/>
              <a:t>: decentralised forms of government to enhance democracy and social inclusion</a:t>
            </a:r>
          </a:p>
          <a:p>
            <a:r>
              <a:rPr lang="en-GB" sz="3200" b="1" dirty="0"/>
              <a:t>Compacts</a:t>
            </a:r>
            <a:r>
              <a:rPr lang="en-GB" sz="3200" dirty="0"/>
              <a:t>: as written agreements between government and non-profits</a:t>
            </a:r>
          </a:p>
          <a:p>
            <a:endParaRPr lang="en-GB" dirty="0"/>
          </a:p>
        </p:txBody>
      </p:sp>
      <p:sp>
        <p:nvSpPr>
          <p:cNvPr id="2" name="TextBox 1"/>
          <p:cNvSpPr txBox="1"/>
          <p:nvPr/>
        </p:nvSpPr>
        <p:spPr>
          <a:xfrm>
            <a:off x="8958943" y="6270171"/>
            <a:ext cx="2547257" cy="369332"/>
          </a:xfrm>
          <a:prstGeom prst="rect">
            <a:avLst/>
          </a:prstGeom>
          <a:noFill/>
        </p:spPr>
        <p:txBody>
          <a:bodyPr wrap="square" rtlCol="0">
            <a:spAutoFit/>
          </a:bodyPr>
          <a:lstStyle/>
          <a:p>
            <a:r>
              <a:rPr lang="en-GB" dirty="0">
                <a:solidFill>
                  <a:prstClr val="black"/>
                </a:solidFill>
              </a:rPr>
              <a:t>(</a:t>
            </a:r>
            <a:r>
              <a:rPr lang="en-GB" dirty="0" err="1">
                <a:solidFill>
                  <a:prstClr val="black"/>
                </a:solidFill>
              </a:rPr>
              <a:t>Ronalds</a:t>
            </a:r>
            <a:r>
              <a:rPr lang="en-GB" dirty="0">
                <a:solidFill>
                  <a:prstClr val="black"/>
                </a:solidFill>
              </a:rPr>
              <a:t> 2015)</a:t>
            </a:r>
          </a:p>
        </p:txBody>
      </p:sp>
    </p:spTree>
    <p:extLst>
      <p:ext uri="{BB962C8B-B14F-4D97-AF65-F5344CB8AC3E}">
        <p14:creationId xmlns:p14="http://schemas.microsoft.com/office/powerpoint/2010/main" val="42467893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anim calcmode="lin" valueType="num">
                                      <p:cBhvr additive="base">
                                        <p:cTn id="11"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6">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anim calcmode="lin" valueType="num">
                                      <p:cBhvr additive="base">
                                        <p:cTn id="1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 calcmode="lin" valueType="num">
                                      <p:cBhvr additive="base">
                                        <p:cTn id="2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 calcmode="lin" valueType="num">
                                      <p:cBhvr additive="base">
                                        <p:cTn id="2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6000" dirty="0"/>
              <a:t>Tensions</a:t>
            </a:r>
          </a:p>
        </p:txBody>
      </p:sp>
      <p:sp>
        <p:nvSpPr>
          <p:cNvPr id="3" name="Content Placeholder 2"/>
          <p:cNvSpPr>
            <a:spLocks noGrp="1"/>
          </p:cNvSpPr>
          <p:nvPr>
            <p:ph idx="1"/>
          </p:nvPr>
        </p:nvSpPr>
        <p:spPr>
          <a:xfrm>
            <a:off x="838200" y="1489432"/>
            <a:ext cx="7478486" cy="5368568"/>
          </a:xfrm>
        </p:spPr>
        <p:txBody>
          <a:bodyPr>
            <a:normAutofit lnSpcReduction="10000"/>
          </a:bodyPr>
          <a:lstStyle/>
          <a:p>
            <a:pPr marL="0" indent="0">
              <a:buNone/>
            </a:pPr>
            <a:r>
              <a:rPr lang="en-GB" sz="3200" dirty="0"/>
              <a:t>1996 PM John Howard:</a:t>
            </a:r>
          </a:p>
          <a:p>
            <a:r>
              <a:rPr lang="en-GB" sz="3200" dirty="0"/>
              <a:t>Single issue groups</a:t>
            </a:r>
          </a:p>
          <a:p>
            <a:r>
              <a:rPr lang="en-GB" sz="3200" dirty="0"/>
              <a:t>Special interests</a:t>
            </a:r>
          </a:p>
          <a:p>
            <a:r>
              <a:rPr lang="en-GB" sz="3200" dirty="0"/>
              <a:t>Elitism</a:t>
            </a:r>
          </a:p>
          <a:p>
            <a:r>
              <a:rPr lang="en-GB" sz="3200" dirty="0"/>
              <a:t>Accountability to the people, not to such groups or the people who lead them</a:t>
            </a:r>
          </a:p>
          <a:p>
            <a:r>
              <a:rPr lang="en-GB" sz="3200" dirty="0"/>
              <a:t>He curbed non-profits public advocacy role</a:t>
            </a:r>
          </a:p>
          <a:p>
            <a:r>
              <a:rPr lang="en-GB" sz="3200" dirty="0"/>
              <a:t>Promotion of philanthropy, community business partnerships, cross-sector collaborations</a:t>
            </a:r>
          </a:p>
          <a:p>
            <a:endParaRPr lang="en-GB" dirty="0"/>
          </a:p>
        </p:txBody>
      </p:sp>
      <p:pic>
        <p:nvPicPr>
          <p:cNvPr id="4" name="Picture 3"/>
          <p:cNvPicPr>
            <a:picLocks noChangeAspect="1"/>
          </p:cNvPicPr>
          <p:nvPr/>
        </p:nvPicPr>
        <p:blipFill>
          <a:blip r:embed="rId2"/>
          <a:stretch>
            <a:fillRect/>
          </a:stretch>
        </p:blipFill>
        <p:spPr>
          <a:xfrm>
            <a:off x="8054748" y="1325336"/>
            <a:ext cx="3299052" cy="4603328"/>
          </a:xfrm>
          <a:prstGeom prst="rect">
            <a:avLst/>
          </a:prstGeom>
        </p:spPr>
      </p:pic>
    </p:spTree>
    <p:extLst>
      <p:ext uri="{BB962C8B-B14F-4D97-AF65-F5344CB8AC3E}">
        <p14:creationId xmlns:p14="http://schemas.microsoft.com/office/powerpoint/2010/main" val="2648039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3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8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10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8.xml><?xml version="1.0" encoding="utf-8"?>
<a:theme xmlns:a="http://schemas.openxmlformats.org/drawingml/2006/main" name="6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155</TotalTime>
  <Words>2080</Words>
  <Application>Microsoft Office PowerPoint</Application>
  <PresentationFormat>Widescreen</PresentationFormat>
  <Paragraphs>246</Paragraphs>
  <Slides>53</Slides>
  <Notes>0</Notes>
  <HiddenSlides>5</HiddenSlides>
  <MMClips>1</MMClips>
  <ScaleCrop>false</ScaleCrop>
  <HeadingPairs>
    <vt:vector size="6" baseType="variant">
      <vt:variant>
        <vt:lpstr>Fonts Used</vt:lpstr>
      </vt:variant>
      <vt:variant>
        <vt:i4>3</vt:i4>
      </vt:variant>
      <vt:variant>
        <vt:lpstr>Theme</vt:lpstr>
      </vt:variant>
      <vt:variant>
        <vt:i4>8</vt:i4>
      </vt:variant>
      <vt:variant>
        <vt:lpstr>Slide Titles</vt:lpstr>
      </vt:variant>
      <vt:variant>
        <vt:i4>53</vt:i4>
      </vt:variant>
    </vt:vector>
  </HeadingPairs>
  <TitlesOfParts>
    <vt:vector size="64" baseType="lpstr">
      <vt:lpstr>Arial</vt:lpstr>
      <vt:lpstr>Calibri</vt:lpstr>
      <vt:lpstr>Calibri Light</vt:lpstr>
      <vt:lpstr>Office Theme</vt:lpstr>
      <vt:lpstr>1_Office Theme</vt:lpstr>
      <vt:lpstr>3_Office Theme</vt:lpstr>
      <vt:lpstr>8_Office Theme</vt:lpstr>
      <vt:lpstr>10_Office Theme</vt:lpstr>
      <vt:lpstr>2_Office Theme</vt:lpstr>
      <vt:lpstr>5_Office Theme</vt:lpstr>
      <vt:lpstr>6_Office Theme</vt:lpstr>
      <vt:lpstr>PowerPoint Presentation</vt:lpstr>
      <vt:lpstr>Contemporary Issues  Innovation between government and non-governmental organisations</vt:lpstr>
      <vt:lpstr>Objectives</vt:lpstr>
      <vt:lpstr>Origins</vt:lpstr>
      <vt:lpstr>Brother’s cause for concern</vt:lpstr>
      <vt:lpstr>Uneven partnership</vt:lpstr>
      <vt:lpstr>Non-profit focus</vt:lpstr>
      <vt:lpstr>The lifeblood of democracy</vt:lpstr>
      <vt:lpstr>American ‘welfare state’</vt:lpstr>
      <vt:lpstr>UK Charities</vt:lpstr>
      <vt:lpstr>The dangers of politicisation</vt:lpstr>
      <vt:lpstr>Charities are a significant provider of services</vt:lpstr>
      <vt:lpstr>New York</vt:lpstr>
      <vt:lpstr>New York – the future</vt:lpstr>
      <vt:lpstr>National strategy (federal) and local action (state)</vt:lpstr>
      <vt:lpstr>National strategy (federal) and local action (state)</vt:lpstr>
      <vt:lpstr>Harlem Children’s Zone </vt:lpstr>
      <vt:lpstr>PowerPoint Presentation</vt:lpstr>
      <vt:lpstr>PowerPoint Presentation</vt:lpstr>
      <vt:lpstr>PowerPoint Presentation</vt:lpstr>
      <vt:lpstr>PowerPoint Presentation</vt:lpstr>
      <vt:lpstr>SICP: A Community Solutions Agenda</vt:lpstr>
      <vt:lpstr>PowerPoint Presentation</vt:lpstr>
      <vt:lpstr>PowerPoint Presentation</vt:lpstr>
      <vt:lpstr>PowerPoint Presentation</vt:lpstr>
      <vt:lpstr>The Obama Foundation</vt:lpstr>
      <vt:lpstr>WIMD &amp; place-based approaches</vt:lpstr>
      <vt:lpstr>PowerPoint Presentation</vt:lpstr>
      <vt:lpstr>Key considerations</vt:lpstr>
      <vt:lpstr>PowerPoint Presentation</vt:lpstr>
      <vt:lpstr>Aneurin Bevan on Poverty</vt:lpstr>
      <vt:lpstr>Severe &amp; Multiple Disadvantage (SMD)</vt:lpstr>
      <vt:lpstr>Is the class system alive and well?</vt:lpstr>
      <vt:lpstr>PowerPoint Presentation</vt:lpstr>
      <vt:lpstr>PowerPoint Presentation</vt:lpstr>
      <vt:lpstr>PowerPoint Presentation</vt:lpstr>
      <vt:lpstr>Europe</vt:lpstr>
      <vt:lpstr>UK</vt:lpstr>
      <vt:lpstr>Wales</vt:lpstr>
      <vt:lpstr>Swansea</vt:lpstr>
      <vt:lpstr>PowerPoint Presentation</vt:lpstr>
      <vt:lpstr>PowerPoint Presentation</vt:lpstr>
      <vt:lpstr>WIMD 2019</vt:lpstr>
      <vt:lpstr>Scotland and design-thinking</vt:lpstr>
      <vt:lpstr>Lambeth Addictions Consortium</vt:lpstr>
      <vt:lpstr>References</vt:lpstr>
      <vt:lpstr>Websites</vt:lpstr>
      <vt:lpstr>PowerPoint Presentation</vt:lpstr>
      <vt:lpstr>Key points from Casey</vt:lpstr>
      <vt:lpstr>Australia and tensions between charities and people seeking to promote their own interests</vt:lpstr>
      <vt:lpstr>Australia</vt:lpstr>
      <vt:lpstr>Australia</vt:lpstr>
      <vt:lpstr>Tensions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Innovation between government and non-governmental organisations</dc:title>
  <dc:creator>Mike Durke</dc:creator>
  <cp:lastModifiedBy>Mike Durke</cp:lastModifiedBy>
  <cp:revision>4</cp:revision>
  <dcterms:created xsi:type="dcterms:W3CDTF">2020-10-07T07:56:26Z</dcterms:created>
  <dcterms:modified xsi:type="dcterms:W3CDTF">2021-10-08T12:20:48Z</dcterms:modified>
</cp:coreProperties>
</file>