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9" r:id="rId11"/>
    <p:sldId id="268" r:id="rId12"/>
    <p:sldId id="270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7709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8717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3248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3160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4699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056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7651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364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7100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1285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067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3414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194136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7536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1448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9424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769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IN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4CC355B-BC64-4D6B-ABDF-96D00A1D1481}" type="datetimeFigureOut">
              <a:rPr lang="en-IN" smtClean="0"/>
              <a:t>29-04-2026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16B1554-A367-48EA-A889-C383DA04C89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3217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C1609-7CD9-5D70-A451-9919CA3D00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45" y="2038279"/>
            <a:ext cx="6815669" cy="1515533"/>
          </a:xfrm>
        </p:spPr>
        <p:txBody>
          <a:bodyPr>
            <a:normAutofit fontScale="90000"/>
          </a:bodyPr>
          <a:lstStyle/>
          <a:p>
            <a:r>
              <a:rPr lang="en-IN" b="1" dirty="0"/>
              <a:t>DIGITAL FORENSIC INVESTIGATION </a:t>
            </a:r>
            <a:endParaRPr lang="en-IN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60B1804-CCCF-23A7-1A1F-41ED5141653D}"/>
              </a:ext>
            </a:extLst>
          </p:cNvPr>
          <p:cNvSpPr txBox="1"/>
          <p:nvPr/>
        </p:nvSpPr>
        <p:spPr>
          <a:xfrm>
            <a:off x="2733368" y="3765755"/>
            <a:ext cx="68156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Name : Sameer Rajubhai Panchal</a:t>
            </a:r>
          </a:p>
          <a:p>
            <a:r>
              <a:rPr lang="en-IN" dirty="0"/>
              <a:t>Student ID : 2516024</a:t>
            </a:r>
          </a:p>
        </p:txBody>
      </p:sp>
    </p:spTree>
    <p:extLst>
      <p:ext uri="{BB962C8B-B14F-4D97-AF65-F5344CB8AC3E}">
        <p14:creationId xmlns:p14="http://schemas.microsoft.com/office/powerpoint/2010/main" val="404684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55BE2-C949-D12C-544C-A6DADDFC4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The aim of the Investigation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5043C-2978-09DD-9070-7408BFD07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US" dirty="0"/>
              <a:t>The investigation aims to perform a systematic and organized digital forensic examination, to be able to obtain some valuable evidence related to the incident without affecting the integrity of the data.</a:t>
            </a:r>
          </a:p>
          <a:p>
            <a:pPr fontAlgn="base"/>
            <a:r>
              <a:rPr lang="en-US" dirty="0"/>
              <a:t>The research question is based on the discovery, capture, maintenance, and analysis of digital artefacts in a wide spectrum of sources including devices, logs and channels of communication.</a:t>
            </a:r>
          </a:p>
          <a:p>
            <a:pPr fontAlgn="base"/>
            <a:r>
              <a:rPr lang="en-US" dirty="0"/>
              <a:t>It tries to examine the history of communication, file processes and the interactions between the system to find out any suspicious activity and retrace events.</a:t>
            </a:r>
          </a:p>
          <a:p>
            <a:pPr fontAlgn="base"/>
            <a:r>
              <a:rPr lang="en-US" dirty="0"/>
              <a:t>The other important goal is to correlate various data sources, such as call logs and emails to reach correlations between people.</a:t>
            </a:r>
          </a:p>
          <a:p>
            <a:pPr fontAlgn="base"/>
            <a:r>
              <a:rPr lang="en-US" dirty="0"/>
              <a:t>The investigation will eventually aim at formulating profiles of the suspects and give results in a court admissible forensic report backed by verifiable evidence.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86218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B77C0-11D7-DAEC-10D0-6EC5E7C75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Evidence Acquisition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DC385-43D3-8047-1A31-F561BBE44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821858"/>
            <a:ext cx="4997244" cy="3054010"/>
          </a:xfrm>
        </p:spPr>
        <p:txBody>
          <a:bodyPr>
            <a:normAutofit fontScale="55000" lnSpcReduction="20000"/>
          </a:bodyPr>
          <a:lstStyle/>
          <a:p>
            <a:pPr fontAlgn="base"/>
            <a:r>
              <a:rPr lang="en-US" dirty="0"/>
              <a:t>In digital data collection, data are captured carefully and controllably, in a whole range of equipment including computers, cell phones and storage media and without causing any alterations to the original data.</a:t>
            </a:r>
          </a:p>
          <a:p>
            <a:pPr fontAlgn="base"/>
            <a:r>
              <a:rPr lang="en-US" dirty="0"/>
              <a:t>The creation of correct bit-by-bit copies of the evidence using </a:t>
            </a:r>
            <a:r>
              <a:rPr lang="en-US" dirty="0" err="1"/>
              <a:t>specialised</a:t>
            </a:r>
            <a:r>
              <a:rPr lang="en-US" dirty="0"/>
              <a:t> forensic equipment has led to the development of forensic images to prevent the evidence being complicated during analysis.</a:t>
            </a:r>
          </a:p>
          <a:p>
            <a:pPr fontAlgn="base"/>
            <a:r>
              <a:rPr lang="en-US" dirty="0"/>
              <a:t>The chain of custody processes are strictly followed and every step is documented in such a way that evidence authenticity and admissibility can be made possible in the law court.</a:t>
            </a:r>
          </a:p>
          <a:p>
            <a:pPr fontAlgn="base"/>
            <a:r>
              <a:rPr lang="en-US" dirty="0"/>
              <a:t>Write blocking mechanisms, hashing (MD5/SHA) are some of the mechanisms that are used to ensure that the data is not modified and to ensure its integrity.</a:t>
            </a:r>
          </a:p>
          <a:p>
            <a:pPr fontAlgn="base"/>
            <a:r>
              <a:rPr lang="en-US" dirty="0"/>
              <a:t>By taking appropriate documentation of methods to be used in acquisition, transparency, repeatability and credibility of the forensic process can be realized.</a:t>
            </a:r>
          </a:p>
          <a:p>
            <a:endParaRPr lang="en-IN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A205798D-5693-9BE3-D426-C749BF385B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0463" y="2711093"/>
            <a:ext cx="4377813" cy="246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759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45BE8-DB01-BEA9-6485-D2E460D03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Communication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6CBEA-F05F-3DFD-699C-743A03EBDA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743200"/>
            <a:ext cx="5164393" cy="3132668"/>
          </a:xfrm>
        </p:spPr>
        <p:txBody>
          <a:bodyPr>
            <a:normAutofit fontScale="55000" lnSpcReduction="20000"/>
          </a:bodyPr>
          <a:lstStyle/>
          <a:p>
            <a:pPr fontAlgn="base"/>
            <a:r>
              <a:rPr lang="en-US" dirty="0"/>
              <a:t>Communication analysis revolves around studying emails, chat messages and other online channels of communication to comprehend the interactions among individuals.</a:t>
            </a:r>
          </a:p>
          <a:p>
            <a:pPr fontAlgn="base"/>
            <a:r>
              <a:rPr lang="en-US" dirty="0"/>
              <a:t>It is employed to determine those patterns which are defined by frequency, timing and duration of communication that may be utilized to show coordinated or suspicious communication.</a:t>
            </a:r>
          </a:p>
          <a:p>
            <a:pPr fontAlgn="base"/>
            <a:r>
              <a:rPr lang="en-US" dirty="0"/>
              <a:t>The investigators examine messages contents to understand the latent meaning, deviant language or even concealability of a message.</a:t>
            </a:r>
          </a:p>
          <a:p>
            <a:pPr fontAlgn="base"/>
            <a:r>
              <a:rPr lang="en-US" dirty="0"/>
              <a:t>A chronology of communication is used to replicate additional food chains to determine where contact is obtained.</a:t>
            </a:r>
          </a:p>
          <a:p>
            <a:pPr fontAlgn="base"/>
            <a:r>
              <a:rPr lang="en-US" dirty="0"/>
              <a:t>It is also the process that would be able to help identify significant participants and develop relationships between suspects, which will make the investigation more robust.</a:t>
            </a:r>
          </a:p>
          <a:p>
            <a:endParaRPr lang="en-IN" dirty="0"/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D5E5967E-B410-94B0-557F-A263FFF8FB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313" y="2976564"/>
            <a:ext cx="3989984" cy="224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48773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1DFFA-D0CD-CC5E-72BE-A328BE1FE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File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B5F5C-3653-3D3F-2AB8-549034952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76052"/>
            <a:ext cx="5016909" cy="3299816"/>
          </a:xfrm>
        </p:spPr>
        <p:txBody>
          <a:bodyPr>
            <a:normAutofit fontScale="62500" lnSpcReduction="20000"/>
          </a:bodyPr>
          <a:lstStyle/>
          <a:p>
            <a:pPr fontAlgn="base"/>
            <a:r>
              <a:rPr lang="en-US" dirty="0"/>
              <a:t>File analysis is the process of searching files, folders and storage systems in an organized manner to find any appropriate digital evidence.</a:t>
            </a:r>
          </a:p>
          <a:p>
            <a:pPr fontAlgn="base"/>
            <a:r>
              <a:rPr lang="en-US" dirty="0"/>
              <a:t>In order to obtain hidden information, forensic experts are able to use advanced forensic tools to restore deleted, hidden or encrypted files.</a:t>
            </a:r>
          </a:p>
          <a:p>
            <a:pPr fontAlgn="base"/>
            <a:r>
              <a:rPr lang="en-US" dirty="0"/>
              <a:t>To familiarize with the user activity and event chronology, metadata (file creation, file modification and access time) is utilized.</a:t>
            </a:r>
          </a:p>
          <a:p>
            <a:pPr fontAlgn="base"/>
            <a:r>
              <a:rPr lang="en-US" dirty="0"/>
              <a:t>This involves the identification of malicious software, tampered documents or </a:t>
            </a:r>
            <a:r>
              <a:rPr lang="en-US" dirty="0" err="1"/>
              <a:t>unemptuously</a:t>
            </a:r>
            <a:r>
              <a:rPr lang="en-US" dirty="0"/>
              <a:t> authorized data transfer, which points out to cybercrime.</a:t>
            </a:r>
          </a:p>
          <a:p>
            <a:pPr fontAlgn="base"/>
            <a:r>
              <a:rPr lang="en-US" dirty="0"/>
              <a:t>Integrity tests and format verification guarantee authenticity of evidence and that there has been no manipulation.</a:t>
            </a:r>
          </a:p>
          <a:p>
            <a:endParaRPr lang="en-IN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6503FB68-5C3C-E3EF-9898-499305A4A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228" y="2681289"/>
            <a:ext cx="4558370" cy="2549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083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B8967-5B3F-C672-6E5E-71C670423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Email Correction and Call logs.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00636-DFCB-2B26-64E2-D696F2386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782528"/>
            <a:ext cx="5410199" cy="3093339"/>
          </a:xfrm>
        </p:spPr>
        <p:txBody>
          <a:bodyPr>
            <a:normAutofit fontScale="55000" lnSpcReduction="20000"/>
          </a:bodyPr>
          <a:lstStyle/>
          <a:p>
            <a:pPr fontAlgn="base"/>
            <a:r>
              <a:rPr lang="en-US" dirty="0"/>
              <a:t>This is done by scanning the records of the calls with regard to the duration of calls, number of calls and time to determine communication </a:t>
            </a:r>
            <a:r>
              <a:rPr lang="en-US" dirty="0" err="1"/>
              <a:t>behaviour</a:t>
            </a:r>
            <a:r>
              <a:rPr lang="en-US" dirty="0"/>
              <a:t>.</a:t>
            </a:r>
          </a:p>
          <a:p>
            <a:pPr fontAlgn="base"/>
            <a:r>
              <a:rPr lang="en-US" dirty="0"/>
              <a:t>The emails will be analyzed, and the history of calls will be analyzed to ascertain the pattern of their communication between the various communication channels.</a:t>
            </a:r>
          </a:p>
          <a:p>
            <a:pPr fontAlgn="base"/>
            <a:r>
              <a:rPr lang="en-US" dirty="0"/>
              <a:t>Correlations are being used to tie up calls and emails made within a comparatively small time period indicating that they might have been a group of coordinated activities.</a:t>
            </a:r>
          </a:p>
          <a:p>
            <a:pPr fontAlgn="base"/>
            <a:r>
              <a:rPr lang="en-US" dirty="0"/>
              <a:t>Related to location data Location data attached to calls Data which is attached to location-related data is used to determine that persons were physically nearby when they were communicating.</a:t>
            </a:r>
          </a:p>
          <a:p>
            <a:pPr fontAlgn="base"/>
            <a:r>
              <a:rPr lang="en-US" dirty="0"/>
              <a:t>This kind of analysis, combined, helps to form close ties with the suspects and prove the hypotheses of coordinated activity.</a:t>
            </a:r>
          </a:p>
          <a:p>
            <a:endParaRPr lang="en-IN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B8CFA2C-D6ED-C063-8B87-D6713AD0D9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9866" y="2984877"/>
            <a:ext cx="3625618" cy="2039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7402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872B2-A243-4FBB-CB0D-4D9F8992A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b="1" dirty="0"/>
              <a:t>Suspect Profiling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A5BDD-7ED8-D44D-F9B3-BFFAF219E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US" dirty="0"/>
              <a:t>Suspect profiling refers to a procedure of profiling and examining individuals based on their online activities and </a:t>
            </a:r>
            <a:r>
              <a:rPr lang="en-US" dirty="0" err="1"/>
              <a:t>behaviour</a:t>
            </a:r>
            <a:r>
              <a:rPr lang="en-US" dirty="0"/>
              <a:t> patterns.</a:t>
            </a:r>
          </a:p>
          <a:p>
            <a:pPr fontAlgn="base"/>
            <a:r>
              <a:rPr lang="en-US" dirty="0"/>
              <a:t>The investigators can compare system logs, records of communications and access to files to find some actions and follow them to the particular user.</a:t>
            </a:r>
          </a:p>
          <a:p>
            <a:pPr fontAlgn="base"/>
            <a:r>
              <a:rPr lang="en-US" dirty="0"/>
              <a:t>People who are suspicious are determined by </a:t>
            </a:r>
            <a:r>
              <a:rPr lang="en-US" dirty="0" err="1"/>
              <a:t>behavioural</a:t>
            </a:r>
            <a:r>
              <a:rPr lang="en-US" dirty="0"/>
              <a:t> characteristics such as frequent contact, strange timetables of entrance or exit, routine activities.</a:t>
            </a:r>
          </a:p>
          <a:p>
            <a:pPr fontAlgn="base"/>
            <a:r>
              <a:rPr lang="en-US" dirty="0"/>
              <a:t>Each of the suspects will be evaluated by the degree of engagement, the intent and risk potential that will assist in prioritization of investigation.</a:t>
            </a:r>
          </a:p>
          <a:p>
            <a:pPr fontAlgn="base"/>
            <a:r>
              <a:rPr lang="en-US" dirty="0"/>
              <a:t>Profiling process helps the development of evidence-based assumptions about role and responsibility in the incident.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16040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56A08-CC08-873B-B8E8-A366BFCD7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Forensic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5BB55-60F5-F277-7B39-A6D7BCE69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3048000"/>
            <a:ext cx="4397476" cy="2827868"/>
          </a:xfrm>
        </p:spPr>
        <p:txBody>
          <a:bodyPr>
            <a:normAutofit fontScale="47500" lnSpcReduction="20000"/>
          </a:bodyPr>
          <a:lstStyle/>
          <a:p>
            <a:pPr fontAlgn="base"/>
            <a:r>
              <a:rPr lang="en-US" dirty="0"/>
              <a:t>The process of creating an exact duplicate of the digital storage medium and not damaging the original evidence is known as forensic imaging.</a:t>
            </a:r>
          </a:p>
          <a:p>
            <a:pPr fontAlgn="base"/>
            <a:r>
              <a:rPr lang="en-US" dirty="0"/>
              <a:t>The write blockers applied ensure that, regardless of how much data is in any form distorted during imaging process and thus authentic.</a:t>
            </a:r>
          </a:p>
          <a:p>
            <a:pPr fontAlgn="base"/>
            <a:r>
              <a:rPr lang="en-US" dirty="0"/>
              <a:t>The hash values, such as MD5 and SHA are generated to assure that the forensic image is similar to the original data.</a:t>
            </a:r>
          </a:p>
          <a:p>
            <a:pPr fontAlgn="base"/>
            <a:r>
              <a:rPr lang="en-US" dirty="0"/>
              <a:t>Through these pictures the investigators can carry out a comprehensive analysis of the pictures without placing them in jeopardy of being destroyed or changed.</a:t>
            </a:r>
          </a:p>
          <a:p>
            <a:pPr fontAlgn="base"/>
            <a:r>
              <a:rPr lang="en-US" dirty="0"/>
              <a:t>Forensic images may also guarantee reproducibility of the findings wherein findings may be verified by two or more experts.</a:t>
            </a:r>
          </a:p>
          <a:p>
            <a:endParaRPr lang="en-IN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51DD7394-3A16-7050-2BF5-F9CF826410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694" y="2376240"/>
            <a:ext cx="3285054" cy="185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F5530F69-D192-5CBD-D435-9C43392F08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301" y="4317783"/>
            <a:ext cx="3574098" cy="2014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65AABC46-EECC-CAD3-D1B0-C5ACC25C37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560772"/>
            <a:ext cx="2939844" cy="165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163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C8966-B352-F43F-34CD-796D6368B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dirty="0"/>
              <a:t>Analysis and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B840E-E1BA-83D9-5B97-DAFF131D7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base"/>
            <a:r>
              <a:rPr lang="en-US" dirty="0"/>
              <a:t>This segment brings a brief impression of all the inferences which point to the relationships between various pieces of evidence.</a:t>
            </a:r>
          </a:p>
          <a:p>
            <a:pPr fontAlgn="base"/>
            <a:r>
              <a:rPr lang="en-US" dirty="0"/>
              <a:t>It emphasizes the following major findings: suspect identification, patterns and suspicious behavior of communication.</a:t>
            </a:r>
          </a:p>
          <a:p>
            <a:pPr fontAlgn="base"/>
            <a:r>
              <a:rPr lang="en-US" dirty="0"/>
              <a:t>Results are communicated through visual communications such as evidence mapping, graphs and timelines.</a:t>
            </a:r>
          </a:p>
          <a:p>
            <a:pPr fontAlgn="base"/>
            <a:r>
              <a:rPr lang="en-US" dirty="0"/>
              <a:t>The analysis establishes the initial objectives of the study and proves hypothesis that were developed during the analysis.</a:t>
            </a:r>
          </a:p>
          <a:p>
            <a:pPr fontAlgn="base"/>
            <a:r>
              <a:rPr lang="en-US" dirty="0"/>
              <a:t>Conclusions are made on solid, verifiable evidence, which gives one a clear insight into the incident and implications.</a:t>
            </a:r>
            <a:br>
              <a:rPr lang="en-US" b="0" dirty="0">
                <a:effectLst/>
              </a:rPr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9077431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A5474-3DA8-03D6-F3FD-2B10E898AD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4C880-1961-9E45-FD39-CA2D24045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743" y="1769532"/>
            <a:ext cx="9601196" cy="4483784"/>
          </a:xfrm>
        </p:spPr>
        <p:txBody>
          <a:bodyPr>
            <a:normAutofit/>
          </a:bodyPr>
          <a:lstStyle/>
          <a:p>
            <a:pPr fontAlgn="base"/>
            <a:r>
              <a:rPr lang="en-US" sz="1800" dirty="0"/>
              <a:t>The Core Objective: Selling "The </a:t>
            </a:r>
            <a:r>
              <a:rPr lang="en-US" sz="1800" dirty="0" err="1"/>
              <a:t>Blueprint"The</a:t>
            </a:r>
            <a:r>
              <a:rPr lang="en-US" sz="1800" dirty="0"/>
              <a:t> primary activity identified is a high-stakes illegal transaction involving a sensitive file referred to as "The Blueprint.“</a:t>
            </a:r>
          </a:p>
          <a:p>
            <a:pPr fontAlgn="base"/>
            <a:r>
              <a:rPr lang="en-US" sz="1800" dirty="0"/>
              <a:t>The Price: The agreed-upon amount for this data was $5 million USD.</a:t>
            </a:r>
          </a:p>
          <a:p>
            <a:pPr fontAlgn="base"/>
            <a:r>
              <a:rPr lang="en-US" sz="1800" dirty="0"/>
              <a:t>The Method: The payment was to be made to an offshore account.</a:t>
            </a:r>
          </a:p>
          <a:p>
            <a:pPr fontAlgn="base"/>
            <a:r>
              <a:rPr lang="en-US" sz="1800" dirty="0"/>
              <a:t>The Strategy: To avoid detection or "getting burned," the parties agreed to send the blueprint in "chunks" (sections) rather than all at once.</a:t>
            </a:r>
          </a:p>
          <a:p>
            <a:pPr fontAlgn="base"/>
            <a:r>
              <a:rPr lang="en-US" sz="1800" dirty="0"/>
              <a:t>Key Participants : Peter Dover (dovp59@gmail.com): The main subject. He used multiple devices (Nokia, Samsung, Huawei) and accounts to coordinate the sale.</a:t>
            </a:r>
          </a:p>
          <a:p>
            <a:pPr fontAlgn="base"/>
            <a:r>
              <a:rPr lang="en-US" sz="1800" dirty="0"/>
              <a:t>Norman Smith: The primary buyer or co-conspirator who negotiated the terms of the transfer and insisted on the "phased" delivery of the blueprint to minimize risk.</a:t>
            </a:r>
          </a:p>
          <a:p>
            <a:pPr fontAlgn="base"/>
            <a:r>
              <a:rPr lang="en-US" sz="1800" dirty="0"/>
              <a:t>Joe Marsh: A close associate of Peter Dover. He acted as the "intermediary" who vouched for Norman Smith and connected him with Peter.</a:t>
            </a:r>
            <a:endParaRPr lang="en-IN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2DF7E-4EC2-B311-5DF5-4305E0F65F2C}"/>
              </a:ext>
            </a:extLst>
          </p:cNvPr>
          <p:cNvSpPr txBox="1"/>
          <p:nvPr/>
        </p:nvSpPr>
        <p:spPr>
          <a:xfrm>
            <a:off x="3077497" y="884903"/>
            <a:ext cx="5958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800" b="1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781753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A870A-B717-B60F-9BC9-3EA8BCE85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Timeline</a:t>
            </a:r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EB0CAB5-7515-AA27-98E4-0F07839DA0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52107" y="2557463"/>
            <a:ext cx="5687785" cy="331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6003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B9F936-D159-0071-2E0C-5827CA4757B2}"/>
              </a:ext>
            </a:extLst>
          </p:cNvPr>
          <p:cNvSpPr txBox="1"/>
          <p:nvPr/>
        </p:nvSpPr>
        <p:spPr>
          <a:xfrm>
            <a:off x="1248697" y="1946788"/>
            <a:ext cx="952745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January 31, 2025 : Forensic recovery of the "Genie Chat" on the Huawei device reveals the specific timeline of the deal: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10:22 AM: Peter discusses providing a "demo sample" to prove the blueprint's authenticity but refuses to send a "full sample" before payment.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10:23 AM: The contact confirms that the $5M is secured and waiting for confirmation.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12:47 PM: Peter initiates direct contact with Norman Smith, referencing Joe Marsh’s approval.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12:51 PM: The deal is finalized. Peter agrees that once the $5M reflects in the offshore account, the first chunk of the blueprint will be released.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000" dirty="0"/>
              <a:t>12:53 PM: Peter tells Norman to expect the first delivery within 48 hours and explicitly states, "After that, we are ghosts," indicating their intent to disappear and evade law enforcement.</a:t>
            </a:r>
            <a:endParaRPr lang="en-IN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B7F802-5B42-492F-25C8-8B2272B67D40}"/>
              </a:ext>
            </a:extLst>
          </p:cNvPr>
          <p:cNvSpPr txBox="1"/>
          <p:nvPr/>
        </p:nvSpPr>
        <p:spPr>
          <a:xfrm>
            <a:off x="2251587" y="1012723"/>
            <a:ext cx="77674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Timeline of the Transaction</a:t>
            </a:r>
            <a:endParaRPr lang="en-IN" sz="3600" b="1" dirty="0"/>
          </a:p>
        </p:txBody>
      </p:sp>
    </p:spTree>
    <p:extLst>
      <p:ext uri="{BB962C8B-B14F-4D97-AF65-F5344CB8AC3E}">
        <p14:creationId xmlns:p14="http://schemas.microsoft.com/office/powerpoint/2010/main" val="2119747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CD196-E9DA-0A9D-0AFD-B16A54FC7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</a:t>
            </a:r>
            <a:endParaRPr lang="en-IN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61A98-7FD3-2004-0680-B763AFDE4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en-US" dirty="0"/>
              <a:t>Bonnet, S. and Teuteberg, F., 2023. Impact of blockchain and distributed ledger technology for the management, protection, enforcement and monetization of intellectual property: a systematic literature review. </a:t>
            </a:r>
            <a:r>
              <a:rPr lang="en-US" i="1" dirty="0"/>
              <a:t>Information Systems and e-Business Management</a:t>
            </a:r>
            <a:r>
              <a:rPr lang="en-US" dirty="0"/>
              <a:t>, </a:t>
            </a:r>
            <a:r>
              <a:rPr lang="en-US" i="1" dirty="0"/>
              <a:t>21</a:t>
            </a:r>
            <a:r>
              <a:rPr lang="en-US" dirty="0"/>
              <a:t>(2), pp.229-275.</a:t>
            </a:r>
          </a:p>
          <a:p>
            <a:pPr fontAlgn="base"/>
            <a:r>
              <a:rPr lang="en-US" dirty="0"/>
              <a:t>Dev, A.S., Pathak, A. and Banerjee, D., 2026. Advancing Industrial Efficiency: The Role of Quantum Technologies in Modern Manufacturing Systems. </a:t>
            </a:r>
            <a:r>
              <a:rPr lang="en-US" i="1" dirty="0"/>
              <a:t>Journal of Advance Manufacturing System and Technology ISSN: 3107-8133 (Online)</a:t>
            </a:r>
            <a:r>
              <a:rPr lang="en-US" dirty="0"/>
              <a:t>, </a:t>
            </a:r>
            <a:r>
              <a:rPr lang="en-US" i="1" dirty="0"/>
              <a:t>10</a:t>
            </a:r>
            <a:r>
              <a:rPr lang="en-US" dirty="0"/>
              <a:t>(2).</a:t>
            </a:r>
          </a:p>
          <a:p>
            <a:pPr fontAlgn="base"/>
            <a:r>
              <a:rPr lang="en-US" dirty="0"/>
              <a:t>Kop, M., Aboy, M. and </a:t>
            </a:r>
            <a:r>
              <a:rPr lang="en-US" dirty="0" err="1"/>
              <a:t>Minssen</a:t>
            </a:r>
            <a:r>
              <a:rPr lang="en-US" dirty="0"/>
              <a:t>, T., 2022. Intellectual property in quantum computing and market power: a theoretical discussion and empirical analysis. </a:t>
            </a:r>
            <a:r>
              <a:rPr lang="en-US" i="1" dirty="0"/>
              <a:t>Journal of Intellectual Property Law and Practice</a:t>
            </a:r>
            <a:r>
              <a:rPr lang="en-US" dirty="0"/>
              <a:t>, </a:t>
            </a:r>
            <a:r>
              <a:rPr lang="en-US" i="1" dirty="0"/>
              <a:t>17</a:t>
            </a:r>
            <a:r>
              <a:rPr lang="en-US" dirty="0"/>
              <a:t>(8), pp.613-628.</a:t>
            </a:r>
          </a:p>
          <a:p>
            <a:pPr fontAlgn="base"/>
            <a:r>
              <a:rPr lang="en-US" dirty="0"/>
              <a:t>Plourde, W., 2023. Intellectual Property Security Using QKD: An End to the Evisceration of American Intellectual Property. </a:t>
            </a:r>
            <a:r>
              <a:rPr lang="en-US" i="1" dirty="0"/>
              <a:t>IDEA</a:t>
            </a:r>
            <a:r>
              <a:rPr lang="en-US" dirty="0"/>
              <a:t>, </a:t>
            </a:r>
            <a:r>
              <a:rPr lang="en-US" i="1" dirty="0"/>
              <a:t>64</a:t>
            </a:r>
            <a:r>
              <a:rPr lang="en-US" dirty="0"/>
              <a:t>, p.774.</a:t>
            </a:r>
          </a:p>
          <a:p>
            <a:pPr fontAlgn="base"/>
            <a:r>
              <a:rPr lang="en-US" dirty="0"/>
              <a:t>Zia-Ul-Haq, M. and Mujtaba, G., 2023. Legal Challenges of Intellectual Property Rights for Quantum Computing. </a:t>
            </a:r>
            <a:r>
              <a:rPr lang="en-US" i="1" dirty="0"/>
              <a:t>Trends in Intellectual Property Research</a:t>
            </a:r>
            <a:r>
              <a:rPr lang="en-US" dirty="0"/>
              <a:t>, </a:t>
            </a:r>
            <a:r>
              <a:rPr lang="en-US" i="1" dirty="0"/>
              <a:t>1</a:t>
            </a:r>
            <a:r>
              <a:rPr lang="en-US" dirty="0"/>
              <a:t>(1), pp.1-17.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60428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ank you love Images - Free Download on Freepik">
            <a:extLst>
              <a:ext uri="{FF2B5EF4-FFF2-40B4-BE49-F238E27FC236}">
                <a16:creationId xmlns:a16="http://schemas.microsoft.com/office/drawing/2014/main" id="{72424246-0BE7-9BD2-AAE7-F9621806BA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865" y="2133600"/>
            <a:ext cx="3615812" cy="361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89165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29</TotalTime>
  <Words>1563</Words>
  <Application>Microsoft Office PowerPoint</Application>
  <PresentationFormat>Widescreen</PresentationFormat>
  <Paragraphs>73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Garamond</vt:lpstr>
      <vt:lpstr>Wingdings</vt:lpstr>
      <vt:lpstr>Organic</vt:lpstr>
      <vt:lpstr>DIGITAL FORENSIC INVESTIGATION </vt:lpstr>
      <vt:lpstr>The aim of the Investigation</vt:lpstr>
      <vt:lpstr>Evidence Acquisition</vt:lpstr>
      <vt:lpstr>Communication Analysis</vt:lpstr>
      <vt:lpstr>File Analysis</vt:lpstr>
      <vt:lpstr>Email Correction and Call logs.</vt:lpstr>
      <vt:lpstr>Suspect Profiling</vt:lpstr>
      <vt:lpstr>Forensic Images</vt:lpstr>
      <vt:lpstr>Analysis and Results</vt:lpstr>
      <vt:lpstr>PowerPoint Presentation</vt:lpstr>
      <vt:lpstr>Timeline</vt:lpstr>
      <vt:lpstr>PowerPoint Presentation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Debarati Basu</dc:creator>
  <cp:lastModifiedBy>Sameer Rajubhai Panchal (2516024)</cp:lastModifiedBy>
  <cp:revision>5</cp:revision>
  <dcterms:created xsi:type="dcterms:W3CDTF">2026-04-17T13:48:10Z</dcterms:created>
  <dcterms:modified xsi:type="dcterms:W3CDTF">2026-04-29T09:45:54Z</dcterms:modified>
</cp:coreProperties>
</file>