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3" r:id="rId1"/>
  </p:sldMasterIdLst>
  <p:notesMasterIdLst>
    <p:notesMasterId r:id="rId13"/>
  </p:notesMasterIdLst>
  <p:sldIdLst>
    <p:sldId id="256" r:id="rId2"/>
    <p:sldId id="265" r:id="rId3"/>
    <p:sldId id="257" r:id="rId4"/>
    <p:sldId id="258" r:id="rId5"/>
    <p:sldId id="266" r:id="rId6"/>
    <p:sldId id="267" r:id="rId7"/>
    <p:sldId id="268" r:id="rId8"/>
    <p:sldId id="269" r:id="rId9"/>
    <p:sldId id="262" r:id="rId10"/>
    <p:sldId id="270" r:id="rId11"/>
    <p:sldId id="271" r:id="rId12"/>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58" y="-8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p:cViewPr varScale="1">
        <p:scale>
          <a:sx n="58" d="100"/>
          <a:sy n="58" d="100"/>
        </p:scale>
        <p:origin x="-177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BC9968-1362-4E9B-A47E-B800F9FB8CC1}" type="doc">
      <dgm:prSet loTypeId="urn:microsoft.com/office/officeart/2005/8/layout/rings+Icon" loCatId="relationship" qsTypeId="urn:microsoft.com/office/officeart/2005/8/quickstyle/simple1" qsCatId="simple" csTypeId="urn:microsoft.com/office/officeart/2005/8/colors/colorful1" csCatId="colorful" phldr="1"/>
      <dgm:spPr/>
    </dgm:pt>
    <dgm:pt modelId="{3FB31FA0-9E0E-473E-8847-82A9CDB5DDF2}">
      <dgm:prSet phldrT="[Text]"/>
      <dgm:spPr/>
      <dgm:t>
        <a:bodyPr/>
        <a:lstStyle/>
        <a:p>
          <a:r>
            <a:rPr lang="en-GB" dirty="0" smtClean="0"/>
            <a:t>Healthy</a:t>
          </a:r>
          <a:endParaRPr lang="en-GB" dirty="0"/>
        </a:p>
      </dgm:t>
    </dgm:pt>
    <dgm:pt modelId="{AC908C26-7663-4F01-8425-96BD4DEDBB5A}" type="parTrans" cxnId="{B3A3C3D7-C85A-4C98-97FF-1CB2DECCC52D}">
      <dgm:prSet/>
      <dgm:spPr/>
      <dgm:t>
        <a:bodyPr/>
        <a:lstStyle/>
        <a:p>
          <a:endParaRPr lang="en-GB"/>
        </a:p>
      </dgm:t>
    </dgm:pt>
    <dgm:pt modelId="{497E3D44-9A4C-45BD-A148-C42FDE6198CD}" type="sibTrans" cxnId="{B3A3C3D7-C85A-4C98-97FF-1CB2DECCC52D}">
      <dgm:prSet/>
      <dgm:spPr/>
      <dgm:t>
        <a:bodyPr/>
        <a:lstStyle/>
        <a:p>
          <a:endParaRPr lang="en-GB"/>
        </a:p>
      </dgm:t>
    </dgm:pt>
    <dgm:pt modelId="{9D1075C9-853C-4E6E-918C-EB7219A15F0C}">
      <dgm:prSet phldrT="[Text]"/>
      <dgm:spPr/>
      <dgm:t>
        <a:bodyPr/>
        <a:lstStyle/>
        <a:p>
          <a:r>
            <a:rPr lang="en-GB" dirty="0" smtClean="0"/>
            <a:t>At-Risk</a:t>
          </a:r>
        </a:p>
        <a:p>
          <a:r>
            <a:rPr lang="en-GB" dirty="0" smtClean="0"/>
            <a:t>Risky</a:t>
          </a:r>
          <a:endParaRPr lang="en-GB" dirty="0"/>
        </a:p>
      </dgm:t>
    </dgm:pt>
    <dgm:pt modelId="{3118A49C-1664-470B-8F30-EC06CB4FE249}" type="parTrans" cxnId="{D62CA203-4DA4-442B-8266-B893DFC2B540}">
      <dgm:prSet/>
      <dgm:spPr/>
      <dgm:t>
        <a:bodyPr/>
        <a:lstStyle/>
        <a:p>
          <a:endParaRPr lang="en-GB"/>
        </a:p>
      </dgm:t>
    </dgm:pt>
    <dgm:pt modelId="{27891B69-11E3-4E17-AE33-0EC2E854C5FC}" type="sibTrans" cxnId="{D62CA203-4DA4-442B-8266-B893DFC2B540}">
      <dgm:prSet/>
      <dgm:spPr/>
      <dgm:t>
        <a:bodyPr/>
        <a:lstStyle/>
        <a:p>
          <a:endParaRPr lang="en-GB"/>
        </a:p>
      </dgm:t>
    </dgm:pt>
    <dgm:pt modelId="{92235D08-A6AD-4256-925F-C20D14279A7C}">
      <dgm:prSet phldrT="[Text]"/>
      <dgm:spPr/>
      <dgm:t>
        <a:bodyPr/>
        <a:lstStyle/>
        <a:p>
          <a:r>
            <a:rPr lang="en-GB" dirty="0" smtClean="0"/>
            <a:t>Unhealthy</a:t>
          </a:r>
          <a:endParaRPr lang="en-GB" dirty="0"/>
        </a:p>
      </dgm:t>
    </dgm:pt>
    <dgm:pt modelId="{A471F6DF-31B0-40E1-8A27-C8F28F8499F2}" type="parTrans" cxnId="{84718CB4-F957-4A80-A90B-5D4E1C770815}">
      <dgm:prSet/>
      <dgm:spPr/>
      <dgm:t>
        <a:bodyPr/>
        <a:lstStyle/>
        <a:p>
          <a:endParaRPr lang="en-GB"/>
        </a:p>
      </dgm:t>
    </dgm:pt>
    <dgm:pt modelId="{404F7CD3-FD1E-4159-B012-2C86D27A85FD}" type="sibTrans" cxnId="{84718CB4-F957-4A80-A90B-5D4E1C770815}">
      <dgm:prSet/>
      <dgm:spPr/>
      <dgm:t>
        <a:bodyPr/>
        <a:lstStyle/>
        <a:p>
          <a:endParaRPr lang="en-GB"/>
        </a:p>
      </dgm:t>
    </dgm:pt>
    <dgm:pt modelId="{E86805B0-ED4B-4202-9CBF-288DD391A3D8}" type="pres">
      <dgm:prSet presAssocID="{3ABC9968-1362-4E9B-A47E-B800F9FB8CC1}" presName="Name0" presStyleCnt="0">
        <dgm:presLayoutVars>
          <dgm:chMax val="7"/>
          <dgm:dir/>
          <dgm:resizeHandles val="exact"/>
        </dgm:presLayoutVars>
      </dgm:prSet>
      <dgm:spPr/>
    </dgm:pt>
    <dgm:pt modelId="{5EACACAF-6E49-447B-B503-E797449CC410}" type="pres">
      <dgm:prSet presAssocID="{3ABC9968-1362-4E9B-A47E-B800F9FB8CC1}" presName="ellipse1" presStyleLbl="vennNode1" presStyleIdx="0" presStyleCnt="3">
        <dgm:presLayoutVars>
          <dgm:bulletEnabled val="1"/>
        </dgm:presLayoutVars>
      </dgm:prSet>
      <dgm:spPr/>
    </dgm:pt>
    <dgm:pt modelId="{E3EA8010-25E8-4D51-9F6B-BD8744D48F55}" type="pres">
      <dgm:prSet presAssocID="{3ABC9968-1362-4E9B-A47E-B800F9FB8CC1}" presName="ellipse2" presStyleLbl="vennNode1" presStyleIdx="1" presStyleCnt="3">
        <dgm:presLayoutVars>
          <dgm:bulletEnabled val="1"/>
        </dgm:presLayoutVars>
      </dgm:prSet>
      <dgm:spPr/>
      <dgm:t>
        <a:bodyPr/>
        <a:lstStyle/>
        <a:p>
          <a:endParaRPr lang="en-GB"/>
        </a:p>
      </dgm:t>
    </dgm:pt>
    <dgm:pt modelId="{38CFB065-DED4-4ED4-A2E7-4F1C333B6F87}" type="pres">
      <dgm:prSet presAssocID="{3ABC9968-1362-4E9B-A47E-B800F9FB8CC1}" presName="ellipse3" presStyleLbl="vennNode1" presStyleIdx="2" presStyleCnt="3">
        <dgm:presLayoutVars>
          <dgm:bulletEnabled val="1"/>
        </dgm:presLayoutVars>
      </dgm:prSet>
      <dgm:spPr/>
      <dgm:t>
        <a:bodyPr/>
        <a:lstStyle/>
        <a:p>
          <a:endParaRPr lang="en-GB"/>
        </a:p>
      </dgm:t>
    </dgm:pt>
  </dgm:ptLst>
  <dgm:cxnLst>
    <dgm:cxn modelId="{D62CA203-4DA4-442B-8266-B893DFC2B540}" srcId="{3ABC9968-1362-4E9B-A47E-B800F9FB8CC1}" destId="{9D1075C9-853C-4E6E-918C-EB7219A15F0C}" srcOrd="1" destOrd="0" parTransId="{3118A49C-1664-470B-8F30-EC06CB4FE249}" sibTransId="{27891B69-11E3-4E17-AE33-0EC2E854C5FC}"/>
    <dgm:cxn modelId="{B3A3C3D7-C85A-4C98-97FF-1CB2DECCC52D}" srcId="{3ABC9968-1362-4E9B-A47E-B800F9FB8CC1}" destId="{3FB31FA0-9E0E-473E-8847-82A9CDB5DDF2}" srcOrd="0" destOrd="0" parTransId="{AC908C26-7663-4F01-8425-96BD4DEDBB5A}" sibTransId="{497E3D44-9A4C-45BD-A148-C42FDE6198CD}"/>
    <dgm:cxn modelId="{847A1DEE-CA9C-4289-B33E-DDEA541195A1}" type="presOf" srcId="{9D1075C9-853C-4E6E-918C-EB7219A15F0C}" destId="{E3EA8010-25E8-4D51-9F6B-BD8744D48F55}" srcOrd="0" destOrd="0" presId="urn:microsoft.com/office/officeart/2005/8/layout/rings+Icon"/>
    <dgm:cxn modelId="{F0927BB0-AA64-4D4A-A4BE-67319A780740}" type="presOf" srcId="{92235D08-A6AD-4256-925F-C20D14279A7C}" destId="{38CFB065-DED4-4ED4-A2E7-4F1C333B6F87}" srcOrd="0" destOrd="0" presId="urn:microsoft.com/office/officeart/2005/8/layout/rings+Icon"/>
    <dgm:cxn modelId="{1EB279D4-072B-4FE2-A44B-37DF35DAE714}" type="presOf" srcId="{3FB31FA0-9E0E-473E-8847-82A9CDB5DDF2}" destId="{5EACACAF-6E49-447B-B503-E797449CC410}" srcOrd="0" destOrd="0" presId="urn:microsoft.com/office/officeart/2005/8/layout/rings+Icon"/>
    <dgm:cxn modelId="{84718CB4-F957-4A80-A90B-5D4E1C770815}" srcId="{3ABC9968-1362-4E9B-A47E-B800F9FB8CC1}" destId="{92235D08-A6AD-4256-925F-C20D14279A7C}" srcOrd="2" destOrd="0" parTransId="{A471F6DF-31B0-40E1-8A27-C8F28F8499F2}" sibTransId="{404F7CD3-FD1E-4159-B012-2C86D27A85FD}"/>
    <dgm:cxn modelId="{FF5C216B-5F17-470F-ADC8-62E784202784}" type="presOf" srcId="{3ABC9968-1362-4E9B-A47E-B800F9FB8CC1}" destId="{E86805B0-ED4B-4202-9CBF-288DD391A3D8}" srcOrd="0" destOrd="0" presId="urn:microsoft.com/office/officeart/2005/8/layout/rings+Icon"/>
    <dgm:cxn modelId="{BF05DBFD-090A-4237-995D-58C7FA818E53}" type="presParOf" srcId="{E86805B0-ED4B-4202-9CBF-288DD391A3D8}" destId="{5EACACAF-6E49-447B-B503-E797449CC410}" srcOrd="0" destOrd="0" presId="urn:microsoft.com/office/officeart/2005/8/layout/rings+Icon"/>
    <dgm:cxn modelId="{C04B97E8-6009-41A6-B23F-E5FCE8452594}" type="presParOf" srcId="{E86805B0-ED4B-4202-9CBF-288DD391A3D8}" destId="{E3EA8010-25E8-4D51-9F6B-BD8744D48F55}" srcOrd="1" destOrd="0" presId="urn:microsoft.com/office/officeart/2005/8/layout/rings+Icon"/>
    <dgm:cxn modelId="{FDAF6B17-8BF6-419E-8560-7E91E6E1CE41}" type="presParOf" srcId="{E86805B0-ED4B-4202-9CBF-288DD391A3D8}" destId="{38CFB065-DED4-4ED4-A2E7-4F1C333B6F87}"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CACAF-6E49-447B-B503-E797449CC410}">
      <dsp:nvSpPr>
        <dsp:cNvPr id="0" name=""/>
        <dsp:cNvSpPr/>
      </dsp:nvSpPr>
      <dsp:spPr>
        <a:xfrm>
          <a:off x="1360525" y="0"/>
          <a:ext cx="2715164" cy="2715125"/>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dirty="0" smtClean="0"/>
            <a:t>Healthy</a:t>
          </a:r>
          <a:endParaRPr lang="en-GB" sz="3100" kern="1200" dirty="0"/>
        </a:p>
      </dsp:txBody>
      <dsp:txXfrm>
        <a:off x="1758152" y="397621"/>
        <a:ext cx="1919910" cy="1919883"/>
      </dsp:txXfrm>
    </dsp:sp>
    <dsp:sp modelId="{E3EA8010-25E8-4D51-9F6B-BD8744D48F55}">
      <dsp:nvSpPr>
        <dsp:cNvPr id="0" name=""/>
        <dsp:cNvSpPr/>
      </dsp:nvSpPr>
      <dsp:spPr>
        <a:xfrm>
          <a:off x="2758044" y="1810837"/>
          <a:ext cx="2715164" cy="2715125"/>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dirty="0" smtClean="0"/>
            <a:t>At-Risk</a:t>
          </a:r>
        </a:p>
        <a:p>
          <a:pPr lvl="0" algn="ctr" defTabSz="1377950">
            <a:lnSpc>
              <a:spcPct val="90000"/>
            </a:lnSpc>
            <a:spcBef>
              <a:spcPct val="0"/>
            </a:spcBef>
            <a:spcAft>
              <a:spcPct val="35000"/>
            </a:spcAft>
          </a:pPr>
          <a:r>
            <a:rPr lang="en-GB" sz="3100" kern="1200" dirty="0" smtClean="0"/>
            <a:t>Risky</a:t>
          </a:r>
          <a:endParaRPr lang="en-GB" sz="3100" kern="1200" dirty="0"/>
        </a:p>
      </dsp:txBody>
      <dsp:txXfrm>
        <a:off x="3155671" y="2208458"/>
        <a:ext cx="1919910" cy="1919883"/>
      </dsp:txXfrm>
    </dsp:sp>
    <dsp:sp modelId="{38CFB065-DED4-4ED4-A2E7-4F1C333B6F87}">
      <dsp:nvSpPr>
        <dsp:cNvPr id="0" name=""/>
        <dsp:cNvSpPr/>
      </dsp:nvSpPr>
      <dsp:spPr>
        <a:xfrm>
          <a:off x="4153910" y="0"/>
          <a:ext cx="2715164" cy="2715125"/>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dirty="0" smtClean="0"/>
            <a:t>Unhealthy</a:t>
          </a:r>
          <a:endParaRPr lang="en-GB" sz="3100" kern="1200" dirty="0"/>
        </a:p>
      </dsp:txBody>
      <dsp:txXfrm>
        <a:off x="4551537" y="397621"/>
        <a:ext cx="1919910" cy="1919883"/>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147"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148"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50"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151"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2050E4A0-1A91-4FC7-A2A0-882B5CC8D0EC}" type="slidenum">
              <a:rPr lang="en-GB"/>
              <a:pPr/>
              <a:t>‹#›</a:t>
            </a:fld>
            <a:endParaRPr lang="en-GB"/>
          </a:p>
        </p:txBody>
      </p:sp>
    </p:spTree>
    <p:extLst>
      <p:ext uri="{BB962C8B-B14F-4D97-AF65-F5344CB8AC3E}">
        <p14:creationId xmlns:p14="http://schemas.microsoft.com/office/powerpoint/2010/main" val="38419204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smtClean="0">
                <a:solidFill>
                  <a:schemeClr val="tx1"/>
                </a:solidFill>
                <a:effectLst/>
                <a:latin typeface="Times New Roman" pitchFamily="18" charset="0"/>
                <a:ea typeface="+mn-ea"/>
                <a:cs typeface="+mn-cs"/>
              </a:rPr>
              <a:t>The preventive approach to medicine that we discussed when we talked about medical discourses</a:t>
            </a:r>
            <a:r>
              <a:rPr lang="en-GB" sz="1200" kern="1200" baseline="0" dirty="0" smtClean="0">
                <a:solidFill>
                  <a:schemeClr val="tx1"/>
                </a:solidFill>
                <a:effectLst/>
                <a:latin typeface="Times New Roman" pitchFamily="18" charset="0"/>
                <a:ea typeface="+mn-ea"/>
                <a:cs typeface="+mn-cs"/>
              </a:rPr>
              <a:t> on obesity</a:t>
            </a:r>
            <a:r>
              <a:rPr lang="en-GB" sz="1200" kern="1200" dirty="0" smtClean="0">
                <a:solidFill>
                  <a:schemeClr val="tx1"/>
                </a:solidFill>
                <a:effectLst/>
                <a:latin typeface="Times New Roman" pitchFamily="18" charset="0"/>
                <a:ea typeface="+mn-ea"/>
                <a:cs typeface="+mn-cs"/>
              </a:rPr>
              <a:t> focuses on identifying people who are at risk for disease, and changing something – their behaviour, their biochemistry, or their environment – in order to reduce the risk.  This focus on prevention and risk has created a new state of health, whose place on the continuum between ‘healthy’ and ‘ill’ is very unclear – the ‘at-risk’ state.  What is it like to live at risk? </a:t>
            </a:r>
          </a:p>
          <a:p>
            <a:endParaRPr lang="en-GB" dirty="0"/>
          </a:p>
        </p:txBody>
      </p:sp>
      <p:sp>
        <p:nvSpPr>
          <p:cNvPr id="4" name="Slide Number Placeholder 3"/>
          <p:cNvSpPr>
            <a:spLocks noGrp="1"/>
          </p:cNvSpPr>
          <p:nvPr>
            <p:ph type="sldNum" sz="quarter" idx="10"/>
          </p:nvPr>
        </p:nvSpPr>
        <p:spPr/>
        <p:txBody>
          <a:bodyPr/>
          <a:lstStyle/>
          <a:p>
            <a:fld id="{2050E4A0-1A91-4FC7-A2A0-882B5CC8D0EC}" type="slidenum">
              <a:rPr lang="en-GB" smtClean="0"/>
              <a:pPr/>
              <a:t>2</a:t>
            </a:fld>
            <a:endParaRPr lang="en-GB"/>
          </a:p>
        </p:txBody>
      </p:sp>
    </p:spTree>
    <p:extLst>
      <p:ext uri="{BB962C8B-B14F-4D97-AF65-F5344CB8AC3E}">
        <p14:creationId xmlns:p14="http://schemas.microsoft.com/office/powerpoint/2010/main" val="3943093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F0326D-BBE0-44DA-8D10-E72CA141090F}" type="slidenum">
              <a:rPr lang="en-GB"/>
              <a:pPr/>
              <a:t>3</a:t>
            </a:fld>
            <a:endParaRPr lang="en-GB"/>
          </a:p>
        </p:txBody>
      </p:sp>
      <p:sp>
        <p:nvSpPr>
          <p:cNvPr id="7170" name="Rectangle 2"/>
          <p:cNvSpPr>
            <a:spLocks noChangeArrowheads="1" noTextEdit="1"/>
          </p:cNvSpPr>
          <p:nvPr>
            <p:ph type="sldImg"/>
          </p:nvPr>
        </p:nvSpPr>
        <p:spPr>
          <a:ln/>
        </p:spPr>
      </p:sp>
      <p:sp>
        <p:nvSpPr>
          <p:cNvPr id="7171"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A49764-03C5-4C8D-A4D8-B3976C0FD2D1}" type="slidenum">
              <a:rPr lang="en-US" smtClean="0"/>
              <a:pPr/>
              <a:t>‹#›</a:t>
            </a:fld>
            <a:endParaRPr lang="en-US"/>
          </a:p>
        </p:txBody>
      </p:sp>
    </p:spTree>
    <p:extLst>
      <p:ext uri="{BB962C8B-B14F-4D97-AF65-F5344CB8AC3E}">
        <p14:creationId xmlns:p14="http://schemas.microsoft.com/office/powerpoint/2010/main" val="144785296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E4F1B6-3E2F-48CD-897B-BF34FE405836}" type="slidenum">
              <a:rPr lang="en-US" smtClean="0"/>
              <a:pPr/>
              <a:t>‹#›</a:t>
            </a:fld>
            <a:endParaRPr lang="en-US"/>
          </a:p>
        </p:txBody>
      </p:sp>
    </p:spTree>
    <p:extLst>
      <p:ext uri="{BB962C8B-B14F-4D97-AF65-F5344CB8AC3E}">
        <p14:creationId xmlns:p14="http://schemas.microsoft.com/office/powerpoint/2010/main" val="54081999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0CF12-2CDA-40A4-A070-889674DFA2E0}" type="slidenum">
              <a:rPr lang="en-US" smtClean="0"/>
              <a:pPr/>
              <a:t>‹#›</a:t>
            </a:fld>
            <a:endParaRPr lang="en-US"/>
          </a:p>
        </p:txBody>
      </p:sp>
    </p:spTree>
    <p:extLst>
      <p:ext uri="{BB962C8B-B14F-4D97-AF65-F5344CB8AC3E}">
        <p14:creationId xmlns:p14="http://schemas.microsoft.com/office/powerpoint/2010/main" val="3142263015"/>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6E14BD-424E-4A40-BE17-FB2E92BEDE0E}" type="slidenum">
              <a:rPr lang="en-US" smtClean="0"/>
              <a:pPr/>
              <a:t>‹#›</a:t>
            </a:fld>
            <a:endParaRPr lang="en-US"/>
          </a:p>
        </p:txBody>
      </p:sp>
    </p:spTree>
    <p:extLst>
      <p:ext uri="{BB962C8B-B14F-4D97-AF65-F5344CB8AC3E}">
        <p14:creationId xmlns:p14="http://schemas.microsoft.com/office/powerpoint/2010/main" val="3002997572"/>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7AC7A7-C542-49CA-A70E-D7F637B1C3EF}" type="slidenum">
              <a:rPr lang="en-US" smtClean="0"/>
              <a:pPr/>
              <a:t>‹#›</a:t>
            </a:fld>
            <a:endParaRPr lang="en-US"/>
          </a:p>
        </p:txBody>
      </p:sp>
    </p:spTree>
    <p:extLst>
      <p:ext uri="{BB962C8B-B14F-4D97-AF65-F5344CB8AC3E}">
        <p14:creationId xmlns:p14="http://schemas.microsoft.com/office/powerpoint/2010/main" val="235905625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EAE719-19BB-4D03-B732-F741472F3514}" type="slidenum">
              <a:rPr lang="en-US" smtClean="0"/>
              <a:pPr/>
              <a:t>‹#›</a:t>
            </a:fld>
            <a:endParaRPr lang="en-US"/>
          </a:p>
        </p:txBody>
      </p:sp>
    </p:spTree>
    <p:extLst>
      <p:ext uri="{BB962C8B-B14F-4D97-AF65-F5344CB8AC3E}">
        <p14:creationId xmlns:p14="http://schemas.microsoft.com/office/powerpoint/2010/main" val="4075194239"/>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E809009-A647-428A-9AB3-8210DC628DD8}" type="slidenum">
              <a:rPr lang="en-US" smtClean="0"/>
              <a:pPr/>
              <a:t>‹#›</a:t>
            </a:fld>
            <a:endParaRPr lang="en-US"/>
          </a:p>
        </p:txBody>
      </p:sp>
    </p:spTree>
    <p:extLst>
      <p:ext uri="{BB962C8B-B14F-4D97-AF65-F5344CB8AC3E}">
        <p14:creationId xmlns:p14="http://schemas.microsoft.com/office/powerpoint/2010/main" val="78354771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806A25-47C7-410A-B23A-5E084FFCEDB9}" type="slidenum">
              <a:rPr lang="en-US" smtClean="0"/>
              <a:pPr/>
              <a:t>‹#›</a:t>
            </a:fld>
            <a:endParaRPr lang="en-US"/>
          </a:p>
        </p:txBody>
      </p:sp>
    </p:spTree>
    <p:extLst>
      <p:ext uri="{BB962C8B-B14F-4D97-AF65-F5344CB8AC3E}">
        <p14:creationId xmlns:p14="http://schemas.microsoft.com/office/powerpoint/2010/main" val="1084668397"/>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0CC753-18FF-47F1-9181-84072D945E3F}" type="slidenum">
              <a:rPr lang="en-US" smtClean="0"/>
              <a:pPr/>
              <a:t>‹#›</a:t>
            </a:fld>
            <a:endParaRPr lang="en-US"/>
          </a:p>
        </p:txBody>
      </p:sp>
    </p:spTree>
    <p:extLst>
      <p:ext uri="{BB962C8B-B14F-4D97-AF65-F5344CB8AC3E}">
        <p14:creationId xmlns:p14="http://schemas.microsoft.com/office/powerpoint/2010/main" val="275161936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4BA642-AD4F-466C-AFCC-4FFE0AB48005}" type="slidenum">
              <a:rPr lang="en-US" smtClean="0"/>
              <a:pPr/>
              <a:t>‹#›</a:t>
            </a:fld>
            <a:endParaRPr lang="en-US"/>
          </a:p>
        </p:txBody>
      </p:sp>
    </p:spTree>
    <p:extLst>
      <p:ext uri="{BB962C8B-B14F-4D97-AF65-F5344CB8AC3E}">
        <p14:creationId xmlns:p14="http://schemas.microsoft.com/office/powerpoint/2010/main" val="962789904"/>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0D3FD-B068-43EB-A6CE-C392B800500E}" type="slidenum">
              <a:rPr lang="en-US" smtClean="0"/>
              <a:pPr/>
              <a:t>‹#›</a:t>
            </a:fld>
            <a:endParaRPr lang="en-US"/>
          </a:p>
        </p:txBody>
      </p:sp>
    </p:spTree>
    <p:extLst>
      <p:ext uri="{BB962C8B-B14F-4D97-AF65-F5344CB8AC3E}">
        <p14:creationId xmlns:p14="http://schemas.microsoft.com/office/powerpoint/2010/main" val="1724791044"/>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28600" y="4572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69EEB392-0AE3-404C-8B52-D9F044A39F7D}" type="slidenum">
              <a:rPr lang="en-US"/>
              <a:pPr/>
              <a:t>‹#›</a:t>
            </a:fld>
            <a:endParaRPr lang="en-US"/>
          </a:p>
        </p:txBody>
      </p:sp>
    </p:spTree>
    <p:extLst>
      <p:ext uri="{BB962C8B-B14F-4D97-AF65-F5344CB8AC3E}">
        <p14:creationId xmlns:p14="http://schemas.microsoft.com/office/powerpoint/2010/main" val="501617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598530-74E5-4FB5-B946-B5C8D6B2A9C6}" type="slidenum">
              <a:rPr lang="en-US" smtClean="0"/>
              <a:pPr/>
              <a:t>‹#›</a:t>
            </a:fld>
            <a:endParaRPr lang="en-US"/>
          </a:p>
        </p:txBody>
      </p:sp>
    </p:spTree>
    <p:extLst>
      <p:ext uri="{BB962C8B-B14F-4D97-AF65-F5344CB8AC3E}">
        <p14:creationId xmlns:p14="http://schemas.microsoft.com/office/powerpoint/2010/main" val="4022143079"/>
      </p:ext>
    </p:extLst>
  </p:cSld>
  <p:clrMap bg1="dk1" tx1="lt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6" r:id="rId12"/>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dirty="0" smtClean="0"/>
              <a:t>AHAN5007</a:t>
            </a:r>
            <a:br>
              <a:rPr lang="en-GB" dirty="0" smtClean="0"/>
            </a:br>
            <a:r>
              <a:rPr lang="en-GB" dirty="0" smtClean="0"/>
              <a:t>The Body, Culture and Society</a:t>
            </a:r>
            <a:endParaRPr lang="en-GB" dirty="0"/>
          </a:p>
        </p:txBody>
      </p:sp>
      <p:sp>
        <p:nvSpPr>
          <p:cNvPr id="2051" name="Rectangle 3"/>
          <p:cNvSpPr>
            <a:spLocks noGrp="1" noChangeArrowheads="1"/>
          </p:cNvSpPr>
          <p:nvPr>
            <p:ph type="subTitle" idx="1"/>
          </p:nvPr>
        </p:nvSpPr>
        <p:spPr/>
        <p:txBody>
          <a:bodyPr/>
          <a:lstStyle/>
          <a:p>
            <a:r>
              <a:rPr lang="en-GB" dirty="0" smtClean="0"/>
              <a:t>Theorising Surveillance and Risk</a:t>
            </a:r>
          </a:p>
          <a:p>
            <a:r>
              <a:rPr lang="en-GB" dirty="0" smtClean="0"/>
              <a:t>27 March 2014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5073850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triped Right Arrow 4"/>
          <p:cNvSpPr/>
          <p:nvPr/>
        </p:nvSpPr>
        <p:spPr>
          <a:xfrm rot="1530534" flipH="1">
            <a:off x="5922431" y="4356492"/>
            <a:ext cx="2592288" cy="1368152"/>
          </a:xfrm>
          <a:prstGeom prst="stripedRightArrow">
            <a:avLst/>
          </a:prstGeom>
          <a:scene3d>
            <a:camera prst="orthographicFront"/>
            <a:lightRig rig="threePt" dir="t"/>
          </a:scene3d>
          <a:sp3d>
            <a:bevelT/>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FF00"/>
                </a:solidFill>
              </a:rPr>
              <a:t>Prevention</a:t>
            </a:r>
            <a:endParaRPr lang="en-GB" dirty="0">
              <a:solidFill>
                <a:srgbClr val="FFFF00"/>
              </a:solidFill>
            </a:endParaRPr>
          </a:p>
        </p:txBody>
      </p:sp>
    </p:spTree>
    <p:extLst>
      <p:ext uri="{BB962C8B-B14F-4D97-AF65-F5344CB8AC3E}">
        <p14:creationId xmlns:p14="http://schemas.microsoft.com/office/powerpoint/2010/main" val="2230389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Living with risk</a:t>
            </a:r>
          </a:p>
        </p:txBody>
      </p:sp>
      <p:sp>
        <p:nvSpPr>
          <p:cNvPr id="3075" name="Rectangle 3"/>
          <p:cNvSpPr>
            <a:spLocks noGrp="1" noChangeArrowheads="1"/>
          </p:cNvSpPr>
          <p:nvPr>
            <p:ph idx="1"/>
          </p:nvPr>
        </p:nvSpPr>
        <p:spPr/>
        <p:txBody>
          <a:bodyPr/>
          <a:lstStyle/>
          <a:p>
            <a:r>
              <a:rPr lang="en-GB" dirty="0">
                <a:effectLst/>
              </a:rPr>
              <a:t>‘You know, one day you’re walking down the street feeling wonderful and then all of a sudden somebody tells you that maybe you shouldn’t feel so wonderful.’ </a:t>
            </a:r>
          </a:p>
          <a:p>
            <a:pPr lvl="1"/>
            <a:r>
              <a:rPr lang="en-GB" dirty="0">
                <a:effectLst/>
              </a:rPr>
              <a:t>a patient with benign breast disease (considered a risk factor for breast cancer</a:t>
            </a:r>
            <a:r>
              <a:rPr lang="en-GB" dirty="0" smtClean="0">
                <a:effectLst/>
              </a:rPr>
              <a:t>), quoted in Gifford (1986)</a:t>
            </a:r>
            <a:endParaRPr lang="en-GB" dirty="0">
              <a:effectLs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a:t>Technical </a:t>
            </a:r>
            <a:r>
              <a:rPr lang="en-GB" dirty="0" smtClean="0"/>
              <a:t>definition </a:t>
            </a:r>
            <a:r>
              <a:rPr lang="en-GB" dirty="0"/>
              <a:t>of ‘risk’</a:t>
            </a:r>
          </a:p>
        </p:txBody>
      </p:sp>
      <p:sp>
        <p:nvSpPr>
          <p:cNvPr id="8195" name="Rectangle 3"/>
          <p:cNvSpPr>
            <a:spLocks noGrp="1" noChangeArrowheads="1"/>
          </p:cNvSpPr>
          <p:nvPr>
            <p:ph idx="1"/>
          </p:nvPr>
        </p:nvSpPr>
        <p:spPr/>
        <p:txBody>
          <a:bodyPr/>
          <a:lstStyle/>
          <a:p>
            <a:r>
              <a:rPr lang="en-GB" u="sng" dirty="0">
                <a:effectLst/>
              </a:rPr>
              <a:t>Risk-</a:t>
            </a:r>
            <a:r>
              <a:rPr lang="en-GB" dirty="0">
                <a:effectLst/>
              </a:rPr>
              <a:t> a numerically calculable or estimable probability of an event, usually some undesirable event occurring.</a:t>
            </a:r>
          </a:p>
          <a:p>
            <a:r>
              <a:rPr lang="en-GB" u="sng" dirty="0" smtClean="0">
                <a:effectLst/>
              </a:rPr>
              <a:t>Uncertainty</a:t>
            </a:r>
            <a:r>
              <a:rPr lang="en-GB" dirty="0" smtClean="0">
                <a:effectLst/>
              </a:rPr>
              <a:t> refers to cases in which we cannot estimate numerically the probability of an event occurring.</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dirty="0" smtClean="0"/>
              <a:t>The calculation of risk probability needs </a:t>
            </a:r>
            <a:r>
              <a:rPr lang="en-GB" u="sng" dirty="0" smtClean="0"/>
              <a:t>data</a:t>
            </a:r>
            <a:r>
              <a:rPr lang="en-GB" dirty="0" smtClean="0"/>
              <a:t>, which are analysed by </a:t>
            </a:r>
            <a:r>
              <a:rPr lang="en-GB" u="sng" dirty="0" smtClean="0"/>
              <a:t>statistics</a:t>
            </a:r>
            <a:r>
              <a:rPr lang="en-GB" dirty="0" smtClean="0"/>
              <a:t>. </a:t>
            </a:r>
          </a:p>
          <a:p>
            <a:r>
              <a:rPr lang="en-GB" dirty="0" smtClean="0"/>
              <a:t>For example:</a:t>
            </a:r>
          </a:p>
          <a:p>
            <a:pPr lvl="1"/>
            <a:r>
              <a:rPr lang="en-GB" dirty="0" smtClean="0"/>
              <a:t>BMI percentile charts</a:t>
            </a:r>
          </a:p>
          <a:p>
            <a:pPr lvl="1"/>
            <a:r>
              <a:rPr lang="en-GB" dirty="0" smtClean="0"/>
              <a:t>Disease prevalence by age, sex, ethnicity, geography, etc.</a:t>
            </a:r>
          </a:p>
          <a:p>
            <a:pPr lvl="1"/>
            <a:r>
              <a:rPr lang="en-GB" dirty="0" smtClean="0"/>
              <a:t>Does cannabis use cause psychosis?</a:t>
            </a:r>
          </a:p>
          <a:p>
            <a:pPr lvl="1"/>
            <a:r>
              <a:rPr lang="en-GB" dirty="0" smtClean="0"/>
              <a:t>Are vegetarians at lower risk of cancer and heart disease?</a:t>
            </a:r>
          </a:p>
        </p:txBody>
      </p:sp>
    </p:spTree>
    <p:extLst>
      <p:ext uri="{BB962C8B-B14F-4D97-AF65-F5344CB8AC3E}">
        <p14:creationId xmlns:p14="http://schemas.microsoft.com/office/powerpoint/2010/main" val="1865422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statistics and expertise</a:t>
            </a:r>
            <a:endParaRPr lang="en-GB" dirty="0"/>
          </a:p>
        </p:txBody>
      </p:sp>
      <p:sp>
        <p:nvSpPr>
          <p:cNvPr id="3" name="Content Placeholder 2"/>
          <p:cNvSpPr>
            <a:spLocks noGrp="1"/>
          </p:cNvSpPr>
          <p:nvPr>
            <p:ph idx="1"/>
          </p:nvPr>
        </p:nvSpPr>
        <p:spPr/>
        <p:txBody>
          <a:bodyPr/>
          <a:lstStyle/>
          <a:p>
            <a:r>
              <a:rPr lang="en-GB" dirty="0" smtClean="0"/>
              <a:t>To collect and interpret this data we need experts and surveillance mechanisms.</a:t>
            </a:r>
          </a:p>
          <a:p>
            <a:endParaRPr lang="en-GB" dirty="0"/>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708920"/>
            <a:ext cx="8532440" cy="3913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0062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Recall from last week the </a:t>
            </a:r>
            <a:r>
              <a:rPr lang="en-GB" dirty="0" err="1" smtClean="0"/>
              <a:t>panopticon</a:t>
            </a:r>
            <a:r>
              <a:rPr lang="en-GB" dirty="0" smtClean="0"/>
              <a:t> metaphor and how people undertake self-regulation and self-surveillance.</a:t>
            </a:r>
          </a:p>
          <a:p>
            <a:r>
              <a:rPr lang="en-GB" dirty="0" smtClean="0"/>
              <a:t>Although the identification of risks and risk factors is a matter of technical expertise (power/knowledge), individuals are expected to learn about healthy living and risk factors, monitor and regulate their own bodies in order to minimise risk, and seek medical help when needed.</a:t>
            </a:r>
            <a:endParaRPr lang="en-GB" dirty="0"/>
          </a:p>
        </p:txBody>
      </p:sp>
    </p:spTree>
    <p:extLst>
      <p:ext uri="{BB962C8B-B14F-4D97-AF65-F5344CB8AC3E}">
        <p14:creationId xmlns:p14="http://schemas.microsoft.com/office/powerpoint/2010/main" val="1990280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Risk Society (Beck)</a:t>
            </a:r>
            <a:endParaRPr lang="en-GB" dirty="0"/>
          </a:p>
        </p:txBody>
      </p:sp>
      <p:sp>
        <p:nvSpPr>
          <p:cNvPr id="3" name="Content Placeholder 2"/>
          <p:cNvSpPr>
            <a:spLocks noGrp="1"/>
          </p:cNvSpPr>
          <p:nvPr>
            <p:ph idx="1"/>
          </p:nvPr>
        </p:nvSpPr>
        <p:spPr>
          <a:xfrm>
            <a:off x="323528" y="1484784"/>
            <a:ext cx="8496944" cy="4641379"/>
          </a:xfrm>
        </p:spPr>
        <p:txBody>
          <a:bodyPr>
            <a:normAutofit fontScale="92500" lnSpcReduction="20000"/>
          </a:bodyPr>
          <a:lstStyle/>
          <a:p>
            <a:r>
              <a:rPr lang="en-GB" dirty="0" smtClean="0"/>
              <a:t>Risk is a way of coping with the uncertainties that are a part of modern life.</a:t>
            </a:r>
          </a:p>
          <a:p>
            <a:r>
              <a:rPr lang="en-GB" dirty="0" smtClean="0"/>
              <a:t>Modern risks are largely invisible and require experts to warn us about them.</a:t>
            </a:r>
          </a:p>
          <a:p>
            <a:r>
              <a:rPr lang="en-GB" dirty="0" smtClean="0"/>
              <a:t>But:</a:t>
            </a:r>
          </a:p>
          <a:p>
            <a:pPr lvl="1"/>
            <a:r>
              <a:rPr lang="en-GB" dirty="0" smtClean="0"/>
              <a:t>“Social </a:t>
            </a:r>
            <a:r>
              <a:rPr lang="en-GB" dirty="0"/>
              <a:t>movements raise questions that are not answered by the risk technicians at all, and the technicians answer questions which miss the point of what was really asked and what feeds public </a:t>
            </a:r>
            <a:r>
              <a:rPr lang="en-GB" dirty="0" smtClean="0"/>
              <a:t>anxiety…  </a:t>
            </a:r>
            <a:r>
              <a:rPr lang="en-GB" dirty="0"/>
              <a:t>The social effect of risk definitions is therefore not dependent on their scientific </a:t>
            </a:r>
            <a:r>
              <a:rPr lang="en-GB" dirty="0" smtClean="0"/>
              <a:t>validity” (Beck, 1985, p. 32)</a:t>
            </a:r>
            <a:endParaRPr lang="en-GB" dirty="0"/>
          </a:p>
        </p:txBody>
      </p:sp>
    </p:spTree>
    <p:extLst>
      <p:ext uri="{BB962C8B-B14F-4D97-AF65-F5344CB8AC3E}">
        <p14:creationId xmlns:p14="http://schemas.microsoft.com/office/powerpoint/2010/main" val="718013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3568" y="404664"/>
            <a:ext cx="7772400" cy="1143000"/>
          </a:xfrm>
        </p:spPr>
        <p:txBody>
          <a:bodyPr/>
          <a:lstStyle/>
          <a:p>
            <a:r>
              <a:rPr lang="en-GB" dirty="0"/>
              <a:t>Risk compensation</a:t>
            </a:r>
          </a:p>
        </p:txBody>
      </p:sp>
      <p:sp>
        <p:nvSpPr>
          <p:cNvPr id="14339" name="Rectangle 3"/>
          <p:cNvSpPr>
            <a:spLocks noGrp="1" noChangeArrowheads="1"/>
          </p:cNvSpPr>
          <p:nvPr>
            <p:ph type="body" sz="half" idx="1"/>
          </p:nvPr>
        </p:nvSpPr>
        <p:spPr/>
        <p:txBody>
          <a:bodyPr/>
          <a:lstStyle/>
          <a:p>
            <a:r>
              <a:rPr lang="en-GB" sz="2800" dirty="0"/>
              <a:t>Balance risks and benefits.</a:t>
            </a:r>
          </a:p>
          <a:p>
            <a:r>
              <a:rPr lang="en-GB" sz="2800" dirty="0"/>
              <a:t>Reducing one risk may lead to different risk-taking behaviour.</a:t>
            </a:r>
          </a:p>
          <a:p>
            <a:r>
              <a:rPr lang="en-GB" sz="2800" dirty="0"/>
              <a:t>Risk compensation </a:t>
            </a:r>
            <a:r>
              <a:rPr lang="en-GB" sz="2800" dirty="0" smtClean="0"/>
              <a:t>can confound </a:t>
            </a:r>
            <a:r>
              <a:rPr lang="en-GB" sz="2800" dirty="0"/>
              <a:t>risk assessment efforts.</a:t>
            </a:r>
          </a:p>
        </p:txBody>
      </p:sp>
      <p:graphicFrame>
        <p:nvGraphicFramePr>
          <p:cNvPr id="14340" name="Object 4"/>
          <p:cNvGraphicFramePr>
            <a:graphicFrameLocks noGrp="1" noChangeAspect="1"/>
          </p:cNvGraphicFramePr>
          <p:nvPr>
            <p:ph type="clipArt" sz="half" idx="2"/>
          </p:nvPr>
        </p:nvGraphicFramePr>
        <p:xfrm>
          <a:off x="4648200" y="2166938"/>
          <a:ext cx="3810000" cy="3741737"/>
        </p:xfrm>
        <a:graphic>
          <a:graphicData uri="http://schemas.openxmlformats.org/presentationml/2006/ole">
            <mc:AlternateContent xmlns:mc="http://schemas.openxmlformats.org/markup-compatibility/2006">
              <mc:Choice xmlns:v="urn:schemas-microsoft-com:vml" Requires="v">
                <p:oleObj spid="_x0000_s14344" name="Clip" r:id="rId3" imgW="4016520" imgH="3945240" progId="MS_ClipArt_Gallery.2">
                  <p:embed/>
                </p:oleObj>
              </mc:Choice>
              <mc:Fallback>
                <p:oleObj name="Clip" r:id="rId3" imgW="4016520" imgH="3945240" progId="MS_ClipArt_Gallery.2">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2166938"/>
                        <a:ext cx="3810000" cy="3741737"/>
                      </a:xfrm>
                      <a:prstGeom prst="rect">
                        <a:avLst/>
                      </a:prstGeom>
                    </p:spPr>
                  </p:pic>
                </p:oleObj>
              </mc:Fallback>
            </mc:AlternateContent>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as a risk factor</a:t>
            </a:r>
            <a:endParaRPr lang="en-GB" dirty="0"/>
          </a:p>
        </p:txBody>
      </p:sp>
      <p:sp>
        <p:nvSpPr>
          <p:cNvPr id="5" name="Content Placeholder 4"/>
          <p:cNvSpPr>
            <a:spLocks noGrp="1"/>
          </p:cNvSpPr>
          <p:nvPr>
            <p:ph idx="1"/>
          </p:nvPr>
        </p:nvSpPr>
        <p:spPr/>
        <p:txBody>
          <a:bodyPr/>
          <a:lstStyle/>
          <a:p>
            <a:r>
              <a:rPr lang="en-GB" dirty="0" smtClean="0"/>
              <a:t>Sex vs. gender</a:t>
            </a:r>
          </a:p>
          <a:p>
            <a:r>
              <a:rPr lang="en-GB" dirty="0" smtClean="0"/>
              <a:t>Biological risks associated with sex </a:t>
            </a:r>
          </a:p>
          <a:p>
            <a:r>
              <a:rPr lang="en-GB" dirty="0" smtClean="0"/>
              <a:t>Social factors may place certain people at risk (e.g. poverty, attitudes to sexuality, education, livelihood) – these may be associated with gender.</a:t>
            </a:r>
          </a:p>
        </p:txBody>
      </p:sp>
    </p:spTree>
    <p:extLst>
      <p:ext uri="{BB962C8B-B14F-4D97-AF65-F5344CB8AC3E}">
        <p14:creationId xmlns:p14="http://schemas.microsoft.com/office/powerpoint/2010/main" val="1664367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Video: ‘From Risk to Action: Women and HIV/AIDS in Ethiopia’</a:t>
            </a:r>
            <a:endParaRPr lang="en-GB" dirty="0"/>
          </a:p>
        </p:txBody>
      </p:sp>
      <p:sp>
        <p:nvSpPr>
          <p:cNvPr id="3" name="Content Placeholder 2"/>
          <p:cNvSpPr>
            <a:spLocks noGrp="1"/>
          </p:cNvSpPr>
          <p:nvPr>
            <p:ph idx="1"/>
          </p:nvPr>
        </p:nvSpPr>
        <p:spPr/>
        <p:txBody>
          <a:bodyPr>
            <a:normAutofit lnSpcReduction="10000"/>
          </a:bodyPr>
          <a:lstStyle/>
          <a:p>
            <a:r>
              <a:rPr lang="en-GB" dirty="0" smtClean="0"/>
              <a:t>Why are women at greater risk of HIV infection than men?</a:t>
            </a:r>
          </a:p>
          <a:p>
            <a:r>
              <a:rPr lang="en-GB" dirty="0" smtClean="0"/>
              <a:t>What is being done </a:t>
            </a:r>
            <a:r>
              <a:rPr lang="en-GB" smtClean="0"/>
              <a:t>about it?</a:t>
            </a:r>
            <a:endParaRPr lang="en-GB" dirty="0" smtClean="0"/>
          </a:p>
          <a:p>
            <a:r>
              <a:rPr lang="en-GB" dirty="0" smtClean="0"/>
              <a:t>How are social and power relations evident in this phenomenon?</a:t>
            </a:r>
          </a:p>
          <a:p>
            <a:pPr lvl="1"/>
            <a:r>
              <a:rPr lang="en-GB" dirty="0" smtClean="0"/>
              <a:t>Offer a </a:t>
            </a:r>
            <a:r>
              <a:rPr lang="en-GB" dirty="0" err="1" smtClean="0"/>
              <a:t>Foucauldian</a:t>
            </a:r>
            <a:r>
              <a:rPr lang="en-GB" dirty="0" smtClean="0"/>
              <a:t> analysis of the knowledge presented in the documentary.</a:t>
            </a:r>
          </a:p>
          <a:p>
            <a:pPr lvl="1"/>
            <a:r>
              <a:rPr lang="en-GB" dirty="0" smtClean="0"/>
              <a:t>What other lenses could we use to examine the relationship between gender, risk and power?</a:t>
            </a:r>
            <a:endParaRPr lang="en-GB" dirty="0"/>
          </a:p>
        </p:txBody>
      </p:sp>
    </p:spTree>
    <p:extLst>
      <p:ext uri="{BB962C8B-B14F-4D97-AF65-F5344CB8AC3E}">
        <p14:creationId xmlns:p14="http://schemas.microsoft.com/office/powerpoint/2010/main" val="4207476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119</TotalTime>
  <Words>574</Words>
  <Application>Microsoft Office PowerPoint</Application>
  <PresentationFormat>On-screen Show (4:3)</PresentationFormat>
  <Paragraphs>46</Paragraphs>
  <Slides>11</Slides>
  <Notes>2</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6" baseType="lpstr">
      <vt:lpstr>Times New Roman</vt:lpstr>
      <vt:lpstr>Tahoma</vt:lpstr>
      <vt:lpstr>Monotype Sorts</vt:lpstr>
      <vt:lpstr>Office Theme</vt:lpstr>
      <vt:lpstr>Microsoft Clip Gallery</vt:lpstr>
      <vt:lpstr>AHAN5007 The Body, Culture and Society</vt:lpstr>
      <vt:lpstr>PowerPoint Presentation</vt:lpstr>
      <vt:lpstr>Living with risk</vt:lpstr>
      <vt:lpstr>Technical definition of ‘risk’</vt:lpstr>
      <vt:lpstr>PowerPoint Presentation</vt:lpstr>
      <vt:lpstr>Risk, statistics and expertise</vt:lpstr>
      <vt:lpstr>PowerPoint Presentation</vt:lpstr>
      <vt:lpstr>The Risk Society (Beck)</vt:lpstr>
      <vt:lpstr>Risk compensation</vt:lpstr>
      <vt:lpstr>Gender as a risk factor</vt:lpstr>
      <vt:lpstr>Video: ‘From Risk to Action: Women and HIV/AIDS in Ethiopia’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and Uncertainty</dc:title>
  <dc:creator>USER</dc:creator>
  <cp:lastModifiedBy>Rachel Casiday</cp:lastModifiedBy>
  <cp:revision>7</cp:revision>
  <dcterms:created xsi:type="dcterms:W3CDTF">2003-10-08T13:25:03Z</dcterms:created>
  <dcterms:modified xsi:type="dcterms:W3CDTF">2014-03-26T19:14:59Z</dcterms:modified>
</cp:coreProperties>
</file>