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6" r:id="rId1"/>
  </p:sldMasterIdLst>
  <p:notesMasterIdLst>
    <p:notesMasterId r:id="rId13"/>
  </p:notesMasterIdLst>
  <p:sldIdLst>
    <p:sldId id="262" r:id="rId2"/>
    <p:sldId id="284" r:id="rId3"/>
    <p:sldId id="295" r:id="rId4"/>
    <p:sldId id="296" r:id="rId5"/>
    <p:sldId id="297" r:id="rId6"/>
    <p:sldId id="299" r:id="rId7"/>
    <p:sldId id="300" r:id="rId8"/>
    <p:sldId id="301" r:id="rId9"/>
    <p:sldId id="302" r:id="rId10"/>
    <p:sldId id="303" r:id="rId11"/>
    <p:sldId id="294" r:id="rId1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798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13" name="Picture 2" descr="logoSMU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30/09/2012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zed.co.uk/" TargetMode="External"/><Relationship Id="rId2" Type="http://schemas.openxmlformats.org/officeDocument/2006/relationships/hyperlink" Target="http://www.businesslink.gov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juno.emeraldinsight.com/" TargetMode="External"/><Relationship Id="rId4" Type="http://schemas.openxmlformats.org/officeDocument/2006/relationships/hyperlink" Target="http://www.bytestart.co.uk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James Williams\AppData\Local\Microsoft\Windows\Temporary Internet Files\Content.IE5\Q5ZP6VQN\MP9102208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132856"/>
            <a:ext cx="2788281" cy="2774229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994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51520" y="1023175"/>
            <a:ext cx="7772400" cy="965665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Entrepreneurship</a:t>
            </a:r>
            <a:endParaRPr lang="en-GB" dirty="0"/>
          </a:p>
        </p:txBody>
      </p:sp>
      <p:sp>
        <p:nvSpPr>
          <p:cNvPr id="3994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395536" y="3429000"/>
            <a:ext cx="7772400" cy="1199704"/>
          </a:xfrm>
        </p:spPr>
        <p:txBody>
          <a:bodyPr/>
          <a:lstStyle/>
          <a:p>
            <a:pPr algn="l"/>
            <a:r>
              <a:rPr lang="en-GB" b="1" dirty="0" smtClean="0">
                <a:solidFill>
                  <a:srgbClr val="0070C0"/>
                </a:solidFill>
              </a:rPr>
              <a:t>James Williams</a:t>
            </a:r>
            <a:endParaRPr lang="en-GB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Year </a:t>
            </a:r>
            <a:r>
              <a:rPr lang="en-GB" dirty="0" smtClean="0"/>
              <a:t>2 </a:t>
            </a:r>
            <a:r>
              <a:rPr lang="en-GB" dirty="0" smtClean="0"/>
              <a:t>Module</a:t>
            </a:r>
          </a:p>
          <a:p>
            <a:endParaRPr lang="en-GB" dirty="0" smtClean="0"/>
          </a:p>
          <a:p>
            <a:r>
              <a:rPr lang="en-GB" dirty="0" smtClean="0"/>
              <a:t>Module Value:  20 credits</a:t>
            </a:r>
          </a:p>
          <a:p>
            <a:endParaRPr lang="en-GB" dirty="0" smtClean="0"/>
          </a:p>
          <a:p>
            <a:r>
              <a:rPr lang="en-GB" dirty="0" smtClean="0"/>
              <a:t>Duration:  October to May.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Value &amp; Duration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Creativity</a:t>
            </a:r>
          </a:p>
          <a:p>
            <a:pPr>
              <a:buNone/>
            </a:pPr>
            <a:r>
              <a:rPr lang="en-GB" dirty="0" smtClean="0"/>
              <a:t>Innovation</a:t>
            </a:r>
          </a:p>
          <a:p>
            <a:pPr>
              <a:buNone/>
            </a:pPr>
            <a:r>
              <a:rPr lang="en-GB" dirty="0" smtClean="0"/>
              <a:t>USP &amp; Competitive Advantage</a:t>
            </a:r>
          </a:p>
          <a:p>
            <a:pPr>
              <a:buNone/>
            </a:pPr>
            <a:r>
              <a:rPr lang="en-GB" dirty="0" smtClean="0"/>
              <a:t>How Businesses operate</a:t>
            </a:r>
          </a:p>
          <a:p>
            <a:pPr>
              <a:buNone/>
            </a:pPr>
            <a:r>
              <a:rPr lang="en-GB" dirty="0" smtClean="0"/>
              <a:t>Issues relevant to SMEs</a:t>
            </a:r>
          </a:p>
          <a:p>
            <a:pPr>
              <a:buNone/>
            </a:pPr>
            <a:r>
              <a:rPr lang="en-GB" dirty="0" smtClean="0"/>
              <a:t>Marketing, Finance, Real </a:t>
            </a:r>
            <a:r>
              <a:rPr lang="en-GB" dirty="0" smtClean="0"/>
              <a:t>&amp;</a:t>
            </a:r>
            <a:r>
              <a:rPr lang="en-GB" dirty="0" smtClean="0"/>
              <a:t> Virtual Estates</a:t>
            </a:r>
          </a:p>
          <a:p>
            <a:pPr>
              <a:buNone/>
            </a:pPr>
            <a:r>
              <a:rPr lang="en-GB" dirty="0" smtClean="0"/>
              <a:t>Traditional E &amp; M-commerce</a:t>
            </a:r>
          </a:p>
          <a:p>
            <a:pPr>
              <a:buNone/>
            </a:pPr>
            <a:r>
              <a:rPr lang="en-GB" dirty="0" smtClean="0"/>
              <a:t>Professional Legal &amp; Ethical considerations</a:t>
            </a:r>
          </a:p>
          <a:p>
            <a:pPr>
              <a:buNone/>
            </a:pPr>
            <a:r>
              <a:rPr lang="en-GB" dirty="0" smtClean="0"/>
              <a:t>Professional business planning.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AIMs: This module will cover: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1328"/>
            <a:ext cx="843528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	Upon the successful completion of this module you will be able to:</a:t>
            </a:r>
          </a:p>
          <a:p>
            <a:pPr>
              <a:buNone/>
            </a:pPr>
            <a:r>
              <a:rPr lang="en-GB" dirty="0" smtClean="0"/>
              <a:t> </a:t>
            </a:r>
          </a:p>
          <a:p>
            <a:pPr marL="624078" lvl="0" indent="-514350">
              <a:buFont typeface="+mj-lt"/>
              <a:buAutoNum type="arabicPeriod"/>
            </a:pPr>
            <a:r>
              <a:rPr lang="en-GB" dirty="0" smtClean="0"/>
              <a:t>Demonstrate an ability to create, recognise and exploit a business opportunity and pitch the idea to a high level </a:t>
            </a:r>
            <a:r>
              <a:rPr lang="en-GB" dirty="0" smtClean="0"/>
              <a:t>audience.</a:t>
            </a:r>
          </a:p>
          <a:p>
            <a:pPr marL="624078" lvl="0" indent="-514350">
              <a:buNone/>
            </a:pPr>
            <a:endParaRPr lang="en-GB" dirty="0" smtClean="0"/>
          </a:p>
          <a:p>
            <a:pPr marL="624078" lvl="0" indent="-514350">
              <a:buFont typeface="+mj-lt"/>
              <a:buAutoNum type="arabicPeriod" startAt="2"/>
            </a:pPr>
            <a:r>
              <a:rPr lang="en-GB" dirty="0" smtClean="0"/>
              <a:t>Devise </a:t>
            </a:r>
            <a:r>
              <a:rPr lang="en-GB" dirty="0" smtClean="0"/>
              <a:t>and justify a realistic and professional business/venture plan to take forward an opportunity, based on a critical evaluation of a given competitive </a:t>
            </a:r>
            <a:r>
              <a:rPr lang="en-GB" dirty="0" smtClean="0"/>
              <a:t>scenario.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LEARNING OUTCOMES: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900000"/>
          </a:xfrm>
        </p:spPr>
        <p:txBody>
          <a:bodyPr>
            <a:noAutofit/>
          </a:bodyPr>
          <a:lstStyle/>
          <a:p>
            <a:pPr lvl="0"/>
            <a:r>
              <a:rPr lang="en-GB" sz="2000" dirty="0" smtClean="0"/>
              <a:t>The impact on society of entrepreneurs and </a:t>
            </a:r>
            <a:r>
              <a:rPr lang="en-GB" sz="2000" dirty="0" err="1" smtClean="0"/>
              <a:t>intrepreneurs</a:t>
            </a:r>
            <a:r>
              <a:rPr lang="en-GB" sz="2000" dirty="0" smtClean="0"/>
              <a:t>.</a:t>
            </a:r>
            <a:endParaRPr lang="en-GB" sz="2000" dirty="0" smtClean="0"/>
          </a:p>
          <a:p>
            <a:pPr lvl="0"/>
            <a:r>
              <a:rPr lang="en-GB" sz="2000" dirty="0" smtClean="0"/>
              <a:t>Creativity &amp; innovation.</a:t>
            </a:r>
            <a:endParaRPr lang="en-GB" sz="2000" dirty="0" smtClean="0"/>
          </a:p>
          <a:p>
            <a:pPr lvl="0"/>
            <a:r>
              <a:rPr lang="en-GB" sz="2000" dirty="0" smtClean="0"/>
              <a:t>The skills, attributes and behaviours of the </a:t>
            </a:r>
            <a:r>
              <a:rPr lang="en-GB" sz="2000" dirty="0" smtClean="0"/>
              <a:t>entrepreneur.</a:t>
            </a:r>
          </a:p>
          <a:p>
            <a:pPr lvl="0"/>
            <a:r>
              <a:rPr lang="en-GB" sz="2000" dirty="0" smtClean="0"/>
              <a:t>Adding value to society and Ethical business practice.</a:t>
            </a:r>
            <a:endParaRPr lang="en-GB" sz="2000" dirty="0" smtClean="0"/>
          </a:p>
          <a:p>
            <a:pPr lvl="0"/>
            <a:r>
              <a:rPr lang="en-GB" sz="2000" dirty="0" smtClean="0"/>
              <a:t>The business planning process relevant to </a:t>
            </a:r>
            <a:r>
              <a:rPr lang="en-GB" sz="2000" dirty="0" smtClean="0"/>
              <a:t>SMEs.</a:t>
            </a:r>
            <a:endParaRPr lang="en-GB" sz="2000" dirty="0" smtClean="0"/>
          </a:p>
          <a:p>
            <a:pPr lvl="0"/>
            <a:r>
              <a:rPr lang="en-GB" sz="2000" dirty="0" smtClean="0"/>
              <a:t>M</a:t>
            </a:r>
            <a:r>
              <a:rPr lang="en-GB" sz="2000" dirty="0" smtClean="0"/>
              <a:t>arket analysis, competition and product development opportunity;</a:t>
            </a:r>
            <a:endParaRPr lang="en-GB" sz="2000" dirty="0" smtClean="0"/>
          </a:p>
          <a:p>
            <a:pPr lvl="0"/>
            <a:r>
              <a:rPr lang="en-GB" sz="2000" dirty="0" smtClean="0"/>
              <a:t>The marketing plan (targeting, product, price, promotion, business premises/distribution</a:t>
            </a:r>
            <a:r>
              <a:rPr lang="en-GB" sz="2000" dirty="0" smtClean="0"/>
              <a:t>).</a:t>
            </a:r>
            <a:endParaRPr lang="en-GB" sz="2000" dirty="0" smtClean="0"/>
          </a:p>
          <a:p>
            <a:pPr lvl="0"/>
            <a:r>
              <a:rPr lang="en-GB" sz="2000" dirty="0" smtClean="0"/>
              <a:t>Management and human resources plan: people/staffing </a:t>
            </a:r>
            <a:r>
              <a:rPr lang="en-GB" sz="2000" dirty="0" smtClean="0"/>
              <a:t>issues.</a:t>
            </a:r>
            <a:endParaRPr lang="en-GB" sz="2000" dirty="0" smtClean="0"/>
          </a:p>
          <a:p>
            <a:pPr lvl="0"/>
            <a:r>
              <a:rPr lang="en-GB" sz="2000" dirty="0" smtClean="0"/>
              <a:t>Operations and production plan: production facilities, IT </a:t>
            </a:r>
            <a:r>
              <a:rPr lang="en-GB" sz="2000" dirty="0" smtClean="0"/>
              <a:t>requirements.</a:t>
            </a:r>
          </a:p>
          <a:p>
            <a:pPr lvl="0"/>
            <a:r>
              <a:rPr lang="en-GB" sz="2000" dirty="0" smtClean="0"/>
              <a:t>Intellectual </a:t>
            </a:r>
            <a:r>
              <a:rPr lang="en-GB" sz="2000" dirty="0" smtClean="0"/>
              <a:t>property rights issues such as copyright, trademarks and patents.</a:t>
            </a:r>
          </a:p>
          <a:p>
            <a:pPr lvl="0"/>
            <a:r>
              <a:rPr lang="en-GB" sz="2000" dirty="0" smtClean="0"/>
              <a:t>Financial plan: e.g. sources of finance to start-up a business, </a:t>
            </a:r>
            <a:r>
              <a:rPr lang="en-GB" sz="2000" dirty="0" err="1" smtClean="0"/>
              <a:t>costings</a:t>
            </a:r>
            <a:r>
              <a:rPr lang="en-GB" sz="2000" dirty="0" smtClean="0"/>
              <a:t>, cash flow forecast, profit and loss accounts.</a:t>
            </a:r>
          </a:p>
          <a:p>
            <a:pPr lvl="0"/>
            <a:r>
              <a:rPr lang="en-GB" sz="2000" dirty="0" smtClean="0"/>
              <a:t>Pitching the idea/plan: presentation techniques.</a:t>
            </a:r>
          </a:p>
          <a:p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269776"/>
            <a:ext cx="9144000" cy="710952"/>
          </a:xfrm>
        </p:spPr>
        <p:txBody>
          <a:bodyPr>
            <a:normAutofit fontScale="90000"/>
          </a:bodyPr>
          <a:lstStyle/>
          <a:p>
            <a:r>
              <a:rPr lang="en-GB" u="sng" dirty="0" smtClean="0"/>
              <a:t/>
            </a:r>
            <a:br>
              <a:rPr lang="en-GB" u="sng" dirty="0" smtClean="0"/>
            </a:br>
            <a:r>
              <a:rPr lang="en-GB" u="sng" dirty="0" smtClean="0"/>
              <a:t>Indicative </a:t>
            </a:r>
            <a:r>
              <a:rPr lang="en-GB" u="sng" dirty="0" smtClean="0"/>
              <a:t>content: </a:t>
            </a:r>
            <a:br>
              <a:rPr lang="en-GB" u="sng" dirty="0" smtClean="0"/>
            </a:br>
            <a:endParaRPr lang="en-GB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1328"/>
            <a:ext cx="889248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1 </a:t>
            </a:r>
            <a:r>
              <a:rPr lang="en-GB" dirty="0" smtClean="0"/>
              <a:t>P</a:t>
            </a:r>
            <a:r>
              <a:rPr lang="en-GB" dirty="0" smtClean="0"/>
              <a:t>itch &amp; 1 Assignment.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You </a:t>
            </a:r>
            <a:r>
              <a:rPr lang="en-GB" dirty="0" smtClean="0"/>
              <a:t>will be required </a:t>
            </a:r>
            <a:r>
              <a:rPr lang="en-GB" dirty="0" smtClean="0"/>
              <a:t>to:</a:t>
            </a:r>
            <a:br>
              <a:rPr lang="en-GB" dirty="0" smtClean="0"/>
            </a:br>
            <a:r>
              <a:rPr lang="en-GB" dirty="0" smtClean="0"/>
              <a:t>1) In Teams ‘</a:t>
            </a:r>
            <a:r>
              <a:rPr lang="en-GB" b="1" dirty="0" smtClean="0"/>
              <a:t>Pitch</a:t>
            </a:r>
            <a:r>
              <a:rPr lang="en-GB" dirty="0" smtClean="0"/>
              <a:t>’ </a:t>
            </a:r>
            <a:r>
              <a:rPr lang="en-GB" dirty="0" smtClean="0"/>
              <a:t>a </a:t>
            </a:r>
            <a:r>
              <a:rPr lang="en-GB" dirty="0" smtClean="0"/>
              <a:t>business </a:t>
            </a:r>
            <a:r>
              <a:rPr lang="en-GB" dirty="0" smtClean="0"/>
              <a:t>opportunity </a:t>
            </a:r>
            <a:r>
              <a:rPr lang="en-GB" dirty="0" smtClean="0"/>
              <a:t>(25%).</a:t>
            </a:r>
            <a:br>
              <a:rPr lang="en-GB" dirty="0" smtClean="0"/>
            </a:br>
            <a:r>
              <a:rPr lang="en-GB" dirty="0" smtClean="0"/>
              <a:t>2) Create a </a:t>
            </a:r>
            <a:r>
              <a:rPr lang="en-GB" b="1" dirty="0" smtClean="0"/>
              <a:t>Business plan </a:t>
            </a:r>
            <a:r>
              <a:rPr lang="en-GB" dirty="0" smtClean="0"/>
              <a:t>for an </a:t>
            </a:r>
            <a:r>
              <a:rPr lang="en-GB" dirty="0" smtClean="0"/>
              <a:t>innovative </a:t>
            </a:r>
            <a:r>
              <a:rPr lang="en-GB" dirty="0" smtClean="0"/>
              <a:t>product or service </a:t>
            </a:r>
            <a:r>
              <a:rPr lang="en-GB" dirty="0" smtClean="0"/>
              <a:t>opportunity of your </a:t>
            </a:r>
            <a:r>
              <a:rPr lang="en-GB" dirty="0" smtClean="0"/>
              <a:t>choice (75</a:t>
            </a:r>
            <a:r>
              <a:rPr lang="en-GB" dirty="0" smtClean="0"/>
              <a:t>%).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Assessment: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423317"/>
            <a:ext cx="9144000" cy="4525963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 smtClean="0"/>
              <a:t>Barringer</a:t>
            </a:r>
            <a:r>
              <a:rPr lang="en-US" dirty="0" smtClean="0"/>
              <a:t>, B. R. &amp; Ireland, R.D. </a:t>
            </a:r>
            <a:r>
              <a:rPr lang="en-US" b="1" u="sng" dirty="0" smtClean="0"/>
              <a:t>Entrepreneurship</a:t>
            </a:r>
            <a:r>
              <a:rPr lang="en-US" b="1" u="sng" dirty="0" smtClean="0"/>
              <a:t>: Successfully Launching New Ventures</a:t>
            </a:r>
            <a:r>
              <a:rPr lang="en-US" dirty="0" smtClean="0"/>
              <a:t>, Latest edition.</a:t>
            </a:r>
            <a:br>
              <a:rPr lang="en-US" dirty="0" smtClean="0"/>
            </a:br>
            <a:endParaRPr lang="en-GB" dirty="0" smtClean="0"/>
          </a:p>
          <a:p>
            <a:r>
              <a:rPr lang="en-AU" dirty="0" err="1" smtClean="0"/>
              <a:t>Zimmerer</a:t>
            </a:r>
            <a:r>
              <a:rPr lang="en-AU" dirty="0" smtClean="0"/>
              <a:t>, T.W. &amp; Scarborough, N.M. </a:t>
            </a:r>
            <a:r>
              <a:rPr lang="en-AU" b="1" u="sng" dirty="0" smtClean="0"/>
              <a:t>Essentials </a:t>
            </a:r>
            <a:r>
              <a:rPr lang="en-AU" b="1" u="sng" dirty="0" smtClean="0"/>
              <a:t>of Entrepreneurship and Small Business Management</a:t>
            </a:r>
            <a:r>
              <a:rPr lang="en-AU" dirty="0" smtClean="0"/>
              <a:t>, </a:t>
            </a:r>
            <a:r>
              <a:rPr lang="en-US" dirty="0" smtClean="0"/>
              <a:t>Latest edition</a:t>
            </a:r>
            <a:r>
              <a:rPr lang="en-US" dirty="0" smtClean="0"/>
              <a:t>.</a:t>
            </a:r>
          </a:p>
          <a:p>
            <a:endParaRPr lang="en-GB" dirty="0" smtClean="0"/>
          </a:p>
          <a:p>
            <a:r>
              <a:rPr lang="en-GB" dirty="0" err="1" smtClean="0"/>
              <a:t>Covello</a:t>
            </a:r>
            <a:r>
              <a:rPr lang="en-GB" dirty="0" smtClean="0"/>
              <a:t>, J.A. &amp; </a:t>
            </a:r>
            <a:r>
              <a:rPr lang="en-GB" dirty="0" err="1" smtClean="0"/>
              <a:t>Hazelgren</a:t>
            </a:r>
            <a:r>
              <a:rPr lang="en-GB" dirty="0" smtClean="0"/>
              <a:t>, B.J. </a:t>
            </a:r>
            <a:r>
              <a:rPr lang="en-GB" b="1" u="sng" dirty="0" smtClean="0"/>
              <a:t>The </a:t>
            </a:r>
            <a:r>
              <a:rPr lang="en-GB" b="1" u="sng" dirty="0" smtClean="0"/>
              <a:t>Complete Book of Business Plans: Simple Steps to Writing a Powerful Business Plan</a:t>
            </a:r>
            <a:r>
              <a:rPr lang="en-GB" u="sng" dirty="0" smtClean="0"/>
              <a:t>,</a:t>
            </a:r>
            <a:r>
              <a:rPr lang="en-GB" dirty="0" smtClean="0"/>
              <a:t> </a:t>
            </a:r>
            <a:r>
              <a:rPr lang="en-US" dirty="0" smtClean="0"/>
              <a:t>Latest edition.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 </a:t>
            </a:r>
          </a:p>
          <a:p>
            <a:r>
              <a:rPr lang="en-AU" dirty="0" smtClean="0"/>
              <a:t>Microsoft, </a:t>
            </a:r>
            <a:r>
              <a:rPr lang="en-AU" b="1" u="sng" dirty="0" smtClean="0"/>
              <a:t>Software </a:t>
            </a:r>
            <a:r>
              <a:rPr lang="en-AU" b="1" u="sng" dirty="0" smtClean="0"/>
              <a:t>Entrepreneurship for Students</a:t>
            </a:r>
            <a:r>
              <a:rPr lang="en-AU" dirty="0" smtClean="0"/>
              <a:t>, </a:t>
            </a:r>
            <a:r>
              <a:rPr lang="en-AU" dirty="0" err="1" smtClean="0"/>
              <a:t>Agatavi</a:t>
            </a:r>
            <a:r>
              <a:rPr lang="en-AU" dirty="0" smtClean="0"/>
              <a:t>, </a:t>
            </a:r>
            <a:r>
              <a:rPr lang="en-US" dirty="0" smtClean="0"/>
              <a:t>Latest edition.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30832" y="188640"/>
            <a:ext cx="8229600" cy="1143000"/>
          </a:xfrm>
        </p:spPr>
        <p:txBody>
          <a:bodyPr>
            <a:normAutofit/>
          </a:bodyPr>
          <a:lstStyle/>
          <a:p>
            <a:r>
              <a:rPr lang="en-GB" u="sng" dirty="0" smtClean="0"/>
              <a:t>Background reading</a:t>
            </a:r>
            <a:r>
              <a:rPr lang="en-GB" u="sng" dirty="0" smtClean="0"/>
              <a:t>: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Business Link						</a:t>
            </a:r>
            <a:r>
              <a:rPr lang="en-GB" dirty="0" smtClean="0">
                <a:hlinkClick r:id="rId2"/>
              </a:rPr>
              <a:t>http://</a:t>
            </a:r>
            <a:r>
              <a:rPr lang="en-GB" i="1" dirty="0" smtClean="0">
                <a:hlinkClick r:id="rId2"/>
              </a:rPr>
              <a:t>www.businesslink.gov.uk</a:t>
            </a:r>
            <a:r>
              <a:rPr lang="en-GB" i="1" dirty="0" smtClean="0"/>
              <a:t> </a:t>
            </a:r>
            <a:endParaRPr lang="en-GB" dirty="0" smtClean="0"/>
          </a:p>
          <a:p>
            <a:r>
              <a:rPr lang="en-GB" dirty="0" smtClean="0"/>
              <a:t>Business Learning and Support			</a:t>
            </a:r>
            <a:r>
              <a:rPr lang="en-GB" dirty="0" smtClean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www.bized.co.uk</a:t>
            </a:r>
            <a:r>
              <a:rPr lang="en-GB" dirty="0" smtClean="0"/>
              <a:t> </a:t>
            </a:r>
            <a:endParaRPr lang="en-GB" dirty="0" smtClean="0"/>
          </a:p>
          <a:p>
            <a:r>
              <a:rPr lang="en-US" dirty="0" err="1" smtClean="0"/>
              <a:t>Bytestart</a:t>
            </a:r>
            <a:r>
              <a:rPr lang="en-US" dirty="0" smtClean="0"/>
              <a:t>: the small business portal 			</a:t>
            </a:r>
            <a:r>
              <a:rPr lang="en-GB" dirty="0" smtClean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www.bytestart.co.uk</a:t>
            </a:r>
            <a:r>
              <a:rPr lang="en-GB" dirty="0" smtClean="0"/>
              <a:t> </a:t>
            </a:r>
            <a:endParaRPr lang="en-GB" dirty="0" smtClean="0"/>
          </a:p>
          <a:p>
            <a:r>
              <a:rPr lang="en-GB" dirty="0" smtClean="0"/>
              <a:t>Emerald </a:t>
            </a:r>
            <a:r>
              <a:rPr lang="en-GB" dirty="0" err="1" smtClean="0"/>
              <a:t>Fulltext</a:t>
            </a:r>
            <a:r>
              <a:rPr lang="en-GB" dirty="0" smtClean="0"/>
              <a:t> Journals and Abstract Reviews	</a:t>
            </a:r>
            <a:r>
              <a:rPr lang="en-GB" dirty="0" smtClean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juno.emeraldinsight.com</a:t>
            </a:r>
            <a:r>
              <a:rPr lang="en-GB" dirty="0" smtClean="0"/>
              <a:t> 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Useful Websites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Entrepreneurship &amp; Regional Development</a:t>
            </a:r>
          </a:p>
          <a:p>
            <a:r>
              <a:rPr lang="en-GB" dirty="0" smtClean="0"/>
              <a:t>Frontiers of Entrepreneurship Research </a:t>
            </a:r>
          </a:p>
          <a:p>
            <a:r>
              <a:rPr lang="en-GB" dirty="0" smtClean="0"/>
              <a:t>Journal of Business Venturing</a:t>
            </a:r>
          </a:p>
          <a:p>
            <a:r>
              <a:rPr lang="en-GB" dirty="0" smtClean="0"/>
              <a:t>Journal of Small Business Management</a:t>
            </a:r>
          </a:p>
          <a:p>
            <a:r>
              <a:rPr lang="en-GB" dirty="0" smtClean="0"/>
              <a:t>Venture </a:t>
            </a:r>
            <a:r>
              <a:rPr lang="en-GB" dirty="0" smtClean="0"/>
              <a:t>Capital</a:t>
            </a: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Useful Journals</a:t>
            </a:r>
            <a:br>
              <a:rPr lang="en-GB" dirty="0" smtClean="0"/>
            </a:br>
            <a:r>
              <a:rPr lang="en-GB" sz="2400" dirty="0" smtClean="0"/>
              <a:t>Accessible via the Library Online learning resources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Questions: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918761"/>
            <a:ext cx="1774850" cy="7982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393</TotalTime>
  <Words>259</Words>
  <Application>Microsoft Office PowerPoint</Application>
  <PresentationFormat>On-screen Show (4:3)</PresentationFormat>
  <Paragraphs>61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Concourse</vt:lpstr>
      <vt:lpstr>Entrepreneurship</vt:lpstr>
      <vt:lpstr>Module Value &amp; Duration</vt:lpstr>
      <vt:lpstr>AIMs: This module will cover:</vt:lpstr>
      <vt:lpstr>LEARNING OUTCOMES:</vt:lpstr>
      <vt:lpstr> Indicative content:  </vt:lpstr>
      <vt:lpstr>Assessment:</vt:lpstr>
      <vt:lpstr>Background reading:</vt:lpstr>
      <vt:lpstr>Useful Websites</vt:lpstr>
      <vt:lpstr>Useful Journals Accessible via the Library Online learning resources</vt:lpstr>
      <vt:lpstr>Any Questions:</vt:lpstr>
      <vt:lpstr>Slide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 &amp; James Williams</dc:creator>
  <cp:lastModifiedBy>James Williams</cp:lastModifiedBy>
  <cp:revision>50</cp:revision>
  <dcterms:created xsi:type="dcterms:W3CDTF">2011-10-04T23:02:56Z</dcterms:created>
  <dcterms:modified xsi:type="dcterms:W3CDTF">2012-09-30T14:31:22Z</dcterms:modified>
</cp:coreProperties>
</file>