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1" r:id="rId16"/>
    <p:sldId id="272" r:id="rId1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4078A7-9260-4B51-8A11-452C6C8DB5DB}" v="29" dt="2025-10-23T21:16:11.4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60" d="100"/>
          <a:sy n="60" d="100"/>
        </p:scale>
        <p:origin x="1686" y="7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D4823C0-09B9-4D23-85E4-6161635FC11A}"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A92DF470-2A00-4C1D-823E-FC125AD1ABF5}">
      <dgm:prSet custT="1"/>
      <dgm:spPr/>
      <dgm:t>
        <a:bodyPr/>
        <a:lstStyle/>
        <a:p>
          <a:r>
            <a:rPr lang="en-GB" sz="2000" dirty="0"/>
            <a:t>This presentation explores the concept of ageing, theories explaining it, and the policies shaping care for older adults in the UK. </a:t>
          </a:r>
          <a:endParaRPr lang="en-US" sz="2000" dirty="0"/>
        </a:p>
      </dgm:t>
    </dgm:pt>
    <dgm:pt modelId="{CF191836-3E05-4A70-AA96-531D23A12F85}" type="parTrans" cxnId="{5B2E0298-1AA0-44EE-897B-30400162B897}">
      <dgm:prSet/>
      <dgm:spPr/>
      <dgm:t>
        <a:bodyPr/>
        <a:lstStyle/>
        <a:p>
          <a:endParaRPr lang="en-US"/>
        </a:p>
      </dgm:t>
    </dgm:pt>
    <dgm:pt modelId="{A4326E49-0732-430D-B085-897B8F322566}" type="sibTrans" cxnId="{5B2E0298-1AA0-44EE-897B-30400162B897}">
      <dgm:prSet/>
      <dgm:spPr/>
      <dgm:t>
        <a:bodyPr/>
        <a:lstStyle/>
        <a:p>
          <a:endParaRPr lang="en-US"/>
        </a:p>
      </dgm:t>
    </dgm:pt>
    <dgm:pt modelId="{137B427D-5568-4409-8A35-D145964A2C78}">
      <dgm:prSet custT="1"/>
      <dgm:spPr/>
      <dgm:t>
        <a:bodyPr/>
        <a:lstStyle/>
        <a:p>
          <a:r>
            <a:rPr lang="en-GB" sz="2000" dirty="0"/>
            <a:t>Ageing can be defined as the progressive decline in physiological function over time, influenced by biological factors such as genetic programming and wear-and-tear theories (Shabir and Singh, 2022) . </a:t>
          </a:r>
          <a:endParaRPr lang="en-US" sz="2000" dirty="0"/>
        </a:p>
      </dgm:t>
    </dgm:pt>
    <dgm:pt modelId="{7668D42E-E8CE-4B00-802C-4B6D8276A25D}" type="parTrans" cxnId="{1CEAC8C7-697B-4D80-88A3-907F964E474B}">
      <dgm:prSet/>
      <dgm:spPr/>
      <dgm:t>
        <a:bodyPr/>
        <a:lstStyle/>
        <a:p>
          <a:endParaRPr lang="en-US"/>
        </a:p>
      </dgm:t>
    </dgm:pt>
    <dgm:pt modelId="{0582D6E5-C4CC-4915-BE3D-7A10809C4BF6}" type="sibTrans" cxnId="{1CEAC8C7-697B-4D80-88A3-907F964E474B}">
      <dgm:prSet/>
      <dgm:spPr/>
      <dgm:t>
        <a:bodyPr/>
        <a:lstStyle/>
        <a:p>
          <a:endParaRPr lang="en-US"/>
        </a:p>
      </dgm:t>
    </dgm:pt>
    <dgm:pt modelId="{DEEEEBFC-4662-4B53-B2A9-69A706CD3B68}">
      <dgm:prSet custT="1"/>
      <dgm:spPr/>
      <dgm:t>
        <a:bodyPr/>
        <a:lstStyle/>
        <a:p>
          <a:r>
            <a:rPr lang="en-GB" sz="2000" dirty="0"/>
            <a:t>The presentation will evaluate current care and support, examine psychosocial ageing theories, explore relevant legislation, assess technological innovations, and provide recommendations for improvement.</a:t>
          </a:r>
          <a:endParaRPr lang="en-US" sz="2000" dirty="0"/>
        </a:p>
      </dgm:t>
    </dgm:pt>
    <dgm:pt modelId="{3CD58D40-CC3C-47F3-9BCE-681A728F64D9}" type="parTrans" cxnId="{F50575D7-3640-4984-86E1-53D1D8C188A9}">
      <dgm:prSet/>
      <dgm:spPr/>
      <dgm:t>
        <a:bodyPr/>
        <a:lstStyle/>
        <a:p>
          <a:endParaRPr lang="en-US"/>
        </a:p>
      </dgm:t>
    </dgm:pt>
    <dgm:pt modelId="{9C3A1BA7-8512-419B-8F9E-20F062217208}" type="sibTrans" cxnId="{F50575D7-3640-4984-86E1-53D1D8C188A9}">
      <dgm:prSet/>
      <dgm:spPr/>
      <dgm:t>
        <a:bodyPr/>
        <a:lstStyle/>
        <a:p>
          <a:endParaRPr lang="en-US"/>
        </a:p>
      </dgm:t>
    </dgm:pt>
    <dgm:pt modelId="{0BA94254-EFAA-4AA5-BCAE-11028E8B1265}">
      <dgm:prSet custT="1"/>
      <dgm:spPr/>
      <dgm:t>
        <a:bodyPr/>
        <a:lstStyle/>
        <a:p>
          <a:r>
            <a:rPr lang="en-GB" sz="2000" dirty="0"/>
            <a:t>The growing ageing population has significant implications for health and social care, influencing demand, service design, and policy priorities globally (NHS England, 2025)</a:t>
          </a:r>
          <a:r>
            <a:rPr lang="en-GB" sz="1700" dirty="0"/>
            <a:t>.</a:t>
          </a:r>
          <a:endParaRPr lang="en-US" sz="1700" dirty="0"/>
        </a:p>
      </dgm:t>
    </dgm:pt>
    <dgm:pt modelId="{35CEF5D1-5501-4B9E-A04D-FC7FFCBB4108}" type="parTrans" cxnId="{F6723530-9362-4272-BE3A-3B6311DC1943}">
      <dgm:prSet/>
      <dgm:spPr/>
      <dgm:t>
        <a:bodyPr/>
        <a:lstStyle/>
        <a:p>
          <a:endParaRPr lang="en-US"/>
        </a:p>
      </dgm:t>
    </dgm:pt>
    <dgm:pt modelId="{1BC446ED-D776-4A35-9DD6-E41CA4D79073}" type="sibTrans" cxnId="{F6723530-9362-4272-BE3A-3B6311DC1943}">
      <dgm:prSet/>
      <dgm:spPr/>
      <dgm:t>
        <a:bodyPr/>
        <a:lstStyle/>
        <a:p>
          <a:endParaRPr lang="en-US"/>
        </a:p>
      </dgm:t>
    </dgm:pt>
    <dgm:pt modelId="{2458BF18-D9CF-4B38-9151-8915745F87B2}" type="pres">
      <dgm:prSet presAssocID="{3D4823C0-09B9-4D23-85E4-6161635FC11A}" presName="outerComposite" presStyleCnt="0">
        <dgm:presLayoutVars>
          <dgm:chMax val="5"/>
          <dgm:dir/>
          <dgm:resizeHandles val="exact"/>
        </dgm:presLayoutVars>
      </dgm:prSet>
      <dgm:spPr/>
    </dgm:pt>
    <dgm:pt modelId="{922AFC70-E877-40AF-BD89-40F05FB63861}" type="pres">
      <dgm:prSet presAssocID="{3D4823C0-09B9-4D23-85E4-6161635FC11A}" presName="dummyMaxCanvas" presStyleCnt="0">
        <dgm:presLayoutVars/>
      </dgm:prSet>
      <dgm:spPr/>
    </dgm:pt>
    <dgm:pt modelId="{412C4F90-EED7-4D78-BD4F-53A7ED5BD2E1}" type="pres">
      <dgm:prSet presAssocID="{3D4823C0-09B9-4D23-85E4-6161635FC11A}" presName="FourNodes_1" presStyleLbl="node1" presStyleIdx="0" presStyleCnt="4" custScaleY="129168">
        <dgm:presLayoutVars>
          <dgm:bulletEnabled val="1"/>
        </dgm:presLayoutVars>
      </dgm:prSet>
      <dgm:spPr/>
    </dgm:pt>
    <dgm:pt modelId="{9569E252-94D0-4168-AE57-911E930C011F}" type="pres">
      <dgm:prSet presAssocID="{3D4823C0-09B9-4D23-85E4-6161635FC11A}" presName="FourNodes_2" presStyleLbl="node1" presStyleIdx="1" presStyleCnt="4" custScaleY="141751">
        <dgm:presLayoutVars>
          <dgm:bulletEnabled val="1"/>
        </dgm:presLayoutVars>
      </dgm:prSet>
      <dgm:spPr/>
    </dgm:pt>
    <dgm:pt modelId="{FBC00086-6310-48C9-AE5C-641A57B07A08}" type="pres">
      <dgm:prSet presAssocID="{3D4823C0-09B9-4D23-85E4-6161635FC11A}" presName="FourNodes_3" presStyleLbl="node1" presStyleIdx="2" presStyleCnt="4" custScaleY="131058">
        <dgm:presLayoutVars>
          <dgm:bulletEnabled val="1"/>
        </dgm:presLayoutVars>
      </dgm:prSet>
      <dgm:spPr/>
    </dgm:pt>
    <dgm:pt modelId="{68109800-F2C3-40CD-B192-5ECCE29D77F7}" type="pres">
      <dgm:prSet presAssocID="{3D4823C0-09B9-4D23-85E4-6161635FC11A}" presName="FourNodes_4" presStyleLbl="node1" presStyleIdx="3" presStyleCnt="4">
        <dgm:presLayoutVars>
          <dgm:bulletEnabled val="1"/>
        </dgm:presLayoutVars>
      </dgm:prSet>
      <dgm:spPr/>
    </dgm:pt>
    <dgm:pt modelId="{17D66CD2-D360-4F17-ABC1-8325B69761A6}" type="pres">
      <dgm:prSet presAssocID="{3D4823C0-09B9-4D23-85E4-6161635FC11A}" presName="FourConn_1-2" presStyleLbl="fgAccFollowNode1" presStyleIdx="0" presStyleCnt="3">
        <dgm:presLayoutVars>
          <dgm:bulletEnabled val="1"/>
        </dgm:presLayoutVars>
      </dgm:prSet>
      <dgm:spPr/>
    </dgm:pt>
    <dgm:pt modelId="{6C334BB6-490C-4801-99F0-3ED2FB71607A}" type="pres">
      <dgm:prSet presAssocID="{3D4823C0-09B9-4D23-85E4-6161635FC11A}" presName="FourConn_2-3" presStyleLbl="fgAccFollowNode1" presStyleIdx="1" presStyleCnt="3">
        <dgm:presLayoutVars>
          <dgm:bulletEnabled val="1"/>
        </dgm:presLayoutVars>
      </dgm:prSet>
      <dgm:spPr/>
    </dgm:pt>
    <dgm:pt modelId="{928C8455-76A5-48C1-B42A-B3D3DCDBE37A}" type="pres">
      <dgm:prSet presAssocID="{3D4823C0-09B9-4D23-85E4-6161635FC11A}" presName="FourConn_3-4" presStyleLbl="fgAccFollowNode1" presStyleIdx="2" presStyleCnt="3">
        <dgm:presLayoutVars>
          <dgm:bulletEnabled val="1"/>
        </dgm:presLayoutVars>
      </dgm:prSet>
      <dgm:spPr/>
    </dgm:pt>
    <dgm:pt modelId="{32A4A61C-FD2E-4255-8E62-C73B91C1916D}" type="pres">
      <dgm:prSet presAssocID="{3D4823C0-09B9-4D23-85E4-6161635FC11A}" presName="FourNodes_1_text" presStyleLbl="node1" presStyleIdx="3" presStyleCnt="4">
        <dgm:presLayoutVars>
          <dgm:bulletEnabled val="1"/>
        </dgm:presLayoutVars>
      </dgm:prSet>
      <dgm:spPr/>
    </dgm:pt>
    <dgm:pt modelId="{AC47FE24-ABD7-4EF8-BFF9-866E726C7280}" type="pres">
      <dgm:prSet presAssocID="{3D4823C0-09B9-4D23-85E4-6161635FC11A}" presName="FourNodes_2_text" presStyleLbl="node1" presStyleIdx="3" presStyleCnt="4">
        <dgm:presLayoutVars>
          <dgm:bulletEnabled val="1"/>
        </dgm:presLayoutVars>
      </dgm:prSet>
      <dgm:spPr/>
    </dgm:pt>
    <dgm:pt modelId="{AF667130-37A6-41B5-BA8D-E8C0A113274F}" type="pres">
      <dgm:prSet presAssocID="{3D4823C0-09B9-4D23-85E4-6161635FC11A}" presName="FourNodes_3_text" presStyleLbl="node1" presStyleIdx="3" presStyleCnt="4">
        <dgm:presLayoutVars>
          <dgm:bulletEnabled val="1"/>
        </dgm:presLayoutVars>
      </dgm:prSet>
      <dgm:spPr/>
    </dgm:pt>
    <dgm:pt modelId="{9942FC77-5FB8-401B-B05F-556F514E52EC}" type="pres">
      <dgm:prSet presAssocID="{3D4823C0-09B9-4D23-85E4-6161635FC11A}" presName="FourNodes_4_text" presStyleLbl="node1" presStyleIdx="3" presStyleCnt="4">
        <dgm:presLayoutVars>
          <dgm:bulletEnabled val="1"/>
        </dgm:presLayoutVars>
      </dgm:prSet>
      <dgm:spPr/>
    </dgm:pt>
  </dgm:ptLst>
  <dgm:cxnLst>
    <dgm:cxn modelId="{C859AC1F-DA26-47BD-91C9-88F4BFC50ABF}" type="presOf" srcId="{DEEEEBFC-4662-4B53-B2A9-69A706CD3B68}" destId="{FBC00086-6310-48C9-AE5C-641A57B07A08}" srcOrd="0" destOrd="0" presId="urn:microsoft.com/office/officeart/2005/8/layout/vProcess5"/>
    <dgm:cxn modelId="{6493702C-D653-475E-BB00-614FBDBA43BB}" type="presOf" srcId="{A92DF470-2A00-4C1D-823E-FC125AD1ABF5}" destId="{32A4A61C-FD2E-4255-8E62-C73B91C1916D}" srcOrd="1" destOrd="0" presId="urn:microsoft.com/office/officeart/2005/8/layout/vProcess5"/>
    <dgm:cxn modelId="{F6723530-9362-4272-BE3A-3B6311DC1943}" srcId="{3D4823C0-09B9-4D23-85E4-6161635FC11A}" destId="{0BA94254-EFAA-4AA5-BCAE-11028E8B1265}" srcOrd="3" destOrd="0" parTransId="{35CEF5D1-5501-4B9E-A04D-FC7FFCBB4108}" sibTransId="{1BC446ED-D776-4A35-9DD6-E41CA4D79073}"/>
    <dgm:cxn modelId="{EB526B34-85B5-4628-92BA-48AF51A9FCF5}" type="presOf" srcId="{A4326E49-0732-430D-B085-897B8F322566}" destId="{17D66CD2-D360-4F17-ABC1-8325B69761A6}" srcOrd="0" destOrd="0" presId="urn:microsoft.com/office/officeart/2005/8/layout/vProcess5"/>
    <dgm:cxn modelId="{E2578063-13C8-4A23-B73C-033F14E8D0B2}" type="presOf" srcId="{0582D6E5-C4CC-4915-BE3D-7A10809C4BF6}" destId="{6C334BB6-490C-4801-99F0-3ED2FB71607A}" srcOrd="0" destOrd="0" presId="urn:microsoft.com/office/officeart/2005/8/layout/vProcess5"/>
    <dgm:cxn modelId="{B85F846E-9AF8-41A8-849D-6D3E6570ADE6}" type="presOf" srcId="{137B427D-5568-4409-8A35-D145964A2C78}" destId="{9569E252-94D0-4168-AE57-911E930C011F}" srcOrd="0" destOrd="0" presId="urn:microsoft.com/office/officeart/2005/8/layout/vProcess5"/>
    <dgm:cxn modelId="{2809D679-2CEA-4F13-A081-DA039AFF69A8}" type="presOf" srcId="{DEEEEBFC-4662-4B53-B2A9-69A706CD3B68}" destId="{AF667130-37A6-41B5-BA8D-E8C0A113274F}" srcOrd="1" destOrd="0" presId="urn:microsoft.com/office/officeart/2005/8/layout/vProcess5"/>
    <dgm:cxn modelId="{7ECFC38C-CE4A-4F6C-BE06-A176983A2F7C}" type="presOf" srcId="{9C3A1BA7-8512-419B-8F9E-20F062217208}" destId="{928C8455-76A5-48C1-B42A-B3D3DCDBE37A}" srcOrd="0" destOrd="0" presId="urn:microsoft.com/office/officeart/2005/8/layout/vProcess5"/>
    <dgm:cxn modelId="{5B2E0298-1AA0-44EE-897B-30400162B897}" srcId="{3D4823C0-09B9-4D23-85E4-6161635FC11A}" destId="{A92DF470-2A00-4C1D-823E-FC125AD1ABF5}" srcOrd="0" destOrd="0" parTransId="{CF191836-3E05-4A70-AA96-531D23A12F85}" sibTransId="{A4326E49-0732-430D-B085-897B8F322566}"/>
    <dgm:cxn modelId="{1CEAC8C7-697B-4D80-88A3-907F964E474B}" srcId="{3D4823C0-09B9-4D23-85E4-6161635FC11A}" destId="{137B427D-5568-4409-8A35-D145964A2C78}" srcOrd="1" destOrd="0" parTransId="{7668D42E-E8CE-4B00-802C-4B6D8276A25D}" sibTransId="{0582D6E5-C4CC-4915-BE3D-7A10809C4BF6}"/>
    <dgm:cxn modelId="{F50575D7-3640-4984-86E1-53D1D8C188A9}" srcId="{3D4823C0-09B9-4D23-85E4-6161635FC11A}" destId="{DEEEEBFC-4662-4B53-B2A9-69A706CD3B68}" srcOrd="2" destOrd="0" parTransId="{3CD58D40-CC3C-47F3-9BCE-681A728F64D9}" sibTransId="{9C3A1BA7-8512-419B-8F9E-20F062217208}"/>
    <dgm:cxn modelId="{AD8386D7-B9A1-4D46-9D72-B608985B7370}" type="presOf" srcId="{A92DF470-2A00-4C1D-823E-FC125AD1ABF5}" destId="{412C4F90-EED7-4D78-BD4F-53A7ED5BD2E1}" srcOrd="0" destOrd="0" presId="urn:microsoft.com/office/officeart/2005/8/layout/vProcess5"/>
    <dgm:cxn modelId="{0A0070DA-52D1-4DA3-AA15-E977D7B27316}" type="presOf" srcId="{137B427D-5568-4409-8A35-D145964A2C78}" destId="{AC47FE24-ABD7-4EF8-BFF9-866E726C7280}" srcOrd="1" destOrd="0" presId="urn:microsoft.com/office/officeart/2005/8/layout/vProcess5"/>
    <dgm:cxn modelId="{421EF8EE-DA86-4114-9707-217502B7C8E6}" type="presOf" srcId="{0BA94254-EFAA-4AA5-BCAE-11028E8B1265}" destId="{9942FC77-5FB8-401B-B05F-556F514E52EC}" srcOrd="1" destOrd="0" presId="urn:microsoft.com/office/officeart/2005/8/layout/vProcess5"/>
    <dgm:cxn modelId="{EA3FE5F8-B61C-4907-BE03-AE77DF02ECF6}" type="presOf" srcId="{0BA94254-EFAA-4AA5-BCAE-11028E8B1265}" destId="{68109800-F2C3-40CD-B192-5ECCE29D77F7}" srcOrd="0" destOrd="0" presId="urn:microsoft.com/office/officeart/2005/8/layout/vProcess5"/>
    <dgm:cxn modelId="{6B210BFD-E5EC-41D9-802E-59DDC27F0E59}" type="presOf" srcId="{3D4823C0-09B9-4D23-85E4-6161635FC11A}" destId="{2458BF18-D9CF-4B38-9151-8915745F87B2}" srcOrd="0" destOrd="0" presId="urn:microsoft.com/office/officeart/2005/8/layout/vProcess5"/>
    <dgm:cxn modelId="{33B782CF-8602-4941-A54B-A5D14A1A9C25}" type="presParOf" srcId="{2458BF18-D9CF-4B38-9151-8915745F87B2}" destId="{922AFC70-E877-40AF-BD89-40F05FB63861}" srcOrd="0" destOrd="0" presId="urn:microsoft.com/office/officeart/2005/8/layout/vProcess5"/>
    <dgm:cxn modelId="{5F1DC895-8BE8-43E8-B013-72C7C6B14296}" type="presParOf" srcId="{2458BF18-D9CF-4B38-9151-8915745F87B2}" destId="{412C4F90-EED7-4D78-BD4F-53A7ED5BD2E1}" srcOrd="1" destOrd="0" presId="urn:microsoft.com/office/officeart/2005/8/layout/vProcess5"/>
    <dgm:cxn modelId="{2E7F4483-1C01-494F-9B2F-94BAE5EA259D}" type="presParOf" srcId="{2458BF18-D9CF-4B38-9151-8915745F87B2}" destId="{9569E252-94D0-4168-AE57-911E930C011F}" srcOrd="2" destOrd="0" presId="urn:microsoft.com/office/officeart/2005/8/layout/vProcess5"/>
    <dgm:cxn modelId="{69D077A0-D8CF-417A-A1F5-176142552100}" type="presParOf" srcId="{2458BF18-D9CF-4B38-9151-8915745F87B2}" destId="{FBC00086-6310-48C9-AE5C-641A57B07A08}" srcOrd="3" destOrd="0" presId="urn:microsoft.com/office/officeart/2005/8/layout/vProcess5"/>
    <dgm:cxn modelId="{B8A14388-524A-433B-A767-69479FD5938F}" type="presParOf" srcId="{2458BF18-D9CF-4B38-9151-8915745F87B2}" destId="{68109800-F2C3-40CD-B192-5ECCE29D77F7}" srcOrd="4" destOrd="0" presId="urn:microsoft.com/office/officeart/2005/8/layout/vProcess5"/>
    <dgm:cxn modelId="{9CAB0127-29BE-4268-8234-D103A420D142}" type="presParOf" srcId="{2458BF18-D9CF-4B38-9151-8915745F87B2}" destId="{17D66CD2-D360-4F17-ABC1-8325B69761A6}" srcOrd="5" destOrd="0" presId="urn:microsoft.com/office/officeart/2005/8/layout/vProcess5"/>
    <dgm:cxn modelId="{82082C4E-E857-4A8D-8539-9B2998DA0E41}" type="presParOf" srcId="{2458BF18-D9CF-4B38-9151-8915745F87B2}" destId="{6C334BB6-490C-4801-99F0-3ED2FB71607A}" srcOrd="6" destOrd="0" presId="urn:microsoft.com/office/officeart/2005/8/layout/vProcess5"/>
    <dgm:cxn modelId="{43B81253-F80B-4C4B-BF90-813E4ACB90B2}" type="presParOf" srcId="{2458BF18-D9CF-4B38-9151-8915745F87B2}" destId="{928C8455-76A5-48C1-B42A-B3D3DCDBE37A}" srcOrd="7" destOrd="0" presId="urn:microsoft.com/office/officeart/2005/8/layout/vProcess5"/>
    <dgm:cxn modelId="{59BBCA5B-7D9C-41FA-A13A-12420DA3F355}" type="presParOf" srcId="{2458BF18-D9CF-4B38-9151-8915745F87B2}" destId="{32A4A61C-FD2E-4255-8E62-C73B91C1916D}" srcOrd="8" destOrd="0" presId="urn:microsoft.com/office/officeart/2005/8/layout/vProcess5"/>
    <dgm:cxn modelId="{1F0A930D-45E5-4902-AA3F-373F46F7DE1D}" type="presParOf" srcId="{2458BF18-D9CF-4B38-9151-8915745F87B2}" destId="{AC47FE24-ABD7-4EF8-BFF9-866E726C7280}" srcOrd="9" destOrd="0" presId="urn:microsoft.com/office/officeart/2005/8/layout/vProcess5"/>
    <dgm:cxn modelId="{78E8F8B9-5F95-479F-8942-2907CBF1A287}" type="presParOf" srcId="{2458BF18-D9CF-4B38-9151-8915745F87B2}" destId="{AF667130-37A6-41B5-BA8D-E8C0A113274F}" srcOrd="10" destOrd="0" presId="urn:microsoft.com/office/officeart/2005/8/layout/vProcess5"/>
    <dgm:cxn modelId="{2B5200BB-CEB7-460D-9711-ADFDBDA9D4A6}" type="presParOf" srcId="{2458BF18-D9CF-4B38-9151-8915745F87B2}" destId="{9942FC77-5FB8-401B-B05F-556F514E52EC}" srcOrd="11"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EE04748-AE12-4BBB-B426-863A128B6C84}"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5F2CA586-6DBC-473B-9C78-D4ED72258EE6}">
      <dgm:prSet/>
      <dgm:spPr/>
      <dgm:t>
        <a:bodyPr/>
        <a:lstStyle/>
        <a:p>
          <a:r>
            <a:rPr lang="en-US"/>
            <a:t>• Disengagement Theory (Cumming &amp; Henry, 1961) suggests withdrawal from social roles is natural with age.</a:t>
          </a:r>
        </a:p>
      </dgm:t>
    </dgm:pt>
    <dgm:pt modelId="{ADBF4446-A906-4DE1-9AFF-117E392E0A8C}" type="parTrans" cxnId="{4FC8A755-4C87-4F87-AF14-CFBBF0E5AFCB}">
      <dgm:prSet/>
      <dgm:spPr/>
      <dgm:t>
        <a:bodyPr/>
        <a:lstStyle/>
        <a:p>
          <a:endParaRPr lang="en-US"/>
        </a:p>
      </dgm:t>
    </dgm:pt>
    <dgm:pt modelId="{A72CCBE5-4BC6-4A89-9F8F-A0EEBB5F0306}" type="sibTrans" cxnId="{4FC8A755-4C87-4F87-AF14-CFBBF0E5AFCB}">
      <dgm:prSet/>
      <dgm:spPr/>
      <dgm:t>
        <a:bodyPr/>
        <a:lstStyle/>
        <a:p>
          <a:endParaRPr lang="en-US"/>
        </a:p>
      </dgm:t>
    </dgm:pt>
    <dgm:pt modelId="{6A2F369B-39CC-41FB-8104-3943699281F1}">
      <dgm:prSet/>
      <dgm:spPr/>
      <dgm:t>
        <a:bodyPr/>
        <a:lstStyle/>
        <a:p>
          <a:r>
            <a:rPr lang="en-US"/>
            <a:t>• Activity Theory (Havighurst, 1963) argues that continued engagement leads to greater satisfaction and wellbeing.</a:t>
          </a:r>
        </a:p>
      </dgm:t>
    </dgm:pt>
    <dgm:pt modelId="{BEE1AFCC-4B45-4D7C-B5B7-6C1A69320C3B}" type="parTrans" cxnId="{14095A8E-75CE-47BD-9195-55C8A8B5BE51}">
      <dgm:prSet/>
      <dgm:spPr/>
      <dgm:t>
        <a:bodyPr/>
        <a:lstStyle/>
        <a:p>
          <a:endParaRPr lang="en-US"/>
        </a:p>
      </dgm:t>
    </dgm:pt>
    <dgm:pt modelId="{6D842E3D-327E-4B48-9226-90BEAF3DEE53}" type="sibTrans" cxnId="{14095A8E-75CE-47BD-9195-55C8A8B5BE51}">
      <dgm:prSet/>
      <dgm:spPr/>
      <dgm:t>
        <a:bodyPr/>
        <a:lstStyle/>
        <a:p>
          <a:endParaRPr lang="en-US"/>
        </a:p>
      </dgm:t>
    </dgm:pt>
    <dgm:pt modelId="{5FB7F5B4-D708-4841-BAA2-F44CB0754895}">
      <dgm:prSet/>
      <dgm:spPr/>
      <dgm:t>
        <a:bodyPr/>
        <a:lstStyle/>
        <a:p>
          <a:r>
            <a:rPr lang="en-US"/>
            <a:t>• Continuity Theory (Atchley, 1989) highlights maintaining lifestyle consistency as key to successful ageing.</a:t>
          </a:r>
        </a:p>
      </dgm:t>
    </dgm:pt>
    <dgm:pt modelId="{C107E2BC-2B05-444B-8C92-52A6C54495D6}" type="parTrans" cxnId="{29099E63-ABE5-4802-A616-CCFE62D82816}">
      <dgm:prSet/>
      <dgm:spPr/>
      <dgm:t>
        <a:bodyPr/>
        <a:lstStyle/>
        <a:p>
          <a:endParaRPr lang="en-US"/>
        </a:p>
      </dgm:t>
    </dgm:pt>
    <dgm:pt modelId="{5599A36A-45B6-4A85-A631-2B0FB56BD0F3}" type="sibTrans" cxnId="{29099E63-ABE5-4802-A616-CCFE62D82816}">
      <dgm:prSet/>
      <dgm:spPr/>
      <dgm:t>
        <a:bodyPr/>
        <a:lstStyle/>
        <a:p>
          <a:endParaRPr lang="en-US"/>
        </a:p>
      </dgm:t>
    </dgm:pt>
    <dgm:pt modelId="{B86EABE1-68F2-4DBE-ADE5-69197AEBCA83}" type="pres">
      <dgm:prSet presAssocID="{6EE04748-AE12-4BBB-B426-863A128B6C84}" presName="linear" presStyleCnt="0">
        <dgm:presLayoutVars>
          <dgm:animLvl val="lvl"/>
          <dgm:resizeHandles val="exact"/>
        </dgm:presLayoutVars>
      </dgm:prSet>
      <dgm:spPr/>
    </dgm:pt>
    <dgm:pt modelId="{BEBC3164-10FC-498F-98CB-CA6A359C8BD8}" type="pres">
      <dgm:prSet presAssocID="{5F2CA586-6DBC-473B-9C78-D4ED72258EE6}" presName="parentText" presStyleLbl="node1" presStyleIdx="0" presStyleCnt="3">
        <dgm:presLayoutVars>
          <dgm:chMax val="0"/>
          <dgm:bulletEnabled val="1"/>
        </dgm:presLayoutVars>
      </dgm:prSet>
      <dgm:spPr/>
    </dgm:pt>
    <dgm:pt modelId="{65502960-24BF-482F-A639-1E550E2BB44A}" type="pres">
      <dgm:prSet presAssocID="{A72CCBE5-4BC6-4A89-9F8F-A0EEBB5F0306}" presName="spacer" presStyleCnt="0"/>
      <dgm:spPr/>
    </dgm:pt>
    <dgm:pt modelId="{321271D8-E213-4039-9F1C-56BB71D0D135}" type="pres">
      <dgm:prSet presAssocID="{6A2F369B-39CC-41FB-8104-3943699281F1}" presName="parentText" presStyleLbl="node1" presStyleIdx="1" presStyleCnt="3">
        <dgm:presLayoutVars>
          <dgm:chMax val="0"/>
          <dgm:bulletEnabled val="1"/>
        </dgm:presLayoutVars>
      </dgm:prSet>
      <dgm:spPr/>
    </dgm:pt>
    <dgm:pt modelId="{3D2F28DB-BF8B-433C-ADA4-F7D89FA04052}" type="pres">
      <dgm:prSet presAssocID="{6D842E3D-327E-4B48-9226-90BEAF3DEE53}" presName="spacer" presStyleCnt="0"/>
      <dgm:spPr/>
    </dgm:pt>
    <dgm:pt modelId="{EA24C335-5CC4-42D2-A8A7-5C4AE751EB11}" type="pres">
      <dgm:prSet presAssocID="{5FB7F5B4-D708-4841-BAA2-F44CB0754895}" presName="parentText" presStyleLbl="node1" presStyleIdx="2" presStyleCnt="3">
        <dgm:presLayoutVars>
          <dgm:chMax val="0"/>
          <dgm:bulletEnabled val="1"/>
        </dgm:presLayoutVars>
      </dgm:prSet>
      <dgm:spPr/>
    </dgm:pt>
  </dgm:ptLst>
  <dgm:cxnLst>
    <dgm:cxn modelId="{29099E63-ABE5-4802-A616-CCFE62D82816}" srcId="{6EE04748-AE12-4BBB-B426-863A128B6C84}" destId="{5FB7F5B4-D708-4841-BAA2-F44CB0754895}" srcOrd="2" destOrd="0" parTransId="{C107E2BC-2B05-444B-8C92-52A6C54495D6}" sibTransId="{5599A36A-45B6-4A85-A631-2B0FB56BD0F3}"/>
    <dgm:cxn modelId="{1F2E0044-86DC-4D16-A4FE-CCAF92902C77}" type="presOf" srcId="{6EE04748-AE12-4BBB-B426-863A128B6C84}" destId="{B86EABE1-68F2-4DBE-ADE5-69197AEBCA83}" srcOrd="0" destOrd="0" presId="urn:microsoft.com/office/officeart/2005/8/layout/vList2"/>
    <dgm:cxn modelId="{043E1548-2FAA-4F00-A16A-BA07D5D8E7C1}" type="presOf" srcId="{5FB7F5B4-D708-4841-BAA2-F44CB0754895}" destId="{EA24C335-5CC4-42D2-A8A7-5C4AE751EB11}" srcOrd="0" destOrd="0" presId="urn:microsoft.com/office/officeart/2005/8/layout/vList2"/>
    <dgm:cxn modelId="{4FC8A755-4C87-4F87-AF14-CFBBF0E5AFCB}" srcId="{6EE04748-AE12-4BBB-B426-863A128B6C84}" destId="{5F2CA586-6DBC-473B-9C78-D4ED72258EE6}" srcOrd="0" destOrd="0" parTransId="{ADBF4446-A906-4DE1-9AFF-117E392E0A8C}" sibTransId="{A72CCBE5-4BC6-4A89-9F8F-A0EEBB5F0306}"/>
    <dgm:cxn modelId="{3EC42088-C7E5-4442-95F8-6B151641B820}" type="presOf" srcId="{6A2F369B-39CC-41FB-8104-3943699281F1}" destId="{321271D8-E213-4039-9F1C-56BB71D0D135}" srcOrd="0" destOrd="0" presId="urn:microsoft.com/office/officeart/2005/8/layout/vList2"/>
    <dgm:cxn modelId="{14095A8E-75CE-47BD-9195-55C8A8B5BE51}" srcId="{6EE04748-AE12-4BBB-B426-863A128B6C84}" destId="{6A2F369B-39CC-41FB-8104-3943699281F1}" srcOrd="1" destOrd="0" parTransId="{BEE1AFCC-4B45-4D7C-B5B7-6C1A69320C3B}" sibTransId="{6D842E3D-327E-4B48-9226-90BEAF3DEE53}"/>
    <dgm:cxn modelId="{2D8552E4-B009-43FF-A99D-48CDC41AA780}" type="presOf" srcId="{5F2CA586-6DBC-473B-9C78-D4ED72258EE6}" destId="{BEBC3164-10FC-498F-98CB-CA6A359C8BD8}" srcOrd="0" destOrd="0" presId="urn:microsoft.com/office/officeart/2005/8/layout/vList2"/>
    <dgm:cxn modelId="{2EDF319F-E7F4-4AED-9CE9-9AD0E7AFF3F9}" type="presParOf" srcId="{B86EABE1-68F2-4DBE-ADE5-69197AEBCA83}" destId="{BEBC3164-10FC-498F-98CB-CA6A359C8BD8}" srcOrd="0" destOrd="0" presId="urn:microsoft.com/office/officeart/2005/8/layout/vList2"/>
    <dgm:cxn modelId="{7EA3E003-D949-4682-8982-986E7F8E3C9B}" type="presParOf" srcId="{B86EABE1-68F2-4DBE-ADE5-69197AEBCA83}" destId="{65502960-24BF-482F-A639-1E550E2BB44A}" srcOrd="1" destOrd="0" presId="urn:microsoft.com/office/officeart/2005/8/layout/vList2"/>
    <dgm:cxn modelId="{CA183842-5F17-4737-A5EE-4279D5231FF6}" type="presParOf" srcId="{B86EABE1-68F2-4DBE-ADE5-69197AEBCA83}" destId="{321271D8-E213-4039-9F1C-56BB71D0D135}" srcOrd="2" destOrd="0" presId="urn:microsoft.com/office/officeart/2005/8/layout/vList2"/>
    <dgm:cxn modelId="{6699BDC7-8E27-4883-893D-A53292B34976}" type="presParOf" srcId="{B86EABE1-68F2-4DBE-ADE5-69197AEBCA83}" destId="{3D2F28DB-BF8B-433C-ADA4-F7D89FA04052}" srcOrd="3" destOrd="0" presId="urn:microsoft.com/office/officeart/2005/8/layout/vList2"/>
    <dgm:cxn modelId="{F831E9C0-F155-488D-BC32-25B467F6D3C8}" type="presParOf" srcId="{B86EABE1-68F2-4DBE-ADE5-69197AEBCA83}" destId="{EA24C335-5CC4-42D2-A8A7-5C4AE751EB11}"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1463A3D-2A67-4A03-AF6C-5D29F986FDC3}"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CB759B32-485E-479E-ACB9-34DFFC3D378F}">
      <dgm:prSet/>
      <dgm:spPr/>
      <dgm:t>
        <a:bodyPr/>
        <a:lstStyle/>
        <a:p>
          <a:r>
            <a:rPr lang="en-US" dirty="0"/>
            <a:t>• Care Act 2014 – </a:t>
          </a:r>
          <a:r>
            <a:rPr lang="en-US" dirty="0" err="1"/>
            <a:t>Emphasises</a:t>
          </a:r>
          <a:r>
            <a:rPr lang="en-US" dirty="0"/>
            <a:t> wellbeing, </a:t>
          </a:r>
          <a:r>
            <a:rPr lang="en-US" dirty="0" err="1"/>
            <a:t>personalisation</a:t>
          </a:r>
          <a:r>
            <a:rPr lang="en-US" dirty="0"/>
            <a:t> , and prevention (</a:t>
          </a:r>
          <a:r>
            <a:rPr lang="en-GB" dirty="0"/>
            <a:t>Department of Health and Social Care, 2016). </a:t>
          </a:r>
          <a:r>
            <a:rPr lang="en-US" dirty="0"/>
            <a:t>.</a:t>
          </a:r>
        </a:p>
      </dgm:t>
    </dgm:pt>
    <dgm:pt modelId="{22DE00D8-6D5A-49F5-BB4F-8719A244513B}" type="parTrans" cxnId="{564B6BCE-9699-4919-8700-B1D4F5BDC75B}">
      <dgm:prSet/>
      <dgm:spPr/>
      <dgm:t>
        <a:bodyPr/>
        <a:lstStyle/>
        <a:p>
          <a:endParaRPr lang="en-US"/>
        </a:p>
      </dgm:t>
    </dgm:pt>
    <dgm:pt modelId="{9FC20791-D16E-4436-B011-A9E511F45F18}" type="sibTrans" cxnId="{564B6BCE-9699-4919-8700-B1D4F5BDC75B}">
      <dgm:prSet/>
      <dgm:spPr/>
      <dgm:t>
        <a:bodyPr/>
        <a:lstStyle/>
        <a:p>
          <a:endParaRPr lang="en-US"/>
        </a:p>
      </dgm:t>
    </dgm:pt>
    <dgm:pt modelId="{AC5F0753-0F07-4836-95C7-2C71C9DBFD7B}">
      <dgm:prSet/>
      <dgm:spPr/>
      <dgm:t>
        <a:bodyPr/>
        <a:lstStyle/>
        <a:p>
          <a:r>
            <a:rPr lang="en-US" dirty="0"/>
            <a:t>• Equality Act 2010 – Protects against age discrimination </a:t>
          </a:r>
          <a:r>
            <a:rPr lang="en-GB" dirty="0"/>
            <a:t>(GOV.UK, 2010)</a:t>
          </a:r>
          <a:r>
            <a:rPr lang="en-US" dirty="0"/>
            <a:t>.</a:t>
          </a:r>
        </a:p>
      </dgm:t>
    </dgm:pt>
    <dgm:pt modelId="{AB6F0F94-38A4-4F65-BB12-8E133C423382}" type="parTrans" cxnId="{218FBE1A-AF7F-4794-B0FB-09EE64C7AFE7}">
      <dgm:prSet/>
      <dgm:spPr/>
      <dgm:t>
        <a:bodyPr/>
        <a:lstStyle/>
        <a:p>
          <a:endParaRPr lang="en-US"/>
        </a:p>
      </dgm:t>
    </dgm:pt>
    <dgm:pt modelId="{65BD323A-F4B2-439E-BF96-38C294F098FB}" type="sibTrans" cxnId="{218FBE1A-AF7F-4794-B0FB-09EE64C7AFE7}">
      <dgm:prSet/>
      <dgm:spPr/>
      <dgm:t>
        <a:bodyPr/>
        <a:lstStyle/>
        <a:p>
          <a:endParaRPr lang="en-US"/>
        </a:p>
      </dgm:t>
    </dgm:pt>
    <dgm:pt modelId="{0471AFBA-3ACC-4FDA-A2AD-B44098B546D9}">
      <dgm:prSet/>
      <dgm:spPr/>
      <dgm:t>
        <a:bodyPr/>
        <a:lstStyle/>
        <a:p>
          <a:r>
            <a:rPr lang="en-US" dirty="0"/>
            <a:t>• Human Rights Act 1998 – Ensures dignity and respect in care </a:t>
          </a:r>
          <a:r>
            <a:rPr lang="en-GB" dirty="0"/>
            <a:t> (GOV.UK, 2017)</a:t>
          </a:r>
          <a:r>
            <a:rPr lang="en-US" dirty="0"/>
            <a:t>.</a:t>
          </a:r>
        </a:p>
      </dgm:t>
    </dgm:pt>
    <dgm:pt modelId="{28FBFFE8-DA3E-4718-B8B3-C3F0CE24D667}" type="parTrans" cxnId="{DC950563-C060-4A6D-BDAF-6F1EE2AC00B5}">
      <dgm:prSet/>
      <dgm:spPr/>
      <dgm:t>
        <a:bodyPr/>
        <a:lstStyle/>
        <a:p>
          <a:endParaRPr lang="en-US"/>
        </a:p>
      </dgm:t>
    </dgm:pt>
    <dgm:pt modelId="{3B8D669D-AB29-498D-8918-607A5029500C}" type="sibTrans" cxnId="{DC950563-C060-4A6D-BDAF-6F1EE2AC00B5}">
      <dgm:prSet/>
      <dgm:spPr/>
      <dgm:t>
        <a:bodyPr/>
        <a:lstStyle/>
        <a:p>
          <a:endParaRPr lang="en-US"/>
        </a:p>
      </dgm:t>
    </dgm:pt>
    <dgm:pt modelId="{077D4211-E0DC-471C-BC37-B43297235A35}">
      <dgm:prSet/>
      <dgm:spPr/>
      <dgm:t>
        <a:bodyPr/>
        <a:lstStyle/>
        <a:p>
          <a:r>
            <a:rPr lang="en-US" dirty="0"/>
            <a:t>• NHS Long Term Plan (2019) – Focuses on integrated care systems and ageing population support </a:t>
          </a:r>
          <a:r>
            <a:rPr lang="en-GB" dirty="0"/>
            <a:t>(NHS England, 2019)</a:t>
          </a:r>
          <a:r>
            <a:rPr lang="en-US" dirty="0"/>
            <a:t>.</a:t>
          </a:r>
        </a:p>
      </dgm:t>
    </dgm:pt>
    <dgm:pt modelId="{B3DEA3E4-261E-4C16-A2D1-C52C36CA9B45}" type="parTrans" cxnId="{B9008A35-A86A-488F-8A6F-FD4B6E471F25}">
      <dgm:prSet/>
      <dgm:spPr/>
      <dgm:t>
        <a:bodyPr/>
        <a:lstStyle/>
        <a:p>
          <a:endParaRPr lang="en-US"/>
        </a:p>
      </dgm:t>
    </dgm:pt>
    <dgm:pt modelId="{00C58C97-4425-4F30-B20F-D580DD1B57F5}" type="sibTrans" cxnId="{B9008A35-A86A-488F-8A6F-FD4B6E471F25}">
      <dgm:prSet/>
      <dgm:spPr/>
      <dgm:t>
        <a:bodyPr/>
        <a:lstStyle/>
        <a:p>
          <a:endParaRPr lang="en-US"/>
        </a:p>
      </dgm:t>
    </dgm:pt>
    <dgm:pt modelId="{FF659531-39C4-470A-91EF-BF63971AA1E3}" type="pres">
      <dgm:prSet presAssocID="{A1463A3D-2A67-4A03-AF6C-5D29F986FDC3}" presName="linear" presStyleCnt="0">
        <dgm:presLayoutVars>
          <dgm:animLvl val="lvl"/>
          <dgm:resizeHandles val="exact"/>
        </dgm:presLayoutVars>
      </dgm:prSet>
      <dgm:spPr/>
    </dgm:pt>
    <dgm:pt modelId="{625E15D5-8003-461F-BDA4-2968979F2E5D}" type="pres">
      <dgm:prSet presAssocID="{CB759B32-485E-479E-ACB9-34DFFC3D378F}" presName="parentText" presStyleLbl="node1" presStyleIdx="0" presStyleCnt="4">
        <dgm:presLayoutVars>
          <dgm:chMax val="0"/>
          <dgm:bulletEnabled val="1"/>
        </dgm:presLayoutVars>
      </dgm:prSet>
      <dgm:spPr/>
    </dgm:pt>
    <dgm:pt modelId="{872C05CA-AE0E-4475-AC70-D67FC6B16BFA}" type="pres">
      <dgm:prSet presAssocID="{9FC20791-D16E-4436-B011-A9E511F45F18}" presName="spacer" presStyleCnt="0"/>
      <dgm:spPr/>
    </dgm:pt>
    <dgm:pt modelId="{FD046925-3BFF-4ED2-B18E-077EBBC2964F}" type="pres">
      <dgm:prSet presAssocID="{AC5F0753-0F07-4836-95C7-2C71C9DBFD7B}" presName="parentText" presStyleLbl="node1" presStyleIdx="1" presStyleCnt="4">
        <dgm:presLayoutVars>
          <dgm:chMax val="0"/>
          <dgm:bulletEnabled val="1"/>
        </dgm:presLayoutVars>
      </dgm:prSet>
      <dgm:spPr/>
    </dgm:pt>
    <dgm:pt modelId="{AEA41C44-57AE-4D91-950E-2C9B5F356EFC}" type="pres">
      <dgm:prSet presAssocID="{65BD323A-F4B2-439E-BF96-38C294F098FB}" presName="spacer" presStyleCnt="0"/>
      <dgm:spPr/>
    </dgm:pt>
    <dgm:pt modelId="{B6B794D8-DFE6-44F7-A291-0A6B8E012025}" type="pres">
      <dgm:prSet presAssocID="{0471AFBA-3ACC-4FDA-A2AD-B44098B546D9}" presName="parentText" presStyleLbl="node1" presStyleIdx="2" presStyleCnt="4">
        <dgm:presLayoutVars>
          <dgm:chMax val="0"/>
          <dgm:bulletEnabled val="1"/>
        </dgm:presLayoutVars>
      </dgm:prSet>
      <dgm:spPr/>
    </dgm:pt>
    <dgm:pt modelId="{72C381E3-1030-48F0-B715-D3E190FF1B09}" type="pres">
      <dgm:prSet presAssocID="{3B8D669D-AB29-498D-8918-607A5029500C}" presName="spacer" presStyleCnt="0"/>
      <dgm:spPr/>
    </dgm:pt>
    <dgm:pt modelId="{530F6D90-8228-41F4-94B1-4DE8731B2502}" type="pres">
      <dgm:prSet presAssocID="{077D4211-E0DC-471C-BC37-B43297235A35}" presName="parentText" presStyleLbl="node1" presStyleIdx="3" presStyleCnt="4">
        <dgm:presLayoutVars>
          <dgm:chMax val="0"/>
          <dgm:bulletEnabled val="1"/>
        </dgm:presLayoutVars>
      </dgm:prSet>
      <dgm:spPr/>
    </dgm:pt>
  </dgm:ptLst>
  <dgm:cxnLst>
    <dgm:cxn modelId="{218FBE1A-AF7F-4794-B0FB-09EE64C7AFE7}" srcId="{A1463A3D-2A67-4A03-AF6C-5D29F986FDC3}" destId="{AC5F0753-0F07-4836-95C7-2C71C9DBFD7B}" srcOrd="1" destOrd="0" parTransId="{AB6F0F94-38A4-4F65-BB12-8E133C423382}" sibTransId="{65BD323A-F4B2-439E-BF96-38C294F098FB}"/>
    <dgm:cxn modelId="{A31F1A22-B703-4D51-AD21-2A9EB8C0C008}" type="presOf" srcId="{0471AFBA-3ACC-4FDA-A2AD-B44098B546D9}" destId="{B6B794D8-DFE6-44F7-A291-0A6B8E012025}" srcOrd="0" destOrd="0" presId="urn:microsoft.com/office/officeart/2005/8/layout/vList2"/>
    <dgm:cxn modelId="{B9008A35-A86A-488F-8A6F-FD4B6E471F25}" srcId="{A1463A3D-2A67-4A03-AF6C-5D29F986FDC3}" destId="{077D4211-E0DC-471C-BC37-B43297235A35}" srcOrd="3" destOrd="0" parTransId="{B3DEA3E4-261E-4C16-A2D1-C52C36CA9B45}" sibTransId="{00C58C97-4425-4F30-B20F-D580DD1B57F5}"/>
    <dgm:cxn modelId="{DC950563-C060-4A6D-BDAF-6F1EE2AC00B5}" srcId="{A1463A3D-2A67-4A03-AF6C-5D29F986FDC3}" destId="{0471AFBA-3ACC-4FDA-A2AD-B44098B546D9}" srcOrd="2" destOrd="0" parTransId="{28FBFFE8-DA3E-4718-B8B3-C3F0CE24D667}" sibTransId="{3B8D669D-AB29-498D-8918-607A5029500C}"/>
    <dgm:cxn modelId="{B56ACC48-8163-40FC-9000-2F5BCC9F915B}" type="presOf" srcId="{AC5F0753-0F07-4836-95C7-2C71C9DBFD7B}" destId="{FD046925-3BFF-4ED2-B18E-077EBBC2964F}" srcOrd="0" destOrd="0" presId="urn:microsoft.com/office/officeart/2005/8/layout/vList2"/>
    <dgm:cxn modelId="{564B6BCE-9699-4919-8700-B1D4F5BDC75B}" srcId="{A1463A3D-2A67-4A03-AF6C-5D29F986FDC3}" destId="{CB759B32-485E-479E-ACB9-34DFFC3D378F}" srcOrd="0" destOrd="0" parTransId="{22DE00D8-6D5A-49F5-BB4F-8719A244513B}" sibTransId="{9FC20791-D16E-4436-B011-A9E511F45F18}"/>
    <dgm:cxn modelId="{72E507D2-F44E-468F-ABA8-63270B0B8DE8}" type="presOf" srcId="{A1463A3D-2A67-4A03-AF6C-5D29F986FDC3}" destId="{FF659531-39C4-470A-91EF-BF63971AA1E3}" srcOrd="0" destOrd="0" presId="urn:microsoft.com/office/officeart/2005/8/layout/vList2"/>
    <dgm:cxn modelId="{E76B55DE-52C8-4594-B6B1-88A1785F3C23}" type="presOf" srcId="{CB759B32-485E-479E-ACB9-34DFFC3D378F}" destId="{625E15D5-8003-461F-BDA4-2968979F2E5D}" srcOrd="0" destOrd="0" presId="urn:microsoft.com/office/officeart/2005/8/layout/vList2"/>
    <dgm:cxn modelId="{D37F20EA-C622-455E-AF32-12CA914EB547}" type="presOf" srcId="{077D4211-E0DC-471C-BC37-B43297235A35}" destId="{530F6D90-8228-41F4-94B1-4DE8731B2502}" srcOrd="0" destOrd="0" presId="urn:microsoft.com/office/officeart/2005/8/layout/vList2"/>
    <dgm:cxn modelId="{65C2E7F1-A172-4CFD-95D0-D8C9A4CBEC77}" type="presParOf" srcId="{FF659531-39C4-470A-91EF-BF63971AA1E3}" destId="{625E15D5-8003-461F-BDA4-2968979F2E5D}" srcOrd="0" destOrd="0" presId="urn:microsoft.com/office/officeart/2005/8/layout/vList2"/>
    <dgm:cxn modelId="{8EC37BE8-FC8D-4A69-8410-4C62B08958EC}" type="presParOf" srcId="{FF659531-39C4-470A-91EF-BF63971AA1E3}" destId="{872C05CA-AE0E-4475-AC70-D67FC6B16BFA}" srcOrd="1" destOrd="0" presId="urn:microsoft.com/office/officeart/2005/8/layout/vList2"/>
    <dgm:cxn modelId="{7C1B220D-105E-4DF0-90A9-C0E1889C3579}" type="presParOf" srcId="{FF659531-39C4-470A-91EF-BF63971AA1E3}" destId="{FD046925-3BFF-4ED2-B18E-077EBBC2964F}" srcOrd="2" destOrd="0" presId="urn:microsoft.com/office/officeart/2005/8/layout/vList2"/>
    <dgm:cxn modelId="{F05DA5BC-8460-4B8A-A295-901736068351}" type="presParOf" srcId="{FF659531-39C4-470A-91EF-BF63971AA1E3}" destId="{AEA41C44-57AE-4D91-950E-2C9B5F356EFC}" srcOrd="3" destOrd="0" presId="urn:microsoft.com/office/officeart/2005/8/layout/vList2"/>
    <dgm:cxn modelId="{9C651A87-9225-460D-8176-243DFB451FB8}" type="presParOf" srcId="{FF659531-39C4-470A-91EF-BF63971AA1E3}" destId="{B6B794D8-DFE6-44F7-A291-0A6B8E012025}" srcOrd="4" destOrd="0" presId="urn:microsoft.com/office/officeart/2005/8/layout/vList2"/>
    <dgm:cxn modelId="{7B05B4AC-883E-4ADD-9439-3F0B3E041F83}" type="presParOf" srcId="{FF659531-39C4-470A-91EF-BF63971AA1E3}" destId="{72C381E3-1030-48F0-B715-D3E190FF1B09}" srcOrd="5" destOrd="0" presId="urn:microsoft.com/office/officeart/2005/8/layout/vList2"/>
    <dgm:cxn modelId="{C31B85CC-2A2D-4E5E-89C9-12CF13F81BAF}" type="presParOf" srcId="{FF659531-39C4-470A-91EF-BF63971AA1E3}" destId="{530F6D90-8228-41F4-94B1-4DE8731B2502}"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2F64A62-0839-4924-A7D4-168B6E7BB34C}" type="doc">
      <dgm:prSet loTypeId="urn:microsoft.com/office/officeart/2005/8/layout/vList5" loCatId="list" qsTypeId="urn:microsoft.com/office/officeart/2005/8/quickstyle/simple1" qsCatId="simple" csTypeId="urn:microsoft.com/office/officeart/2005/8/colors/colorful1" csCatId="colorful" phldr="1"/>
      <dgm:spPr/>
      <dgm:t>
        <a:bodyPr/>
        <a:lstStyle/>
        <a:p>
          <a:endParaRPr lang="en-US"/>
        </a:p>
      </dgm:t>
    </dgm:pt>
    <dgm:pt modelId="{870E23F5-96F5-4195-9819-4F25538359E7}">
      <dgm:prSet/>
      <dgm:spPr/>
      <dgm:t>
        <a:bodyPr/>
        <a:lstStyle/>
        <a:p>
          <a:r>
            <a:rPr lang="en-US" dirty="0"/>
            <a:t>• Enhance workforce training in gerontological care and technology</a:t>
          </a:r>
          <a:r>
            <a:rPr lang="en-GB" dirty="0"/>
            <a:t>(Newbould, Samsi and Wilberforce, 2022)</a:t>
          </a:r>
          <a:r>
            <a:rPr lang="en-US" dirty="0"/>
            <a:t>.</a:t>
          </a:r>
        </a:p>
      </dgm:t>
    </dgm:pt>
    <dgm:pt modelId="{BB878B43-5EF9-4DC7-B7B5-F3621FC24248}" type="parTrans" cxnId="{DFD4EEA9-F9F9-41FB-AAF0-AAA6F99A935E}">
      <dgm:prSet/>
      <dgm:spPr/>
      <dgm:t>
        <a:bodyPr/>
        <a:lstStyle/>
        <a:p>
          <a:endParaRPr lang="en-US"/>
        </a:p>
      </dgm:t>
    </dgm:pt>
    <dgm:pt modelId="{92A31637-13C3-4154-AC29-8A6ECEE5AAA4}" type="sibTrans" cxnId="{DFD4EEA9-F9F9-41FB-AAF0-AAA6F99A935E}">
      <dgm:prSet/>
      <dgm:spPr/>
      <dgm:t>
        <a:bodyPr/>
        <a:lstStyle/>
        <a:p>
          <a:endParaRPr lang="en-US"/>
        </a:p>
      </dgm:t>
    </dgm:pt>
    <dgm:pt modelId="{10DE9324-BD47-4BB7-BB0E-C149B350422E}">
      <dgm:prSet custT="1"/>
      <dgm:spPr/>
      <dgm:t>
        <a:bodyPr/>
        <a:lstStyle/>
        <a:p>
          <a:r>
            <a:rPr lang="en-US" sz="1800" dirty="0"/>
            <a:t>• Expand community-based preventative programs </a:t>
          </a:r>
          <a:r>
            <a:rPr lang="en-GB" sz="1800" dirty="0"/>
            <a:t>(Crocker et al., 2024)</a:t>
          </a:r>
          <a:r>
            <a:rPr lang="en-US" sz="1800" dirty="0"/>
            <a:t>.</a:t>
          </a:r>
          <a:endParaRPr lang="en-US" sz="1500" dirty="0"/>
        </a:p>
      </dgm:t>
    </dgm:pt>
    <dgm:pt modelId="{5556E48B-3FB3-45E8-B936-EB71B5A4ED64}" type="parTrans" cxnId="{CBAD44A2-7432-4A97-B03B-68853CEC5832}">
      <dgm:prSet/>
      <dgm:spPr/>
      <dgm:t>
        <a:bodyPr/>
        <a:lstStyle/>
        <a:p>
          <a:endParaRPr lang="en-US"/>
        </a:p>
      </dgm:t>
    </dgm:pt>
    <dgm:pt modelId="{22BA0F12-4BE6-4D58-BCF3-21D7073F2E4E}" type="sibTrans" cxnId="{CBAD44A2-7432-4A97-B03B-68853CEC5832}">
      <dgm:prSet/>
      <dgm:spPr/>
      <dgm:t>
        <a:bodyPr/>
        <a:lstStyle/>
        <a:p>
          <a:endParaRPr lang="en-US"/>
        </a:p>
      </dgm:t>
    </dgm:pt>
    <dgm:pt modelId="{49F671E0-E121-4832-8C0A-77D1B8C6A98D}">
      <dgm:prSet custT="1"/>
      <dgm:spPr/>
      <dgm:t>
        <a:bodyPr/>
        <a:lstStyle/>
        <a:p>
          <a:r>
            <a:rPr lang="en-US" sz="1800" dirty="0"/>
            <a:t>• Increase funding for integrated health-social care models </a:t>
          </a:r>
          <a:r>
            <a:rPr lang="en-GB" sz="1800" dirty="0"/>
            <a:t>(Department Of Health and Social Care, 2025)</a:t>
          </a:r>
          <a:r>
            <a:rPr lang="en-US" sz="1800" dirty="0"/>
            <a:t>.</a:t>
          </a:r>
        </a:p>
      </dgm:t>
    </dgm:pt>
    <dgm:pt modelId="{E6820261-38CF-4C35-B722-9E220A230B00}" type="parTrans" cxnId="{D07EC079-76AF-46A9-AE59-CB873D4FF4E3}">
      <dgm:prSet/>
      <dgm:spPr/>
      <dgm:t>
        <a:bodyPr/>
        <a:lstStyle/>
        <a:p>
          <a:endParaRPr lang="en-US"/>
        </a:p>
      </dgm:t>
    </dgm:pt>
    <dgm:pt modelId="{6D7F6942-662F-4F3C-9CE3-74D04F543930}" type="sibTrans" cxnId="{D07EC079-76AF-46A9-AE59-CB873D4FF4E3}">
      <dgm:prSet/>
      <dgm:spPr/>
      <dgm:t>
        <a:bodyPr/>
        <a:lstStyle/>
        <a:p>
          <a:endParaRPr lang="en-US"/>
        </a:p>
      </dgm:t>
    </dgm:pt>
    <dgm:pt modelId="{9294D34F-8788-4B50-926D-31E45B993DBD}">
      <dgm:prSet custT="1"/>
      <dgm:spPr/>
      <dgm:t>
        <a:bodyPr/>
        <a:lstStyle/>
        <a:p>
          <a:r>
            <a:rPr lang="en-US" sz="1800" dirty="0"/>
            <a:t>• Promote digital inclusion initiatives for older adults (Crocker et al., 2024).</a:t>
          </a:r>
        </a:p>
      </dgm:t>
    </dgm:pt>
    <dgm:pt modelId="{EC69B4A7-0C4E-4062-B9C7-D289643DEDDF}" type="parTrans" cxnId="{8A9F6169-67D5-4A17-A0F2-5783F66B43F0}">
      <dgm:prSet/>
      <dgm:spPr/>
      <dgm:t>
        <a:bodyPr/>
        <a:lstStyle/>
        <a:p>
          <a:endParaRPr lang="en-US"/>
        </a:p>
      </dgm:t>
    </dgm:pt>
    <dgm:pt modelId="{217AB34E-ED0B-4DE5-8A24-54D2ADDE5628}" type="sibTrans" cxnId="{8A9F6169-67D5-4A17-A0F2-5783F66B43F0}">
      <dgm:prSet/>
      <dgm:spPr/>
      <dgm:t>
        <a:bodyPr/>
        <a:lstStyle/>
        <a:p>
          <a:endParaRPr lang="en-US"/>
        </a:p>
      </dgm:t>
    </dgm:pt>
    <dgm:pt modelId="{4F028B95-3D81-43E8-AA75-CD67F36329C8}" type="pres">
      <dgm:prSet presAssocID="{32F64A62-0839-4924-A7D4-168B6E7BB34C}" presName="Name0" presStyleCnt="0">
        <dgm:presLayoutVars>
          <dgm:dir/>
          <dgm:animLvl val="lvl"/>
          <dgm:resizeHandles val="exact"/>
        </dgm:presLayoutVars>
      </dgm:prSet>
      <dgm:spPr/>
    </dgm:pt>
    <dgm:pt modelId="{0569F08B-F3CE-4A20-B85D-E322CD069B14}" type="pres">
      <dgm:prSet presAssocID="{870E23F5-96F5-4195-9819-4F25538359E7}" presName="linNode" presStyleCnt="0"/>
      <dgm:spPr/>
    </dgm:pt>
    <dgm:pt modelId="{856D87C6-90EB-4E19-8966-83074B585561}" type="pres">
      <dgm:prSet presAssocID="{870E23F5-96F5-4195-9819-4F25538359E7}" presName="parentText" presStyleLbl="node1" presStyleIdx="0" presStyleCnt="4" custScaleX="141965">
        <dgm:presLayoutVars>
          <dgm:chMax val="1"/>
          <dgm:bulletEnabled val="1"/>
        </dgm:presLayoutVars>
      </dgm:prSet>
      <dgm:spPr/>
    </dgm:pt>
    <dgm:pt modelId="{E5306B1A-68DB-49B5-8658-30CBC2281924}" type="pres">
      <dgm:prSet presAssocID="{92A31637-13C3-4154-AC29-8A6ECEE5AAA4}" presName="sp" presStyleCnt="0"/>
      <dgm:spPr/>
    </dgm:pt>
    <dgm:pt modelId="{FA7C3065-F899-4DE5-B90C-1E9150B99851}" type="pres">
      <dgm:prSet presAssocID="{10DE9324-BD47-4BB7-BB0E-C149B350422E}" presName="linNode" presStyleCnt="0"/>
      <dgm:spPr/>
    </dgm:pt>
    <dgm:pt modelId="{A85246E1-8991-4A01-9FB6-0ADBB6CED097}" type="pres">
      <dgm:prSet presAssocID="{10DE9324-BD47-4BB7-BB0E-C149B350422E}" presName="parentText" presStyleLbl="node1" presStyleIdx="1" presStyleCnt="4" custScaleX="143471">
        <dgm:presLayoutVars>
          <dgm:chMax val="1"/>
          <dgm:bulletEnabled val="1"/>
        </dgm:presLayoutVars>
      </dgm:prSet>
      <dgm:spPr/>
    </dgm:pt>
    <dgm:pt modelId="{F83381AA-324C-4563-A7DE-9683D194E17A}" type="pres">
      <dgm:prSet presAssocID="{22BA0F12-4BE6-4D58-BCF3-21D7073F2E4E}" presName="sp" presStyleCnt="0"/>
      <dgm:spPr/>
    </dgm:pt>
    <dgm:pt modelId="{1FF4CE9E-F5EF-4F20-A25B-8912EF43905E}" type="pres">
      <dgm:prSet presAssocID="{49F671E0-E121-4832-8C0A-77D1B8C6A98D}" presName="linNode" presStyleCnt="0"/>
      <dgm:spPr/>
    </dgm:pt>
    <dgm:pt modelId="{82F78960-6275-48EC-ABD1-01BA90B2CDFE}" type="pres">
      <dgm:prSet presAssocID="{49F671E0-E121-4832-8C0A-77D1B8C6A98D}" presName="parentText" presStyleLbl="node1" presStyleIdx="2" presStyleCnt="4" custScaleX="139843">
        <dgm:presLayoutVars>
          <dgm:chMax val="1"/>
          <dgm:bulletEnabled val="1"/>
        </dgm:presLayoutVars>
      </dgm:prSet>
      <dgm:spPr/>
    </dgm:pt>
    <dgm:pt modelId="{111D2B92-913B-4E1F-968F-F7A30FDED9DF}" type="pres">
      <dgm:prSet presAssocID="{6D7F6942-662F-4F3C-9CE3-74D04F543930}" presName="sp" presStyleCnt="0"/>
      <dgm:spPr/>
    </dgm:pt>
    <dgm:pt modelId="{966B6A94-23CD-4D46-B980-49E215978014}" type="pres">
      <dgm:prSet presAssocID="{9294D34F-8788-4B50-926D-31E45B993DBD}" presName="linNode" presStyleCnt="0"/>
      <dgm:spPr/>
    </dgm:pt>
    <dgm:pt modelId="{B92024C0-B9EE-4E1B-8EB9-B41612832373}" type="pres">
      <dgm:prSet presAssocID="{9294D34F-8788-4B50-926D-31E45B993DBD}" presName="parentText" presStyleLbl="node1" presStyleIdx="3" presStyleCnt="4" custScaleX="146689">
        <dgm:presLayoutVars>
          <dgm:chMax val="1"/>
          <dgm:bulletEnabled val="1"/>
        </dgm:presLayoutVars>
      </dgm:prSet>
      <dgm:spPr/>
    </dgm:pt>
  </dgm:ptLst>
  <dgm:cxnLst>
    <dgm:cxn modelId="{445D7915-B1D2-4910-B682-3A0771A9C2F2}" type="presOf" srcId="{870E23F5-96F5-4195-9819-4F25538359E7}" destId="{856D87C6-90EB-4E19-8966-83074B585561}" srcOrd="0" destOrd="0" presId="urn:microsoft.com/office/officeart/2005/8/layout/vList5"/>
    <dgm:cxn modelId="{C5CFF73D-F4BA-4C86-B8AC-F6C2B0314FB3}" type="presOf" srcId="{10DE9324-BD47-4BB7-BB0E-C149B350422E}" destId="{A85246E1-8991-4A01-9FB6-0ADBB6CED097}" srcOrd="0" destOrd="0" presId="urn:microsoft.com/office/officeart/2005/8/layout/vList5"/>
    <dgm:cxn modelId="{8A9F6169-67D5-4A17-A0F2-5783F66B43F0}" srcId="{32F64A62-0839-4924-A7D4-168B6E7BB34C}" destId="{9294D34F-8788-4B50-926D-31E45B993DBD}" srcOrd="3" destOrd="0" parTransId="{EC69B4A7-0C4E-4062-B9C7-D289643DEDDF}" sibTransId="{217AB34E-ED0B-4DE5-8A24-54D2ADDE5628}"/>
    <dgm:cxn modelId="{D07EC079-76AF-46A9-AE59-CB873D4FF4E3}" srcId="{32F64A62-0839-4924-A7D4-168B6E7BB34C}" destId="{49F671E0-E121-4832-8C0A-77D1B8C6A98D}" srcOrd="2" destOrd="0" parTransId="{E6820261-38CF-4C35-B722-9E220A230B00}" sibTransId="{6D7F6942-662F-4F3C-9CE3-74D04F543930}"/>
    <dgm:cxn modelId="{ED077B81-03EC-4040-8B86-5100524F2ADC}" type="presOf" srcId="{9294D34F-8788-4B50-926D-31E45B993DBD}" destId="{B92024C0-B9EE-4E1B-8EB9-B41612832373}" srcOrd="0" destOrd="0" presId="urn:microsoft.com/office/officeart/2005/8/layout/vList5"/>
    <dgm:cxn modelId="{CBAD44A2-7432-4A97-B03B-68853CEC5832}" srcId="{32F64A62-0839-4924-A7D4-168B6E7BB34C}" destId="{10DE9324-BD47-4BB7-BB0E-C149B350422E}" srcOrd="1" destOrd="0" parTransId="{5556E48B-3FB3-45E8-B936-EB71B5A4ED64}" sibTransId="{22BA0F12-4BE6-4D58-BCF3-21D7073F2E4E}"/>
    <dgm:cxn modelId="{DFD4EEA9-F9F9-41FB-AAF0-AAA6F99A935E}" srcId="{32F64A62-0839-4924-A7D4-168B6E7BB34C}" destId="{870E23F5-96F5-4195-9819-4F25538359E7}" srcOrd="0" destOrd="0" parTransId="{BB878B43-5EF9-4DC7-B7B5-F3621FC24248}" sibTransId="{92A31637-13C3-4154-AC29-8A6ECEE5AAA4}"/>
    <dgm:cxn modelId="{442E4BB9-6A8B-4E33-8138-B8950F82F72C}" type="presOf" srcId="{32F64A62-0839-4924-A7D4-168B6E7BB34C}" destId="{4F028B95-3D81-43E8-AA75-CD67F36329C8}" srcOrd="0" destOrd="0" presId="urn:microsoft.com/office/officeart/2005/8/layout/vList5"/>
    <dgm:cxn modelId="{E6E788CD-5F5A-4152-B34B-F4C684BFA51D}" type="presOf" srcId="{49F671E0-E121-4832-8C0A-77D1B8C6A98D}" destId="{82F78960-6275-48EC-ABD1-01BA90B2CDFE}" srcOrd="0" destOrd="0" presId="urn:microsoft.com/office/officeart/2005/8/layout/vList5"/>
    <dgm:cxn modelId="{29FE639C-3DD6-4A34-B6CE-F18AFDA09E5C}" type="presParOf" srcId="{4F028B95-3D81-43E8-AA75-CD67F36329C8}" destId="{0569F08B-F3CE-4A20-B85D-E322CD069B14}" srcOrd="0" destOrd="0" presId="urn:microsoft.com/office/officeart/2005/8/layout/vList5"/>
    <dgm:cxn modelId="{C379DBAB-7396-4DDB-8EE6-4159FF9B0FE7}" type="presParOf" srcId="{0569F08B-F3CE-4A20-B85D-E322CD069B14}" destId="{856D87C6-90EB-4E19-8966-83074B585561}" srcOrd="0" destOrd="0" presId="urn:microsoft.com/office/officeart/2005/8/layout/vList5"/>
    <dgm:cxn modelId="{96108C45-C057-4BD6-A089-C10CE8D10B1D}" type="presParOf" srcId="{4F028B95-3D81-43E8-AA75-CD67F36329C8}" destId="{E5306B1A-68DB-49B5-8658-30CBC2281924}" srcOrd="1" destOrd="0" presId="urn:microsoft.com/office/officeart/2005/8/layout/vList5"/>
    <dgm:cxn modelId="{DB91AFEE-8207-40D1-A61E-ECB1EE83135F}" type="presParOf" srcId="{4F028B95-3D81-43E8-AA75-CD67F36329C8}" destId="{FA7C3065-F899-4DE5-B90C-1E9150B99851}" srcOrd="2" destOrd="0" presId="urn:microsoft.com/office/officeart/2005/8/layout/vList5"/>
    <dgm:cxn modelId="{173B6457-DCDC-42C7-A291-52605563B51D}" type="presParOf" srcId="{FA7C3065-F899-4DE5-B90C-1E9150B99851}" destId="{A85246E1-8991-4A01-9FB6-0ADBB6CED097}" srcOrd="0" destOrd="0" presId="urn:microsoft.com/office/officeart/2005/8/layout/vList5"/>
    <dgm:cxn modelId="{88C1AEDD-E6C3-4882-A125-70F412482DC4}" type="presParOf" srcId="{4F028B95-3D81-43E8-AA75-CD67F36329C8}" destId="{F83381AA-324C-4563-A7DE-9683D194E17A}" srcOrd="3" destOrd="0" presId="urn:microsoft.com/office/officeart/2005/8/layout/vList5"/>
    <dgm:cxn modelId="{B49F3281-E49B-40DE-AF77-42E05C21FFD7}" type="presParOf" srcId="{4F028B95-3D81-43E8-AA75-CD67F36329C8}" destId="{1FF4CE9E-F5EF-4F20-A25B-8912EF43905E}" srcOrd="4" destOrd="0" presId="urn:microsoft.com/office/officeart/2005/8/layout/vList5"/>
    <dgm:cxn modelId="{65EBA49C-31DA-420B-9658-EFFFAF19FDC7}" type="presParOf" srcId="{1FF4CE9E-F5EF-4F20-A25B-8912EF43905E}" destId="{82F78960-6275-48EC-ABD1-01BA90B2CDFE}" srcOrd="0" destOrd="0" presId="urn:microsoft.com/office/officeart/2005/8/layout/vList5"/>
    <dgm:cxn modelId="{CF6BE890-9A2A-4334-B4C8-17A7B11CD1BC}" type="presParOf" srcId="{4F028B95-3D81-43E8-AA75-CD67F36329C8}" destId="{111D2B92-913B-4E1F-968F-F7A30FDED9DF}" srcOrd="5" destOrd="0" presId="urn:microsoft.com/office/officeart/2005/8/layout/vList5"/>
    <dgm:cxn modelId="{0B2339F9-BA40-48B6-BD57-F7F2917AF343}" type="presParOf" srcId="{4F028B95-3D81-43E8-AA75-CD67F36329C8}" destId="{966B6A94-23CD-4D46-B980-49E215978014}" srcOrd="6" destOrd="0" presId="urn:microsoft.com/office/officeart/2005/8/layout/vList5"/>
    <dgm:cxn modelId="{6D4D960B-A36C-4A7C-82F2-F8C21BFE4201}" type="presParOf" srcId="{966B6A94-23CD-4D46-B980-49E215978014}" destId="{B92024C0-B9EE-4E1B-8EB9-B41612832373}" srcOrd="0"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2C4F90-EED7-4D78-BD4F-53A7ED5BD2E1}">
      <dsp:nvSpPr>
        <dsp:cNvPr id="0" name=""/>
        <dsp:cNvSpPr/>
      </dsp:nvSpPr>
      <dsp:spPr>
        <a:xfrm>
          <a:off x="0" y="-82835"/>
          <a:ext cx="6760876" cy="1467312"/>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This presentation explores the concept of ageing, theories explaining it, and the policies shaping care for older adults in the UK. </a:t>
          </a:r>
          <a:endParaRPr lang="en-US" sz="2000" kern="1200" dirty="0"/>
        </a:p>
      </dsp:txBody>
      <dsp:txXfrm>
        <a:off x="42976" y="-39859"/>
        <a:ext cx="5419675" cy="1381360"/>
      </dsp:txXfrm>
    </dsp:sp>
    <dsp:sp modelId="{9569E252-94D0-4168-AE57-911E930C011F}">
      <dsp:nvSpPr>
        <dsp:cNvPr id="0" name=""/>
        <dsp:cNvSpPr/>
      </dsp:nvSpPr>
      <dsp:spPr>
        <a:xfrm>
          <a:off x="566223" y="1188207"/>
          <a:ext cx="6760876" cy="1610251"/>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Ageing can be defined as the progressive decline in physiological function over time, influenced by biological factors such as genetic programming and wear-and-tear theories (Shabir and Singh, 2022) . </a:t>
          </a:r>
          <a:endParaRPr lang="en-US" sz="2000" kern="1200" dirty="0"/>
        </a:p>
      </dsp:txBody>
      <dsp:txXfrm>
        <a:off x="613386" y="1235370"/>
        <a:ext cx="5361945" cy="1515925"/>
      </dsp:txXfrm>
    </dsp:sp>
    <dsp:sp modelId="{FBC00086-6310-48C9-AE5C-641A57B07A08}">
      <dsp:nvSpPr>
        <dsp:cNvPr id="0" name=""/>
        <dsp:cNvSpPr/>
      </dsp:nvSpPr>
      <dsp:spPr>
        <a:xfrm>
          <a:off x="1123995" y="2591454"/>
          <a:ext cx="6760876" cy="1488782"/>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The presentation will evaluate current care and support, examine psychosocial ageing theories, explore relevant legislation, assess technological innovations, and provide recommendations for improvement.</a:t>
          </a:r>
          <a:endParaRPr lang="en-US" sz="2000" kern="1200" dirty="0"/>
        </a:p>
      </dsp:txBody>
      <dsp:txXfrm>
        <a:off x="1167600" y="2635059"/>
        <a:ext cx="5377512" cy="1401572"/>
      </dsp:txXfrm>
    </dsp:sp>
    <dsp:sp modelId="{68109800-F2C3-40CD-B192-5ECCE29D77F7}">
      <dsp:nvSpPr>
        <dsp:cNvPr id="0" name=""/>
        <dsp:cNvSpPr/>
      </dsp:nvSpPr>
      <dsp:spPr>
        <a:xfrm>
          <a:off x="1690219" y="4110372"/>
          <a:ext cx="6760876" cy="1135971"/>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The growing ageing population has significant implications for health and social care, influencing demand, service design, and policy priorities globally (NHS England, 2025)</a:t>
          </a:r>
          <a:r>
            <a:rPr lang="en-GB" sz="1700" kern="1200" dirty="0"/>
            <a:t>.</a:t>
          </a:r>
          <a:endParaRPr lang="en-US" sz="1700" kern="1200" dirty="0"/>
        </a:p>
      </dsp:txBody>
      <dsp:txXfrm>
        <a:off x="1723490" y="4143643"/>
        <a:ext cx="5389729" cy="1069429"/>
      </dsp:txXfrm>
    </dsp:sp>
    <dsp:sp modelId="{17D66CD2-D360-4F17-ABC1-8325B69761A6}">
      <dsp:nvSpPr>
        <dsp:cNvPr id="0" name=""/>
        <dsp:cNvSpPr/>
      </dsp:nvSpPr>
      <dsp:spPr>
        <a:xfrm>
          <a:off x="6022495" y="952886"/>
          <a:ext cx="738381" cy="738381"/>
        </a:xfrm>
        <a:prstGeom prst="downArrow">
          <a:avLst>
            <a:gd name="adj1" fmla="val 55000"/>
            <a:gd name="adj2" fmla="val 45000"/>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6188631" y="952886"/>
        <a:ext cx="406109" cy="555632"/>
      </dsp:txXfrm>
    </dsp:sp>
    <dsp:sp modelId="{6C334BB6-490C-4801-99F0-3ED2FB71607A}">
      <dsp:nvSpPr>
        <dsp:cNvPr id="0" name=""/>
        <dsp:cNvSpPr/>
      </dsp:nvSpPr>
      <dsp:spPr>
        <a:xfrm>
          <a:off x="6588718" y="2295398"/>
          <a:ext cx="738381" cy="738381"/>
        </a:xfrm>
        <a:prstGeom prst="downArrow">
          <a:avLst>
            <a:gd name="adj1" fmla="val 55000"/>
            <a:gd name="adj2" fmla="val 45000"/>
          </a:avLst>
        </a:prstGeom>
        <a:solidFill>
          <a:schemeClr val="accent3">
            <a:tint val="40000"/>
            <a:alpha val="90000"/>
            <a:hueOff val="0"/>
            <a:satOff val="0"/>
            <a:lumOff val="0"/>
            <a:alphaOff val="0"/>
          </a:schemeClr>
        </a:solidFill>
        <a:ln w="254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6754854" y="2295398"/>
        <a:ext cx="406109" cy="555632"/>
      </dsp:txXfrm>
    </dsp:sp>
    <dsp:sp modelId="{928C8455-76A5-48C1-B42A-B3D3DCDBE37A}">
      <dsp:nvSpPr>
        <dsp:cNvPr id="0" name=""/>
        <dsp:cNvSpPr/>
      </dsp:nvSpPr>
      <dsp:spPr>
        <a:xfrm>
          <a:off x="7146490" y="3637911"/>
          <a:ext cx="738381" cy="738381"/>
        </a:xfrm>
        <a:prstGeom prst="downArrow">
          <a:avLst>
            <a:gd name="adj1" fmla="val 55000"/>
            <a:gd name="adj2" fmla="val 45000"/>
          </a:avLst>
        </a:prstGeom>
        <a:solidFill>
          <a:schemeClr val="accent4">
            <a:tint val="40000"/>
            <a:alpha val="90000"/>
            <a:hueOff val="0"/>
            <a:satOff val="0"/>
            <a:lumOff val="0"/>
            <a:alphaOff val="0"/>
          </a:schemeClr>
        </a:solidFill>
        <a:ln w="254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7312626" y="3637911"/>
        <a:ext cx="406109" cy="5556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BC3164-10FC-498F-98CB-CA6A359C8BD8}">
      <dsp:nvSpPr>
        <dsp:cNvPr id="0" name=""/>
        <dsp:cNvSpPr/>
      </dsp:nvSpPr>
      <dsp:spPr>
        <a:xfrm>
          <a:off x="0" y="636681"/>
          <a:ext cx="8229600" cy="10342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 Disengagement Theory (Cumming &amp; Henry, 1961) suggests withdrawal from social roles is natural with age.</a:t>
          </a:r>
        </a:p>
      </dsp:txBody>
      <dsp:txXfrm>
        <a:off x="50489" y="687170"/>
        <a:ext cx="8128622" cy="933302"/>
      </dsp:txXfrm>
    </dsp:sp>
    <dsp:sp modelId="{321271D8-E213-4039-9F1C-56BB71D0D135}">
      <dsp:nvSpPr>
        <dsp:cNvPr id="0" name=""/>
        <dsp:cNvSpPr/>
      </dsp:nvSpPr>
      <dsp:spPr>
        <a:xfrm>
          <a:off x="0" y="1745841"/>
          <a:ext cx="8229600" cy="10342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 Activity Theory (Havighurst, 1963) argues that continued engagement leads to greater satisfaction and wellbeing.</a:t>
          </a:r>
        </a:p>
      </dsp:txBody>
      <dsp:txXfrm>
        <a:off x="50489" y="1796330"/>
        <a:ext cx="8128622" cy="933302"/>
      </dsp:txXfrm>
    </dsp:sp>
    <dsp:sp modelId="{EA24C335-5CC4-42D2-A8A7-5C4AE751EB11}">
      <dsp:nvSpPr>
        <dsp:cNvPr id="0" name=""/>
        <dsp:cNvSpPr/>
      </dsp:nvSpPr>
      <dsp:spPr>
        <a:xfrm>
          <a:off x="0" y="2855001"/>
          <a:ext cx="8229600" cy="10342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 Continuity Theory (Atchley, 1989) highlights maintaining lifestyle consistency as key to successful ageing.</a:t>
          </a:r>
        </a:p>
      </dsp:txBody>
      <dsp:txXfrm>
        <a:off x="50489" y="2905490"/>
        <a:ext cx="8128622" cy="9333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5E15D5-8003-461F-BDA4-2968979F2E5D}">
      <dsp:nvSpPr>
        <dsp:cNvPr id="0" name=""/>
        <dsp:cNvSpPr/>
      </dsp:nvSpPr>
      <dsp:spPr>
        <a:xfrm>
          <a:off x="0" y="482070"/>
          <a:ext cx="5175384" cy="109980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 Care Act 2014 – </a:t>
          </a:r>
          <a:r>
            <a:rPr lang="en-US" sz="2000" kern="1200" dirty="0" err="1"/>
            <a:t>Emphasises</a:t>
          </a:r>
          <a:r>
            <a:rPr lang="en-US" sz="2000" kern="1200" dirty="0"/>
            <a:t> wellbeing, </a:t>
          </a:r>
          <a:r>
            <a:rPr lang="en-US" sz="2000" kern="1200" dirty="0" err="1"/>
            <a:t>personalisation</a:t>
          </a:r>
          <a:r>
            <a:rPr lang="en-US" sz="2000" kern="1200" dirty="0"/>
            <a:t> , and prevention (</a:t>
          </a:r>
          <a:r>
            <a:rPr lang="en-GB" sz="2000" kern="1200" dirty="0"/>
            <a:t>Department of Health and Social Care, 2016). </a:t>
          </a:r>
          <a:r>
            <a:rPr lang="en-US" sz="2000" kern="1200" dirty="0"/>
            <a:t>.</a:t>
          </a:r>
        </a:p>
      </dsp:txBody>
      <dsp:txXfrm>
        <a:off x="53688" y="535758"/>
        <a:ext cx="5068008" cy="992424"/>
      </dsp:txXfrm>
    </dsp:sp>
    <dsp:sp modelId="{FD046925-3BFF-4ED2-B18E-077EBBC2964F}">
      <dsp:nvSpPr>
        <dsp:cNvPr id="0" name=""/>
        <dsp:cNvSpPr/>
      </dsp:nvSpPr>
      <dsp:spPr>
        <a:xfrm>
          <a:off x="0" y="1639470"/>
          <a:ext cx="5175384" cy="1099800"/>
        </a:xfrm>
        <a:prstGeom prst="roundRect">
          <a:avLst/>
        </a:prstGeom>
        <a:solidFill>
          <a:schemeClr val="accent2">
            <a:hueOff val="1560506"/>
            <a:satOff val="-1946"/>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 Equality Act 2010 – Protects against age discrimination </a:t>
          </a:r>
          <a:r>
            <a:rPr lang="en-GB" sz="2000" kern="1200" dirty="0"/>
            <a:t>(GOV.UK, 2010)</a:t>
          </a:r>
          <a:r>
            <a:rPr lang="en-US" sz="2000" kern="1200" dirty="0"/>
            <a:t>.</a:t>
          </a:r>
        </a:p>
      </dsp:txBody>
      <dsp:txXfrm>
        <a:off x="53688" y="1693158"/>
        <a:ext cx="5068008" cy="992424"/>
      </dsp:txXfrm>
    </dsp:sp>
    <dsp:sp modelId="{B6B794D8-DFE6-44F7-A291-0A6B8E012025}">
      <dsp:nvSpPr>
        <dsp:cNvPr id="0" name=""/>
        <dsp:cNvSpPr/>
      </dsp:nvSpPr>
      <dsp:spPr>
        <a:xfrm>
          <a:off x="0" y="2796870"/>
          <a:ext cx="5175384" cy="1099800"/>
        </a:xfrm>
        <a:prstGeom prst="roundRect">
          <a:avLst/>
        </a:prstGeom>
        <a:solidFill>
          <a:schemeClr val="accent2">
            <a:hueOff val="3121013"/>
            <a:satOff val="-3893"/>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 Human Rights Act 1998 – Ensures dignity and respect in care </a:t>
          </a:r>
          <a:r>
            <a:rPr lang="en-GB" sz="2000" kern="1200" dirty="0"/>
            <a:t> (GOV.UK, 2017)</a:t>
          </a:r>
          <a:r>
            <a:rPr lang="en-US" sz="2000" kern="1200" dirty="0"/>
            <a:t>.</a:t>
          </a:r>
        </a:p>
      </dsp:txBody>
      <dsp:txXfrm>
        <a:off x="53688" y="2850558"/>
        <a:ext cx="5068008" cy="992424"/>
      </dsp:txXfrm>
    </dsp:sp>
    <dsp:sp modelId="{530F6D90-8228-41F4-94B1-4DE8731B2502}">
      <dsp:nvSpPr>
        <dsp:cNvPr id="0" name=""/>
        <dsp:cNvSpPr/>
      </dsp:nvSpPr>
      <dsp:spPr>
        <a:xfrm>
          <a:off x="0" y="3954270"/>
          <a:ext cx="5175384" cy="1099800"/>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 NHS Long Term Plan (2019) – Focuses on integrated care systems and ageing population support </a:t>
          </a:r>
          <a:r>
            <a:rPr lang="en-GB" sz="2000" kern="1200" dirty="0"/>
            <a:t>(NHS England, 2019)</a:t>
          </a:r>
          <a:r>
            <a:rPr lang="en-US" sz="2000" kern="1200" dirty="0"/>
            <a:t>.</a:t>
          </a:r>
        </a:p>
      </dsp:txBody>
      <dsp:txXfrm>
        <a:off x="53688" y="4007958"/>
        <a:ext cx="5068008" cy="99242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6D87C6-90EB-4E19-8966-83074B585561}">
      <dsp:nvSpPr>
        <dsp:cNvPr id="0" name=""/>
        <dsp:cNvSpPr/>
      </dsp:nvSpPr>
      <dsp:spPr>
        <a:xfrm>
          <a:off x="1221182" y="2770"/>
          <a:ext cx="2645004" cy="1332674"/>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US" sz="1500" kern="1200" dirty="0"/>
            <a:t>• Enhance workforce training in gerontological care and technology</a:t>
          </a:r>
          <a:r>
            <a:rPr lang="en-GB" sz="1500" kern="1200" dirty="0"/>
            <a:t>(Newbould, Samsi and Wilberforce, 2022)</a:t>
          </a:r>
          <a:r>
            <a:rPr lang="en-US" sz="1500" kern="1200" dirty="0"/>
            <a:t>.</a:t>
          </a:r>
        </a:p>
      </dsp:txBody>
      <dsp:txXfrm>
        <a:off x="1286238" y="67826"/>
        <a:ext cx="2514892" cy="1202562"/>
      </dsp:txXfrm>
    </dsp:sp>
    <dsp:sp modelId="{A85246E1-8991-4A01-9FB6-0ADBB6CED097}">
      <dsp:nvSpPr>
        <dsp:cNvPr id="0" name=""/>
        <dsp:cNvSpPr/>
      </dsp:nvSpPr>
      <dsp:spPr>
        <a:xfrm>
          <a:off x="1221182" y="1402079"/>
          <a:ext cx="2673063" cy="1332674"/>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US" sz="1800" kern="1200" dirty="0"/>
            <a:t>• Expand community-based preventative programs </a:t>
          </a:r>
          <a:r>
            <a:rPr lang="en-GB" sz="1800" kern="1200" dirty="0"/>
            <a:t>(Crocker et al., 2024)</a:t>
          </a:r>
          <a:r>
            <a:rPr lang="en-US" sz="1800" kern="1200" dirty="0"/>
            <a:t>.</a:t>
          </a:r>
          <a:endParaRPr lang="en-US" sz="1500" kern="1200" dirty="0"/>
        </a:p>
      </dsp:txBody>
      <dsp:txXfrm>
        <a:off x="1286238" y="1467135"/>
        <a:ext cx="2542951" cy="1202562"/>
      </dsp:txXfrm>
    </dsp:sp>
    <dsp:sp modelId="{82F78960-6275-48EC-ABD1-01BA90B2CDFE}">
      <dsp:nvSpPr>
        <dsp:cNvPr id="0" name=""/>
        <dsp:cNvSpPr/>
      </dsp:nvSpPr>
      <dsp:spPr>
        <a:xfrm>
          <a:off x="1221182" y="2801387"/>
          <a:ext cx="2605468" cy="1332674"/>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US" sz="1800" kern="1200" dirty="0"/>
            <a:t>• Increase funding for integrated health-social care models </a:t>
          </a:r>
          <a:r>
            <a:rPr lang="en-GB" sz="1800" kern="1200" dirty="0"/>
            <a:t>(Department Of Health and Social Care, 2025)</a:t>
          </a:r>
          <a:r>
            <a:rPr lang="en-US" sz="1800" kern="1200" dirty="0"/>
            <a:t>.</a:t>
          </a:r>
        </a:p>
      </dsp:txBody>
      <dsp:txXfrm>
        <a:off x="1286238" y="2866443"/>
        <a:ext cx="2475356" cy="1202562"/>
      </dsp:txXfrm>
    </dsp:sp>
    <dsp:sp modelId="{B92024C0-B9EE-4E1B-8EB9-B41612832373}">
      <dsp:nvSpPr>
        <dsp:cNvPr id="0" name=""/>
        <dsp:cNvSpPr/>
      </dsp:nvSpPr>
      <dsp:spPr>
        <a:xfrm>
          <a:off x="1221182" y="4200695"/>
          <a:ext cx="2733018" cy="1332674"/>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US" sz="1800" kern="1200" dirty="0"/>
            <a:t>• Promote digital inclusion initiatives for older adults (Crocker et al., 2024).</a:t>
          </a:r>
        </a:p>
      </dsp:txBody>
      <dsp:txXfrm>
        <a:off x="1286238" y="4265751"/>
        <a:ext cx="2602906" cy="1202562"/>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020889-65EB-483E-86B8-F9568D8DAFCB}" type="datetimeFigureOut">
              <a:rPr lang="en-GB" smtClean="0"/>
              <a:t>23/10/2025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4EF580-A63F-4D0C-A5D3-24D66651CAA6}" type="slidenum">
              <a:rPr lang="en-GB" smtClean="0"/>
              <a:t>‹#›</a:t>
            </a:fld>
            <a:endParaRPr lang="en-GB"/>
          </a:p>
        </p:txBody>
      </p:sp>
    </p:spTree>
    <p:extLst>
      <p:ext uri="{BB962C8B-B14F-4D97-AF65-F5344CB8AC3E}">
        <p14:creationId xmlns:p14="http://schemas.microsoft.com/office/powerpoint/2010/main" val="28113855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B4EF580-A63F-4D0C-A5D3-24D66651CAA6}" type="slidenum">
              <a:rPr lang="en-GB" smtClean="0"/>
              <a:t>2</a:t>
            </a:fld>
            <a:endParaRPr lang="en-GB"/>
          </a:p>
        </p:txBody>
      </p:sp>
    </p:spTree>
    <p:extLst>
      <p:ext uri="{BB962C8B-B14F-4D97-AF65-F5344CB8AC3E}">
        <p14:creationId xmlns:p14="http://schemas.microsoft.com/office/powerpoint/2010/main" val="4177554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10/23/2025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10/23/2025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10/23/2025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10/23/2025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png"/><Relationship Id="rId4" Type="http://schemas.openxmlformats.org/officeDocument/2006/relationships/notesSlide" Target="../notesSlides/notesSlide1.xml"/><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1.png"/></Relationships>
</file>

<file path=ppt/slides/_rels/slide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2.xml"/><Relationship Id="rId7" Type="http://schemas.openxmlformats.org/officeDocument/2006/relationships/diagramColors" Target="../diagrams/colors3.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image" Target="../media/image2.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image" Target="../media/image3.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image" Target="../media/image4.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slideLayout" Target="../slideLayouts/slideLayout2.xml"/><Relationship Id="rId7" Type="http://schemas.openxmlformats.org/officeDocument/2006/relationships/diagramColors" Target="../diagrams/colors4.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 Id="rId9"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8" Type="http://schemas.openxmlformats.org/officeDocument/2006/relationships/hyperlink" Target="https://assets.publishing.service.gov.uk/government/uploads/system/uploads/attachment_data/file/632324/humanrights.pdf" TargetMode="External"/><Relationship Id="rId3" Type="http://schemas.openxmlformats.org/officeDocument/2006/relationships/slideLayout" Target="../slideLayouts/slideLayout2.xml"/><Relationship Id="rId7" Type="http://schemas.openxmlformats.org/officeDocument/2006/relationships/hyperlink" Target="https://www.legislation.gov.uk/ukpga/2010/15/contents" TargetMode="Externa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hyperlink" Target="https://www.gov.uk/government/publications/better-care-fund-policy-framework-2025-to-2026/better-care-fund-policy-framework-2025-to-2026" TargetMode="External"/><Relationship Id="rId5" Type="http://schemas.openxmlformats.org/officeDocument/2006/relationships/hyperlink" Target="https://www.gov.uk/government/publications/care-act-2014-part-1-factsheets/care-act-factsheets" TargetMode="External"/><Relationship Id="rId10" Type="http://schemas.openxmlformats.org/officeDocument/2006/relationships/image" Target="../media/image1.png"/><Relationship Id="rId4" Type="http://schemas.openxmlformats.org/officeDocument/2006/relationships/hyperlink" Target="https://doi.org/10.1136/bmj-2023-077764" TargetMode="External"/><Relationship Id="rId9" Type="http://schemas.openxmlformats.org/officeDocument/2006/relationships/hyperlink" Target="https://www.gov.uk/government/publications/accelerating-reform-in-adult-social-care-in-england/accelerating-reform-in-adult-social-care-in-england-priorities-for-innovation-and-scaling"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ons.gov.uk/" TargetMode="External"/><Relationship Id="rId3" Type="http://schemas.openxmlformats.org/officeDocument/2006/relationships/slideLayout" Target="../slideLayouts/slideLayout2.xml"/><Relationship Id="rId7" Type="http://schemas.openxmlformats.org/officeDocument/2006/relationships/hyperlink" Target="https://www.england.nhs.uk/ourwork/clinical-policy/older-people/improving-care-for-older-people/" TargetMode="Externa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hyperlink" Target="https://www.longtermplan.nhs.uk/" TargetMode="External"/><Relationship Id="rId11" Type="http://schemas.openxmlformats.org/officeDocument/2006/relationships/image" Target="../media/image1.png"/><Relationship Id="rId5" Type="http://schemas.openxmlformats.org/officeDocument/2006/relationships/hyperlink" Target="https://doi.org/10.1111/hsc.13897" TargetMode="External"/><Relationship Id="rId10" Type="http://schemas.openxmlformats.org/officeDocument/2006/relationships/hyperlink" Target="https://doi.org/10.7759/cureus.55534" TargetMode="External"/><Relationship Id="rId4" Type="http://schemas.openxmlformats.org/officeDocument/2006/relationships/hyperlink" Target="https://doi.org/10.1186/s12913-024-11099-5" TargetMode="External"/><Relationship Id="rId9" Type="http://schemas.openxmlformats.org/officeDocument/2006/relationships/hyperlink" Target="https://doi.org/10.1016/b978-0-323-90235-9.00017-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371600" y="1026695"/>
            <a:ext cx="6400800" cy="5059311"/>
          </a:xfrm>
        </p:spPr>
        <p:txBody>
          <a:bodyPr/>
          <a:lstStyle/>
          <a:p>
            <a:r>
              <a:rPr dirty="0">
                <a:solidFill>
                  <a:schemeClr val="tx1"/>
                </a:solidFill>
              </a:rPr>
              <a:t>Student Name: </a:t>
            </a:r>
            <a:r>
              <a:rPr lang="en-GB" dirty="0">
                <a:solidFill>
                  <a:schemeClr val="tx1"/>
                </a:solidFill>
              </a:rPr>
              <a:t>Fatima Toj Zohora</a:t>
            </a:r>
            <a:endParaRPr dirty="0">
              <a:solidFill>
                <a:schemeClr val="tx1"/>
              </a:solidFill>
            </a:endParaRPr>
          </a:p>
          <a:p>
            <a:r>
              <a:rPr dirty="0">
                <a:solidFill>
                  <a:schemeClr val="tx1"/>
                </a:solidFill>
              </a:rPr>
              <a:t>Student ID: </a:t>
            </a:r>
            <a:r>
              <a:rPr lang="en-GB" dirty="0">
                <a:solidFill>
                  <a:schemeClr val="tx1"/>
                </a:solidFill>
              </a:rPr>
              <a:t>2241808</a:t>
            </a:r>
            <a:endParaRPr dirty="0">
              <a:solidFill>
                <a:schemeClr val="tx1"/>
              </a:solidFill>
            </a:endParaRPr>
          </a:p>
          <a:p>
            <a:r>
              <a:rPr dirty="0">
                <a:solidFill>
                  <a:schemeClr val="tx1"/>
                </a:solidFill>
              </a:rPr>
              <a:t>Module: BMHP6027 - Empowering the Older Person</a:t>
            </a:r>
            <a:endParaRPr lang="en-GB" dirty="0">
              <a:solidFill>
                <a:schemeClr val="tx1"/>
              </a:solidFill>
            </a:endParaRPr>
          </a:p>
          <a:p>
            <a:r>
              <a:rPr lang="en-GB" dirty="0">
                <a:solidFill>
                  <a:schemeClr val="tx1"/>
                </a:solidFill>
              </a:rPr>
              <a:t>Assignment 1: Presentation</a:t>
            </a:r>
            <a:endParaRPr dirty="0">
              <a:solidFill>
                <a:schemeClr val="tx1"/>
              </a:solidFill>
            </a:endParaRPr>
          </a:p>
          <a:p>
            <a:r>
              <a:rPr dirty="0">
                <a:solidFill>
                  <a:schemeClr val="tx1"/>
                </a:solidFill>
              </a:rPr>
              <a:t>Lecturer's Name</a:t>
            </a:r>
            <a:r>
              <a:rPr lang="en-GB" dirty="0">
                <a:solidFill>
                  <a:schemeClr val="tx1"/>
                </a:solidFill>
              </a:rPr>
              <a:t>: Joanne Davies</a:t>
            </a:r>
            <a:endParaRPr dirty="0">
              <a:solidFill>
                <a:schemeClr val="tx1"/>
              </a:solidFill>
            </a:endParaRPr>
          </a:p>
        </p:txBody>
      </p:sp>
      <p:pic>
        <p:nvPicPr>
          <p:cNvPr id="8" name="Audio 7">
            <a:hlinkClick r:id="" action="ppaction://media"/>
            <a:extLst>
              <a:ext uri="{FF2B5EF4-FFF2-40B4-BE49-F238E27FC236}">
                <a16:creationId xmlns:a16="http://schemas.microsoft.com/office/drawing/2014/main" id="{D6EFDAC8-D827-D829-D0B0-F4BCD89F885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2942"/>
    </mc:Choice>
    <mc:Fallback>
      <p:transition spd="slow" advTm="229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62114" y="0"/>
            <a:ext cx="3072908"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486646" y="-3486043"/>
            <a:ext cx="2170709" cy="9144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037673" y="348865"/>
            <a:ext cx="7288583" cy="886377"/>
          </a:xfrm>
        </p:spPr>
        <p:txBody>
          <a:bodyPr anchor="ctr">
            <a:normAutofit fontScale="90000"/>
          </a:bodyPr>
          <a:lstStyle/>
          <a:p>
            <a:r>
              <a:rPr lang="en-GB" sz="3500" dirty="0">
                <a:solidFill>
                  <a:srgbClr val="FFFFFF"/>
                </a:solidFill>
              </a:rPr>
              <a:t>Evaluating and Empowering Care for the Ageing Population </a:t>
            </a:r>
            <a:br>
              <a:rPr lang="en-GB" sz="3500" dirty="0">
                <a:solidFill>
                  <a:srgbClr val="FFFFFF"/>
                </a:solidFill>
              </a:rPr>
            </a:br>
            <a:r>
              <a:rPr lang="en-GB" sz="3500" dirty="0">
                <a:solidFill>
                  <a:srgbClr val="FFFFFF"/>
                </a:solidFill>
              </a:rPr>
              <a:t>Introduction</a:t>
            </a:r>
          </a:p>
        </p:txBody>
      </p:sp>
      <p:graphicFrame>
        <p:nvGraphicFramePr>
          <p:cNvPr id="42" name="Content Placeholder 2">
            <a:extLst>
              <a:ext uri="{FF2B5EF4-FFF2-40B4-BE49-F238E27FC236}">
                <a16:creationId xmlns:a16="http://schemas.microsoft.com/office/drawing/2014/main" id="{165A6C75-CB52-1A7A-F0B8-51776D885D81}"/>
              </a:ext>
            </a:extLst>
          </p:cNvPr>
          <p:cNvGraphicFramePr>
            <a:graphicFrameLocks noGrp="1"/>
          </p:cNvGraphicFramePr>
          <p:nvPr>
            <p:ph idx="1"/>
            <p:extLst>
              <p:ext uri="{D42A27DB-BD31-4B8C-83A1-F6EECF244321}">
                <p14:modId xmlns:p14="http://schemas.microsoft.com/office/powerpoint/2010/main" val="2475555185"/>
              </p:ext>
            </p:extLst>
          </p:nvPr>
        </p:nvGraphicFramePr>
        <p:xfrm>
          <a:off x="346452" y="1693889"/>
          <a:ext cx="8451096" cy="516350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5" name="Audio 24">
            <a:hlinkClick r:id="" action="ppaction://media"/>
            <a:extLst>
              <a:ext uri="{FF2B5EF4-FFF2-40B4-BE49-F238E27FC236}">
                <a16:creationId xmlns:a16="http://schemas.microsoft.com/office/drawing/2014/main" id="{CF824ADE-EC00-5FD2-2F91-0C4FE4EAE921}"/>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18750" t="-118750" r="-118750" b="-118750"/>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4869"/>
    </mc:Choice>
    <mc:Fallback>
      <p:transition spd="slow" advTm="548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16597"/>
            <a:ext cx="548639"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59" y="613954"/>
            <a:ext cx="8180615"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82723" y="809898"/>
            <a:ext cx="7457037" cy="1554480"/>
          </a:xfrm>
        </p:spPr>
        <p:txBody>
          <a:bodyPr anchor="ctr">
            <a:normAutofit/>
          </a:bodyPr>
          <a:lstStyle/>
          <a:p>
            <a:r>
              <a:rPr lang="en-GB" sz="4200"/>
              <a:t>The Ageing Population: Setting the Scene</a:t>
            </a:r>
          </a:p>
        </p:txBody>
      </p:sp>
      <p:sp>
        <p:nvSpPr>
          <p:cNvPr id="3" name="Content Placeholder 2"/>
          <p:cNvSpPr>
            <a:spLocks noGrp="1"/>
          </p:cNvSpPr>
          <p:nvPr>
            <p:ph idx="1"/>
          </p:nvPr>
        </p:nvSpPr>
        <p:spPr>
          <a:xfrm>
            <a:off x="783771" y="3017522"/>
            <a:ext cx="7455989" cy="3124658"/>
          </a:xfrm>
        </p:spPr>
        <p:txBody>
          <a:bodyPr anchor="ctr">
            <a:normAutofit/>
          </a:bodyPr>
          <a:lstStyle/>
          <a:p>
            <a:r>
              <a:rPr lang="en-GB" sz="2100" dirty="0"/>
              <a:t>The UK population is ageing rapidly, with ONS (2024) projecting that one in four people will be aged 65 or over by 2050(ONS, 2024). Older adults experience diverse needs—physical (mobility, chronic illness), emotional (loneliness), social (isolation), and psychological (dementia, depression) (WHO, 2020). Innovation, empowerment, and policy alignment are vital in addressing these needs effectively and ensuring sustainable care delivery (</a:t>
            </a:r>
            <a:r>
              <a:rPr lang="en-GB" sz="2100" dirty="0" err="1"/>
              <a:t>Kosiol</a:t>
            </a:r>
            <a:r>
              <a:rPr lang="en-GB" sz="2100" dirty="0"/>
              <a:t> et al., 2024).</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6485313"/>
            <a:ext cx="78867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28" name="Audio 27">
            <a:hlinkClick r:id="" action="ppaction://media"/>
            <a:extLst>
              <a:ext uri="{FF2B5EF4-FFF2-40B4-BE49-F238E27FC236}">
                <a16:creationId xmlns:a16="http://schemas.microsoft.com/office/drawing/2014/main" id="{96DC8746-55E5-B794-374A-EF3BC70212C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7096"/>
    </mc:Choice>
    <mc:Fallback>
      <p:transition spd="slow" advTm="670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898936"/>
          </a:xfrm>
        </p:spPr>
        <p:txBody>
          <a:bodyPr/>
          <a:lstStyle/>
          <a:p>
            <a:r>
              <a:rPr lang="en-GB" dirty="0"/>
              <a:t>Theoretical Frameworks</a:t>
            </a:r>
          </a:p>
        </p:txBody>
      </p:sp>
      <p:graphicFrame>
        <p:nvGraphicFramePr>
          <p:cNvPr id="13" name="Content Placeholder 2">
            <a:extLst>
              <a:ext uri="{FF2B5EF4-FFF2-40B4-BE49-F238E27FC236}">
                <a16:creationId xmlns:a16="http://schemas.microsoft.com/office/drawing/2014/main" id="{0ED26810-C136-C268-223B-E6D087AA7ADB}"/>
              </a:ext>
            </a:extLst>
          </p:cNvPr>
          <p:cNvGraphicFramePr>
            <a:graphicFrameLocks noGrp="1"/>
          </p:cNvGraphicFramePr>
          <p:nvPr>
            <p:ph idx="1"/>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6" name="Audio 15">
            <a:hlinkClick r:id="" action="ppaction://media"/>
            <a:extLst>
              <a:ext uri="{FF2B5EF4-FFF2-40B4-BE49-F238E27FC236}">
                <a16:creationId xmlns:a16="http://schemas.microsoft.com/office/drawing/2014/main" id="{776F0E61-D436-8A2B-9EBD-C076D4F7A186}"/>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18750" t="-118750" r="-118750" b="-118750"/>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0470"/>
    </mc:Choice>
    <mc:Fallback>
      <p:transition spd="slow" advTm="704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6250" y="640823"/>
            <a:ext cx="2563994" cy="5583148"/>
          </a:xfrm>
        </p:spPr>
        <p:txBody>
          <a:bodyPr anchor="ctr">
            <a:normAutofit/>
          </a:bodyPr>
          <a:lstStyle/>
          <a:p>
            <a:r>
              <a:rPr lang="en-GB" sz="4300"/>
              <a:t>Policy and Legislation</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1949790-00F3-4331-D600-996F93113CA9}"/>
              </a:ext>
            </a:extLst>
          </p:cNvPr>
          <p:cNvGraphicFramePr>
            <a:graphicFrameLocks noGrp="1"/>
          </p:cNvGraphicFramePr>
          <p:nvPr>
            <p:ph idx="1"/>
            <p:extLst>
              <p:ext uri="{D42A27DB-BD31-4B8C-83A1-F6EECF244321}">
                <p14:modId xmlns:p14="http://schemas.microsoft.com/office/powerpoint/2010/main" val="3988627293"/>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6" name="Audio 15">
            <a:hlinkClick r:id="" action="ppaction://media"/>
            <a:extLst>
              <a:ext uri="{FF2B5EF4-FFF2-40B4-BE49-F238E27FC236}">
                <a16:creationId xmlns:a16="http://schemas.microsoft.com/office/drawing/2014/main" id="{879BD6CB-F6E1-341B-D223-253FD86E5F91}"/>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18750" t="-118750" r="-118750" b="-118750"/>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3856"/>
    </mc:Choice>
    <mc:Fallback>
      <p:transition spd="slow" advTm="638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3798" y="1463040"/>
            <a:ext cx="2847230" cy="2690949"/>
          </a:xfrm>
        </p:spPr>
        <p:txBody>
          <a:bodyPr anchor="t">
            <a:normAutofit/>
          </a:bodyPr>
          <a:lstStyle/>
          <a:p>
            <a:r>
              <a:rPr lang="en-GB" sz="3900" dirty="0"/>
              <a:t>Evaluation of Current Care and Support 1</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250" y="4415246"/>
            <a:ext cx="8986749"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50279" y="587829"/>
            <a:ext cx="4878975"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242163" y="1463039"/>
            <a:ext cx="4156790" cy="4300447"/>
          </a:xfrm>
        </p:spPr>
        <p:txBody>
          <a:bodyPr anchor="t">
            <a:normAutofit/>
          </a:bodyPr>
          <a:lstStyle/>
          <a:p>
            <a:r>
              <a:rPr lang="en-GB" sz="2000" dirty="0"/>
              <a:t>The UK provides a range of care options: domiciliary care, residential homes, day centres, and hospice services. Local authorities coordinate assessments under the Care Act 2014 to determine eligibility for support (Department of Health and Social Care, 2016). However, rising demand and staff shortages challenge service sustainability.</a:t>
            </a:r>
          </a:p>
        </p:txBody>
      </p:sp>
      <p:pic>
        <p:nvPicPr>
          <p:cNvPr id="19" name="Audio 18">
            <a:hlinkClick r:id="" action="ppaction://media"/>
            <a:extLst>
              <a:ext uri="{FF2B5EF4-FFF2-40B4-BE49-F238E27FC236}">
                <a16:creationId xmlns:a16="http://schemas.microsoft.com/office/drawing/2014/main" id="{8D56BF7E-5A5F-5BB1-F3BD-0FFAC1D6435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4723"/>
    </mc:Choice>
    <mc:Fallback>
      <p:transition spd="slow" advTm="547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1352" y="350196"/>
            <a:ext cx="3485178" cy="1624520"/>
          </a:xfrm>
        </p:spPr>
        <p:txBody>
          <a:bodyPr anchor="ctr">
            <a:normAutofit/>
          </a:bodyPr>
          <a:lstStyle/>
          <a:p>
            <a:pPr>
              <a:lnSpc>
                <a:spcPct val="90000"/>
              </a:lnSpc>
            </a:pPr>
            <a:r>
              <a:rPr lang="en-GB" sz="3500" dirty="0"/>
              <a:t>Evaluation of Current Care and Support 2</a:t>
            </a:r>
          </a:p>
        </p:txBody>
      </p:sp>
      <p:sp>
        <p:nvSpPr>
          <p:cNvPr id="3" name="Content Placeholder 2"/>
          <p:cNvSpPr>
            <a:spLocks noGrp="1"/>
          </p:cNvSpPr>
          <p:nvPr>
            <p:ph idx="1"/>
          </p:nvPr>
        </p:nvSpPr>
        <p:spPr>
          <a:xfrm>
            <a:off x="571351" y="2743200"/>
            <a:ext cx="3485179" cy="3613149"/>
          </a:xfrm>
        </p:spPr>
        <p:txBody>
          <a:bodyPr anchor="ctr">
            <a:normAutofit/>
          </a:bodyPr>
          <a:lstStyle/>
          <a:p>
            <a:r>
              <a:rPr lang="en-GB" sz="1700"/>
              <a:t>Residential care homes offer 24-hour support but often face funding constraints and staffing issues (Skills for Care, 2023). Day centres foster social engagement and respite for carers but may be limited by accessibility and availability. User feedback highlights inconsistent quality and regional disparities in service delivery.</a:t>
            </a:r>
          </a:p>
        </p:txBody>
      </p:sp>
      <p:pic>
        <p:nvPicPr>
          <p:cNvPr id="5" name="Picture 4" descr="A midsection of a person holding a miniature house">
            <a:extLst>
              <a:ext uri="{FF2B5EF4-FFF2-40B4-BE49-F238E27FC236}">
                <a16:creationId xmlns:a16="http://schemas.microsoft.com/office/drawing/2014/main" id="{E2FB4C1A-BB38-F970-05C7-7AFE722DB162}"/>
              </a:ext>
            </a:extLst>
          </p:cNvPr>
          <p:cNvPicPr>
            <a:picLocks noChangeAspect="1"/>
          </p:cNvPicPr>
          <p:nvPr/>
        </p:nvPicPr>
        <p:blipFill>
          <a:blip r:embed="rId4"/>
          <a:srcRect l="29812" r="28141" b="-1"/>
          <a:stretch>
            <a:fillRect/>
          </a:stretch>
        </p:blipFill>
        <p:spPr>
          <a:xfrm>
            <a:off x="4572000" y="1"/>
            <a:ext cx="4577118" cy="6858000"/>
          </a:xfrm>
          <a:prstGeom prst="rect">
            <a:avLst/>
          </a:prstGeom>
        </p:spPr>
      </p:pic>
      <p:pic>
        <p:nvPicPr>
          <p:cNvPr id="16" name="Audio 15">
            <a:hlinkClick r:id="" action="ppaction://media"/>
            <a:extLst>
              <a:ext uri="{FF2B5EF4-FFF2-40B4-BE49-F238E27FC236}">
                <a16:creationId xmlns:a16="http://schemas.microsoft.com/office/drawing/2014/main" id="{53E53337-5559-F324-0872-62ABAF93A1D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8151"/>
    </mc:Choice>
    <mc:Fallback>
      <p:transition spd="slow" advTm="581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1349" y="381001"/>
            <a:ext cx="4000647" cy="1708242"/>
          </a:xfrm>
        </p:spPr>
        <p:txBody>
          <a:bodyPr anchor="ctr">
            <a:normAutofit/>
          </a:bodyPr>
          <a:lstStyle/>
          <a:p>
            <a:r>
              <a:rPr lang="en-GB" sz="3500" dirty="0"/>
              <a:t>Evaluation of Current Care and Support 3</a:t>
            </a:r>
          </a:p>
        </p:txBody>
      </p:sp>
      <p:sp>
        <p:nvSpPr>
          <p:cNvPr id="3" name="Content Placeholder 2"/>
          <p:cNvSpPr>
            <a:spLocks noGrp="1"/>
          </p:cNvSpPr>
          <p:nvPr>
            <p:ph idx="1"/>
          </p:nvPr>
        </p:nvSpPr>
        <p:spPr>
          <a:xfrm>
            <a:off x="571350" y="2470244"/>
            <a:ext cx="4000647" cy="3769835"/>
          </a:xfrm>
        </p:spPr>
        <p:txBody>
          <a:bodyPr anchor="ctr">
            <a:noAutofit/>
          </a:bodyPr>
          <a:lstStyle/>
          <a:p>
            <a:r>
              <a:rPr lang="en-GB" sz="2000" dirty="0"/>
              <a:t>The effectiveness of current care depends on integration between health and social care systems. Theories like the Activity and Continuity frameworks suggest that maintaining independence improves wellbeing, yet institutional settings sometimes limit autonomy. Policy reforms focusing on community-based, personalised models are essential to meet demographic pressures (GOV.UK, 2023).</a:t>
            </a:r>
          </a:p>
        </p:txBody>
      </p:sp>
      <p:pic>
        <p:nvPicPr>
          <p:cNvPr id="5" name="Picture 4" descr="Colourful carved figures of humans">
            <a:extLst>
              <a:ext uri="{FF2B5EF4-FFF2-40B4-BE49-F238E27FC236}">
                <a16:creationId xmlns:a16="http://schemas.microsoft.com/office/drawing/2014/main" id="{0D55E3FC-62CF-CCC5-3765-BE77B03AAE51}"/>
              </a:ext>
            </a:extLst>
          </p:cNvPr>
          <p:cNvPicPr>
            <a:picLocks noChangeAspect="1"/>
          </p:cNvPicPr>
          <p:nvPr/>
        </p:nvPicPr>
        <p:blipFill>
          <a:blip r:embed="rId4"/>
          <a:srcRect l="29367" r="29134" b="-1"/>
          <a:stretch>
            <a:fillRect/>
          </a:stretch>
        </p:blipFill>
        <p:spPr>
          <a:xfrm>
            <a:off x="5143347" y="-10886"/>
            <a:ext cx="4000653" cy="6868886"/>
          </a:xfrm>
          <a:prstGeom prst="rect">
            <a:avLst/>
          </a:prstGeom>
          <a:effectLst>
            <a:outerShdw blurRad="127000" dist="50800" dir="10800000" sx="99000" sy="99000" algn="r" rotWithShape="0">
              <a:prstClr val="black">
                <a:alpha val="40000"/>
              </a:prstClr>
            </a:outerShdw>
          </a:effectLst>
        </p:spPr>
      </p:pic>
      <p:pic>
        <p:nvPicPr>
          <p:cNvPr id="15" name="Audio 14">
            <a:hlinkClick r:id="" action="ppaction://media"/>
            <a:extLst>
              <a:ext uri="{FF2B5EF4-FFF2-40B4-BE49-F238E27FC236}">
                <a16:creationId xmlns:a16="http://schemas.microsoft.com/office/drawing/2014/main" id="{E6BDE4B0-7A6F-4F9F-2D47-E1A4E2E9D9F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2398"/>
    </mc:Choice>
    <mc:Fallback>
      <p:transition spd="slow" advTm="523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3623F37-A8C4-480F-BCB1-CF9E49F0C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EA3E6C2-0820-41EE-816A-5D9A9CB330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674534" cy="6857997"/>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48640" y="1170431"/>
            <a:ext cx="3656928" cy="5138923"/>
          </a:xfrm>
        </p:spPr>
        <p:txBody>
          <a:bodyPr anchor="ctr">
            <a:normAutofit/>
          </a:bodyPr>
          <a:lstStyle/>
          <a:p>
            <a:pPr algn="l"/>
            <a:r>
              <a:rPr lang="en-GB" sz="4700" dirty="0">
                <a:solidFill>
                  <a:schemeClr val="tx2"/>
                </a:solidFill>
              </a:rPr>
              <a:t>Technological Innovations in Elderly Care 1</a:t>
            </a:r>
          </a:p>
        </p:txBody>
      </p:sp>
      <p:cxnSp>
        <p:nvCxnSpPr>
          <p:cNvPr id="12" name="Straight Connector 11">
            <a:extLst>
              <a:ext uri="{FF2B5EF4-FFF2-40B4-BE49-F238E27FC236}">
                <a16:creationId xmlns:a16="http://schemas.microsoft.com/office/drawing/2014/main" id="{A2CF87F1-3B54-482D-A798-9F4A99449E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49426" y="246028"/>
            <a:ext cx="191621" cy="546559"/>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16580" y="1170432"/>
            <a:ext cx="3751641" cy="5138920"/>
          </a:xfrm>
        </p:spPr>
        <p:txBody>
          <a:bodyPr anchor="ctr">
            <a:normAutofit/>
          </a:bodyPr>
          <a:lstStyle/>
          <a:p>
            <a:r>
              <a:rPr lang="en-GB" sz="2000" dirty="0">
                <a:solidFill>
                  <a:schemeClr val="tx2"/>
                </a:solidFill>
              </a:rPr>
              <a:t>Technological developments such as telecare, wearable monitoring devices, and smart home systems enhance safety and independence. Telehealth enables remote consultations, reducing hospital admissions and improving accessibility (</a:t>
            </a:r>
            <a:r>
              <a:rPr lang="en-GB" sz="2000" dirty="0" err="1">
                <a:solidFill>
                  <a:schemeClr val="tx2"/>
                </a:solidFill>
              </a:rPr>
              <a:t>Vudathaneni</a:t>
            </a:r>
            <a:r>
              <a:rPr lang="en-GB" sz="2000" dirty="0">
                <a:solidFill>
                  <a:schemeClr val="tx2"/>
                </a:solidFill>
              </a:rPr>
              <a:t> et al., 2024).</a:t>
            </a:r>
          </a:p>
        </p:txBody>
      </p:sp>
      <p:cxnSp>
        <p:nvCxnSpPr>
          <p:cNvPr id="14" name="Straight Connector 13">
            <a:extLst>
              <a:ext uri="{FF2B5EF4-FFF2-40B4-BE49-F238E27FC236}">
                <a16:creationId xmlns:a16="http://schemas.microsoft.com/office/drawing/2014/main" id="{C3994C9B-C550-4E20-89C5-83F12CB5A9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30330" y="6522756"/>
            <a:ext cx="8037891" cy="0"/>
          </a:xfrm>
          <a:prstGeom prst="line">
            <a:avLst/>
          </a:prstGeom>
          <a:ln w="12700" cap="sq">
            <a:solidFill>
              <a:schemeClr val="tx2"/>
            </a:solidFill>
            <a:headEnd type="none"/>
            <a:tailEnd type="none"/>
          </a:ln>
        </p:spPr>
        <p:style>
          <a:lnRef idx="1">
            <a:schemeClr val="accent1"/>
          </a:lnRef>
          <a:fillRef idx="0">
            <a:schemeClr val="accent1"/>
          </a:fillRef>
          <a:effectRef idx="0">
            <a:schemeClr val="accent1"/>
          </a:effectRef>
          <a:fontRef idx="minor">
            <a:schemeClr val="tx1"/>
          </a:fontRef>
        </p:style>
      </p:cxnSp>
      <p:grpSp>
        <p:nvGrpSpPr>
          <p:cNvPr id="16" name="Group 15">
            <a:extLst>
              <a:ext uri="{FF2B5EF4-FFF2-40B4-BE49-F238E27FC236}">
                <a16:creationId xmlns:a16="http://schemas.microsoft.com/office/drawing/2014/main" id="{B16AE491-4898-437E-9E32-86A2F19209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44791" y="6400800"/>
            <a:ext cx="338328" cy="240175"/>
            <a:chOff x="4089400" y="933450"/>
            <a:chExt cx="338328" cy="341938"/>
          </a:xfrm>
        </p:grpSpPr>
        <p:cxnSp>
          <p:nvCxnSpPr>
            <p:cNvPr id="17" name="Straight Connector 16">
              <a:extLst>
                <a:ext uri="{FF2B5EF4-FFF2-40B4-BE49-F238E27FC236}">
                  <a16:creationId xmlns:a16="http://schemas.microsoft.com/office/drawing/2014/main" id="{17F55C76-861C-49BA-925A-099CA01184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258564" y="933450"/>
              <a:ext cx="0" cy="341938"/>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494BE9A-C1C3-41FE-B2E9-6DBE5EBA2E3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089400" y="1104419"/>
              <a:ext cx="338328"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pic>
        <p:nvPicPr>
          <p:cNvPr id="19" name="Audio 18">
            <a:hlinkClick r:id="" action="ppaction://media"/>
            <a:extLst>
              <a:ext uri="{FF2B5EF4-FFF2-40B4-BE49-F238E27FC236}">
                <a16:creationId xmlns:a16="http://schemas.microsoft.com/office/drawing/2014/main" id="{A227C069-9A35-95C6-3EBE-6CB5BB0DB25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1134"/>
    </mc:Choice>
    <mc:Fallback>
      <p:transition spd="slow" advTm="611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133778"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p:cNvSpPr>
            <a:spLocks noGrp="1"/>
          </p:cNvSpPr>
          <p:nvPr>
            <p:ph type="title"/>
          </p:nvPr>
        </p:nvSpPr>
        <p:spPr>
          <a:xfrm>
            <a:off x="628650" y="713312"/>
            <a:ext cx="3028950" cy="5431376"/>
          </a:xfrm>
        </p:spPr>
        <p:txBody>
          <a:bodyPr>
            <a:normAutofit/>
          </a:bodyPr>
          <a:lstStyle/>
          <a:p>
            <a:r>
              <a:rPr lang="en-GB" sz="3700" dirty="0"/>
              <a:t>Technological Innovations in Elderly Care 2</a:t>
            </a:r>
          </a:p>
        </p:txBody>
      </p:sp>
      <p:sp>
        <p:nvSpPr>
          <p:cNvPr id="3" name="Content Placeholder 2"/>
          <p:cNvSpPr>
            <a:spLocks noGrp="1"/>
          </p:cNvSpPr>
          <p:nvPr>
            <p:ph idx="1"/>
          </p:nvPr>
        </p:nvSpPr>
        <p:spPr>
          <a:xfrm>
            <a:off x="4571999" y="713313"/>
            <a:ext cx="3943351" cy="5431376"/>
          </a:xfrm>
        </p:spPr>
        <p:txBody>
          <a:bodyPr anchor="ctr">
            <a:normAutofit/>
          </a:bodyPr>
          <a:lstStyle/>
          <a:p>
            <a:r>
              <a:rPr lang="en-GB" sz="2000" dirty="0"/>
              <a:t>Despite benefits, challenges include digital exclusion, privacy concerns, and cost barriers. Older adults may require digital literacy support to fully benefit. Balancing technological efficiency with human empathy remains a key policy and ethical consideration (Age UK, 2023).</a:t>
            </a:r>
          </a:p>
        </p:txBody>
      </p:sp>
      <p:pic>
        <p:nvPicPr>
          <p:cNvPr id="14" name="Audio 13">
            <a:hlinkClick r:id="" action="ppaction://media"/>
            <a:extLst>
              <a:ext uri="{FF2B5EF4-FFF2-40B4-BE49-F238E27FC236}">
                <a16:creationId xmlns:a16="http://schemas.microsoft.com/office/drawing/2014/main" id="{E2A94789-6D6D-2546-4C36-319AC73F353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6053"/>
    </mc:Choice>
    <mc:Fallback>
      <p:transition spd="slow" advTm="460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1352" y="350196"/>
            <a:ext cx="3485178" cy="1624520"/>
          </a:xfrm>
        </p:spPr>
        <p:txBody>
          <a:bodyPr anchor="ctr">
            <a:normAutofit/>
          </a:bodyPr>
          <a:lstStyle/>
          <a:p>
            <a:r>
              <a:rPr lang="en-GB" sz="3500" dirty="0"/>
              <a:t>Case Studies (1)</a:t>
            </a:r>
          </a:p>
        </p:txBody>
      </p:sp>
      <p:sp>
        <p:nvSpPr>
          <p:cNvPr id="3" name="Content Placeholder 2"/>
          <p:cNvSpPr>
            <a:spLocks noGrp="1"/>
          </p:cNvSpPr>
          <p:nvPr>
            <p:ph idx="1"/>
          </p:nvPr>
        </p:nvSpPr>
        <p:spPr>
          <a:xfrm>
            <a:off x="571351" y="1974716"/>
            <a:ext cx="3995529" cy="4883285"/>
          </a:xfrm>
        </p:spPr>
        <p:txBody>
          <a:bodyPr anchor="ctr">
            <a:normAutofit/>
          </a:bodyPr>
          <a:lstStyle/>
          <a:p>
            <a:r>
              <a:rPr lang="en-GB" sz="1700" dirty="0"/>
              <a:t>Case Study 2: Age UK Integrated Care Programme (UK)Age UK’s initiative connects health, social care, and voluntary services to support older people with multiple long-term conditions. It applies the Life Course and Continuity theories by promoting consistent, person-centred care and empowerment. Evaluations show improved wellbeing, reduced loneliness, and fewer emergency hospital admissions (Age UK, 2023).The project aligns with the NHS Long Term Plan and Care Act 2014 goals of coordinated, preventive care.</a:t>
            </a:r>
          </a:p>
        </p:txBody>
      </p:sp>
      <p:pic>
        <p:nvPicPr>
          <p:cNvPr id="5" name="Picture 4" descr="Figures of houses in different position and sizes">
            <a:extLst>
              <a:ext uri="{FF2B5EF4-FFF2-40B4-BE49-F238E27FC236}">
                <a16:creationId xmlns:a16="http://schemas.microsoft.com/office/drawing/2014/main" id="{EB955078-3C1D-78AC-24E7-3440C9DEA9E0}"/>
              </a:ext>
            </a:extLst>
          </p:cNvPr>
          <p:cNvPicPr>
            <a:picLocks noChangeAspect="1"/>
          </p:cNvPicPr>
          <p:nvPr/>
        </p:nvPicPr>
        <p:blipFill>
          <a:blip r:embed="rId4"/>
          <a:srcRect l="22482" r="39976"/>
          <a:stretch>
            <a:fillRect/>
          </a:stretch>
        </p:blipFill>
        <p:spPr>
          <a:xfrm>
            <a:off x="4572000" y="1"/>
            <a:ext cx="4577118" cy="6858000"/>
          </a:xfrm>
          <a:prstGeom prst="rect">
            <a:avLst/>
          </a:prstGeom>
        </p:spPr>
      </p:pic>
      <p:pic>
        <p:nvPicPr>
          <p:cNvPr id="16" name="Audio 15">
            <a:hlinkClick r:id="" action="ppaction://media"/>
            <a:extLst>
              <a:ext uri="{FF2B5EF4-FFF2-40B4-BE49-F238E27FC236}">
                <a16:creationId xmlns:a16="http://schemas.microsoft.com/office/drawing/2014/main" id="{CC3C676C-7F6B-A929-C5A9-51002BA3727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3845"/>
    </mc:Choice>
    <mc:Fallback>
      <p:transition spd="slow" advTm="638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397" y="508838"/>
            <a:ext cx="3913467"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p:cNvSpPr>
            <a:spLocks noGrp="1"/>
          </p:cNvSpPr>
          <p:nvPr>
            <p:ph type="title"/>
          </p:nvPr>
        </p:nvSpPr>
        <p:spPr>
          <a:xfrm>
            <a:off x="480060" y="1243013"/>
            <a:ext cx="2891790" cy="4371974"/>
          </a:xfrm>
        </p:spPr>
        <p:txBody>
          <a:bodyPr>
            <a:normAutofit/>
          </a:bodyPr>
          <a:lstStyle/>
          <a:p>
            <a:r>
              <a:rPr lang="en-GB" sz="3100" dirty="0">
                <a:solidFill>
                  <a:schemeClr val="tx2"/>
                </a:solidFill>
              </a:rPr>
              <a:t>Case Studies (2)</a:t>
            </a:r>
          </a:p>
        </p:txBody>
      </p:sp>
      <p:sp>
        <p:nvSpPr>
          <p:cNvPr id="3" name="Content Placeholder 2"/>
          <p:cNvSpPr>
            <a:spLocks noGrp="1"/>
          </p:cNvSpPr>
          <p:nvPr>
            <p:ph idx="1"/>
          </p:nvPr>
        </p:nvSpPr>
        <p:spPr>
          <a:xfrm>
            <a:off x="4629150" y="804672"/>
            <a:ext cx="3915918" cy="5230368"/>
          </a:xfrm>
        </p:spPr>
        <p:txBody>
          <a:bodyPr anchor="ctr">
            <a:normAutofit/>
          </a:bodyPr>
          <a:lstStyle/>
          <a:p>
            <a:r>
              <a:rPr lang="en-GB" sz="1600" dirty="0">
                <a:solidFill>
                  <a:schemeClr val="tx2"/>
                </a:solidFill>
              </a:rPr>
              <a:t>Case Study 2: SCIE’s Reablement Services in the UK – Short-term interventions helping older adults regain independence post-hospital discharge. Supported by the Care Act 2014’s focus on prevention, these programmes reduce long-term care dependence and promote self-sufficiency (SCIE, 2023).</a:t>
            </a:r>
          </a:p>
        </p:txBody>
      </p:sp>
      <p:pic>
        <p:nvPicPr>
          <p:cNvPr id="20" name="Audio 19">
            <a:hlinkClick r:id="" action="ppaction://media"/>
            <a:extLst>
              <a:ext uri="{FF2B5EF4-FFF2-40B4-BE49-F238E27FC236}">
                <a16:creationId xmlns:a16="http://schemas.microsoft.com/office/drawing/2014/main" id="{10BC8B58-EE21-9822-FBA3-80FBE0DCFF6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0190"/>
    </mc:Choice>
    <mc:Fallback>
      <p:transition spd="slow" advTm="701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6250" y="640823"/>
            <a:ext cx="2563994" cy="5583148"/>
          </a:xfrm>
        </p:spPr>
        <p:txBody>
          <a:bodyPr anchor="ctr">
            <a:normAutofit/>
          </a:bodyPr>
          <a:lstStyle/>
          <a:p>
            <a:r>
              <a:rPr lang="en-GB" sz="2200"/>
              <a:t>Recommendations for Improvement</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3D03B07-1439-B147-D9FF-B9B3101103C1}"/>
              </a:ext>
            </a:extLst>
          </p:cNvPr>
          <p:cNvGraphicFramePr>
            <a:graphicFrameLocks noGrp="1"/>
          </p:cNvGraphicFramePr>
          <p:nvPr>
            <p:ph idx="1"/>
            <p:extLst>
              <p:ext uri="{D42A27DB-BD31-4B8C-83A1-F6EECF244321}">
                <p14:modId xmlns:p14="http://schemas.microsoft.com/office/powerpoint/2010/main" val="3438278004"/>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5" name="Audio 14">
            <a:hlinkClick r:id="" action="ppaction://media"/>
            <a:extLst>
              <a:ext uri="{FF2B5EF4-FFF2-40B4-BE49-F238E27FC236}">
                <a16:creationId xmlns:a16="http://schemas.microsoft.com/office/drawing/2014/main" id="{F487788F-C0BF-20FE-927D-769B40E2240B}"/>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18750" t="-118750" r="-118750" b="-118750"/>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8331"/>
    </mc:Choice>
    <mc:Fallback>
      <p:transition spd="slow" advTm="683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p:cNvSpPr>
            <a:spLocks noGrp="1"/>
          </p:cNvSpPr>
          <p:nvPr>
            <p:ph type="title"/>
          </p:nvPr>
        </p:nvSpPr>
        <p:spPr>
          <a:xfrm>
            <a:off x="628650" y="401221"/>
            <a:ext cx="7886700" cy="1348065"/>
          </a:xfrm>
        </p:spPr>
        <p:txBody>
          <a:bodyPr>
            <a:normAutofit/>
          </a:bodyPr>
          <a:lstStyle/>
          <a:p>
            <a:r>
              <a:rPr lang="en-GB" sz="4700">
                <a:solidFill>
                  <a:srgbClr val="FFFFFF"/>
                </a:solidFill>
              </a:rPr>
              <a:t>Conclusion</a:t>
            </a:r>
          </a:p>
        </p:txBody>
      </p:sp>
      <p:sp>
        <p:nvSpPr>
          <p:cNvPr id="3" name="Content Placeholder 2"/>
          <p:cNvSpPr>
            <a:spLocks noGrp="1"/>
          </p:cNvSpPr>
          <p:nvPr>
            <p:ph idx="1"/>
          </p:nvPr>
        </p:nvSpPr>
        <p:spPr>
          <a:xfrm>
            <a:off x="628650" y="2586789"/>
            <a:ext cx="7886700" cy="3590174"/>
          </a:xfrm>
        </p:spPr>
        <p:txBody>
          <a:bodyPr>
            <a:normAutofit/>
          </a:bodyPr>
          <a:lstStyle/>
          <a:p>
            <a:r>
              <a:rPr lang="en-GB" sz="1900" dirty="0"/>
              <a:t>The presentation has highlighted the complexity of ageing, theoretical perspectives, policy frameworks, and practical care challenges. Integrating theory and policy is vital to improve outcomes for older people. Future care must be person-centred, technologically informed, and policy-driven to empower older adults and promote healthy ageing.</a:t>
            </a:r>
          </a:p>
        </p:txBody>
      </p:sp>
      <p:pic>
        <p:nvPicPr>
          <p:cNvPr id="15" name="Audio 14">
            <a:hlinkClick r:id="" action="ppaction://media"/>
            <a:extLst>
              <a:ext uri="{FF2B5EF4-FFF2-40B4-BE49-F238E27FC236}">
                <a16:creationId xmlns:a16="http://schemas.microsoft.com/office/drawing/2014/main" id="{6C2EF698-D486-4B3F-8327-E2CE45309B4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88852"/>
    </mc:Choice>
    <mc:Fallback>
      <p:transition spd="slow" advTm="888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C81CE-49E2-9F47-2D14-3AE0E3782210}"/>
              </a:ext>
            </a:extLst>
          </p:cNvPr>
          <p:cNvSpPr>
            <a:spLocks noGrp="1"/>
          </p:cNvSpPr>
          <p:nvPr>
            <p:ph type="title"/>
          </p:nvPr>
        </p:nvSpPr>
        <p:spPr>
          <a:xfrm>
            <a:off x="457200" y="0"/>
            <a:ext cx="8229600" cy="731837"/>
          </a:xfrm>
        </p:spPr>
        <p:txBody>
          <a:bodyPr>
            <a:normAutofit fontScale="90000"/>
          </a:bodyPr>
          <a:lstStyle/>
          <a:p>
            <a:r>
              <a:rPr lang="en-GB" dirty="0"/>
              <a:t>Reference List</a:t>
            </a:r>
          </a:p>
        </p:txBody>
      </p:sp>
      <p:sp>
        <p:nvSpPr>
          <p:cNvPr id="3" name="Content Placeholder 2">
            <a:extLst>
              <a:ext uri="{FF2B5EF4-FFF2-40B4-BE49-F238E27FC236}">
                <a16:creationId xmlns:a16="http://schemas.microsoft.com/office/drawing/2014/main" id="{44DEBA8C-6164-E049-7D64-FD62666F5532}"/>
              </a:ext>
            </a:extLst>
          </p:cNvPr>
          <p:cNvSpPr>
            <a:spLocks noGrp="1"/>
          </p:cNvSpPr>
          <p:nvPr>
            <p:ph idx="1"/>
          </p:nvPr>
        </p:nvSpPr>
        <p:spPr>
          <a:xfrm>
            <a:off x="457200" y="561475"/>
            <a:ext cx="8229600" cy="6296526"/>
          </a:xfrm>
        </p:spPr>
        <p:txBody>
          <a:bodyPr>
            <a:noAutofit/>
          </a:bodyPr>
          <a:lstStyle/>
          <a:p>
            <a:pPr marL="0" indent="0">
              <a:lnSpc>
                <a:spcPct val="150000"/>
              </a:lnSpc>
              <a:buNone/>
            </a:pPr>
            <a:r>
              <a:rPr lang="en-GB" sz="1100" dirty="0">
                <a:latin typeface="Arial" panose="020B0604020202020204" pitchFamily="34" charset="0"/>
                <a:cs typeface="Arial" panose="020B0604020202020204" pitchFamily="34" charset="0"/>
              </a:rPr>
              <a:t>Age UK (2023) </a:t>
            </a:r>
            <a:r>
              <a:rPr lang="en-GB" sz="1100" i="1" dirty="0">
                <a:latin typeface="Arial" panose="020B0604020202020204" pitchFamily="34" charset="0"/>
                <a:cs typeface="Arial" panose="020B0604020202020204" pitchFamily="34" charset="0"/>
              </a:rPr>
              <a:t>Digital inclusion and older people: Bridging the divide. </a:t>
            </a:r>
            <a:r>
              <a:rPr lang="en-GB" sz="1100" dirty="0">
                <a:latin typeface="Arial" panose="020B0604020202020204" pitchFamily="34" charset="0"/>
                <a:cs typeface="Arial" panose="020B0604020202020204" pitchFamily="34" charset="0"/>
              </a:rPr>
              <a:t>London: Age UK. (Accessed 5 Oct 2025)</a:t>
            </a:r>
          </a:p>
          <a:p>
            <a:pPr marL="0" indent="0">
              <a:lnSpc>
                <a:spcPct val="150000"/>
              </a:lnSpc>
              <a:buNone/>
            </a:pPr>
            <a:r>
              <a:rPr lang="en-GB" sz="1100" dirty="0">
                <a:latin typeface="Arial" panose="020B0604020202020204" pitchFamily="34" charset="0"/>
                <a:cs typeface="Arial" panose="020B0604020202020204" pitchFamily="34" charset="0"/>
              </a:rPr>
              <a:t>Atchley, R. C. (1989) ‘A continuity theory of normal aging’, The Gerontologist, 29(2), pp. 183–190. (Accessed 9 Oct 2025)</a:t>
            </a:r>
          </a:p>
          <a:p>
            <a:pPr marL="0" indent="0">
              <a:lnSpc>
                <a:spcPct val="150000"/>
              </a:lnSpc>
              <a:buNone/>
            </a:pPr>
            <a:r>
              <a:rPr lang="en-GB" sz="1100" dirty="0">
                <a:latin typeface="Arial" panose="020B0604020202020204" pitchFamily="34" charset="0"/>
                <a:cs typeface="Arial" panose="020B0604020202020204" pitchFamily="34" charset="0"/>
              </a:rPr>
              <a:t>Crocker, T.F., Ensor, J., Lam, N., Jordão, M., Bajpai, R., Bond, M., Forster, A., Riley, R.D., Andre, D., Brundle, C., Ellwood, A., Green, J., Hale, M., Mirza, L., Morgan, J., Patel, I., Eleftheria </a:t>
            </a:r>
            <a:r>
              <a:rPr lang="en-GB" sz="1100" dirty="0" err="1">
                <a:latin typeface="Arial" panose="020B0604020202020204" pitchFamily="34" charset="0"/>
                <a:cs typeface="Arial" panose="020B0604020202020204" pitchFamily="34" charset="0"/>
              </a:rPr>
              <a:t>Patetsini</a:t>
            </a:r>
            <a:r>
              <a:rPr lang="en-GB" sz="1100" dirty="0">
                <a:latin typeface="Arial" panose="020B0604020202020204" pitchFamily="34" charset="0"/>
                <a:cs typeface="Arial" panose="020B0604020202020204" pitchFamily="34" charset="0"/>
              </a:rPr>
              <a:t>, Prescott, M., Ramiz, R. and Todd, O. (2024). Community based complex interventions to sustain independence in older people: systematic review and network meta-analysis. The BMJ, 384(8422), pp.e077764–e077764. </a:t>
            </a:r>
            <a:r>
              <a:rPr lang="en-GB" sz="1100" dirty="0">
                <a:latin typeface="Arial" panose="020B0604020202020204" pitchFamily="34" charset="0"/>
                <a:cs typeface="Arial" panose="020B0604020202020204" pitchFamily="34" charset="0"/>
                <a:hlinkClick r:id="rId4"/>
              </a:rPr>
              <a:t>https://doi.org/10.1136/bmj-2023-077764</a:t>
            </a:r>
            <a:r>
              <a:rPr lang="en-GB" sz="1100" dirty="0">
                <a:latin typeface="Arial" panose="020B0604020202020204" pitchFamily="34" charset="0"/>
                <a:cs typeface="Arial" panose="020B0604020202020204" pitchFamily="34" charset="0"/>
              </a:rPr>
              <a:t>. (Accessed 10 Oct 2025)</a:t>
            </a:r>
          </a:p>
          <a:p>
            <a:pPr marL="0" indent="0">
              <a:lnSpc>
                <a:spcPct val="150000"/>
              </a:lnSpc>
              <a:buNone/>
            </a:pPr>
            <a:r>
              <a:rPr lang="en-GB" sz="1100" dirty="0">
                <a:latin typeface="Arial" panose="020B0604020202020204" pitchFamily="34" charset="0"/>
                <a:cs typeface="Arial" panose="020B0604020202020204" pitchFamily="34" charset="0"/>
              </a:rPr>
              <a:t>Cumming, E. and Henry, W. E. (1961) </a:t>
            </a:r>
            <a:r>
              <a:rPr lang="en-GB" sz="1100" i="1" dirty="0">
                <a:latin typeface="Arial" panose="020B0604020202020204" pitchFamily="34" charset="0"/>
                <a:cs typeface="Arial" panose="020B0604020202020204" pitchFamily="34" charset="0"/>
              </a:rPr>
              <a:t>Growing Old: The Process of Disengagement</a:t>
            </a:r>
            <a:r>
              <a:rPr lang="en-GB" sz="1100" dirty="0">
                <a:latin typeface="Arial" panose="020B0604020202020204" pitchFamily="34" charset="0"/>
                <a:cs typeface="Arial" panose="020B0604020202020204" pitchFamily="34" charset="0"/>
              </a:rPr>
              <a:t>. New York: Basic Books. (Accessed 7 Oct 2025)</a:t>
            </a:r>
          </a:p>
          <a:p>
            <a:pPr marL="0" indent="0">
              <a:lnSpc>
                <a:spcPct val="150000"/>
              </a:lnSpc>
              <a:buNone/>
            </a:pPr>
            <a:r>
              <a:rPr lang="en-GB" sz="1100" dirty="0">
                <a:latin typeface="Arial" panose="020B0604020202020204" pitchFamily="34" charset="0"/>
                <a:cs typeface="Arial" panose="020B0604020202020204" pitchFamily="34" charset="0"/>
              </a:rPr>
              <a:t>Department of Health and Social Care (2014) Care Act 2014. London: HMSO. (Accessed 6 Oct 2025)</a:t>
            </a:r>
          </a:p>
          <a:p>
            <a:pPr marL="0" indent="0">
              <a:lnSpc>
                <a:spcPct val="150000"/>
              </a:lnSpc>
              <a:buNone/>
            </a:pPr>
            <a:r>
              <a:rPr lang="en-GB" sz="1100" dirty="0">
                <a:latin typeface="Arial" panose="020B0604020202020204" pitchFamily="34" charset="0"/>
                <a:cs typeface="Arial" panose="020B0604020202020204" pitchFamily="34" charset="0"/>
              </a:rPr>
              <a:t>Department of Health and Social Care (2016). Care Act Factsheets. Available at: </a:t>
            </a:r>
            <a:r>
              <a:rPr lang="en-GB" sz="1100" dirty="0">
                <a:latin typeface="Arial" panose="020B0604020202020204" pitchFamily="34" charset="0"/>
                <a:cs typeface="Arial" panose="020B0604020202020204" pitchFamily="34" charset="0"/>
                <a:hlinkClick r:id="rId5"/>
              </a:rPr>
              <a:t>https://www.gov.uk/government/publications/care-act-2014-part-1-factsheets/care-act-factsheets</a:t>
            </a:r>
            <a:r>
              <a:rPr lang="en-GB" sz="1100" dirty="0">
                <a:latin typeface="Arial" panose="020B0604020202020204" pitchFamily="34" charset="0"/>
                <a:cs typeface="Arial" panose="020B0604020202020204" pitchFamily="34" charset="0"/>
              </a:rPr>
              <a:t>. (Accessed 8 Oct 2025) </a:t>
            </a:r>
          </a:p>
          <a:p>
            <a:pPr marL="0" indent="0">
              <a:lnSpc>
                <a:spcPct val="150000"/>
              </a:lnSpc>
              <a:buNone/>
            </a:pPr>
            <a:r>
              <a:rPr lang="en-GB" sz="1100" dirty="0">
                <a:latin typeface="Arial" panose="020B0604020202020204" pitchFamily="34" charset="0"/>
                <a:cs typeface="Arial" panose="020B0604020202020204" pitchFamily="34" charset="0"/>
              </a:rPr>
              <a:t>Department Of Health and Social Care (2025). Better Care Fund policy framework 2025 to 2026. Available at: </a:t>
            </a:r>
            <a:r>
              <a:rPr lang="en-GB" sz="1100" dirty="0">
                <a:latin typeface="Arial" panose="020B0604020202020204" pitchFamily="34" charset="0"/>
                <a:cs typeface="Arial" panose="020B0604020202020204" pitchFamily="34" charset="0"/>
                <a:hlinkClick r:id="rId6"/>
              </a:rPr>
              <a:t>https://www.gov.uk/government/publications/better-care-fund-policy-framework-2025-to-2026/better-care-fund-policy-framework-2025-to-2026</a:t>
            </a:r>
            <a:r>
              <a:rPr lang="en-GB" sz="1100" dirty="0">
                <a:latin typeface="Arial" panose="020B0604020202020204" pitchFamily="34" charset="0"/>
                <a:cs typeface="Arial" panose="020B0604020202020204" pitchFamily="34" charset="0"/>
              </a:rPr>
              <a:t>. (Accessed 7 Oct 2025)</a:t>
            </a:r>
          </a:p>
          <a:p>
            <a:pPr marL="0" indent="0">
              <a:lnSpc>
                <a:spcPct val="150000"/>
              </a:lnSpc>
              <a:buNone/>
            </a:pPr>
            <a:r>
              <a:rPr lang="en-GB" sz="1100" dirty="0">
                <a:latin typeface="Arial" panose="020B0604020202020204" pitchFamily="34" charset="0"/>
                <a:cs typeface="Arial" panose="020B0604020202020204" pitchFamily="34" charset="0"/>
              </a:rPr>
              <a:t>Equality Act (2010) c.15. London: The Stationery Office. (Accessed 18 Oct 2025)</a:t>
            </a:r>
          </a:p>
          <a:p>
            <a:pPr marL="0" indent="0">
              <a:lnSpc>
                <a:spcPct val="150000"/>
              </a:lnSpc>
              <a:buNone/>
            </a:pPr>
            <a:r>
              <a:rPr lang="en-GB" sz="1100" dirty="0">
                <a:latin typeface="Arial" panose="020B0604020202020204" pitchFamily="34" charset="0"/>
                <a:cs typeface="Arial" panose="020B0604020202020204" pitchFamily="34" charset="0"/>
              </a:rPr>
              <a:t>GOV.UK (2010). Equality Act 2010. Available at: </a:t>
            </a:r>
            <a:r>
              <a:rPr lang="en-GB" sz="1100" dirty="0">
                <a:latin typeface="Arial" panose="020B0604020202020204" pitchFamily="34" charset="0"/>
                <a:cs typeface="Arial" panose="020B0604020202020204" pitchFamily="34" charset="0"/>
                <a:hlinkClick r:id="rId7"/>
              </a:rPr>
              <a:t>https://www.legislation.gov.uk/ukpga/2010/15/contents</a:t>
            </a:r>
            <a:r>
              <a:rPr lang="en-GB" sz="1100" dirty="0">
                <a:latin typeface="Arial" panose="020B0604020202020204" pitchFamily="34" charset="0"/>
                <a:cs typeface="Arial" panose="020B0604020202020204" pitchFamily="34" charset="0"/>
              </a:rPr>
              <a:t>. (Accessed 18 Oct 2025)</a:t>
            </a:r>
          </a:p>
          <a:p>
            <a:pPr marL="0" indent="0">
              <a:lnSpc>
                <a:spcPct val="150000"/>
              </a:lnSpc>
              <a:buNone/>
            </a:pPr>
            <a:r>
              <a:rPr lang="en-GB" sz="1100" dirty="0">
                <a:latin typeface="Arial" panose="020B0604020202020204" pitchFamily="34" charset="0"/>
                <a:cs typeface="Arial" panose="020B0604020202020204" pitchFamily="34" charset="0"/>
              </a:rPr>
              <a:t>GOV.UK (2017). Human Rights Act 1998. Available at: </a:t>
            </a:r>
            <a:r>
              <a:rPr lang="en-GB" sz="1100" dirty="0">
                <a:latin typeface="Arial" panose="020B0604020202020204" pitchFamily="34" charset="0"/>
                <a:cs typeface="Arial" panose="020B0604020202020204" pitchFamily="34" charset="0"/>
                <a:hlinkClick r:id="rId8"/>
              </a:rPr>
              <a:t>https://assets.publishing.service.gov.uk/government/uploads/system/uploads/attachment_data/file/632324/humanrights.pdf</a:t>
            </a:r>
            <a:r>
              <a:rPr lang="en-GB" sz="1100" dirty="0">
                <a:latin typeface="Arial" panose="020B0604020202020204" pitchFamily="34" charset="0"/>
                <a:cs typeface="Arial" panose="020B0604020202020204" pitchFamily="34" charset="0"/>
              </a:rPr>
              <a:t>.  (Accessed 18 Oct 2025)</a:t>
            </a:r>
          </a:p>
          <a:p>
            <a:pPr marL="0" indent="0">
              <a:lnSpc>
                <a:spcPct val="150000"/>
              </a:lnSpc>
              <a:buNone/>
            </a:pPr>
            <a:r>
              <a:rPr lang="en-GB" sz="1100" dirty="0">
                <a:latin typeface="Arial" panose="020B0604020202020204" pitchFamily="34" charset="0"/>
                <a:cs typeface="Arial" panose="020B0604020202020204" pitchFamily="34" charset="0"/>
              </a:rPr>
              <a:t>GOV.UK (2023). Accelerating reform in adult social care in England: priorities for innovation and scaling. Available at: </a:t>
            </a:r>
            <a:r>
              <a:rPr lang="en-GB" sz="1100" dirty="0">
                <a:latin typeface="Arial" panose="020B0604020202020204" pitchFamily="34" charset="0"/>
                <a:cs typeface="Arial" panose="020B0604020202020204" pitchFamily="34" charset="0"/>
                <a:hlinkClick r:id="rId9"/>
              </a:rPr>
              <a:t>https://www.gov.uk/government/publications/accelerating-reform-in-adult-social-care-in-england/accelerating-reform-in-adult-social-care-in-england-priorities-for-innovation-and-scaling</a:t>
            </a:r>
            <a:r>
              <a:rPr lang="en-GB" sz="1100" dirty="0">
                <a:latin typeface="Arial" panose="020B0604020202020204" pitchFamily="34" charset="0"/>
                <a:cs typeface="Arial" panose="020B0604020202020204" pitchFamily="34" charset="0"/>
              </a:rPr>
              <a:t>. (Accessed 10 Oct 2025)</a:t>
            </a:r>
          </a:p>
          <a:p>
            <a:pPr marL="0" indent="0">
              <a:lnSpc>
                <a:spcPct val="150000"/>
              </a:lnSpc>
              <a:buNone/>
            </a:pPr>
            <a:r>
              <a:rPr lang="en-GB" sz="1100" dirty="0">
                <a:latin typeface="Arial" panose="020B0604020202020204" pitchFamily="34" charset="0"/>
                <a:cs typeface="Arial" panose="020B0604020202020204" pitchFamily="34" charset="0"/>
              </a:rPr>
              <a:t>Havighurst, R. J. (1963) ‘</a:t>
            </a:r>
            <a:r>
              <a:rPr lang="en-GB" sz="1100" i="1" dirty="0">
                <a:latin typeface="Arial" panose="020B0604020202020204" pitchFamily="34" charset="0"/>
                <a:cs typeface="Arial" panose="020B0604020202020204" pitchFamily="34" charset="0"/>
              </a:rPr>
              <a:t>Successful aging’, Processes of Aging, </a:t>
            </a:r>
            <a:r>
              <a:rPr lang="en-GB" sz="1100" dirty="0">
                <a:latin typeface="Arial" panose="020B0604020202020204" pitchFamily="34" charset="0"/>
                <a:cs typeface="Arial" panose="020B0604020202020204" pitchFamily="34" charset="0"/>
              </a:rPr>
              <a:t>1, pp. 299–320.  (Accessed 12 Oct 2025)</a:t>
            </a:r>
          </a:p>
        </p:txBody>
      </p:sp>
      <p:pic>
        <p:nvPicPr>
          <p:cNvPr id="13" name="Audio 12">
            <a:hlinkClick r:id="" action="ppaction://media"/>
            <a:extLst>
              <a:ext uri="{FF2B5EF4-FFF2-40B4-BE49-F238E27FC236}">
                <a16:creationId xmlns:a16="http://schemas.microsoft.com/office/drawing/2014/main" id="{FFE440E9-4164-017C-D8A9-EF8BFDC57546}"/>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18750" t="-118750" r="-118750" b="-118750"/>
          <a:stretch>
            <a:fillRect/>
          </a:stretch>
        </p:blipFill>
        <p:spPr>
          <a:xfrm>
            <a:off x="6859925" y="4718304"/>
            <a:ext cx="2057400" cy="2057400"/>
          </a:xfrm>
          <a:prstGeom prst="ellipse">
            <a:avLst/>
          </a:prstGeom>
        </p:spPr>
      </p:pic>
    </p:spTree>
    <p:extLst>
      <p:ext uri="{BB962C8B-B14F-4D97-AF65-F5344CB8AC3E}">
        <p14:creationId xmlns:p14="http://schemas.microsoft.com/office/powerpoint/2010/main" val="1661310125"/>
      </p:ext>
    </p:extLst>
  </p:cSld>
  <p:clrMapOvr>
    <a:masterClrMapping/>
  </p:clrMapOvr>
  <mc:AlternateContent xmlns:mc="http://schemas.openxmlformats.org/markup-compatibility/2006">
    <mc:Choice xmlns:p14="http://schemas.microsoft.com/office/powerpoint/2010/main" Requires="p14">
      <p:transition spd="slow" p14:dur="2000" advTm="10074"/>
    </mc:Choice>
    <mc:Fallback>
      <p:transition spd="slow" advTm="100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C66D21E-D598-A8FF-E9F0-E248BDE109F9}"/>
              </a:ext>
            </a:extLst>
          </p:cNvPr>
          <p:cNvSpPr>
            <a:spLocks noGrp="1"/>
          </p:cNvSpPr>
          <p:nvPr>
            <p:ph idx="1"/>
          </p:nvPr>
        </p:nvSpPr>
        <p:spPr>
          <a:xfrm>
            <a:off x="457200" y="374754"/>
            <a:ext cx="8229600" cy="6483246"/>
          </a:xfrm>
        </p:spPr>
        <p:txBody>
          <a:bodyPr>
            <a:noAutofit/>
          </a:bodyPr>
          <a:lstStyle/>
          <a:p>
            <a:pPr marL="0" indent="0">
              <a:buNone/>
            </a:pPr>
            <a:r>
              <a:rPr lang="en-GB" sz="1200" dirty="0" err="1">
                <a:latin typeface="Arial" panose="020B0604020202020204" pitchFamily="34" charset="0"/>
                <a:cs typeface="Arial" panose="020B0604020202020204" pitchFamily="34" charset="0"/>
              </a:rPr>
              <a:t>Kosiol</a:t>
            </a:r>
            <a:r>
              <a:rPr lang="en-GB" sz="1200" dirty="0">
                <a:latin typeface="Arial" panose="020B0604020202020204" pitchFamily="34" charset="0"/>
                <a:cs typeface="Arial" panose="020B0604020202020204" pitchFamily="34" charset="0"/>
              </a:rPr>
              <a:t>, J., Silvester, T., Cooper, H., Alford, S. and Fraser, L. (2024). Revolutionising health and social care: Innovative solutions for a brighter tomorrow – a systematic review of the literature. BMC Health Services Research, 24(1). </a:t>
            </a:r>
            <a:r>
              <a:rPr lang="en-GB" sz="1200" dirty="0">
                <a:latin typeface="Arial" panose="020B0604020202020204" pitchFamily="34" charset="0"/>
                <a:cs typeface="Arial" panose="020B0604020202020204" pitchFamily="34" charset="0"/>
                <a:hlinkClick r:id="rId4"/>
              </a:rPr>
              <a:t>https://doi.org/10.1186/s12913-024-11099-5</a:t>
            </a:r>
            <a:r>
              <a:rPr lang="en-GB" sz="1200" dirty="0">
                <a:latin typeface="Arial" panose="020B0604020202020204" pitchFamily="34" charset="0"/>
                <a:cs typeface="Arial" panose="020B0604020202020204" pitchFamily="34" charset="0"/>
              </a:rPr>
              <a:t>. (Accessed 4 Oct 2025) </a:t>
            </a:r>
          </a:p>
          <a:p>
            <a:pPr marL="0" indent="0">
              <a:buNone/>
            </a:pPr>
            <a:r>
              <a:rPr lang="en-GB" sz="1200" dirty="0">
                <a:latin typeface="Arial" panose="020B0604020202020204" pitchFamily="34" charset="0"/>
                <a:cs typeface="Arial" panose="020B0604020202020204" pitchFamily="34" charset="0"/>
              </a:rPr>
              <a:t>Leedahl S, Wilber K, Choi N. (2023)THE PROMISE OF DIGITAL INCLUSION FOR OLDER ADULTS: BUILDING BRIDGES FOR UNDERSERVED OLDER ADULTS IN TWO STATES. </a:t>
            </a:r>
            <a:r>
              <a:rPr lang="en-GB" sz="1200" dirty="0" err="1">
                <a:latin typeface="Arial" panose="020B0604020202020204" pitchFamily="34" charset="0"/>
                <a:cs typeface="Arial" panose="020B0604020202020204" pitchFamily="34" charset="0"/>
              </a:rPr>
              <a:t>Innov</a:t>
            </a:r>
            <a:r>
              <a:rPr lang="en-GB" sz="1200" dirty="0">
                <a:latin typeface="Arial" panose="020B0604020202020204" pitchFamily="34" charset="0"/>
                <a:cs typeface="Arial" panose="020B0604020202020204" pitchFamily="34" charset="0"/>
              </a:rPr>
              <a:t> Aging. 7(</a:t>
            </a:r>
            <a:r>
              <a:rPr lang="en-GB" sz="1200" dirty="0" err="1">
                <a:latin typeface="Arial" panose="020B0604020202020204" pitchFamily="34" charset="0"/>
                <a:cs typeface="Arial" panose="020B0604020202020204" pitchFamily="34" charset="0"/>
              </a:rPr>
              <a:t>Suppl</a:t>
            </a:r>
            <a:r>
              <a:rPr lang="en-GB" sz="1200" dirty="0">
                <a:latin typeface="Arial" panose="020B0604020202020204" pitchFamily="34" charset="0"/>
                <a:cs typeface="Arial" panose="020B0604020202020204" pitchFamily="34" charset="0"/>
              </a:rPr>
              <a:t> 1):523. https://doi.org/ 10.1093/</a:t>
            </a:r>
            <a:r>
              <a:rPr lang="en-GB" sz="1200" dirty="0" err="1">
                <a:latin typeface="Arial" panose="020B0604020202020204" pitchFamily="34" charset="0"/>
                <a:cs typeface="Arial" panose="020B0604020202020204" pitchFamily="34" charset="0"/>
              </a:rPr>
              <a:t>geroni</a:t>
            </a:r>
            <a:r>
              <a:rPr lang="en-GB" sz="1200" dirty="0">
                <a:latin typeface="Arial" panose="020B0604020202020204" pitchFamily="34" charset="0"/>
                <a:cs typeface="Arial" panose="020B0604020202020204" pitchFamily="34" charset="0"/>
              </a:rPr>
              <a:t>/igad104.1716. PMCID: PMC10737792. (Accessed 3 Oct 2025)</a:t>
            </a:r>
          </a:p>
          <a:p>
            <a:pPr marL="0" indent="0">
              <a:buNone/>
            </a:pPr>
            <a:r>
              <a:rPr lang="en-GB" sz="1200" dirty="0">
                <a:latin typeface="Arial" panose="020B0604020202020204" pitchFamily="34" charset="0"/>
                <a:cs typeface="Arial" panose="020B0604020202020204" pitchFamily="34" charset="0"/>
              </a:rPr>
              <a:t>Newbould, L., Samsi, K. and Wilberforce, M. (2022). Developing effective workforce training to support the long‐term care of older adults: A review of reviews. Health &amp; Social Care in the Community, 30(6). </a:t>
            </a:r>
            <a:r>
              <a:rPr lang="en-GB" sz="1200" dirty="0">
                <a:latin typeface="Arial" panose="020B0604020202020204" pitchFamily="34" charset="0"/>
                <a:cs typeface="Arial" panose="020B0604020202020204" pitchFamily="34" charset="0"/>
                <a:hlinkClick r:id="rId5"/>
              </a:rPr>
              <a:t>https://doi.org/10.1111/hsc.13897</a:t>
            </a:r>
            <a:r>
              <a:rPr lang="en-GB" sz="1200" dirty="0">
                <a:latin typeface="Arial" panose="020B0604020202020204" pitchFamily="34" charset="0"/>
                <a:cs typeface="Arial" panose="020B0604020202020204" pitchFamily="34" charset="0"/>
              </a:rPr>
              <a:t>. (Accessed 7 Oct 2025)</a:t>
            </a:r>
          </a:p>
          <a:p>
            <a:pPr marL="0" indent="0">
              <a:buNone/>
            </a:pPr>
            <a:r>
              <a:rPr lang="en-GB" sz="1200" dirty="0">
                <a:latin typeface="Arial" panose="020B0604020202020204" pitchFamily="34" charset="0"/>
                <a:cs typeface="Arial" panose="020B0604020202020204" pitchFamily="34" charset="0"/>
              </a:rPr>
              <a:t>NHS (2019) The NHS Long Term Plan. London: NHS England. (Accessed 15 Oct 2025)</a:t>
            </a:r>
          </a:p>
          <a:p>
            <a:pPr marL="0" indent="0">
              <a:buNone/>
            </a:pPr>
            <a:r>
              <a:rPr lang="en-GB" sz="1200" dirty="0">
                <a:latin typeface="Arial" panose="020B0604020202020204" pitchFamily="34" charset="0"/>
                <a:cs typeface="Arial" panose="020B0604020202020204" pitchFamily="34" charset="0"/>
              </a:rPr>
              <a:t>NHS England (2019). NHS Long Term Plan. [online] NHS England. Available at: </a:t>
            </a:r>
            <a:r>
              <a:rPr lang="en-GB" sz="1200" dirty="0">
                <a:latin typeface="Arial" panose="020B0604020202020204" pitchFamily="34" charset="0"/>
                <a:cs typeface="Arial" panose="020B0604020202020204" pitchFamily="34" charset="0"/>
                <a:hlinkClick r:id="rId6"/>
              </a:rPr>
              <a:t>https://www.longtermplan.nhs.uk/</a:t>
            </a:r>
            <a:r>
              <a:rPr lang="en-GB" sz="1200" dirty="0">
                <a:latin typeface="Arial" panose="020B0604020202020204" pitchFamily="34" charset="0"/>
                <a:cs typeface="Arial" panose="020B0604020202020204" pitchFamily="34" charset="0"/>
              </a:rPr>
              <a:t>  (Accessed 9 Oct 2025) </a:t>
            </a:r>
          </a:p>
          <a:p>
            <a:pPr marL="0" indent="0">
              <a:buNone/>
            </a:pPr>
            <a:r>
              <a:rPr lang="en-GB" sz="1200" dirty="0">
                <a:latin typeface="Arial" panose="020B0604020202020204" pitchFamily="34" charset="0"/>
                <a:cs typeface="Arial" panose="020B0604020202020204" pitchFamily="34" charset="0"/>
              </a:rPr>
              <a:t>NHS England (2025). Improving Care for Older People. NHS England. Available at: </a:t>
            </a:r>
            <a:r>
              <a:rPr lang="en-GB" sz="1200" dirty="0">
                <a:latin typeface="Arial" panose="020B0604020202020204" pitchFamily="34" charset="0"/>
                <a:cs typeface="Arial" panose="020B0604020202020204" pitchFamily="34" charset="0"/>
                <a:hlinkClick r:id="rId7"/>
              </a:rPr>
              <a:t>https://www.england.nhs.uk/ourwork/clinical-policy/older-people/improving-care-for-older-people/</a:t>
            </a:r>
            <a:r>
              <a:rPr lang="en-GB" sz="1200" dirty="0">
                <a:latin typeface="Arial" panose="020B0604020202020204" pitchFamily="34" charset="0"/>
                <a:cs typeface="Arial" panose="020B0604020202020204" pitchFamily="34" charset="0"/>
              </a:rPr>
              <a:t>. (Accessed 6 Oct 2025) </a:t>
            </a:r>
          </a:p>
          <a:p>
            <a:pPr marL="0" indent="0">
              <a:buNone/>
            </a:pPr>
            <a:r>
              <a:rPr lang="en-GB" sz="1200" dirty="0">
                <a:latin typeface="Arial" panose="020B0604020202020204" pitchFamily="34" charset="0"/>
                <a:cs typeface="Arial" panose="020B0604020202020204" pitchFamily="34" charset="0"/>
              </a:rPr>
              <a:t>Office for National Statistics (2024) Overview of the UK population: 2024. Available at: </a:t>
            </a:r>
            <a:r>
              <a:rPr lang="en-GB" sz="1200" dirty="0">
                <a:latin typeface="Arial" panose="020B0604020202020204" pitchFamily="34" charset="0"/>
                <a:cs typeface="Arial" panose="020B0604020202020204" pitchFamily="34" charset="0"/>
                <a:hlinkClick r:id="rId8"/>
              </a:rPr>
              <a:t>https://www.ons.gov.uk/</a:t>
            </a:r>
            <a:r>
              <a:rPr lang="en-GB" sz="1200" dirty="0">
                <a:latin typeface="Arial" panose="020B0604020202020204" pitchFamily="34" charset="0"/>
                <a:cs typeface="Arial" panose="020B0604020202020204" pitchFamily="34" charset="0"/>
              </a:rPr>
              <a:t>  (Accessed: 7 October 2025). </a:t>
            </a:r>
          </a:p>
          <a:p>
            <a:pPr marL="0" indent="0">
              <a:buNone/>
            </a:pPr>
            <a:r>
              <a:rPr lang="en-GB" sz="1200" dirty="0">
                <a:latin typeface="Arial" panose="020B0604020202020204" pitchFamily="34" charset="0"/>
                <a:cs typeface="Arial" panose="020B0604020202020204" pitchFamily="34" charset="0"/>
              </a:rPr>
              <a:t>Shabir, S. and Singh, M.P. (2022). The aging: introduction, theories, principles, and future prospective. Anti-Aging Drug Discovery on the Basis of Hallmarks of Aging, pp.1–17. </a:t>
            </a:r>
            <a:r>
              <a:rPr lang="en-GB" sz="1200" dirty="0">
                <a:latin typeface="Arial" panose="020B0604020202020204" pitchFamily="34" charset="0"/>
                <a:cs typeface="Arial" panose="020B0604020202020204" pitchFamily="34" charset="0"/>
                <a:hlinkClick r:id="rId9"/>
              </a:rPr>
              <a:t>https://doi.org/10.1016/b978-0-323-90235-9.00017-3</a:t>
            </a:r>
            <a:r>
              <a:rPr lang="en-GB" sz="1200" dirty="0">
                <a:latin typeface="Arial" panose="020B0604020202020204" pitchFamily="34" charset="0"/>
                <a:cs typeface="Arial" panose="020B0604020202020204" pitchFamily="34" charset="0"/>
              </a:rPr>
              <a:t>. (Accessed 11 Oct 2025)</a:t>
            </a:r>
          </a:p>
          <a:p>
            <a:pPr marL="0" indent="0">
              <a:buNone/>
            </a:pPr>
            <a:r>
              <a:rPr lang="en-GB" sz="1200" dirty="0">
                <a:latin typeface="Arial" panose="020B0604020202020204" pitchFamily="34" charset="0"/>
                <a:cs typeface="Arial" panose="020B0604020202020204" pitchFamily="34" charset="0"/>
              </a:rPr>
              <a:t>Skills for Care (2023) The state of the adult social care sector and workforce in England. Leeds: Skills for Care. (Accessed 8 Oct 2025)</a:t>
            </a:r>
          </a:p>
          <a:p>
            <a:pPr marL="0" indent="0">
              <a:buNone/>
            </a:pPr>
            <a:r>
              <a:rPr lang="en-GB" sz="1200" dirty="0">
                <a:latin typeface="Arial" panose="020B0604020202020204" pitchFamily="34" charset="0"/>
                <a:cs typeface="Arial" panose="020B0604020202020204" pitchFamily="34" charset="0"/>
              </a:rPr>
              <a:t>Social Care Institute for Excellence (SCIE) (2023) Reablement: Policy and practice overview. London: SCIE. (Accessed 8 Oct 2025)</a:t>
            </a:r>
          </a:p>
          <a:p>
            <a:pPr marL="0" indent="0">
              <a:buNone/>
            </a:pPr>
            <a:r>
              <a:rPr lang="en-GB" sz="1200" dirty="0" err="1">
                <a:latin typeface="Arial" panose="020B0604020202020204" pitchFamily="34" charset="0"/>
                <a:cs typeface="Arial" panose="020B0604020202020204" pitchFamily="34" charset="0"/>
              </a:rPr>
              <a:t>Vudathaneni</a:t>
            </a:r>
            <a:r>
              <a:rPr lang="en-GB" sz="1200" dirty="0">
                <a:latin typeface="Arial" panose="020B0604020202020204" pitchFamily="34" charset="0"/>
                <a:cs typeface="Arial" panose="020B0604020202020204" pitchFamily="34" charset="0"/>
              </a:rPr>
              <a:t>, V.K.P., Lanke, R.B., Mudaliyar, M.C., Movva, K.V., Kalluri, L.M. and Boyapati, R. (2024). The Impact of Telemedicine and Remote Patient Monitoring on Healthcare Delivery: A Comprehensive Evaluation. </a:t>
            </a:r>
            <a:r>
              <a:rPr lang="en-GB" sz="1200" dirty="0" err="1">
                <a:latin typeface="Arial" panose="020B0604020202020204" pitchFamily="34" charset="0"/>
                <a:cs typeface="Arial" panose="020B0604020202020204" pitchFamily="34" charset="0"/>
              </a:rPr>
              <a:t>Cureus</a:t>
            </a:r>
            <a:r>
              <a:rPr lang="en-GB" sz="1200" dirty="0">
                <a:latin typeface="Arial" panose="020B0604020202020204" pitchFamily="34" charset="0"/>
                <a:cs typeface="Arial" panose="020B0604020202020204" pitchFamily="34" charset="0"/>
              </a:rPr>
              <a:t>, 16(3). </a:t>
            </a:r>
            <a:r>
              <a:rPr lang="en-GB" sz="1200" dirty="0">
                <a:latin typeface="Arial" panose="020B0604020202020204" pitchFamily="34" charset="0"/>
                <a:cs typeface="Arial" panose="020B0604020202020204" pitchFamily="34" charset="0"/>
                <a:hlinkClick r:id="rId10"/>
              </a:rPr>
              <a:t>https://doi.org/10.7759/cureus.55534</a:t>
            </a:r>
            <a:r>
              <a:rPr lang="en-GB" sz="1200" dirty="0">
                <a:latin typeface="Arial" panose="020B0604020202020204" pitchFamily="34" charset="0"/>
                <a:cs typeface="Arial" panose="020B0604020202020204" pitchFamily="34" charset="0"/>
              </a:rPr>
              <a:t>. (Accessed 5 Oct 2025)</a:t>
            </a:r>
          </a:p>
          <a:p>
            <a:pPr marL="0" indent="0">
              <a:buNone/>
            </a:pPr>
            <a:r>
              <a:rPr lang="en-GB" sz="1200" dirty="0">
                <a:latin typeface="Arial" panose="020B0604020202020204" pitchFamily="34" charset="0"/>
                <a:cs typeface="Arial" panose="020B0604020202020204" pitchFamily="34" charset="0"/>
              </a:rPr>
              <a:t>World Health Organization (WHO) (2020) Decade of healthy ageing: 2020–2030. Geneva: WHO. (Accessed 14 Oct 2025)</a:t>
            </a:r>
          </a:p>
          <a:p>
            <a:pPr marL="0" indent="0">
              <a:buNone/>
            </a:pPr>
            <a:endParaRPr lang="en-GB" sz="1300" dirty="0">
              <a:latin typeface="Arial" panose="020B0604020202020204" pitchFamily="34" charset="0"/>
              <a:cs typeface="Arial" panose="020B0604020202020204" pitchFamily="34" charset="0"/>
            </a:endParaRPr>
          </a:p>
          <a:p>
            <a:pPr marL="0" indent="0">
              <a:buNone/>
            </a:pPr>
            <a:endParaRPr lang="en-GB" sz="1300" dirty="0"/>
          </a:p>
          <a:p>
            <a:pPr marL="0" indent="0">
              <a:buNone/>
            </a:pPr>
            <a:endParaRPr lang="en-GB" sz="1300" dirty="0"/>
          </a:p>
          <a:p>
            <a:pPr marL="0" indent="0">
              <a:buNone/>
            </a:pPr>
            <a:endParaRPr lang="en-GB" sz="1300" dirty="0"/>
          </a:p>
          <a:p>
            <a:pPr marL="0" indent="0">
              <a:buNone/>
            </a:pPr>
            <a:endParaRPr lang="en-GB" sz="1300" dirty="0"/>
          </a:p>
          <a:p>
            <a:pPr marL="0" indent="0">
              <a:buNone/>
            </a:pPr>
            <a:endParaRPr lang="en-GB" sz="1300" dirty="0"/>
          </a:p>
          <a:p>
            <a:pPr marL="0" indent="0">
              <a:buNone/>
            </a:pPr>
            <a:endParaRPr lang="en-GB" sz="1300" dirty="0"/>
          </a:p>
          <a:p>
            <a:pPr marL="0" indent="0">
              <a:buNone/>
            </a:pPr>
            <a:endParaRPr lang="en-GB" sz="1300" dirty="0"/>
          </a:p>
          <a:p>
            <a:pPr marL="0" indent="0">
              <a:buNone/>
            </a:pPr>
            <a:endParaRPr lang="en-GB" sz="1300" dirty="0"/>
          </a:p>
          <a:p>
            <a:pPr marL="0" indent="0">
              <a:buNone/>
            </a:pPr>
            <a:endParaRPr lang="en-GB" sz="1300" dirty="0"/>
          </a:p>
          <a:p>
            <a:pPr marL="0" indent="0">
              <a:buNone/>
            </a:pPr>
            <a:endParaRPr lang="en-GB" sz="1300" dirty="0"/>
          </a:p>
          <a:p>
            <a:pPr marL="0" indent="0">
              <a:buNone/>
            </a:pPr>
            <a:endParaRPr lang="en-GB" sz="1300" dirty="0"/>
          </a:p>
          <a:p>
            <a:pPr marL="0" indent="0">
              <a:buNone/>
            </a:pPr>
            <a:endParaRPr lang="en-GB" sz="1300" dirty="0"/>
          </a:p>
          <a:p>
            <a:pPr marL="0" indent="0">
              <a:buNone/>
            </a:pPr>
            <a:endParaRPr lang="en-GB" sz="1300" dirty="0"/>
          </a:p>
          <a:p>
            <a:pPr marL="0" indent="0">
              <a:buNone/>
            </a:pPr>
            <a:endParaRPr lang="en-GB" sz="1300" dirty="0"/>
          </a:p>
          <a:p>
            <a:pPr marL="0" indent="0">
              <a:buNone/>
            </a:pPr>
            <a:endParaRPr lang="en-GB" sz="1300" dirty="0"/>
          </a:p>
          <a:p>
            <a:pPr marL="0" indent="0">
              <a:buNone/>
            </a:pPr>
            <a:endParaRPr lang="en-GB" sz="1300" dirty="0"/>
          </a:p>
          <a:p>
            <a:pPr marL="0" indent="0">
              <a:buNone/>
            </a:pPr>
            <a:endParaRPr lang="en-GB" sz="1300" dirty="0"/>
          </a:p>
          <a:p>
            <a:pPr marL="0" indent="0">
              <a:buNone/>
            </a:pPr>
            <a:endParaRPr lang="en-GB" sz="1300" dirty="0"/>
          </a:p>
          <a:p>
            <a:pPr marL="0" indent="0">
              <a:buNone/>
            </a:pPr>
            <a:endParaRPr lang="en-GB" sz="1300" dirty="0"/>
          </a:p>
          <a:p>
            <a:pPr marL="0" indent="0">
              <a:buNone/>
            </a:pPr>
            <a:endParaRPr lang="en-GB" sz="1300" dirty="0"/>
          </a:p>
          <a:p>
            <a:pPr marL="0" indent="0">
              <a:buNone/>
            </a:pPr>
            <a:endParaRPr lang="en-GB" sz="1300" dirty="0"/>
          </a:p>
        </p:txBody>
      </p:sp>
      <p:pic>
        <p:nvPicPr>
          <p:cNvPr id="12" name="Audio 11">
            <a:hlinkClick r:id="" action="ppaction://media"/>
            <a:extLst>
              <a:ext uri="{FF2B5EF4-FFF2-40B4-BE49-F238E27FC236}">
                <a16:creationId xmlns:a16="http://schemas.microsoft.com/office/drawing/2014/main" id="{078349FB-9DB7-4E87-5159-39CACEA75C66}"/>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910839866"/>
      </p:ext>
    </p:extLst>
  </p:cSld>
  <p:clrMapOvr>
    <a:masterClrMapping/>
  </p:clrMapOvr>
  <mc:AlternateContent xmlns:mc="http://schemas.openxmlformats.org/markup-compatibility/2006">
    <mc:Choice xmlns:p14="http://schemas.microsoft.com/office/powerpoint/2010/main" Requires="p14">
      <p:transition spd="slow" p14:dur="2000" advTm="14706"/>
    </mc:Choice>
    <mc:Fallback>
      <p:transition spd="slow" advTm="147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424</TotalTime>
  <Words>2002</Words>
  <Application>Microsoft Office PowerPoint</Application>
  <PresentationFormat>On-screen Show (4:3)</PresentationFormat>
  <Paragraphs>88</Paragraphs>
  <Slides>16</Slides>
  <Notes>1</Notes>
  <HiddenSlides>0</HiddenSlides>
  <MMClips>16</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Aptos</vt:lpstr>
      <vt:lpstr>Arial</vt:lpstr>
      <vt:lpstr>Calibri</vt:lpstr>
      <vt:lpstr>Office Theme</vt:lpstr>
      <vt:lpstr>PowerPoint Presentation</vt:lpstr>
      <vt:lpstr>Evaluating and Empowering Care for the Ageing Population  Introduction</vt:lpstr>
      <vt:lpstr>The Ageing Population: Setting the Scene</vt:lpstr>
      <vt:lpstr>Theoretical Frameworks</vt:lpstr>
      <vt:lpstr>Policy and Legislation</vt:lpstr>
      <vt:lpstr>Evaluation of Current Care and Support 1</vt:lpstr>
      <vt:lpstr>Evaluation of Current Care and Support 2</vt:lpstr>
      <vt:lpstr>Evaluation of Current Care and Support 3</vt:lpstr>
      <vt:lpstr>Technological Innovations in Elderly Care 1</vt:lpstr>
      <vt:lpstr>Technological Innovations in Elderly Care 2</vt:lpstr>
      <vt:lpstr>Case Studies (1)</vt:lpstr>
      <vt:lpstr>Case Studies (2)</vt:lpstr>
      <vt:lpstr>Recommendations for Improvement</vt:lpstr>
      <vt:lpstr>Conclusion</vt:lpstr>
      <vt:lpstr>Reference List</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fatima zohora</cp:lastModifiedBy>
  <cp:revision>6</cp:revision>
  <dcterms:created xsi:type="dcterms:W3CDTF">2013-01-27T09:14:16Z</dcterms:created>
  <dcterms:modified xsi:type="dcterms:W3CDTF">2025-10-23T21:19:40Z</dcterms:modified>
  <cp:category/>
</cp:coreProperties>
</file>