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tags/tag1.xml" ContentType="application/vnd.openxmlformats-officedocument.presentationml.tags+xml"/>
  <Override PartName="/ppt/notesSlides/notesSlide2.xml" ContentType="application/vnd.openxmlformats-officedocument.presentationml.notesSlide+xml"/>
  <Override PartName="/ppt/notesSlides/notesSlide3.xml" ContentType="application/vnd.openxmlformats-officedocument.presentationml.notesSlide+xml"/>
  <Override PartName="/ppt/tags/tag2.xml" ContentType="application/vnd.openxmlformats-officedocument.presentationml.tags+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tags/tag3.xml" ContentType="application/vnd.openxmlformats-officedocument.presentationml.tags+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notesSlides/notesSlide1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tags/tag11.xml" ContentType="application/vnd.openxmlformats-officedocument.presentationml.tags+xml"/>
  <Override PartName="/ppt/tags/tag12.xml" ContentType="application/vnd.openxmlformats-officedocument.presentationml.tags+xml"/>
  <Override PartName="/ppt/notesSlides/notesSlide23.xml" ContentType="application/vnd.openxmlformats-officedocument.presentationml.notesSlide+xml"/>
  <Override PartName="/ppt/tags/tag13.xml" ContentType="application/vnd.openxmlformats-officedocument.presentationml.tags+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tags/tag14.xml" ContentType="application/vnd.openxmlformats-officedocument.presentationml.tags+xml"/>
  <Override PartName="/ppt/notesSlides/notesSlide33.xml" ContentType="application/vnd.openxmlformats-officedocument.presentationml.notesSlide+xml"/>
  <Override PartName="/ppt/notesSlides/notesSlide3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8"/>
  </p:notesMasterIdLst>
  <p:handoutMasterIdLst>
    <p:handoutMasterId r:id="rId39"/>
  </p:handoutMasterIdLst>
  <p:sldIdLst>
    <p:sldId id="257" r:id="rId2"/>
    <p:sldId id="322" r:id="rId3"/>
    <p:sldId id="321" r:id="rId4"/>
    <p:sldId id="323" r:id="rId5"/>
    <p:sldId id="268" r:id="rId6"/>
    <p:sldId id="285" r:id="rId7"/>
    <p:sldId id="286" r:id="rId8"/>
    <p:sldId id="287" r:id="rId9"/>
    <p:sldId id="288" r:id="rId10"/>
    <p:sldId id="289" r:id="rId11"/>
    <p:sldId id="290" r:id="rId12"/>
    <p:sldId id="291" r:id="rId13"/>
    <p:sldId id="292" r:id="rId14"/>
    <p:sldId id="293" r:id="rId15"/>
    <p:sldId id="294" r:id="rId16"/>
    <p:sldId id="324" r:id="rId17"/>
    <p:sldId id="296" r:id="rId18"/>
    <p:sldId id="297" r:id="rId19"/>
    <p:sldId id="298" r:id="rId20"/>
    <p:sldId id="299" r:id="rId21"/>
    <p:sldId id="301" r:id="rId22"/>
    <p:sldId id="305" r:id="rId23"/>
    <p:sldId id="306" r:id="rId24"/>
    <p:sldId id="313" r:id="rId25"/>
    <p:sldId id="317" r:id="rId26"/>
    <p:sldId id="318" r:id="rId27"/>
    <p:sldId id="307" r:id="rId28"/>
    <p:sldId id="308" r:id="rId29"/>
    <p:sldId id="310" r:id="rId30"/>
    <p:sldId id="311" r:id="rId31"/>
    <p:sldId id="312" r:id="rId32"/>
    <p:sldId id="314" r:id="rId33"/>
    <p:sldId id="315" r:id="rId34"/>
    <p:sldId id="316" r:id="rId35"/>
    <p:sldId id="319" r:id="rId36"/>
    <p:sldId id="320"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T6vxK52Vap5yGVOqLRyAbA==" hashData="LbtFy+GzrJkqqfMSb+cK662XdOgNzRfBuguRShQj9hOQtTRtufctn7Fc6YAQzcYuZvMl2lxMj8BecDkGRg6E3w=="/>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CD1141"/>
    <a:srgbClr val="42516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43" autoAdjust="0"/>
    <p:restoredTop sz="62449" autoAdjust="0"/>
  </p:normalViewPr>
  <p:slideViewPr>
    <p:cSldViewPr snapToGrid="0">
      <p:cViewPr varScale="1">
        <p:scale>
          <a:sx n="53" d="100"/>
          <a:sy n="53" d="100"/>
        </p:scale>
        <p:origin x="1843" y="58"/>
      </p:cViewPr>
      <p:guideLst/>
    </p:cSldViewPr>
  </p:slideViewPr>
  <p:outlineViewPr>
    <p:cViewPr>
      <p:scale>
        <a:sx n="33" d="100"/>
        <a:sy n="33" d="100"/>
      </p:scale>
      <p:origin x="0" y="-1932"/>
    </p:cViewPr>
  </p:outlineViewPr>
  <p:notesTextViewPr>
    <p:cViewPr>
      <p:scale>
        <a:sx n="3" d="2"/>
        <a:sy n="3" d="2"/>
      </p:scale>
      <p:origin x="0" y="0"/>
    </p:cViewPr>
  </p:notesTextViewPr>
  <p:notesViewPr>
    <p:cSldViewPr snapToGrid="0">
      <p:cViewPr varScale="1">
        <p:scale>
          <a:sx n="43" d="100"/>
          <a:sy n="43" d="100"/>
        </p:scale>
        <p:origin x="2872" y="6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5">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FEF1226-F3B6-4E98-9A95-F2242AFA3914}" type="doc">
      <dgm:prSet loTypeId="urn:microsoft.com/office/officeart/2005/8/layout/cycle3" loCatId="cycle" qsTypeId="urn:microsoft.com/office/officeart/2005/8/quickstyle/simple1#5" qsCatId="simple" csTypeId="urn:microsoft.com/office/officeart/2005/8/colors/accent1_2#5" csCatId="accent1" phldr="1"/>
      <dgm:spPr/>
      <dgm:t>
        <a:bodyPr/>
        <a:lstStyle/>
        <a:p>
          <a:endParaRPr lang="en-GB"/>
        </a:p>
      </dgm:t>
    </dgm:pt>
    <dgm:pt modelId="{9EEE9CAF-958D-4DD8-BE8E-B84D5F5C311F}">
      <dgm:prSet phldrT="[Text]" custT="1"/>
      <dgm:spPr>
        <a:solidFill>
          <a:srgbClr val="FFB7B7"/>
        </a:solidFill>
        <a:ln w="1905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endParaRPr lang="en-GB" altLang="en-US" sz="2800" dirty="0">
            <a:solidFill>
              <a:schemeClr val="tx1"/>
            </a:solidFill>
          </a:endParaRPr>
        </a:p>
        <a:p>
          <a:r>
            <a:rPr lang="en-GB" altLang="en-US" sz="2800" dirty="0">
              <a:solidFill>
                <a:schemeClr val="tx1"/>
              </a:solidFill>
            </a:rPr>
            <a:t>Gather Information &amp; Intelligence</a:t>
          </a:r>
        </a:p>
        <a:p>
          <a:endParaRPr lang="en-GB" sz="2000" b="1" dirty="0">
            <a:solidFill>
              <a:schemeClr val="tx1"/>
            </a:solidFill>
            <a:latin typeface="Arial" pitchFamily="34" charset="0"/>
            <a:cs typeface="Arial" pitchFamily="34" charset="0"/>
          </a:endParaRPr>
        </a:p>
      </dgm:t>
    </dgm:pt>
    <dgm:pt modelId="{064E245F-6330-4A18-9EAF-5CF446277526}" type="parTrans" cxnId="{8AC9AB80-0070-44D2-B441-EBF411B613D8}">
      <dgm:prSet/>
      <dgm:spPr/>
      <dgm:t>
        <a:bodyPr/>
        <a:lstStyle/>
        <a:p>
          <a:endParaRPr lang="en-GB" sz="1700"/>
        </a:p>
      </dgm:t>
    </dgm:pt>
    <dgm:pt modelId="{5C1275D2-B90B-471A-8D4B-1CB19C137444}" type="sibTrans" cxnId="{8AC9AB80-0070-44D2-B441-EBF411B613D8}">
      <dgm:prSet custT="1"/>
      <dgm:spPr>
        <a:solidFill>
          <a:srgbClr val="0000FF"/>
        </a:solidFill>
        <a:effectLst>
          <a:outerShdw blurRad="50800" dist="38100" dir="2700000" algn="tl" rotWithShape="0">
            <a:prstClr val="black">
              <a:alpha val="40000"/>
            </a:prstClr>
          </a:outerShdw>
        </a:effectLst>
      </dgm:spPr>
      <dgm:t>
        <a:bodyPr/>
        <a:lstStyle/>
        <a:p>
          <a:endParaRPr lang="en-GB" sz="1700"/>
        </a:p>
      </dgm:t>
    </dgm:pt>
    <dgm:pt modelId="{060C0E5E-1E11-4C4E-BA29-FC7C49ACD6E6}">
      <dgm:prSet phldrT="[Text]" custT="1"/>
      <dgm:spPr>
        <a:solidFill>
          <a:srgbClr val="FFCC99"/>
        </a:solidFill>
        <a:ln w="1270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r>
            <a:rPr lang="en-GB" altLang="en-US" sz="2400" dirty="0">
              <a:solidFill>
                <a:schemeClr val="tx1"/>
              </a:solidFill>
            </a:rPr>
            <a:t>Assess Threat &amp; Risk and Develop a Working Strategy</a:t>
          </a:r>
          <a:endParaRPr lang="en-GB" sz="2400" b="1" dirty="0">
            <a:solidFill>
              <a:schemeClr val="tx1"/>
            </a:solidFill>
            <a:latin typeface="Arial" pitchFamily="34" charset="0"/>
            <a:cs typeface="Arial" pitchFamily="34" charset="0"/>
          </a:endParaRPr>
        </a:p>
      </dgm:t>
    </dgm:pt>
    <dgm:pt modelId="{BA7D9D98-6843-4034-90B7-567E853A7E93}" type="parTrans" cxnId="{3661EC94-6595-4830-A46E-CC611C31FCE5}">
      <dgm:prSet/>
      <dgm:spPr/>
      <dgm:t>
        <a:bodyPr/>
        <a:lstStyle/>
        <a:p>
          <a:endParaRPr lang="en-GB" sz="1700"/>
        </a:p>
      </dgm:t>
    </dgm:pt>
    <dgm:pt modelId="{FFBC227C-B027-4DC3-93D8-5BD48D36A68D}" type="sibTrans" cxnId="{3661EC94-6595-4830-A46E-CC611C31FCE5}">
      <dgm:prSet custT="1"/>
      <dgm:spPr>
        <a:solidFill>
          <a:srgbClr val="0000FF"/>
        </a:solidFill>
      </dgm:spPr>
      <dgm:t>
        <a:bodyPr/>
        <a:lstStyle/>
        <a:p>
          <a:endParaRPr lang="en-GB" sz="1700"/>
        </a:p>
      </dgm:t>
    </dgm:pt>
    <dgm:pt modelId="{9EBAB4D7-6EB4-4A69-9A73-BC9E8B95A650}">
      <dgm:prSet phldrT="[Text]" custT="1"/>
      <dgm:spPr>
        <a:solidFill>
          <a:srgbClr val="33CCFF"/>
        </a:solidFill>
        <a:ln w="1270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r>
            <a:rPr lang="en-GB" altLang="en-US" sz="2800" dirty="0">
              <a:solidFill>
                <a:schemeClr val="tx1"/>
              </a:solidFill>
            </a:rPr>
            <a:t>Consider</a:t>
          </a:r>
        </a:p>
        <a:p>
          <a:r>
            <a:rPr lang="en-GB" altLang="en-US" sz="2800" dirty="0">
              <a:solidFill>
                <a:schemeClr val="tx1"/>
              </a:solidFill>
            </a:rPr>
            <a:t>Powers and Policy</a:t>
          </a:r>
          <a:endParaRPr lang="en-GB" sz="2800" b="1" dirty="0">
            <a:solidFill>
              <a:schemeClr val="tx1"/>
            </a:solidFill>
            <a:latin typeface="Arial" pitchFamily="34" charset="0"/>
            <a:cs typeface="Arial" pitchFamily="34" charset="0"/>
          </a:endParaRPr>
        </a:p>
      </dgm:t>
    </dgm:pt>
    <dgm:pt modelId="{82832543-BD89-486B-AAC4-E66F864F248C}" type="parTrans" cxnId="{A3D9F9B4-98EA-4956-9930-C1B5EFB9B1DB}">
      <dgm:prSet/>
      <dgm:spPr/>
      <dgm:t>
        <a:bodyPr/>
        <a:lstStyle/>
        <a:p>
          <a:endParaRPr lang="en-GB" sz="1700"/>
        </a:p>
      </dgm:t>
    </dgm:pt>
    <dgm:pt modelId="{7B2D6C8F-E125-4306-A115-A519A8BE7DE9}" type="sibTrans" cxnId="{A3D9F9B4-98EA-4956-9930-C1B5EFB9B1DB}">
      <dgm:prSet custT="1"/>
      <dgm:spPr>
        <a:solidFill>
          <a:srgbClr val="0000FF"/>
        </a:solidFill>
      </dgm:spPr>
      <dgm:t>
        <a:bodyPr/>
        <a:lstStyle/>
        <a:p>
          <a:endParaRPr lang="en-GB" sz="1700"/>
        </a:p>
      </dgm:t>
    </dgm:pt>
    <dgm:pt modelId="{7CECE615-EF6A-4711-BA49-DA623ECA3278}">
      <dgm:prSet phldrT="[Text]" custT="1"/>
      <dgm:spPr>
        <a:solidFill>
          <a:srgbClr val="66FFFF"/>
        </a:solidFill>
        <a:ln w="1270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pPr algn="ctr"/>
          <a:r>
            <a:rPr lang="en-GB" altLang="en-US" sz="2800" dirty="0">
              <a:solidFill>
                <a:schemeClr val="tx1"/>
              </a:solidFill>
            </a:rPr>
            <a:t>Identify Options &amp; Contingencies</a:t>
          </a:r>
          <a:endParaRPr lang="en-GB" sz="2800" b="1" dirty="0">
            <a:solidFill>
              <a:schemeClr val="tx1"/>
            </a:solidFill>
            <a:latin typeface="Arial" pitchFamily="34" charset="0"/>
            <a:cs typeface="Arial" pitchFamily="34" charset="0"/>
          </a:endParaRPr>
        </a:p>
      </dgm:t>
    </dgm:pt>
    <dgm:pt modelId="{5DF75EB7-BB93-476F-BCD9-87F752623128}" type="parTrans" cxnId="{6AAA96DC-A960-466E-AC59-F70381E15C63}">
      <dgm:prSet/>
      <dgm:spPr/>
      <dgm:t>
        <a:bodyPr/>
        <a:lstStyle/>
        <a:p>
          <a:endParaRPr lang="en-GB" sz="1700"/>
        </a:p>
      </dgm:t>
    </dgm:pt>
    <dgm:pt modelId="{E76E0780-5CFB-4E68-809C-96639DBB2BBF}" type="sibTrans" cxnId="{6AAA96DC-A960-466E-AC59-F70381E15C63}">
      <dgm:prSet custT="1"/>
      <dgm:spPr>
        <a:solidFill>
          <a:srgbClr val="0000FF"/>
        </a:solidFill>
      </dgm:spPr>
      <dgm:t>
        <a:bodyPr/>
        <a:lstStyle/>
        <a:p>
          <a:endParaRPr lang="en-GB" sz="1700"/>
        </a:p>
      </dgm:t>
    </dgm:pt>
    <dgm:pt modelId="{36AB0AC8-BB95-47C8-AC05-78647EB5A9A5}">
      <dgm:prSet phldrT="[Text]" custT="1"/>
      <dgm:spPr>
        <a:solidFill>
          <a:schemeClr val="bg2">
            <a:lumMod val="60000"/>
            <a:lumOff val="40000"/>
          </a:schemeClr>
        </a:solidFill>
        <a:ln w="1270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r>
            <a:rPr lang="en-GB" altLang="en-US" sz="2800" dirty="0">
              <a:solidFill>
                <a:schemeClr val="tx1"/>
              </a:solidFill>
            </a:rPr>
            <a:t>Take Action and Review What Happened</a:t>
          </a:r>
          <a:endParaRPr lang="en-GB" sz="2800" b="1" dirty="0">
            <a:solidFill>
              <a:schemeClr val="tx1"/>
            </a:solidFill>
            <a:latin typeface="Arial" pitchFamily="34" charset="0"/>
            <a:cs typeface="Arial" pitchFamily="34" charset="0"/>
          </a:endParaRPr>
        </a:p>
      </dgm:t>
    </dgm:pt>
    <dgm:pt modelId="{8863EA6D-65E3-4217-B0D3-6A10F00401B6}" type="parTrans" cxnId="{A294CB3C-BB04-486A-8C9B-27A2E6D43101}">
      <dgm:prSet/>
      <dgm:spPr/>
      <dgm:t>
        <a:bodyPr/>
        <a:lstStyle/>
        <a:p>
          <a:endParaRPr lang="en-GB" sz="1700"/>
        </a:p>
      </dgm:t>
    </dgm:pt>
    <dgm:pt modelId="{ADDCCD53-59AC-4E1C-BAEA-A8EEB827D2B8}" type="sibTrans" cxnId="{A294CB3C-BB04-486A-8C9B-27A2E6D43101}">
      <dgm:prSet custT="1"/>
      <dgm:spPr>
        <a:solidFill>
          <a:srgbClr val="0000FF"/>
        </a:solidFill>
      </dgm:spPr>
      <dgm:t>
        <a:bodyPr/>
        <a:lstStyle/>
        <a:p>
          <a:endParaRPr lang="en-GB" sz="1700"/>
        </a:p>
      </dgm:t>
    </dgm:pt>
    <dgm:pt modelId="{9BEE7EF6-CC98-4BD5-BDDD-998D35969F3F}" type="pres">
      <dgm:prSet presAssocID="{1FEF1226-F3B6-4E98-9A95-F2242AFA3914}" presName="Name0" presStyleCnt="0">
        <dgm:presLayoutVars>
          <dgm:dir/>
          <dgm:resizeHandles val="exact"/>
        </dgm:presLayoutVars>
      </dgm:prSet>
      <dgm:spPr/>
    </dgm:pt>
    <dgm:pt modelId="{B82AE0C6-0CA4-4A0D-908E-5815A01C53C2}" type="pres">
      <dgm:prSet presAssocID="{1FEF1226-F3B6-4E98-9A95-F2242AFA3914}" presName="cycle" presStyleCnt="0"/>
      <dgm:spPr/>
    </dgm:pt>
    <dgm:pt modelId="{1DCF4C0A-8F69-4F12-B3CE-C885DE67E84E}" type="pres">
      <dgm:prSet presAssocID="{9EEE9CAF-958D-4DD8-BE8E-B84D5F5C311F}" presName="nodeFirstNode" presStyleLbl="node1" presStyleIdx="0" presStyleCnt="5" custRadScaleRad="99068" custRadScaleInc="883">
        <dgm:presLayoutVars>
          <dgm:bulletEnabled val="1"/>
        </dgm:presLayoutVars>
      </dgm:prSet>
      <dgm:spPr/>
    </dgm:pt>
    <dgm:pt modelId="{73ACF9E0-F9DA-4B64-AA87-6720EDB6451F}" type="pres">
      <dgm:prSet presAssocID="{5C1275D2-B90B-471A-8D4B-1CB19C137444}" presName="sibTransFirstNode" presStyleLbl="bgShp" presStyleIdx="0" presStyleCnt="1"/>
      <dgm:spPr/>
    </dgm:pt>
    <dgm:pt modelId="{C35A7D6C-EF7E-4761-BF5F-4543A92D3ADF}" type="pres">
      <dgm:prSet presAssocID="{060C0E5E-1E11-4C4E-BA29-FC7C49ACD6E6}" presName="nodeFollowingNodes" presStyleLbl="node1" presStyleIdx="1" presStyleCnt="5" custRadScaleRad="105544" custRadScaleInc="891">
        <dgm:presLayoutVars>
          <dgm:bulletEnabled val="1"/>
        </dgm:presLayoutVars>
      </dgm:prSet>
      <dgm:spPr/>
    </dgm:pt>
    <dgm:pt modelId="{78FECD65-625B-4ED6-ADFE-40DE2573B68E}" type="pres">
      <dgm:prSet presAssocID="{9EBAB4D7-6EB4-4A69-9A73-BC9E8B95A650}" presName="nodeFollowingNodes" presStyleLbl="node1" presStyleIdx="2" presStyleCnt="5">
        <dgm:presLayoutVars>
          <dgm:bulletEnabled val="1"/>
        </dgm:presLayoutVars>
      </dgm:prSet>
      <dgm:spPr/>
    </dgm:pt>
    <dgm:pt modelId="{448ADC9A-CA89-42FB-A638-AE26AF7260B1}" type="pres">
      <dgm:prSet presAssocID="{7CECE615-EF6A-4711-BA49-DA623ECA3278}" presName="nodeFollowingNodes" presStyleLbl="node1" presStyleIdx="3" presStyleCnt="5">
        <dgm:presLayoutVars>
          <dgm:bulletEnabled val="1"/>
        </dgm:presLayoutVars>
      </dgm:prSet>
      <dgm:spPr/>
    </dgm:pt>
    <dgm:pt modelId="{FA93263F-0F8C-4D6D-B681-780359C8D77A}" type="pres">
      <dgm:prSet presAssocID="{36AB0AC8-BB95-47C8-AC05-78647EB5A9A5}" presName="nodeFollowingNodes" presStyleLbl="node1" presStyleIdx="4" presStyleCnt="5" custRadScaleRad="105176" custRadScaleInc="-3480">
        <dgm:presLayoutVars>
          <dgm:bulletEnabled val="1"/>
        </dgm:presLayoutVars>
      </dgm:prSet>
      <dgm:spPr/>
    </dgm:pt>
  </dgm:ptLst>
  <dgm:cxnLst>
    <dgm:cxn modelId="{A294CB3C-BB04-486A-8C9B-27A2E6D43101}" srcId="{1FEF1226-F3B6-4E98-9A95-F2242AFA3914}" destId="{36AB0AC8-BB95-47C8-AC05-78647EB5A9A5}" srcOrd="4" destOrd="0" parTransId="{8863EA6D-65E3-4217-B0D3-6A10F00401B6}" sibTransId="{ADDCCD53-59AC-4E1C-BAEA-A8EEB827D2B8}"/>
    <dgm:cxn modelId="{817D9C45-8CA5-4200-B293-A2C394D3CD76}" type="presOf" srcId="{5C1275D2-B90B-471A-8D4B-1CB19C137444}" destId="{73ACF9E0-F9DA-4B64-AA87-6720EDB6451F}" srcOrd="0" destOrd="0" presId="urn:microsoft.com/office/officeart/2005/8/layout/cycle3"/>
    <dgm:cxn modelId="{C8C4C668-4401-40DD-80AD-D059060A5ADC}" type="presOf" srcId="{060C0E5E-1E11-4C4E-BA29-FC7C49ACD6E6}" destId="{C35A7D6C-EF7E-4761-BF5F-4543A92D3ADF}" srcOrd="0" destOrd="0" presId="urn:microsoft.com/office/officeart/2005/8/layout/cycle3"/>
    <dgm:cxn modelId="{F825D34A-558E-4B21-A2D0-97D157AB2B71}" type="presOf" srcId="{7CECE615-EF6A-4711-BA49-DA623ECA3278}" destId="{448ADC9A-CA89-42FB-A638-AE26AF7260B1}" srcOrd="0" destOrd="0" presId="urn:microsoft.com/office/officeart/2005/8/layout/cycle3"/>
    <dgm:cxn modelId="{204C697D-1061-4969-B3D1-A09E4E866530}" type="presOf" srcId="{9EEE9CAF-958D-4DD8-BE8E-B84D5F5C311F}" destId="{1DCF4C0A-8F69-4F12-B3CE-C885DE67E84E}" srcOrd="0" destOrd="0" presId="urn:microsoft.com/office/officeart/2005/8/layout/cycle3"/>
    <dgm:cxn modelId="{8AC9AB80-0070-44D2-B441-EBF411B613D8}" srcId="{1FEF1226-F3B6-4E98-9A95-F2242AFA3914}" destId="{9EEE9CAF-958D-4DD8-BE8E-B84D5F5C311F}" srcOrd="0" destOrd="0" parTransId="{064E245F-6330-4A18-9EAF-5CF446277526}" sibTransId="{5C1275D2-B90B-471A-8D4B-1CB19C137444}"/>
    <dgm:cxn modelId="{3661EC94-6595-4830-A46E-CC611C31FCE5}" srcId="{1FEF1226-F3B6-4E98-9A95-F2242AFA3914}" destId="{060C0E5E-1E11-4C4E-BA29-FC7C49ACD6E6}" srcOrd="1" destOrd="0" parTransId="{BA7D9D98-6843-4034-90B7-567E853A7E93}" sibTransId="{FFBC227C-B027-4DC3-93D8-5BD48D36A68D}"/>
    <dgm:cxn modelId="{A3D9F9B4-98EA-4956-9930-C1B5EFB9B1DB}" srcId="{1FEF1226-F3B6-4E98-9A95-F2242AFA3914}" destId="{9EBAB4D7-6EB4-4A69-9A73-BC9E8B95A650}" srcOrd="2" destOrd="0" parTransId="{82832543-BD89-486B-AAC4-E66F864F248C}" sibTransId="{7B2D6C8F-E125-4306-A115-A519A8BE7DE9}"/>
    <dgm:cxn modelId="{7F2989B7-B519-432C-ADA4-6E4CB20AD985}" type="presOf" srcId="{9EBAB4D7-6EB4-4A69-9A73-BC9E8B95A650}" destId="{78FECD65-625B-4ED6-ADFE-40DE2573B68E}" srcOrd="0" destOrd="0" presId="urn:microsoft.com/office/officeart/2005/8/layout/cycle3"/>
    <dgm:cxn modelId="{6AAA96DC-A960-466E-AC59-F70381E15C63}" srcId="{1FEF1226-F3B6-4E98-9A95-F2242AFA3914}" destId="{7CECE615-EF6A-4711-BA49-DA623ECA3278}" srcOrd="3" destOrd="0" parTransId="{5DF75EB7-BB93-476F-BCD9-87F752623128}" sibTransId="{E76E0780-5CFB-4E68-809C-96639DBB2BBF}"/>
    <dgm:cxn modelId="{1A9B88E3-A474-4DDE-9856-C7176CFF4AA5}" type="presOf" srcId="{1FEF1226-F3B6-4E98-9A95-F2242AFA3914}" destId="{9BEE7EF6-CC98-4BD5-BDDD-998D35969F3F}" srcOrd="0" destOrd="0" presId="urn:microsoft.com/office/officeart/2005/8/layout/cycle3"/>
    <dgm:cxn modelId="{6AA577ED-6A78-432F-A0CD-DF557F11AF57}" type="presOf" srcId="{36AB0AC8-BB95-47C8-AC05-78647EB5A9A5}" destId="{FA93263F-0F8C-4D6D-B681-780359C8D77A}" srcOrd="0" destOrd="0" presId="urn:microsoft.com/office/officeart/2005/8/layout/cycle3"/>
    <dgm:cxn modelId="{3BE6885F-4AF3-45D8-946C-439FB7E3F4E1}" type="presParOf" srcId="{9BEE7EF6-CC98-4BD5-BDDD-998D35969F3F}" destId="{B82AE0C6-0CA4-4A0D-908E-5815A01C53C2}" srcOrd="0" destOrd="0" presId="urn:microsoft.com/office/officeart/2005/8/layout/cycle3"/>
    <dgm:cxn modelId="{F956AAA9-30A0-4682-AD00-29422D088CB4}" type="presParOf" srcId="{B82AE0C6-0CA4-4A0D-908E-5815A01C53C2}" destId="{1DCF4C0A-8F69-4F12-B3CE-C885DE67E84E}" srcOrd="0" destOrd="0" presId="urn:microsoft.com/office/officeart/2005/8/layout/cycle3"/>
    <dgm:cxn modelId="{B7B4E6E1-9A48-46E7-B080-8D0DDDB48110}" type="presParOf" srcId="{B82AE0C6-0CA4-4A0D-908E-5815A01C53C2}" destId="{73ACF9E0-F9DA-4B64-AA87-6720EDB6451F}" srcOrd="1" destOrd="0" presId="urn:microsoft.com/office/officeart/2005/8/layout/cycle3"/>
    <dgm:cxn modelId="{CE846642-F7B5-49BC-8AFB-1472433CCA39}" type="presParOf" srcId="{B82AE0C6-0CA4-4A0D-908E-5815A01C53C2}" destId="{C35A7D6C-EF7E-4761-BF5F-4543A92D3ADF}" srcOrd="2" destOrd="0" presId="urn:microsoft.com/office/officeart/2005/8/layout/cycle3"/>
    <dgm:cxn modelId="{B35617FF-5EF6-40F0-8758-5C58168717F6}" type="presParOf" srcId="{B82AE0C6-0CA4-4A0D-908E-5815A01C53C2}" destId="{78FECD65-625B-4ED6-ADFE-40DE2573B68E}" srcOrd="3" destOrd="0" presId="urn:microsoft.com/office/officeart/2005/8/layout/cycle3"/>
    <dgm:cxn modelId="{DD5073FA-37BD-4852-B6C8-DB9538675BA6}" type="presParOf" srcId="{B82AE0C6-0CA4-4A0D-908E-5815A01C53C2}" destId="{448ADC9A-CA89-42FB-A638-AE26AF7260B1}" srcOrd="4" destOrd="0" presId="urn:microsoft.com/office/officeart/2005/8/layout/cycle3"/>
    <dgm:cxn modelId="{F1F55181-E479-4040-85C1-60012B5CDE30}" type="presParOf" srcId="{B82AE0C6-0CA4-4A0D-908E-5815A01C53C2}" destId="{FA93263F-0F8C-4D6D-B681-780359C8D77A}" srcOrd="5" destOrd="0" presId="urn:microsoft.com/office/officeart/2005/8/layout/cycle3"/>
  </dgm:cxnLst>
  <dgm:bg/>
  <dgm:whole/>
  <dgm:extLst>
    <a:ext uri="http://schemas.microsoft.com/office/drawing/2008/diagram">
      <dsp:dataModelExt xmlns:dsp="http://schemas.microsoft.com/office/drawing/2008/diagram" relId="rId14"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ACF9E0-F9DA-4B64-AA87-6720EDB6451F}">
      <dsp:nvSpPr>
        <dsp:cNvPr id="0" name=""/>
        <dsp:cNvSpPr/>
      </dsp:nvSpPr>
      <dsp:spPr>
        <a:xfrm>
          <a:off x="1557557" y="-15412"/>
          <a:ext cx="6397192" cy="6397192"/>
        </a:xfrm>
        <a:prstGeom prst="circularArrow">
          <a:avLst>
            <a:gd name="adj1" fmla="val 5544"/>
            <a:gd name="adj2" fmla="val 330680"/>
            <a:gd name="adj3" fmla="val 13748523"/>
            <a:gd name="adj4" fmla="val 17402664"/>
            <a:gd name="adj5" fmla="val 5757"/>
          </a:avLst>
        </a:prstGeom>
        <a:solidFill>
          <a:srgbClr val="0000FF"/>
        </a:solidFill>
        <a:ln>
          <a:noFill/>
        </a:ln>
        <a:effectLst>
          <a:outerShdw blurRad="50800" dist="38100" dir="2700000" algn="tl" rotWithShape="0">
            <a:prstClr val="black">
              <a:alpha val="40000"/>
            </a:prstClr>
          </a:outerShdw>
        </a:effectLst>
      </dsp:spPr>
      <dsp:style>
        <a:lnRef idx="0">
          <a:scrgbClr r="0" g="0" b="0"/>
        </a:lnRef>
        <a:fillRef idx="1">
          <a:scrgbClr r="0" g="0" b="0"/>
        </a:fillRef>
        <a:effectRef idx="0">
          <a:scrgbClr r="0" g="0" b="0"/>
        </a:effectRef>
        <a:fontRef idx="minor"/>
      </dsp:style>
    </dsp:sp>
    <dsp:sp modelId="{1DCF4C0A-8F69-4F12-B3CE-C885DE67E84E}">
      <dsp:nvSpPr>
        <dsp:cNvPr id="0" name=""/>
        <dsp:cNvSpPr/>
      </dsp:nvSpPr>
      <dsp:spPr>
        <a:xfrm>
          <a:off x="3240702" y="26971"/>
          <a:ext cx="3030901" cy="1515450"/>
        </a:xfrm>
        <a:prstGeom prst="roundRect">
          <a:avLst/>
        </a:prstGeom>
        <a:solidFill>
          <a:srgbClr val="FFB7B7"/>
        </a:solidFill>
        <a:ln w="19050" cap="flat" cmpd="sng" algn="ctr">
          <a:solidFill>
            <a:schemeClr val="tx1"/>
          </a:solidFill>
          <a:prstDash val="solid"/>
          <a:miter lim="800000"/>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endParaRPr lang="en-GB" altLang="en-US" sz="2800" kern="1200" dirty="0">
            <a:solidFill>
              <a:schemeClr val="tx1"/>
            </a:solidFill>
          </a:endParaRPr>
        </a:p>
        <a:p>
          <a:pPr marL="0" lvl="0" indent="0" algn="ctr" defTabSz="1244600">
            <a:lnSpc>
              <a:spcPct val="90000"/>
            </a:lnSpc>
            <a:spcBef>
              <a:spcPct val="0"/>
            </a:spcBef>
            <a:spcAft>
              <a:spcPct val="35000"/>
            </a:spcAft>
            <a:buNone/>
          </a:pPr>
          <a:r>
            <a:rPr lang="en-GB" altLang="en-US" sz="2800" kern="1200" dirty="0">
              <a:solidFill>
                <a:schemeClr val="tx1"/>
              </a:solidFill>
            </a:rPr>
            <a:t>Gather Information &amp; Intelligence</a:t>
          </a:r>
        </a:p>
        <a:p>
          <a:pPr marL="0" lvl="0" indent="0" algn="ctr" defTabSz="1244600">
            <a:lnSpc>
              <a:spcPct val="90000"/>
            </a:lnSpc>
            <a:spcBef>
              <a:spcPct val="0"/>
            </a:spcBef>
            <a:spcAft>
              <a:spcPct val="35000"/>
            </a:spcAft>
            <a:buNone/>
          </a:pPr>
          <a:endParaRPr lang="en-GB" sz="2000" b="1" kern="1200" dirty="0">
            <a:solidFill>
              <a:schemeClr val="tx1"/>
            </a:solidFill>
            <a:latin typeface="Arial" pitchFamily="34" charset="0"/>
            <a:cs typeface="Arial" pitchFamily="34" charset="0"/>
          </a:endParaRPr>
        </a:p>
      </dsp:txBody>
      <dsp:txXfrm>
        <a:off x="3314680" y="100949"/>
        <a:ext cx="2882945" cy="1367494"/>
      </dsp:txXfrm>
    </dsp:sp>
    <dsp:sp modelId="{C35A7D6C-EF7E-4761-BF5F-4543A92D3ADF}">
      <dsp:nvSpPr>
        <dsp:cNvPr id="0" name=""/>
        <dsp:cNvSpPr/>
      </dsp:nvSpPr>
      <dsp:spPr>
        <a:xfrm>
          <a:off x="5962229" y="1865294"/>
          <a:ext cx="3030901" cy="1515450"/>
        </a:xfrm>
        <a:prstGeom prst="roundRect">
          <a:avLst/>
        </a:prstGeom>
        <a:solidFill>
          <a:srgbClr val="FFCC99"/>
        </a:solidFill>
        <a:ln w="12700" cap="flat" cmpd="sng" algn="ctr">
          <a:solidFill>
            <a:schemeClr val="tx1"/>
          </a:solidFill>
          <a:prstDash val="solid"/>
          <a:miter lim="800000"/>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altLang="en-US" sz="2400" kern="1200" dirty="0">
              <a:solidFill>
                <a:schemeClr val="tx1"/>
              </a:solidFill>
            </a:rPr>
            <a:t>Assess Threat &amp; Risk and Develop a Working Strategy</a:t>
          </a:r>
          <a:endParaRPr lang="en-GB" sz="2400" b="1" kern="1200" dirty="0">
            <a:solidFill>
              <a:schemeClr val="tx1"/>
            </a:solidFill>
            <a:latin typeface="Arial" pitchFamily="34" charset="0"/>
            <a:cs typeface="Arial" pitchFamily="34" charset="0"/>
          </a:endParaRPr>
        </a:p>
      </dsp:txBody>
      <dsp:txXfrm>
        <a:off x="6036207" y="1939272"/>
        <a:ext cx="2882945" cy="1367494"/>
      </dsp:txXfrm>
    </dsp:sp>
    <dsp:sp modelId="{78FECD65-625B-4ED6-ADFE-40DE2573B68E}">
      <dsp:nvSpPr>
        <dsp:cNvPr id="0" name=""/>
        <dsp:cNvSpPr/>
      </dsp:nvSpPr>
      <dsp:spPr>
        <a:xfrm>
          <a:off x="4819198" y="4936454"/>
          <a:ext cx="3030901" cy="1515450"/>
        </a:xfrm>
        <a:prstGeom prst="roundRect">
          <a:avLst/>
        </a:prstGeom>
        <a:solidFill>
          <a:srgbClr val="33CCFF"/>
        </a:solidFill>
        <a:ln w="12700" cap="flat" cmpd="sng" algn="ctr">
          <a:solidFill>
            <a:schemeClr val="tx1"/>
          </a:solidFill>
          <a:prstDash val="solid"/>
          <a:miter lim="800000"/>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altLang="en-US" sz="2800" kern="1200" dirty="0">
              <a:solidFill>
                <a:schemeClr val="tx1"/>
              </a:solidFill>
            </a:rPr>
            <a:t>Consider</a:t>
          </a:r>
        </a:p>
        <a:p>
          <a:pPr marL="0" lvl="0" indent="0" algn="ctr" defTabSz="1244600">
            <a:lnSpc>
              <a:spcPct val="90000"/>
            </a:lnSpc>
            <a:spcBef>
              <a:spcPct val="0"/>
            </a:spcBef>
            <a:spcAft>
              <a:spcPct val="35000"/>
            </a:spcAft>
            <a:buNone/>
          </a:pPr>
          <a:r>
            <a:rPr lang="en-GB" altLang="en-US" sz="2800" kern="1200" dirty="0">
              <a:solidFill>
                <a:schemeClr val="tx1"/>
              </a:solidFill>
            </a:rPr>
            <a:t>Powers and Policy</a:t>
          </a:r>
          <a:endParaRPr lang="en-GB" sz="2800" b="1" kern="1200" dirty="0">
            <a:solidFill>
              <a:schemeClr val="tx1"/>
            </a:solidFill>
            <a:latin typeface="Arial" pitchFamily="34" charset="0"/>
            <a:cs typeface="Arial" pitchFamily="34" charset="0"/>
          </a:endParaRPr>
        </a:p>
      </dsp:txBody>
      <dsp:txXfrm>
        <a:off x="4893176" y="5010432"/>
        <a:ext cx="2882945" cy="1367494"/>
      </dsp:txXfrm>
    </dsp:sp>
    <dsp:sp modelId="{448ADC9A-CA89-42FB-A638-AE26AF7260B1}">
      <dsp:nvSpPr>
        <dsp:cNvPr id="0" name=""/>
        <dsp:cNvSpPr/>
      </dsp:nvSpPr>
      <dsp:spPr>
        <a:xfrm>
          <a:off x="1612226" y="4936454"/>
          <a:ext cx="3030901" cy="1515450"/>
        </a:xfrm>
        <a:prstGeom prst="roundRect">
          <a:avLst/>
        </a:prstGeom>
        <a:solidFill>
          <a:srgbClr val="66FFFF"/>
        </a:solidFill>
        <a:ln w="12700" cap="flat" cmpd="sng" algn="ctr">
          <a:solidFill>
            <a:schemeClr val="tx1"/>
          </a:solidFill>
          <a:prstDash val="solid"/>
          <a:miter lim="800000"/>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altLang="en-US" sz="2800" kern="1200" dirty="0">
              <a:solidFill>
                <a:schemeClr val="tx1"/>
              </a:solidFill>
            </a:rPr>
            <a:t>Identify Options &amp; Contingencies</a:t>
          </a:r>
          <a:endParaRPr lang="en-GB" sz="2800" b="1" kern="1200" dirty="0">
            <a:solidFill>
              <a:schemeClr val="tx1"/>
            </a:solidFill>
            <a:latin typeface="Arial" pitchFamily="34" charset="0"/>
            <a:cs typeface="Arial" pitchFamily="34" charset="0"/>
          </a:endParaRPr>
        </a:p>
      </dsp:txBody>
      <dsp:txXfrm>
        <a:off x="1686204" y="5010432"/>
        <a:ext cx="2882945" cy="1367494"/>
      </dsp:txXfrm>
    </dsp:sp>
    <dsp:sp modelId="{FA93263F-0F8C-4D6D-B681-780359C8D77A}">
      <dsp:nvSpPr>
        <dsp:cNvPr id="0" name=""/>
        <dsp:cNvSpPr/>
      </dsp:nvSpPr>
      <dsp:spPr>
        <a:xfrm>
          <a:off x="456434" y="1942818"/>
          <a:ext cx="3030901" cy="1515450"/>
        </a:xfrm>
        <a:prstGeom prst="roundRect">
          <a:avLst/>
        </a:prstGeom>
        <a:solidFill>
          <a:schemeClr val="bg2">
            <a:lumMod val="60000"/>
            <a:lumOff val="40000"/>
          </a:schemeClr>
        </a:solidFill>
        <a:ln w="12700" cap="flat" cmpd="sng" algn="ctr">
          <a:solidFill>
            <a:schemeClr val="tx1"/>
          </a:solidFill>
          <a:prstDash val="solid"/>
          <a:miter lim="800000"/>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altLang="en-US" sz="2800" kern="1200" dirty="0">
              <a:solidFill>
                <a:schemeClr val="tx1"/>
              </a:solidFill>
            </a:rPr>
            <a:t>Take Action and Review What Happened</a:t>
          </a:r>
          <a:endParaRPr lang="en-GB" sz="2800" b="1" kern="1200" dirty="0">
            <a:solidFill>
              <a:schemeClr val="tx1"/>
            </a:solidFill>
            <a:latin typeface="Arial" pitchFamily="34" charset="0"/>
            <a:cs typeface="Arial" pitchFamily="34" charset="0"/>
          </a:endParaRPr>
        </a:p>
      </dsp:txBody>
      <dsp:txXfrm>
        <a:off x="530412" y="2016796"/>
        <a:ext cx="2882945" cy="1367494"/>
      </dsp:txXfrm>
    </dsp:sp>
  </dsp:spTree>
</dsp:drawing>
</file>

<file path=ppt/diagrams/layout1.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5">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A62DB9A-5B63-4CFE-92A7-7F54C9D82B98}" type="datetimeFigureOut">
              <a:rPr lang="en-GB" smtClean="0"/>
              <a:t>28/11/2022</a:t>
            </a:fld>
            <a:endParaRPr lang="en-GB"/>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429E3C3-FC54-409C-BE13-23C7F6CB9CE4}" type="slidenum">
              <a:rPr lang="en-GB" smtClean="0"/>
              <a:t>‹#›</a:t>
            </a:fld>
            <a:endParaRPr lang="en-GB"/>
          </a:p>
        </p:txBody>
      </p:sp>
    </p:spTree>
    <p:extLst>
      <p:ext uri="{BB962C8B-B14F-4D97-AF65-F5344CB8AC3E}">
        <p14:creationId xmlns:p14="http://schemas.microsoft.com/office/powerpoint/2010/main" val="21300700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B6C8754-5A55-4C64-8D25-5FBC3AA3A3D0}" type="datetimeFigureOut">
              <a:rPr lang="en-GB" smtClean="0"/>
              <a:t>28/11/2022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99293F-F3C1-4DBE-9ABE-39D87F4D905F}" type="slidenum">
              <a:rPr lang="en-GB" smtClean="0"/>
              <a:t>‹#›</a:t>
            </a:fld>
            <a:endParaRPr lang="en-GB"/>
          </a:p>
        </p:txBody>
      </p:sp>
    </p:spTree>
    <p:extLst>
      <p:ext uri="{BB962C8B-B14F-4D97-AF65-F5344CB8AC3E}">
        <p14:creationId xmlns:p14="http://schemas.microsoft.com/office/powerpoint/2010/main" val="18578563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b="0" dirty="0">
                <a:latin typeface="Arial" panose="020B0604020202020204" pitchFamily="34" charset="0"/>
                <a:ea typeface="ＭＳ Ｐゴシック" panose="020B0600070205080204" pitchFamily="34" charset="-128"/>
                <a:cs typeface="Arial" panose="020B0604020202020204" pitchFamily="34" charset="0"/>
              </a:rPr>
              <a:t>By the end of this lesson,</a:t>
            </a:r>
            <a:r>
              <a:rPr lang="en-GB" altLang="en-US" sz="1100" b="0" baseline="0" dirty="0">
                <a:latin typeface="Arial" panose="020B0604020202020204" pitchFamily="34" charset="0"/>
                <a:ea typeface="ＭＳ Ｐゴシック" panose="020B0600070205080204" pitchFamily="34" charset="-128"/>
                <a:cs typeface="Arial" panose="020B0604020202020204" pitchFamily="34" charset="0"/>
              </a:rPr>
              <a:t> you will be able to:</a:t>
            </a:r>
          </a:p>
          <a:p>
            <a:endParaRPr lang="en-GB" altLang="en-US" sz="1100" b="0" baseline="0" dirty="0">
              <a:latin typeface="Arial" panose="020B0604020202020204" pitchFamily="34" charset="0"/>
              <a:ea typeface="ＭＳ Ｐゴシック" panose="020B0600070205080204" pitchFamily="34" charset="-128"/>
              <a:cs typeface="Arial" panose="020B0604020202020204" pitchFamily="34" charset="0"/>
            </a:endParaRPr>
          </a:p>
          <a:p>
            <a:pPr marL="228600" lvl="0" indent="-228600">
              <a:buFont typeface="+mj-lt"/>
              <a:buAutoNum type="arabicPeriod"/>
            </a:pPr>
            <a:r>
              <a:rPr lang="en-GB" sz="1100" b="0" kern="1200" dirty="0">
                <a:solidFill>
                  <a:schemeClr val="tx1"/>
                </a:solidFill>
                <a:effectLst/>
                <a:latin typeface="Arial" panose="020B0604020202020204" pitchFamily="34" charset="0"/>
                <a:ea typeface="+mn-ea"/>
                <a:cs typeface="Arial" panose="020B0604020202020204" pitchFamily="34" charset="0"/>
              </a:rPr>
              <a:t>Identify the initial considerations when attending a road traffic collision or road-related incidents including the ‘CLEAR’ initiative.</a:t>
            </a:r>
          </a:p>
          <a:p>
            <a:pPr marL="228600" lvl="0" indent="-228600">
              <a:buFont typeface="+mj-lt"/>
              <a:buAutoNum type="arabicPeriod"/>
            </a:pPr>
            <a:r>
              <a:rPr lang="en-GB" sz="1100" b="0" kern="1200" dirty="0">
                <a:solidFill>
                  <a:schemeClr val="tx1"/>
                </a:solidFill>
                <a:effectLst/>
                <a:latin typeface="Arial" panose="020B0604020202020204" pitchFamily="34" charset="0"/>
                <a:ea typeface="+mn-ea"/>
                <a:cs typeface="Arial" panose="020B0604020202020204" pitchFamily="34" charset="0"/>
              </a:rPr>
              <a:t>Describe the initial actions when attending a road traffic collision.  </a:t>
            </a:r>
          </a:p>
          <a:p>
            <a:pPr marL="228600" lvl="0" indent="-228600">
              <a:buFont typeface="+mj-lt"/>
              <a:buAutoNum type="arabicPeriod"/>
            </a:pPr>
            <a:r>
              <a:rPr lang="en-GB" sz="1100" b="0" kern="1200" dirty="0">
                <a:solidFill>
                  <a:schemeClr val="tx1"/>
                </a:solidFill>
                <a:effectLst/>
                <a:latin typeface="Arial" panose="020B0604020202020204" pitchFamily="34" charset="0"/>
                <a:ea typeface="+mn-ea"/>
                <a:cs typeface="Arial" panose="020B0604020202020204" pitchFamily="34" charset="0"/>
              </a:rPr>
              <a:t>Explain the roles of the police and supporting agencies in the resolution of road-related incidents.</a:t>
            </a:r>
          </a:p>
          <a:p>
            <a:pPr marL="228600" lvl="0" indent="-228600">
              <a:buFont typeface="+mj-lt"/>
              <a:buAutoNum type="arabicPeriod"/>
            </a:pPr>
            <a:r>
              <a:rPr lang="en-GB" sz="1100" b="0" kern="1200" dirty="0">
                <a:solidFill>
                  <a:schemeClr val="tx1"/>
                </a:solidFill>
                <a:effectLst/>
                <a:latin typeface="Arial" panose="020B0604020202020204" pitchFamily="34" charset="0"/>
                <a:ea typeface="+mn-ea"/>
                <a:cs typeface="Arial" panose="020B0604020202020204" pitchFamily="34" charset="0"/>
              </a:rPr>
              <a:t>Identify the importance of securing and preserving the scene and potential evidence in the investigation of Road Traffic Collisions and road related incidents.</a:t>
            </a:r>
          </a:p>
          <a:p>
            <a:pPr marL="228600" lvl="0" indent="-228600">
              <a:buFont typeface="+mj-lt"/>
              <a:buAutoNum type="arabicPeriod"/>
            </a:pPr>
            <a:r>
              <a:rPr lang="en-GB" sz="1100" b="0" kern="1200" dirty="0">
                <a:solidFill>
                  <a:schemeClr val="tx1"/>
                </a:solidFill>
                <a:effectLst/>
                <a:latin typeface="Arial" panose="020B0604020202020204" pitchFamily="34" charset="0"/>
                <a:ea typeface="+mn-ea"/>
                <a:cs typeface="Arial" panose="020B0604020202020204" pitchFamily="34" charset="0"/>
              </a:rPr>
              <a:t>State the importance of dealing with victims, witnesses and suspects in an ethical manner.</a:t>
            </a:r>
          </a:p>
          <a:p>
            <a:pPr marL="228600" indent="-228600">
              <a:buFont typeface="+mj-lt"/>
              <a:buAutoNum type="arabicPeriod"/>
            </a:pPr>
            <a:r>
              <a:rPr lang="en-GB" sz="1100" b="0" kern="1200" dirty="0">
                <a:solidFill>
                  <a:schemeClr val="tx1"/>
                </a:solidFill>
                <a:effectLst/>
                <a:latin typeface="Arial" panose="020B0604020202020204" pitchFamily="34" charset="0"/>
                <a:ea typeface="+mn-ea"/>
                <a:cs typeface="Arial" panose="020B0604020202020204" pitchFamily="34" charset="0"/>
              </a:rPr>
              <a:t>Outline the purpose of Post-incident de-briefing.</a:t>
            </a:r>
            <a:endParaRPr lang="en-GB" altLang="en-US" sz="1100" b="0" dirty="0">
              <a:latin typeface="Arial" panose="020B0604020202020204" pitchFamily="34" charset="0"/>
              <a:ea typeface="ＭＳ Ｐゴシック" panose="020B0600070205080204" pitchFamily="34" charset="-128"/>
              <a:cs typeface="Arial" panose="020B0604020202020204" pitchFamily="34" charset="0"/>
            </a:endParaRPr>
          </a:p>
          <a:p>
            <a:endParaRPr lang="en-GB" altLang="en-US" sz="1100" b="0" dirty="0">
              <a:latin typeface="Arial" panose="020B0604020202020204" pitchFamily="34" charset="0"/>
              <a:ea typeface="ＭＳ Ｐゴシック" panose="020B0600070205080204" pitchFamily="34" charset="-128"/>
              <a:cs typeface="Arial" panose="020B0604020202020204" pitchFamily="34" charset="0"/>
            </a:endParaRPr>
          </a:p>
          <a:p>
            <a:endParaRPr lang="en-GB" altLang="en-US" sz="1100" b="0" dirty="0">
              <a:latin typeface="Arial" panose="020B0604020202020204" pitchFamily="34" charset="0"/>
              <a:ea typeface="ＭＳ Ｐゴシック" panose="020B0600070205080204" pitchFamily="34" charset="-128"/>
              <a:cs typeface="Arial" panose="020B0604020202020204" pitchFamily="34" charset="0"/>
            </a:endParaRPr>
          </a:p>
          <a:p>
            <a:pPr marL="171450" indent="-171450">
              <a:buFont typeface="Arial" panose="020B0604020202020204" pitchFamily="34" charset="0"/>
              <a:buChar char="•"/>
            </a:pPr>
            <a:r>
              <a:rPr lang="en-GB" altLang="en-US" sz="1100" b="0" dirty="0">
                <a:latin typeface="Arial" panose="020B0604020202020204" pitchFamily="34" charset="0"/>
                <a:ea typeface="ＭＳ Ｐゴシック" panose="020B0600070205080204" pitchFamily="34" charset="-128"/>
                <a:cs typeface="Arial" panose="020B0604020202020204" pitchFamily="34" charset="0"/>
              </a:rPr>
              <a:t>This session is designed to provide information in relation to dealing with roads-related incidents. </a:t>
            </a:r>
          </a:p>
          <a:p>
            <a:pPr marL="0" indent="0">
              <a:buFont typeface="Arial" panose="020B0604020202020204" pitchFamily="34" charset="0"/>
              <a:buNone/>
            </a:pPr>
            <a:endParaRPr lang="en-GB" altLang="en-US" sz="1100" b="0" dirty="0">
              <a:latin typeface="Arial" panose="020B0604020202020204" pitchFamily="34" charset="0"/>
              <a:ea typeface="ＭＳ Ｐゴシック" panose="020B0600070205080204" pitchFamily="34" charset="-128"/>
              <a:cs typeface="Arial" panose="020B0604020202020204" pitchFamily="34" charset="0"/>
            </a:endParaRPr>
          </a:p>
          <a:p>
            <a:pPr marL="171450" indent="-171450">
              <a:buFont typeface="Arial" panose="020B0604020202020204" pitchFamily="34" charset="0"/>
              <a:buChar char="•"/>
            </a:pPr>
            <a:r>
              <a:rPr lang="en-GB" altLang="en-US" sz="1100" b="0" dirty="0">
                <a:latin typeface="Arial" panose="020B0604020202020204" pitchFamily="34" charset="0"/>
                <a:ea typeface="ＭＳ Ｐゴシック" panose="020B0600070205080204" pitchFamily="34" charset="-128"/>
                <a:cs typeface="Arial" panose="020B0604020202020204" pitchFamily="34" charset="0"/>
              </a:rPr>
              <a:t>This lesson does not cover every eventuality.  </a:t>
            </a:r>
          </a:p>
          <a:p>
            <a:pPr marL="171450" indent="-171450">
              <a:buFont typeface="Arial" panose="020B0604020202020204" pitchFamily="34" charset="0"/>
              <a:buChar char="•"/>
            </a:pPr>
            <a:endParaRPr lang="en-GB" altLang="en-US" sz="1100" b="0" dirty="0">
              <a:latin typeface="Arial" panose="020B0604020202020204" pitchFamily="34" charset="0"/>
              <a:ea typeface="ＭＳ Ｐゴシック" panose="020B0600070205080204" pitchFamily="34" charset="-128"/>
              <a:cs typeface="Arial" panose="020B0604020202020204" pitchFamily="34" charset="0"/>
            </a:endParaRPr>
          </a:p>
          <a:p>
            <a:pPr marL="171450" indent="-171450">
              <a:buFont typeface="Arial" panose="020B0604020202020204" pitchFamily="34" charset="0"/>
              <a:buChar char="•"/>
            </a:pPr>
            <a:r>
              <a:rPr lang="en-GB" altLang="en-US" sz="1100" b="0" dirty="0">
                <a:latin typeface="Arial" panose="020B0604020202020204" pitchFamily="34" charset="0"/>
                <a:ea typeface="ＭＳ Ｐゴシック" panose="020B0600070205080204" pitchFamily="34" charset="-128"/>
                <a:cs typeface="Arial" panose="020B0604020202020204" pitchFamily="34" charset="0"/>
              </a:rPr>
              <a:t>The most important thing to remember is that you need to exercise your professional judgement and common sense in dealing with any situation you may encounter.</a:t>
            </a:r>
          </a:p>
          <a:p>
            <a:pPr marL="171450" indent="-171450">
              <a:buFont typeface="Arial" panose="020B0604020202020204" pitchFamily="34" charset="0"/>
              <a:buChar char="•"/>
            </a:pPr>
            <a:endParaRPr lang="en-GB" altLang="en-US" sz="1100" b="0" dirty="0">
              <a:latin typeface="Arial" panose="020B0604020202020204" pitchFamily="34" charset="0"/>
              <a:ea typeface="ＭＳ Ｐゴシック" panose="020B0600070205080204" pitchFamily="34" charset="-128"/>
              <a:cs typeface="Arial" panose="020B0604020202020204" pitchFamily="34" charset="0"/>
            </a:endParaRPr>
          </a:p>
          <a:p>
            <a:pPr marL="171450" indent="-171450">
              <a:buFont typeface="Arial" panose="020B0604020202020204" pitchFamily="34" charset="0"/>
              <a:buChar char="•"/>
            </a:pPr>
            <a:r>
              <a:rPr lang="en-GB" altLang="en-US" sz="1100" b="0" dirty="0">
                <a:latin typeface="Arial" panose="020B0604020202020204" pitchFamily="34" charset="0"/>
                <a:ea typeface="ＭＳ Ｐゴシック" panose="020B0600070205080204" pitchFamily="34" charset="-128"/>
                <a:cs typeface="Arial" panose="020B0604020202020204" pitchFamily="34" charset="0"/>
              </a:rPr>
              <a:t>Road design, vehicle design and safety measures have all played a part in reducing the number of accidents on our roads.  However, the increase of vehicular traffic has increased the risk of accidents occurring.</a:t>
            </a:r>
          </a:p>
          <a:p>
            <a:pPr marL="171450" indent="-171450">
              <a:buFont typeface="Arial" panose="020B0604020202020204" pitchFamily="34" charset="0"/>
              <a:buChar char="•"/>
            </a:pPr>
            <a:endParaRPr lang="en-GB" altLang="en-US" sz="1100" b="0" dirty="0">
              <a:latin typeface="Arial" panose="020B0604020202020204" pitchFamily="34" charset="0"/>
              <a:ea typeface="ＭＳ Ｐゴシック" panose="020B0600070205080204" pitchFamily="34" charset="-128"/>
              <a:cs typeface="Arial" panose="020B0604020202020204" pitchFamily="34" charset="0"/>
            </a:endParaRPr>
          </a:p>
          <a:p>
            <a:pPr marL="171450" indent="-171450">
              <a:buFont typeface="Arial" panose="020B0604020202020204" pitchFamily="34" charset="0"/>
              <a:buChar char="•"/>
            </a:pPr>
            <a:r>
              <a:rPr lang="en-US" altLang="en-US" sz="1100" b="0" dirty="0">
                <a:latin typeface="Arial" panose="020B0604020202020204" pitchFamily="34" charset="0"/>
                <a:ea typeface="ＭＳ Ｐゴシック" panose="020B0600070205080204" pitchFamily="34" charset="-128"/>
                <a:cs typeface="Arial" panose="020B0604020202020204" pitchFamily="34" charset="0"/>
              </a:rPr>
              <a:t>Attending accidents is one of the most common tasks a patrol officer will be faced. Accidents are traumatic events, often involving horrific injuries, and the people involved could be in shock, injured or confused. Trauma also affects officers who deal with these incidents. </a:t>
            </a:r>
            <a:endParaRPr lang="en-GB" altLang="en-US" sz="1100" b="0" dirty="0">
              <a:latin typeface="Arial" panose="020B0604020202020204" pitchFamily="34" charset="0"/>
              <a:ea typeface="ＭＳ Ｐゴシック" panose="020B0600070205080204" pitchFamily="34" charset="-128"/>
              <a:cs typeface="Arial" panose="020B0604020202020204" pitchFamily="34" charset="0"/>
            </a:endParaRPr>
          </a:p>
          <a:p>
            <a:endParaRPr lang="en-GB" altLang="en-US" dirty="0">
              <a:ea typeface="ＭＳ Ｐゴシック" panose="020B0600070205080204" pitchFamily="34" charset="-128"/>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a:t>
            </a:fld>
            <a:endParaRPr lang="en-GB"/>
          </a:p>
        </p:txBody>
      </p:sp>
    </p:spTree>
    <p:extLst>
      <p:ext uri="{BB962C8B-B14F-4D97-AF65-F5344CB8AC3E}">
        <p14:creationId xmlns:p14="http://schemas.microsoft.com/office/powerpoint/2010/main" val="30000481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sz="1100" dirty="0">
                <a:latin typeface="Arial" panose="020B0604020202020204" pitchFamily="34" charset="0"/>
                <a:ea typeface="ＭＳ Ｐゴシック" panose="020B0600070205080204" pitchFamily="34" charset="-128"/>
                <a:cs typeface="Arial" panose="020B0604020202020204" pitchFamily="34" charset="0"/>
              </a:rPr>
              <a:t>Section 170 (1) Road Traffic Act 1988 imposes obligations on drivers of MPV’s who are involved in road accidents.</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a:t>
            </a:fld>
            <a:endParaRPr lang="en-GB"/>
          </a:p>
        </p:txBody>
      </p:sp>
    </p:spTree>
    <p:extLst>
      <p:ext uri="{BB962C8B-B14F-4D97-AF65-F5344CB8AC3E}">
        <p14:creationId xmlns:p14="http://schemas.microsoft.com/office/powerpoint/2010/main" val="34485155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lang="en-GB" sz="1100" b="1" kern="1200" dirty="0">
                <a:solidFill>
                  <a:schemeClr val="tx1"/>
                </a:solidFill>
                <a:effectLst/>
                <a:latin typeface="Arial" panose="020B0604020202020204" pitchFamily="34" charset="0"/>
                <a:ea typeface="+mn-ea"/>
                <a:cs typeface="Arial" panose="020B0604020202020204" pitchFamily="34" charset="0"/>
              </a:rPr>
              <a:t>Q. What are your initial considerations when attending a road traffic collision or road related incident?  </a:t>
            </a:r>
          </a:p>
          <a:p>
            <a:pPr>
              <a:lnSpc>
                <a:spcPct val="100000"/>
              </a:lnSpc>
            </a:pPr>
            <a:r>
              <a:rPr lang="en-GB" sz="1100" kern="1200" dirty="0">
                <a:solidFill>
                  <a:schemeClr val="tx1"/>
                </a:solidFill>
                <a:effectLst/>
                <a:latin typeface="Arial" panose="020B0604020202020204" pitchFamily="34" charset="0"/>
                <a:ea typeface="+mn-ea"/>
                <a:cs typeface="Arial" panose="020B0604020202020204" pitchFamily="34" charset="0"/>
              </a:rPr>
              <a:t>Discuss and record student answers on flip chart. </a:t>
            </a:r>
            <a:endParaRPr lang="en-GB" sz="1100" b="1" dirty="0">
              <a:latin typeface="Arial" panose="020B0604020202020204" pitchFamily="34" charset="0"/>
              <a:cs typeface="Arial" panose="020B0604020202020204" pitchFamily="34" charset="0"/>
            </a:endParaRPr>
          </a:p>
          <a:p>
            <a:pPr>
              <a:lnSpc>
                <a:spcPct val="100000"/>
              </a:lnSpc>
            </a:pPr>
            <a:r>
              <a:rPr lang="en-GB" sz="1100" b="1" dirty="0">
                <a:latin typeface="Arial" panose="020B0604020202020204" pitchFamily="34" charset="0"/>
                <a:cs typeface="Arial" panose="020B0604020202020204" pitchFamily="34" charset="0"/>
              </a:rPr>
              <a:t> </a:t>
            </a:r>
            <a:endParaRPr lang="en-GB" sz="1100" dirty="0">
              <a:latin typeface="Arial" panose="020B0604020202020204" pitchFamily="34" charset="0"/>
              <a:cs typeface="Arial" panose="020B0604020202020204" pitchFamily="34" charset="0"/>
            </a:endParaRPr>
          </a:p>
          <a:p>
            <a:pPr>
              <a:lnSpc>
                <a:spcPct val="100000"/>
              </a:lnSpc>
            </a:pPr>
            <a:r>
              <a:rPr lang="en-GB" sz="1100" dirty="0">
                <a:latin typeface="Arial" panose="020B0604020202020204" pitchFamily="34" charset="0"/>
                <a:cs typeface="Arial" panose="020B0604020202020204" pitchFamily="34" charset="0"/>
              </a:rPr>
              <a:t>Before showing the next slide, trainer to ask:</a:t>
            </a:r>
          </a:p>
          <a:p>
            <a:pPr>
              <a:lnSpc>
                <a:spcPct val="100000"/>
              </a:lnSpc>
            </a:pPr>
            <a:endParaRPr lang="en-GB" sz="1100" dirty="0">
              <a:latin typeface="Arial" panose="020B0604020202020204" pitchFamily="34" charset="0"/>
              <a:cs typeface="Arial" panose="020B0604020202020204" pitchFamily="34" charset="0"/>
            </a:endParaRPr>
          </a:p>
          <a:p>
            <a:pPr>
              <a:lnSpc>
                <a:spcPct val="100000"/>
              </a:lnSpc>
            </a:pPr>
            <a:r>
              <a:rPr lang="en-GB" sz="1100" b="1" kern="1200" dirty="0">
                <a:solidFill>
                  <a:schemeClr val="tx1"/>
                </a:solidFill>
                <a:effectLst/>
                <a:latin typeface="Arial" panose="020B0604020202020204" pitchFamily="34" charset="0"/>
                <a:ea typeface="+mn-ea"/>
                <a:cs typeface="Arial" panose="020B0604020202020204" pitchFamily="34" charset="0"/>
              </a:rPr>
              <a:t>Q. What actions do you need to take to deal quickly and efficiently with a road traffic collision or road related incident? </a:t>
            </a:r>
          </a:p>
          <a:p>
            <a:pPr>
              <a:lnSpc>
                <a:spcPct val="100000"/>
              </a:lnSpc>
            </a:pPr>
            <a:r>
              <a:rPr lang="en-GB" sz="1100" kern="1200" dirty="0">
                <a:solidFill>
                  <a:schemeClr val="tx1"/>
                </a:solidFill>
                <a:effectLst/>
                <a:latin typeface="Arial" panose="020B0604020202020204" pitchFamily="34" charset="0"/>
                <a:ea typeface="+mn-ea"/>
                <a:cs typeface="Arial" panose="020B0604020202020204" pitchFamily="34" charset="0"/>
              </a:rPr>
              <a:t>Discuss and record student answers on flip chart. </a:t>
            </a:r>
          </a:p>
          <a:p>
            <a:pPr>
              <a:lnSpc>
                <a:spcPct val="100000"/>
              </a:lnSpc>
            </a:pPr>
            <a:endParaRPr lang="en-GB" sz="1100" b="1" kern="1200" dirty="0">
              <a:solidFill>
                <a:schemeClr val="tx1"/>
              </a:solidFill>
              <a:effectLst/>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b="0" dirty="0">
                <a:latin typeface="Arial" panose="020B0604020202020204" pitchFamily="34" charset="0"/>
                <a:cs typeface="Arial" panose="020B0604020202020204" pitchFamily="34" charset="0"/>
              </a:rPr>
              <a:t>These answers can then be referred back to throughout the session.</a:t>
            </a:r>
          </a:p>
          <a:p>
            <a:endParaRPr lang="en-GB" dirty="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5</a:t>
            </a:fld>
            <a:endParaRPr lang="en-GB"/>
          </a:p>
        </p:txBody>
      </p:sp>
    </p:spTree>
    <p:extLst>
      <p:ext uri="{BB962C8B-B14F-4D97-AF65-F5344CB8AC3E}">
        <p14:creationId xmlns:p14="http://schemas.microsoft.com/office/powerpoint/2010/main" val="376985471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261938"/>
            <a:ext cx="5486400" cy="3086100"/>
          </a:xfrm>
        </p:spPr>
      </p:sp>
      <p:sp>
        <p:nvSpPr>
          <p:cNvPr id="3" name="Notes Placeholder 2"/>
          <p:cNvSpPr>
            <a:spLocks noGrp="1"/>
          </p:cNvSpPr>
          <p:nvPr>
            <p:ph type="body" idx="1"/>
          </p:nvPr>
        </p:nvSpPr>
        <p:spPr>
          <a:xfrm>
            <a:off x="685800" y="3551463"/>
            <a:ext cx="5486400" cy="4852307"/>
          </a:xfrm>
        </p:spPr>
        <p:txBody>
          <a:bodyPr/>
          <a:lstStyle/>
          <a:p>
            <a:r>
              <a:rPr lang="en-GB" sz="1100" b="0" kern="1200" dirty="0">
                <a:solidFill>
                  <a:schemeClr val="tx1"/>
                </a:solidFill>
                <a:effectLst/>
                <a:latin typeface="Arial" panose="020B0604020202020204" pitchFamily="34" charset="0"/>
                <a:ea typeface="+mn-ea"/>
                <a:cs typeface="Arial" panose="020B0604020202020204" pitchFamily="34" charset="0"/>
              </a:rPr>
              <a:t>Trainer to give students a copy of the </a:t>
            </a:r>
            <a:r>
              <a:rPr lang="en-GB" sz="1100" b="1" kern="1200" dirty="0">
                <a:solidFill>
                  <a:schemeClr val="tx1"/>
                </a:solidFill>
                <a:effectLst/>
                <a:latin typeface="Arial" panose="020B0604020202020204" pitchFamily="34" charset="0"/>
                <a:ea typeface="+mn-ea"/>
                <a:cs typeface="Arial" panose="020B0604020202020204" pitchFamily="34" charset="0"/>
              </a:rPr>
              <a:t>Handout: ‘CLEAR’ Initiative </a:t>
            </a:r>
            <a:r>
              <a:rPr lang="en-GB" sz="1100" b="0" kern="1200" dirty="0">
                <a:solidFill>
                  <a:schemeClr val="tx1"/>
                </a:solidFill>
                <a:effectLst/>
                <a:latin typeface="Arial" panose="020B0604020202020204" pitchFamily="34" charset="0"/>
                <a:ea typeface="+mn-ea"/>
                <a:cs typeface="Arial" panose="020B0604020202020204" pitchFamily="34" charset="0"/>
              </a:rPr>
              <a:t>and discuss.</a:t>
            </a:r>
          </a:p>
          <a:p>
            <a:endParaRPr lang="en-GB" sz="1100" b="1" kern="1200" dirty="0">
              <a:solidFill>
                <a:schemeClr val="tx1"/>
              </a:solidFill>
              <a:effectLst/>
              <a:latin typeface="Arial" panose="020B0604020202020204" pitchFamily="34" charset="0"/>
              <a:ea typeface="+mn-ea"/>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 </a:t>
            </a:r>
            <a:r>
              <a:rPr lang="en-GB" altLang="en-US" sz="1100" b="1"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CLEAR</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principles were devised through collaboration between the </a:t>
            </a:r>
            <a:r>
              <a:rPr lang="en-GB" altLang="en-US" sz="1100" dirty="0" err="1">
                <a:latin typeface="Arial" panose="020B0604020202020204" pitchFamily="34" charset="0"/>
                <a:ea typeface="ＭＳ Ｐゴシック" panose="020B0600070205080204" pitchFamily="34" charset="-128"/>
                <a:cs typeface="Arial" panose="020B0604020202020204" pitchFamily="34" charset="0"/>
              </a:rPr>
              <a:t>Dept</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for Transport, Highways England/Welsh </a:t>
            </a:r>
            <a:r>
              <a:rPr lang="en-GB" altLang="en-US" sz="1100" dirty="0" err="1">
                <a:latin typeface="Arial" panose="020B0604020202020204" pitchFamily="34" charset="0"/>
                <a:ea typeface="ＭＳ Ｐゴシック" panose="020B0600070205080204" pitchFamily="34" charset="-128"/>
                <a:cs typeface="Arial" panose="020B0604020202020204" pitchFamily="34" charset="0"/>
              </a:rPr>
              <a:t>Govt</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and the emergency services (police, fire and ambulance) to help improve the understanding of the roles and priorities of the organisations that respond to incidents on the UK road network and therefore improve the way they work together.</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 </a:t>
            </a:r>
            <a:r>
              <a:rPr lang="en-GB" altLang="en-US" sz="1100" b="1"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CLEAR</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acronym stands for:</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pPr marL="171450" indent="-171450">
              <a:buFont typeface="Arial" panose="020B0604020202020204" pitchFamily="34" charset="0"/>
              <a:buChar char="•"/>
            </a:pPr>
            <a:r>
              <a:rPr lang="en-GB" altLang="en-US" sz="1100" b="1"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C</a:t>
            </a:r>
            <a:r>
              <a:rPr lang="en-GB" altLang="en-US" sz="1100" b="1" dirty="0">
                <a:solidFill>
                  <a:srgbClr val="0033CC"/>
                </a:solidFill>
                <a:latin typeface="Arial" panose="020B0604020202020204" pitchFamily="34" charset="0"/>
                <a:ea typeface="ＭＳ Ｐゴシック" panose="020B0600070205080204" pitchFamily="34" charset="-128"/>
                <a:cs typeface="Arial" panose="020B0604020202020204" pitchFamily="34" charset="0"/>
              </a:rPr>
              <a:t>ollision</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 Collisions and other incidents can close carriageway lanes, which adversely affects the economy</a:t>
            </a:r>
          </a:p>
          <a:p>
            <a:pPr marL="171450" indent="-171450">
              <a:buFont typeface="Arial" panose="020B0604020202020204" pitchFamily="34" charset="0"/>
              <a:buChar char="•"/>
            </a:pPr>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pPr marL="171450" indent="-171450">
              <a:buFont typeface="Arial" panose="020B0604020202020204" pitchFamily="34" charset="0"/>
              <a:buChar char="•"/>
            </a:pPr>
            <a:r>
              <a:rPr lang="en-GB" altLang="en-US" sz="1100" b="1"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L</a:t>
            </a:r>
            <a:r>
              <a:rPr lang="en-GB" altLang="en-US" sz="1100" b="1" dirty="0">
                <a:solidFill>
                  <a:srgbClr val="0033CC"/>
                </a:solidFill>
                <a:latin typeface="Arial" panose="020B0604020202020204" pitchFamily="34" charset="0"/>
                <a:ea typeface="ＭＳ Ｐゴシック" panose="020B0600070205080204" pitchFamily="34" charset="-128"/>
                <a:cs typeface="Arial" panose="020B0604020202020204" pitchFamily="34" charset="0"/>
              </a:rPr>
              <a:t>ead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Effective leadership needs to be established to co-ordinate the incident response</a:t>
            </a:r>
          </a:p>
          <a:p>
            <a:pPr marL="171450" indent="-171450">
              <a:buFont typeface="Arial" panose="020B0604020202020204" pitchFamily="34" charset="0"/>
              <a:buChar char="•"/>
            </a:pPr>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pPr marL="171450" indent="-171450">
              <a:buFont typeface="Arial" panose="020B0604020202020204" pitchFamily="34" charset="0"/>
              <a:buChar char="•"/>
            </a:pPr>
            <a:r>
              <a:rPr lang="en-GB" altLang="en-US" sz="1100" b="1"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E</a:t>
            </a:r>
            <a:r>
              <a:rPr lang="en-GB" altLang="en-US" sz="1100" b="1" dirty="0">
                <a:solidFill>
                  <a:srgbClr val="0033CC"/>
                </a:solidFill>
                <a:latin typeface="Arial" panose="020B0604020202020204" pitchFamily="34" charset="0"/>
                <a:ea typeface="ＭＳ Ｐゴシック" panose="020B0600070205080204" pitchFamily="34" charset="-128"/>
                <a:cs typeface="Arial" panose="020B0604020202020204" pitchFamily="34" charset="0"/>
              </a:rPr>
              <a:t>valuate</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 Understanding the scale of the incident ensures a proportionate response</a:t>
            </a:r>
          </a:p>
          <a:p>
            <a:pPr marL="171450" indent="-171450">
              <a:buFont typeface="Arial" panose="020B0604020202020204" pitchFamily="34" charset="0"/>
              <a:buChar char="•"/>
            </a:pPr>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pPr marL="171450" indent="-171450">
              <a:buFont typeface="Arial" panose="020B0604020202020204" pitchFamily="34" charset="0"/>
              <a:buChar char="•"/>
            </a:pPr>
            <a:r>
              <a:rPr lang="en-GB" altLang="en-US" sz="1100" b="1"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A</a:t>
            </a:r>
            <a:r>
              <a:rPr lang="en-GB" altLang="en-US" sz="1100" b="1" dirty="0">
                <a:solidFill>
                  <a:srgbClr val="0033CC"/>
                </a:solidFill>
                <a:latin typeface="Arial" panose="020B0604020202020204" pitchFamily="34" charset="0"/>
                <a:ea typeface="ＭＳ Ｐゴシック" panose="020B0600070205080204" pitchFamily="34" charset="-128"/>
                <a:cs typeface="Arial" panose="020B0604020202020204" pitchFamily="34" charset="0"/>
              </a:rPr>
              <a:t>ct</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 All incident responders act in partnership, recognising and respecting differing organisational priorities</a:t>
            </a:r>
          </a:p>
          <a:p>
            <a:pPr marL="171450" indent="-171450">
              <a:buFont typeface="Arial" panose="020B0604020202020204" pitchFamily="34" charset="0"/>
              <a:buChar char="•"/>
            </a:pPr>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pPr marL="171450" indent="-171450">
              <a:buFont typeface="Arial" panose="020B0604020202020204" pitchFamily="34" charset="0"/>
              <a:buChar char="•"/>
            </a:pPr>
            <a:r>
              <a:rPr lang="en-GB" altLang="en-US" sz="1100" b="1"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R</a:t>
            </a:r>
            <a:r>
              <a:rPr lang="en-GB" altLang="en-US" sz="1100" b="1" dirty="0">
                <a:solidFill>
                  <a:srgbClr val="0033CC"/>
                </a:solidFill>
                <a:latin typeface="Arial" panose="020B0604020202020204" pitchFamily="34" charset="0"/>
                <a:ea typeface="ＭＳ Ｐゴシック" panose="020B0600070205080204" pitchFamily="34" charset="-128"/>
                <a:cs typeface="Arial" panose="020B0604020202020204" pitchFamily="34" charset="0"/>
              </a:rPr>
              <a:t>e-open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carriageway lanes are re-opened ASAP to reduce the impact of incident closures on road users and the economy</a:t>
            </a:r>
          </a:p>
          <a:p>
            <a:endParaRPr lang="en-GB" altLang="en-US" dirty="0">
              <a:ea typeface="ＭＳ Ｐゴシック" panose="020B0600070205080204" pitchFamily="34" charset="-128"/>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6</a:t>
            </a:fld>
            <a:endParaRPr lang="en-GB"/>
          </a:p>
        </p:txBody>
      </p:sp>
    </p:spTree>
    <p:extLst>
      <p:ext uri="{BB962C8B-B14F-4D97-AF65-F5344CB8AC3E}">
        <p14:creationId xmlns:p14="http://schemas.microsoft.com/office/powerpoint/2010/main" val="9719764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85738"/>
            <a:ext cx="5486400" cy="3086100"/>
          </a:xfrm>
        </p:spPr>
      </p:sp>
      <p:sp>
        <p:nvSpPr>
          <p:cNvPr id="3" name="Notes Placeholder 2"/>
          <p:cNvSpPr>
            <a:spLocks noGrp="1"/>
          </p:cNvSpPr>
          <p:nvPr>
            <p:ph type="body" idx="1"/>
          </p:nvPr>
        </p:nvSpPr>
        <p:spPr>
          <a:xfrm>
            <a:off x="685800" y="3475264"/>
            <a:ext cx="5486400" cy="4917621"/>
          </a:xfrm>
        </p:spPr>
        <p:txBody>
          <a:bodyPr/>
          <a:lstStyle/>
          <a:p>
            <a:pPr algn="just"/>
            <a:r>
              <a:rPr lang="en-US" altLang="en-US" sz="1100" dirty="0">
                <a:latin typeface="Arial" panose="020B0604020202020204" pitchFamily="34" charset="0"/>
                <a:ea typeface="ＭＳ Ｐゴシック" panose="020B0600070205080204" pitchFamily="34" charset="-128"/>
                <a:cs typeface="Arial" panose="020B0604020202020204" pitchFamily="34" charset="0"/>
              </a:rPr>
              <a:t>In the event of an incident on the road, in addition to the police, each emergency service partner agency has individual responsibilities in addition to joint ones.  The following paragraphs describe the joint and separate roles and responsibilities.</a:t>
            </a:r>
          </a:p>
          <a:p>
            <a:pPr algn="just"/>
            <a:endParaRPr lang="en-US" altLang="en-US" sz="1100" dirty="0">
              <a:latin typeface="Arial" panose="020B0604020202020204" pitchFamily="34" charset="0"/>
              <a:ea typeface="ＭＳ Ｐゴシック" panose="020B0600070205080204" pitchFamily="34" charset="-128"/>
              <a:cs typeface="Arial" panose="020B0604020202020204" pitchFamily="34" charset="0"/>
            </a:endParaRPr>
          </a:p>
          <a:p>
            <a:pPr algn="just"/>
            <a:r>
              <a:rPr lang="en-US" altLang="en-US" sz="1100" dirty="0">
                <a:latin typeface="Arial" panose="020B0604020202020204" pitchFamily="34" charset="0"/>
                <a:ea typeface="ＭＳ Ｐゴシック" panose="020B0600070205080204" pitchFamily="34" charset="-128"/>
                <a:cs typeface="Arial" panose="020B0604020202020204" pitchFamily="34" charset="0"/>
              </a:rPr>
              <a:t>Partner agencies need to work together to investigate the cause of the incident in a way that minimizes the impact of the incident on road users and the economy by re-opening the carriageway in a timely manner.  They do this through:</a:t>
            </a:r>
          </a:p>
          <a:p>
            <a:pPr algn="just"/>
            <a:endParaRPr lang="en-US" altLang="en-US" sz="1100" dirty="0">
              <a:latin typeface="Arial" panose="020B0604020202020204" pitchFamily="34" charset="0"/>
              <a:ea typeface="ＭＳ Ｐゴシック" panose="020B0600070205080204" pitchFamily="34" charset="-128"/>
              <a:cs typeface="Arial" panose="020B0604020202020204" pitchFamily="34" charset="0"/>
            </a:endParaRPr>
          </a:p>
          <a:p>
            <a:pPr marL="285750" indent="-285750" algn="just">
              <a:buFont typeface="Arial" panose="020B0604020202020204" pitchFamily="34" charset="0"/>
              <a:buChar char="•"/>
            </a:pPr>
            <a:r>
              <a:rPr lang="en-US" altLang="en-US" sz="1100" dirty="0">
                <a:latin typeface="Arial" panose="020B0604020202020204" pitchFamily="34" charset="0"/>
                <a:ea typeface="ＭＳ Ｐゴシック" panose="020B0600070205080204" pitchFamily="34" charset="-128"/>
                <a:cs typeface="Arial" panose="020B0604020202020204" pitchFamily="34" charset="0"/>
              </a:rPr>
              <a:t>Working together and supporting one another in accordance with standard procedures to co-ordinate actions at the scene</a:t>
            </a:r>
          </a:p>
          <a:p>
            <a:pPr algn="just"/>
            <a:endParaRPr lang="en-US" altLang="en-US" sz="1100" dirty="0">
              <a:latin typeface="Arial" panose="020B0604020202020204" pitchFamily="34" charset="0"/>
              <a:ea typeface="ＭＳ Ｐゴシック" panose="020B0600070205080204" pitchFamily="34" charset="-128"/>
              <a:cs typeface="Arial" panose="020B0604020202020204" pitchFamily="34" charset="0"/>
            </a:endParaRPr>
          </a:p>
          <a:p>
            <a:pPr marL="285750" indent="-285750" algn="just">
              <a:buFont typeface="Arial" panose="020B0604020202020204" pitchFamily="34" charset="0"/>
              <a:buChar char="•"/>
            </a:pPr>
            <a:r>
              <a:rPr lang="en-US" altLang="en-US" sz="1100" dirty="0">
                <a:latin typeface="Arial" panose="020B0604020202020204" pitchFamily="34" charset="0"/>
                <a:ea typeface="ＭＳ Ｐゴシック" panose="020B0600070205080204" pitchFamily="34" charset="-128"/>
                <a:cs typeface="Arial" panose="020B0604020202020204" pitchFamily="34" charset="0"/>
              </a:rPr>
              <a:t>Reducing the risk of danger to themselves and other road users, by adopting safe working practices at incident scenes</a:t>
            </a:r>
          </a:p>
          <a:p>
            <a:pPr algn="just"/>
            <a:endParaRPr lang="en-US" altLang="en-US" sz="1100" dirty="0">
              <a:latin typeface="Arial" panose="020B0604020202020204" pitchFamily="34" charset="0"/>
              <a:ea typeface="ＭＳ Ｐゴシック" panose="020B0600070205080204" pitchFamily="34" charset="-128"/>
              <a:cs typeface="Arial" panose="020B0604020202020204" pitchFamily="34" charset="0"/>
            </a:endParaRPr>
          </a:p>
          <a:p>
            <a:pPr marL="285750" indent="-285750" algn="just">
              <a:buFont typeface="Arial" panose="020B0604020202020204" pitchFamily="34" charset="0"/>
              <a:buChar char="•"/>
            </a:pPr>
            <a:r>
              <a:rPr lang="en-US" altLang="en-US" sz="1100" dirty="0">
                <a:latin typeface="Arial" panose="020B0604020202020204" pitchFamily="34" charset="0"/>
                <a:ea typeface="ＭＳ Ｐゴシック" panose="020B0600070205080204" pitchFamily="34" charset="-128"/>
                <a:cs typeface="Arial" panose="020B0604020202020204" pitchFamily="34" charset="0"/>
              </a:rPr>
              <a:t>Having effective and coordinated leadership from individual partner agency scene commanders.  Leadership at an incident will rest with the first person on the scene until relieved by a designated commander</a:t>
            </a:r>
          </a:p>
          <a:p>
            <a:pPr algn="just"/>
            <a:endParaRPr lang="en-US" altLang="en-US" sz="1100" dirty="0">
              <a:latin typeface="Arial" panose="020B0604020202020204" pitchFamily="34" charset="0"/>
              <a:ea typeface="ＭＳ Ｐゴシック" panose="020B0600070205080204" pitchFamily="34" charset="-128"/>
              <a:cs typeface="Arial" panose="020B0604020202020204" pitchFamily="34" charset="0"/>
            </a:endParaRPr>
          </a:p>
          <a:p>
            <a:pPr marL="285750" indent="-285750" algn="just">
              <a:buFont typeface="Arial" panose="020B0604020202020204" pitchFamily="34" charset="0"/>
              <a:buChar char="•"/>
            </a:pPr>
            <a:r>
              <a:rPr lang="en-US" altLang="en-US" sz="1100" dirty="0">
                <a:latin typeface="Arial" panose="020B0604020202020204" pitchFamily="34" charset="0"/>
                <a:ea typeface="ＭＳ Ｐゴシック" panose="020B0600070205080204" pitchFamily="34" charset="-128"/>
                <a:cs typeface="Arial" panose="020B0604020202020204" pitchFamily="34" charset="0"/>
              </a:rPr>
              <a:t>Maintain regular communication with control rooms, including</a:t>
            </a:r>
          </a:p>
          <a:p>
            <a:pPr marL="285750" indent="-285750" algn="just">
              <a:buFont typeface="Arial" panose="020B0604020202020204" pitchFamily="34" charset="0"/>
              <a:buChar char="•"/>
            </a:pPr>
            <a:r>
              <a:rPr lang="en-US" altLang="en-US" sz="1100" dirty="0">
                <a:latin typeface="Arial" panose="020B0604020202020204" pitchFamily="34" charset="0"/>
                <a:ea typeface="ＭＳ Ｐゴシック" panose="020B0600070205080204" pitchFamily="34" charset="-128"/>
                <a:cs typeface="Arial" panose="020B0604020202020204" pitchFamily="34" charset="0"/>
              </a:rPr>
              <a:t>Progress on incident management</a:t>
            </a:r>
          </a:p>
          <a:p>
            <a:pPr marL="285750" indent="-285750" algn="just">
              <a:buFont typeface="Arial" panose="020B0604020202020204" pitchFamily="34" charset="0"/>
              <a:buChar char="•"/>
            </a:pPr>
            <a:r>
              <a:rPr lang="en-US" altLang="en-US" sz="1100" dirty="0">
                <a:latin typeface="Arial" panose="020B0604020202020204" pitchFamily="34" charset="0"/>
                <a:ea typeface="ＭＳ Ｐゴシック" panose="020B0600070205080204" pitchFamily="34" charset="-128"/>
                <a:cs typeface="Arial" panose="020B0604020202020204" pitchFamily="34" charset="0"/>
              </a:rPr>
              <a:t>The type of traffic management measures that have been implemented</a:t>
            </a:r>
          </a:p>
          <a:p>
            <a:pPr marL="285750" indent="-285750" algn="just">
              <a:buFont typeface="Arial" panose="020B0604020202020204" pitchFamily="34" charset="0"/>
              <a:buChar char="•"/>
            </a:pPr>
            <a:r>
              <a:rPr lang="en-US" altLang="en-US" sz="1100" dirty="0">
                <a:latin typeface="Arial" panose="020B0604020202020204" pitchFamily="34" charset="0"/>
                <a:ea typeface="ＭＳ Ｐゴシック" panose="020B0600070205080204" pitchFamily="34" charset="-128"/>
                <a:cs typeface="Arial" panose="020B0604020202020204" pitchFamily="34" charset="0"/>
              </a:rPr>
              <a:t>An estimation of when the carriageway could be reopened</a:t>
            </a:r>
          </a:p>
          <a:p>
            <a:pPr marL="285750" indent="-285750" algn="just">
              <a:buFont typeface="Arial" panose="020B0604020202020204" pitchFamily="34" charset="0"/>
              <a:buChar char="•"/>
            </a:pPr>
            <a:r>
              <a:rPr lang="en-US" altLang="en-US" sz="1100" dirty="0">
                <a:latin typeface="Arial" panose="020B0604020202020204" pitchFamily="34" charset="0"/>
                <a:ea typeface="ＭＳ Ｐゴシック" panose="020B0600070205080204" pitchFamily="34" charset="-128"/>
                <a:cs typeface="Arial" panose="020B0604020202020204" pitchFamily="34" charset="0"/>
              </a:rPr>
              <a:t>Handing over command and control of the scene to the appropriate partner agency</a:t>
            </a:r>
          </a:p>
          <a:p>
            <a:pPr marL="285750" indent="-285750" algn="just">
              <a:buFont typeface="Arial" panose="020B0604020202020204" pitchFamily="34" charset="0"/>
              <a:buChar char="•"/>
            </a:pPr>
            <a:r>
              <a:rPr lang="en-US" altLang="en-US" sz="1100" dirty="0">
                <a:latin typeface="Arial" panose="020B0604020202020204" pitchFamily="34" charset="0"/>
                <a:ea typeface="ＭＳ Ｐゴシック" panose="020B0600070205080204" pitchFamily="34" charset="-128"/>
                <a:cs typeface="Arial" panose="020B0604020202020204" pitchFamily="34" charset="0"/>
              </a:rPr>
              <a:t>Holding debriefs that identify and agree lessons learned etc.</a:t>
            </a:r>
          </a:p>
          <a:p>
            <a:pPr marL="285750" indent="-285750" algn="just">
              <a:buFont typeface="Arial" panose="020B0604020202020204" pitchFamily="34" charset="0"/>
              <a:buChar char="•"/>
            </a:pPr>
            <a:endParaRPr lang="en-US" altLang="en-US" dirty="0">
              <a:ea typeface="ＭＳ Ｐゴシック" panose="020B0600070205080204" pitchFamily="34" charset="-128"/>
            </a:endParaRPr>
          </a:p>
          <a:p>
            <a:pPr algn="just"/>
            <a:endParaRPr lang="en-US" altLang="en-US" dirty="0">
              <a:ea typeface="ＭＳ Ｐゴシック" panose="020B0600070205080204" pitchFamily="34" charset="-128"/>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7</a:t>
            </a:fld>
            <a:endParaRPr lang="en-GB"/>
          </a:p>
        </p:txBody>
      </p:sp>
    </p:spTree>
    <p:extLst>
      <p:ext uri="{BB962C8B-B14F-4D97-AF65-F5344CB8AC3E}">
        <p14:creationId xmlns:p14="http://schemas.microsoft.com/office/powerpoint/2010/main" val="410706170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85738"/>
            <a:ext cx="5486400" cy="3086100"/>
          </a:xfrm>
        </p:spPr>
      </p:sp>
      <p:sp>
        <p:nvSpPr>
          <p:cNvPr id="4" name="Slide Number Placeholder 3"/>
          <p:cNvSpPr>
            <a:spLocks noGrp="1"/>
          </p:cNvSpPr>
          <p:nvPr>
            <p:ph type="sldNum" sz="quarter" idx="10"/>
          </p:nvPr>
        </p:nvSpPr>
        <p:spPr/>
        <p:txBody>
          <a:bodyPr/>
          <a:lstStyle/>
          <a:p>
            <a:fld id="{9399293F-F3C1-4DBE-9ABE-39D87F4D905F}" type="slidenum">
              <a:rPr lang="en-GB" smtClean="0"/>
              <a:t>8</a:t>
            </a:fld>
            <a:endParaRPr lang="en-GB"/>
          </a:p>
        </p:txBody>
      </p:sp>
      <p:sp>
        <p:nvSpPr>
          <p:cNvPr id="5" name="Notes Placeholder 4"/>
          <p:cNvSpPr>
            <a:spLocks noGrp="1"/>
          </p:cNvSpPr>
          <p:nvPr>
            <p:ph type="body" sz="quarter" idx="11"/>
          </p:nvPr>
        </p:nvSpPr>
        <p:spPr>
          <a:xfrm>
            <a:off x="685800" y="3529692"/>
            <a:ext cx="5486400" cy="4536621"/>
          </a:xfrm>
        </p:spPr>
        <p:txBody>
          <a:bodyPr/>
          <a:lstStyle/>
          <a:p>
            <a:pPr>
              <a:defRPr/>
            </a:pPr>
            <a:r>
              <a:rPr lang="en-US" sz="1100" dirty="0">
                <a:latin typeface="Arial" panose="020B0604020202020204" pitchFamily="34" charset="0"/>
                <a:cs typeface="Arial" panose="020B0604020202020204" pitchFamily="34" charset="0"/>
              </a:rPr>
              <a:t>When deployed to the scene of an incident on the road; the broad responsibilities of the police are described in brief, below: </a:t>
            </a:r>
          </a:p>
          <a:p>
            <a:pPr>
              <a:defRPr/>
            </a:pPr>
            <a:endParaRPr lang="en-GB" sz="11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defRPr/>
            </a:pPr>
            <a:r>
              <a:rPr lang="en-US" sz="1100" dirty="0">
                <a:latin typeface="Arial" panose="020B0604020202020204" pitchFamily="34" charset="0"/>
                <a:cs typeface="Arial" panose="020B0604020202020204" pitchFamily="34" charset="0"/>
              </a:rPr>
              <a:t>Preserving life of anyone involved, where practicable and preventing any condition from worsening </a:t>
            </a:r>
          </a:p>
          <a:p>
            <a:pPr marL="342900" indent="-342900">
              <a:buFont typeface="Arial" panose="020B0604020202020204" pitchFamily="34" charset="0"/>
              <a:buChar char="•"/>
              <a:defRPr/>
            </a:pPr>
            <a:endParaRPr lang="en-US" sz="11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defRPr/>
            </a:pPr>
            <a:r>
              <a:rPr lang="en-US" sz="1100" dirty="0">
                <a:latin typeface="Arial" panose="020B0604020202020204" pitchFamily="34" charset="0"/>
                <a:cs typeface="Arial" panose="020B0604020202020204" pitchFamily="34" charset="0"/>
              </a:rPr>
              <a:t>Assisting with the co-ordination of the emergency response with members of other agencies </a:t>
            </a:r>
          </a:p>
          <a:p>
            <a:pPr marL="342900" indent="-342900">
              <a:buFont typeface="Arial" panose="020B0604020202020204" pitchFamily="34" charset="0"/>
              <a:buChar char="•"/>
              <a:defRPr/>
            </a:pPr>
            <a:endParaRPr lang="en-US" sz="11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defRPr/>
            </a:pPr>
            <a:r>
              <a:rPr lang="en-US" sz="1100" dirty="0">
                <a:latin typeface="Arial" panose="020B0604020202020204" pitchFamily="34" charset="0"/>
                <a:cs typeface="Arial" panose="020B0604020202020204" pitchFamily="34" charset="0"/>
              </a:rPr>
              <a:t>Securing and preserving the scene to protect anything of evidential value for use in any subsequent investigation, which should be conducted within appropriate timescales </a:t>
            </a:r>
          </a:p>
          <a:p>
            <a:pPr marL="342900" indent="-342900">
              <a:buFont typeface="Arial" panose="020B0604020202020204" pitchFamily="34" charset="0"/>
              <a:buChar char="•"/>
              <a:defRPr/>
            </a:pPr>
            <a:endParaRPr lang="en-US" sz="11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defRPr/>
            </a:pPr>
            <a:r>
              <a:rPr lang="en-US" sz="1100" dirty="0">
                <a:latin typeface="Arial" panose="020B0604020202020204" pitchFamily="34" charset="0"/>
                <a:cs typeface="Arial" panose="020B0604020202020204" pitchFamily="34" charset="0"/>
              </a:rPr>
              <a:t>Achieving a swift handover of the scene to Highways England or local highways authority, depending on location of road </a:t>
            </a:r>
          </a:p>
          <a:p>
            <a:pPr marL="342900" indent="-342900">
              <a:buFont typeface="Arial" panose="020B0604020202020204" pitchFamily="34" charset="0"/>
              <a:buChar char="•"/>
              <a:defRPr/>
            </a:pPr>
            <a:endParaRPr lang="en-US" sz="11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defRPr/>
            </a:pPr>
            <a:r>
              <a:rPr lang="en-US" sz="1100" dirty="0">
                <a:latin typeface="Arial" panose="020B0604020202020204" pitchFamily="34" charset="0"/>
                <a:cs typeface="Arial" panose="020B0604020202020204" pitchFamily="34" charset="0"/>
              </a:rPr>
              <a:t>Ultimately, acting on behalf of HM Coroner. </a:t>
            </a:r>
          </a:p>
          <a:p>
            <a:pPr>
              <a:defRPr/>
            </a:pPr>
            <a:endParaRPr lang="en-US" sz="1400" dirty="0"/>
          </a:p>
          <a:p>
            <a:pPr>
              <a:defRPr/>
            </a:pPr>
            <a:endParaRPr lang="en-US" sz="1400" dirty="0"/>
          </a:p>
          <a:p>
            <a:endParaRPr lang="en-GB" sz="1600" dirty="0"/>
          </a:p>
        </p:txBody>
      </p:sp>
    </p:spTree>
    <p:extLst>
      <p:ext uri="{BB962C8B-B14F-4D97-AF65-F5344CB8AC3E}">
        <p14:creationId xmlns:p14="http://schemas.microsoft.com/office/powerpoint/2010/main" val="413404780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85738"/>
            <a:ext cx="5486400" cy="3086100"/>
          </a:xfrm>
        </p:spPr>
      </p:sp>
      <p:sp>
        <p:nvSpPr>
          <p:cNvPr id="4" name="Slide Number Placeholder 3"/>
          <p:cNvSpPr>
            <a:spLocks noGrp="1"/>
          </p:cNvSpPr>
          <p:nvPr>
            <p:ph type="sldNum" sz="quarter" idx="10"/>
          </p:nvPr>
        </p:nvSpPr>
        <p:spPr/>
        <p:txBody>
          <a:bodyPr/>
          <a:lstStyle/>
          <a:p>
            <a:fld id="{9399293F-F3C1-4DBE-9ABE-39D87F4D905F}" type="slidenum">
              <a:rPr lang="en-GB" smtClean="0"/>
              <a:t>9</a:t>
            </a:fld>
            <a:endParaRPr lang="en-GB"/>
          </a:p>
        </p:txBody>
      </p:sp>
      <p:sp>
        <p:nvSpPr>
          <p:cNvPr id="3" name="Notes Placeholder 2"/>
          <p:cNvSpPr>
            <a:spLocks noGrp="1"/>
          </p:cNvSpPr>
          <p:nvPr>
            <p:ph type="body" sz="quarter" idx="11"/>
          </p:nvPr>
        </p:nvSpPr>
        <p:spPr>
          <a:xfrm>
            <a:off x="566057" y="3584122"/>
            <a:ext cx="5486400" cy="3600450"/>
          </a:xfrm>
        </p:spPr>
        <p:txBody>
          <a:bodyPr/>
          <a:lstStyle/>
          <a:p>
            <a:pPr algn="just"/>
            <a:r>
              <a:rPr lang="en-US" altLang="en-US" sz="1100" dirty="0">
                <a:latin typeface="Arial" panose="020B0604020202020204" pitchFamily="34" charset="0"/>
                <a:ea typeface="ＭＳ Ｐゴシック" panose="020B0600070205080204" pitchFamily="34" charset="-128"/>
                <a:cs typeface="Arial" panose="020B0604020202020204" pitchFamily="34" charset="0"/>
              </a:rPr>
              <a:t>The police will lead (have primacy) when an incident on the strategic road network involves:</a:t>
            </a:r>
          </a:p>
          <a:p>
            <a:pPr marL="285750" indent="-285750" algn="just">
              <a:buFont typeface="Arial" panose="020B0604020202020204" pitchFamily="34" charset="0"/>
              <a:buChar char="•"/>
            </a:pPr>
            <a:r>
              <a:rPr lang="en-US" altLang="en-US" sz="1100" dirty="0">
                <a:latin typeface="Arial" panose="020B0604020202020204" pitchFamily="34" charset="0"/>
                <a:ea typeface="ＭＳ Ｐゴシック" panose="020B0600070205080204" pitchFamily="34" charset="-128"/>
                <a:cs typeface="Arial" panose="020B0604020202020204" pitchFamily="34" charset="0"/>
              </a:rPr>
              <a:t>Death or injury including collisions and suicides </a:t>
            </a:r>
          </a:p>
          <a:p>
            <a:pPr marL="285750" indent="-285750" algn="just">
              <a:buFont typeface="Arial" panose="020B0604020202020204" pitchFamily="34" charset="0"/>
              <a:buChar char="•"/>
            </a:pPr>
            <a:r>
              <a:rPr lang="en-US" altLang="en-US" sz="1100" dirty="0">
                <a:latin typeface="Arial" panose="020B0604020202020204" pitchFamily="34" charset="0"/>
                <a:ea typeface="ＭＳ Ｐゴシック" panose="020B0600070205080204" pitchFamily="34" charset="-128"/>
                <a:cs typeface="Arial" panose="020B0604020202020204" pitchFamily="34" charset="0"/>
              </a:rPr>
              <a:t>Suspected, alleged or anticipated criminality</a:t>
            </a:r>
          </a:p>
          <a:p>
            <a:pPr marL="285750" indent="-285750" algn="just">
              <a:buFont typeface="Arial" panose="020B0604020202020204" pitchFamily="34" charset="0"/>
              <a:buChar char="•"/>
            </a:pPr>
            <a:r>
              <a:rPr lang="en-US" altLang="en-US" sz="1100" dirty="0">
                <a:latin typeface="Arial" panose="020B0604020202020204" pitchFamily="34" charset="0"/>
                <a:ea typeface="ＭＳ Ｐゴシック" panose="020B0600070205080204" pitchFamily="34" charset="-128"/>
                <a:cs typeface="Arial" panose="020B0604020202020204" pitchFamily="34" charset="0"/>
              </a:rPr>
              <a:t>Threats to public order and public safety</a:t>
            </a:r>
          </a:p>
          <a:p>
            <a:pPr marL="285750" indent="-285750" algn="just">
              <a:buFont typeface="Arial" panose="020B0604020202020204" pitchFamily="34" charset="0"/>
              <a:buChar char="•"/>
            </a:pPr>
            <a:r>
              <a:rPr lang="en-US" altLang="en-US" sz="1100" dirty="0">
                <a:latin typeface="Arial" panose="020B0604020202020204" pitchFamily="34" charset="0"/>
                <a:ea typeface="ＭＳ Ｐゴシック" panose="020B0600070205080204" pitchFamily="34" charset="-128"/>
                <a:cs typeface="Arial" panose="020B0604020202020204" pitchFamily="34" charset="0"/>
              </a:rPr>
              <a:t>Occurrences where the powers in law or skills of a constable are required </a:t>
            </a:r>
          </a:p>
          <a:p>
            <a:pPr marL="285750" indent="-285750" algn="just">
              <a:buFont typeface="Arial" panose="020B0604020202020204" pitchFamily="34" charset="0"/>
              <a:buChar char="•"/>
            </a:pPr>
            <a:endParaRPr lang="en-US" altLang="en-US" sz="1100" dirty="0">
              <a:latin typeface="Arial" panose="020B0604020202020204" pitchFamily="34" charset="0"/>
              <a:ea typeface="ＭＳ Ｐゴシック" panose="020B0600070205080204" pitchFamily="34" charset="-128"/>
              <a:cs typeface="Arial" panose="020B0604020202020204" pitchFamily="34" charset="0"/>
            </a:endParaRPr>
          </a:p>
          <a:p>
            <a:pPr algn="just"/>
            <a:r>
              <a:rPr lang="en-US" altLang="en-US" sz="1100" dirty="0">
                <a:latin typeface="Arial" panose="020B0604020202020204" pitchFamily="34" charset="0"/>
                <a:ea typeface="ＭＳ Ｐゴシック" panose="020B0600070205080204" pitchFamily="34" charset="-128"/>
                <a:cs typeface="Arial" panose="020B0604020202020204" pitchFamily="34" charset="0"/>
              </a:rPr>
              <a:t>Depending on the type of incident or collision the police officer(s) attending the scene may require specialist police assistance</a:t>
            </a:r>
          </a:p>
          <a:p>
            <a:endParaRPr lang="en-GB" dirty="0"/>
          </a:p>
        </p:txBody>
      </p:sp>
    </p:spTree>
    <p:extLst>
      <p:ext uri="{BB962C8B-B14F-4D97-AF65-F5344CB8AC3E}">
        <p14:creationId xmlns:p14="http://schemas.microsoft.com/office/powerpoint/2010/main" val="405695092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85863" y="185738"/>
            <a:ext cx="4486275" cy="2524125"/>
          </a:xfrm>
        </p:spPr>
      </p:sp>
      <p:sp>
        <p:nvSpPr>
          <p:cNvPr id="4" name="Slide Number Placeholder 3"/>
          <p:cNvSpPr>
            <a:spLocks noGrp="1"/>
          </p:cNvSpPr>
          <p:nvPr>
            <p:ph type="sldNum" sz="quarter" idx="10"/>
          </p:nvPr>
        </p:nvSpPr>
        <p:spPr/>
        <p:txBody>
          <a:bodyPr/>
          <a:lstStyle/>
          <a:p>
            <a:fld id="{9399293F-F3C1-4DBE-9ABE-39D87F4D905F}" type="slidenum">
              <a:rPr lang="en-GB" smtClean="0"/>
              <a:t>10</a:t>
            </a:fld>
            <a:endParaRPr lang="en-GB"/>
          </a:p>
        </p:txBody>
      </p:sp>
      <p:sp>
        <p:nvSpPr>
          <p:cNvPr id="5" name="Notes Placeholder 4"/>
          <p:cNvSpPr>
            <a:spLocks noGrp="1"/>
          </p:cNvSpPr>
          <p:nvPr>
            <p:ph type="body" sz="quarter" idx="11"/>
          </p:nvPr>
        </p:nvSpPr>
        <p:spPr>
          <a:xfrm>
            <a:off x="685800" y="2887435"/>
            <a:ext cx="5486400" cy="5984421"/>
          </a:xfrm>
        </p:spPr>
        <p:txBody>
          <a:bodyPr/>
          <a:lstStyle/>
          <a:p>
            <a:r>
              <a:rPr lang="en-US" altLang="en-US" sz="1100" dirty="0">
                <a:latin typeface="Arial" panose="020B0604020202020204" pitchFamily="34" charset="0"/>
                <a:ea typeface="ＭＳ Ｐゴシック" panose="020B0600070205080204" pitchFamily="34" charset="-128"/>
                <a:cs typeface="Arial" panose="020B0604020202020204" pitchFamily="34" charset="0"/>
              </a:rPr>
              <a:t>Depending on the type of incident or collision the police officer(s) attending the scene may require specialist police assistance. This support can include: </a:t>
            </a:r>
          </a:p>
          <a:p>
            <a:pPr algn="just"/>
            <a:endParaRPr lang="en-US" altLang="en-US" sz="1100" b="1" dirty="0">
              <a:latin typeface="Arial" panose="020B0604020202020204" pitchFamily="34" charset="0"/>
              <a:ea typeface="ＭＳ Ｐゴシック" panose="020B0600070205080204" pitchFamily="34" charset="-128"/>
              <a:cs typeface="Arial" panose="020B0604020202020204" pitchFamily="34" charset="0"/>
            </a:endParaRPr>
          </a:p>
          <a:p>
            <a:pPr algn="just"/>
            <a:r>
              <a:rPr lang="en-US" altLang="en-US" sz="1100" b="1" u="sng" dirty="0">
                <a:latin typeface="Arial" panose="020B0604020202020204" pitchFamily="34" charset="0"/>
                <a:ea typeface="ＭＳ Ｐゴシック" panose="020B0600070205080204" pitchFamily="34" charset="-128"/>
                <a:cs typeface="Arial" panose="020B0604020202020204" pitchFamily="34" charset="0"/>
              </a:rPr>
              <a:t>Roads Policing SIO</a:t>
            </a:r>
            <a:r>
              <a:rPr lang="en-US" altLang="en-US" sz="1100" u="sng" dirty="0">
                <a:latin typeface="Arial" panose="020B0604020202020204" pitchFamily="34" charset="0"/>
                <a:ea typeface="ＭＳ Ｐゴシック" panose="020B0600070205080204" pitchFamily="34" charset="-128"/>
                <a:cs typeface="Arial" panose="020B0604020202020204" pitchFamily="34" charset="0"/>
              </a:rPr>
              <a:t>  </a:t>
            </a:r>
            <a:r>
              <a:rPr lang="en-US" altLang="en-US" sz="1100" dirty="0">
                <a:latin typeface="Arial" panose="020B0604020202020204" pitchFamily="34" charset="0"/>
                <a:ea typeface="ＭＳ Ｐゴシック" panose="020B0600070205080204" pitchFamily="34" charset="-128"/>
                <a:cs typeface="Arial" panose="020B0604020202020204" pitchFamily="34" charset="0"/>
              </a:rPr>
              <a:t>- The person leading the investigation is sometimes referred to as Roads Policing Senior Investigating Officer (SIO) or Road Death SIO, however, the function remains the same.  The person will have broad experience of investigating serious collisions, coupled with sound managerial knowledge and are responsible for the overall conduct and direction of the investigation including the development and implementation of strategies for suspects, witnesses, victims, forensics and family liaison.</a:t>
            </a:r>
          </a:p>
          <a:p>
            <a:pPr algn="just"/>
            <a:endParaRPr lang="en-US" altLang="en-US" sz="1100" u="sng" dirty="0">
              <a:latin typeface="Arial" panose="020B0604020202020204" pitchFamily="34" charset="0"/>
              <a:ea typeface="ＭＳ Ｐゴシック" panose="020B0600070205080204" pitchFamily="34" charset="-128"/>
              <a:cs typeface="Arial" panose="020B0604020202020204" pitchFamily="34" charset="0"/>
            </a:endParaRPr>
          </a:p>
          <a:p>
            <a:pPr algn="just"/>
            <a:r>
              <a:rPr lang="en-US" altLang="en-US" sz="1100" b="1" u="sng" dirty="0">
                <a:latin typeface="Arial" panose="020B0604020202020204" pitchFamily="34" charset="0"/>
                <a:ea typeface="ＭＳ Ｐゴシック" panose="020B0600070205080204" pitchFamily="34" charset="-128"/>
                <a:cs typeface="Arial" panose="020B0604020202020204" pitchFamily="34" charset="0"/>
              </a:rPr>
              <a:t>Forensic Collision Investigator </a:t>
            </a:r>
            <a:r>
              <a:rPr lang="en-US" altLang="en-US" sz="1100" b="1" dirty="0">
                <a:latin typeface="Arial" panose="020B0604020202020204" pitchFamily="34" charset="0"/>
                <a:ea typeface="ＭＳ Ｐゴシック" panose="020B0600070205080204" pitchFamily="34" charset="-128"/>
                <a:cs typeface="Arial" panose="020B0604020202020204" pitchFamily="34" charset="0"/>
              </a:rPr>
              <a:t>– </a:t>
            </a:r>
            <a:r>
              <a:rPr lang="en-US" altLang="en-US" sz="1100" dirty="0">
                <a:latin typeface="Arial" panose="020B0604020202020204" pitchFamily="34" charset="0"/>
                <a:ea typeface="ＭＳ Ｐゴシック" panose="020B0600070205080204" pitchFamily="34" charset="-128"/>
                <a:cs typeface="Arial" panose="020B0604020202020204" pitchFamily="34" charset="0"/>
              </a:rPr>
              <a:t>In collisions which have fatalities, or are likely to prove fatal, the SIO can call upon the expertise of a specialist collision investigator.  Collision Investigators are used to examine the results of collisions and obtain factual information at the scene, which may not be available later.  Consideration is usually given to the following:</a:t>
            </a:r>
          </a:p>
          <a:p>
            <a:pPr marL="285750" indent="-285750" algn="just">
              <a:buFont typeface="Arial" panose="020B0604020202020204" pitchFamily="34" charset="0"/>
              <a:buChar char="•"/>
            </a:pPr>
            <a:r>
              <a:rPr lang="en-US" altLang="en-US" sz="1100" dirty="0">
                <a:latin typeface="Arial" panose="020B0604020202020204" pitchFamily="34" charset="0"/>
                <a:ea typeface="ＭＳ Ｐゴシック" panose="020B0600070205080204" pitchFamily="34" charset="-128"/>
                <a:cs typeface="Arial" panose="020B0604020202020204" pitchFamily="34" charset="0"/>
              </a:rPr>
              <a:t>Locate, measure and describe marks and debris left at the scene</a:t>
            </a:r>
          </a:p>
          <a:p>
            <a:pPr marL="171450" indent="-171450" algn="just">
              <a:buFont typeface="Arial" panose="020B0604020202020204" pitchFamily="34" charset="0"/>
              <a:buChar char="•"/>
            </a:pPr>
            <a:r>
              <a:rPr lang="en-US" altLang="en-US" sz="1100" dirty="0">
                <a:latin typeface="Arial" panose="020B0604020202020204" pitchFamily="34" charset="0"/>
                <a:ea typeface="ＭＳ Ｐゴシック" panose="020B0600070205080204" pitchFamily="34" charset="-128"/>
                <a:cs typeface="Arial" panose="020B0604020202020204" pitchFamily="34" charset="0"/>
              </a:rPr>
              <a:t>Locate and measure post collision positions of vehicles and bodies</a:t>
            </a:r>
          </a:p>
          <a:p>
            <a:pPr marL="171450" indent="-171450" algn="just">
              <a:buFont typeface="Arial" panose="020B0604020202020204" pitchFamily="34" charset="0"/>
              <a:buChar char="•"/>
            </a:pPr>
            <a:r>
              <a:rPr lang="en-US" altLang="en-US" sz="1100" dirty="0">
                <a:latin typeface="Arial" panose="020B0604020202020204" pitchFamily="34" charset="0"/>
                <a:ea typeface="ＭＳ Ｐゴシック" panose="020B0600070205080204" pitchFamily="34" charset="-128"/>
                <a:cs typeface="Arial" panose="020B0604020202020204" pitchFamily="34" charset="0"/>
              </a:rPr>
              <a:t>Photograph marks, debris, bodies and post collision positions of vehicles</a:t>
            </a:r>
          </a:p>
          <a:p>
            <a:pPr marL="171450" indent="-171450" algn="just">
              <a:buFont typeface="Arial" panose="020B0604020202020204" pitchFamily="34" charset="0"/>
              <a:buChar char="•"/>
            </a:pPr>
            <a:r>
              <a:rPr lang="en-US" altLang="en-US" sz="1100" dirty="0">
                <a:latin typeface="Arial" panose="020B0604020202020204" pitchFamily="34" charset="0"/>
                <a:ea typeface="ＭＳ Ｐゴシック" panose="020B0600070205080204" pitchFamily="34" charset="-128"/>
                <a:cs typeface="Arial" panose="020B0604020202020204" pitchFamily="34" charset="0"/>
              </a:rPr>
              <a:t>Photograph damage to vehicles and street furniture</a:t>
            </a:r>
          </a:p>
          <a:p>
            <a:pPr marL="171450" indent="-171450" algn="just">
              <a:buFont typeface="Arial" panose="020B0604020202020204" pitchFamily="34" charset="0"/>
              <a:buChar char="•"/>
            </a:pPr>
            <a:r>
              <a:rPr lang="en-US" altLang="en-US" sz="1100" dirty="0">
                <a:latin typeface="Arial" panose="020B0604020202020204" pitchFamily="34" charset="0"/>
                <a:ea typeface="ＭＳ Ｐゴシック" panose="020B0600070205080204" pitchFamily="34" charset="-128"/>
                <a:cs typeface="Arial" panose="020B0604020202020204" pitchFamily="34" charset="0"/>
              </a:rPr>
              <a:t>Attempt to match vehicle </a:t>
            </a:r>
            <a:r>
              <a:rPr lang="en-US" altLang="en-US" sz="1100" dirty="0" err="1">
                <a:latin typeface="Arial" panose="020B0604020202020204" pitchFamily="34" charset="0"/>
                <a:ea typeface="ＭＳ Ｐゴシック" panose="020B0600070205080204" pitchFamily="34" charset="-128"/>
                <a:cs typeface="Arial" panose="020B0604020202020204" pitchFamily="34" charset="0"/>
              </a:rPr>
              <a:t>tyres</a:t>
            </a:r>
            <a:r>
              <a:rPr lang="en-US" altLang="en-US" sz="1100" dirty="0">
                <a:latin typeface="Arial" panose="020B0604020202020204" pitchFamily="34" charset="0"/>
                <a:ea typeface="ＭＳ Ｐゴシック" panose="020B0600070205080204" pitchFamily="34" charset="-128"/>
                <a:cs typeface="Arial" panose="020B0604020202020204" pitchFamily="34" charset="0"/>
              </a:rPr>
              <a:t> to </a:t>
            </a:r>
            <a:r>
              <a:rPr lang="en-US" altLang="en-US" sz="1100" dirty="0" err="1">
                <a:latin typeface="Arial" panose="020B0604020202020204" pitchFamily="34" charset="0"/>
                <a:ea typeface="ＭＳ Ｐゴシック" panose="020B0600070205080204" pitchFamily="34" charset="-128"/>
                <a:cs typeface="Arial" panose="020B0604020202020204" pitchFamily="34" charset="0"/>
              </a:rPr>
              <a:t>tyre</a:t>
            </a:r>
            <a:r>
              <a:rPr lang="en-US" altLang="en-US" sz="1100" dirty="0">
                <a:latin typeface="Arial" panose="020B0604020202020204" pitchFamily="34" charset="0"/>
                <a:ea typeface="ＭＳ Ｐゴシック" panose="020B0600070205080204" pitchFamily="34" charset="-128"/>
                <a:cs typeface="Arial" panose="020B0604020202020204" pitchFamily="34" charset="0"/>
              </a:rPr>
              <a:t> marks on the road</a:t>
            </a:r>
          </a:p>
          <a:p>
            <a:pPr marL="171450" indent="-171450" algn="just">
              <a:buFont typeface="Arial" panose="020B0604020202020204" pitchFamily="34" charset="0"/>
              <a:buChar char="•"/>
            </a:pPr>
            <a:r>
              <a:rPr lang="en-US" altLang="en-US" sz="1100" dirty="0">
                <a:latin typeface="Arial" panose="020B0604020202020204" pitchFamily="34" charset="0"/>
                <a:ea typeface="ＭＳ Ｐゴシック" panose="020B0600070205080204" pitchFamily="34" charset="-128"/>
                <a:cs typeface="Arial" panose="020B0604020202020204" pitchFamily="34" charset="0"/>
              </a:rPr>
              <a:t>Examine condition and operation of traffic control systems and streetlights</a:t>
            </a:r>
          </a:p>
          <a:p>
            <a:pPr marL="171450" indent="-171450" algn="just">
              <a:buFont typeface="Arial" panose="020B0604020202020204" pitchFamily="34" charset="0"/>
              <a:buChar char="•"/>
            </a:pPr>
            <a:r>
              <a:rPr lang="en-US" altLang="en-US" sz="1100" dirty="0">
                <a:latin typeface="Arial" panose="020B0604020202020204" pitchFamily="34" charset="0"/>
                <a:ea typeface="ＭＳ Ｐゴシック" panose="020B0600070205080204" pitchFamily="34" charset="-128"/>
                <a:cs typeface="Arial" panose="020B0604020202020204" pitchFamily="34" charset="0"/>
              </a:rPr>
              <a:t>Examine and note the position of control systems within the vehicles (lights etc.) and examine the condition of airbags and other protection systems</a:t>
            </a:r>
            <a:endParaRPr lang="en-GB" sz="1100" dirty="0">
              <a:latin typeface="Arial" panose="020B0604020202020204" pitchFamily="34" charset="0"/>
              <a:cs typeface="Arial" panose="020B0604020202020204" pitchFamily="34" charset="0"/>
            </a:endParaRPr>
          </a:p>
          <a:p>
            <a:pPr algn="just"/>
            <a:endParaRPr lang="en-US" altLang="en-US" b="1" dirty="0">
              <a:ea typeface="ＭＳ Ｐゴシック" panose="020B0600070205080204" pitchFamily="34" charset="-128"/>
            </a:endParaRPr>
          </a:p>
          <a:p>
            <a:pPr algn="just"/>
            <a:endParaRPr lang="en-US" altLang="en-US" b="1" dirty="0">
              <a:ea typeface="ＭＳ Ｐゴシック" panose="020B0600070205080204" pitchFamily="34" charset="-128"/>
            </a:endParaRPr>
          </a:p>
        </p:txBody>
      </p:sp>
    </p:spTree>
    <p:extLst>
      <p:ext uri="{BB962C8B-B14F-4D97-AF65-F5344CB8AC3E}">
        <p14:creationId xmlns:p14="http://schemas.microsoft.com/office/powerpoint/2010/main" val="140836745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671638" y="185738"/>
            <a:ext cx="3721100" cy="2092325"/>
          </a:xfrm>
        </p:spPr>
      </p:sp>
      <p:sp>
        <p:nvSpPr>
          <p:cNvPr id="4" name="Slide Number Placeholder 3"/>
          <p:cNvSpPr>
            <a:spLocks noGrp="1"/>
          </p:cNvSpPr>
          <p:nvPr>
            <p:ph type="sldNum" sz="quarter" idx="10"/>
          </p:nvPr>
        </p:nvSpPr>
        <p:spPr/>
        <p:txBody>
          <a:bodyPr/>
          <a:lstStyle/>
          <a:p>
            <a:fld id="{9399293F-F3C1-4DBE-9ABE-39D87F4D905F}" type="slidenum">
              <a:rPr lang="en-GB" smtClean="0"/>
              <a:t>11</a:t>
            </a:fld>
            <a:endParaRPr lang="en-GB"/>
          </a:p>
        </p:txBody>
      </p:sp>
      <p:sp>
        <p:nvSpPr>
          <p:cNvPr id="3" name="Notes Placeholder 2"/>
          <p:cNvSpPr>
            <a:spLocks noGrp="1"/>
          </p:cNvSpPr>
          <p:nvPr>
            <p:ph type="body" sz="quarter" idx="11"/>
          </p:nvPr>
        </p:nvSpPr>
        <p:spPr>
          <a:xfrm>
            <a:off x="789214" y="2637062"/>
            <a:ext cx="5486400" cy="6147709"/>
          </a:xfrm>
        </p:spPr>
        <p:txBody>
          <a:bodyPr/>
          <a:lstStyle/>
          <a:p>
            <a:pPr algn="just">
              <a:lnSpc>
                <a:spcPct val="100000"/>
              </a:lnSpc>
            </a:pPr>
            <a:r>
              <a:rPr lang="en-US" altLang="en-US" sz="1100" b="1" u="sng" dirty="0">
                <a:latin typeface="Arial" panose="020B0604020202020204" pitchFamily="34" charset="0"/>
                <a:ea typeface="ＭＳ Ｐゴシック" panose="020B0600070205080204" pitchFamily="34" charset="-128"/>
                <a:cs typeface="Arial" panose="020B0604020202020204" pitchFamily="34" charset="0"/>
              </a:rPr>
              <a:t>Traffic Wales </a:t>
            </a:r>
            <a:r>
              <a:rPr lang="en-US" altLang="en-US" sz="1100" b="1" dirty="0">
                <a:latin typeface="Arial" panose="020B0604020202020204" pitchFamily="34" charset="0"/>
                <a:ea typeface="ＭＳ Ｐゴシック" panose="020B0600070205080204" pitchFamily="34" charset="-128"/>
                <a:cs typeface="Arial" panose="020B0604020202020204" pitchFamily="34" charset="0"/>
              </a:rPr>
              <a:t>– </a:t>
            </a:r>
            <a:r>
              <a:rPr lang="en-US" altLang="en-US" sz="1100" dirty="0">
                <a:latin typeface="Arial" panose="020B0604020202020204" pitchFamily="34" charset="0"/>
                <a:ea typeface="ＭＳ Ｐゴシック" panose="020B0600070205080204" pitchFamily="34" charset="-128"/>
                <a:cs typeface="Arial" panose="020B0604020202020204" pitchFamily="34" charset="0"/>
              </a:rPr>
              <a:t>operates mainly on what is known as the Strategic Road Network (SRN), which encompasses main trunk roads (motorways and dual carriageways).  The agency has primacy at incidents where there is no requirement for a police response, e.g.</a:t>
            </a:r>
          </a:p>
          <a:p>
            <a:pPr marL="171450" indent="-171450" algn="just">
              <a:lnSpc>
                <a:spcPct val="100000"/>
              </a:lnSpc>
              <a:buFont typeface="Arial" panose="020B0604020202020204" pitchFamily="34" charset="0"/>
              <a:buChar char="•"/>
            </a:pPr>
            <a:r>
              <a:rPr lang="en-US" altLang="en-US" sz="1100" dirty="0">
                <a:latin typeface="Arial" panose="020B0604020202020204" pitchFamily="34" charset="0"/>
                <a:ea typeface="ＭＳ Ｐゴシック" panose="020B0600070205080204" pitchFamily="34" charset="-128"/>
                <a:cs typeface="Arial" panose="020B0604020202020204" pitchFamily="34" charset="0"/>
              </a:rPr>
              <a:t>Broken down vehicles</a:t>
            </a:r>
          </a:p>
          <a:p>
            <a:pPr marL="171450" indent="-171450" algn="just">
              <a:lnSpc>
                <a:spcPct val="100000"/>
              </a:lnSpc>
              <a:buFont typeface="Arial" panose="020B0604020202020204" pitchFamily="34" charset="0"/>
              <a:buChar char="•"/>
            </a:pPr>
            <a:r>
              <a:rPr lang="en-US" altLang="en-US" sz="1100" dirty="0">
                <a:latin typeface="Arial" panose="020B0604020202020204" pitchFamily="34" charset="0"/>
                <a:ea typeface="ＭＳ Ｐゴシック" panose="020B0600070205080204" pitchFamily="34" charset="-128"/>
                <a:cs typeface="Arial" panose="020B0604020202020204" pitchFamily="34" charset="0"/>
              </a:rPr>
              <a:t>Adverse weather  causing major congestion</a:t>
            </a:r>
          </a:p>
          <a:p>
            <a:pPr marL="171450" indent="-171450" algn="just">
              <a:lnSpc>
                <a:spcPct val="100000"/>
              </a:lnSpc>
              <a:buFont typeface="Arial" panose="020B0604020202020204" pitchFamily="34" charset="0"/>
              <a:buChar char="•"/>
            </a:pPr>
            <a:r>
              <a:rPr lang="en-US" altLang="en-US" sz="1100" dirty="0">
                <a:latin typeface="Arial" panose="020B0604020202020204" pitchFamily="34" charset="0"/>
                <a:ea typeface="ＭＳ Ｐゴシック" panose="020B0600070205080204" pitchFamily="34" charset="-128"/>
                <a:cs typeface="Arial" panose="020B0604020202020204" pitchFamily="34" charset="0"/>
              </a:rPr>
              <a:t>Debris on the carriageway</a:t>
            </a:r>
          </a:p>
          <a:p>
            <a:pPr algn="just">
              <a:lnSpc>
                <a:spcPct val="100000"/>
              </a:lnSpc>
            </a:pPr>
            <a:endParaRPr lang="en-US" altLang="en-US" sz="1100" dirty="0">
              <a:latin typeface="Arial" panose="020B0604020202020204" pitchFamily="34" charset="0"/>
              <a:ea typeface="ＭＳ Ｐゴシック" panose="020B0600070205080204" pitchFamily="34" charset="-128"/>
              <a:cs typeface="Arial" panose="020B0604020202020204" pitchFamily="34" charset="0"/>
            </a:endParaRPr>
          </a:p>
          <a:p>
            <a:pPr algn="just">
              <a:lnSpc>
                <a:spcPct val="100000"/>
              </a:lnSpc>
            </a:pPr>
            <a:r>
              <a:rPr lang="en-US" altLang="en-US" sz="1100" dirty="0">
                <a:latin typeface="Arial" panose="020B0604020202020204" pitchFamily="34" charset="0"/>
                <a:ea typeface="ＭＳ Ｐゴシック" panose="020B0600070205080204" pitchFamily="34" charset="-128"/>
                <a:cs typeface="Arial" panose="020B0604020202020204" pitchFamily="34" charset="0"/>
              </a:rPr>
              <a:t>The main function of the Highways Agency in the event of an incident is to:</a:t>
            </a:r>
          </a:p>
          <a:p>
            <a:pPr marL="171450" indent="-171450" algn="just">
              <a:lnSpc>
                <a:spcPct val="100000"/>
              </a:lnSpc>
              <a:buFont typeface="Arial" panose="020B0604020202020204" pitchFamily="34" charset="0"/>
              <a:buChar char="•"/>
            </a:pPr>
            <a:r>
              <a:rPr lang="en-US" altLang="en-US" sz="1100" dirty="0">
                <a:latin typeface="Arial" panose="020B0604020202020204" pitchFamily="34" charset="0"/>
                <a:ea typeface="ＭＳ Ｐゴシック" panose="020B0600070205080204" pitchFamily="34" charset="-128"/>
                <a:cs typeface="Arial" panose="020B0604020202020204" pitchFamily="34" charset="0"/>
              </a:rPr>
              <a:t>Provide appropriate traffic management and information to keep traffic moving</a:t>
            </a:r>
          </a:p>
          <a:p>
            <a:pPr marL="171450" indent="-171450" algn="just">
              <a:lnSpc>
                <a:spcPct val="100000"/>
              </a:lnSpc>
              <a:buFont typeface="Arial" panose="020B0604020202020204" pitchFamily="34" charset="0"/>
              <a:buChar char="•"/>
            </a:pPr>
            <a:r>
              <a:rPr lang="en-US" altLang="en-US" sz="1100" dirty="0">
                <a:latin typeface="Arial" panose="020B0604020202020204" pitchFamily="34" charset="0"/>
                <a:ea typeface="ＭＳ Ｐゴシック" panose="020B0600070205080204" pitchFamily="34" charset="-128"/>
                <a:cs typeface="Arial" panose="020B0604020202020204" pitchFamily="34" charset="0"/>
              </a:rPr>
              <a:t>Restore the strategic road network capacity through incident management</a:t>
            </a:r>
          </a:p>
          <a:p>
            <a:pPr marL="171450" indent="-171450" algn="just">
              <a:lnSpc>
                <a:spcPct val="100000"/>
              </a:lnSpc>
              <a:buFont typeface="Arial" panose="020B0604020202020204" pitchFamily="34" charset="0"/>
              <a:buChar char="•"/>
            </a:pPr>
            <a:r>
              <a:rPr lang="en-US" altLang="en-US" sz="1100" dirty="0">
                <a:latin typeface="Arial" panose="020B0604020202020204" pitchFamily="34" charset="0"/>
                <a:ea typeface="ＭＳ Ｐゴシック" panose="020B0600070205080204" pitchFamily="34" charset="-128"/>
                <a:cs typeface="Arial" panose="020B0604020202020204" pitchFamily="34" charset="0"/>
              </a:rPr>
              <a:t>Implementing diversion routes</a:t>
            </a:r>
          </a:p>
          <a:p>
            <a:pPr marL="171450" indent="-171450" algn="just">
              <a:lnSpc>
                <a:spcPct val="100000"/>
              </a:lnSpc>
              <a:buFont typeface="Arial" panose="020B0604020202020204" pitchFamily="34" charset="0"/>
              <a:buChar char="•"/>
            </a:pPr>
            <a:r>
              <a:rPr lang="en-US" altLang="en-US" sz="1100" dirty="0">
                <a:latin typeface="Arial" panose="020B0604020202020204" pitchFamily="34" charset="0"/>
                <a:ea typeface="ＭＳ Ｐゴシック" panose="020B0600070205080204" pitchFamily="34" charset="-128"/>
                <a:cs typeface="Arial" panose="020B0604020202020204" pitchFamily="34" charset="0"/>
              </a:rPr>
              <a:t>Coordinating the emergency response with the other core responders and supporting the lead agency</a:t>
            </a:r>
          </a:p>
          <a:p>
            <a:pPr marL="171450" indent="-171450" algn="just">
              <a:lnSpc>
                <a:spcPct val="100000"/>
              </a:lnSpc>
              <a:buFont typeface="Arial" panose="020B0604020202020204" pitchFamily="34" charset="0"/>
              <a:buChar char="•"/>
            </a:pPr>
            <a:r>
              <a:rPr lang="en-US" altLang="en-US" sz="1100" dirty="0">
                <a:latin typeface="Arial" panose="020B0604020202020204" pitchFamily="34" charset="0"/>
                <a:ea typeface="ＭＳ Ｐゴシック" panose="020B0600070205080204" pitchFamily="34" charset="-128"/>
                <a:cs typeface="Arial" panose="020B0604020202020204" pitchFamily="34" charset="0"/>
              </a:rPr>
              <a:t>Clearing the scene (of debris etc.) after the police have handed it over</a:t>
            </a:r>
          </a:p>
          <a:p>
            <a:pPr marL="171450" indent="-171450" algn="just">
              <a:lnSpc>
                <a:spcPct val="100000"/>
              </a:lnSpc>
              <a:buFont typeface="Arial" panose="020B0604020202020204" pitchFamily="34" charset="0"/>
              <a:buChar char="•"/>
            </a:pPr>
            <a:r>
              <a:rPr lang="en-US" altLang="en-US" sz="1100" dirty="0">
                <a:latin typeface="Arial" panose="020B0604020202020204" pitchFamily="34" charset="0"/>
                <a:ea typeface="ＭＳ Ｐゴシック" panose="020B0600070205080204" pitchFamily="34" charset="-128"/>
                <a:cs typeface="Arial" panose="020B0604020202020204" pitchFamily="34" charset="0"/>
              </a:rPr>
              <a:t>Planning for and implementing the restoration of the road</a:t>
            </a:r>
          </a:p>
          <a:p>
            <a:pPr algn="just">
              <a:lnSpc>
                <a:spcPct val="100000"/>
              </a:lnSpc>
            </a:pPr>
            <a:endParaRPr lang="en-US" altLang="en-US" sz="1100" dirty="0">
              <a:latin typeface="Arial" panose="020B0604020202020204" pitchFamily="34" charset="0"/>
              <a:ea typeface="ＭＳ Ｐゴシック" panose="020B0600070205080204" pitchFamily="34" charset="-128"/>
              <a:cs typeface="Arial" panose="020B0604020202020204" pitchFamily="34" charset="0"/>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lang="en-US" altLang="en-US" sz="1100" b="1" u="sng" dirty="0">
                <a:latin typeface="Arial" panose="020B0604020202020204" pitchFamily="34" charset="0"/>
                <a:ea typeface="ＭＳ Ｐゴシック" panose="020B0600070205080204" pitchFamily="34" charset="-128"/>
                <a:cs typeface="Arial" panose="020B0604020202020204" pitchFamily="34" charset="0"/>
              </a:rPr>
              <a:t>Hazardous Materials (</a:t>
            </a:r>
            <a:r>
              <a:rPr lang="en-US" altLang="en-US" sz="1100" b="1" u="sng" dirty="0" err="1">
                <a:latin typeface="Arial" panose="020B0604020202020204" pitchFamily="34" charset="0"/>
                <a:ea typeface="ＭＳ Ｐゴシック" panose="020B0600070205080204" pitchFamily="34" charset="-128"/>
                <a:cs typeface="Arial" panose="020B0604020202020204" pitchFamily="34" charset="0"/>
              </a:rPr>
              <a:t>HazMat</a:t>
            </a:r>
            <a:r>
              <a:rPr lang="en-US" altLang="en-US" sz="1100" b="1" u="sng" dirty="0">
                <a:latin typeface="Arial" panose="020B0604020202020204" pitchFamily="34" charset="0"/>
                <a:ea typeface="ＭＳ Ｐゴシック" panose="020B0600070205080204" pitchFamily="34" charset="-128"/>
                <a:cs typeface="Arial" panose="020B0604020202020204" pitchFamily="34" charset="0"/>
              </a:rPr>
              <a:t>) Officer </a:t>
            </a:r>
            <a:r>
              <a:rPr lang="en-US" altLang="en-US" sz="1100" b="1" dirty="0">
                <a:latin typeface="Arial" panose="020B0604020202020204" pitchFamily="34" charset="0"/>
                <a:ea typeface="ＭＳ Ｐゴシック" panose="020B0600070205080204" pitchFamily="34" charset="-128"/>
                <a:cs typeface="Arial" panose="020B0604020202020204" pitchFamily="34" charset="0"/>
              </a:rPr>
              <a:t>– </a:t>
            </a:r>
            <a:r>
              <a:rPr lang="en-US" altLang="en-US" sz="1100" dirty="0">
                <a:latin typeface="Arial" panose="020B0604020202020204" pitchFamily="34" charset="0"/>
                <a:ea typeface="ＭＳ Ｐゴシック" panose="020B0600070205080204" pitchFamily="34" charset="-128"/>
                <a:cs typeface="Arial" panose="020B0604020202020204" pitchFamily="34" charset="0"/>
              </a:rPr>
              <a:t>Officers specially trained in identifying hazardous materials and advising on their appropriate handling – e.g. cordon distances.  The Fire &amp; Rescue Service will also be able to provide expertise in relation to such matters.</a:t>
            </a:r>
          </a:p>
          <a:p>
            <a:pPr algn="just">
              <a:lnSpc>
                <a:spcPct val="100000"/>
              </a:lnSpc>
            </a:pPr>
            <a:endParaRPr lang="en-US" altLang="en-US" sz="1100" b="1" dirty="0">
              <a:latin typeface="Arial" panose="020B0604020202020204" pitchFamily="34" charset="0"/>
              <a:ea typeface="ＭＳ Ｐゴシック" panose="020B0600070205080204" pitchFamily="34" charset="-128"/>
              <a:cs typeface="Arial" panose="020B0604020202020204" pitchFamily="34" charset="0"/>
            </a:endParaRPr>
          </a:p>
          <a:p>
            <a:pPr algn="just">
              <a:lnSpc>
                <a:spcPct val="100000"/>
              </a:lnSpc>
            </a:pPr>
            <a:r>
              <a:rPr lang="en-US" altLang="en-US" sz="1100" b="1" dirty="0">
                <a:latin typeface="Arial" panose="020B0604020202020204" pitchFamily="34" charset="0"/>
                <a:ea typeface="ＭＳ Ｐゴシック" panose="020B0600070205080204" pitchFamily="34" charset="-128"/>
                <a:cs typeface="Arial" panose="020B0604020202020204" pitchFamily="34" charset="0"/>
              </a:rPr>
              <a:t>Welsh Ambulance Service – </a:t>
            </a:r>
            <a:r>
              <a:rPr lang="en-US" altLang="en-US" sz="1100" dirty="0">
                <a:latin typeface="Arial" panose="020B0604020202020204" pitchFamily="34" charset="0"/>
                <a:ea typeface="ＭＳ Ｐゴシック" panose="020B0600070205080204" pitchFamily="34" charset="-128"/>
                <a:cs typeface="Arial" panose="020B0604020202020204" pitchFamily="34" charset="0"/>
              </a:rPr>
              <a:t>The main function of the Ambulance Service at an incident is that of saving lives and ensuring the initial health needs of those people who have suffered physical injury or mental trauma.  They support the joint effort by:</a:t>
            </a:r>
          </a:p>
          <a:p>
            <a:pPr marL="171450" indent="-171450" algn="just">
              <a:lnSpc>
                <a:spcPct val="100000"/>
              </a:lnSpc>
              <a:buFont typeface="Arial" panose="020B0604020202020204" pitchFamily="34" charset="0"/>
              <a:buChar char="•"/>
            </a:pPr>
            <a:r>
              <a:rPr lang="en-US" altLang="en-US" sz="1100" dirty="0">
                <a:latin typeface="Arial" panose="020B0604020202020204" pitchFamily="34" charset="0"/>
                <a:ea typeface="ＭＳ Ｐゴシック" panose="020B0600070205080204" pitchFamily="34" charset="-128"/>
                <a:cs typeface="Arial" panose="020B0604020202020204" pitchFamily="34" charset="0"/>
              </a:rPr>
              <a:t>Accurately assessing and triaging calls received</a:t>
            </a:r>
          </a:p>
          <a:p>
            <a:pPr marL="171450" indent="-171450" algn="just">
              <a:lnSpc>
                <a:spcPct val="100000"/>
              </a:lnSpc>
              <a:buFont typeface="Arial" panose="020B0604020202020204" pitchFamily="34" charset="0"/>
              <a:buChar char="•"/>
            </a:pPr>
            <a:r>
              <a:rPr lang="en-US" altLang="en-US" sz="1100" dirty="0">
                <a:latin typeface="Arial" panose="020B0604020202020204" pitchFamily="34" charset="0"/>
                <a:ea typeface="ＭＳ Ｐゴシック" panose="020B0600070205080204" pitchFamily="34" charset="-128"/>
                <a:cs typeface="Arial" panose="020B0604020202020204" pitchFamily="34" charset="0"/>
              </a:rPr>
              <a:t>Providing triage, treatment, </a:t>
            </a:r>
            <a:r>
              <a:rPr lang="en-US" altLang="en-US" sz="1100" dirty="0" err="1">
                <a:latin typeface="Arial" panose="020B0604020202020204" pitchFamily="34" charset="0"/>
                <a:ea typeface="ＭＳ Ｐゴシック" panose="020B0600070205080204" pitchFamily="34" charset="-128"/>
                <a:cs typeface="Arial" panose="020B0604020202020204" pitchFamily="34" charset="0"/>
              </a:rPr>
              <a:t>stabilisation</a:t>
            </a:r>
            <a:r>
              <a:rPr lang="en-US" altLang="en-US" sz="1100" dirty="0">
                <a:latin typeface="Arial" panose="020B0604020202020204" pitchFamily="34" charset="0"/>
                <a:ea typeface="ＭＳ Ｐゴシック" panose="020B0600070205080204" pitchFamily="34" charset="-128"/>
                <a:cs typeface="Arial" panose="020B0604020202020204" pitchFamily="34" charset="0"/>
              </a:rPr>
              <a:t> and care of those injured at the scene</a:t>
            </a:r>
          </a:p>
          <a:p>
            <a:pPr marL="171450" indent="-171450" algn="just">
              <a:lnSpc>
                <a:spcPct val="100000"/>
              </a:lnSpc>
              <a:buFont typeface="Arial" panose="020B0604020202020204" pitchFamily="34" charset="0"/>
              <a:buChar char="•"/>
            </a:pPr>
            <a:r>
              <a:rPr lang="en-US" altLang="en-US" sz="1100" dirty="0">
                <a:latin typeface="Arial" panose="020B0604020202020204" pitchFamily="34" charset="0"/>
                <a:ea typeface="ＭＳ Ｐゴシック" panose="020B0600070205080204" pitchFamily="34" charset="-128"/>
                <a:cs typeface="Arial" panose="020B0604020202020204" pitchFamily="34" charset="0"/>
              </a:rPr>
              <a:t>Treating and responding to individual needs of those involved</a:t>
            </a:r>
          </a:p>
          <a:p>
            <a:pPr marL="171450" indent="-171450" algn="just">
              <a:lnSpc>
                <a:spcPct val="100000"/>
              </a:lnSpc>
              <a:buFont typeface="Arial" panose="020B0604020202020204" pitchFamily="34" charset="0"/>
              <a:buChar char="•"/>
            </a:pPr>
            <a:r>
              <a:rPr lang="en-US" altLang="en-US" sz="1100" dirty="0">
                <a:latin typeface="Arial" panose="020B0604020202020204" pitchFamily="34" charset="0"/>
                <a:ea typeface="ＭＳ Ｐゴシック" panose="020B0600070205080204" pitchFamily="34" charset="-128"/>
                <a:cs typeface="Arial" panose="020B0604020202020204" pitchFamily="34" charset="0"/>
              </a:rPr>
              <a:t>Arranging for the most appropriate means of transporting those injured to the receiving and specialist hospitals (this may involve Air Ambulance, so landing/take-off zones should be considered)</a:t>
            </a:r>
          </a:p>
          <a:p>
            <a:pPr marL="171450" indent="-171450" algn="just">
              <a:lnSpc>
                <a:spcPct val="100000"/>
              </a:lnSpc>
              <a:buFont typeface="Arial" panose="020B0604020202020204" pitchFamily="34" charset="0"/>
              <a:buChar char="•"/>
            </a:pPr>
            <a:r>
              <a:rPr lang="en-US" altLang="en-US" sz="1100" dirty="0">
                <a:latin typeface="Arial" panose="020B0604020202020204" pitchFamily="34" charset="0"/>
                <a:ea typeface="ＭＳ Ｐゴシック" panose="020B0600070205080204" pitchFamily="34" charset="-128"/>
                <a:cs typeface="Arial" panose="020B0604020202020204" pitchFamily="34" charset="0"/>
              </a:rPr>
              <a:t>Providing a focal point at the incident for all medical resources (doctors etc.) in attendance</a:t>
            </a:r>
          </a:p>
          <a:p>
            <a:pPr marL="171450" indent="-171450" algn="just">
              <a:lnSpc>
                <a:spcPct val="100000"/>
              </a:lnSpc>
              <a:buFont typeface="Arial" panose="020B0604020202020204" pitchFamily="34" charset="0"/>
              <a:buChar char="•"/>
            </a:pPr>
            <a:r>
              <a:rPr lang="en-US" altLang="en-US" sz="1100" dirty="0">
                <a:latin typeface="Arial" panose="020B0604020202020204" pitchFamily="34" charset="0"/>
                <a:ea typeface="ＭＳ Ｐゴシック" panose="020B0600070205080204" pitchFamily="34" charset="-128"/>
                <a:cs typeface="Arial" panose="020B0604020202020204" pitchFamily="34" charset="0"/>
              </a:rPr>
              <a:t>Nominating and alerting the receiving hospitals for injured people.</a:t>
            </a:r>
          </a:p>
          <a:p>
            <a:pPr>
              <a:lnSpc>
                <a:spcPct val="100000"/>
              </a:lnSpc>
            </a:pPr>
            <a:endParaRPr lang="en-GB" sz="1100" dirty="0">
              <a:latin typeface="Arial" panose="020B0604020202020204" pitchFamily="34" charset="0"/>
              <a:cs typeface="Arial" panose="020B0604020202020204" pitchFamily="34" charset="0"/>
            </a:endParaRPr>
          </a:p>
          <a:p>
            <a:pPr algn="just">
              <a:lnSpc>
                <a:spcPct val="100000"/>
              </a:lnSpc>
            </a:pPr>
            <a:r>
              <a:rPr lang="en-US" altLang="en-US" sz="1100" b="1" dirty="0">
                <a:latin typeface="Arial" panose="020B0604020202020204" pitchFamily="34" charset="0"/>
                <a:ea typeface="ＭＳ Ｐゴシック" panose="020B0600070205080204" pitchFamily="34" charset="-128"/>
                <a:cs typeface="Arial" panose="020B0604020202020204" pitchFamily="34" charset="0"/>
              </a:rPr>
              <a:t>Fire &amp; Rescue Services </a:t>
            </a:r>
            <a:r>
              <a:rPr lang="en-US" altLang="en-US" sz="1100" dirty="0">
                <a:latin typeface="Arial" panose="020B0604020202020204" pitchFamily="34" charset="0"/>
                <a:ea typeface="ＭＳ Ｐゴシック" panose="020B0600070205080204" pitchFamily="34" charset="-128"/>
                <a:cs typeface="Arial" panose="020B0604020202020204" pitchFamily="34" charset="0"/>
              </a:rPr>
              <a:t>– The main role of the FRS in the resolution of incidents on the roads is that of extinguishing fires and rescuing people.  They support the joint agency approach by:</a:t>
            </a:r>
          </a:p>
          <a:p>
            <a:pPr marL="171450" indent="-171450" algn="just">
              <a:lnSpc>
                <a:spcPct val="100000"/>
              </a:lnSpc>
              <a:buFont typeface="Arial" panose="020B0604020202020204" pitchFamily="34" charset="0"/>
              <a:buChar char="•"/>
            </a:pPr>
            <a:r>
              <a:rPr lang="en-US" altLang="en-US" sz="1100" dirty="0">
                <a:latin typeface="Arial" panose="020B0604020202020204" pitchFamily="34" charset="0"/>
                <a:ea typeface="ＭＳ Ｐゴシック" panose="020B0600070205080204" pitchFamily="34" charset="-128"/>
                <a:cs typeface="Arial" panose="020B0604020202020204" pitchFamily="34" charset="0"/>
              </a:rPr>
              <a:t>Carrying out search and rescue tasks, including hazardous searches</a:t>
            </a:r>
          </a:p>
          <a:p>
            <a:pPr marL="171450" indent="-171450" algn="just">
              <a:lnSpc>
                <a:spcPct val="100000"/>
              </a:lnSpc>
              <a:buFont typeface="Arial" panose="020B0604020202020204" pitchFamily="34" charset="0"/>
              <a:buChar char="•"/>
            </a:pPr>
            <a:r>
              <a:rPr lang="en-US" altLang="en-US" sz="1100" dirty="0">
                <a:latin typeface="Arial" panose="020B0604020202020204" pitchFamily="34" charset="0"/>
                <a:ea typeface="ＭＳ Ｐゴシック" panose="020B0600070205080204" pitchFamily="34" charset="-128"/>
                <a:cs typeface="Arial" panose="020B0604020202020204" pitchFamily="34" charset="0"/>
              </a:rPr>
              <a:t>Responding to specific tasking involving hazardous materials</a:t>
            </a:r>
          </a:p>
          <a:p>
            <a:pPr marL="171450" indent="-171450" algn="just">
              <a:lnSpc>
                <a:spcPct val="100000"/>
              </a:lnSpc>
              <a:buFont typeface="Arial" panose="020B0604020202020204" pitchFamily="34" charset="0"/>
              <a:buChar char="•"/>
            </a:pPr>
            <a:r>
              <a:rPr lang="en-US" altLang="en-US" sz="1100" dirty="0">
                <a:latin typeface="Arial" panose="020B0604020202020204" pitchFamily="34" charset="0"/>
                <a:ea typeface="ＭＳ Ｐゴシック" panose="020B0600070205080204" pitchFamily="34" charset="-128"/>
                <a:cs typeface="Arial" panose="020B0604020202020204" pitchFamily="34" charset="0"/>
              </a:rPr>
              <a:t>Assisting with casualty handling</a:t>
            </a:r>
          </a:p>
          <a:p>
            <a:pPr marL="171450" indent="-171450" algn="just">
              <a:lnSpc>
                <a:spcPct val="100000"/>
              </a:lnSpc>
              <a:buFont typeface="Arial" panose="020B0604020202020204" pitchFamily="34" charset="0"/>
              <a:buChar char="•"/>
            </a:pPr>
            <a:r>
              <a:rPr lang="en-US" altLang="en-US" sz="1100" dirty="0">
                <a:latin typeface="Arial" panose="020B0604020202020204" pitchFamily="34" charset="0"/>
                <a:ea typeface="ＭＳ Ｐゴシック" panose="020B0600070205080204" pitchFamily="34" charset="-128"/>
                <a:cs typeface="Arial" panose="020B0604020202020204" pitchFamily="34" charset="0"/>
              </a:rPr>
              <a:t>Ensuring the health and safety of personnel deployed within the inner cordon</a:t>
            </a:r>
          </a:p>
          <a:p>
            <a:pPr marL="171450" indent="-171450" algn="just">
              <a:lnSpc>
                <a:spcPct val="100000"/>
              </a:lnSpc>
              <a:buFont typeface="Arial" panose="020B0604020202020204" pitchFamily="34" charset="0"/>
              <a:buChar char="•"/>
            </a:pPr>
            <a:r>
              <a:rPr lang="en-US" altLang="en-US" sz="1100" dirty="0">
                <a:latin typeface="Arial" panose="020B0604020202020204" pitchFamily="34" charset="0"/>
                <a:ea typeface="ＭＳ Ｐゴシック" panose="020B0600070205080204" pitchFamily="34" charset="-128"/>
                <a:cs typeface="Arial" panose="020B0604020202020204" pitchFamily="34" charset="0"/>
              </a:rPr>
              <a:t>Conducting decontamination procedures when required</a:t>
            </a:r>
          </a:p>
          <a:p>
            <a:endParaRPr lang="en-GB" sz="1100" dirty="0"/>
          </a:p>
        </p:txBody>
      </p:sp>
    </p:spTree>
    <p:extLst>
      <p:ext uri="{BB962C8B-B14F-4D97-AF65-F5344CB8AC3E}">
        <p14:creationId xmlns:p14="http://schemas.microsoft.com/office/powerpoint/2010/main" val="222176594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671638" y="185738"/>
            <a:ext cx="3721100" cy="2092325"/>
          </a:xfrm>
        </p:spPr>
      </p:sp>
      <p:sp>
        <p:nvSpPr>
          <p:cNvPr id="4" name="Slide Number Placeholder 3"/>
          <p:cNvSpPr>
            <a:spLocks noGrp="1"/>
          </p:cNvSpPr>
          <p:nvPr>
            <p:ph type="sldNum" sz="quarter" idx="10"/>
          </p:nvPr>
        </p:nvSpPr>
        <p:spPr/>
        <p:txBody>
          <a:bodyPr/>
          <a:lstStyle/>
          <a:p>
            <a:fld id="{9399293F-F3C1-4DBE-9ABE-39D87F4D905F}" type="slidenum">
              <a:rPr lang="en-GB" smtClean="0"/>
              <a:t>12</a:t>
            </a:fld>
            <a:endParaRPr lang="en-GB"/>
          </a:p>
        </p:txBody>
      </p:sp>
      <p:sp>
        <p:nvSpPr>
          <p:cNvPr id="5" name="Notes Placeholder 4"/>
          <p:cNvSpPr>
            <a:spLocks noGrp="1"/>
          </p:cNvSpPr>
          <p:nvPr>
            <p:ph type="body" sz="quarter" idx="11"/>
          </p:nvPr>
        </p:nvSpPr>
        <p:spPr>
          <a:xfrm>
            <a:off x="664028" y="2419349"/>
            <a:ext cx="5486400" cy="5548993"/>
          </a:xfrm>
        </p:spPr>
        <p:txBody>
          <a:bodyPr/>
          <a:lstStyle/>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Police Officers are normally informed  of a road traffic collision or other incident either by the Control Room or directly from a member of the public.</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If the officer receives the message from the control room, the operator should pass all the relevant information in a logical sequence.  However, there are times when officers are alerted about an incident by a member of the public who probably will be unaware of what information is needed.  It is therefore important to make a note of the following information:</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pPr marL="171450" indent="-171450">
              <a:buFont typeface="Arial" panose="020B0604020202020204" pitchFamily="34" charset="0"/>
              <a:buChar char="•"/>
            </a:pPr>
            <a:r>
              <a:rPr lang="en-GB" altLang="en-US" sz="1100" b="1" dirty="0">
                <a:solidFill>
                  <a:srgbClr val="0000FF"/>
                </a:solidFill>
                <a:latin typeface="Arial" panose="020B0604020202020204" pitchFamily="34" charset="0"/>
                <a:ea typeface="ＭＳ Ｐゴシック" panose="020B0600070205080204" pitchFamily="34" charset="-128"/>
                <a:cs typeface="Arial" panose="020B0604020202020204" pitchFamily="34" charset="0"/>
              </a:rPr>
              <a:t>Time of report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i.e. the time you receive the message</a:t>
            </a:r>
          </a:p>
          <a:p>
            <a:pPr marL="171450" indent="-171450">
              <a:buFont typeface="Arial" panose="020B0604020202020204" pitchFamily="34" charset="0"/>
              <a:buChar char="•"/>
            </a:pPr>
            <a:r>
              <a:rPr lang="en-GB" altLang="en-US" sz="1100" b="1" dirty="0">
                <a:solidFill>
                  <a:srgbClr val="0000FF"/>
                </a:solidFill>
                <a:latin typeface="Arial" panose="020B0604020202020204" pitchFamily="34" charset="0"/>
                <a:ea typeface="ＭＳ Ｐゴシック" panose="020B0600070205080204" pitchFamily="34" charset="-128"/>
                <a:cs typeface="Arial" panose="020B0604020202020204" pitchFamily="34" charset="0"/>
              </a:rPr>
              <a:t>Informant details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name, address and telephone number (if applicable) of the informant</a:t>
            </a:r>
          </a:p>
          <a:p>
            <a:pPr marL="171450" indent="-171450">
              <a:buFont typeface="Arial" panose="020B0604020202020204" pitchFamily="34" charset="0"/>
              <a:buChar char="•"/>
            </a:pPr>
            <a:r>
              <a:rPr lang="en-GB" altLang="en-US" sz="1100" b="1" dirty="0">
                <a:solidFill>
                  <a:srgbClr val="0000FF"/>
                </a:solidFill>
                <a:latin typeface="Arial" panose="020B0604020202020204" pitchFamily="34" charset="0"/>
                <a:ea typeface="ＭＳ Ｐゴシック" panose="020B0600070205080204" pitchFamily="34" charset="-128"/>
                <a:cs typeface="Arial" panose="020B0604020202020204" pitchFamily="34" charset="0"/>
              </a:rPr>
              <a:t>Time and location of collision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if known by the informant</a:t>
            </a:r>
          </a:p>
          <a:p>
            <a:pPr marL="171450" indent="-171450">
              <a:buFont typeface="Arial" panose="020B0604020202020204" pitchFamily="34" charset="0"/>
              <a:buChar char="•"/>
            </a:pPr>
            <a:r>
              <a:rPr lang="en-GB" altLang="en-US" sz="1100" b="1" dirty="0">
                <a:solidFill>
                  <a:srgbClr val="0000FF"/>
                </a:solidFill>
                <a:latin typeface="Arial" panose="020B0604020202020204" pitchFamily="34" charset="0"/>
                <a:ea typeface="ＭＳ Ｐゴシック" panose="020B0600070205080204" pitchFamily="34" charset="-128"/>
                <a:cs typeface="Arial" panose="020B0604020202020204" pitchFamily="34" charset="0"/>
              </a:rPr>
              <a:t>Number of vehicles/persons involved </a:t>
            </a:r>
          </a:p>
          <a:p>
            <a:pPr marL="171450" indent="-171450">
              <a:buFont typeface="Arial" panose="020B0604020202020204" pitchFamily="34" charset="0"/>
              <a:buChar char="•"/>
            </a:pPr>
            <a:r>
              <a:rPr lang="en-GB" altLang="en-US" sz="1100" b="1" dirty="0">
                <a:solidFill>
                  <a:srgbClr val="0000FF"/>
                </a:solidFill>
                <a:latin typeface="Arial" panose="020B0604020202020204" pitchFamily="34" charset="0"/>
                <a:ea typeface="ＭＳ Ｐゴシック" panose="020B0600070205080204" pitchFamily="34" charset="-128"/>
                <a:cs typeface="Arial" panose="020B0604020202020204" pitchFamily="34" charset="0"/>
              </a:rPr>
              <a:t>Injuries</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 if any, and extent if known</a:t>
            </a:r>
          </a:p>
          <a:p>
            <a:pPr marL="171450" indent="-171450">
              <a:buFont typeface="Arial" panose="020B0604020202020204" pitchFamily="34" charset="0"/>
              <a:buChar char="•"/>
            </a:pPr>
            <a:r>
              <a:rPr lang="en-GB" altLang="en-US" sz="1100" b="1" dirty="0">
                <a:solidFill>
                  <a:srgbClr val="0000FF"/>
                </a:solidFill>
                <a:latin typeface="Arial" panose="020B0604020202020204" pitchFamily="34" charset="0"/>
                <a:ea typeface="ＭＳ Ｐゴシック" panose="020B0600070205080204" pitchFamily="34" charset="-128"/>
                <a:cs typeface="Arial" panose="020B0604020202020204" pitchFamily="34" charset="0"/>
              </a:rPr>
              <a:t>Witnesses</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 is the informant a witness (if so a witness statement will be required) In addition there is a requirement under the Criminal Procedure and Investigations Act (CPIA) 1996 to record an initial or </a:t>
            </a:r>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First Account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from the witness.  This is essential for the investigation manager to be able to determine the potential importance of the witness.</a:t>
            </a:r>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 </a:t>
            </a:r>
          </a:p>
          <a:p>
            <a:pPr marL="171450" indent="-171450">
              <a:buFont typeface="Arial" panose="020B0604020202020204" pitchFamily="34" charset="0"/>
              <a:buChar char="•"/>
            </a:pPr>
            <a:r>
              <a:rPr lang="en-GB" altLang="en-US" sz="1100" b="1" dirty="0">
                <a:solidFill>
                  <a:srgbClr val="0000FF"/>
                </a:solidFill>
                <a:latin typeface="Arial" panose="020B0604020202020204" pitchFamily="34" charset="0"/>
                <a:ea typeface="ＭＳ Ｐゴシック" panose="020B0600070205080204" pitchFamily="34" charset="-128"/>
                <a:cs typeface="Arial" panose="020B0604020202020204" pitchFamily="34" charset="0"/>
              </a:rPr>
              <a:t>Supervisor/Control Room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if informed directly by a member of the public inform a Supervisor and/or the Control Room.</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Having made a record of the above information you should attend the scene.</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This attendance should be in line with the National Call Grading System (G1 – G4) and Force procedure. </a:t>
            </a:r>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(Trainer can recap G1 – G4 if necessary</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Gathering as much information as possible from the informant at the outset can assist you greatly. </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You will begin to build a picture of what to expect when you arrive, and be able to consider what your course of action will be when you arrive at scene</a:t>
            </a:r>
          </a:p>
          <a:p>
            <a:endParaRPr lang="en-GB" altLang="en-US" sz="1400" dirty="0">
              <a:ea typeface="ＭＳ Ｐゴシック" panose="020B0600070205080204" pitchFamily="34" charset="-128"/>
            </a:endParaRPr>
          </a:p>
          <a:p>
            <a:endParaRPr lang="en-GB" dirty="0"/>
          </a:p>
        </p:txBody>
      </p:sp>
    </p:spTree>
    <p:extLst>
      <p:ext uri="{BB962C8B-B14F-4D97-AF65-F5344CB8AC3E}">
        <p14:creationId xmlns:p14="http://schemas.microsoft.com/office/powerpoint/2010/main" val="324517253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671638" y="185738"/>
            <a:ext cx="3721100" cy="2092325"/>
          </a:xfrm>
        </p:spPr>
      </p:sp>
      <p:sp>
        <p:nvSpPr>
          <p:cNvPr id="4" name="Slide Number Placeholder 3"/>
          <p:cNvSpPr>
            <a:spLocks noGrp="1"/>
          </p:cNvSpPr>
          <p:nvPr>
            <p:ph type="sldNum" sz="quarter" idx="10"/>
          </p:nvPr>
        </p:nvSpPr>
        <p:spPr/>
        <p:txBody>
          <a:bodyPr/>
          <a:lstStyle/>
          <a:p>
            <a:fld id="{9399293F-F3C1-4DBE-9ABE-39D87F4D905F}" type="slidenum">
              <a:rPr lang="en-GB" smtClean="0"/>
              <a:t>13</a:t>
            </a:fld>
            <a:endParaRPr lang="en-GB"/>
          </a:p>
        </p:txBody>
      </p:sp>
      <p:sp>
        <p:nvSpPr>
          <p:cNvPr id="3" name="Notes Placeholder 2"/>
          <p:cNvSpPr>
            <a:spLocks noGrp="1"/>
          </p:cNvSpPr>
          <p:nvPr>
            <p:ph type="body" sz="quarter" idx="11"/>
          </p:nvPr>
        </p:nvSpPr>
        <p:spPr>
          <a:xfrm>
            <a:off x="788988" y="2593520"/>
            <a:ext cx="5486400" cy="5951765"/>
          </a:xfrm>
        </p:spPr>
        <p:txBody>
          <a:bodyPr/>
          <a:lstStyle/>
          <a:p>
            <a:pPr marL="230223" indent="-230223">
              <a:defRPr/>
            </a:pPr>
            <a:r>
              <a:rPr lang="en-GB" altLang="en-US" sz="1100" dirty="0">
                <a:latin typeface="Arial" panose="020B0604020202020204" pitchFamily="34" charset="0"/>
                <a:cs typeface="Arial" panose="020B0604020202020204" pitchFamily="34" charset="0"/>
              </a:rPr>
              <a:t>Members of the public will automatically expect a police officer to know what to do at the scene of a road collision.  Officers may find that by the time they arrive at the scene, injured people may have been taken to hospital, vehicles moved and witnesses  may have departed.</a:t>
            </a:r>
          </a:p>
          <a:p>
            <a:pPr marL="230223" indent="-230223">
              <a:defRPr/>
            </a:pPr>
            <a:r>
              <a:rPr lang="en-GB" altLang="en-US" sz="1100" dirty="0">
                <a:latin typeface="Arial" panose="020B0604020202020204" pitchFamily="34" charset="0"/>
                <a:cs typeface="Arial" panose="020B0604020202020204" pitchFamily="34" charset="0"/>
              </a:rPr>
              <a:t>The main priorities at any scene are to::</a:t>
            </a:r>
          </a:p>
          <a:p>
            <a:pPr marL="230223" indent="-230223">
              <a:defRPr/>
            </a:pPr>
            <a:endParaRPr lang="en-GB" altLang="en-US" sz="1100" dirty="0">
              <a:latin typeface="Arial" panose="020B0604020202020204" pitchFamily="34" charset="0"/>
              <a:cs typeface="Arial" panose="020B0604020202020204" pitchFamily="34" charset="0"/>
            </a:endParaRPr>
          </a:p>
          <a:p>
            <a:pPr marL="230223" indent="-230223">
              <a:buFontTx/>
              <a:buAutoNum type="arabicPeriod"/>
              <a:defRPr/>
            </a:pPr>
            <a:r>
              <a:rPr lang="en-GB" altLang="en-US" sz="1100" b="1" dirty="0">
                <a:latin typeface="Arial" panose="020B0604020202020204" pitchFamily="34" charset="0"/>
                <a:cs typeface="Arial" panose="020B0604020202020204" pitchFamily="34" charset="0"/>
              </a:rPr>
              <a:t>Save life</a:t>
            </a:r>
          </a:p>
          <a:p>
            <a:pPr marL="230223" indent="-230223">
              <a:buFontTx/>
              <a:buAutoNum type="arabicPeriod"/>
              <a:defRPr/>
            </a:pPr>
            <a:r>
              <a:rPr lang="en-GB" altLang="en-US" sz="1100" b="1" dirty="0">
                <a:latin typeface="Arial" panose="020B0604020202020204" pitchFamily="34" charset="0"/>
                <a:cs typeface="Arial" panose="020B0604020202020204" pitchFamily="34" charset="0"/>
              </a:rPr>
              <a:t>Protect property</a:t>
            </a:r>
          </a:p>
          <a:p>
            <a:pPr marL="230223" indent="-230223">
              <a:buFontTx/>
              <a:buAutoNum type="arabicPeriod"/>
              <a:defRPr/>
            </a:pPr>
            <a:r>
              <a:rPr lang="en-GB" altLang="en-US" sz="1100" b="1" dirty="0">
                <a:latin typeface="Arial" panose="020B0604020202020204" pitchFamily="34" charset="0"/>
                <a:cs typeface="Arial" panose="020B0604020202020204" pitchFamily="34" charset="0"/>
              </a:rPr>
              <a:t>Preserve evidence</a:t>
            </a:r>
          </a:p>
          <a:p>
            <a:pPr marL="230223" indent="-230223">
              <a:defRPr/>
            </a:pPr>
            <a:endParaRPr lang="en-GB" altLang="en-US" sz="1100" dirty="0">
              <a:latin typeface="Arial" panose="020B0604020202020204" pitchFamily="34" charset="0"/>
              <a:cs typeface="Arial" panose="020B0604020202020204" pitchFamily="34" charset="0"/>
            </a:endParaRPr>
          </a:p>
          <a:p>
            <a:pPr marL="230223" indent="-230223">
              <a:defRPr/>
            </a:pPr>
            <a:r>
              <a:rPr lang="en-GB" altLang="en-US" sz="1100" dirty="0">
                <a:latin typeface="Arial" panose="020B0604020202020204" pitchFamily="34" charset="0"/>
                <a:cs typeface="Arial" panose="020B0604020202020204" pitchFamily="34" charset="0"/>
              </a:rPr>
              <a:t>As stated, the primary responsibility of the police is to save and protect life.  </a:t>
            </a:r>
          </a:p>
          <a:p>
            <a:pPr marL="230223" indent="-230223">
              <a:defRPr/>
            </a:pPr>
            <a:endParaRPr lang="en-GB" altLang="en-US" sz="1100" dirty="0">
              <a:latin typeface="Arial" panose="020B0604020202020204" pitchFamily="34" charset="0"/>
              <a:cs typeface="Arial" panose="020B0604020202020204" pitchFamily="34" charset="0"/>
            </a:endParaRPr>
          </a:p>
          <a:p>
            <a:pPr marL="230223" indent="-230223">
              <a:defRPr/>
            </a:pPr>
            <a:endParaRPr lang="en-GB" altLang="en-US" sz="1100" dirty="0">
              <a:latin typeface="Arial" panose="020B0604020202020204" pitchFamily="34" charset="0"/>
              <a:cs typeface="Arial" panose="020B0604020202020204" pitchFamily="34" charset="0"/>
            </a:endParaRPr>
          </a:p>
          <a:p>
            <a:pPr marL="230223" indent="-230223">
              <a:defRPr/>
            </a:pPr>
            <a:r>
              <a:rPr lang="en-GB" altLang="en-US" sz="1100" dirty="0">
                <a:latin typeface="Arial" panose="020B0604020202020204" pitchFamily="34" charset="0"/>
                <a:cs typeface="Arial" panose="020B0604020202020204" pitchFamily="34" charset="0"/>
              </a:rPr>
              <a:t>This is reinforced by:</a:t>
            </a:r>
          </a:p>
          <a:p>
            <a:pPr marL="230223" indent="-230223">
              <a:defRPr/>
            </a:pPr>
            <a:r>
              <a:rPr lang="en-GB" altLang="en-US" sz="1100" b="1" dirty="0">
                <a:solidFill>
                  <a:srgbClr val="0000FF"/>
                </a:solidFill>
                <a:latin typeface="Arial" panose="020B0604020202020204" pitchFamily="34" charset="0"/>
                <a:cs typeface="Arial" panose="020B0604020202020204" pitchFamily="34" charset="0"/>
              </a:rPr>
              <a:t>Common law </a:t>
            </a:r>
            <a:r>
              <a:rPr lang="en-GB" altLang="en-US" sz="1100" dirty="0">
                <a:latin typeface="Arial" panose="020B0604020202020204" pitchFamily="34" charset="0"/>
                <a:cs typeface="Arial" panose="020B0604020202020204" pitchFamily="34" charset="0"/>
              </a:rPr>
              <a:t>places a responsibility on police officers to protect and ensure the safety of all citizens.  A police officer may be guilty of a criminal offence if they wilfully fail to perform a duty which they are bound to by common law or statute.</a:t>
            </a:r>
          </a:p>
          <a:p>
            <a:pPr marL="230223" indent="-230223">
              <a:defRPr/>
            </a:pPr>
            <a:endParaRPr lang="en-GB" altLang="en-US" sz="1100" dirty="0">
              <a:latin typeface="Arial" panose="020B0604020202020204" pitchFamily="34" charset="0"/>
              <a:cs typeface="Arial" panose="020B0604020202020204" pitchFamily="34" charset="0"/>
            </a:endParaRPr>
          </a:p>
          <a:p>
            <a:pPr marL="230223" indent="-230223">
              <a:defRPr/>
            </a:pPr>
            <a:r>
              <a:rPr lang="en-GB" altLang="en-US" sz="1100" b="1" dirty="0">
                <a:solidFill>
                  <a:srgbClr val="0000FF"/>
                </a:solidFill>
                <a:latin typeface="Arial" panose="020B0604020202020204" pitchFamily="34" charset="0"/>
                <a:cs typeface="Arial" panose="020B0604020202020204" pitchFamily="34" charset="0"/>
              </a:rPr>
              <a:t>Article 2 of the Human Rights Act 1998 (Right to life) </a:t>
            </a:r>
            <a:r>
              <a:rPr lang="en-GB" altLang="en-US" sz="1100" dirty="0">
                <a:latin typeface="Arial" panose="020B0604020202020204" pitchFamily="34" charset="0"/>
                <a:cs typeface="Arial" panose="020B0604020202020204" pitchFamily="34" charset="0"/>
              </a:rPr>
              <a:t>imposes a positive duty on states to safeguard the lives of those within their jurisdiction</a:t>
            </a:r>
          </a:p>
          <a:p>
            <a:pPr marL="230223" indent="-230223">
              <a:defRPr/>
            </a:pPr>
            <a:endParaRPr lang="en-GB" altLang="en-US" sz="1100" dirty="0">
              <a:latin typeface="Arial" panose="020B0604020202020204" pitchFamily="34" charset="0"/>
              <a:cs typeface="Arial" panose="020B0604020202020204" pitchFamily="34" charset="0"/>
            </a:endParaRPr>
          </a:p>
          <a:p>
            <a:pPr marL="230223" indent="-230223">
              <a:defRPr/>
            </a:pPr>
            <a:r>
              <a:rPr lang="en-GB" altLang="en-US" sz="1100" dirty="0">
                <a:latin typeface="Arial" panose="020B0604020202020204" pitchFamily="34" charset="0"/>
                <a:cs typeface="Arial" panose="020B0604020202020204" pitchFamily="34" charset="0"/>
              </a:rPr>
              <a:t>The identification of casualties is, therefore,  paramount to officers attending the scene of any road related incident and particularly Road Traffic Collisions.</a:t>
            </a:r>
          </a:p>
          <a:p>
            <a:pPr marL="230223" indent="-230223">
              <a:defRPr/>
            </a:pPr>
            <a:endParaRPr lang="en-GB" altLang="en-US" sz="1100" dirty="0">
              <a:latin typeface="Arial" panose="020B0604020202020204" pitchFamily="34" charset="0"/>
              <a:cs typeface="Arial" panose="020B0604020202020204" pitchFamily="34" charset="0"/>
            </a:endParaRPr>
          </a:p>
          <a:p>
            <a:pPr marL="230223" indent="-230223">
              <a:defRPr/>
            </a:pPr>
            <a:endParaRPr lang="en-GB" altLang="en-US" sz="1100" dirty="0">
              <a:latin typeface="Arial" panose="020B0604020202020204" pitchFamily="34" charset="0"/>
              <a:cs typeface="Arial" panose="020B0604020202020204" pitchFamily="34" charset="0"/>
            </a:endParaRPr>
          </a:p>
          <a:p>
            <a:pPr marL="230223" indent="-230223">
              <a:defRPr/>
            </a:pPr>
            <a:r>
              <a:rPr lang="en-GB" altLang="en-US" sz="1100" dirty="0">
                <a:latin typeface="Arial" panose="020B0604020202020204" pitchFamily="34" charset="0"/>
                <a:cs typeface="Arial" panose="020B0604020202020204" pitchFamily="34" charset="0"/>
              </a:rPr>
              <a:t>No two collisions are the same and the order in which you do things will always depend on the circumstances of the collision.</a:t>
            </a:r>
          </a:p>
          <a:p>
            <a:pPr marL="230223" indent="-230223">
              <a:defRPr/>
            </a:pPr>
            <a:endParaRPr lang="en-GB" altLang="en-US" sz="1100" dirty="0">
              <a:latin typeface="Arial" panose="020B0604020202020204" pitchFamily="34" charset="0"/>
              <a:cs typeface="Arial" panose="020B0604020202020204" pitchFamily="34" charset="0"/>
            </a:endParaRPr>
          </a:p>
          <a:p>
            <a:pPr marL="230223" indent="-230223">
              <a:defRPr/>
            </a:pPr>
            <a:r>
              <a:rPr lang="en-GB" altLang="en-US" sz="1100" dirty="0">
                <a:latin typeface="Arial" panose="020B0604020202020204" pitchFamily="34" charset="0"/>
                <a:cs typeface="Arial" panose="020B0604020202020204" pitchFamily="34" charset="0"/>
              </a:rPr>
              <a:t>Incident scenes in the road environment are inherently dangerous and present serious risks to the health and safety of everyone involved e.g. witnesses, other road users and responders (emergency services etc.)</a:t>
            </a:r>
          </a:p>
          <a:p>
            <a:pPr marL="230223" indent="-230223">
              <a:defRPr/>
            </a:pPr>
            <a:endParaRPr lang="en-GB" altLang="en-US" dirty="0"/>
          </a:p>
          <a:p>
            <a:pPr>
              <a:defRPr/>
            </a:pPr>
            <a:endParaRPr lang="en-GB" dirty="0"/>
          </a:p>
          <a:p>
            <a:endParaRPr lang="en-GB" dirty="0"/>
          </a:p>
        </p:txBody>
      </p:sp>
    </p:spTree>
    <p:extLst>
      <p:ext uri="{BB962C8B-B14F-4D97-AF65-F5344CB8AC3E}">
        <p14:creationId xmlns:p14="http://schemas.microsoft.com/office/powerpoint/2010/main" val="196450518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671638" y="185738"/>
            <a:ext cx="3721100" cy="2092325"/>
          </a:xfrm>
        </p:spPr>
      </p:sp>
      <p:sp>
        <p:nvSpPr>
          <p:cNvPr id="4" name="Slide Number Placeholder 3"/>
          <p:cNvSpPr>
            <a:spLocks noGrp="1"/>
          </p:cNvSpPr>
          <p:nvPr>
            <p:ph type="sldNum" sz="quarter" idx="10"/>
          </p:nvPr>
        </p:nvSpPr>
        <p:spPr/>
        <p:txBody>
          <a:bodyPr/>
          <a:lstStyle/>
          <a:p>
            <a:fld id="{9399293F-F3C1-4DBE-9ABE-39D87F4D905F}" type="slidenum">
              <a:rPr lang="en-GB" smtClean="0"/>
              <a:t>14</a:t>
            </a:fld>
            <a:endParaRPr lang="en-GB"/>
          </a:p>
        </p:txBody>
      </p:sp>
      <p:sp>
        <p:nvSpPr>
          <p:cNvPr id="5" name="Notes Placeholder 4"/>
          <p:cNvSpPr>
            <a:spLocks noGrp="1"/>
          </p:cNvSpPr>
          <p:nvPr>
            <p:ph type="body" sz="quarter" idx="11"/>
          </p:nvPr>
        </p:nvSpPr>
        <p:spPr>
          <a:xfrm>
            <a:off x="707572" y="2691493"/>
            <a:ext cx="5486400" cy="3600450"/>
          </a:xfrm>
        </p:spPr>
        <p:txBody>
          <a:bodyPr/>
          <a:lstStyle/>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Trainer to display slide and ask students to consider their actions on arrival at the scene.</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Record answers on wipe board</a:t>
            </a:r>
          </a:p>
          <a:p>
            <a:endParaRPr lang="en-GB" altLang="en-US" dirty="0">
              <a:ea typeface="ＭＳ Ｐゴシック" panose="020B0600070205080204" pitchFamily="34" charset="-128"/>
            </a:endParaRPr>
          </a:p>
          <a:p>
            <a:endParaRPr lang="en-GB" dirty="0"/>
          </a:p>
        </p:txBody>
      </p:sp>
    </p:spTree>
    <p:extLst>
      <p:ext uri="{BB962C8B-B14F-4D97-AF65-F5344CB8AC3E}">
        <p14:creationId xmlns:p14="http://schemas.microsoft.com/office/powerpoint/2010/main" val="90414630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82688" y="185738"/>
            <a:ext cx="4775200" cy="2687637"/>
          </a:xfrm>
        </p:spPr>
      </p:sp>
      <p:sp>
        <p:nvSpPr>
          <p:cNvPr id="4" name="Slide Number Placeholder 3"/>
          <p:cNvSpPr>
            <a:spLocks noGrp="1"/>
          </p:cNvSpPr>
          <p:nvPr>
            <p:ph type="sldNum" sz="quarter" idx="10"/>
          </p:nvPr>
        </p:nvSpPr>
        <p:spPr/>
        <p:txBody>
          <a:bodyPr/>
          <a:lstStyle/>
          <a:p>
            <a:fld id="{9399293F-F3C1-4DBE-9ABE-39D87F4D905F}" type="slidenum">
              <a:rPr lang="en-GB" smtClean="0"/>
              <a:t>15</a:t>
            </a:fld>
            <a:endParaRPr lang="en-GB"/>
          </a:p>
        </p:txBody>
      </p:sp>
      <p:sp>
        <p:nvSpPr>
          <p:cNvPr id="3" name="Notes Placeholder 2"/>
          <p:cNvSpPr>
            <a:spLocks noGrp="1"/>
          </p:cNvSpPr>
          <p:nvPr>
            <p:ph type="body" sz="quarter" idx="11"/>
          </p:nvPr>
        </p:nvSpPr>
        <p:spPr>
          <a:xfrm>
            <a:off x="674914" y="3235778"/>
            <a:ext cx="5486400" cy="3600450"/>
          </a:xfrm>
        </p:spPr>
        <p:txBody>
          <a:bodyPr/>
          <a:lstStyle/>
          <a:p>
            <a:r>
              <a:rPr lang="en-US" altLang="en-US" sz="1100" dirty="0">
                <a:latin typeface="Arial" panose="020B0604020202020204" pitchFamily="34" charset="0"/>
                <a:ea typeface="ＭＳ Ｐゴシック" panose="020B0600070205080204" pitchFamily="34" charset="-128"/>
              </a:rPr>
              <a:t>When determining the sequence of actions at collision scenes, officers will  find the mnemonic </a:t>
            </a:r>
            <a:r>
              <a:rPr lang="en-US" altLang="en-US" sz="1100" b="1" dirty="0">
                <a:solidFill>
                  <a:srgbClr val="FF0000"/>
                </a:solidFill>
                <a:latin typeface="Arial" panose="020B0604020202020204" pitchFamily="34" charset="0"/>
                <a:ea typeface="ＭＳ Ｐゴシック" panose="020B0600070205080204" pitchFamily="34" charset="-128"/>
              </a:rPr>
              <a:t>ACECARD </a:t>
            </a:r>
            <a:r>
              <a:rPr lang="en-US" altLang="en-US" sz="1100" dirty="0">
                <a:latin typeface="Arial" panose="020B0604020202020204" pitchFamily="34" charset="0"/>
                <a:ea typeface="ＭＳ Ｐゴシック" panose="020B0600070205080204" pitchFamily="34" charset="-128"/>
              </a:rPr>
              <a:t>useful. </a:t>
            </a:r>
          </a:p>
          <a:p>
            <a:r>
              <a:rPr lang="en-US" altLang="en-US" sz="1100" dirty="0">
                <a:latin typeface="Arial" panose="020B0604020202020204" pitchFamily="34" charset="0"/>
                <a:ea typeface="ＭＳ Ｐゴシック" panose="020B0600070205080204" pitchFamily="34" charset="-128"/>
              </a:rPr>
              <a:t>(It is described in full in the </a:t>
            </a:r>
            <a:r>
              <a:rPr lang="en-US" altLang="en-US" sz="1100" dirty="0" err="1">
                <a:latin typeface="Arial" panose="020B0604020202020204" pitchFamily="34" charset="0"/>
                <a:ea typeface="ＭＳ Ｐゴシック" panose="020B0600070205080204" pitchFamily="34" charset="-128"/>
              </a:rPr>
              <a:t>Authorised</a:t>
            </a:r>
            <a:r>
              <a:rPr lang="en-US" altLang="en-US" sz="1100" dirty="0">
                <a:latin typeface="Arial" panose="020B0604020202020204" pitchFamily="34" charset="0"/>
                <a:ea typeface="ＭＳ Ｐゴシック" panose="020B0600070205080204" pitchFamily="34" charset="-128"/>
              </a:rPr>
              <a:t> Professional Practice (APP) for roads policing) </a:t>
            </a:r>
          </a:p>
          <a:p>
            <a:endParaRPr lang="en-US" altLang="en-US" sz="1100" dirty="0">
              <a:latin typeface="Arial" panose="020B0604020202020204" pitchFamily="34" charset="0"/>
              <a:ea typeface="ＭＳ Ｐゴシック" panose="020B0600070205080204" pitchFamily="34" charset="-128"/>
            </a:endParaRPr>
          </a:p>
          <a:p>
            <a:r>
              <a:rPr lang="en-US" altLang="en-US" sz="1100" dirty="0">
                <a:latin typeface="Arial" panose="020B0604020202020204" pitchFamily="34" charset="0"/>
                <a:ea typeface="ＭＳ Ｐゴシック" panose="020B0600070205080204" pitchFamily="34" charset="-128"/>
              </a:rPr>
              <a:t>Please see additional safety</a:t>
            </a:r>
            <a:r>
              <a:rPr lang="en-US" altLang="en-US" sz="1100" baseline="0" dirty="0">
                <a:latin typeface="Arial" panose="020B0604020202020204" pitchFamily="34" charset="0"/>
                <a:ea typeface="ＭＳ Ｐゴシック" panose="020B0600070205080204" pitchFamily="34" charset="-128"/>
              </a:rPr>
              <a:t> handouts on </a:t>
            </a:r>
            <a:r>
              <a:rPr lang="en-US" altLang="en-US" sz="1100" baseline="0">
                <a:latin typeface="Arial" panose="020B0604020202020204" pitchFamily="34" charset="0"/>
                <a:ea typeface="ＭＳ Ｐゴシック" panose="020B0600070205080204" pitchFamily="34" charset="-128"/>
              </a:rPr>
              <a:t>hybrid vehicles</a:t>
            </a:r>
            <a:endParaRPr lang="en-GB" altLang="en-US" sz="1100" dirty="0">
              <a:latin typeface="Arial" panose="020B0604020202020204" pitchFamily="34" charset="0"/>
              <a:ea typeface="ＭＳ Ｐゴシック" panose="020B0600070205080204" pitchFamily="34" charset="-128"/>
            </a:endParaRPr>
          </a:p>
          <a:p>
            <a:endParaRPr lang="en-GB" dirty="0"/>
          </a:p>
        </p:txBody>
      </p:sp>
    </p:spTree>
    <p:extLst>
      <p:ext uri="{BB962C8B-B14F-4D97-AF65-F5344CB8AC3E}">
        <p14:creationId xmlns:p14="http://schemas.microsoft.com/office/powerpoint/2010/main" val="116869512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399293F-F3C1-4DBE-9ABE-39D87F4D905F}" type="slidenum">
              <a:rPr lang="en-GB" smtClean="0"/>
              <a:t>16</a:t>
            </a:fld>
            <a:endParaRPr lang="en-GB"/>
          </a:p>
        </p:txBody>
      </p:sp>
    </p:spTree>
    <p:extLst>
      <p:ext uri="{BB962C8B-B14F-4D97-AF65-F5344CB8AC3E}">
        <p14:creationId xmlns:p14="http://schemas.microsoft.com/office/powerpoint/2010/main" val="317166920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671638" y="185738"/>
            <a:ext cx="3721100" cy="2092325"/>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Notes Placeholder 2"/>
          <p:cNvSpPr>
            <a:spLocks noGrp="1"/>
          </p:cNvSpPr>
          <p:nvPr>
            <p:ph type="body" sz="quarter" idx="11"/>
          </p:nvPr>
        </p:nvSpPr>
        <p:spPr>
          <a:xfrm>
            <a:off x="696686" y="2691493"/>
            <a:ext cx="5486400" cy="3600450"/>
          </a:xfrm>
        </p:spPr>
        <p:txBody>
          <a:bodyPr/>
          <a:lstStyle/>
          <a:p>
            <a:r>
              <a:rPr lang="en-US" altLang="en-US" sz="1100" dirty="0">
                <a:latin typeface="Arial" panose="020B0604020202020204" pitchFamily="34" charset="0"/>
                <a:ea typeface="ＭＳ Ｐゴシック" panose="020B0600070205080204" pitchFamily="34" charset="-128"/>
              </a:rPr>
              <a:t>Officers undertaking a task in relation to a road incident must constantly assess the risks they face. </a:t>
            </a:r>
          </a:p>
          <a:p>
            <a:r>
              <a:rPr lang="en-US" altLang="en-US" sz="1100" dirty="0">
                <a:latin typeface="Arial" panose="020B0604020202020204" pitchFamily="34" charset="0"/>
                <a:ea typeface="ＭＳ Ｐゴシック" panose="020B0600070205080204" pitchFamily="34" charset="-128"/>
              </a:rPr>
              <a:t>They must consider all the circumstances involved so that appropriate control measures can be adopted. </a:t>
            </a:r>
          </a:p>
          <a:p>
            <a:r>
              <a:rPr lang="en-US" altLang="en-US" sz="1100" dirty="0">
                <a:latin typeface="Arial" panose="020B0604020202020204" pitchFamily="34" charset="0"/>
                <a:ea typeface="ＭＳ Ｐゴシック" panose="020B0600070205080204" pitchFamily="34" charset="-128"/>
              </a:rPr>
              <a:t>This is known as a Dynamic Risk Assessment and adherence to the information obtained from carrying one out should ensure that everything is done to reduce risk of harm to all involved in the incident. </a:t>
            </a:r>
            <a:endParaRPr lang="en-GB" altLang="en-US" sz="1100" dirty="0">
              <a:latin typeface="Arial" panose="020B0604020202020204" pitchFamily="34" charset="0"/>
              <a:ea typeface="ＭＳ Ｐゴシック" panose="020B0600070205080204" pitchFamily="34" charset="-128"/>
            </a:endParaRPr>
          </a:p>
          <a:p>
            <a:endParaRPr lang="en-GB" dirty="0"/>
          </a:p>
        </p:txBody>
      </p:sp>
    </p:spTree>
    <p:extLst>
      <p:ext uri="{BB962C8B-B14F-4D97-AF65-F5344CB8AC3E}">
        <p14:creationId xmlns:p14="http://schemas.microsoft.com/office/powerpoint/2010/main" val="326614141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671638" y="185738"/>
            <a:ext cx="3721100" cy="2092325"/>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Notes Placeholder 4"/>
          <p:cNvSpPr>
            <a:spLocks noGrp="1"/>
          </p:cNvSpPr>
          <p:nvPr>
            <p:ph type="body" sz="quarter" idx="11"/>
          </p:nvPr>
        </p:nvSpPr>
        <p:spPr>
          <a:xfrm>
            <a:off x="881743" y="2778578"/>
            <a:ext cx="5486400" cy="3600450"/>
          </a:xfrm>
        </p:spPr>
        <p:txBody>
          <a:bodyPr/>
          <a:lstStyle/>
          <a:p>
            <a:pPr>
              <a:defRPr/>
            </a:pPr>
            <a:r>
              <a:rPr lang="en-US" sz="1100" b="1" dirty="0">
                <a:solidFill>
                  <a:srgbClr val="0000FF"/>
                </a:solidFill>
                <a:latin typeface="Arial" charset="0"/>
              </a:rPr>
              <a:t>Location:</a:t>
            </a:r>
          </a:p>
          <a:p>
            <a:pPr>
              <a:defRPr/>
            </a:pPr>
            <a:endParaRPr lang="en-US" sz="1100" b="1" dirty="0">
              <a:solidFill>
                <a:srgbClr val="0000FF"/>
              </a:solidFill>
              <a:latin typeface="Arial" charset="0"/>
            </a:endParaRPr>
          </a:p>
          <a:p>
            <a:pPr marL="171450" indent="-171450">
              <a:buFont typeface="Arial" panose="020B0604020202020204" pitchFamily="34" charset="0"/>
              <a:buChar char="•"/>
              <a:defRPr/>
            </a:pPr>
            <a:r>
              <a:rPr lang="en-US" sz="1100" b="1" dirty="0">
                <a:solidFill>
                  <a:srgbClr val="0000FF"/>
                </a:solidFill>
                <a:latin typeface="Arial" charset="0"/>
              </a:rPr>
              <a:t>Position/visibility:</a:t>
            </a:r>
            <a:r>
              <a:rPr lang="en-US" sz="1100" dirty="0">
                <a:latin typeface="Arial" charset="0"/>
              </a:rPr>
              <a:t> is the carriageway position dangerous e.g. in lane three or on a bend? </a:t>
            </a:r>
          </a:p>
          <a:p>
            <a:pPr marL="171450" indent="-171450">
              <a:buFont typeface="Arial" panose="020B0604020202020204" pitchFamily="34" charset="0"/>
              <a:buChar char="•"/>
              <a:defRPr/>
            </a:pPr>
            <a:endParaRPr lang="en-US" sz="1100" dirty="0">
              <a:latin typeface="Arial" charset="0"/>
            </a:endParaRPr>
          </a:p>
          <a:p>
            <a:pPr marL="171450" indent="-171450">
              <a:buFont typeface="Arial" panose="020B0604020202020204" pitchFamily="34" charset="0"/>
              <a:buChar char="•"/>
              <a:defRPr/>
            </a:pPr>
            <a:r>
              <a:rPr lang="en-US" sz="1100" b="1" dirty="0">
                <a:solidFill>
                  <a:srgbClr val="0000FF"/>
                </a:solidFill>
                <a:latin typeface="Arial" charset="0"/>
              </a:rPr>
              <a:t>Characteristics</a:t>
            </a:r>
            <a:r>
              <a:rPr lang="en-US" sz="1100" dirty="0">
                <a:latin typeface="Arial" charset="0"/>
              </a:rPr>
              <a:t>: is the location on an elevated or narrow section? </a:t>
            </a:r>
          </a:p>
          <a:p>
            <a:pPr marL="171450" indent="-171450">
              <a:buFont typeface="Arial" panose="020B0604020202020204" pitchFamily="34" charset="0"/>
              <a:buChar char="•"/>
              <a:defRPr/>
            </a:pPr>
            <a:endParaRPr lang="en-US" sz="1100" dirty="0">
              <a:latin typeface="Arial" charset="0"/>
            </a:endParaRPr>
          </a:p>
          <a:p>
            <a:pPr marL="171450" indent="-171450">
              <a:buFont typeface="Arial" panose="020B0604020202020204" pitchFamily="34" charset="0"/>
              <a:buChar char="•"/>
              <a:defRPr/>
            </a:pPr>
            <a:r>
              <a:rPr lang="en-US" sz="1100" b="1" dirty="0">
                <a:solidFill>
                  <a:srgbClr val="0000FF"/>
                </a:solidFill>
                <a:latin typeface="Arial" charset="0"/>
              </a:rPr>
              <a:t>Traffic flow</a:t>
            </a:r>
            <a:r>
              <a:rPr lang="en-US" sz="1100" dirty="0">
                <a:latin typeface="Arial" charset="0"/>
              </a:rPr>
              <a:t>: is the volume and/or speed of passing traffic an issue? </a:t>
            </a:r>
          </a:p>
          <a:p>
            <a:pPr marL="171450" indent="-171450">
              <a:buFont typeface="Arial" panose="020B0604020202020204" pitchFamily="34" charset="0"/>
              <a:buChar char="•"/>
              <a:defRPr/>
            </a:pPr>
            <a:endParaRPr lang="en-US" sz="1100" dirty="0">
              <a:latin typeface="Arial" charset="0"/>
            </a:endParaRPr>
          </a:p>
          <a:p>
            <a:pPr marL="171450" indent="-171450">
              <a:buFont typeface="Arial" panose="020B0604020202020204" pitchFamily="34" charset="0"/>
              <a:buChar char="•"/>
              <a:defRPr/>
            </a:pPr>
            <a:r>
              <a:rPr lang="en-US" sz="1100" b="1" dirty="0">
                <a:solidFill>
                  <a:srgbClr val="0000FF"/>
                </a:solidFill>
                <a:latin typeface="Arial" charset="0"/>
              </a:rPr>
              <a:t>Signs:</a:t>
            </a:r>
            <a:r>
              <a:rPr lang="en-US" sz="1100" dirty="0">
                <a:latin typeface="Arial" charset="0"/>
              </a:rPr>
              <a:t> are signs close and correctly set to assist?</a:t>
            </a:r>
          </a:p>
          <a:p>
            <a:pPr marL="171450" indent="-171450">
              <a:buFont typeface="Arial" panose="020B0604020202020204" pitchFamily="34" charset="0"/>
              <a:buChar char="•"/>
              <a:defRPr/>
            </a:pPr>
            <a:endParaRPr lang="en-US" sz="1100" dirty="0">
              <a:latin typeface="Arial" charset="0"/>
            </a:endParaRPr>
          </a:p>
          <a:p>
            <a:pPr marL="171450" indent="-171450">
              <a:buFont typeface="Arial" panose="020B0604020202020204" pitchFamily="34" charset="0"/>
              <a:buChar char="•"/>
              <a:defRPr/>
            </a:pPr>
            <a:r>
              <a:rPr lang="en-US" sz="1100" b="1" dirty="0">
                <a:solidFill>
                  <a:srgbClr val="0000FF"/>
                </a:solidFill>
                <a:latin typeface="Arial" charset="0"/>
              </a:rPr>
              <a:t>Communication: </a:t>
            </a:r>
            <a:r>
              <a:rPr lang="en-US" sz="1100" dirty="0">
                <a:solidFill>
                  <a:srgbClr val="0000FF"/>
                </a:solidFill>
                <a:latin typeface="Arial" charset="0"/>
              </a:rPr>
              <a:t> </a:t>
            </a:r>
            <a:r>
              <a:rPr lang="en-US" sz="1100" dirty="0">
                <a:latin typeface="Arial" charset="0"/>
              </a:rPr>
              <a:t>Are there any issues in relation to communication? is it effective and are any special arrangements needed between agencies? </a:t>
            </a:r>
          </a:p>
          <a:p>
            <a:endParaRPr lang="en-GB" dirty="0"/>
          </a:p>
        </p:txBody>
      </p:sp>
    </p:spTree>
    <p:extLst>
      <p:ext uri="{BB962C8B-B14F-4D97-AF65-F5344CB8AC3E}">
        <p14:creationId xmlns:p14="http://schemas.microsoft.com/office/powerpoint/2010/main" val="211222277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671638" y="185738"/>
            <a:ext cx="3721100" cy="2092325"/>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Notes Placeholder 2"/>
          <p:cNvSpPr>
            <a:spLocks noGrp="1"/>
          </p:cNvSpPr>
          <p:nvPr>
            <p:ph type="body" sz="quarter" idx="11"/>
          </p:nvPr>
        </p:nvSpPr>
        <p:spPr>
          <a:xfrm>
            <a:off x="707571" y="2669721"/>
            <a:ext cx="5486400" cy="6015492"/>
          </a:xfrm>
        </p:spPr>
        <p:txBody>
          <a:bodyPr/>
          <a:lstStyle/>
          <a:p>
            <a:pPr lvl="0">
              <a:defRPr/>
            </a:pPr>
            <a:r>
              <a:rPr lang="en-GB" sz="1100" b="1" dirty="0">
                <a:latin typeface="Arial" charset="0"/>
              </a:rPr>
              <a:t>Vehicles: </a:t>
            </a:r>
          </a:p>
          <a:p>
            <a:pPr lvl="0">
              <a:defRPr/>
            </a:pPr>
            <a:endParaRPr lang="en-GB" sz="1100" dirty="0">
              <a:latin typeface="Arial" charset="0"/>
            </a:endParaRPr>
          </a:p>
          <a:p>
            <a:pPr marL="171450" lvl="0" indent="-171450">
              <a:buFont typeface="Arial" panose="020B0604020202020204" pitchFamily="34" charset="0"/>
              <a:buChar char="•"/>
              <a:defRPr/>
            </a:pPr>
            <a:r>
              <a:rPr lang="en-US" sz="1100" b="1" dirty="0">
                <a:solidFill>
                  <a:srgbClr val="0000FF"/>
                </a:solidFill>
                <a:latin typeface="Arial" charset="0"/>
              </a:rPr>
              <a:t>Number and type </a:t>
            </a:r>
            <a:r>
              <a:rPr lang="en-US" sz="1100" dirty="0">
                <a:latin typeface="Arial" charset="0"/>
              </a:rPr>
              <a:t>involved </a:t>
            </a:r>
          </a:p>
          <a:p>
            <a:pPr marL="171450" lvl="0" indent="-171450">
              <a:buFont typeface="Arial" panose="020B0604020202020204" pitchFamily="34" charset="0"/>
              <a:buChar char="•"/>
              <a:defRPr/>
            </a:pPr>
            <a:endParaRPr lang="en-US" sz="1100" dirty="0">
              <a:latin typeface="Arial" charset="0"/>
            </a:endParaRPr>
          </a:p>
          <a:p>
            <a:pPr marL="171450" lvl="0" indent="-171450">
              <a:buFont typeface="Arial" panose="020B0604020202020204" pitchFamily="34" charset="0"/>
              <a:buChar char="•"/>
              <a:defRPr/>
            </a:pPr>
            <a:r>
              <a:rPr lang="en-US" sz="1100" b="1" dirty="0">
                <a:solidFill>
                  <a:srgbClr val="0000FF"/>
                </a:solidFill>
                <a:latin typeface="Arial" charset="0"/>
              </a:rPr>
              <a:t>Suspicion - </a:t>
            </a:r>
            <a:r>
              <a:rPr lang="en-US" sz="1100" dirty="0">
                <a:latin typeface="Arial" charset="0"/>
              </a:rPr>
              <a:t> is there anything suspicious about the vehicle or contents? </a:t>
            </a:r>
          </a:p>
          <a:p>
            <a:pPr marL="171450" lvl="0" indent="-171450">
              <a:buFont typeface="Arial" panose="020B0604020202020204" pitchFamily="34" charset="0"/>
              <a:buChar char="•"/>
              <a:defRPr/>
            </a:pPr>
            <a:endParaRPr lang="en-US" sz="1100" dirty="0">
              <a:latin typeface="Arial" charset="0"/>
            </a:endParaRPr>
          </a:p>
          <a:p>
            <a:pPr marL="171450" lvl="0" indent="-171450">
              <a:buFont typeface="Arial" panose="020B0604020202020204" pitchFamily="34" charset="0"/>
              <a:buChar char="•"/>
              <a:defRPr/>
            </a:pPr>
            <a:r>
              <a:rPr lang="en-US" sz="1100" b="1" dirty="0">
                <a:solidFill>
                  <a:srgbClr val="0000FF"/>
                </a:solidFill>
                <a:latin typeface="Arial" charset="0"/>
              </a:rPr>
              <a:t>Crime/intelligence - </a:t>
            </a:r>
            <a:r>
              <a:rPr lang="en-US" sz="1100" dirty="0">
                <a:latin typeface="Arial" charset="0"/>
              </a:rPr>
              <a:t> has the vehicle been involved in any reported criminal activity? </a:t>
            </a:r>
          </a:p>
          <a:p>
            <a:pPr marL="171450" lvl="0" indent="-171450">
              <a:buFont typeface="Arial" panose="020B0604020202020204" pitchFamily="34" charset="0"/>
              <a:buChar char="•"/>
              <a:defRPr/>
            </a:pPr>
            <a:endParaRPr lang="en-US" sz="1100" dirty="0">
              <a:latin typeface="Arial" charset="0"/>
            </a:endParaRPr>
          </a:p>
          <a:p>
            <a:pPr marL="171450" lvl="0" indent="-171450">
              <a:buFont typeface="Arial" panose="020B0604020202020204" pitchFamily="34" charset="0"/>
              <a:buChar char="•"/>
              <a:defRPr/>
            </a:pPr>
            <a:r>
              <a:rPr lang="en-US" sz="1100" b="1" dirty="0">
                <a:solidFill>
                  <a:srgbClr val="0000FF"/>
                </a:solidFill>
                <a:latin typeface="Arial" charset="0"/>
              </a:rPr>
              <a:t>Condition -  </a:t>
            </a:r>
            <a:r>
              <a:rPr lang="en-US" sz="1100" dirty="0">
                <a:latin typeface="Arial" charset="0"/>
              </a:rPr>
              <a:t>extent of damage and is any part of the vehicle or load obviously dangerous? </a:t>
            </a:r>
          </a:p>
          <a:p>
            <a:pPr marL="171450" lvl="0" indent="-171450">
              <a:buFont typeface="Arial" panose="020B0604020202020204" pitchFamily="34" charset="0"/>
              <a:buChar char="•"/>
              <a:defRPr/>
            </a:pPr>
            <a:endParaRPr lang="en-US" sz="1100" dirty="0">
              <a:latin typeface="Arial" charset="0"/>
            </a:endParaRPr>
          </a:p>
          <a:p>
            <a:pPr marL="171450" lvl="0" indent="-171450">
              <a:buFont typeface="Arial" panose="020B0604020202020204" pitchFamily="34" charset="0"/>
              <a:buChar char="•"/>
              <a:defRPr/>
            </a:pPr>
            <a:r>
              <a:rPr lang="en-US" sz="1100" b="1" dirty="0">
                <a:solidFill>
                  <a:srgbClr val="0000FF"/>
                </a:solidFill>
                <a:latin typeface="Arial" charset="0"/>
              </a:rPr>
              <a:t>Hazards</a:t>
            </a:r>
            <a:r>
              <a:rPr lang="en-US" sz="1100" dirty="0">
                <a:latin typeface="Arial" charset="0"/>
              </a:rPr>
              <a:t> - in the vehicle or load </a:t>
            </a:r>
          </a:p>
          <a:p>
            <a:pPr marL="0" lvl="0" indent="0">
              <a:buFont typeface="Arial" panose="020B0604020202020204" pitchFamily="34" charset="0"/>
              <a:buNone/>
              <a:defRPr/>
            </a:pPr>
            <a:endParaRPr lang="en-GB" sz="1100" b="0" dirty="0">
              <a:solidFill>
                <a:schemeClr val="tx1"/>
              </a:solidFill>
              <a:latin typeface="Arial" charset="0"/>
            </a:endParaRPr>
          </a:p>
          <a:p>
            <a:pPr marL="0" lvl="0" indent="0">
              <a:buFont typeface="Arial" panose="020B0604020202020204" pitchFamily="34" charset="0"/>
              <a:buNone/>
              <a:defRPr/>
            </a:pPr>
            <a:endParaRPr lang="en-GB" sz="1100" b="0" dirty="0">
              <a:solidFill>
                <a:schemeClr val="tx1"/>
              </a:solidFill>
              <a:latin typeface="Arial" charset="0"/>
            </a:endParaRPr>
          </a:p>
          <a:p>
            <a:pPr marL="0" lvl="0" indent="0">
              <a:buFont typeface="Arial" panose="020B0604020202020204" pitchFamily="34" charset="0"/>
              <a:buNone/>
              <a:defRPr/>
            </a:pPr>
            <a:r>
              <a:rPr lang="en-GB" sz="1100" b="1" dirty="0">
                <a:solidFill>
                  <a:srgbClr val="0000FF"/>
                </a:solidFill>
                <a:latin typeface="Arial" charset="0"/>
              </a:rPr>
              <a:t>Other hazards </a:t>
            </a:r>
          </a:p>
          <a:p>
            <a:pPr marL="171450" lvl="0" indent="-171450">
              <a:buFont typeface="Arial" panose="020B0604020202020204" pitchFamily="34" charset="0"/>
              <a:buChar char="•"/>
              <a:defRPr/>
            </a:pPr>
            <a:endParaRPr lang="en-US" sz="1100" dirty="0">
              <a:latin typeface="Arial" charset="0"/>
            </a:endParaRPr>
          </a:p>
          <a:p>
            <a:pPr marL="171450" lvl="0" indent="-171450">
              <a:buFont typeface="Arial" panose="020B0604020202020204" pitchFamily="34" charset="0"/>
              <a:buChar char="•"/>
              <a:defRPr/>
            </a:pPr>
            <a:r>
              <a:rPr lang="en-US" sz="1100" b="1" dirty="0">
                <a:solidFill>
                  <a:srgbClr val="0000FF"/>
                </a:solidFill>
                <a:latin typeface="Arial" charset="0"/>
              </a:rPr>
              <a:t>Owner/driver - </a:t>
            </a:r>
            <a:r>
              <a:rPr lang="en-US" sz="1100" dirty="0">
                <a:latin typeface="Arial" charset="0"/>
              </a:rPr>
              <a:t> is the owner/driver present? </a:t>
            </a:r>
          </a:p>
          <a:p>
            <a:pPr marL="171450" lvl="0" indent="-171450">
              <a:buFont typeface="Arial" panose="020B0604020202020204" pitchFamily="34" charset="0"/>
              <a:buChar char="•"/>
              <a:defRPr/>
            </a:pPr>
            <a:endParaRPr lang="en-US" sz="1100" dirty="0">
              <a:latin typeface="Arial" charset="0"/>
            </a:endParaRPr>
          </a:p>
          <a:p>
            <a:pPr marL="171450" lvl="0" indent="-171450">
              <a:buFont typeface="Arial" panose="020B0604020202020204" pitchFamily="34" charset="0"/>
              <a:buChar char="•"/>
              <a:defRPr/>
            </a:pPr>
            <a:r>
              <a:rPr lang="en-US" sz="1100" b="1" dirty="0">
                <a:solidFill>
                  <a:srgbClr val="0000FF"/>
                </a:solidFill>
                <a:latin typeface="Arial" charset="0"/>
              </a:rPr>
              <a:t>Occupants</a:t>
            </a:r>
            <a:r>
              <a:rPr lang="en-US" sz="1100" dirty="0">
                <a:latin typeface="Arial" charset="0"/>
              </a:rPr>
              <a:t>: - how many/are all accounted for? </a:t>
            </a:r>
          </a:p>
          <a:p>
            <a:pPr marL="171450" lvl="0" indent="-171450">
              <a:buFont typeface="Arial" panose="020B0604020202020204" pitchFamily="34" charset="0"/>
              <a:buChar char="•"/>
              <a:defRPr/>
            </a:pPr>
            <a:endParaRPr lang="en-US" sz="1100" dirty="0">
              <a:latin typeface="Arial" charset="0"/>
            </a:endParaRPr>
          </a:p>
          <a:p>
            <a:pPr marL="171450" lvl="0" indent="-171450">
              <a:buFont typeface="Arial" panose="020B0604020202020204" pitchFamily="34" charset="0"/>
              <a:buChar char="•"/>
              <a:defRPr/>
            </a:pPr>
            <a:r>
              <a:rPr lang="en-US" sz="1100" b="1" dirty="0">
                <a:solidFill>
                  <a:srgbClr val="0000FF"/>
                </a:solidFill>
                <a:latin typeface="Arial" charset="0"/>
              </a:rPr>
              <a:t>Lighting</a:t>
            </a:r>
            <a:r>
              <a:rPr lang="en-US" sz="1100" dirty="0">
                <a:latin typeface="Arial" charset="0"/>
              </a:rPr>
              <a:t>: - is the vehicle unlit during the hours of darkness? </a:t>
            </a:r>
          </a:p>
          <a:p>
            <a:pPr marL="171450" lvl="0" indent="-171450">
              <a:buFont typeface="Arial" panose="020B0604020202020204" pitchFamily="34" charset="0"/>
              <a:buChar char="•"/>
              <a:defRPr/>
            </a:pPr>
            <a:endParaRPr lang="en-US" sz="1100" dirty="0">
              <a:latin typeface="Arial" charset="0"/>
            </a:endParaRPr>
          </a:p>
          <a:p>
            <a:pPr marL="171450" lvl="0" indent="-171450">
              <a:buFont typeface="Arial" panose="020B0604020202020204" pitchFamily="34" charset="0"/>
              <a:buChar char="•"/>
              <a:defRPr/>
            </a:pPr>
            <a:r>
              <a:rPr lang="en-US" sz="1100" b="1" dirty="0">
                <a:solidFill>
                  <a:srgbClr val="0000FF"/>
                </a:solidFill>
                <a:latin typeface="Arial" charset="0"/>
              </a:rPr>
              <a:t>Recovery</a:t>
            </a:r>
            <a:r>
              <a:rPr lang="en-US" sz="1100" dirty="0">
                <a:latin typeface="Arial" charset="0"/>
              </a:rPr>
              <a:t> - Any special recovery requirements? </a:t>
            </a:r>
          </a:p>
          <a:p>
            <a:endParaRPr lang="en-GB" dirty="0"/>
          </a:p>
        </p:txBody>
      </p:sp>
    </p:spTree>
    <p:extLst>
      <p:ext uri="{BB962C8B-B14F-4D97-AF65-F5344CB8AC3E}">
        <p14:creationId xmlns:p14="http://schemas.microsoft.com/office/powerpoint/2010/main" val="392393127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671638" y="185738"/>
            <a:ext cx="3721100" cy="2092325"/>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Notes Placeholder 2"/>
          <p:cNvSpPr>
            <a:spLocks noGrp="1"/>
          </p:cNvSpPr>
          <p:nvPr>
            <p:ph type="body" sz="quarter" idx="11"/>
          </p:nvPr>
        </p:nvSpPr>
        <p:spPr>
          <a:xfrm>
            <a:off x="707571" y="2669721"/>
            <a:ext cx="5486400" cy="6015492"/>
          </a:xfrm>
        </p:spPr>
        <p:txBody>
          <a:bodyPr/>
          <a:lstStyle/>
          <a:p>
            <a:pPr>
              <a:defRPr/>
            </a:pPr>
            <a:r>
              <a:rPr lang="en-GB" sz="1100" b="1" dirty="0">
                <a:latin typeface="Arial" charset="0"/>
              </a:rPr>
              <a:t>People: </a:t>
            </a:r>
          </a:p>
          <a:p>
            <a:pPr>
              <a:defRPr/>
            </a:pPr>
            <a:endParaRPr lang="en-GB" sz="1100" dirty="0">
              <a:latin typeface="Arial" charset="0"/>
            </a:endParaRPr>
          </a:p>
          <a:p>
            <a:pPr marL="171450" indent="-171450">
              <a:buFont typeface="Arial" panose="020B0604020202020204" pitchFamily="34" charset="0"/>
              <a:buChar char="•"/>
              <a:defRPr/>
            </a:pPr>
            <a:r>
              <a:rPr lang="en-GB" sz="1100" b="1" dirty="0">
                <a:solidFill>
                  <a:srgbClr val="0000FF"/>
                </a:solidFill>
                <a:latin typeface="Arial" charset="0"/>
              </a:rPr>
              <a:t>Number </a:t>
            </a:r>
            <a:r>
              <a:rPr lang="en-GB" sz="1100" dirty="0">
                <a:latin typeface="Arial" charset="0"/>
              </a:rPr>
              <a:t>involved </a:t>
            </a:r>
          </a:p>
          <a:p>
            <a:pPr marL="171450" indent="-171450">
              <a:buFont typeface="Arial" panose="020B0604020202020204" pitchFamily="34" charset="0"/>
              <a:buChar char="•"/>
              <a:defRPr/>
            </a:pPr>
            <a:endParaRPr lang="en-GB" sz="1100" dirty="0">
              <a:latin typeface="Arial" charset="0"/>
            </a:endParaRPr>
          </a:p>
          <a:p>
            <a:pPr marL="171450" indent="-171450">
              <a:buFont typeface="Arial" panose="020B0604020202020204" pitchFamily="34" charset="0"/>
              <a:buChar char="•"/>
              <a:defRPr/>
            </a:pPr>
            <a:r>
              <a:rPr lang="en-GB" sz="1100" b="1" dirty="0">
                <a:solidFill>
                  <a:srgbClr val="0000FF"/>
                </a:solidFill>
                <a:latin typeface="Arial" charset="0"/>
              </a:rPr>
              <a:t>Demeanour </a:t>
            </a:r>
            <a:r>
              <a:rPr lang="en-GB" sz="1100" dirty="0">
                <a:latin typeface="Arial" charset="0"/>
              </a:rPr>
              <a:t>– how are they behaving?</a:t>
            </a:r>
          </a:p>
          <a:p>
            <a:pPr marL="171450" indent="-171450">
              <a:buFont typeface="Arial" panose="020B0604020202020204" pitchFamily="34" charset="0"/>
              <a:buChar char="•"/>
              <a:defRPr/>
            </a:pPr>
            <a:endParaRPr lang="en-US" sz="1100" dirty="0">
              <a:latin typeface="Arial" charset="0"/>
            </a:endParaRPr>
          </a:p>
          <a:p>
            <a:pPr marL="171450" indent="-171450">
              <a:buFont typeface="Arial" panose="020B0604020202020204" pitchFamily="34" charset="0"/>
              <a:buChar char="•"/>
              <a:defRPr/>
            </a:pPr>
            <a:r>
              <a:rPr lang="en-US" sz="1100" b="1" dirty="0">
                <a:solidFill>
                  <a:srgbClr val="0000FF"/>
                </a:solidFill>
                <a:latin typeface="Arial" charset="0"/>
              </a:rPr>
              <a:t>Condition - </a:t>
            </a:r>
            <a:r>
              <a:rPr lang="en-US" sz="1100" dirty="0">
                <a:latin typeface="Arial" charset="0"/>
              </a:rPr>
              <a:t>e.g. are they trapped or injured and how badly? Are they sober, drunk, experiencing illness? </a:t>
            </a:r>
          </a:p>
          <a:p>
            <a:pPr marL="171450" indent="-171450">
              <a:buFont typeface="Arial" panose="020B0604020202020204" pitchFamily="34" charset="0"/>
              <a:buChar char="•"/>
              <a:defRPr/>
            </a:pPr>
            <a:endParaRPr lang="en-US" sz="1100" dirty="0">
              <a:latin typeface="Arial" charset="0"/>
            </a:endParaRPr>
          </a:p>
          <a:p>
            <a:pPr marL="171450" indent="-171450">
              <a:buFont typeface="Arial" panose="020B0604020202020204" pitchFamily="34" charset="0"/>
              <a:buChar char="•"/>
              <a:defRPr/>
            </a:pPr>
            <a:r>
              <a:rPr lang="en-US" sz="1100" b="1" dirty="0">
                <a:solidFill>
                  <a:srgbClr val="0000FF"/>
                </a:solidFill>
                <a:latin typeface="Arial" charset="0"/>
              </a:rPr>
              <a:t>Comprehension - </a:t>
            </a:r>
            <a:r>
              <a:rPr lang="en-US" sz="1100" dirty="0">
                <a:latin typeface="Arial" charset="0"/>
              </a:rPr>
              <a:t> are they able to understand instructions or guidance given? </a:t>
            </a:r>
          </a:p>
          <a:p>
            <a:pPr marL="171450" indent="-171450">
              <a:buFont typeface="Arial" panose="020B0604020202020204" pitchFamily="34" charset="0"/>
              <a:buChar char="•"/>
              <a:defRPr/>
            </a:pPr>
            <a:endParaRPr lang="en-US" sz="1100" dirty="0">
              <a:latin typeface="Arial" charset="0"/>
            </a:endParaRPr>
          </a:p>
          <a:p>
            <a:pPr marL="171450" indent="-171450">
              <a:buFont typeface="Arial" panose="020B0604020202020204" pitchFamily="34" charset="0"/>
              <a:buChar char="•"/>
              <a:defRPr/>
            </a:pPr>
            <a:r>
              <a:rPr lang="en-US" sz="1100" b="1" dirty="0">
                <a:solidFill>
                  <a:srgbClr val="0000FF"/>
                </a:solidFill>
                <a:latin typeface="Arial" charset="0"/>
              </a:rPr>
              <a:t>Crime -</a:t>
            </a:r>
            <a:r>
              <a:rPr lang="en-US" sz="1100" dirty="0">
                <a:latin typeface="Arial" charset="0"/>
              </a:rPr>
              <a:t>: has a criminal record PNC check been completed, if so what is the result and are there any warning markers or ? </a:t>
            </a:r>
          </a:p>
          <a:p>
            <a:pPr>
              <a:defRPr/>
            </a:pPr>
            <a:endParaRPr lang="en-GB" dirty="0">
              <a:latin typeface="Arial" charset="0"/>
            </a:endParaRPr>
          </a:p>
        </p:txBody>
      </p:sp>
    </p:spTree>
    <p:extLst>
      <p:ext uri="{BB962C8B-B14F-4D97-AF65-F5344CB8AC3E}">
        <p14:creationId xmlns:p14="http://schemas.microsoft.com/office/powerpoint/2010/main" val="314784286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5" name="Rectangle 2"/>
          <p:cNvSpPr>
            <a:spLocks noGrp="1" noRot="1" noChangeAspect="1" noChangeArrowheads="1" noTextEdit="1"/>
          </p:cNvSpPr>
          <p:nvPr>
            <p:ph type="sldImg"/>
          </p:nvPr>
        </p:nvSpPr>
        <p:spPr>
          <a:xfrm>
            <a:off x="2598738" y="139700"/>
            <a:ext cx="1960562" cy="1103313"/>
          </a:xfrm>
          <a:ln/>
        </p:spPr>
      </p:sp>
      <p:sp>
        <p:nvSpPr>
          <p:cNvPr id="62466" name="Rectangle 3"/>
          <p:cNvSpPr>
            <a:spLocks noGrp="1" noChangeArrowheads="1"/>
          </p:cNvSpPr>
          <p:nvPr>
            <p:ph type="body" idx="1"/>
          </p:nvPr>
        </p:nvSpPr>
        <p:spPr>
          <a:xfrm>
            <a:off x="663172" y="1364070"/>
            <a:ext cx="5438140" cy="7738948"/>
          </a:xfrm>
          <a:noFill/>
          <a:ln/>
        </p:spPr>
        <p:txBody>
          <a:bodyPr/>
          <a:lstStyle/>
          <a:p>
            <a:pPr algn="just">
              <a:spcAft>
                <a:spcPts val="1200"/>
              </a:spcAft>
            </a:pPr>
            <a:r>
              <a:rPr lang="en-GB" altLang="en-US" sz="1100" dirty="0">
                <a:latin typeface="Arial" panose="020B0604020202020204" pitchFamily="34" charset="0"/>
                <a:ea typeface="ＭＳ Ｐゴシック"/>
                <a:cs typeface="Arial" panose="020B0604020202020204" pitchFamily="34" charset="0"/>
              </a:rPr>
              <a:t>The use of the National Decision Model (NDM) may assist in conducting a Dynamic Risk Assessment</a:t>
            </a:r>
          </a:p>
          <a:p>
            <a:pPr algn="just">
              <a:spcAft>
                <a:spcPts val="1200"/>
              </a:spcAft>
            </a:pPr>
            <a:endParaRPr lang="en-GB" altLang="en-US" sz="1100" dirty="0">
              <a:latin typeface="Arial" panose="020B0604020202020204" pitchFamily="34" charset="0"/>
              <a:ea typeface="ＭＳ Ｐゴシック"/>
              <a:cs typeface="Arial" panose="020B0604020202020204" pitchFamily="34" charset="0"/>
            </a:endParaRPr>
          </a:p>
          <a:p>
            <a:pPr algn="just">
              <a:spcAft>
                <a:spcPts val="1200"/>
              </a:spcAft>
            </a:pPr>
            <a:r>
              <a:rPr lang="en-GB" altLang="en-US" sz="1100" dirty="0">
                <a:latin typeface="Arial" panose="020B0604020202020204" pitchFamily="34" charset="0"/>
                <a:ea typeface="ＭＳ Ｐゴシック"/>
                <a:cs typeface="Arial" panose="020B0604020202020204" pitchFamily="34" charset="0"/>
              </a:rPr>
              <a:t>Trainer to then facilitate the first two elements</a:t>
            </a:r>
            <a:r>
              <a:rPr lang="en-GB" altLang="en-US" sz="1100" baseline="0" dirty="0">
                <a:latin typeface="Arial" panose="020B0604020202020204" pitchFamily="34" charset="0"/>
                <a:ea typeface="ＭＳ Ｐゴシック"/>
                <a:cs typeface="Arial" panose="020B0604020202020204" pitchFamily="34" charset="0"/>
              </a:rPr>
              <a:t> of the model asking students what they may wish to consider for each stage.</a:t>
            </a:r>
          </a:p>
          <a:p>
            <a:pPr algn="just">
              <a:spcAft>
                <a:spcPts val="1200"/>
              </a:spcAft>
            </a:pPr>
            <a:endParaRPr lang="en-GB" altLang="en-US" sz="1100" dirty="0">
              <a:latin typeface="Arial" panose="020B0604020202020204" pitchFamily="34" charset="0"/>
              <a:ea typeface="ＭＳ Ｐゴシック"/>
              <a:cs typeface="Arial" panose="020B0604020202020204" pitchFamily="34" charset="0"/>
            </a:endParaRPr>
          </a:p>
          <a:p>
            <a:pPr>
              <a:spcBef>
                <a:spcPct val="0"/>
              </a:spcBef>
              <a:buFontTx/>
              <a:buNone/>
            </a:pPr>
            <a:r>
              <a:rPr lang="en-US" altLang="en-US" sz="1100" dirty="0">
                <a:latin typeface="Arial" panose="020B0604020202020204" pitchFamily="34" charset="0"/>
                <a:ea typeface="ＭＳ Ｐゴシック" panose="020B0600070205080204" pitchFamily="34" charset="-128"/>
                <a:cs typeface="Arial" panose="020B0604020202020204" pitchFamily="34" charset="0"/>
              </a:rPr>
              <a:t>Once an assessment has been completed, the </a:t>
            </a:r>
            <a:r>
              <a:rPr lang="en-US" altLang="en-US" sz="1100" b="1"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METHANE </a:t>
            </a:r>
            <a:r>
              <a:rPr lang="en-US" altLang="en-US" sz="1100" dirty="0">
                <a:latin typeface="Arial" panose="020B0604020202020204" pitchFamily="34" charset="0"/>
                <a:ea typeface="ＭＳ Ｐゴシック" panose="020B0600070205080204" pitchFamily="34" charset="-128"/>
                <a:cs typeface="Arial" panose="020B0604020202020204" pitchFamily="34" charset="0"/>
              </a:rPr>
              <a:t>aide-memoire used for major/critical incidents can be used to assist officers in determining initial actions and as a prompt for the relaying information back to the control room: </a:t>
            </a:r>
          </a:p>
          <a:p>
            <a:pPr>
              <a:spcBef>
                <a:spcPct val="0"/>
              </a:spcBef>
              <a:buFontTx/>
              <a:buNone/>
            </a:pPr>
            <a:endParaRPr lang="en-US" altLang="en-US" sz="1100" dirty="0">
              <a:latin typeface="Arial" panose="020B0604020202020204" pitchFamily="34" charset="0"/>
              <a:ea typeface="ＭＳ Ｐゴシック" panose="020B0600070205080204" pitchFamily="34" charset="-128"/>
              <a:cs typeface="Arial" panose="020B0604020202020204" pitchFamily="34" charset="0"/>
            </a:endParaRPr>
          </a:p>
          <a:p>
            <a:pPr marL="285750" indent="-285750">
              <a:spcBef>
                <a:spcPct val="0"/>
              </a:spcBef>
              <a:buFont typeface="Arial" panose="020B0604020202020204" pitchFamily="34" charset="0"/>
              <a:buChar char="•"/>
            </a:pPr>
            <a:r>
              <a:rPr lang="en-GB" altLang="en-US" sz="1100" b="1"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M</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ajor incident declared? </a:t>
            </a:r>
          </a:p>
          <a:p>
            <a:pPr marL="285750" indent="-285750">
              <a:spcBef>
                <a:spcPct val="0"/>
              </a:spcBef>
              <a:buFont typeface="Arial" panose="020B0604020202020204" pitchFamily="34" charset="0"/>
              <a:buChar char="•"/>
            </a:pPr>
            <a:r>
              <a:rPr lang="en-GB" altLang="en-US" sz="1100" b="1"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E</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xact location </a:t>
            </a:r>
          </a:p>
          <a:p>
            <a:pPr marL="285750" indent="-285750">
              <a:spcBef>
                <a:spcPct val="0"/>
              </a:spcBef>
              <a:buFont typeface="Arial" panose="020B0604020202020204" pitchFamily="34" charset="0"/>
              <a:buChar char="•"/>
            </a:pPr>
            <a:r>
              <a:rPr lang="en-GB" altLang="en-US" sz="1100" b="1"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T</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ype of incident </a:t>
            </a:r>
          </a:p>
          <a:p>
            <a:pPr marL="285750" indent="-285750">
              <a:spcBef>
                <a:spcPct val="0"/>
              </a:spcBef>
              <a:buFont typeface="Arial" panose="020B0604020202020204" pitchFamily="34" charset="0"/>
              <a:buChar char="•"/>
            </a:pPr>
            <a:r>
              <a:rPr lang="en-GB" altLang="en-US" sz="1100" b="1"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H</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azards present or suspected </a:t>
            </a:r>
          </a:p>
          <a:p>
            <a:pPr marL="285750" indent="-285750">
              <a:spcBef>
                <a:spcPct val="0"/>
              </a:spcBef>
              <a:buFont typeface="Arial" panose="020B0604020202020204" pitchFamily="34" charset="0"/>
              <a:buChar char="•"/>
            </a:pPr>
            <a:r>
              <a:rPr lang="en-US" altLang="en-US" sz="1100" b="1"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A</a:t>
            </a:r>
            <a:r>
              <a:rPr lang="en-US" altLang="en-US" sz="1100" dirty="0">
                <a:latin typeface="Arial" panose="020B0604020202020204" pitchFamily="34" charset="0"/>
                <a:ea typeface="ＭＳ Ｐゴシック" panose="020B0600070205080204" pitchFamily="34" charset="-128"/>
                <a:cs typeface="Arial" panose="020B0604020202020204" pitchFamily="34" charset="0"/>
              </a:rPr>
              <a:t>ccess - routes that are safe to use </a:t>
            </a:r>
          </a:p>
          <a:p>
            <a:pPr marL="285750" indent="-285750">
              <a:spcBef>
                <a:spcPct val="0"/>
              </a:spcBef>
              <a:buFont typeface="Arial" panose="020B0604020202020204" pitchFamily="34" charset="0"/>
              <a:buChar char="•"/>
            </a:pPr>
            <a:r>
              <a:rPr lang="en-US" altLang="en-US" sz="1100" b="1"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N</a:t>
            </a:r>
            <a:r>
              <a:rPr lang="en-US" altLang="en-US" sz="1100" dirty="0">
                <a:latin typeface="Arial" panose="020B0604020202020204" pitchFamily="34" charset="0"/>
                <a:ea typeface="ＭＳ Ｐゴシック" panose="020B0600070205080204" pitchFamily="34" charset="-128"/>
                <a:cs typeface="Arial" panose="020B0604020202020204" pitchFamily="34" charset="0"/>
              </a:rPr>
              <a:t>umber, type, severity of casualties </a:t>
            </a:r>
          </a:p>
          <a:p>
            <a:pPr marL="285750" indent="-285750">
              <a:spcBef>
                <a:spcPct val="0"/>
              </a:spcBef>
              <a:buFont typeface="Arial" panose="020B0604020202020204" pitchFamily="34" charset="0"/>
              <a:buChar char="•"/>
            </a:pPr>
            <a:r>
              <a:rPr lang="en-US" altLang="en-US" sz="1100" b="1"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E</a:t>
            </a:r>
            <a:r>
              <a:rPr lang="en-US" altLang="en-US" sz="1100" dirty="0">
                <a:latin typeface="Arial" panose="020B0604020202020204" pitchFamily="34" charset="0"/>
                <a:ea typeface="ＭＳ Ｐゴシック" panose="020B0600070205080204" pitchFamily="34" charset="-128"/>
                <a:cs typeface="Arial" panose="020B0604020202020204" pitchFamily="34" charset="0"/>
              </a:rPr>
              <a:t>mergency services present and those required </a:t>
            </a:r>
          </a:p>
          <a:p>
            <a:pPr algn="just">
              <a:spcAft>
                <a:spcPts val="1200"/>
              </a:spcAft>
            </a:pPr>
            <a:endParaRPr lang="en-GB" altLang="en-US" sz="1400" dirty="0">
              <a:ea typeface="ＭＳ Ｐゴシック"/>
              <a:cs typeface="ＭＳ Ｐゴシック"/>
            </a:endParaRPr>
          </a:p>
        </p:txBody>
      </p:sp>
    </p:spTree>
    <p:extLst>
      <p:ext uri="{BB962C8B-B14F-4D97-AF65-F5344CB8AC3E}">
        <p14:creationId xmlns:p14="http://schemas.microsoft.com/office/powerpoint/2010/main" val="373535088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82688" y="185738"/>
            <a:ext cx="4775200" cy="2687637"/>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 name="Rectangle 5"/>
          <p:cNvSpPr/>
          <p:nvPr/>
        </p:nvSpPr>
        <p:spPr>
          <a:xfrm>
            <a:off x="576943" y="3375410"/>
            <a:ext cx="5812971" cy="3970318"/>
          </a:xfrm>
          <a:prstGeom prst="rect">
            <a:avLst/>
          </a:prstGeom>
        </p:spPr>
        <p:txBody>
          <a:bodyPr wrap="square">
            <a:spAutoFit/>
          </a:bodyPr>
          <a:lstStyle/>
          <a:p>
            <a:r>
              <a:rPr lang="en-GB" altLang="en-US" sz="1400" dirty="0">
                <a:ea typeface="ＭＳ Ｐゴシック" panose="020B0600070205080204" pitchFamily="34" charset="-128"/>
              </a:rPr>
              <a:t>Wherever possible, when working in a road traffic environment you should wear high visibility clothing</a:t>
            </a:r>
          </a:p>
          <a:p>
            <a:endParaRPr lang="en-GB" altLang="en-US" sz="1400" dirty="0">
              <a:ea typeface="ＭＳ Ｐゴシック" panose="020B0600070205080204" pitchFamily="34" charset="-128"/>
            </a:endParaRPr>
          </a:p>
          <a:p>
            <a:r>
              <a:rPr lang="en-GB" altLang="en-US" sz="1400" dirty="0">
                <a:ea typeface="ＭＳ Ｐゴシック" panose="020B0600070205080204" pitchFamily="34" charset="-128"/>
              </a:rPr>
              <a:t>Position the police vehicle correctly so that it can be seen from both directions and is not likely to cause an accident</a:t>
            </a:r>
          </a:p>
          <a:p>
            <a:endParaRPr lang="en-GB" altLang="en-US" sz="1400" dirty="0">
              <a:ea typeface="ＭＳ Ｐゴシック" panose="020B0600070205080204" pitchFamily="34" charset="-128"/>
            </a:endParaRPr>
          </a:p>
          <a:p>
            <a:r>
              <a:rPr lang="en-GB" altLang="en-US" sz="1400" dirty="0">
                <a:ea typeface="ＭＳ Ｐゴシック" panose="020B0600070205080204" pitchFamily="34" charset="-128"/>
              </a:rPr>
              <a:t>Ensure that the hazard warning and roof lights are in operation on the police vehicle</a:t>
            </a:r>
          </a:p>
          <a:p>
            <a:endParaRPr lang="en-GB" altLang="en-US" sz="1400" dirty="0">
              <a:ea typeface="ＭＳ Ｐゴシック" panose="020B0600070205080204" pitchFamily="34" charset="-128"/>
            </a:endParaRPr>
          </a:p>
          <a:p>
            <a:r>
              <a:rPr lang="en-GB" altLang="en-US" sz="1400" dirty="0">
                <a:ea typeface="ＭＳ Ｐゴシック" panose="020B0600070205080204" pitchFamily="34" charset="-128"/>
              </a:rPr>
              <a:t>Try to establish a ‘sterile’ zone around the vehicles using the police vehicle, cones, and signs where available.</a:t>
            </a:r>
          </a:p>
          <a:p>
            <a:endParaRPr lang="en-GB" altLang="en-US" sz="1400" dirty="0">
              <a:ea typeface="ＭＳ Ｐゴシック" panose="020B0600070205080204" pitchFamily="34" charset="-128"/>
            </a:endParaRPr>
          </a:p>
          <a:p>
            <a:r>
              <a:rPr lang="en-GB" altLang="en-US" sz="1400" dirty="0">
                <a:ea typeface="ＭＳ Ｐゴシック" panose="020B0600070205080204" pitchFamily="34" charset="-128"/>
              </a:rPr>
              <a:t>Be aware that as a result of the collision there may be debris, glass, fluids </a:t>
            </a:r>
            <a:r>
              <a:rPr lang="en-GB" altLang="en-US" sz="1400" dirty="0" err="1">
                <a:ea typeface="ＭＳ Ｐゴシック" panose="020B0600070205080204" pitchFamily="34" charset="-128"/>
              </a:rPr>
              <a:t>etc</a:t>
            </a:r>
            <a:r>
              <a:rPr lang="en-GB" altLang="en-US" sz="1400" dirty="0">
                <a:ea typeface="ＭＳ Ｐゴシック" panose="020B0600070205080204" pitchFamily="34" charset="-128"/>
              </a:rPr>
              <a:t> at the scene. </a:t>
            </a:r>
          </a:p>
          <a:p>
            <a:endParaRPr lang="en-GB" altLang="en-US" sz="1400" dirty="0">
              <a:ea typeface="ＭＳ Ｐゴシック" panose="020B0600070205080204" pitchFamily="34" charset="-128"/>
            </a:endParaRPr>
          </a:p>
          <a:p>
            <a:r>
              <a:rPr lang="en-GB" altLang="en-US" sz="1400" dirty="0">
                <a:ea typeface="ＭＳ Ｐゴシック" panose="020B0600070205080204" pitchFamily="34" charset="-128"/>
              </a:rPr>
              <a:t>Care should be taken to ensure that no injuries are caused as a result of items at the scene.</a:t>
            </a:r>
          </a:p>
          <a:p>
            <a:endParaRPr lang="en-GB" altLang="en-US" sz="1400" dirty="0">
              <a:ea typeface="ＭＳ Ｐゴシック" panose="020B0600070205080204" pitchFamily="34" charset="-128"/>
            </a:endParaRPr>
          </a:p>
        </p:txBody>
      </p:sp>
      <p:sp>
        <p:nvSpPr>
          <p:cNvPr id="7" name="Notes Placeholder 6">
            <a:extLst>
              <a:ext uri="{FF2B5EF4-FFF2-40B4-BE49-F238E27FC236}">
                <a16:creationId xmlns:a16="http://schemas.microsoft.com/office/drawing/2014/main" id="{A358645F-65F4-4236-9E8B-AF22A1021690}"/>
              </a:ext>
            </a:extLst>
          </p:cNvPr>
          <p:cNvSpPr>
            <a:spLocks noGrp="1"/>
          </p:cNvSpPr>
          <p:nvPr>
            <p:ph type="body" sz="quarter" idx="3"/>
          </p:nvPr>
        </p:nvSpPr>
        <p:spPr/>
        <p:txBody>
          <a:bodyPr/>
          <a:lstStyle/>
          <a:p>
            <a:endParaRPr lang="en-GB"/>
          </a:p>
        </p:txBody>
      </p:sp>
    </p:spTree>
    <p:extLst>
      <p:ext uri="{BB962C8B-B14F-4D97-AF65-F5344CB8AC3E}">
        <p14:creationId xmlns:p14="http://schemas.microsoft.com/office/powerpoint/2010/main" val="339339609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Rot="1" noChangeAspect="1" noChangeArrowheads="1" noTextEdit="1"/>
          </p:cNvSpPr>
          <p:nvPr>
            <p:ph type="sldImg"/>
          </p:nvPr>
        </p:nvSpPr>
        <p:spPr>
          <a:xfrm>
            <a:off x="685800" y="263525"/>
            <a:ext cx="5486400" cy="3086100"/>
          </a:xfrm>
          <a:ln/>
        </p:spPr>
      </p:sp>
      <p:sp>
        <p:nvSpPr>
          <p:cNvPr id="20483" name="Rectangle 3"/>
          <p:cNvSpPr>
            <a:spLocks noGrp="1" noChangeArrowheads="1"/>
          </p:cNvSpPr>
          <p:nvPr>
            <p:ph type="body" idx="1"/>
          </p:nvPr>
        </p:nvSpPr>
        <p:spPr>
          <a:xfrm>
            <a:off x="685800" y="3688030"/>
            <a:ext cx="5486400" cy="4969081"/>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z="1200" dirty="0">
                <a:latin typeface="Arial" panose="020B0604020202020204" pitchFamily="34" charset="0"/>
                <a:ea typeface="ＭＳ Ｐゴシック" panose="020B0600070205080204" pitchFamily="34" charset="-128"/>
                <a:cs typeface="Arial" panose="020B0604020202020204" pitchFamily="34" charset="0"/>
              </a:rPr>
              <a:t>Where practicable, you should position your police vehicle about </a:t>
            </a:r>
            <a:r>
              <a:rPr lang="en-GB" altLang="en-US" sz="1200" b="1" dirty="0">
                <a:latin typeface="Arial" panose="020B0604020202020204" pitchFamily="34" charset="0"/>
                <a:ea typeface="ＭＳ Ｐゴシック" panose="020B0600070205080204" pitchFamily="34" charset="-128"/>
                <a:cs typeface="Arial" panose="020B0604020202020204" pitchFamily="34" charset="0"/>
              </a:rPr>
              <a:t>50 metres </a:t>
            </a:r>
            <a:r>
              <a:rPr lang="en-GB" altLang="en-US" sz="1200" dirty="0">
                <a:latin typeface="Arial" panose="020B0604020202020204" pitchFamily="34" charset="0"/>
                <a:ea typeface="ＭＳ Ｐゴシック" panose="020B0600070205080204" pitchFamily="34" charset="-128"/>
                <a:cs typeface="Arial" panose="020B0604020202020204" pitchFamily="34" charset="0"/>
              </a:rPr>
              <a:t>in front of the vehicles involved in the collision. </a:t>
            </a:r>
          </a:p>
          <a:p>
            <a:endParaRPr lang="en-GB" altLang="en-US" sz="12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200" dirty="0">
                <a:latin typeface="Arial" panose="020B0604020202020204" pitchFamily="34" charset="0"/>
                <a:ea typeface="ＭＳ Ｐゴシック" panose="020B0600070205080204" pitchFamily="34" charset="-128"/>
                <a:cs typeface="Arial" panose="020B0604020202020204" pitchFamily="34" charset="0"/>
              </a:rPr>
              <a:t> Keep the blue lights flashing to warn other drivers.</a:t>
            </a:r>
          </a:p>
          <a:p>
            <a:endParaRPr lang="en-GB" altLang="en-US" sz="12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200" dirty="0">
                <a:latin typeface="Arial" panose="020B0604020202020204" pitchFamily="34" charset="0"/>
                <a:ea typeface="ＭＳ Ｐゴシック" panose="020B0600070205080204" pitchFamily="34" charset="-128"/>
                <a:cs typeface="Arial" panose="020B0604020202020204" pitchFamily="34" charset="0"/>
              </a:rPr>
              <a:t>Place cones from the front of the police vehicle to the vehicles involved.  This will create a </a:t>
            </a:r>
            <a:r>
              <a:rPr lang="en-GB" altLang="en-US" sz="1200" b="1" dirty="0">
                <a:latin typeface="Arial" panose="020B0604020202020204" pitchFamily="34" charset="0"/>
                <a:ea typeface="ＭＳ Ｐゴシック" panose="020B0600070205080204" pitchFamily="34" charset="-128"/>
                <a:cs typeface="Arial" panose="020B0604020202020204" pitchFamily="34" charset="0"/>
              </a:rPr>
              <a:t>50 metre </a:t>
            </a:r>
            <a:r>
              <a:rPr lang="en-GB" altLang="en-US" sz="1200" dirty="0">
                <a:latin typeface="Arial" panose="020B0604020202020204" pitchFamily="34" charset="0"/>
                <a:ea typeface="ＭＳ Ｐゴシック" panose="020B0600070205080204" pitchFamily="34" charset="-128"/>
                <a:cs typeface="Arial" panose="020B0604020202020204" pitchFamily="34" charset="0"/>
              </a:rPr>
              <a:t>‘sterile’ area in which to work.</a:t>
            </a:r>
          </a:p>
          <a:p>
            <a:endParaRPr lang="en-GB" altLang="en-US" sz="12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200" dirty="0">
                <a:latin typeface="Arial" panose="020B0604020202020204" pitchFamily="34" charset="0"/>
                <a:ea typeface="ＭＳ Ｐゴシック" panose="020B0600070205080204" pitchFamily="34" charset="-128"/>
                <a:cs typeface="Arial" panose="020B0604020202020204" pitchFamily="34" charset="0"/>
              </a:rPr>
              <a:t>If you have sufficient cones place them in a diagonal line from the side of the road, at a point approximately </a:t>
            </a:r>
            <a:r>
              <a:rPr lang="en-GB" altLang="en-US" sz="1200" b="1" dirty="0">
                <a:latin typeface="Arial" panose="020B0604020202020204" pitchFamily="34" charset="0"/>
                <a:ea typeface="ＭＳ Ｐゴシック" panose="020B0600070205080204" pitchFamily="34" charset="-128"/>
                <a:cs typeface="Arial" panose="020B0604020202020204" pitchFamily="34" charset="0"/>
              </a:rPr>
              <a:t>100 metres</a:t>
            </a:r>
            <a:r>
              <a:rPr lang="en-GB" altLang="en-US" sz="1200" dirty="0">
                <a:latin typeface="Arial" panose="020B0604020202020204" pitchFamily="34" charset="0"/>
                <a:ea typeface="ＭＳ Ｐゴシック" panose="020B0600070205080204" pitchFamily="34" charset="-128"/>
                <a:cs typeface="Arial" panose="020B0604020202020204" pitchFamily="34" charset="0"/>
              </a:rPr>
              <a:t> from the police vehicle. </a:t>
            </a:r>
          </a:p>
          <a:p>
            <a:endParaRPr lang="en-GB" altLang="en-US" sz="12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200" dirty="0">
                <a:latin typeface="Arial" panose="020B0604020202020204" pitchFamily="34" charset="0"/>
                <a:ea typeface="ＭＳ Ｐゴシック" panose="020B0600070205080204" pitchFamily="34" charset="-128"/>
                <a:cs typeface="Arial" panose="020B0604020202020204" pitchFamily="34" charset="0"/>
              </a:rPr>
              <a:t>When placing cones you should walk out from the rear of the police vehicle, facing oncoming traffic and place the furthest cone first.</a:t>
            </a:r>
          </a:p>
          <a:p>
            <a:endParaRPr lang="en-GB" altLang="en-US" sz="12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200" dirty="0">
                <a:latin typeface="Arial" panose="020B0604020202020204" pitchFamily="34" charset="0"/>
                <a:ea typeface="ＭＳ Ｐゴシック" panose="020B0600070205080204" pitchFamily="34" charset="-128"/>
                <a:cs typeface="Arial" panose="020B0604020202020204" pitchFamily="34" charset="0"/>
              </a:rPr>
              <a:t>Walk backwards placing cones until you reach the rear of the police vehicle.</a:t>
            </a:r>
          </a:p>
          <a:p>
            <a:endParaRPr lang="en-GB" altLang="en-US" sz="12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200" b="1" dirty="0">
                <a:latin typeface="Arial" panose="020B0604020202020204" pitchFamily="34" charset="0"/>
                <a:ea typeface="ＭＳ Ｐゴシック" panose="020B0600070205080204" pitchFamily="34" charset="-128"/>
                <a:cs typeface="Arial" panose="020B0604020202020204" pitchFamily="34" charset="0"/>
              </a:rPr>
              <a:t>DO NOT </a:t>
            </a:r>
            <a:r>
              <a:rPr lang="en-GB" altLang="en-US" sz="1200" dirty="0">
                <a:latin typeface="Arial" panose="020B0604020202020204" pitchFamily="34" charset="0"/>
                <a:ea typeface="ＭＳ Ｐゴシック" panose="020B0600070205080204" pitchFamily="34" charset="-128"/>
                <a:cs typeface="Arial" panose="020B0604020202020204" pitchFamily="34" charset="0"/>
              </a:rPr>
              <a:t>turn your back on on-coming traffic.</a:t>
            </a:r>
          </a:p>
          <a:p>
            <a:endParaRPr lang="en-GB" altLang="en-US" sz="12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200" dirty="0">
                <a:latin typeface="Arial" panose="020B0604020202020204" pitchFamily="34" charset="0"/>
                <a:ea typeface="ＭＳ Ｐゴシック" panose="020B0600070205080204" pitchFamily="34" charset="-128"/>
                <a:cs typeface="Arial" panose="020B0604020202020204" pitchFamily="34" charset="0"/>
              </a:rPr>
              <a:t>If you have one place a traffic sign at the beginning of the accident scene.</a:t>
            </a:r>
          </a:p>
          <a:p>
            <a:endParaRPr lang="en-GB" altLang="en-US" dirty="0">
              <a:ea typeface="ＭＳ Ｐゴシック" panose="020B0600070205080204" pitchFamily="34" charset="-128"/>
            </a:endParaRPr>
          </a:p>
          <a:p>
            <a:endParaRPr lang="en-GB" altLang="en-US" dirty="0">
              <a:ea typeface="ＭＳ Ｐゴシック" panose="020B0600070205080204" pitchFamily="34" charset="-128"/>
            </a:endParaRPr>
          </a:p>
        </p:txBody>
      </p:sp>
    </p:spTree>
    <p:extLst>
      <p:ext uri="{BB962C8B-B14F-4D97-AF65-F5344CB8AC3E}">
        <p14:creationId xmlns:p14="http://schemas.microsoft.com/office/powerpoint/2010/main" val="101638513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973263" y="174625"/>
            <a:ext cx="2863850" cy="1611313"/>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Notes Placeholder 8">
            <a:extLst>
              <a:ext uri="{FF2B5EF4-FFF2-40B4-BE49-F238E27FC236}">
                <a16:creationId xmlns:a16="http://schemas.microsoft.com/office/drawing/2014/main" id="{2E8B9397-DDCF-415D-AA7B-F3C00BB544E8}"/>
              </a:ext>
            </a:extLst>
          </p:cNvPr>
          <p:cNvSpPr>
            <a:spLocks noGrp="1"/>
          </p:cNvSpPr>
          <p:nvPr>
            <p:ph type="body" idx="1"/>
          </p:nvPr>
        </p:nvSpPr>
        <p:spPr>
          <a:xfrm>
            <a:off x="865682" y="2167016"/>
            <a:ext cx="5486400" cy="3600450"/>
          </a:xfrm>
        </p:spPr>
        <p:txBody>
          <a:bodyPr/>
          <a:lstStyle/>
          <a:p>
            <a:r>
              <a:rPr lang="en-GB" sz="1200" dirty="0"/>
              <a:t>An incident scene must also be effectively secured to preserve potential evidence.</a:t>
            </a:r>
          </a:p>
          <a:p>
            <a:r>
              <a:rPr lang="en-GB" sz="1200" dirty="0"/>
              <a:t>Consideration should take into account that there may be potential disturbance by humans, animals or the weather.</a:t>
            </a:r>
          </a:p>
          <a:p>
            <a:r>
              <a:rPr lang="en-GB" sz="1200" dirty="0"/>
              <a:t>When securing the scene, a firm link can be made with the actions carried out to make the scene safe.  Officers should ensure that the signs, cones, cordon tape and lighting are placed in the correct manner.</a:t>
            </a:r>
          </a:p>
          <a:p>
            <a:r>
              <a:rPr lang="en-GB" sz="1200" dirty="0"/>
              <a:t>Any equipment used should be checked periodically to ensure that it is still in the correct position i.e. it has not been moved by passing traffic or a gust of wind.</a:t>
            </a:r>
          </a:p>
          <a:p>
            <a:r>
              <a:rPr lang="en-GB" sz="1200" dirty="0"/>
              <a:t>Remember that equipment must be placed to maximise its aim which is to ensure safety and security.</a:t>
            </a:r>
          </a:p>
          <a:p>
            <a:endParaRPr lang="en-GB" sz="1200" dirty="0"/>
          </a:p>
          <a:p>
            <a:r>
              <a:rPr lang="en-GB" sz="1200" kern="1200" dirty="0">
                <a:solidFill>
                  <a:schemeClr val="tx1"/>
                </a:solidFill>
                <a:effectLst/>
                <a:ea typeface="+mn-ea"/>
                <a:cs typeface="Arial" panose="020B0604020202020204" pitchFamily="34" charset="0"/>
              </a:rPr>
              <a:t>The quality of the initial investigation into a collision or other incident is a significant factor in gathering material that assists the police in identifying how it occurred.</a:t>
            </a:r>
          </a:p>
          <a:p>
            <a:r>
              <a:rPr lang="en-GB" sz="1200" kern="1200" dirty="0">
                <a:solidFill>
                  <a:schemeClr val="tx1"/>
                </a:solidFill>
                <a:effectLst/>
                <a:ea typeface="+mn-ea"/>
                <a:cs typeface="Arial" panose="020B0604020202020204" pitchFamily="34" charset="0"/>
              </a:rPr>
              <a:t>The first opportunity to locate and gather material may be the only opportunity. Scenes that are not properly secured will deteriorate quickly – witnesses who are not identified and interviewed immediately may discuss events with others and thus contaminate their recollection of the event, or may leave the area and be impossible to trace later.</a:t>
            </a:r>
          </a:p>
          <a:p>
            <a:endParaRPr lang="en-GB" sz="1200" dirty="0"/>
          </a:p>
          <a:p>
            <a:endParaRPr lang="en-GB" sz="1200" dirty="0"/>
          </a:p>
          <a:p>
            <a:r>
              <a:rPr lang="en-GB" sz="1200" dirty="0"/>
              <a:t>The police are responsible for controlling all traffic and personnel movements in support of the investigative role within the parameters of the immediate scene.  </a:t>
            </a:r>
          </a:p>
          <a:p>
            <a:endParaRPr lang="en-GB" sz="1200" dirty="0"/>
          </a:p>
          <a:p>
            <a:r>
              <a:rPr lang="en-GB" sz="1200" dirty="0"/>
              <a:t>Where it is necessary to stop, direct or divert traffic, officers have the following powers:</a:t>
            </a:r>
          </a:p>
          <a:p>
            <a:endParaRPr lang="en-GB" sz="1200" dirty="0"/>
          </a:p>
          <a:p>
            <a:r>
              <a:rPr lang="en-GB" sz="1200" dirty="0"/>
              <a:t>Sec 163 Road Traffic Act 1988 in relation to stopping vehicles</a:t>
            </a:r>
          </a:p>
          <a:p>
            <a:endParaRPr lang="en-GB" sz="1200" dirty="0"/>
          </a:p>
          <a:p>
            <a:r>
              <a:rPr lang="en-GB" sz="1200" dirty="0"/>
              <a:t>Sec 35 Road Traffic Act 1988 in relation to directing traffic</a:t>
            </a:r>
          </a:p>
          <a:p>
            <a:endParaRPr lang="en-GB" sz="1200" dirty="0"/>
          </a:p>
          <a:p>
            <a:r>
              <a:rPr lang="en-GB" sz="1200" dirty="0"/>
              <a:t>Sec 67 Road Traffic Regulation Act 1984 in relation to closing roads and creating diversions.</a:t>
            </a:r>
          </a:p>
          <a:p>
            <a:endParaRPr lang="en-GB" dirty="0"/>
          </a:p>
        </p:txBody>
      </p:sp>
    </p:spTree>
    <p:extLst>
      <p:ext uri="{BB962C8B-B14F-4D97-AF65-F5344CB8AC3E}">
        <p14:creationId xmlns:p14="http://schemas.microsoft.com/office/powerpoint/2010/main" val="376461155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973263" y="174625"/>
            <a:ext cx="2863850" cy="1611313"/>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Notes Placeholder 8">
            <a:extLst>
              <a:ext uri="{FF2B5EF4-FFF2-40B4-BE49-F238E27FC236}">
                <a16:creationId xmlns:a16="http://schemas.microsoft.com/office/drawing/2014/main" id="{50B73C16-F0FB-44E9-A409-430FA41A1E55}"/>
              </a:ext>
            </a:extLst>
          </p:cNvPr>
          <p:cNvSpPr>
            <a:spLocks noGrp="1"/>
          </p:cNvSpPr>
          <p:nvPr>
            <p:ph type="body" idx="1"/>
          </p:nvPr>
        </p:nvSpPr>
        <p:spPr>
          <a:xfrm>
            <a:off x="661988" y="2152025"/>
            <a:ext cx="5486400" cy="3600450"/>
          </a:xfrm>
        </p:spPr>
        <p:txBody>
          <a:bodyPr/>
          <a:lstStyle/>
          <a:p>
            <a:pPr>
              <a:spcBef>
                <a:spcPts val="0"/>
              </a:spcBef>
              <a:spcAft>
                <a:spcPts val="1812"/>
              </a:spcAft>
            </a:pPr>
            <a:r>
              <a:rPr lang="en-GB" altLang="en-US" sz="1200" dirty="0"/>
              <a:t>The quality of the initial investigation into a collision or other incident is a significant factor in gathering material that assists the police in identifying how it occurred.</a:t>
            </a:r>
          </a:p>
          <a:p>
            <a:pPr>
              <a:spcBef>
                <a:spcPts val="0"/>
              </a:spcBef>
              <a:spcAft>
                <a:spcPts val="1812"/>
              </a:spcAft>
            </a:pPr>
            <a:r>
              <a:rPr lang="en-GB" altLang="en-US" sz="1200" dirty="0"/>
              <a:t>The first opportunity to locate and gather material may be the only opportunity. Scenes that are not properly secured will deteriorate quickly, witnesses who are not identified and interviewed immediately may discuss events with others and thus contaminate their recollection of the event, or may leave the area and be impossible to trace later.</a:t>
            </a:r>
          </a:p>
          <a:p>
            <a:pPr>
              <a:spcBef>
                <a:spcPts val="0"/>
              </a:spcBef>
              <a:spcAft>
                <a:spcPts val="1812"/>
              </a:spcAft>
            </a:pPr>
            <a:r>
              <a:rPr lang="en-GB" altLang="en-US" sz="1200" dirty="0"/>
              <a:t>The ‘Golden Hour’ is a term for the period immediately following the commission of an offence when material is abundant and readily available to the police. </a:t>
            </a:r>
          </a:p>
          <a:p>
            <a:pPr>
              <a:spcBef>
                <a:spcPts val="0"/>
              </a:spcBef>
              <a:spcAft>
                <a:spcPts val="1812"/>
              </a:spcAft>
            </a:pPr>
            <a:r>
              <a:rPr lang="en-GB" altLang="en-US" sz="1200" dirty="0"/>
              <a:t>Positive action in the period immediately following the report of a crime minimises the attrition of material and maximises the chance of securing evidence that will be admissible in court.</a:t>
            </a:r>
          </a:p>
          <a:p>
            <a:pPr>
              <a:spcBef>
                <a:spcPts val="0"/>
              </a:spcBef>
              <a:spcAft>
                <a:spcPts val="1812"/>
              </a:spcAft>
            </a:pPr>
            <a:r>
              <a:rPr lang="en-GB" altLang="en-US" sz="1200" dirty="0"/>
              <a:t>This is a short hand term that describes many actions.</a:t>
            </a:r>
          </a:p>
          <a:p>
            <a:endParaRPr lang="en-GB" dirty="0"/>
          </a:p>
        </p:txBody>
      </p:sp>
    </p:spTree>
    <p:extLst>
      <p:ext uri="{BB962C8B-B14F-4D97-AF65-F5344CB8AC3E}">
        <p14:creationId xmlns:p14="http://schemas.microsoft.com/office/powerpoint/2010/main" val="251843122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973263" y="174625"/>
            <a:ext cx="2863850" cy="1611313"/>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 name="Notes Placeholder 7">
            <a:extLst>
              <a:ext uri="{FF2B5EF4-FFF2-40B4-BE49-F238E27FC236}">
                <a16:creationId xmlns:a16="http://schemas.microsoft.com/office/drawing/2014/main" id="{B9D9E7DD-0E6B-4CC2-8F61-C78FD8D9301D}"/>
              </a:ext>
            </a:extLst>
          </p:cNvPr>
          <p:cNvSpPr>
            <a:spLocks noGrp="1"/>
          </p:cNvSpPr>
          <p:nvPr>
            <p:ph type="body" idx="1"/>
          </p:nvPr>
        </p:nvSpPr>
        <p:spPr>
          <a:xfrm>
            <a:off x="790732" y="2241966"/>
            <a:ext cx="5486400" cy="3600450"/>
          </a:xfrm>
        </p:spPr>
        <p:txBody>
          <a:bodyPr/>
          <a:lstStyle/>
          <a:p>
            <a:pPr>
              <a:spcBef>
                <a:spcPts val="0"/>
              </a:spcBef>
              <a:spcAft>
                <a:spcPts val="1812"/>
              </a:spcAft>
            </a:pPr>
            <a:r>
              <a:rPr lang="en-GB" altLang="en-US" sz="1200" b="1" dirty="0">
                <a:solidFill>
                  <a:srgbClr val="3333FF"/>
                </a:solidFill>
              </a:rPr>
              <a:t>Victims </a:t>
            </a:r>
            <a:r>
              <a:rPr lang="en-GB" altLang="en-US" sz="1200" dirty="0"/>
              <a:t>- You will need to identify victims and preserve the scene quickly so that evidence is still fresh and undisturbed.</a:t>
            </a:r>
          </a:p>
          <a:p>
            <a:pPr>
              <a:spcBef>
                <a:spcPts val="0"/>
              </a:spcBef>
              <a:spcAft>
                <a:spcPts val="1812"/>
              </a:spcAft>
            </a:pPr>
            <a:r>
              <a:rPr lang="en-GB" altLang="en-US" sz="1200" b="1" dirty="0">
                <a:solidFill>
                  <a:srgbClr val="3333FF"/>
                </a:solidFill>
              </a:rPr>
              <a:t>Scenes</a:t>
            </a:r>
            <a:r>
              <a:rPr lang="en-GB" altLang="en-US" sz="1200" dirty="0"/>
              <a:t> – Identify, preserve, assess and commence log. For example, blood stains, foot prints etc. may need to be covered in poor weather conditions.</a:t>
            </a:r>
          </a:p>
          <a:p>
            <a:pPr>
              <a:spcBef>
                <a:spcPts val="0"/>
              </a:spcBef>
              <a:spcAft>
                <a:spcPts val="1812"/>
              </a:spcAft>
            </a:pPr>
            <a:r>
              <a:rPr lang="en-GB" altLang="en-US" sz="1200" b="1" dirty="0">
                <a:solidFill>
                  <a:srgbClr val="3333FF"/>
                </a:solidFill>
              </a:rPr>
              <a:t>Suspects</a:t>
            </a:r>
            <a:r>
              <a:rPr lang="en-GB" altLang="en-US" sz="1200" dirty="0"/>
              <a:t> – Identify, arrest and preserve any evidence. For example, weapons they have used, blood stained clothing.</a:t>
            </a:r>
          </a:p>
          <a:p>
            <a:pPr>
              <a:spcBef>
                <a:spcPts val="0"/>
              </a:spcBef>
              <a:spcAft>
                <a:spcPts val="1812"/>
              </a:spcAft>
            </a:pPr>
            <a:r>
              <a:rPr lang="en-GB" altLang="en-US" sz="1200" b="1" dirty="0">
                <a:solidFill>
                  <a:srgbClr val="3333FF"/>
                </a:solidFill>
              </a:rPr>
              <a:t>Witnesses </a:t>
            </a:r>
            <a:r>
              <a:rPr lang="en-GB" altLang="en-US" sz="1200" dirty="0"/>
              <a:t>– Identify, support and prioritise. They will need to be interviewed while their recollections are still clear in their mind. Record first account and any descriptions of suspect(s) provided.</a:t>
            </a:r>
          </a:p>
          <a:p>
            <a:pPr>
              <a:spcBef>
                <a:spcPts val="0"/>
              </a:spcBef>
              <a:spcAft>
                <a:spcPts val="1812"/>
              </a:spcAft>
            </a:pPr>
            <a:r>
              <a:rPr lang="en-GB" altLang="en-US" sz="1200" b="1" dirty="0">
                <a:solidFill>
                  <a:srgbClr val="0033CC"/>
                </a:solidFill>
              </a:rPr>
              <a:t>Log – </a:t>
            </a:r>
            <a:r>
              <a:rPr lang="en-GB" altLang="en-US" sz="1200" dirty="0"/>
              <a:t>Decisions and rationale, circumstances, resources and conditions</a:t>
            </a:r>
          </a:p>
          <a:p>
            <a:pPr>
              <a:spcBef>
                <a:spcPts val="0"/>
              </a:spcBef>
              <a:spcAft>
                <a:spcPts val="1812"/>
              </a:spcAft>
            </a:pPr>
            <a:r>
              <a:rPr lang="en-GB" altLang="en-US" sz="1200" b="1" dirty="0">
                <a:solidFill>
                  <a:srgbClr val="0033CC"/>
                </a:solidFill>
              </a:rPr>
              <a:t>Family/Community – </a:t>
            </a:r>
            <a:r>
              <a:rPr lang="en-GB" altLang="en-US" sz="1200" dirty="0"/>
              <a:t>identify, inform, primary support (needs, concerns, expectations, sensitivity)</a:t>
            </a:r>
          </a:p>
          <a:p>
            <a:pPr>
              <a:spcBef>
                <a:spcPts val="0"/>
              </a:spcBef>
              <a:spcAft>
                <a:spcPts val="1812"/>
              </a:spcAft>
            </a:pPr>
            <a:r>
              <a:rPr lang="en-GB" altLang="en-US" sz="1200" b="1" dirty="0">
                <a:solidFill>
                  <a:srgbClr val="0033CC"/>
                </a:solidFill>
              </a:rPr>
              <a:t>Physical evidence – </a:t>
            </a:r>
            <a:r>
              <a:rPr lang="en-GB" altLang="en-US" sz="1200" dirty="0"/>
              <a:t>preservation (CCTV), public transport, escape routes, ambulances, hospitals</a:t>
            </a:r>
          </a:p>
          <a:p>
            <a:pPr>
              <a:spcBef>
                <a:spcPts val="0"/>
              </a:spcBef>
              <a:spcAft>
                <a:spcPts val="1812"/>
              </a:spcAft>
            </a:pPr>
            <a:r>
              <a:rPr lang="en-GB" altLang="en-US" sz="1200" b="1" dirty="0">
                <a:solidFill>
                  <a:srgbClr val="0033CC"/>
                </a:solidFill>
              </a:rPr>
              <a:t>Intelligence – </a:t>
            </a:r>
            <a:r>
              <a:rPr lang="en-GB" altLang="en-US" sz="1200" dirty="0"/>
              <a:t>identify, prioritise, maximise, exploit and consider</a:t>
            </a:r>
            <a:endParaRPr lang="en-GB" altLang="en-US" sz="1200" b="1" dirty="0">
              <a:solidFill>
                <a:srgbClr val="0033CC"/>
              </a:solidFill>
            </a:endParaRPr>
          </a:p>
          <a:p>
            <a:pPr>
              <a:spcBef>
                <a:spcPts val="0"/>
              </a:spcBef>
              <a:spcAft>
                <a:spcPts val="1812"/>
              </a:spcAft>
            </a:pPr>
            <a:r>
              <a:rPr lang="en-GB" altLang="en-US" sz="1200" b="1" dirty="0">
                <a:solidFill>
                  <a:srgbClr val="0033CC"/>
                </a:solidFill>
              </a:rPr>
              <a:t>Prevent contamination – </a:t>
            </a:r>
            <a:r>
              <a:rPr lang="en-GB" altLang="en-US" sz="1200" dirty="0"/>
              <a:t>victims, scenes, witnesses, suspects</a:t>
            </a:r>
          </a:p>
          <a:p>
            <a:pPr>
              <a:spcBef>
                <a:spcPts val="0"/>
              </a:spcBef>
              <a:spcAft>
                <a:spcPts val="1812"/>
              </a:spcAft>
            </a:pPr>
            <a:r>
              <a:rPr lang="en-GB" altLang="en-US" sz="1200" b="1" dirty="0">
                <a:solidFill>
                  <a:srgbClr val="0033CC"/>
                </a:solidFill>
              </a:rPr>
              <a:t>Lines of responsibility – </a:t>
            </a:r>
            <a:r>
              <a:rPr lang="en-GB" altLang="en-US" sz="1200" dirty="0"/>
              <a:t>identify, inform, brief, coordinate and review</a:t>
            </a:r>
          </a:p>
          <a:p>
            <a:pPr>
              <a:spcBef>
                <a:spcPts val="0"/>
              </a:spcBef>
              <a:spcAft>
                <a:spcPts val="1812"/>
              </a:spcAft>
            </a:pPr>
            <a:r>
              <a:rPr lang="en-GB" altLang="en-US" sz="1200" b="1" dirty="0"/>
              <a:t>Positive action in the ‘Golden Hour’ minimises the risk of evidence being lost or tampered with and therefore maximises the chance of securing evidence that will be admissible at subsequent court hearings</a:t>
            </a:r>
            <a:endParaRPr lang="en-GB" altLang="en-US" sz="1200" b="1" dirty="0">
              <a:solidFill>
                <a:srgbClr val="0033CC"/>
              </a:solidFill>
            </a:endParaRPr>
          </a:p>
          <a:p>
            <a:endParaRPr lang="en-GB" dirty="0"/>
          </a:p>
        </p:txBody>
      </p:sp>
    </p:spTree>
    <p:extLst>
      <p:ext uri="{BB962C8B-B14F-4D97-AF65-F5344CB8AC3E}">
        <p14:creationId xmlns:p14="http://schemas.microsoft.com/office/powerpoint/2010/main" val="192684755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82688" y="185738"/>
            <a:ext cx="4775200" cy="2687637"/>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 name="Notes Placeholder 7">
            <a:extLst>
              <a:ext uri="{FF2B5EF4-FFF2-40B4-BE49-F238E27FC236}">
                <a16:creationId xmlns:a16="http://schemas.microsoft.com/office/drawing/2014/main" id="{8629D9A7-09F4-4FBB-94C1-AEDF63D21843}"/>
              </a:ext>
            </a:extLst>
          </p:cNvPr>
          <p:cNvSpPr>
            <a:spLocks noGrp="1"/>
          </p:cNvSpPr>
          <p:nvPr>
            <p:ph type="body" idx="1"/>
          </p:nvPr>
        </p:nvSpPr>
        <p:spPr>
          <a:xfrm>
            <a:off x="827088" y="3486150"/>
            <a:ext cx="5486400" cy="3600450"/>
          </a:xfrm>
        </p:spPr>
        <p:txBody>
          <a:bodyPr/>
          <a:lstStyle/>
          <a:p>
            <a:r>
              <a:rPr lang="en-GB" altLang="en-US" sz="1200" dirty="0">
                <a:ea typeface="ＭＳ Ｐゴシック" panose="020B0600070205080204" pitchFamily="34" charset="-128"/>
              </a:rPr>
              <a:t>Having made the scene safe and assessed the situation there are three things that must be considered.</a:t>
            </a:r>
          </a:p>
          <a:p>
            <a:endParaRPr lang="en-GB" altLang="en-US" sz="1200" dirty="0">
              <a:ea typeface="ＭＳ Ｐゴシック" panose="020B0600070205080204" pitchFamily="34" charset="-128"/>
            </a:endParaRPr>
          </a:p>
          <a:p>
            <a:r>
              <a:rPr lang="en-GB" altLang="en-US" sz="1200" dirty="0">
                <a:ea typeface="ＭＳ Ｐゴシック" panose="020B0600070205080204" pitchFamily="34" charset="-128"/>
              </a:rPr>
              <a:t>This can be remembered by the use of the mnemonic </a:t>
            </a:r>
            <a:r>
              <a:rPr lang="en-GB" altLang="en-US" sz="1200" b="1" dirty="0">
                <a:ea typeface="ＭＳ Ｐゴシック" panose="020B0600070205080204" pitchFamily="34" charset="-128"/>
              </a:rPr>
              <a:t>COW</a:t>
            </a:r>
          </a:p>
          <a:p>
            <a:endParaRPr lang="en-GB" altLang="en-US" sz="1200" b="1" dirty="0">
              <a:ea typeface="ＭＳ Ｐゴシック" panose="020B0600070205080204" pitchFamily="34" charset="-128"/>
            </a:endParaRPr>
          </a:p>
          <a:p>
            <a:r>
              <a:rPr lang="en-GB" altLang="en-US" sz="1200" b="1" dirty="0">
                <a:ea typeface="ＭＳ Ｐゴシック" panose="020B0600070205080204" pitchFamily="34" charset="-128"/>
              </a:rPr>
              <a:t>C – </a:t>
            </a:r>
            <a:r>
              <a:rPr lang="en-GB" altLang="en-US" sz="1200" dirty="0">
                <a:ea typeface="ＭＳ Ｐゴシック" panose="020B0600070205080204" pitchFamily="34" charset="-128"/>
              </a:rPr>
              <a:t>Casualties – persons injured</a:t>
            </a:r>
          </a:p>
          <a:p>
            <a:endParaRPr lang="en-GB" altLang="en-US" sz="1200" dirty="0">
              <a:ea typeface="ＭＳ Ｐゴシック" panose="020B0600070205080204" pitchFamily="34" charset="-128"/>
            </a:endParaRPr>
          </a:p>
          <a:p>
            <a:r>
              <a:rPr lang="en-GB" altLang="en-US" sz="1200" b="1" dirty="0">
                <a:ea typeface="ＭＳ Ｐゴシック" panose="020B0600070205080204" pitchFamily="34" charset="-128"/>
              </a:rPr>
              <a:t>O – </a:t>
            </a:r>
            <a:r>
              <a:rPr lang="en-GB" altLang="en-US" sz="1200" dirty="0">
                <a:ea typeface="ＭＳ Ｐゴシック" panose="020B0600070205080204" pitchFamily="34" charset="-128"/>
              </a:rPr>
              <a:t>Obstruction – danger or hindrance caused by vehicles, debris or injured persons</a:t>
            </a:r>
          </a:p>
          <a:p>
            <a:endParaRPr lang="en-GB" altLang="en-US" sz="1200" dirty="0">
              <a:ea typeface="ＭＳ Ｐゴシック" panose="020B0600070205080204" pitchFamily="34" charset="-128"/>
            </a:endParaRPr>
          </a:p>
          <a:p>
            <a:r>
              <a:rPr lang="en-GB" altLang="en-US" sz="1200" b="1" dirty="0">
                <a:ea typeface="ＭＳ Ｐゴシック" panose="020B0600070205080204" pitchFamily="34" charset="-128"/>
              </a:rPr>
              <a:t>W – </a:t>
            </a:r>
            <a:r>
              <a:rPr lang="en-GB" altLang="en-US" sz="1200" dirty="0">
                <a:ea typeface="ＭＳ Ｐゴシック" panose="020B0600070205080204" pitchFamily="34" charset="-128"/>
              </a:rPr>
              <a:t>Witnesses who can say what happened</a:t>
            </a:r>
          </a:p>
          <a:p>
            <a:endParaRPr lang="en-GB" altLang="en-US" sz="1200" dirty="0">
              <a:ea typeface="ＭＳ Ｐゴシック" panose="020B0600070205080204" pitchFamily="34" charset="-128"/>
            </a:endParaRPr>
          </a:p>
          <a:p>
            <a:r>
              <a:rPr lang="en-GB" altLang="en-US" sz="1200" dirty="0">
                <a:ea typeface="ＭＳ Ｐゴシック" panose="020B0600070205080204" pitchFamily="34" charset="-128"/>
              </a:rPr>
              <a:t>The order in which you deal with these will vary depending on the circumstances.</a:t>
            </a:r>
          </a:p>
          <a:p>
            <a:endParaRPr lang="en-GB" altLang="en-US" sz="1200" dirty="0">
              <a:ea typeface="ＭＳ Ｐゴシック" panose="020B0600070205080204" pitchFamily="34" charset="-128"/>
            </a:endParaRPr>
          </a:p>
          <a:p>
            <a:r>
              <a:rPr lang="en-GB" altLang="en-US" sz="1200" dirty="0">
                <a:ea typeface="ＭＳ Ｐゴシック" panose="020B0600070205080204" pitchFamily="34" charset="-128"/>
              </a:rPr>
              <a:t>Although </a:t>
            </a:r>
            <a:r>
              <a:rPr lang="en-GB" altLang="en-US" sz="1200" b="1" dirty="0">
                <a:ea typeface="ＭＳ Ｐゴシック" panose="020B0600070205080204" pitchFamily="34" charset="-128"/>
              </a:rPr>
              <a:t>COW</a:t>
            </a:r>
            <a:r>
              <a:rPr lang="en-GB" altLang="en-US" sz="1200" dirty="0">
                <a:ea typeface="ＭＳ Ｐゴシック" panose="020B0600070205080204" pitchFamily="34" charset="-128"/>
              </a:rPr>
              <a:t> is the best way to deal with things it might be that the only injury is a minor cut but debris from the collision is causing danger to traffic using the opposite carriageway of a dual carriageway.</a:t>
            </a:r>
          </a:p>
          <a:p>
            <a:endParaRPr lang="en-GB" dirty="0"/>
          </a:p>
        </p:txBody>
      </p:sp>
    </p:spTree>
    <p:extLst>
      <p:ext uri="{BB962C8B-B14F-4D97-AF65-F5344CB8AC3E}">
        <p14:creationId xmlns:p14="http://schemas.microsoft.com/office/powerpoint/2010/main" val="270252347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973263" y="174625"/>
            <a:ext cx="2863850" cy="1611313"/>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 name="Notes Placeholder 7">
            <a:extLst>
              <a:ext uri="{FF2B5EF4-FFF2-40B4-BE49-F238E27FC236}">
                <a16:creationId xmlns:a16="http://schemas.microsoft.com/office/drawing/2014/main" id="{EB3AC235-B37C-4DAC-A3F7-C8DD3AD9146F}"/>
              </a:ext>
            </a:extLst>
          </p:cNvPr>
          <p:cNvSpPr>
            <a:spLocks noGrp="1"/>
          </p:cNvSpPr>
          <p:nvPr>
            <p:ph type="body" idx="1"/>
          </p:nvPr>
        </p:nvSpPr>
        <p:spPr>
          <a:xfrm>
            <a:off x="661988" y="2122045"/>
            <a:ext cx="5486400" cy="3600450"/>
          </a:xfrm>
        </p:spPr>
        <p:txBody>
          <a:bodyPr/>
          <a:lstStyle/>
          <a:p>
            <a:pPr>
              <a:lnSpc>
                <a:spcPct val="80000"/>
              </a:lnSpc>
            </a:pPr>
            <a:r>
              <a:rPr lang="en-GB" altLang="en-US" sz="1200" dirty="0">
                <a:ea typeface="ＭＳ Ｐゴシック" panose="020B0600070205080204" pitchFamily="34" charset="-128"/>
              </a:rPr>
              <a:t>On arrival at the scene of a road traffic collision do not accept the obvious, or necessarily what you are told.</a:t>
            </a:r>
          </a:p>
          <a:p>
            <a:pPr>
              <a:lnSpc>
                <a:spcPct val="80000"/>
              </a:lnSpc>
            </a:pPr>
            <a:r>
              <a:rPr lang="en-GB" altLang="en-US" sz="1200" dirty="0">
                <a:ea typeface="ＭＳ Ｐゴシック" panose="020B0600070205080204" pitchFamily="34" charset="-128"/>
              </a:rPr>
              <a:t>Use your powers of observation and always ask questions</a:t>
            </a:r>
          </a:p>
          <a:p>
            <a:pPr>
              <a:lnSpc>
                <a:spcPct val="80000"/>
              </a:lnSpc>
            </a:pPr>
            <a:r>
              <a:rPr lang="en-GB" altLang="en-US" sz="1200" dirty="0">
                <a:ea typeface="ＭＳ Ｐゴシック" panose="020B0600070205080204" pitchFamily="34" charset="-128"/>
              </a:rPr>
              <a:t>People who are injured or in shock do not always think or behave rationally</a:t>
            </a:r>
          </a:p>
          <a:p>
            <a:pPr>
              <a:lnSpc>
                <a:spcPct val="80000"/>
              </a:lnSpc>
            </a:pPr>
            <a:r>
              <a:rPr lang="en-GB" altLang="en-US" sz="1200" dirty="0">
                <a:ea typeface="ＭＳ Ｐゴシック" panose="020B0600070205080204" pitchFamily="34" charset="-128"/>
              </a:rPr>
              <a:t>When assessing casualties the following information should be ascertained</a:t>
            </a:r>
          </a:p>
          <a:p>
            <a:pPr>
              <a:lnSpc>
                <a:spcPct val="80000"/>
              </a:lnSpc>
            </a:pPr>
            <a:endParaRPr lang="en-GB" altLang="en-US" sz="1200" dirty="0">
              <a:ea typeface="ＭＳ Ｐゴシック" panose="020B0600070205080204" pitchFamily="34" charset="-128"/>
            </a:endParaRPr>
          </a:p>
          <a:p>
            <a:r>
              <a:rPr lang="en-GB" sz="1200" dirty="0"/>
              <a:t>Officers should make a dynamic risk assessment of:</a:t>
            </a:r>
          </a:p>
          <a:p>
            <a:endParaRPr lang="en-GB" sz="1200" dirty="0"/>
          </a:p>
          <a:p>
            <a:pPr eaLnBrk="0" fontAlgn="base" hangingPunct="0">
              <a:spcBef>
                <a:spcPct val="30000"/>
              </a:spcBef>
              <a:spcAft>
                <a:spcPct val="0"/>
              </a:spcAft>
              <a:defRPr/>
            </a:pPr>
            <a:r>
              <a:rPr lang="en-GB" sz="1200" dirty="0"/>
              <a:t>- risk to human life/serious injury – are emergency first aid/ambulance required? It is our responsibility to preserve life</a:t>
            </a:r>
          </a:p>
          <a:p>
            <a:pPr>
              <a:lnSpc>
                <a:spcPct val="80000"/>
              </a:lnSpc>
            </a:pPr>
            <a:endParaRPr lang="en-GB" altLang="en-US" sz="1200" dirty="0">
              <a:ea typeface="ＭＳ Ｐゴシック" panose="020B0600070205080204" pitchFamily="34" charset="-128"/>
            </a:endParaRPr>
          </a:p>
          <a:p>
            <a:pPr>
              <a:lnSpc>
                <a:spcPct val="80000"/>
              </a:lnSpc>
            </a:pPr>
            <a:r>
              <a:rPr lang="en-GB" altLang="en-US" sz="1200" b="1" dirty="0">
                <a:ea typeface="ＭＳ Ｐゴシック" panose="020B0600070205080204" pitchFamily="34" charset="-128"/>
              </a:rPr>
              <a:t>How many casualties are there?</a:t>
            </a:r>
          </a:p>
          <a:p>
            <a:pPr>
              <a:lnSpc>
                <a:spcPct val="80000"/>
              </a:lnSpc>
            </a:pPr>
            <a:endParaRPr lang="en-GB" altLang="en-US" sz="1200" b="1" dirty="0">
              <a:ea typeface="ＭＳ Ｐゴシック" panose="020B0600070205080204" pitchFamily="34" charset="-128"/>
            </a:endParaRPr>
          </a:p>
          <a:p>
            <a:pPr>
              <a:lnSpc>
                <a:spcPct val="80000"/>
              </a:lnSpc>
              <a:buFontTx/>
              <a:buChar char="•"/>
            </a:pPr>
            <a:r>
              <a:rPr lang="en-GB" altLang="en-US" sz="1200" dirty="0">
                <a:ea typeface="ＭＳ Ｐゴシック" panose="020B0600070205080204" pitchFamily="34" charset="-128"/>
              </a:rPr>
              <a:t> </a:t>
            </a:r>
            <a:r>
              <a:rPr lang="en-GB" altLang="en-US" sz="1200" b="1" dirty="0">
                <a:ea typeface="ＭＳ Ｐゴシック" panose="020B0600070205080204" pitchFamily="34" charset="-128"/>
              </a:rPr>
              <a:t>Who are they?</a:t>
            </a:r>
          </a:p>
          <a:p>
            <a:pPr>
              <a:lnSpc>
                <a:spcPct val="80000"/>
              </a:lnSpc>
            </a:pPr>
            <a:endParaRPr lang="en-GB" altLang="en-US" sz="1200" b="1" dirty="0">
              <a:ea typeface="ＭＳ Ｐゴシック" panose="020B0600070205080204" pitchFamily="34" charset="-128"/>
            </a:endParaRPr>
          </a:p>
          <a:p>
            <a:pPr>
              <a:lnSpc>
                <a:spcPct val="80000"/>
              </a:lnSpc>
              <a:buFontTx/>
              <a:buChar char="•"/>
            </a:pPr>
            <a:r>
              <a:rPr lang="en-GB" altLang="en-US" sz="1200" dirty="0">
                <a:ea typeface="ＭＳ Ｐゴシック" panose="020B0600070205080204" pitchFamily="34" charset="-128"/>
              </a:rPr>
              <a:t> </a:t>
            </a:r>
            <a:r>
              <a:rPr lang="en-GB" altLang="en-US" sz="1200" b="1" dirty="0">
                <a:ea typeface="ＭＳ Ｐゴシック" panose="020B0600070205080204" pitchFamily="34" charset="-128"/>
              </a:rPr>
              <a:t>What is the nature of their injuries?</a:t>
            </a:r>
            <a:r>
              <a:rPr lang="en-GB" altLang="en-US" sz="1200" dirty="0">
                <a:ea typeface="ＭＳ Ｐゴシック" panose="020B0600070205080204" pitchFamily="34" charset="-128"/>
              </a:rPr>
              <a:t> – fatal/life threatening, serious, minor etc - do they require immediate medical treatment </a:t>
            </a:r>
          </a:p>
          <a:p>
            <a:pPr>
              <a:lnSpc>
                <a:spcPct val="80000"/>
              </a:lnSpc>
            </a:pPr>
            <a:r>
              <a:rPr lang="en-GB" altLang="en-US" sz="1200" b="1" dirty="0">
                <a:ea typeface="ＭＳ Ｐゴシック" panose="020B0600070205080204" pitchFamily="34" charset="-128"/>
              </a:rPr>
              <a:t>**</a:t>
            </a:r>
            <a:r>
              <a:rPr lang="en-GB" altLang="en-US" sz="1200" dirty="0">
                <a:ea typeface="ＭＳ Ｐゴシック" panose="020B0600070205080204" pitchFamily="34" charset="-128"/>
              </a:rPr>
              <a:t>If you suspect there are fatalities/serious injuries then a Supervisor should be informed immediately and assistance from Roads Policing Unit officers should be sought as a matter of urgency</a:t>
            </a:r>
            <a:r>
              <a:rPr lang="en-GB" altLang="en-US" sz="1200" b="1" dirty="0">
                <a:ea typeface="ＭＳ Ｐゴシック" panose="020B0600070205080204" pitchFamily="34" charset="-128"/>
              </a:rPr>
              <a:t>**</a:t>
            </a:r>
          </a:p>
          <a:p>
            <a:pPr>
              <a:lnSpc>
                <a:spcPct val="80000"/>
              </a:lnSpc>
            </a:pPr>
            <a:endParaRPr lang="en-GB" altLang="en-US" sz="1200" b="1" dirty="0">
              <a:ea typeface="ＭＳ Ｐゴシック" panose="020B0600070205080204" pitchFamily="34" charset="-128"/>
            </a:endParaRPr>
          </a:p>
          <a:p>
            <a:pPr>
              <a:lnSpc>
                <a:spcPct val="80000"/>
              </a:lnSpc>
            </a:pPr>
            <a:r>
              <a:rPr lang="en-GB" altLang="en-US" sz="1200" b="1" dirty="0">
                <a:ea typeface="ＭＳ Ｐゴシック" panose="020B0600070205080204" pitchFamily="34" charset="-128"/>
              </a:rPr>
              <a:t>Are all casualties visible?</a:t>
            </a:r>
            <a:r>
              <a:rPr lang="en-GB" altLang="en-US" sz="1200" dirty="0">
                <a:ea typeface="ＭＳ Ｐゴシック" panose="020B0600070205080204" pitchFamily="34" charset="-128"/>
              </a:rPr>
              <a:t> – Injured persons may have been thrown out of a vehicle as a result of the impact and may be some distance from the immediate collision scene. Young children or infants may be trapped in a vehicle and out of immediate view. </a:t>
            </a:r>
          </a:p>
          <a:p>
            <a:pPr>
              <a:lnSpc>
                <a:spcPct val="80000"/>
              </a:lnSpc>
            </a:pPr>
            <a:r>
              <a:rPr lang="en-GB" altLang="en-US" sz="1200" dirty="0">
                <a:ea typeface="ＭＳ Ｐゴシック" panose="020B0600070205080204" pitchFamily="34" charset="-128"/>
              </a:rPr>
              <a:t>Physically check inside the vehicles, if safe to do so, as there have been cases where people have died as a result of their injuries because they were not found.</a:t>
            </a:r>
          </a:p>
          <a:p>
            <a:pPr>
              <a:lnSpc>
                <a:spcPct val="80000"/>
              </a:lnSpc>
            </a:pPr>
            <a:endParaRPr lang="en-GB" altLang="en-US" sz="1200" dirty="0">
              <a:ea typeface="ＭＳ Ｐゴシック" panose="020B0600070205080204" pitchFamily="34" charset="-128"/>
            </a:endParaRPr>
          </a:p>
          <a:p>
            <a:pPr>
              <a:lnSpc>
                <a:spcPct val="80000"/>
              </a:lnSpc>
            </a:pPr>
            <a:r>
              <a:rPr lang="en-GB" altLang="en-US" sz="1200" b="1" dirty="0">
                <a:ea typeface="ＭＳ Ｐゴシック" panose="020B0600070205080204" pitchFamily="34" charset="-128"/>
              </a:rPr>
              <a:t>Provide First Aid – </a:t>
            </a:r>
            <a:r>
              <a:rPr lang="en-GB" altLang="en-US" sz="1200" dirty="0">
                <a:ea typeface="ＭＳ Ｐゴシック" panose="020B0600070205080204" pitchFamily="34" charset="-128"/>
              </a:rPr>
              <a:t>if necessary be prepared to give first aid and find out whether persons wish or need to go to hospital. </a:t>
            </a:r>
          </a:p>
          <a:p>
            <a:pPr>
              <a:lnSpc>
                <a:spcPct val="80000"/>
              </a:lnSpc>
            </a:pPr>
            <a:r>
              <a:rPr lang="en-US" altLang="en-US" sz="1200" dirty="0">
                <a:ea typeface="ＭＳ Ｐゴシック" panose="020B0600070205080204" pitchFamily="34" charset="-128"/>
              </a:rPr>
              <a:t>Trainer to briefly discuss priorities of casualties: </a:t>
            </a:r>
          </a:p>
          <a:p>
            <a:pPr>
              <a:lnSpc>
                <a:spcPct val="80000"/>
              </a:lnSpc>
            </a:pPr>
            <a:r>
              <a:rPr lang="en-US" altLang="en-US" sz="1200" dirty="0">
                <a:ea typeface="ＭＳ Ｐゴシック" panose="020B0600070205080204" pitchFamily="34" charset="-128"/>
              </a:rPr>
              <a:t>Airway</a:t>
            </a:r>
          </a:p>
          <a:p>
            <a:pPr>
              <a:lnSpc>
                <a:spcPct val="80000"/>
              </a:lnSpc>
            </a:pPr>
            <a:r>
              <a:rPr lang="en-US" altLang="en-US" sz="1200" dirty="0">
                <a:ea typeface="ＭＳ Ｐゴシック" panose="020B0600070205080204" pitchFamily="34" charset="-128"/>
              </a:rPr>
              <a:t>Breathing </a:t>
            </a:r>
          </a:p>
          <a:p>
            <a:pPr>
              <a:lnSpc>
                <a:spcPct val="80000"/>
              </a:lnSpc>
            </a:pPr>
            <a:r>
              <a:rPr lang="en-US" altLang="en-US" sz="1200" dirty="0">
                <a:ea typeface="ＭＳ Ｐゴシック" panose="020B0600070205080204" pitchFamily="34" charset="-128"/>
              </a:rPr>
              <a:t>Bleeding</a:t>
            </a:r>
          </a:p>
          <a:p>
            <a:pPr>
              <a:lnSpc>
                <a:spcPct val="80000"/>
              </a:lnSpc>
            </a:pPr>
            <a:r>
              <a:rPr lang="en-US" altLang="en-US" sz="1200" dirty="0">
                <a:ea typeface="ＭＳ Ｐゴシック" panose="020B0600070205080204" pitchFamily="34" charset="-128"/>
              </a:rPr>
              <a:t>Breaks</a:t>
            </a:r>
          </a:p>
          <a:p>
            <a:pPr>
              <a:lnSpc>
                <a:spcPct val="80000"/>
              </a:lnSpc>
            </a:pPr>
            <a:r>
              <a:rPr lang="en-US" altLang="en-US" sz="1200" dirty="0">
                <a:ea typeface="ＭＳ Ｐゴシック" panose="020B0600070205080204" pitchFamily="34" charset="-128"/>
              </a:rPr>
              <a:t>Burns</a:t>
            </a:r>
          </a:p>
          <a:p>
            <a:pPr>
              <a:lnSpc>
                <a:spcPct val="80000"/>
              </a:lnSpc>
            </a:pPr>
            <a:endParaRPr lang="en-US" altLang="en-US" sz="1200" dirty="0">
              <a:ea typeface="ＭＳ Ｐゴシック" panose="020B0600070205080204" pitchFamily="34" charset="-128"/>
            </a:endParaRPr>
          </a:p>
          <a:p>
            <a:pPr>
              <a:lnSpc>
                <a:spcPct val="80000"/>
              </a:lnSpc>
            </a:pPr>
            <a:r>
              <a:rPr lang="en-GB" altLang="en-US" sz="1200" dirty="0">
                <a:ea typeface="ＭＳ Ｐゴシック" panose="020B0600070205080204" pitchFamily="34" charset="-128"/>
              </a:rPr>
              <a:t> If you think that they need to go to hospital, but they are reluctant, try to persuade them to go for reassurance</a:t>
            </a:r>
          </a:p>
          <a:p>
            <a:endParaRPr lang="en-GB" dirty="0"/>
          </a:p>
        </p:txBody>
      </p:sp>
    </p:spTree>
    <p:extLst>
      <p:ext uri="{BB962C8B-B14F-4D97-AF65-F5344CB8AC3E}">
        <p14:creationId xmlns:p14="http://schemas.microsoft.com/office/powerpoint/2010/main" val="84090264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973263" y="174625"/>
            <a:ext cx="2863850" cy="1611313"/>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 name="Notes Placeholder 7">
            <a:extLst>
              <a:ext uri="{FF2B5EF4-FFF2-40B4-BE49-F238E27FC236}">
                <a16:creationId xmlns:a16="http://schemas.microsoft.com/office/drawing/2014/main" id="{FE150BE1-7E01-4192-93A6-4DB4CA84F917}"/>
              </a:ext>
            </a:extLst>
          </p:cNvPr>
          <p:cNvSpPr>
            <a:spLocks noGrp="1"/>
          </p:cNvSpPr>
          <p:nvPr>
            <p:ph type="body" idx="1"/>
          </p:nvPr>
        </p:nvSpPr>
        <p:spPr>
          <a:xfrm>
            <a:off x="550888" y="2211986"/>
            <a:ext cx="5486400" cy="3600450"/>
          </a:xfrm>
        </p:spPr>
        <p:txBody>
          <a:bodyPr/>
          <a:lstStyle/>
          <a:p>
            <a:r>
              <a:rPr lang="en-GB" sz="1200" b="1" dirty="0">
                <a:ea typeface="ＭＳ Ｐゴシック" pitchFamily="-112" charset="-128"/>
                <a:cs typeface="ＭＳ Ｐゴシック" pitchFamily="-112" charset="-128"/>
              </a:rPr>
              <a:t>QTS- What specialist services and agencies can you think of who can assist us when dealing with RTCs?</a:t>
            </a:r>
          </a:p>
          <a:p>
            <a:r>
              <a:rPr lang="en-GB" sz="1200" dirty="0">
                <a:ea typeface="ＭＳ Ｐゴシック" pitchFamily="-112" charset="-128"/>
                <a:cs typeface="ＭＳ Ｐゴシック" pitchFamily="-112" charset="-128"/>
              </a:rPr>
              <a:t>Police may need specialist assistance to access casualties (e.g. cutting or lifting equipment)</a:t>
            </a:r>
          </a:p>
          <a:p>
            <a:r>
              <a:rPr lang="en-GB" sz="1200" dirty="0">
                <a:ea typeface="ＭＳ Ｐゴシック" pitchFamily="-112" charset="-128"/>
                <a:cs typeface="ＭＳ Ｐゴシック" pitchFamily="-112" charset="-128"/>
              </a:rPr>
              <a:t>Major incident procedure may need to be followed </a:t>
            </a:r>
          </a:p>
          <a:p>
            <a:r>
              <a:rPr lang="en-GB" altLang="en-US" sz="1200" dirty="0">
                <a:ea typeface="ＭＳ Ｐゴシック" panose="020B0600070205080204" pitchFamily="34" charset="-128"/>
              </a:rPr>
              <a:t>There are a number of services and agencies that can assist when dealing with road traffic collisions </a:t>
            </a:r>
          </a:p>
          <a:p>
            <a:endParaRPr lang="en-GB" altLang="en-US" sz="1200" dirty="0">
              <a:ea typeface="ＭＳ Ｐゴシック" panose="020B0600070205080204" pitchFamily="34" charset="-128"/>
            </a:endParaRPr>
          </a:p>
          <a:p>
            <a:r>
              <a:rPr lang="en-GB" altLang="en-US" sz="1200" dirty="0">
                <a:ea typeface="ＭＳ Ｐゴシック" panose="020B0600070205080204" pitchFamily="34" charset="-128"/>
              </a:rPr>
              <a:t>The following is by no means an exhaustive list:</a:t>
            </a:r>
          </a:p>
          <a:p>
            <a:endParaRPr lang="en-GB" altLang="en-US" sz="1200" dirty="0">
              <a:ea typeface="ＭＳ Ｐゴシック" panose="020B0600070205080204" pitchFamily="34" charset="-128"/>
            </a:endParaRPr>
          </a:p>
          <a:p>
            <a:r>
              <a:rPr lang="en-GB" altLang="en-US" sz="1200" b="1" dirty="0">
                <a:ea typeface="ＭＳ Ｐゴシック" panose="020B0600070205080204" pitchFamily="34" charset="-128"/>
              </a:rPr>
              <a:t>Ambulance Service</a:t>
            </a:r>
            <a:r>
              <a:rPr lang="en-GB" altLang="en-US" sz="1200" dirty="0">
                <a:ea typeface="ＭＳ Ｐゴシック" panose="020B0600070205080204" pitchFamily="34" charset="-128"/>
              </a:rPr>
              <a:t> – assistance in dealing with casualties</a:t>
            </a:r>
          </a:p>
          <a:p>
            <a:endParaRPr lang="en-GB" altLang="en-US" sz="1200" dirty="0">
              <a:ea typeface="ＭＳ Ｐゴシック" panose="020B0600070205080204" pitchFamily="34" charset="-128"/>
            </a:endParaRPr>
          </a:p>
          <a:p>
            <a:pPr>
              <a:buFontTx/>
              <a:buChar char="•"/>
            </a:pPr>
            <a:r>
              <a:rPr lang="en-GB" altLang="en-US" sz="1200" dirty="0">
                <a:ea typeface="ＭＳ Ｐゴシック" panose="020B0600070205080204" pitchFamily="34" charset="-128"/>
              </a:rPr>
              <a:t> </a:t>
            </a:r>
            <a:r>
              <a:rPr lang="en-GB" altLang="en-US" sz="1200" b="1" dirty="0">
                <a:ea typeface="ＭＳ Ｐゴシック" panose="020B0600070205080204" pitchFamily="34" charset="-128"/>
              </a:rPr>
              <a:t>Fire &amp; Rescue Service</a:t>
            </a:r>
            <a:r>
              <a:rPr lang="en-GB" altLang="en-US" sz="1200" dirty="0">
                <a:ea typeface="ＭＳ Ｐゴシック" panose="020B0600070205080204" pitchFamily="34" charset="-128"/>
              </a:rPr>
              <a:t> – they are the experts in rescuing persons trapped in vehicles, dealing with vehicle fires and chemical spillages</a:t>
            </a:r>
          </a:p>
          <a:p>
            <a:pPr>
              <a:buFontTx/>
              <a:buChar char="•"/>
            </a:pPr>
            <a:endParaRPr lang="en-GB" altLang="en-US" sz="1200" dirty="0">
              <a:ea typeface="ＭＳ Ｐゴシック" panose="020B0600070205080204" pitchFamily="34" charset="-128"/>
            </a:endParaRPr>
          </a:p>
          <a:p>
            <a:pPr>
              <a:buFontTx/>
              <a:buChar char="•"/>
            </a:pPr>
            <a:r>
              <a:rPr lang="en-GB" altLang="en-US" sz="1200" dirty="0">
                <a:ea typeface="ＭＳ Ｐゴシック" panose="020B0600070205080204" pitchFamily="34" charset="-128"/>
              </a:rPr>
              <a:t> </a:t>
            </a:r>
            <a:r>
              <a:rPr lang="en-GB" altLang="en-US" sz="1200" b="1" dirty="0">
                <a:ea typeface="ＭＳ Ｐゴシック" panose="020B0600070205080204" pitchFamily="34" charset="-128"/>
              </a:rPr>
              <a:t>Highways Agency</a:t>
            </a:r>
            <a:r>
              <a:rPr lang="en-GB" altLang="en-US" sz="1200" dirty="0">
                <a:ea typeface="ＭＳ Ｐゴシック" panose="020B0600070205080204" pitchFamily="34" charset="-128"/>
              </a:rPr>
              <a:t> – can assist with signage and setting up diversions</a:t>
            </a:r>
          </a:p>
          <a:p>
            <a:pPr>
              <a:buFontTx/>
              <a:buChar char="•"/>
            </a:pPr>
            <a:endParaRPr lang="en-GB" altLang="en-US" sz="1200" dirty="0">
              <a:ea typeface="ＭＳ Ｐゴシック" panose="020B0600070205080204" pitchFamily="34" charset="-128"/>
            </a:endParaRPr>
          </a:p>
          <a:p>
            <a:pPr>
              <a:buFontTx/>
              <a:buChar char="•"/>
            </a:pPr>
            <a:r>
              <a:rPr lang="en-GB" altLang="en-US" sz="1200" dirty="0">
                <a:ea typeface="ＭＳ Ｐゴシック" panose="020B0600070205080204" pitchFamily="34" charset="-128"/>
              </a:rPr>
              <a:t> </a:t>
            </a:r>
            <a:r>
              <a:rPr lang="en-GB" altLang="en-US" sz="1200" b="1" dirty="0">
                <a:ea typeface="ＭＳ Ｐゴシック" panose="020B0600070205080204" pitchFamily="34" charset="-128"/>
              </a:rPr>
              <a:t>Serious Collision Investigation Unit</a:t>
            </a:r>
            <a:r>
              <a:rPr lang="en-GB" altLang="en-US" sz="1200" dirty="0">
                <a:ea typeface="ＭＳ Ｐゴシック" panose="020B0600070205080204" pitchFamily="34" charset="-128"/>
              </a:rPr>
              <a:t> - The Serious Collision Investigation Unit, part of Roads Policing, is responsible for the investigation of all fatal and life changing road traffic collisions.</a:t>
            </a:r>
          </a:p>
          <a:p>
            <a:pPr>
              <a:buFontTx/>
              <a:buChar char="•"/>
            </a:pPr>
            <a:r>
              <a:rPr lang="en-GB" altLang="en-US" sz="1200" dirty="0">
                <a:ea typeface="ＭＳ Ｐゴシック" panose="020B0600070205080204" pitchFamily="34" charset="-128"/>
              </a:rPr>
              <a:t> </a:t>
            </a:r>
          </a:p>
          <a:p>
            <a:pPr>
              <a:buFontTx/>
              <a:buChar char="•"/>
            </a:pPr>
            <a:r>
              <a:rPr lang="en-GB" altLang="en-US" sz="1200" dirty="0">
                <a:ea typeface="ＭＳ Ｐゴシック" panose="020B0600070205080204" pitchFamily="34" charset="-128"/>
              </a:rPr>
              <a:t> </a:t>
            </a:r>
            <a:r>
              <a:rPr lang="en-GB" altLang="en-US" sz="1200" b="1" dirty="0">
                <a:ea typeface="ＭＳ Ｐゴシック" panose="020B0600070205080204" pitchFamily="34" charset="-128"/>
              </a:rPr>
              <a:t>Vehicle Recovery Agencies</a:t>
            </a:r>
            <a:r>
              <a:rPr lang="en-GB" altLang="en-US" sz="1200" dirty="0">
                <a:ea typeface="ＭＳ Ｐゴシック" panose="020B0600070205080204" pitchFamily="34" charset="-128"/>
              </a:rPr>
              <a:t> – removal of damaged vehicles</a:t>
            </a:r>
          </a:p>
          <a:p>
            <a:pPr>
              <a:buFontTx/>
              <a:buChar char="•"/>
            </a:pPr>
            <a:endParaRPr lang="en-GB" altLang="en-US" sz="1200" dirty="0">
              <a:ea typeface="ＭＳ Ｐゴシック" panose="020B0600070205080204" pitchFamily="34" charset="-128"/>
            </a:endParaRPr>
          </a:p>
          <a:p>
            <a:pPr>
              <a:buFontTx/>
              <a:buChar char="•"/>
            </a:pPr>
            <a:r>
              <a:rPr lang="en-GB" altLang="en-US" sz="1200" dirty="0">
                <a:ea typeface="ＭＳ Ｐゴシック" panose="020B0600070205080204" pitchFamily="34" charset="-128"/>
              </a:rPr>
              <a:t> </a:t>
            </a:r>
            <a:r>
              <a:rPr lang="en-GB" altLang="en-US" sz="1200" b="1" dirty="0">
                <a:ea typeface="ＭＳ Ｐゴシック" panose="020B0600070205080204" pitchFamily="34" charset="-128"/>
              </a:rPr>
              <a:t>Media </a:t>
            </a:r>
            <a:r>
              <a:rPr lang="en-GB" altLang="en-US" sz="1200" dirty="0">
                <a:ea typeface="ＭＳ Ｐゴシック" panose="020B0600070205080204" pitchFamily="34" charset="-128"/>
              </a:rPr>
              <a:t>– can assist in informing other road users of delays, diversions and can help in tracing witnesses to serious collisions</a:t>
            </a:r>
          </a:p>
          <a:p>
            <a:endParaRPr lang="en-GB" altLang="en-US" sz="1200" dirty="0">
              <a:ea typeface="ＭＳ Ｐゴシック" panose="020B0600070205080204" pitchFamily="34" charset="-128"/>
            </a:endParaRPr>
          </a:p>
          <a:p>
            <a:r>
              <a:rPr lang="en-GB" altLang="en-US" sz="1200" dirty="0">
                <a:ea typeface="ＭＳ Ｐゴシック" panose="020B0600070205080204" pitchFamily="34" charset="-128"/>
              </a:rPr>
              <a:t>Requests for assistance from any of these agencies can be made via the Control Room who will have the relevant contact information.</a:t>
            </a:r>
          </a:p>
          <a:p>
            <a:endParaRPr lang="en-GB" dirty="0"/>
          </a:p>
        </p:txBody>
      </p:sp>
    </p:spTree>
    <p:extLst>
      <p:ext uri="{BB962C8B-B14F-4D97-AF65-F5344CB8AC3E}">
        <p14:creationId xmlns:p14="http://schemas.microsoft.com/office/powerpoint/2010/main" val="301915709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973263" y="174625"/>
            <a:ext cx="2863850" cy="1611313"/>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 name="Notes Placeholder 7">
            <a:extLst>
              <a:ext uri="{FF2B5EF4-FFF2-40B4-BE49-F238E27FC236}">
                <a16:creationId xmlns:a16="http://schemas.microsoft.com/office/drawing/2014/main" id="{550FAF12-47F8-4EC6-9A76-9BF4C7C9ABAA}"/>
              </a:ext>
            </a:extLst>
          </p:cNvPr>
          <p:cNvSpPr>
            <a:spLocks noGrp="1"/>
          </p:cNvSpPr>
          <p:nvPr>
            <p:ph type="body" idx="1"/>
          </p:nvPr>
        </p:nvSpPr>
        <p:spPr>
          <a:xfrm>
            <a:off x="661988" y="2421848"/>
            <a:ext cx="5486400" cy="3600450"/>
          </a:xfrm>
        </p:spPr>
        <p:txBody>
          <a:bodyPr/>
          <a:lstStyle/>
          <a:p>
            <a:r>
              <a:rPr lang="en-GB" altLang="en-US" sz="1200" dirty="0">
                <a:ea typeface="ＭＳ Ｐゴシック" panose="020B0600070205080204" pitchFamily="34" charset="-128"/>
              </a:rPr>
              <a:t>If, on arrival at the scene of the collision an immediate or potential danger is perceived, then action must be taken.</a:t>
            </a:r>
          </a:p>
          <a:p>
            <a:r>
              <a:rPr lang="en-GB" altLang="en-US" sz="1200" b="1" dirty="0">
                <a:solidFill>
                  <a:srgbClr val="0033CC"/>
                </a:solidFill>
                <a:ea typeface="ＭＳ Ｐゴシック" panose="020B0600070205080204" pitchFamily="34" charset="-128"/>
              </a:rPr>
              <a:t>Ask yourself</a:t>
            </a:r>
            <a:r>
              <a:rPr lang="en-GB" altLang="en-US" sz="1200" dirty="0">
                <a:ea typeface="ＭＳ Ｐゴシック" panose="020B0600070205080204" pitchFamily="34" charset="-128"/>
              </a:rPr>
              <a:t>:</a:t>
            </a:r>
          </a:p>
          <a:p>
            <a:pPr>
              <a:buFontTx/>
              <a:buChar char="•"/>
            </a:pPr>
            <a:r>
              <a:rPr lang="en-GB" altLang="en-US" sz="1200" dirty="0">
                <a:ea typeface="ＭＳ Ｐゴシック" panose="020B0600070205080204" pitchFamily="34" charset="-128"/>
              </a:rPr>
              <a:t> </a:t>
            </a:r>
            <a:r>
              <a:rPr lang="en-GB" altLang="en-US" sz="1200" b="1" dirty="0">
                <a:ea typeface="ＭＳ Ｐゴシック" panose="020B0600070205080204" pitchFamily="34" charset="-128"/>
              </a:rPr>
              <a:t>Is there danger requiring immediate action?</a:t>
            </a:r>
          </a:p>
          <a:p>
            <a:pPr>
              <a:buFontTx/>
              <a:buChar char="•"/>
            </a:pPr>
            <a:r>
              <a:rPr lang="en-GB" altLang="en-US" sz="1200" b="1" dirty="0">
                <a:ea typeface="ＭＳ Ｐゴシック" panose="020B0600070205080204" pitchFamily="34" charset="-128"/>
              </a:rPr>
              <a:t>Is there an obstruction to traffic?</a:t>
            </a:r>
          </a:p>
          <a:p>
            <a:pPr>
              <a:buFontTx/>
              <a:buChar char="•"/>
            </a:pPr>
            <a:r>
              <a:rPr lang="en-GB" altLang="en-US" sz="1200" b="1" dirty="0">
                <a:ea typeface="ＭＳ Ｐゴシック" panose="020B0600070205080204" pitchFamily="34" charset="-128"/>
              </a:rPr>
              <a:t> Is it serious enough to warrant immediate action? </a:t>
            </a:r>
          </a:p>
          <a:p>
            <a:r>
              <a:rPr lang="en-GB" altLang="en-US" sz="1200" dirty="0">
                <a:ea typeface="ＭＳ Ｐゴシック" panose="020B0600070205080204" pitchFamily="34" charset="-128"/>
              </a:rPr>
              <a:t>It may be possible to get bystanders to assist you, perhaps by getting them to warn oncoming traffic or if qualified, to tend to the injured.</a:t>
            </a:r>
          </a:p>
          <a:p>
            <a:r>
              <a:rPr lang="en-GB" altLang="en-US" sz="1200" dirty="0">
                <a:ea typeface="ＭＳ Ｐゴシック" panose="020B0600070205080204" pitchFamily="34" charset="-128"/>
              </a:rPr>
              <a:t>Whatever you ask them to do you </a:t>
            </a:r>
            <a:r>
              <a:rPr lang="en-GB" altLang="en-US" sz="1200" b="1" u="sng" dirty="0">
                <a:ea typeface="ＭＳ Ｐゴシック" panose="020B0600070205080204" pitchFamily="34" charset="-128"/>
              </a:rPr>
              <a:t>MUST NOT </a:t>
            </a:r>
            <a:r>
              <a:rPr lang="en-GB" altLang="en-US" sz="1200" dirty="0">
                <a:ea typeface="ＭＳ Ｐゴシック" panose="020B0600070205080204" pitchFamily="34" charset="-128"/>
              </a:rPr>
              <a:t>put them in danger</a:t>
            </a:r>
          </a:p>
          <a:p>
            <a:r>
              <a:rPr lang="en-GB" altLang="en-US" sz="1200" dirty="0">
                <a:ea typeface="ＭＳ Ｐゴシック" panose="020B0600070205080204" pitchFamily="34" charset="-128"/>
              </a:rPr>
              <a:t>You </a:t>
            </a:r>
            <a:r>
              <a:rPr lang="en-GB" altLang="en-US" sz="1200" b="1" u="sng" dirty="0">
                <a:ea typeface="ＭＳ Ｐゴシック" panose="020B0600070205080204" pitchFamily="34" charset="-128"/>
              </a:rPr>
              <a:t>MUST NOT</a:t>
            </a:r>
            <a:r>
              <a:rPr lang="en-GB" altLang="en-US" sz="1200" u="sng" dirty="0">
                <a:ea typeface="ＭＳ Ｐゴシック" panose="020B0600070205080204" pitchFamily="34" charset="-128"/>
              </a:rPr>
              <a:t> </a:t>
            </a:r>
            <a:r>
              <a:rPr lang="en-GB" altLang="en-US" sz="1200" dirty="0">
                <a:ea typeface="ＭＳ Ｐゴシック" panose="020B0600070205080204" pitchFamily="34" charset="-128"/>
              </a:rPr>
              <a:t>use members of the public to direct traffic as they have no legal power to do so.</a:t>
            </a:r>
          </a:p>
          <a:p>
            <a:r>
              <a:rPr lang="en-GB" altLang="en-US" sz="1200" dirty="0">
                <a:ea typeface="ＭＳ Ｐゴシック" panose="020B0600070205080204" pitchFamily="34" charset="-128"/>
              </a:rPr>
              <a:t>When considering the question of obstruction you may decide that it is not necessary to move the vehicles involved.</a:t>
            </a:r>
          </a:p>
          <a:p>
            <a:r>
              <a:rPr lang="en-GB" altLang="en-US" sz="1200" dirty="0">
                <a:ea typeface="ＭＳ Ｐゴシック" panose="020B0600070205080204" pitchFamily="34" charset="-128"/>
              </a:rPr>
              <a:t>Sometimes they can provide protection from other traffic for an injured person on the road who cannot be moved until the arrival of the ambulance.</a:t>
            </a:r>
          </a:p>
          <a:p>
            <a:r>
              <a:rPr lang="en-GB" altLang="en-US" sz="1200" dirty="0">
                <a:ea typeface="ＭＳ Ｐゴシック" panose="020B0600070205080204" pitchFamily="34" charset="-128"/>
              </a:rPr>
              <a:t>The position of the vehicles after a collision are important in establishing what happened and which tyre marks or other marks were made by which vehicle and by which wheels.</a:t>
            </a:r>
          </a:p>
          <a:p>
            <a:r>
              <a:rPr lang="en-GB" altLang="en-US" sz="1200" dirty="0">
                <a:ea typeface="ＭＳ Ｐゴシック" panose="020B0600070205080204" pitchFamily="34" charset="-128"/>
              </a:rPr>
              <a:t>On arrival at the scene of a collision it is important to establish whether the vehicles have been moved.  If a vehicle has been moved then its current position provides no evidential value. </a:t>
            </a:r>
          </a:p>
          <a:p>
            <a:r>
              <a:rPr lang="en-GB" altLang="en-US" sz="1200" dirty="0">
                <a:ea typeface="ＭＳ Ｐゴシック" panose="020B0600070205080204" pitchFamily="34" charset="-128"/>
              </a:rPr>
              <a:t>If the vehicles have not been moved, they should not be permitted to do so except to save life or in some emergency</a:t>
            </a:r>
          </a:p>
          <a:p>
            <a:endParaRPr lang="en-GB" dirty="0"/>
          </a:p>
        </p:txBody>
      </p:sp>
    </p:spTree>
    <p:extLst>
      <p:ext uri="{BB962C8B-B14F-4D97-AF65-F5344CB8AC3E}">
        <p14:creationId xmlns:p14="http://schemas.microsoft.com/office/powerpoint/2010/main" val="287559477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619250" y="174625"/>
            <a:ext cx="3619500" cy="2035175"/>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 name="Notes Placeholder 7">
            <a:extLst>
              <a:ext uri="{FF2B5EF4-FFF2-40B4-BE49-F238E27FC236}">
                <a16:creationId xmlns:a16="http://schemas.microsoft.com/office/drawing/2014/main" id="{BA0DAE1B-EAC1-43C0-921D-5CE7006FB0E7}"/>
              </a:ext>
            </a:extLst>
          </p:cNvPr>
          <p:cNvSpPr>
            <a:spLocks noGrp="1"/>
          </p:cNvSpPr>
          <p:nvPr>
            <p:ph type="body" idx="1"/>
          </p:nvPr>
        </p:nvSpPr>
        <p:spPr>
          <a:xfrm>
            <a:off x="865682" y="2661691"/>
            <a:ext cx="5486400" cy="3600450"/>
          </a:xfrm>
        </p:spPr>
        <p:txBody>
          <a:bodyPr/>
          <a:lstStyle/>
          <a:p>
            <a:r>
              <a:rPr lang="en-GB" altLang="en-US" sz="1200" dirty="0">
                <a:ea typeface="ＭＳ Ｐゴシック" panose="020B0600070205080204" pitchFamily="34" charset="-128"/>
              </a:rPr>
              <a:t>Having dealt with any casualties and secured property/evidence, an initial investigation in the cause of the incident or collision can commence.</a:t>
            </a:r>
          </a:p>
          <a:p>
            <a:endParaRPr lang="en-GB" altLang="en-US" sz="1200" dirty="0">
              <a:ea typeface="ＭＳ Ｐゴシック" panose="020B0600070205080204" pitchFamily="34" charset="-128"/>
            </a:endParaRPr>
          </a:p>
          <a:p>
            <a:r>
              <a:rPr lang="en-GB" altLang="en-US" sz="1200" dirty="0">
                <a:ea typeface="ＭＳ Ｐゴシック" panose="020B0600070205080204" pitchFamily="34" charset="-128"/>
              </a:rPr>
              <a:t>This initial stage will usually involve identifying the groups of people from which information can be gathered.</a:t>
            </a:r>
          </a:p>
          <a:p>
            <a:endParaRPr lang="en-GB" altLang="en-US" sz="1200" dirty="0">
              <a:ea typeface="ＭＳ Ｐゴシック" panose="020B0600070205080204" pitchFamily="34" charset="-128"/>
            </a:endParaRPr>
          </a:p>
          <a:p>
            <a:r>
              <a:rPr lang="en-GB" altLang="en-US" sz="1200" dirty="0">
                <a:ea typeface="ＭＳ Ｐゴシック" panose="020B0600070205080204" pitchFamily="34" charset="-128"/>
              </a:rPr>
              <a:t>These are:</a:t>
            </a:r>
          </a:p>
          <a:p>
            <a:pPr marL="285750" indent="-285750">
              <a:buFont typeface="Arial" panose="020B0604020202020204" pitchFamily="34" charset="0"/>
              <a:buChar char="•"/>
            </a:pPr>
            <a:r>
              <a:rPr lang="en-GB" altLang="en-US" sz="1200" dirty="0">
                <a:ea typeface="ＭＳ Ｐゴシック" panose="020B0600070205080204" pitchFamily="34" charset="-128"/>
              </a:rPr>
              <a:t>Witnesses</a:t>
            </a:r>
          </a:p>
          <a:p>
            <a:pPr marL="285750" indent="-285750">
              <a:buFont typeface="Arial" panose="020B0604020202020204" pitchFamily="34" charset="0"/>
              <a:buChar char="•"/>
            </a:pPr>
            <a:r>
              <a:rPr lang="en-GB" altLang="en-US" sz="1200" dirty="0">
                <a:ea typeface="ＭＳ Ｐゴシック" panose="020B0600070205080204" pitchFamily="34" charset="-128"/>
              </a:rPr>
              <a:t>Victim(s)</a:t>
            </a:r>
          </a:p>
          <a:p>
            <a:pPr marL="285750" indent="-285750">
              <a:buFont typeface="Arial" panose="020B0604020202020204" pitchFamily="34" charset="0"/>
              <a:buChar char="•"/>
            </a:pPr>
            <a:r>
              <a:rPr lang="en-GB" altLang="en-US" sz="1200" dirty="0">
                <a:ea typeface="ＭＳ Ｐゴシック" panose="020B0600070205080204" pitchFamily="34" charset="-128"/>
              </a:rPr>
              <a:t>Suspects (where relevant)</a:t>
            </a:r>
          </a:p>
          <a:p>
            <a:endParaRPr lang="en-GB" altLang="en-US" sz="1200" dirty="0">
              <a:ea typeface="ＭＳ Ｐゴシック" panose="020B0600070205080204" pitchFamily="34" charset="-128"/>
            </a:endParaRPr>
          </a:p>
          <a:p>
            <a:r>
              <a:rPr lang="en-GB" altLang="en-US" sz="1200" dirty="0">
                <a:ea typeface="ＭＳ Ｐゴシック" panose="020B0600070205080204" pitchFamily="34" charset="-128"/>
              </a:rPr>
              <a:t>Whatever group the source of information falls into, they must always be treated with respect, making allowances for equality and diversity issues.</a:t>
            </a:r>
          </a:p>
          <a:p>
            <a:endParaRPr lang="en-GB" dirty="0"/>
          </a:p>
        </p:txBody>
      </p:sp>
    </p:spTree>
    <p:extLst>
      <p:ext uri="{BB962C8B-B14F-4D97-AF65-F5344CB8AC3E}">
        <p14:creationId xmlns:p14="http://schemas.microsoft.com/office/powerpoint/2010/main" val="233314214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619250" y="174625"/>
            <a:ext cx="3619500" cy="2035175"/>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 name="Notes Placeholder 7">
            <a:extLst>
              <a:ext uri="{FF2B5EF4-FFF2-40B4-BE49-F238E27FC236}">
                <a16:creationId xmlns:a16="http://schemas.microsoft.com/office/drawing/2014/main" id="{0BE06A77-E82C-42BE-B5D2-33A677F03CAC}"/>
              </a:ext>
            </a:extLst>
          </p:cNvPr>
          <p:cNvSpPr>
            <a:spLocks noGrp="1"/>
          </p:cNvSpPr>
          <p:nvPr>
            <p:ph type="body" idx="1"/>
          </p:nvPr>
        </p:nvSpPr>
        <p:spPr>
          <a:xfrm>
            <a:off x="685800" y="2771775"/>
            <a:ext cx="5486400" cy="3600450"/>
          </a:xfrm>
        </p:spPr>
        <p:txBody>
          <a:bodyPr/>
          <a:lstStyle/>
          <a:p>
            <a:pPr>
              <a:spcBef>
                <a:spcPct val="0"/>
              </a:spcBef>
              <a:buFontTx/>
              <a:buNone/>
            </a:pPr>
            <a:r>
              <a:rPr lang="en-US" altLang="en-US" sz="1200" dirty="0">
                <a:ea typeface="ＭＳ Ｐゴシック" panose="020B0600070205080204" pitchFamily="34" charset="-128"/>
              </a:rPr>
              <a:t>Witnesses are a primary source of information after an incident. Most people who have witnessed an incident take place are keen to relay what they have seen and heard to a police officer. However, at some scenes, depending on location and time of day, there could be several witnesses and it may not be practical to interview them all at the scene. </a:t>
            </a:r>
          </a:p>
          <a:p>
            <a:pPr>
              <a:spcBef>
                <a:spcPct val="0"/>
              </a:spcBef>
              <a:buFontTx/>
              <a:buNone/>
            </a:pPr>
            <a:endParaRPr lang="en-US" altLang="en-US" sz="1200" dirty="0">
              <a:ea typeface="ＭＳ Ｐゴシック" panose="020B0600070205080204" pitchFamily="34" charset="-128"/>
            </a:endParaRPr>
          </a:p>
          <a:p>
            <a:pPr>
              <a:spcBef>
                <a:spcPct val="0"/>
              </a:spcBef>
              <a:buFontTx/>
              <a:buNone/>
            </a:pPr>
            <a:r>
              <a:rPr lang="en-US" altLang="en-US" sz="1200" dirty="0">
                <a:ea typeface="ＭＳ Ｐゴシック" panose="020B0600070205080204" pitchFamily="34" charset="-128"/>
              </a:rPr>
              <a:t>In addition, some witnesses may need to leave the scene before they can be interviewed. In either event, it is important to record their names, addresses and telephone numbers and arrange interviews as soon as possible while the events are still fresh in their memory. </a:t>
            </a:r>
          </a:p>
          <a:p>
            <a:pPr>
              <a:spcBef>
                <a:spcPct val="0"/>
              </a:spcBef>
              <a:buFontTx/>
              <a:buNone/>
            </a:pPr>
            <a:endParaRPr lang="en-US" altLang="en-US" sz="1200" dirty="0">
              <a:ea typeface="ＭＳ Ｐゴシック" panose="020B0600070205080204" pitchFamily="34" charset="-128"/>
            </a:endParaRPr>
          </a:p>
          <a:p>
            <a:pPr>
              <a:spcBef>
                <a:spcPct val="0"/>
              </a:spcBef>
              <a:buFontTx/>
              <a:buNone/>
            </a:pPr>
            <a:r>
              <a:rPr lang="en-US" altLang="en-US" sz="1200" dirty="0">
                <a:ea typeface="ＭＳ Ｐゴシック" panose="020B0600070205080204" pitchFamily="34" charset="-128"/>
              </a:rPr>
              <a:t>The incident may also have been witnessed by people in queueing vehicles, who may not come forward voluntarily. Vehicle registration numbers of queueing vehicles should be recorded so that owners can be traced and contacted at a later date. </a:t>
            </a:r>
          </a:p>
          <a:p>
            <a:pPr>
              <a:spcBef>
                <a:spcPct val="0"/>
              </a:spcBef>
              <a:buFontTx/>
              <a:buNone/>
            </a:pPr>
            <a:endParaRPr lang="en-US" altLang="en-US" sz="1200" dirty="0">
              <a:ea typeface="ＭＳ Ｐゴシック" panose="020B0600070205080204" pitchFamily="34" charset="-128"/>
            </a:endParaRPr>
          </a:p>
          <a:p>
            <a:pPr>
              <a:spcBef>
                <a:spcPct val="0"/>
              </a:spcBef>
              <a:buFontTx/>
              <a:buNone/>
            </a:pPr>
            <a:r>
              <a:rPr lang="en-US" altLang="en-US" sz="1200" dirty="0">
                <a:ea typeface="ＭＳ Ｐゴシック" panose="020B0600070205080204" pitchFamily="34" charset="-128"/>
              </a:rPr>
              <a:t>The best witnesses are independent, i.e. those not directly involved in the collision.  Their evidence is highly valued by the courts.</a:t>
            </a:r>
            <a:endParaRPr lang="en-GB" altLang="en-US" sz="1200" dirty="0">
              <a:ea typeface="ＭＳ Ｐゴシック" panose="020B0600070205080204" pitchFamily="34" charset="-128"/>
            </a:endParaRPr>
          </a:p>
          <a:p>
            <a:endParaRPr lang="en-GB" dirty="0"/>
          </a:p>
        </p:txBody>
      </p:sp>
    </p:spTree>
    <p:extLst>
      <p:ext uri="{BB962C8B-B14F-4D97-AF65-F5344CB8AC3E}">
        <p14:creationId xmlns:p14="http://schemas.microsoft.com/office/powerpoint/2010/main" val="243468413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87475" y="174625"/>
            <a:ext cx="4083050" cy="2297113"/>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Notes Placeholder 8">
            <a:extLst>
              <a:ext uri="{FF2B5EF4-FFF2-40B4-BE49-F238E27FC236}">
                <a16:creationId xmlns:a16="http://schemas.microsoft.com/office/drawing/2014/main" id="{ABE87F34-5E56-4CE0-9EC3-5804A74B5AE8}"/>
              </a:ext>
            </a:extLst>
          </p:cNvPr>
          <p:cNvSpPr>
            <a:spLocks noGrp="1"/>
          </p:cNvSpPr>
          <p:nvPr>
            <p:ph type="body" idx="1"/>
          </p:nvPr>
        </p:nvSpPr>
        <p:spPr>
          <a:xfrm>
            <a:off x="820712" y="3071813"/>
            <a:ext cx="5486400" cy="3600450"/>
          </a:xfrm>
        </p:spPr>
        <p:txBody>
          <a:bodyPr/>
          <a:lstStyle/>
          <a:p>
            <a:r>
              <a:rPr lang="en-GB" altLang="en-US" sz="1200" dirty="0">
                <a:ea typeface="ＭＳ Ｐゴシック" panose="020B0600070205080204" pitchFamily="34" charset="-128"/>
              </a:rPr>
              <a:t>An incident on the road can create victims and have serious consequences, depending on its type.</a:t>
            </a:r>
          </a:p>
          <a:p>
            <a:endParaRPr lang="en-GB" altLang="en-US" sz="1200" dirty="0">
              <a:ea typeface="ＭＳ Ｐゴシック" panose="020B0600070205080204" pitchFamily="34" charset="-128"/>
            </a:endParaRPr>
          </a:p>
          <a:p>
            <a:r>
              <a:rPr lang="en-GB" altLang="en-US" sz="1200" dirty="0">
                <a:ea typeface="ＭＳ Ｐゴシック" panose="020B0600070205080204" pitchFamily="34" charset="-128"/>
              </a:rPr>
              <a:t>People may have died or been seriously injured as a result of the incident.  Others who have witnessed a traumatic incident may also be victims.</a:t>
            </a:r>
          </a:p>
          <a:p>
            <a:endParaRPr lang="en-GB" altLang="en-US" sz="1200" dirty="0">
              <a:ea typeface="ＭＳ Ｐゴシック" panose="020B0600070205080204" pitchFamily="34" charset="-128"/>
            </a:endParaRPr>
          </a:p>
          <a:p>
            <a:r>
              <a:rPr lang="en-GB" altLang="en-US" sz="1200" dirty="0">
                <a:ea typeface="ＭＳ Ｐゴシック" panose="020B0600070205080204" pitchFamily="34" charset="-128"/>
              </a:rPr>
              <a:t>All victims should be identified as soon as possible.  It may not be appropriate to interview a victim immediately following the incident, so details (name and address etc.) should be taken for later action.</a:t>
            </a:r>
          </a:p>
          <a:p>
            <a:endParaRPr lang="en-GB" dirty="0"/>
          </a:p>
        </p:txBody>
      </p:sp>
    </p:spTree>
    <p:extLst>
      <p:ext uri="{BB962C8B-B14F-4D97-AF65-F5344CB8AC3E}">
        <p14:creationId xmlns:p14="http://schemas.microsoft.com/office/powerpoint/2010/main" val="103009950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87475" y="174625"/>
            <a:ext cx="4083050" cy="2297113"/>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Rectangle 4"/>
          <p:cNvSpPr/>
          <p:nvPr/>
        </p:nvSpPr>
        <p:spPr>
          <a:xfrm>
            <a:off x="549729" y="3029012"/>
            <a:ext cx="5758541" cy="307777"/>
          </a:xfrm>
          <a:prstGeom prst="rect">
            <a:avLst/>
          </a:prstGeom>
        </p:spPr>
        <p:txBody>
          <a:bodyPr wrap="square">
            <a:spAutoFit/>
          </a:bodyPr>
          <a:lstStyle/>
          <a:p>
            <a:r>
              <a:rPr lang="en-GB" altLang="en-US" sz="1400" dirty="0">
                <a:ea typeface="ＭＳ Ｐゴシック" panose="020B0600070205080204" pitchFamily="34" charset="-128"/>
              </a:rPr>
              <a:t>.</a:t>
            </a:r>
          </a:p>
        </p:txBody>
      </p:sp>
      <p:sp>
        <p:nvSpPr>
          <p:cNvPr id="10" name="Notes Placeholder 9">
            <a:extLst>
              <a:ext uri="{FF2B5EF4-FFF2-40B4-BE49-F238E27FC236}">
                <a16:creationId xmlns:a16="http://schemas.microsoft.com/office/drawing/2014/main" id="{6CD02536-E79A-4850-8C6E-87B3C62CC909}"/>
              </a:ext>
            </a:extLst>
          </p:cNvPr>
          <p:cNvSpPr>
            <a:spLocks noGrp="1"/>
          </p:cNvSpPr>
          <p:nvPr>
            <p:ph type="body" idx="1"/>
          </p:nvPr>
        </p:nvSpPr>
        <p:spPr>
          <a:xfrm>
            <a:off x="821870" y="3029012"/>
            <a:ext cx="5486400" cy="3600450"/>
          </a:xfrm>
        </p:spPr>
        <p:txBody>
          <a:bodyPr/>
          <a:lstStyle/>
          <a:p>
            <a:r>
              <a:rPr lang="en-GB" altLang="en-US" sz="1200" dirty="0">
                <a:ea typeface="ＭＳ Ｐゴシック" panose="020B0600070205080204" pitchFamily="34" charset="-128"/>
              </a:rPr>
              <a:t>Many traffic collisions/incidents are caused by people not driving to the required standard.  This can be for a number of reasons, for example using a mobile phone while driving, exceeding the speed limit, or driving having consumed a level of alcohol above the stated limit. Lack of concentration may be linked to driver fatigue or distractions when driving, and can be a cause of collisions.</a:t>
            </a:r>
          </a:p>
          <a:p>
            <a:endParaRPr lang="en-GB" altLang="en-US" sz="1200" dirty="0">
              <a:ea typeface="ＭＳ Ｐゴシック" panose="020B0600070205080204" pitchFamily="34" charset="-128"/>
            </a:endParaRPr>
          </a:p>
          <a:p>
            <a:r>
              <a:rPr lang="en-GB" altLang="en-US" sz="1200" dirty="0">
                <a:ea typeface="ＭＳ Ｐゴシック" panose="020B0600070205080204" pitchFamily="34" charset="-128"/>
              </a:rPr>
              <a:t>All suspects and their vehicles are potential sources of evidential value, so consideration should be given to general forensic issues in order to limit the risk of cross contamination, where possible.  For this reason it is recommended that suspects and their vehicles are kept separate at the incident preferably by officers who have not been involved in the initial response.</a:t>
            </a:r>
          </a:p>
          <a:p>
            <a:endParaRPr lang="en-GB" altLang="en-US" sz="1200" dirty="0">
              <a:ea typeface="ＭＳ Ｐゴシック" panose="020B0600070205080204" pitchFamily="34" charset="-128"/>
            </a:endParaRPr>
          </a:p>
          <a:p>
            <a:r>
              <a:rPr lang="en-GB" altLang="en-US" sz="1200" dirty="0">
                <a:ea typeface="ＭＳ Ｐゴシック" panose="020B0600070205080204" pitchFamily="34" charset="-128"/>
              </a:rPr>
              <a:t>All drivers involved in a collision must be subject to a breath test and it should be considered where there has been driver impairment through drugs use.  These tests should be carried out by officers who have received drug recognition training (DRT) and field impairment testing (FIT).</a:t>
            </a:r>
          </a:p>
          <a:p>
            <a:endParaRPr lang="en-GB" altLang="en-US" sz="1200" dirty="0">
              <a:ea typeface="ＭＳ Ｐゴシック" panose="020B0600070205080204" pitchFamily="34" charset="-128"/>
            </a:endParaRPr>
          </a:p>
          <a:p>
            <a:r>
              <a:rPr lang="en-GB" altLang="en-US" sz="1200" dirty="0">
                <a:ea typeface="ＭＳ Ｐゴシック" panose="020B0600070205080204" pitchFamily="34" charset="-128"/>
              </a:rPr>
              <a:t>It is important to remember that before asking any questions of a suspect regarding an incident, PACE Code C dictates that a person must be cautioned</a:t>
            </a:r>
            <a:endParaRPr lang="en-GB" dirty="0"/>
          </a:p>
        </p:txBody>
      </p:sp>
    </p:spTree>
    <p:extLst>
      <p:ext uri="{BB962C8B-B14F-4D97-AF65-F5344CB8AC3E}">
        <p14:creationId xmlns:p14="http://schemas.microsoft.com/office/powerpoint/2010/main" val="262315412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817688" y="174625"/>
            <a:ext cx="3175000" cy="1787525"/>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Notes Placeholder 2"/>
          <p:cNvSpPr>
            <a:spLocks noGrp="1"/>
          </p:cNvSpPr>
          <p:nvPr>
            <p:ph type="body" idx="1"/>
          </p:nvPr>
        </p:nvSpPr>
        <p:spPr>
          <a:xfrm>
            <a:off x="835700" y="2471987"/>
            <a:ext cx="5486400" cy="3600450"/>
          </a:xfrm>
        </p:spPr>
        <p:txBody>
          <a:bodyPr/>
          <a:lstStyle/>
          <a:p>
            <a:pPr>
              <a:spcAft>
                <a:spcPts val="0"/>
              </a:spcAft>
              <a:buClr>
                <a:schemeClr val="tx1"/>
              </a:buClr>
              <a:buSzPct val="70000"/>
            </a:pPr>
            <a:r>
              <a:rPr lang="en-GB" altLang="en-US" sz="1100" dirty="0"/>
              <a:t>Following an incident, officers attending it will probably be involved in some way in the subsequent investigation.  Any investigation will yield potential sources of intelligence that can either be used immediately or in the future.  </a:t>
            </a:r>
          </a:p>
          <a:p>
            <a:pPr>
              <a:spcAft>
                <a:spcPts val="0"/>
              </a:spcAft>
              <a:buClr>
                <a:schemeClr val="tx1"/>
              </a:buClr>
              <a:buSzPct val="70000"/>
            </a:pPr>
            <a:endParaRPr lang="en-GB" altLang="en-US" sz="1100" dirty="0"/>
          </a:p>
          <a:p>
            <a:pPr>
              <a:spcAft>
                <a:spcPts val="0"/>
              </a:spcAft>
              <a:buClr>
                <a:schemeClr val="tx1"/>
              </a:buClr>
              <a:buSzPct val="70000"/>
            </a:pPr>
            <a:r>
              <a:rPr lang="en-GB" altLang="en-US" sz="1100" dirty="0"/>
              <a:t>All items and sources of intelligence should be submitted using the processes described in local force policy.</a:t>
            </a:r>
          </a:p>
          <a:p>
            <a:pPr>
              <a:spcAft>
                <a:spcPts val="0"/>
              </a:spcAft>
              <a:buClr>
                <a:schemeClr val="tx1"/>
              </a:buClr>
              <a:buSzPct val="70000"/>
            </a:pPr>
            <a:endParaRPr lang="en-GB" altLang="en-US" sz="1100" dirty="0"/>
          </a:p>
          <a:p>
            <a:pPr>
              <a:spcAft>
                <a:spcPts val="0"/>
              </a:spcAft>
              <a:buClr>
                <a:schemeClr val="tx1"/>
              </a:buClr>
              <a:buSzPct val="70000"/>
            </a:pPr>
            <a:r>
              <a:rPr lang="en-GB" altLang="en-US" sz="1100" dirty="0"/>
              <a:t>Officers should be aware that once the investigation is completed, a court case may follow (usually Crown Court, Magistrates Court or Coroners Court).</a:t>
            </a:r>
          </a:p>
          <a:p>
            <a:pPr>
              <a:spcAft>
                <a:spcPts val="0"/>
              </a:spcAft>
              <a:buClr>
                <a:schemeClr val="tx1"/>
              </a:buClr>
              <a:buSzPct val="70000"/>
            </a:pPr>
            <a:r>
              <a:rPr lang="en-GB" altLang="en-US" sz="1100" dirty="0"/>
              <a:t>For this reason, it is of the utmost importance that officers have an understanding of the rules and procedures surrounding the retention, continuity and disclosure of evidence in accordance with Sec 23(1) Criminal Procedure and Investigations Act (CPIA) 1996</a:t>
            </a:r>
          </a:p>
          <a:p>
            <a:pPr>
              <a:spcAft>
                <a:spcPts val="0"/>
              </a:spcAft>
              <a:buClr>
                <a:schemeClr val="tx1"/>
              </a:buClr>
              <a:buSzPct val="70000"/>
            </a:pPr>
            <a:endParaRPr lang="en-GB" altLang="en-US" sz="1100" dirty="0"/>
          </a:p>
          <a:p>
            <a:pPr>
              <a:spcAft>
                <a:spcPts val="0"/>
              </a:spcAft>
              <a:buClr>
                <a:schemeClr val="tx1"/>
              </a:buClr>
              <a:buSzPct val="70000"/>
            </a:pPr>
            <a:r>
              <a:rPr lang="en-GB" altLang="en-US" sz="1100" dirty="0"/>
              <a:t>The post incident review is carried out to :</a:t>
            </a:r>
          </a:p>
          <a:p>
            <a:pPr>
              <a:spcAft>
                <a:spcPts val="0"/>
              </a:spcAft>
              <a:buClr>
                <a:schemeClr val="tx1"/>
              </a:buClr>
              <a:buSzPct val="70000"/>
            </a:pPr>
            <a:endParaRPr lang="en-GB" altLang="en-US" sz="1100" dirty="0"/>
          </a:p>
          <a:p>
            <a:pPr>
              <a:spcAft>
                <a:spcPts val="0"/>
              </a:spcAft>
              <a:buClr>
                <a:schemeClr val="tx1"/>
              </a:buClr>
              <a:buSzPct val="70000"/>
            </a:pPr>
            <a:r>
              <a:rPr lang="en-GB" altLang="en-US" sz="1100" dirty="0"/>
              <a:t>Examine and review information/actions at incident</a:t>
            </a:r>
          </a:p>
          <a:p>
            <a:pPr>
              <a:spcAft>
                <a:spcPts val="0"/>
              </a:spcAft>
              <a:buClr>
                <a:schemeClr val="tx1"/>
              </a:buClr>
              <a:buSzPct val="70000"/>
            </a:pPr>
            <a:endParaRPr lang="en-GB" altLang="en-US" sz="1100" dirty="0"/>
          </a:p>
          <a:p>
            <a:pPr>
              <a:spcAft>
                <a:spcPts val="0"/>
              </a:spcAft>
              <a:buClr>
                <a:schemeClr val="tx1"/>
              </a:buClr>
              <a:buSzPct val="70000"/>
            </a:pPr>
            <a:r>
              <a:rPr lang="en-GB" altLang="en-US" sz="1100" dirty="0"/>
              <a:t>Operational practice to inform lessons learned which will contribute to actions being improved for use in the future</a:t>
            </a:r>
          </a:p>
          <a:p>
            <a:pPr>
              <a:spcAft>
                <a:spcPts val="0"/>
              </a:spcAft>
              <a:buClr>
                <a:schemeClr val="tx1"/>
              </a:buClr>
              <a:buSzPct val="70000"/>
            </a:pPr>
            <a:endParaRPr lang="en-GB" altLang="en-US" sz="1100" dirty="0"/>
          </a:p>
          <a:p>
            <a:pPr>
              <a:spcAft>
                <a:spcPts val="0"/>
              </a:spcAft>
              <a:buClr>
                <a:schemeClr val="tx1"/>
              </a:buClr>
              <a:buSzPct val="70000"/>
            </a:pPr>
            <a:r>
              <a:rPr lang="en-GB" altLang="en-US" sz="1100" dirty="0"/>
              <a:t>Any health and safety and welfare issues that have arisen from being involved in the incident, including:</a:t>
            </a:r>
          </a:p>
          <a:p>
            <a:pPr marL="171450" indent="-171450">
              <a:spcAft>
                <a:spcPts val="0"/>
              </a:spcAft>
              <a:buClr>
                <a:schemeClr val="tx1"/>
              </a:buClr>
              <a:buSzPct val="70000"/>
              <a:buFont typeface="Arial" panose="020B0604020202020204" pitchFamily="34" charset="0"/>
              <a:buChar char="•"/>
            </a:pPr>
            <a:r>
              <a:rPr lang="en-GB" altLang="en-US" sz="1100" dirty="0"/>
              <a:t>The effects of stress and how to identify and deal with it</a:t>
            </a:r>
          </a:p>
          <a:p>
            <a:pPr marL="171450" indent="-171450">
              <a:spcAft>
                <a:spcPts val="0"/>
              </a:spcAft>
              <a:buClr>
                <a:schemeClr val="tx1"/>
              </a:buClr>
              <a:buSzPct val="70000"/>
              <a:buFont typeface="Arial" panose="020B0604020202020204" pitchFamily="34" charset="0"/>
              <a:buChar char="•"/>
            </a:pPr>
            <a:r>
              <a:rPr lang="en-GB" altLang="en-US" sz="1100" dirty="0"/>
              <a:t>Information on where to seek assistance and advice if required.</a:t>
            </a:r>
          </a:p>
          <a:p>
            <a:endParaRPr lang="en-GB" sz="1100" b="1" dirty="0">
              <a:effectLst/>
              <a:latin typeface="Arial" panose="020B0604020202020204" pitchFamily="34" charset="0"/>
              <a:cs typeface="Arial" panose="020B0604020202020204" pitchFamily="34" charset="0"/>
            </a:endParaRPr>
          </a:p>
          <a:p>
            <a:r>
              <a:rPr lang="en-GB" sz="1100" b="1" dirty="0">
                <a:effectLst/>
                <a:latin typeface="Arial" panose="020B0604020202020204" pitchFamily="34" charset="0"/>
                <a:cs typeface="Arial" panose="020B0604020202020204" pitchFamily="34" charset="0"/>
              </a:rPr>
              <a:t>Dash cams </a:t>
            </a:r>
            <a:r>
              <a:rPr lang="en-GB" sz="1100" dirty="0">
                <a:effectLst/>
                <a:latin typeface="Arial" panose="020B0604020202020204" pitchFamily="34" charset="0"/>
                <a:cs typeface="Arial" panose="020B0604020202020204" pitchFamily="34" charset="0"/>
              </a:rPr>
              <a:t>can provide valuable information in a court case that would otherwise have been left to testimony and conjecture. The first UK jail sentence handed out off the back of incriminating dash cam footage was in 2015. The dangerous driver wasn't caught red-handed by police, but instead was only arrested after police were shown dash cam footage from a concerned citizen.</a:t>
            </a:r>
          </a:p>
          <a:p>
            <a:r>
              <a:rPr lang="en-GB" sz="1100" dirty="0">
                <a:effectLst/>
                <a:latin typeface="Arial" panose="020B0604020202020204" pitchFamily="34" charset="0"/>
                <a:cs typeface="Arial" panose="020B0604020202020204" pitchFamily="34" charset="0"/>
              </a:rPr>
              <a:t>In 2017, dash cam footage helped in the cases of a Humberside hit-and-run, a Yorkshire dangerous driver, a West Yorkshire road rage attack, a Surrey roadside scam and a West Midlands carjacking - and these are just the ones we know of.</a:t>
            </a:r>
          </a:p>
          <a:p>
            <a:r>
              <a:rPr lang="en-GB" sz="1100" dirty="0">
                <a:effectLst/>
                <a:latin typeface="Arial" panose="020B0604020202020204" pitchFamily="34" charset="0"/>
                <a:cs typeface="Arial" panose="020B0604020202020204" pitchFamily="34" charset="0"/>
              </a:rPr>
              <a:t>You'll often see dash cam footage on local news websites as communities use it to work on tracking down law-breakers. Police have also begun using dash cam footage to help in pleas for witnesses. </a:t>
            </a:r>
            <a:br>
              <a:rPr lang="en-GB" sz="1100" dirty="0">
                <a:effectLst/>
                <a:latin typeface="Arial" panose="020B0604020202020204" pitchFamily="34" charset="0"/>
                <a:cs typeface="Arial" panose="020B0604020202020204" pitchFamily="34" charset="0"/>
              </a:rPr>
            </a:br>
            <a:br>
              <a:rPr lang="en-GB" sz="1100" dirty="0">
                <a:effectLst/>
                <a:latin typeface="Arial" panose="020B0604020202020204" pitchFamily="34" charset="0"/>
                <a:cs typeface="Arial" panose="020B0604020202020204" pitchFamily="34" charset="0"/>
              </a:rPr>
            </a:br>
            <a:r>
              <a:rPr lang="en-GB" sz="1100" b="1" dirty="0">
                <a:latin typeface="Arial" panose="020B0604020202020204" pitchFamily="34" charset="0"/>
                <a:cs typeface="Arial" panose="020B0604020202020204" pitchFamily="34" charset="0"/>
              </a:rPr>
              <a:t>Telematics evidence </a:t>
            </a:r>
            <a:r>
              <a:rPr lang="en-GB" sz="1100" dirty="0">
                <a:latin typeface="Arial" panose="020B0604020202020204" pitchFamily="34" charset="0"/>
                <a:cs typeface="Arial" panose="020B0604020202020204" pitchFamily="34" charset="0"/>
              </a:rPr>
              <a:t>used to identify and successfully defend claims arising from a suspected staged accident, saved insurers £1/4m. The telematics data suggested that the collision occurred some distance from that alleged by the six Claimants. In the run up to trial, two Claimants discontinued and another was struck out. The remaining Claimants discontinued just before the trial was about to start. Investigations revealed a cluster of collisions with significant similarities between 2009 and 2011. The sequence of claims was broken as a result of this investigation.</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Annual road casualty statistics are published twice each year. Main results are published in June for the first release of key statistics, and the annual report is released in September for detailed data and analyses. Most of the statistics are based on road accidents reported to the police (Stats19). These provide detailed statistics about personal injury road accidents, vehicles and casualties involved.</a:t>
            </a:r>
          </a:p>
          <a:p>
            <a:endParaRPr lang="en-GB" sz="1100" b="0" i="0" u="none" strike="noStrike" kern="1200" baseline="0" dirty="0">
              <a:solidFill>
                <a:schemeClr val="tx1"/>
              </a:solidFill>
              <a:latin typeface="Arial" panose="020B0604020202020204" pitchFamily="34" charset="0"/>
              <a:ea typeface="+mn-ea"/>
              <a:cs typeface="Arial" panose="020B0604020202020204" pitchFamily="34" charset="0"/>
            </a:endParaRPr>
          </a:p>
          <a:p>
            <a:r>
              <a:rPr lang="en-GB" sz="1100" b="1" i="0" u="none" strike="noStrike" kern="1200" baseline="0" dirty="0">
                <a:solidFill>
                  <a:schemeClr val="tx1"/>
                </a:solidFill>
                <a:latin typeface="Arial" panose="020B0604020202020204" pitchFamily="34" charset="0"/>
                <a:ea typeface="+mn-ea"/>
                <a:cs typeface="Arial" panose="020B0604020202020204" pitchFamily="34" charset="0"/>
              </a:rPr>
              <a:t>STATS19, </a:t>
            </a: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which is the set of data which has to be collected by a Police Officer when an injury road accident is reported to them. ). It is for the use of police forces and local authorities (and their agents) </a:t>
            </a:r>
            <a:r>
              <a:rPr lang="en-GB" sz="1100" b="0" i="0" u="sng" strike="noStrike" kern="1200" baseline="0" dirty="0">
                <a:solidFill>
                  <a:schemeClr val="tx1"/>
                </a:solidFill>
                <a:latin typeface="Arial" panose="020B0604020202020204" pitchFamily="34" charset="0"/>
                <a:ea typeface="+mn-ea"/>
                <a:cs typeface="Arial" panose="020B0604020202020204" pitchFamily="34" charset="0"/>
              </a:rPr>
              <a:t>where data is not collected by a police force using CRASH software. </a:t>
            </a:r>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0864960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973263" y="174625"/>
            <a:ext cx="2863850" cy="1611313"/>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253568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28/11/2022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56057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28/11/2022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4082658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28/11/2022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58508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28/11/2022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71462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28/11/2022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992477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28/11/2022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85049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28/11/2022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388975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28/11/2022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006947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28/11/2022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688781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28/11/2022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843978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28/11/2022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657253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28/11/2022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6808089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7.xml"/><Relationship Id="rId1" Type="http://schemas.openxmlformats.org/officeDocument/2006/relationships/tags" Target="../tags/tag1.xml"/><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microsoft.com/office/2007/relationships/hdphoto" Target="../media/hdphoto1.wdp"/></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7.xml"/><Relationship Id="rId1" Type="http://schemas.openxmlformats.org/officeDocument/2006/relationships/tags" Target="../tags/tag2.xml"/><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microsoft.com/office/2007/relationships/hdphoto" Target="../media/hdphoto2.wdp"/></Relationships>
</file>

<file path=ppt/slides/_rels/slide1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image" Target="../media/image14.png"/></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7.xml"/><Relationship Id="rId1" Type="http://schemas.openxmlformats.org/officeDocument/2006/relationships/tags" Target="../tags/tag3.xml"/><Relationship Id="rId4" Type="http://schemas.openxmlformats.org/officeDocument/2006/relationships/image" Target="../media/image16.png"/></Relationships>
</file>

<file path=ppt/slides/_rels/slide1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8.xml"/><Relationship Id="rId1" Type="http://schemas.openxmlformats.org/officeDocument/2006/relationships/slideLayout" Target="../slideLayouts/slideLayout7.xml"/><Relationship Id="rId4" Type="http://schemas.openxmlformats.org/officeDocument/2006/relationships/image" Target="../media/image17.png"/></Relationships>
</file>

<file path=ppt/slides/_rels/slide21.xml.rels><?xml version="1.0" encoding="UTF-8" standalone="yes"?>
<Relationships xmlns="http://schemas.openxmlformats.org/package/2006/relationships"><Relationship Id="rId8" Type="http://schemas.openxmlformats.org/officeDocument/2006/relationships/slideLayout" Target="../slideLayouts/slideLayout7.xml"/><Relationship Id="rId13" Type="http://schemas.openxmlformats.org/officeDocument/2006/relationships/diagramColors" Target="../diagrams/colors1.xml"/><Relationship Id="rId3" Type="http://schemas.openxmlformats.org/officeDocument/2006/relationships/tags" Target="../tags/tag6.xml"/><Relationship Id="rId7" Type="http://schemas.openxmlformats.org/officeDocument/2006/relationships/tags" Target="../tags/tag10.xml"/><Relationship Id="rId12" Type="http://schemas.openxmlformats.org/officeDocument/2006/relationships/diagramQuickStyle" Target="../diagrams/quickStyle1.xml"/><Relationship Id="rId2" Type="http://schemas.openxmlformats.org/officeDocument/2006/relationships/tags" Target="../tags/tag5.xml"/><Relationship Id="rId1" Type="http://schemas.openxmlformats.org/officeDocument/2006/relationships/tags" Target="../tags/tag4.xml"/><Relationship Id="rId6" Type="http://schemas.openxmlformats.org/officeDocument/2006/relationships/tags" Target="../tags/tag9.xml"/><Relationship Id="rId11" Type="http://schemas.openxmlformats.org/officeDocument/2006/relationships/diagramLayout" Target="../diagrams/layout1.xml"/><Relationship Id="rId5" Type="http://schemas.openxmlformats.org/officeDocument/2006/relationships/tags" Target="../tags/tag8.xml"/><Relationship Id="rId10" Type="http://schemas.openxmlformats.org/officeDocument/2006/relationships/diagramData" Target="../diagrams/data1.xml"/><Relationship Id="rId4" Type="http://schemas.openxmlformats.org/officeDocument/2006/relationships/tags" Target="../tags/tag7.xml"/><Relationship Id="rId9" Type="http://schemas.openxmlformats.org/officeDocument/2006/relationships/notesSlide" Target="../notesSlides/notesSlide19.xml"/><Relationship Id="rId14" Type="http://schemas.microsoft.com/office/2007/relationships/diagramDrawing" Target="../diagrams/drawing1.xml"/></Relationships>
</file>

<file path=ppt/slides/_rels/slide22.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2.xml"/><Relationship Id="rId1" Type="http://schemas.openxmlformats.org/officeDocument/2006/relationships/slideLayout" Target="../slideLayouts/slideLayout7.xml"/><Relationship Id="rId4" Type="http://schemas.microsoft.com/office/2007/relationships/hdphoto" Target="../media/hdphoto3.wdp"/></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tags" Target="../tags/tag12.xml"/><Relationship Id="rId1" Type="http://schemas.openxmlformats.org/officeDocument/2006/relationships/tags" Target="../tags/tag11.xml"/><Relationship Id="rId5" Type="http://schemas.openxmlformats.org/officeDocument/2006/relationships/image" Target="../media/image22.jpeg"/><Relationship Id="rId4" Type="http://schemas.openxmlformats.org/officeDocument/2006/relationships/notesSlide" Target="../notesSlides/notesSlide23.xml"/></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24.xml"/><Relationship Id="rId2" Type="http://schemas.openxmlformats.org/officeDocument/2006/relationships/slideLayout" Target="../slideLayouts/slideLayout7.xml"/><Relationship Id="rId1" Type="http://schemas.openxmlformats.org/officeDocument/2006/relationships/tags" Target="../tags/tag13.xml"/><Relationship Id="rId4" Type="http://schemas.openxmlformats.org/officeDocument/2006/relationships/image" Target="../media/image22.jpeg"/></Relationships>
</file>

<file path=ppt/slides/_rels/slide27.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25.xml"/><Relationship Id="rId1" Type="http://schemas.openxmlformats.org/officeDocument/2006/relationships/slideLayout" Target="../slideLayouts/slideLayout7.xml"/><Relationship Id="rId5" Type="http://schemas.openxmlformats.org/officeDocument/2006/relationships/image" Target="../media/image25.jpeg"/><Relationship Id="rId4" Type="http://schemas.openxmlformats.org/officeDocument/2006/relationships/image" Target="../media/image24.png"/></Relationships>
</file>

<file path=ppt/slides/_rels/slide28.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7.xml"/><Relationship Id="rId1" Type="http://schemas.openxmlformats.org/officeDocument/2006/relationships/slideLayout" Target="../slideLayouts/slideLayout7.xml"/><Relationship Id="rId4" Type="http://schemas.microsoft.com/office/2007/relationships/hdphoto" Target="../media/hdphoto4.wdp"/></Relationships>
</file>

<file path=ppt/slides/_rels/slide30.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notesSlide" Target="../notesSlides/notesSlide33.xml"/><Relationship Id="rId2" Type="http://schemas.openxmlformats.org/officeDocument/2006/relationships/slideLayout" Target="../slideLayouts/slideLayout7.xml"/><Relationship Id="rId1" Type="http://schemas.openxmlformats.org/officeDocument/2006/relationships/tags" Target="../tags/tag14.xml"/><Relationship Id="rId4" Type="http://schemas.openxmlformats.org/officeDocument/2006/relationships/image" Target="../media/image31.jpeg"/></Relationships>
</file>

<file path=ppt/slides/_rels/slide36.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text, sky, outdoor, silhouette&#10;&#10;Description automatically generated">
            <a:extLst>
              <a:ext uri="{FF2B5EF4-FFF2-40B4-BE49-F238E27FC236}">
                <a16:creationId xmlns:a16="http://schemas.microsoft.com/office/drawing/2014/main" id="{42D0FFC1-9B48-A505-51D5-625EDD5D5D2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14775" y="319089"/>
            <a:ext cx="11057461" cy="6219821"/>
          </a:xfrm>
          <a:prstGeom prst="rect">
            <a:avLst/>
          </a:prstGeom>
        </p:spPr>
      </p:pic>
      <p:pic>
        <p:nvPicPr>
          <p:cNvPr id="2" name="Picture 1"/>
          <p:cNvPicPr>
            <a:picLocks noChangeAspect="1"/>
          </p:cNvPicPr>
          <p:nvPr/>
        </p:nvPicPr>
        <p:blipFill>
          <a:blip r:embed="rId4"/>
          <a:stretch>
            <a:fillRect/>
          </a:stretch>
        </p:blipFill>
        <p:spPr>
          <a:xfrm>
            <a:off x="175451" y="126063"/>
            <a:ext cx="639324" cy="772106"/>
          </a:xfrm>
          <a:prstGeom prst="rect">
            <a:avLst/>
          </a:prstGeom>
        </p:spPr>
      </p:pic>
      <p:sp>
        <p:nvSpPr>
          <p:cNvPr id="4" name="TextBox 3"/>
          <p:cNvSpPr txBox="1"/>
          <p:nvPr/>
        </p:nvSpPr>
        <p:spPr>
          <a:xfrm>
            <a:off x="2296771" y="898169"/>
            <a:ext cx="5277698" cy="1815882"/>
          </a:xfrm>
          <a:prstGeom prst="rect">
            <a:avLst/>
          </a:prstGeom>
          <a:noFill/>
        </p:spPr>
        <p:txBody>
          <a:bodyPr wrap="square" rtlCol="0">
            <a:spAutoFit/>
          </a:bodyPr>
          <a:lstStyle/>
          <a:p>
            <a:pPr algn="ctr"/>
            <a:r>
              <a:rPr lang="en-GB" sz="2800" b="1" dirty="0">
                <a:solidFill>
                  <a:srgbClr val="002060"/>
                </a:solidFill>
                <a:latin typeface="Calibri" panose="020F0502020204030204" pitchFamily="34" charset="0"/>
                <a:ea typeface="Tahoma" panose="020B0604030504040204" pitchFamily="34" charset="0"/>
                <a:cs typeface="Calibri" panose="020F0502020204030204" pitchFamily="34" charset="0"/>
              </a:rPr>
              <a:t>Collision Scene Management </a:t>
            </a:r>
          </a:p>
          <a:p>
            <a:r>
              <a:rPr lang="en-GB" sz="2800" b="1" dirty="0">
                <a:solidFill>
                  <a:srgbClr val="002060"/>
                </a:solidFill>
                <a:latin typeface="Calibri" panose="020F0502020204030204" pitchFamily="34" charset="0"/>
                <a:ea typeface="Tahoma" panose="020B0604030504040204" pitchFamily="34" charset="0"/>
                <a:cs typeface="Calibri" panose="020F0502020204030204" pitchFamily="34" charset="0"/>
              </a:rPr>
              <a:t> </a:t>
            </a:r>
          </a:p>
          <a:p>
            <a:pPr algn="ctr"/>
            <a:r>
              <a:rPr lang="en-GB" sz="2800" b="1" dirty="0">
                <a:solidFill>
                  <a:srgbClr val="002060"/>
                </a:solidFill>
                <a:latin typeface="Calibri" panose="020F0502020204030204" pitchFamily="34" charset="0"/>
                <a:ea typeface="Tahoma" panose="020B0604030504040204" pitchFamily="34" charset="0"/>
                <a:cs typeface="Calibri" panose="020F0502020204030204" pitchFamily="34" charset="0"/>
              </a:rPr>
              <a:t>Initial Actions at Scene of </a:t>
            </a:r>
          </a:p>
          <a:p>
            <a:pPr algn="ctr"/>
            <a:r>
              <a:rPr lang="en-GB" sz="2800" b="1" dirty="0">
                <a:solidFill>
                  <a:srgbClr val="002060"/>
                </a:solidFill>
                <a:latin typeface="Calibri" panose="020F0502020204030204" pitchFamily="34" charset="0"/>
                <a:ea typeface="Tahoma" panose="020B0604030504040204" pitchFamily="34" charset="0"/>
                <a:cs typeface="Calibri" panose="020F0502020204030204" pitchFamily="34" charset="0"/>
              </a:rPr>
              <a:t>Road Related Incidents</a:t>
            </a:r>
          </a:p>
        </p:txBody>
      </p:sp>
    </p:spTree>
    <p:extLst>
      <p:ext uri="{BB962C8B-B14F-4D97-AF65-F5344CB8AC3E}">
        <p14:creationId xmlns:p14="http://schemas.microsoft.com/office/powerpoint/2010/main" val="7112710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378991D-0DE9-576F-F217-18AD2C3041C5}"/>
              </a:ext>
            </a:extLst>
          </p:cNvPr>
          <p:cNvSpPr txBox="1"/>
          <p:nvPr/>
        </p:nvSpPr>
        <p:spPr>
          <a:xfrm>
            <a:off x="369661" y="951991"/>
            <a:ext cx="7170057" cy="5632311"/>
          </a:xfrm>
          <a:prstGeom prst="rect">
            <a:avLst/>
          </a:prstGeom>
          <a:noFill/>
        </p:spPr>
        <p:txBody>
          <a:bodyPr wrap="square" rtlCol="0">
            <a:spAutoFit/>
          </a:bodyPr>
          <a:lstStyle/>
          <a:p>
            <a:pPr marL="228600" lvl="0" indent="-228600">
              <a:buFont typeface="+mj-lt"/>
              <a:buAutoNum type="arabicPeriod"/>
            </a:pPr>
            <a:r>
              <a:rPr lang="en-GB" sz="2000" b="0" kern="1200" dirty="0">
                <a:solidFill>
                  <a:schemeClr val="tx1"/>
                </a:solidFill>
                <a:effectLst/>
                <a:latin typeface="Arial" panose="020B0604020202020204" pitchFamily="34" charset="0"/>
                <a:ea typeface="+mn-ea"/>
                <a:cs typeface="Arial" panose="020B0604020202020204" pitchFamily="34" charset="0"/>
              </a:rPr>
              <a:t>Identify the initial considerations when attending a road traffic collision or road-related incidents including the ‘CLEAR’ initiative.</a:t>
            </a:r>
          </a:p>
          <a:p>
            <a:pPr marL="228600" lvl="0" indent="-228600">
              <a:buFont typeface="+mj-lt"/>
              <a:buAutoNum type="arabicPeriod"/>
            </a:pPr>
            <a:endParaRPr lang="en-GB" sz="2000" b="0" kern="1200" dirty="0">
              <a:solidFill>
                <a:schemeClr val="tx1"/>
              </a:solidFill>
              <a:effectLst/>
              <a:latin typeface="Arial" panose="020B0604020202020204" pitchFamily="34" charset="0"/>
              <a:ea typeface="+mn-ea"/>
              <a:cs typeface="Arial" panose="020B0604020202020204" pitchFamily="34" charset="0"/>
            </a:endParaRPr>
          </a:p>
          <a:p>
            <a:pPr marL="228600" lvl="0" indent="-228600">
              <a:buFont typeface="+mj-lt"/>
              <a:buAutoNum type="arabicPeriod"/>
            </a:pPr>
            <a:r>
              <a:rPr lang="en-GB" sz="2000" b="0" kern="1200" dirty="0">
                <a:solidFill>
                  <a:schemeClr val="tx1"/>
                </a:solidFill>
                <a:effectLst/>
                <a:latin typeface="Arial" panose="020B0604020202020204" pitchFamily="34" charset="0"/>
                <a:ea typeface="+mn-ea"/>
                <a:cs typeface="Arial" panose="020B0604020202020204" pitchFamily="34" charset="0"/>
              </a:rPr>
              <a:t>Describe the initial actions when attending a road traffic collision.  </a:t>
            </a:r>
          </a:p>
          <a:p>
            <a:pPr marL="228600" lvl="0" indent="-228600">
              <a:buFont typeface="+mj-lt"/>
              <a:buAutoNum type="arabicPeriod"/>
            </a:pPr>
            <a:endParaRPr lang="en-GB" sz="2000" b="0" kern="1200" dirty="0">
              <a:solidFill>
                <a:schemeClr val="tx1"/>
              </a:solidFill>
              <a:effectLst/>
              <a:latin typeface="Arial" panose="020B0604020202020204" pitchFamily="34" charset="0"/>
              <a:ea typeface="+mn-ea"/>
              <a:cs typeface="Arial" panose="020B0604020202020204" pitchFamily="34" charset="0"/>
            </a:endParaRPr>
          </a:p>
          <a:p>
            <a:pPr marL="228600" lvl="0" indent="-228600">
              <a:buFont typeface="+mj-lt"/>
              <a:buAutoNum type="arabicPeriod"/>
            </a:pPr>
            <a:r>
              <a:rPr lang="en-GB" sz="2000" b="0" kern="1200" dirty="0">
                <a:solidFill>
                  <a:schemeClr val="tx1"/>
                </a:solidFill>
                <a:effectLst/>
                <a:latin typeface="Arial" panose="020B0604020202020204" pitchFamily="34" charset="0"/>
                <a:ea typeface="+mn-ea"/>
                <a:cs typeface="Arial" panose="020B0604020202020204" pitchFamily="34" charset="0"/>
              </a:rPr>
              <a:t>Explain the roles of the police and supporting agencies in the resolution of road-related incidents.</a:t>
            </a:r>
          </a:p>
          <a:p>
            <a:pPr marL="228600" lvl="0" indent="-228600">
              <a:buFont typeface="+mj-lt"/>
              <a:buAutoNum type="arabicPeriod"/>
            </a:pPr>
            <a:endParaRPr lang="en-GB" sz="2000" b="0" kern="1200" dirty="0">
              <a:solidFill>
                <a:schemeClr val="tx1"/>
              </a:solidFill>
              <a:effectLst/>
              <a:latin typeface="Arial" panose="020B0604020202020204" pitchFamily="34" charset="0"/>
              <a:ea typeface="+mn-ea"/>
              <a:cs typeface="Arial" panose="020B0604020202020204" pitchFamily="34" charset="0"/>
            </a:endParaRPr>
          </a:p>
          <a:p>
            <a:pPr marL="228600" lvl="0" indent="-228600">
              <a:buFont typeface="+mj-lt"/>
              <a:buAutoNum type="arabicPeriod"/>
            </a:pPr>
            <a:r>
              <a:rPr lang="en-GB" sz="2000" b="0" kern="1200" dirty="0">
                <a:solidFill>
                  <a:schemeClr val="tx1"/>
                </a:solidFill>
                <a:effectLst/>
                <a:latin typeface="Arial" panose="020B0604020202020204" pitchFamily="34" charset="0"/>
                <a:ea typeface="+mn-ea"/>
                <a:cs typeface="Arial" panose="020B0604020202020204" pitchFamily="34" charset="0"/>
              </a:rPr>
              <a:t>Identify the importance of securing and preserving the scene and potential evidence in the investigation of Road Traffic Collisions and road related incidents.</a:t>
            </a:r>
          </a:p>
          <a:p>
            <a:pPr marL="228600" lvl="0" indent="-228600">
              <a:buFont typeface="+mj-lt"/>
              <a:buAutoNum type="arabicPeriod"/>
            </a:pPr>
            <a:endParaRPr lang="en-GB" sz="2000" b="0" kern="1200" dirty="0">
              <a:solidFill>
                <a:schemeClr val="tx1"/>
              </a:solidFill>
              <a:effectLst/>
              <a:latin typeface="Arial" panose="020B0604020202020204" pitchFamily="34" charset="0"/>
              <a:ea typeface="+mn-ea"/>
              <a:cs typeface="Arial" panose="020B0604020202020204" pitchFamily="34" charset="0"/>
            </a:endParaRPr>
          </a:p>
          <a:p>
            <a:pPr marL="228600" lvl="0" indent="-228600">
              <a:buFont typeface="+mj-lt"/>
              <a:buAutoNum type="arabicPeriod"/>
            </a:pPr>
            <a:r>
              <a:rPr lang="en-GB" sz="2000" b="0" kern="1200" dirty="0">
                <a:solidFill>
                  <a:schemeClr val="tx1"/>
                </a:solidFill>
                <a:effectLst/>
                <a:latin typeface="Arial" panose="020B0604020202020204" pitchFamily="34" charset="0"/>
                <a:ea typeface="+mn-ea"/>
                <a:cs typeface="Arial" panose="020B0604020202020204" pitchFamily="34" charset="0"/>
              </a:rPr>
              <a:t>State the importance of dealing with victims, witnesses and suspects in an ethical manner.</a:t>
            </a:r>
          </a:p>
          <a:p>
            <a:pPr marL="228600" lvl="0" indent="-228600">
              <a:buFont typeface="+mj-lt"/>
              <a:buAutoNum type="arabicPeriod"/>
            </a:pPr>
            <a:endParaRPr lang="en-GB" sz="2000" b="0" kern="1200" dirty="0">
              <a:solidFill>
                <a:schemeClr val="tx1"/>
              </a:solidFill>
              <a:effectLst/>
              <a:latin typeface="Arial" panose="020B0604020202020204" pitchFamily="34" charset="0"/>
              <a:ea typeface="+mn-ea"/>
              <a:cs typeface="Arial" panose="020B0604020202020204" pitchFamily="34" charset="0"/>
            </a:endParaRPr>
          </a:p>
          <a:p>
            <a:pPr marL="228600" indent="-228600">
              <a:buFont typeface="+mj-lt"/>
              <a:buAutoNum type="arabicPeriod"/>
            </a:pPr>
            <a:r>
              <a:rPr lang="en-GB" sz="2000" b="0" kern="1200" dirty="0">
                <a:solidFill>
                  <a:schemeClr val="tx1"/>
                </a:solidFill>
                <a:effectLst/>
                <a:latin typeface="Arial" panose="020B0604020202020204" pitchFamily="34" charset="0"/>
                <a:ea typeface="+mn-ea"/>
                <a:cs typeface="Arial" panose="020B0604020202020204" pitchFamily="34" charset="0"/>
              </a:rPr>
              <a:t>Outline the purpose of Post-incident de-briefing.</a:t>
            </a:r>
            <a:endParaRPr lang="en-GB" altLang="en-US" sz="2000" b="0" dirty="0">
              <a:latin typeface="Arial" panose="020B0604020202020204" pitchFamily="34" charset="0"/>
              <a:ea typeface="ＭＳ Ｐゴシック" panose="020B0600070205080204" pitchFamily="34" charset="-128"/>
              <a:cs typeface="Arial" panose="020B0604020202020204" pitchFamily="34" charset="0"/>
            </a:endParaRPr>
          </a:p>
        </p:txBody>
      </p:sp>
      <p:pic>
        <p:nvPicPr>
          <p:cNvPr id="1026" name="Picture 2" descr="See the source image">
            <a:extLst>
              <a:ext uri="{FF2B5EF4-FFF2-40B4-BE49-F238E27FC236}">
                <a16:creationId xmlns:a16="http://schemas.microsoft.com/office/drawing/2014/main" id="{AF504896-3D76-CCA3-25A5-F47F339FB55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39718" y="273698"/>
            <a:ext cx="4514850" cy="17907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527127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4" descr="\\Client\R$\SWPKDIVLDSEPF\Shared\Pre-join\Images\reporting-car-accident-in-London1.jpg"/>
          <p:cNvPicPr>
            <a:picLocks noChangeAspect="1" noChangeArrowheads="1"/>
          </p:cNvPicPr>
          <p:nvPr>
            <p:custDataLst>
              <p:tags r:id="rId1"/>
            </p:custDataLst>
          </p:nvPr>
        </p:nvPicPr>
        <p:blipFill>
          <a:blip r:embed="rId4">
            <a:duotone>
              <a:schemeClr val="accent3">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719847" y="764771"/>
            <a:ext cx="10700424" cy="51871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2"/>
          <p:cNvSpPr txBox="1">
            <a:spLocks noChangeArrowheads="1"/>
          </p:cNvSpPr>
          <p:nvPr/>
        </p:nvSpPr>
        <p:spPr bwMode="auto">
          <a:xfrm>
            <a:off x="719846" y="844050"/>
            <a:ext cx="10700425" cy="45243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b="0" dirty="0">
                <a:solidFill>
                  <a:srgbClr val="FF0000"/>
                </a:solidFill>
                <a:latin typeface="+mn-lt"/>
                <a:ea typeface="Segoe UI Black" panose="020B0A02040204020203" pitchFamily="34" charset="0"/>
                <a:cs typeface="Segoe UI Black" panose="020B0A02040204020203" pitchFamily="34" charset="0"/>
              </a:rPr>
              <a:t>Owing to the presence </a:t>
            </a:r>
            <a:r>
              <a:rPr lang="en-GB" altLang="en-US" b="0" dirty="0">
                <a:solidFill>
                  <a:schemeClr val="tx1"/>
                </a:solidFill>
                <a:latin typeface="+mn-lt"/>
                <a:ea typeface="Segoe UI Black" panose="020B0A02040204020203" pitchFamily="34" charset="0"/>
                <a:cs typeface="Segoe UI Black" panose="020B0A02040204020203" pitchFamily="34" charset="0"/>
              </a:rPr>
              <a:t>of a </a:t>
            </a:r>
            <a:r>
              <a:rPr lang="en-GB" altLang="en-US" b="0" dirty="0">
                <a:solidFill>
                  <a:srgbClr val="FF0000"/>
                </a:solidFill>
                <a:latin typeface="+mn-lt"/>
                <a:ea typeface="Segoe UI Black" panose="020B0A02040204020203" pitchFamily="34" charset="0"/>
                <a:cs typeface="Segoe UI Black" panose="020B0A02040204020203" pitchFamily="34" charset="0"/>
              </a:rPr>
              <a:t>mechanically propelled vehicle (MPV) </a:t>
            </a:r>
            <a:r>
              <a:rPr lang="en-GB" altLang="en-US" b="0" dirty="0">
                <a:solidFill>
                  <a:schemeClr val="tx1"/>
                </a:solidFill>
                <a:latin typeface="+mn-lt"/>
                <a:ea typeface="Segoe UI Black" panose="020B0A02040204020203" pitchFamily="34" charset="0"/>
                <a:cs typeface="Segoe UI Black" panose="020B0A02040204020203" pitchFamily="34" charset="0"/>
              </a:rPr>
              <a:t>on a</a:t>
            </a:r>
            <a:r>
              <a:rPr lang="en-GB" altLang="en-US" b="0" dirty="0">
                <a:solidFill>
                  <a:srgbClr val="FF0000"/>
                </a:solidFill>
                <a:latin typeface="+mn-lt"/>
                <a:ea typeface="Segoe UI Black" panose="020B0A02040204020203" pitchFamily="34" charset="0"/>
                <a:cs typeface="Segoe UI Black" panose="020B0A02040204020203" pitchFamily="34" charset="0"/>
              </a:rPr>
              <a:t> road </a:t>
            </a:r>
            <a:r>
              <a:rPr lang="en-GB" altLang="en-US" b="0" dirty="0">
                <a:solidFill>
                  <a:schemeClr val="tx1"/>
                </a:solidFill>
                <a:latin typeface="+mn-lt"/>
                <a:ea typeface="Segoe UI Black" panose="020B0A02040204020203" pitchFamily="34" charset="0"/>
                <a:cs typeface="Segoe UI Black" panose="020B0A02040204020203" pitchFamily="34" charset="0"/>
              </a:rPr>
              <a:t>or </a:t>
            </a:r>
            <a:r>
              <a:rPr lang="en-GB" altLang="en-US" b="0" dirty="0">
                <a:solidFill>
                  <a:srgbClr val="FF0000"/>
                </a:solidFill>
                <a:latin typeface="+mn-lt"/>
                <a:ea typeface="Segoe UI Black" panose="020B0A02040204020203" pitchFamily="34" charset="0"/>
                <a:cs typeface="Segoe UI Black" panose="020B0A02040204020203" pitchFamily="34" charset="0"/>
              </a:rPr>
              <a:t>other public place, </a:t>
            </a:r>
            <a:r>
              <a:rPr lang="en-GB" altLang="en-US" b="0" dirty="0">
                <a:solidFill>
                  <a:schemeClr val="tx1"/>
                </a:solidFill>
                <a:latin typeface="+mn-lt"/>
                <a:ea typeface="Segoe UI Black" panose="020B0A02040204020203" pitchFamily="34" charset="0"/>
                <a:cs typeface="Segoe UI Black" panose="020B0A02040204020203" pitchFamily="34" charset="0"/>
              </a:rPr>
              <a:t>an accident occurs whereby;</a:t>
            </a:r>
          </a:p>
          <a:p>
            <a:pPr algn="ctr" eaLnBrk="1" hangingPunct="1">
              <a:spcBef>
                <a:spcPct val="0"/>
              </a:spcBef>
              <a:buFontTx/>
              <a:buNone/>
            </a:pPr>
            <a:r>
              <a:rPr lang="en-GB" altLang="en-US" b="0" dirty="0">
                <a:solidFill>
                  <a:srgbClr val="FF0000"/>
                </a:solidFill>
                <a:latin typeface="+mn-lt"/>
                <a:ea typeface="Segoe UI Black" panose="020B0A02040204020203" pitchFamily="34" charset="0"/>
                <a:cs typeface="Segoe UI Black" panose="020B0A02040204020203" pitchFamily="34" charset="0"/>
              </a:rPr>
              <a:t>personal injury </a:t>
            </a:r>
            <a:r>
              <a:rPr lang="en-GB" altLang="en-US" b="0" dirty="0">
                <a:solidFill>
                  <a:schemeClr val="tx1"/>
                </a:solidFill>
                <a:latin typeface="+mn-lt"/>
                <a:ea typeface="Segoe UI Black" panose="020B0A02040204020203" pitchFamily="34" charset="0"/>
                <a:cs typeface="Segoe UI Black" panose="020B0A02040204020203" pitchFamily="34" charset="0"/>
              </a:rPr>
              <a:t>is caused to a person (other than the driver of that MPV)             </a:t>
            </a:r>
          </a:p>
          <a:p>
            <a:pPr algn="ctr" eaLnBrk="1" hangingPunct="1">
              <a:spcBef>
                <a:spcPct val="0"/>
              </a:spcBef>
              <a:buFontTx/>
              <a:buNone/>
            </a:pPr>
            <a:r>
              <a:rPr lang="en-GB" altLang="en-US" b="1" dirty="0">
                <a:solidFill>
                  <a:srgbClr val="FF0000"/>
                </a:solidFill>
                <a:latin typeface="+mn-lt"/>
                <a:ea typeface="Segoe UI Black" panose="020B0A02040204020203" pitchFamily="34" charset="0"/>
                <a:cs typeface="Segoe UI Black" panose="020B0A02040204020203" pitchFamily="34" charset="0"/>
              </a:rPr>
              <a:t>OR</a:t>
            </a:r>
          </a:p>
          <a:p>
            <a:pPr algn="ctr" eaLnBrk="1" hangingPunct="1">
              <a:spcBef>
                <a:spcPct val="0"/>
              </a:spcBef>
              <a:buFontTx/>
              <a:buNone/>
            </a:pPr>
            <a:r>
              <a:rPr lang="en-GB" altLang="en-US" dirty="0">
                <a:solidFill>
                  <a:srgbClr val="FF0000"/>
                </a:solidFill>
                <a:latin typeface="+mn-lt"/>
                <a:ea typeface="Segoe UI Black" panose="020B0A02040204020203" pitchFamily="34" charset="0"/>
                <a:cs typeface="Segoe UI Black" panose="020B0A02040204020203" pitchFamily="34" charset="0"/>
              </a:rPr>
              <a:t>d</a:t>
            </a:r>
            <a:r>
              <a:rPr lang="en-GB" altLang="en-US" b="0" dirty="0">
                <a:solidFill>
                  <a:srgbClr val="FF0000"/>
                </a:solidFill>
                <a:latin typeface="+mn-lt"/>
                <a:ea typeface="Segoe UI Black" panose="020B0A02040204020203" pitchFamily="34" charset="0"/>
                <a:cs typeface="Segoe UI Black" panose="020B0A02040204020203" pitchFamily="34" charset="0"/>
              </a:rPr>
              <a:t>amage</a:t>
            </a:r>
            <a:r>
              <a:rPr lang="en-GB" altLang="en-US" b="0" dirty="0">
                <a:solidFill>
                  <a:schemeClr val="tx1"/>
                </a:solidFill>
                <a:latin typeface="+mn-lt"/>
                <a:ea typeface="Segoe UI Black" panose="020B0A02040204020203" pitchFamily="34" charset="0"/>
                <a:cs typeface="Segoe UI Black" panose="020B0A02040204020203" pitchFamily="34" charset="0"/>
              </a:rPr>
              <a:t> is caused to:</a:t>
            </a:r>
          </a:p>
          <a:p>
            <a:pPr algn="ctr" eaLnBrk="1" hangingPunct="1">
              <a:spcBef>
                <a:spcPct val="0"/>
              </a:spcBef>
              <a:buFontTx/>
              <a:buNone/>
            </a:pPr>
            <a:r>
              <a:rPr lang="en-GB" altLang="en-US" b="0" dirty="0">
                <a:solidFill>
                  <a:srgbClr val="0033CC"/>
                </a:solidFill>
                <a:latin typeface="+mn-lt"/>
                <a:ea typeface="Segoe UI Black" panose="020B0A02040204020203" pitchFamily="34" charset="0"/>
                <a:cs typeface="Segoe UI Black" panose="020B0A02040204020203" pitchFamily="34" charset="0"/>
              </a:rPr>
              <a:t> </a:t>
            </a:r>
            <a:r>
              <a:rPr lang="en-GB" altLang="en-US" b="0" dirty="0">
                <a:solidFill>
                  <a:schemeClr val="tx1"/>
                </a:solidFill>
                <a:latin typeface="+mn-lt"/>
                <a:ea typeface="Segoe UI Black" panose="020B0A02040204020203" pitchFamily="34" charset="0"/>
                <a:cs typeface="Segoe UI Black" panose="020B0A02040204020203" pitchFamily="34" charset="0"/>
              </a:rPr>
              <a:t>a </a:t>
            </a:r>
            <a:r>
              <a:rPr lang="en-GB" altLang="en-US" b="0" dirty="0">
                <a:solidFill>
                  <a:srgbClr val="FF0000"/>
                </a:solidFill>
                <a:latin typeface="+mn-lt"/>
                <a:ea typeface="Segoe UI Black" panose="020B0A02040204020203" pitchFamily="34" charset="0"/>
                <a:cs typeface="Segoe UI Black" panose="020B0A02040204020203" pitchFamily="34" charset="0"/>
              </a:rPr>
              <a:t>vehicle</a:t>
            </a:r>
            <a:r>
              <a:rPr lang="en-GB" altLang="en-US" b="0" dirty="0">
                <a:solidFill>
                  <a:schemeClr val="tx1"/>
                </a:solidFill>
                <a:latin typeface="+mn-lt"/>
                <a:ea typeface="Segoe UI Black" panose="020B0A02040204020203" pitchFamily="34" charset="0"/>
                <a:cs typeface="Segoe UI Black" panose="020B0A02040204020203" pitchFamily="34" charset="0"/>
              </a:rPr>
              <a:t> (other than the MPV or any trailer drawn by it)</a:t>
            </a:r>
          </a:p>
          <a:p>
            <a:pPr algn="ctr" eaLnBrk="1" hangingPunct="1">
              <a:spcBef>
                <a:spcPct val="0"/>
              </a:spcBef>
              <a:buFontTx/>
              <a:buNone/>
            </a:pPr>
            <a:r>
              <a:rPr lang="en-GB" altLang="en-US" b="0" dirty="0">
                <a:solidFill>
                  <a:srgbClr val="FF0000"/>
                </a:solidFill>
                <a:latin typeface="+mn-lt"/>
                <a:ea typeface="Segoe UI Black" panose="020B0A02040204020203" pitchFamily="34" charset="0"/>
                <a:cs typeface="Segoe UI Black" panose="020B0A02040204020203" pitchFamily="34" charset="0"/>
              </a:rPr>
              <a:t>   </a:t>
            </a:r>
            <a:r>
              <a:rPr lang="en-GB" altLang="en-US" b="1" dirty="0">
                <a:solidFill>
                  <a:srgbClr val="FF0000"/>
                </a:solidFill>
                <a:latin typeface="+mn-lt"/>
                <a:ea typeface="Segoe UI Black" panose="020B0A02040204020203" pitchFamily="34" charset="0"/>
                <a:cs typeface="Segoe UI Black" panose="020B0A02040204020203" pitchFamily="34" charset="0"/>
              </a:rPr>
              <a:t>OR</a:t>
            </a:r>
          </a:p>
          <a:p>
            <a:pPr algn="ctr" eaLnBrk="1" hangingPunct="1">
              <a:spcBef>
                <a:spcPct val="0"/>
              </a:spcBef>
              <a:buFontTx/>
              <a:buNone/>
            </a:pPr>
            <a:r>
              <a:rPr lang="en-GB" altLang="en-US" b="0" dirty="0">
                <a:solidFill>
                  <a:srgbClr val="0033CC"/>
                </a:solidFill>
                <a:latin typeface="+mn-lt"/>
                <a:ea typeface="Segoe UI Black" panose="020B0A02040204020203" pitchFamily="34" charset="0"/>
                <a:cs typeface="Segoe UI Black" panose="020B0A02040204020203" pitchFamily="34" charset="0"/>
              </a:rPr>
              <a:t> </a:t>
            </a:r>
            <a:r>
              <a:rPr lang="en-GB" altLang="en-US" b="0" dirty="0">
                <a:solidFill>
                  <a:schemeClr val="tx1"/>
                </a:solidFill>
                <a:latin typeface="+mn-lt"/>
                <a:ea typeface="Segoe UI Black" panose="020B0A02040204020203" pitchFamily="34" charset="0"/>
                <a:cs typeface="Segoe UI Black" panose="020B0A02040204020203" pitchFamily="34" charset="0"/>
              </a:rPr>
              <a:t>an </a:t>
            </a:r>
            <a:r>
              <a:rPr lang="en-GB" altLang="en-US" b="0" dirty="0">
                <a:solidFill>
                  <a:srgbClr val="FF0000"/>
                </a:solidFill>
                <a:latin typeface="+mn-lt"/>
                <a:ea typeface="Segoe UI Black" panose="020B0A02040204020203" pitchFamily="34" charset="0"/>
                <a:cs typeface="Segoe UI Black" panose="020B0A02040204020203" pitchFamily="34" charset="0"/>
              </a:rPr>
              <a:t>animal</a:t>
            </a:r>
            <a:r>
              <a:rPr lang="en-GB" altLang="en-US" b="0" dirty="0">
                <a:solidFill>
                  <a:schemeClr val="tx1"/>
                </a:solidFill>
                <a:latin typeface="+mn-lt"/>
                <a:ea typeface="Segoe UI Black" panose="020B0A02040204020203" pitchFamily="34" charset="0"/>
                <a:cs typeface="Segoe UI Black" panose="020B0A02040204020203" pitchFamily="34" charset="0"/>
              </a:rPr>
              <a:t> (other than one in or on that MPV or any trailer drawn by it)</a:t>
            </a:r>
          </a:p>
          <a:p>
            <a:pPr algn="ctr" eaLnBrk="1" hangingPunct="1">
              <a:spcBef>
                <a:spcPct val="0"/>
              </a:spcBef>
              <a:buFontTx/>
              <a:buNone/>
            </a:pPr>
            <a:r>
              <a:rPr lang="en-GB" altLang="en-US" b="1" dirty="0">
                <a:solidFill>
                  <a:srgbClr val="FF0000"/>
                </a:solidFill>
                <a:latin typeface="+mn-lt"/>
                <a:ea typeface="Segoe UI Black" panose="020B0A02040204020203" pitchFamily="34" charset="0"/>
                <a:cs typeface="Segoe UI Black" panose="020B0A02040204020203" pitchFamily="34" charset="0"/>
              </a:rPr>
              <a:t>   OR</a:t>
            </a:r>
          </a:p>
          <a:p>
            <a:pPr algn="ctr" eaLnBrk="1" hangingPunct="1">
              <a:spcBef>
                <a:spcPct val="0"/>
              </a:spcBef>
              <a:buFontTx/>
              <a:buNone/>
            </a:pPr>
            <a:r>
              <a:rPr lang="en-GB" altLang="en-US" b="0" dirty="0">
                <a:solidFill>
                  <a:schemeClr val="tx1"/>
                </a:solidFill>
                <a:latin typeface="+mn-lt"/>
                <a:ea typeface="Segoe UI Black" panose="020B0A02040204020203" pitchFamily="34" charset="0"/>
                <a:cs typeface="Segoe UI Black" panose="020B0A02040204020203" pitchFamily="34" charset="0"/>
              </a:rPr>
              <a:t>any other </a:t>
            </a:r>
            <a:r>
              <a:rPr lang="en-GB" altLang="en-US" b="0" dirty="0">
                <a:solidFill>
                  <a:srgbClr val="FF0000"/>
                </a:solidFill>
                <a:latin typeface="+mn-lt"/>
                <a:ea typeface="Segoe UI Black" panose="020B0A02040204020203" pitchFamily="34" charset="0"/>
                <a:cs typeface="Segoe UI Black" panose="020B0A02040204020203" pitchFamily="34" charset="0"/>
              </a:rPr>
              <a:t>property, constructed on, fixed to, growing in </a:t>
            </a:r>
            <a:r>
              <a:rPr lang="en-GB" altLang="en-US" b="0" dirty="0">
                <a:solidFill>
                  <a:schemeClr val="tx1"/>
                </a:solidFill>
                <a:latin typeface="+mn-lt"/>
                <a:ea typeface="Segoe UI Black" panose="020B0A02040204020203" pitchFamily="34" charset="0"/>
                <a:cs typeface="Segoe UI Black" panose="020B0A02040204020203" pitchFamily="34" charset="0"/>
              </a:rPr>
              <a:t>or</a:t>
            </a:r>
            <a:r>
              <a:rPr lang="en-GB" altLang="en-US" b="0" dirty="0">
                <a:solidFill>
                  <a:srgbClr val="0033CC"/>
                </a:solidFill>
                <a:latin typeface="+mn-lt"/>
                <a:ea typeface="Segoe UI Black" panose="020B0A02040204020203" pitchFamily="34" charset="0"/>
                <a:cs typeface="Segoe UI Black" panose="020B0A02040204020203" pitchFamily="34" charset="0"/>
              </a:rPr>
              <a:t> </a:t>
            </a:r>
            <a:r>
              <a:rPr lang="en-GB" altLang="en-US" b="0" dirty="0">
                <a:solidFill>
                  <a:srgbClr val="FF0000"/>
                </a:solidFill>
                <a:latin typeface="+mn-lt"/>
                <a:ea typeface="Segoe UI Black" panose="020B0A02040204020203" pitchFamily="34" charset="0"/>
                <a:cs typeface="Segoe UI Black" panose="020B0A02040204020203" pitchFamily="34" charset="0"/>
              </a:rPr>
              <a:t>otherwise forming part of the land</a:t>
            </a:r>
            <a:r>
              <a:rPr lang="en-GB" altLang="en-US" b="0" dirty="0">
                <a:solidFill>
                  <a:srgbClr val="0070C0"/>
                </a:solidFill>
                <a:latin typeface="+mn-lt"/>
                <a:ea typeface="Segoe UI Black" panose="020B0A02040204020203" pitchFamily="34" charset="0"/>
                <a:cs typeface="Segoe UI Black" panose="020B0A02040204020203" pitchFamily="34" charset="0"/>
              </a:rPr>
              <a:t> </a:t>
            </a:r>
            <a:r>
              <a:rPr lang="en-GB" altLang="en-US" b="0" dirty="0">
                <a:solidFill>
                  <a:schemeClr val="tx1"/>
                </a:solidFill>
                <a:latin typeface="+mn-lt"/>
                <a:ea typeface="Segoe UI Black" panose="020B0A02040204020203" pitchFamily="34" charset="0"/>
                <a:cs typeface="Segoe UI Black" panose="020B0A02040204020203" pitchFamily="34" charset="0"/>
              </a:rPr>
              <a:t>on which the road or other place in question is situated or land adjacent to such land. </a:t>
            </a:r>
          </a:p>
        </p:txBody>
      </p:sp>
      <p:sp>
        <p:nvSpPr>
          <p:cNvPr id="6" name="TextBox 5"/>
          <p:cNvSpPr txBox="1"/>
          <p:nvPr/>
        </p:nvSpPr>
        <p:spPr>
          <a:xfrm>
            <a:off x="719846" y="197719"/>
            <a:ext cx="10700425" cy="584775"/>
          </a:xfrm>
          <a:prstGeom prst="rect">
            <a:avLst/>
          </a:prstGeom>
          <a:solidFill>
            <a:srgbClr val="002060"/>
          </a:solidFill>
        </p:spPr>
        <p:txBody>
          <a:bodyPr wrap="square" rtlCol="0">
            <a:spAutoFit/>
          </a:bodyPr>
          <a:lstStyle/>
          <a:p>
            <a:pPr algn="ctr"/>
            <a:r>
              <a:rPr lang="en-GB" sz="3200" b="1" dirty="0">
                <a:solidFill>
                  <a:schemeClr val="bg1"/>
                </a:solidFill>
              </a:rPr>
              <a:t>Road Traffic Collisions</a:t>
            </a:r>
          </a:p>
        </p:txBody>
      </p:sp>
      <p:sp>
        <p:nvSpPr>
          <p:cNvPr id="2" name="Rectangle 1"/>
          <p:cNvSpPr/>
          <p:nvPr/>
        </p:nvSpPr>
        <p:spPr>
          <a:xfrm>
            <a:off x="3685784" y="5429306"/>
            <a:ext cx="4768548" cy="461665"/>
          </a:xfrm>
          <a:prstGeom prst="rect">
            <a:avLst/>
          </a:prstGeom>
          <a:solidFill>
            <a:schemeClr val="accent1">
              <a:lumMod val="20000"/>
              <a:lumOff val="80000"/>
            </a:schemeClr>
          </a:solidFill>
        </p:spPr>
        <p:txBody>
          <a:bodyPr wrap="none">
            <a:spAutoFit/>
          </a:bodyPr>
          <a:lstStyle/>
          <a:p>
            <a:pPr algn="ctr">
              <a:spcBef>
                <a:spcPct val="0"/>
              </a:spcBef>
            </a:pPr>
            <a:r>
              <a:rPr lang="en-GB" altLang="en-US" sz="2400" b="1" dirty="0">
                <a:solidFill>
                  <a:srgbClr val="002060"/>
                </a:solidFill>
                <a:ea typeface="Segoe UI Black" panose="020B0A02040204020203" pitchFamily="34" charset="0"/>
                <a:cs typeface="Segoe UI Black" panose="020B0A02040204020203" pitchFamily="34" charset="0"/>
              </a:rPr>
              <a:t>Section 170(1) Road Traffic Act 1988</a:t>
            </a:r>
          </a:p>
        </p:txBody>
      </p:sp>
    </p:spTree>
    <p:extLst>
      <p:ext uri="{BB962C8B-B14F-4D97-AF65-F5344CB8AC3E}">
        <p14:creationId xmlns:p14="http://schemas.microsoft.com/office/powerpoint/2010/main" val="991742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5">
                                            <p:txEl>
                                              <p:pRg st="7" end="7"/>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2"/>
                                        </p:tgtEl>
                                        <p:attrNameLst>
                                          <p:attrName>style.visibility</p:attrName>
                                        </p:attrNameLst>
                                      </p:cBhvr>
                                      <p:to>
                                        <p:strVal val="visible"/>
                                      </p:to>
                                    </p:set>
                                    <p:animEffect transition="in" filter="fade">
                                      <p:cBhvr>
                                        <p:cTn id="41"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2A24BEF-0732-051A-22FE-2A7C701BCB1E}"/>
              </a:ext>
            </a:extLst>
          </p:cNvPr>
          <p:cNvSpPr txBox="1"/>
          <p:nvPr/>
        </p:nvSpPr>
        <p:spPr>
          <a:xfrm>
            <a:off x="1175657" y="638630"/>
            <a:ext cx="4136572" cy="5549244"/>
          </a:xfrm>
          <a:prstGeom prst="rect">
            <a:avLst/>
          </a:prstGeom>
          <a:noFill/>
        </p:spPr>
        <p:txBody>
          <a:bodyPr wrap="square" rtlCol="0">
            <a:spAutoFit/>
          </a:bodyPr>
          <a:lstStyle/>
          <a:p>
            <a:r>
              <a:rPr lang="en-GB" sz="4800" dirty="0"/>
              <a:t>CHAMPSDG</a:t>
            </a:r>
          </a:p>
          <a:p>
            <a:r>
              <a:rPr lang="en-GB" sz="2000" dirty="0"/>
              <a:t>Cattle</a:t>
            </a:r>
          </a:p>
          <a:p>
            <a:endParaRPr lang="en-GB" sz="2000" dirty="0"/>
          </a:p>
          <a:p>
            <a:r>
              <a:rPr lang="en-GB" sz="2000" dirty="0"/>
              <a:t>Horse</a:t>
            </a:r>
          </a:p>
          <a:p>
            <a:endParaRPr lang="en-GB" sz="2000" dirty="0"/>
          </a:p>
          <a:p>
            <a:r>
              <a:rPr lang="en-GB" sz="2000" dirty="0"/>
              <a:t>Ass</a:t>
            </a:r>
          </a:p>
          <a:p>
            <a:endParaRPr lang="en-GB" sz="2000" dirty="0"/>
          </a:p>
          <a:p>
            <a:r>
              <a:rPr lang="en-GB" sz="2000" dirty="0"/>
              <a:t>Mule</a:t>
            </a:r>
          </a:p>
          <a:p>
            <a:endParaRPr lang="en-GB" sz="2000" dirty="0"/>
          </a:p>
          <a:p>
            <a:r>
              <a:rPr lang="en-GB" sz="2000" dirty="0"/>
              <a:t>Pigs</a:t>
            </a:r>
          </a:p>
          <a:p>
            <a:endParaRPr lang="en-GB" sz="2000" dirty="0"/>
          </a:p>
          <a:p>
            <a:r>
              <a:rPr lang="en-GB" sz="2000" dirty="0"/>
              <a:t>Sheep       </a:t>
            </a:r>
          </a:p>
          <a:p>
            <a:endParaRPr lang="en-GB" sz="2000" dirty="0"/>
          </a:p>
          <a:p>
            <a:r>
              <a:rPr lang="en-GB" sz="2000" dirty="0"/>
              <a:t>Dog </a:t>
            </a:r>
          </a:p>
          <a:p>
            <a:endParaRPr lang="en-GB" sz="2000" dirty="0"/>
          </a:p>
          <a:p>
            <a:r>
              <a:rPr lang="en-GB" sz="2000" dirty="0"/>
              <a:t>Goat</a:t>
            </a:r>
          </a:p>
        </p:txBody>
      </p:sp>
      <p:pic>
        <p:nvPicPr>
          <p:cNvPr id="1028" name="Picture 4" descr="See the source image">
            <a:extLst>
              <a:ext uri="{FF2B5EF4-FFF2-40B4-BE49-F238E27FC236}">
                <a16:creationId xmlns:a16="http://schemas.microsoft.com/office/drawing/2014/main" id="{20AEFC9C-4779-AA78-B1CE-30DBE3D086C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80532" y="638630"/>
            <a:ext cx="5629296" cy="3408363"/>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See the source image">
            <a:extLst>
              <a:ext uri="{FF2B5EF4-FFF2-40B4-BE49-F238E27FC236}">
                <a16:creationId xmlns:a16="http://schemas.microsoft.com/office/drawing/2014/main" id="{37943F1E-06E4-EFE9-8883-75E61820F06B}"/>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904344" y="3079606"/>
            <a:ext cx="4383314" cy="31397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994793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2"/>
          <p:cNvSpPr txBox="1">
            <a:spLocks noChangeArrowheads="1"/>
          </p:cNvSpPr>
          <p:nvPr/>
        </p:nvSpPr>
        <p:spPr bwMode="auto">
          <a:xfrm>
            <a:off x="742123" y="1147295"/>
            <a:ext cx="10363200" cy="954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b="1">
                <a:solidFill>
                  <a:schemeClr val="folHlink"/>
                </a:solidFill>
                <a:latin typeface="Arial Black" panose="020B0A04020102020204" pitchFamily="34" charset="0"/>
                <a:ea typeface="Osaka" pitchFamily="1" charset="-128"/>
              </a:defRPr>
            </a:lvl1pPr>
            <a:lvl2pPr marL="742950" indent="-285750">
              <a:spcBef>
                <a:spcPct val="20000"/>
              </a:spcBef>
              <a:buChar char="–"/>
              <a:defRPr sz="2000">
                <a:solidFill>
                  <a:schemeClr val="tx1"/>
                </a:solidFill>
                <a:latin typeface="Arial" panose="020B0604020202020204" pitchFamily="34" charset="0"/>
                <a:ea typeface="Osaka" pitchFamily="1" charset="-128"/>
              </a:defRPr>
            </a:lvl2pPr>
            <a:lvl3pPr marL="1143000" indent="-228600">
              <a:spcBef>
                <a:spcPct val="20000"/>
              </a:spcBef>
              <a:buChar char="•"/>
              <a:defRPr sz="2000">
                <a:solidFill>
                  <a:schemeClr val="tx1"/>
                </a:solidFill>
                <a:latin typeface="Arial" panose="020B0604020202020204" pitchFamily="34" charset="0"/>
                <a:ea typeface="Osaka" pitchFamily="1" charset="-128"/>
              </a:defRPr>
            </a:lvl3pPr>
            <a:lvl4pPr marL="1600200" indent="-228600">
              <a:spcBef>
                <a:spcPct val="20000"/>
              </a:spcBef>
              <a:buChar char="–"/>
              <a:defRPr sz="2000">
                <a:solidFill>
                  <a:schemeClr val="tx1"/>
                </a:solidFill>
                <a:latin typeface="Arial" panose="020B0604020202020204" pitchFamily="34" charset="0"/>
                <a:ea typeface="Osaka" pitchFamily="1" charset="-128"/>
              </a:defRPr>
            </a:lvl4pPr>
            <a:lvl5pPr marL="2057400" indent="-228600">
              <a:spcBef>
                <a:spcPct val="20000"/>
              </a:spcBef>
              <a:buChar char="»"/>
              <a:defRPr sz="2000">
                <a:solidFill>
                  <a:schemeClr val="tx1"/>
                </a:solidFill>
                <a:latin typeface="Arial" panose="020B0604020202020204" pitchFamily="34" charset="0"/>
                <a:ea typeface="Osaka" pitchFamily="1"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9pPr>
          </a:lstStyle>
          <a:p>
            <a:pPr algn="ctr">
              <a:spcBef>
                <a:spcPct val="0"/>
              </a:spcBef>
              <a:buFontTx/>
              <a:buNone/>
            </a:pPr>
            <a:r>
              <a:rPr lang="en-GB" altLang="en-US" sz="2800" dirty="0">
                <a:solidFill>
                  <a:srgbClr val="002060"/>
                </a:solidFill>
                <a:latin typeface="Arial" panose="020B0604020202020204" pitchFamily="34" charset="0"/>
                <a:ea typeface="ＭＳ Ｐゴシック" panose="020B0600070205080204" pitchFamily="34" charset="-128"/>
              </a:rPr>
              <a:t>What are you initial considerations when attending a road traffic collision or road related incident?</a:t>
            </a:r>
          </a:p>
        </p:txBody>
      </p:sp>
      <p:pic>
        <p:nvPicPr>
          <p:cNvPr id="6" name="Picture 7"/>
          <p:cNvPicPr>
            <a:picLocks noChangeAspect="1" noChangeArrowheads="1"/>
          </p:cNvPicPr>
          <p:nvPr/>
        </p:nvPicPr>
        <p:blipFill>
          <a:blip r:embed="rId3">
            <a:extLst>
              <a:ext uri="{BEBA8EAE-BF5A-486C-A8C5-ECC9F3942E4B}">
                <a14:imgProps xmlns:a14="http://schemas.microsoft.com/office/drawing/2010/main">
                  <a14:imgLayer r:embed="rId4">
                    <a14:imgEffect>
                      <a14:colorTemperature colorTemp="5900"/>
                    </a14:imgEffect>
                    <a14:imgEffect>
                      <a14:saturation sat="66000"/>
                    </a14:imgEffect>
                  </a14:imgLayer>
                </a14:imgProps>
              </a:ext>
              <a:ext uri="{28A0092B-C50C-407E-A947-70E740481C1C}">
                <a14:useLocalDpi xmlns:a14="http://schemas.microsoft.com/office/drawing/2010/main" val="0"/>
              </a:ext>
            </a:extLst>
          </a:blip>
          <a:srcRect/>
          <a:stretch>
            <a:fillRect/>
          </a:stretch>
        </p:blipFill>
        <p:spPr bwMode="auto">
          <a:xfrm>
            <a:off x="2869915" y="2398334"/>
            <a:ext cx="5857875" cy="336344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p:cNvSpPr txBox="1"/>
          <p:nvPr/>
        </p:nvSpPr>
        <p:spPr>
          <a:xfrm>
            <a:off x="1783263" y="265588"/>
            <a:ext cx="8280920" cy="584775"/>
          </a:xfrm>
          <a:prstGeom prst="rect">
            <a:avLst/>
          </a:prstGeom>
          <a:solidFill>
            <a:srgbClr val="002060"/>
          </a:solidFill>
        </p:spPr>
        <p:txBody>
          <a:bodyPr wrap="square" rtlCol="0">
            <a:spAutoFit/>
          </a:bodyPr>
          <a:lstStyle/>
          <a:p>
            <a:pPr algn="ctr"/>
            <a:r>
              <a:rPr lang="en-GB" sz="3200" b="1" dirty="0">
                <a:solidFill>
                  <a:schemeClr val="bg1"/>
                </a:solidFill>
              </a:rPr>
              <a:t>Initial Considerations</a:t>
            </a:r>
          </a:p>
        </p:txBody>
      </p:sp>
    </p:spTree>
    <p:extLst>
      <p:ext uri="{BB962C8B-B14F-4D97-AF65-F5344CB8AC3E}">
        <p14:creationId xmlns:p14="http://schemas.microsoft.com/office/powerpoint/2010/main" val="10474836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Client\G$\CKP Images\Traffic\Vehicles on a road.jpg"/>
          <p:cNvPicPr>
            <a:picLocks noChangeAspect="1" noChangeArrowheads="1"/>
          </p:cNvPicPr>
          <p:nvPr>
            <p:custDataLst>
              <p:tags r:id="rId1"/>
            </p:custDataLst>
          </p:nvPr>
        </p:nvPicPr>
        <p:blipFill>
          <a:blip r:embed="rId4">
            <a:duotone>
              <a:schemeClr val="bg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1173018" y="88604"/>
            <a:ext cx="9688946" cy="59933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Box 3"/>
          <p:cNvSpPr txBox="1"/>
          <p:nvPr/>
        </p:nvSpPr>
        <p:spPr>
          <a:xfrm>
            <a:off x="2082025" y="823538"/>
            <a:ext cx="864096" cy="5078313"/>
          </a:xfrm>
          <a:prstGeom prst="rect">
            <a:avLst/>
          </a:prstGeom>
          <a:noFill/>
        </p:spPr>
        <p:txBody>
          <a:bodyPr wrap="square" rtlCol="0">
            <a:spAutoFit/>
          </a:bodyPr>
          <a:lstStyle/>
          <a:p>
            <a:r>
              <a:rPr lang="en-GB" sz="3600" b="1" dirty="0">
                <a:solidFill>
                  <a:srgbClr val="FF0000"/>
                </a:solidFill>
              </a:rPr>
              <a:t>C -</a:t>
            </a:r>
          </a:p>
          <a:p>
            <a:endParaRPr lang="en-GB" sz="3600" b="1" dirty="0">
              <a:solidFill>
                <a:srgbClr val="FF0000"/>
              </a:solidFill>
            </a:endParaRPr>
          </a:p>
          <a:p>
            <a:r>
              <a:rPr lang="en-GB" sz="3600" b="1" dirty="0">
                <a:solidFill>
                  <a:srgbClr val="FF0000"/>
                </a:solidFill>
              </a:rPr>
              <a:t>L -</a:t>
            </a:r>
          </a:p>
          <a:p>
            <a:endParaRPr lang="en-GB" sz="3600" b="1" dirty="0">
              <a:solidFill>
                <a:srgbClr val="FF0000"/>
              </a:solidFill>
            </a:endParaRPr>
          </a:p>
          <a:p>
            <a:r>
              <a:rPr lang="en-GB" sz="3600" b="1" dirty="0">
                <a:solidFill>
                  <a:srgbClr val="FF0000"/>
                </a:solidFill>
              </a:rPr>
              <a:t>E -</a:t>
            </a:r>
          </a:p>
          <a:p>
            <a:endParaRPr lang="en-GB" sz="3600" b="1" dirty="0">
              <a:solidFill>
                <a:srgbClr val="FF0000"/>
              </a:solidFill>
            </a:endParaRPr>
          </a:p>
          <a:p>
            <a:r>
              <a:rPr lang="en-GB" sz="3600" b="1" dirty="0">
                <a:solidFill>
                  <a:srgbClr val="FF0000"/>
                </a:solidFill>
              </a:rPr>
              <a:t>A -</a:t>
            </a:r>
          </a:p>
          <a:p>
            <a:endParaRPr lang="en-GB" sz="3600" b="1" dirty="0">
              <a:solidFill>
                <a:srgbClr val="FF0000"/>
              </a:solidFill>
            </a:endParaRPr>
          </a:p>
          <a:p>
            <a:r>
              <a:rPr lang="en-GB" sz="3600" b="1" dirty="0">
                <a:solidFill>
                  <a:srgbClr val="FF0000"/>
                </a:solidFill>
              </a:rPr>
              <a:t>R -</a:t>
            </a:r>
          </a:p>
        </p:txBody>
      </p:sp>
      <p:sp>
        <p:nvSpPr>
          <p:cNvPr id="5" name="TextBox 4"/>
          <p:cNvSpPr txBox="1"/>
          <p:nvPr/>
        </p:nvSpPr>
        <p:spPr>
          <a:xfrm>
            <a:off x="2946121" y="823538"/>
            <a:ext cx="2146647" cy="646331"/>
          </a:xfrm>
          <a:prstGeom prst="rect">
            <a:avLst/>
          </a:prstGeom>
          <a:noFill/>
        </p:spPr>
        <p:txBody>
          <a:bodyPr wrap="square" rtlCol="0">
            <a:spAutoFit/>
          </a:bodyPr>
          <a:lstStyle/>
          <a:p>
            <a:r>
              <a:rPr lang="en-GB" sz="3600" b="0" dirty="0">
                <a:solidFill>
                  <a:srgbClr val="0000FF"/>
                </a:solidFill>
              </a:rPr>
              <a:t>Collision</a:t>
            </a:r>
          </a:p>
        </p:txBody>
      </p:sp>
      <p:sp>
        <p:nvSpPr>
          <p:cNvPr id="6" name="TextBox 5"/>
          <p:cNvSpPr txBox="1"/>
          <p:nvPr/>
        </p:nvSpPr>
        <p:spPr>
          <a:xfrm>
            <a:off x="2946121" y="1905541"/>
            <a:ext cx="2748799" cy="646331"/>
          </a:xfrm>
          <a:prstGeom prst="rect">
            <a:avLst/>
          </a:prstGeom>
          <a:noFill/>
        </p:spPr>
        <p:txBody>
          <a:bodyPr wrap="square" rtlCol="0">
            <a:spAutoFit/>
          </a:bodyPr>
          <a:lstStyle/>
          <a:p>
            <a:r>
              <a:rPr lang="en-GB" sz="3600" b="0" dirty="0">
                <a:solidFill>
                  <a:srgbClr val="0000FF"/>
                </a:solidFill>
              </a:rPr>
              <a:t>Lead</a:t>
            </a:r>
          </a:p>
        </p:txBody>
      </p:sp>
      <p:sp>
        <p:nvSpPr>
          <p:cNvPr id="7" name="TextBox 6"/>
          <p:cNvSpPr txBox="1"/>
          <p:nvPr/>
        </p:nvSpPr>
        <p:spPr>
          <a:xfrm>
            <a:off x="2930970" y="3015526"/>
            <a:ext cx="2076578" cy="646331"/>
          </a:xfrm>
          <a:prstGeom prst="rect">
            <a:avLst/>
          </a:prstGeom>
          <a:noFill/>
        </p:spPr>
        <p:txBody>
          <a:bodyPr wrap="square" rtlCol="0">
            <a:spAutoFit/>
          </a:bodyPr>
          <a:lstStyle/>
          <a:p>
            <a:r>
              <a:rPr lang="en-GB" sz="3600" b="0" dirty="0">
                <a:solidFill>
                  <a:srgbClr val="0000FF"/>
                </a:solidFill>
              </a:rPr>
              <a:t>Evaluate</a:t>
            </a:r>
          </a:p>
        </p:txBody>
      </p:sp>
      <p:sp>
        <p:nvSpPr>
          <p:cNvPr id="8" name="TextBox 7"/>
          <p:cNvSpPr txBox="1"/>
          <p:nvPr/>
        </p:nvSpPr>
        <p:spPr>
          <a:xfrm>
            <a:off x="2930970" y="4097529"/>
            <a:ext cx="2133856" cy="646331"/>
          </a:xfrm>
          <a:prstGeom prst="rect">
            <a:avLst/>
          </a:prstGeom>
          <a:noFill/>
        </p:spPr>
        <p:txBody>
          <a:bodyPr wrap="square" rtlCol="0">
            <a:spAutoFit/>
          </a:bodyPr>
          <a:lstStyle/>
          <a:p>
            <a:r>
              <a:rPr lang="en-GB" sz="3600" b="0" dirty="0">
                <a:solidFill>
                  <a:srgbClr val="0000FF"/>
                </a:solidFill>
              </a:rPr>
              <a:t>Act</a:t>
            </a:r>
          </a:p>
        </p:txBody>
      </p:sp>
      <p:sp>
        <p:nvSpPr>
          <p:cNvPr id="9" name="TextBox 8"/>
          <p:cNvSpPr txBox="1"/>
          <p:nvPr/>
        </p:nvSpPr>
        <p:spPr>
          <a:xfrm>
            <a:off x="2930970" y="5207514"/>
            <a:ext cx="2540279" cy="646331"/>
          </a:xfrm>
          <a:prstGeom prst="rect">
            <a:avLst/>
          </a:prstGeom>
          <a:noFill/>
        </p:spPr>
        <p:txBody>
          <a:bodyPr wrap="square" rtlCol="0">
            <a:spAutoFit/>
          </a:bodyPr>
          <a:lstStyle/>
          <a:p>
            <a:r>
              <a:rPr lang="en-GB" sz="3600" b="0" dirty="0">
                <a:solidFill>
                  <a:srgbClr val="0000FF"/>
                </a:solidFill>
              </a:rPr>
              <a:t>Re-open</a:t>
            </a:r>
          </a:p>
        </p:txBody>
      </p:sp>
      <p:sp>
        <p:nvSpPr>
          <p:cNvPr id="10" name="TextBox 9"/>
          <p:cNvSpPr txBox="1"/>
          <p:nvPr/>
        </p:nvSpPr>
        <p:spPr>
          <a:xfrm>
            <a:off x="1877031" y="88604"/>
            <a:ext cx="8280920" cy="584775"/>
          </a:xfrm>
          <a:prstGeom prst="rect">
            <a:avLst/>
          </a:prstGeom>
          <a:solidFill>
            <a:srgbClr val="002060"/>
          </a:solidFill>
        </p:spPr>
        <p:txBody>
          <a:bodyPr wrap="square" rtlCol="0">
            <a:spAutoFit/>
          </a:bodyPr>
          <a:lstStyle/>
          <a:p>
            <a:pPr algn="ctr"/>
            <a:r>
              <a:rPr lang="en-GB" sz="3200" b="1" dirty="0">
                <a:solidFill>
                  <a:schemeClr val="bg1"/>
                </a:solidFill>
              </a:rPr>
              <a:t>The ‘CLEAR’ Initiative</a:t>
            </a:r>
          </a:p>
        </p:txBody>
      </p:sp>
    </p:spTree>
    <p:extLst>
      <p:ext uri="{BB962C8B-B14F-4D97-AF65-F5344CB8AC3E}">
        <p14:creationId xmlns:p14="http://schemas.microsoft.com/office/powerpoint/2010/main" val="37369954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P spid="7" grpId="0"/>
      <p:bldP spid="8" grpId="0"/>
      <p:bldP spid="9"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4" descr="\\Client\G$\Roger Images\Images\DSC_0045.JPG"/>
          <p:cNvPicPr>
            <a:picLocks noChangeAspect="1" noChangeArrowheads="1"/>
          </p:cNvPicPr>
          <p:nvPr/>
        </p:nvPicPr>
        <p:blipFill>
          <a:blip r:embed="rId3" cstate="print">
            <a:duotone>
              <a:schemeClr val="bg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1417982" y="353647"/>
            <a:ext cx="9115288" cy="5469711"/>
          </a:xfrm>
          <a:prstGeom prst="rect">
            <a:avLst/>
          </a:prstGeom>
          <a:noFill/>
          <a:ln>
            <a:noFill/>
          </a:ln>
          <a:effectLst>
            <a:softEdge rad="63500"/>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2"/>
          <p:cNvSpPr txBox="1">
            <a:spLocks noChangeArrowheads="1"/>
          </p:cNvSpPr>
          <p:nvPr/>
        </p:nvSpPr>
        <p:spPr bwMode="auto">
          <a:xfrm>
            <a:off x="2539899" y="1802230"/>
            <a:ext cx="6624637" cy="23083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sz="3600" b="1" dirty="0">
                <a:solidFill>
                  <a:srgbClr val="002060"/>
                </a:solidFill>
                <a:latin typeface="+mn-lt"/>
              </a:rPr>
              <a:t>Police</a:t>
            </a:r>
          </a:p>
          <a:p>
            <a:pPr algn="ctr" eaLnBrk="1" hangingPunct="1">
              <a:spcBef>
                <a:spcPct val="0"/>
              </a:spcBef>
              <a:buFontTx/>
              <a:buNone/>
            </a:pPr>
            <a:endParaRPr lang="en-GB" altLang="en-US" sz="3600" b="1" dirty="0">
              <a:solidFill>
                <a:srgbClr val="002060"/>
              </a:solidFill>
              <a:latin typeface="+mn-lt"/>
            </a:endParaRPr>
          </a:p>
          <a:p>
            <a:pPr algn="ctr" eaLnBrk="1" hangingPunct="1">
              <a:spcBef>
                <a:spcPct val="0"/>
              </a:spcBef>
              <a:buFontTx/>
              <a:buNone/>
            </a:pPr>
            <a:endParaRPr lang="en-GB" altLang="en-US" sz="3600" b="1" dirty="0">
              <a:solidFill>
                <a:srgbClr val="002060"/>
              </a:solidFill>
              <a:latin typeface="+mn-lt"/>
            </a:endParaRPr>
          </a:p>
          <a:p>
            <a:pPr algn="ctr" eaLnBrk="1" hangingPunct="1">
              <a:spcBef>
                <a:spcPct val="0"/>
              </a:spcBef>
              <a:buFontTx/>
              <a:buNone/>
            </a:pPr>
            <a:r>
              <a:rPr lang="en-GB" altLang="en-US" sz="3600" b="1" dirty="0">
                <a:solidFill>
                  <a:srgbClr val="002060"/>
                </a:solidFill>
                <a:latin typeface="+mn-lt"/>
              </a:rPr>
              <a:t>Partner Agencies </a:t>
            </a:r>
          </a:p>
        </p:txBody>
      </p:sp>
      <p:sp>
        <p:nvSpPr>
          <p:cNvPr id="6" name="TextBox 5"/>
          <p:cNvSpPr txBox="1"/>
          <p:nvPr/>
        </p:nvSpPr>
        <p:spPr>
          <a:xfrm>
            <a:off x="1872413" y="552430"/>
            <a:ext cx="8280920" cy="584775"/>
          </a:xfrm>
          <a:prstGeom prst="rect">
            <a:avLst/>
          </a:prstGeom>
          <a:solidFill>
            <a:srgbClr val="002060"/>
          </a:solidFill>
        </p:spPr>
        <p:txBody>
          <a:bodyPr wrap="square" rtlCol="0">
            <a:spAutoFit/>
          </a:bodyPr>
          <a:lstStyle/>
          <a:p>
            <a:pPr algn="ctr"/>
            <a:r>
              <a:rPr lang="en-GB" sz="3200" b="1" dirty="0">
                <a:solidFill>
                  <a:schemeClr val="bg1"/>
                </a:solidFill>
              </a:rPr>
              <a:t>Roles &amp; Responsibilities</a:t>
            </a:r>
          </a:p>
        </p:txBody>
      </p:sp>
    </p:spTree>
    <p:extLst>
      <p:ext uri="{BB962C8B-B14F-4D97-AF65-F5344CB8AC3E}">
        <p14:creationId xmlns:p14="http://schemas.microsoft.com/office/powerpoint/2010/main" val="11661540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4" descr="\\Client\G$\Roger Images\Images\DSC_0045.JPG"/>
          <p:cNvPicPr>
            <a:picLocks noChangeAspect="1" noChangeArrowheads="1"/>
          </p:cNvPicPr>
          <p:nvPr/>
        </p:nvPicPr>
        <p:blipFill>
          <a:blip r:embed="rId3">
            <a:duotone>
              <a:schemeClr val="bg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1089891" y="88604"/>
            <a:ext cx="9845964" cy="5844363"/>
          </a:xfrm>
          <a:prstGeom prst="rect">
            <a:avLst/>
          </a:prstGeom>
          <a:noFill/>
          <a:ln>
            <a:noFill/>
          </a:ln>
          <a:effectLst>
            <a:softEdge rad="63500"/>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2"/>
          <p:cNvSpPr txBox="1">
            <a:spLocks noChangeArrowheads="1"/>
          </p:cNvSpPr>
          <p:nvPr/>
        </p:nvSpPr>
        <p:spPr bwMode="auto">
          <a:xfrm>
            <a:off x="1797582" y="945859"/>
            <a:ext cx="8064896" cy="45243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marL="457200" indent="-457200">
              <a:spcBef>
                <a:spcPct val="0"/>
              </a:spcBef>
            </a:pPr>
            <a:r>
              <a:rPr lang="en-GB" altLang="en-US" sz="3200" dirty="0">
                <a:solidFill>
                  <a:srgbClr val="002060"/>
                </a:solidFill>
                <a:latin typeface="+mn-lt"/>
                <a:cs typeface="Calibri" panose="020F0502020204030204" pitchFamily="34" charset="0"/>
              </a:rPr>
              <a:t>Preserve life</a:t>
            </a:r>
          </a:p>
          <a:p>
            <a:pPr marL="457200" indent="-457200">
              <a:spcBef>
                <a:spcPct val="0"/>
              </a:spcBef>
            </a:pPr>
            <a:endParaRPr lang="en-GB" altLang="en-US" sz="3200" dirty="0">
              <a:solidFill>
                <a:srgbClr val="002060"/>
              </a:solidFill>
              <a:latin typeface="+mn-lt"/>
              <a:cs typeface="Calibri" panose="020F0502020204030204" pitchFamily="34" charset="0"/>
            </a:endParaRPr>
          </a:p>
          <a:p>
            <a:pPr marL="457200" indent="-457200">
              <a:spcBef>
                <a:spcPct val="0"/>
              </a:spcBef>
            </a:pPr>
            <a:r>
              <a:rPr lang="en-GB" altLang="en-US" sz="3200" dirty="0">
                <a:solidFill>
                  <a:srgbClr val="002060"/>
                </a:solidFill>
                <a:latin typeface="+mn-lt"/>
                <a:cs typeface="Calibri" panose="020F0502020204030204" pitchFamily="34" charset="0"/>
              </a:rPr>
              <a:t>Co-ordination of response</a:t>
            </a:r>
          </a:p>
          <a:p>
            <a:pPr marL="457200" indent="-457200">
              <a:spcBef>
                <a:spcPct val="0"/>
              </a:spcBef>
            </a:pPr>
            <a:endParaRPr lang="en-GB" altLang="en-US" sz="3200" dirty="0">
              <a:solidFill>
                <a:srgbClr val="002060"/>
              </a:solidFill>
              <a:latin typeface="+mn-lt"/>
              <a:cs typeface="Calibri" panose="020F0502020204030204" pitchFamily="34" charset="0"/>
            </a:endParaRPr>
          </a:p>
          <a:p>
            <a:pPr marL="457200" indent="-457200">
              <a:spcBef>
                <a:spcPct val="0"/>
              </a:spcBef>
            </a:pPr>
            <a:r>
              <a:rPr lang="en-GB" altLang="en-US" sz="3200" dirty="0">
                <a:solidFill>
                  <a:srgbClr val="002060"/>
                </a:solidFill>
                <a:latin typeface="+mn-lt"/>
                <a:cs typeface="Calibri" panose="020F0502020204030204" pitchFamily="34" charset="0"/>
              </a:rPr>
              <a:t>Secure and preserve evidence</a:t>
            </a:r>
          </a:p>
          <a:p>
            <a:pPr marL="457200" indent="-457200">
              <a:spcBef>
                <a:spcPct val="0"/>
              </a:spcBef>
            </a:pPr>
            <a:endParaRPr lang="en-GB" altLang="en-US" sz="3200" dirty="0">
              <a:solidFill>
                <a:srgbClr val="002060"/>
              </a:solidFill>
              <a:latin typeface="+mn-lt"/>
              <a:cs typeface="Calibri" panose="020F0502020204030204" pitchFamily="34" charset="0"/>
            </a:endParaRPr>
          </a:p>
          <a:p>
            <a:pPr marL="457200" indent="-457200">
              <a:spcBef>
                <a:spcPct val="0"/>
              </a:spcBef>
            </a:pPr>
            <a:r>
              <a:rPr lang="en-GB" altLang="en-US" sz="3200" dirty="0">
                <a:solidFill>
                  <a:srgbClr val="002060"/>
                </a:solidFill>
                <a:latin typeface="+mn-lt"/>
                <a:cs typeface="Calibri" panose="020F0502020204030204" pitchFamily="34" charset="0"/>
              </a:rPr>
              <a:t>Handover of scene to appropriate agency</a:t>
            </a:r>
          </a:p>
          <a:p>
            <a:pPr marL="457200" indent="-457200">
              <a:spcBef>
                <a:spcPct val="0"/>
              </a:spcBef>
            </a:pPr>
            <a:endParaRPr lang="en-GB" altLang="en-US" sz="3200" dirty="0">
              <a:solidFill>
                <a:srgbClr val="002060"/>
              </a:solidFill>
              <a:latin typeface="+mn-lt"/>
              <a:cs typeface="Calibri" panose="020F0502020204030204" pitchFamily="34" charset="0"/>
            </a:endParaRPr>
          </a:p>
          <a:p>
            <a:pPr marL="457200" indent="-457200">
              <a:spcBef>
                <a:spcPct val="0"/>
              </a:spcBef>
            </a:pPr>
            <a:r>
              <a:rPr lang="en-GB" altLang="en-US" sz="3200" dirty="0">
                <a:solidFill>
                  <a:srgbClr val="002060"/>
                </a:solidFill>
                <a:latin typeface="+mn-lt"/>
                <a:cs typeface="Calibri" panose="020F0502020204030204" pitchFamily="34" charset="0"/>
              </a:rPr>
              <a:t>Acting on behalf of HM Coroner </a:t>
            </a:r>
          </a:p>
        </p:txBody>
      </p:sp>
      <p:sp>
        <p:nvSpPr>
          <p:cNvPr id="5" name="TextBox 4"/>
          <p:cNvSpPr txBox="1"/>
          <p:nvPr/>
        </p:nvSpPr>
        <p:spPr>
          <a:xfrm>
            <a:off x="1872413" y="224844"/>
            <a:ext cx="8280920" cy="584775"/>
          </a:xfrm>
          <a:prstGeom prst="rect">
            <a:avLst/>
          </a:prstGeom>
          <a:solidFill>
            <a:srgbClr val="002060"/>
          </a:solidFill>
        </p:spPr>
        <p:txBody>
          <a:bodyPr wrap="square" rtlCol="0">
            <a:spAutoFit/>
          </a:bodyPr>
          <a:lstStyle/>
          <a:p>
            <a:pPr algn="ctr"/>
            <a:r>
              <a:rPr lang="en-GB" sz="3200" b="1" dirty="0">
                <a:solidFill>
                  <a:schemeClr val="bg1"/>
                </a:solidFill>
              </a:rPr>
              <a:t>Roles &amp; Responsibilities: Police</a:t>
            </a:r>
          </a:p>
        </p:txBody>
      </p:sp>
    </p:spTree>
    <p:extLst>
      <p:ext uri="{BB962C8B-B14F-4D97-AF65-F5344CB8AC3E}">
        <p14:creationId xmlns:p14="http://schemas.microsoft.com/office/powerpoint/2010/main" val="17169504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4" descr="\\Client\G$\Roger Images\Images\DSC_0045.JPG"/>
          <p:cNvPicPr>
            <a:picLocks noChangeAspect="1" noChangeArrowheads="1"/>
          </p:cNvPicPr>
          <p:nvPr/>
        </p:nvPicPr>
        <p:blipFill>
          <a:blip r:embed="rId3">
            <a:duotone>
              <a:schemeClr val="bg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1117600" y="0"/>
            <a:ext cx="9845964" cy="6095999"/>
          </a:xfrm>
          <a:prstGeom prst="rect">
            <a:avLst/>
          </a:prstGeom>
          <a:noFill/>
          <a:ln>
            <a:noFill/>
          </a:ln>
          <a:effectLst>
            <a:softEdge rad="63500"/>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2"/>
          <p:cNvSpPr txBox="1">
            <a:spLocks noChangeArrowheads="1"/>
          </p:cNvSpPr>
          <p:nvPr/>
        </p:nvSpPr>
        <p:spPr bwMode="auto">
          <a:xfrm>
            <a:off x="1684098" y="1278284"/>
            <a:ext cx="8712968" cy="40318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marL="457200" indent="-457200">
              <a:spcBef>
                <a:spcPct val="0"/>
              </a:spcBef>
            </a:pPr>
            <a:r>
              <a:rPr lang="en-GB" altLang="en-US" sz="3200" dirty="0">
                <a:solidFill>
                  <a:srgbClr val="002060"/>
                </a:solidFill>
                <a:latin typeface="+mn-lt"/>
              </a:rPr>
              <a:t>Death or injury including collisions and suicides</a:t>
            </a:r>
          </a:p>
          <a:p>
            <a:pPr marL="457200" indent="-457200">
              <a:spcBef>
                <a:spcPct val="0"/>
              </a:spcBef>
            </a:pPr>
            <a:endParaRPr lang="en-GB" altLang="en-US" sz="3200" dirty="0">
              <a:solidFill>
                <a:srgbClr val="002060"/>
              </a:solidFill>
              <a:latin typeface="+mn-lt"/>
            </a:endParaRPr>
          </a:p>
          <a:p>
            <a:pPr marL="457200" indent="-457200">
              <a:spcBef>
                <a:spcPct val="0"/>
              </a:spcBef>
            </a:pPr>
            <a:r>
              <a:rPr lang="en-GB" altLang="en-US" sz="3200" dirty="0">
                <a:solidFill>
                  <a:srgbClr val="002060"/>
                </a:solidFill>
                <a:latin typeface="+mn-lt"/>
              </a:rPr>
              <a:t>Suspected, alleged or anticipated criminality</a:t>
            </a:r>
          </a:p>
          <a:p>
            <a:pPr marL="457200" indent="-457200">
              <a:spcBef>
                <a:spcPct val="0"/>
              </a:spcBef>
            </a:pPr>
            <a:endParaRPr lang="en-GB" altLang="en-US" sz="3200" dirty="0">
              <a:solidFill>
                <a:srgbClr val="002060"/>
              </a:solidFill>
              <a:latin typeface="+mn-lt"/>
            </a:endParaRPr>
          </a:p>
          <a:p>
            <a:pPr marL="457200" indent="-457200">
              <a:spcBef>
                <a:spcPct val="0"/>
              </a:spcBef>
            </a:pPr>
            <a:r>
              <a:rPr lang="en-GB" altLang="en-US" sz="3200" dirty="0">
                <a:solidFill>
                  <a:srgbClr val="002060"/>
                </a:solidFill>
                <a:latin typeface="+mn-lt"/>
              </a:rPr>
              <a:t>Threats to public order and public safety</a:t>
            </a:r>
          </a:p>
          <a:p>
            <a:pPr marL="457200" indent="-457200">
              <a:spcBef>
                <a:spcPct val="0"/>
              </a:spcBef>
            </a:pPr>
            <a:endParaRPr lang="en-GB" altLang="en-US" sz="3200" dirty="0">
              <a:solidFill>
                <a:srgbClr val="002060"/>
              </a:solidFill>
              <a:latin typeface="+mn-lt"/>
            </a:endParaRPr>
          </a:p>
          <a:p>
            <a:pPr marL="457200" indent="-457200">
              <a:spcBef>
                <a:spcPct val="0"/>
              </a:spcBef>
            </a:pPr>
            <a:r>
              <a:rPr lang="en-GB" altLang="en-US" sz="3200" dirty="0">
                <a:solidFill>
                  <a:srgbClr val="002060"/>
                </a:solidFill>
                <a:latin typeface="+mn-lt"/>
              </a:rPr>
              <a:t>Occurrences where the powers in law or skills of a constable are required</a:t>
            </a:r>
          </a:p>
        </p:txBody>
      </p:sp>
      <p:sp>
        <p:nvSpPr>
          <p:cNvPr id="6" name="TextBox 5"/>
          <p:cNvSpPr txBox="1"/>
          <p:nvPr/>
        </p:nvSpPr>
        <p:spPr>
          <a:xfrm>
            <a:off x="1784266" y="200054"/>
            <a:ext cx="8280920" cy="584775"/>
          </a:xfrm>
          <a:prstGeom prst="rect">
            <a:avLst/>
          </a:prstGeom>
          <a:solidFill>
            <a:srgbClr val="002060"/>
          </a:solidFill>
        </p:spPr>
        <p:txBody>
          <a:bodyPr wrap="square" rtlCol="0">
            <a:spAutoFit/>
          </a:bodyPr>
          <a:lstStyle/>
          <a:p>
            <a:pPr algn="ctr"/>
            <a:r>
              <a:rPr lang="en-GB" sz="3200" b="1" dirty="0">
                <a:solidFill>
                  <a:schemeClr val="bg1"/>
                </a:solidFill>
              </a:rPr>
              <a:t>Roles &amp; Responsibilities: Police</a:t>
            </a:r>
          </a:p>
        </p:txBody>
      </p:sp>
    </p:spTree>
    <p:extLst>
      <p:ext uri="{BB962C8B-B14F-4D97-AF65-F5344CB8AC3E}">
        <p14:creationId xmlns:p14="http://schemas.microsoft.com/office/powerpoint/2010/main" val="18453478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4" descr="\\Client\G$\Roger Images\Images\DSC_0045.JPG"/>
          <p:cNvPicPr>
            <a:picLocks noChangeAspect="1" noChangeArrowheads="1"/>
          </p:cNvPicPr>
          <p:nvPr/>
        </p:nvPicPr>
        <p:blipFill>
          <a:blip r:embed="rId3">
            <a:duotone>
              <a:schemeClr val="bg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1089891" y="88604"/>
            <a:ext cx="9929091" cy="6007395"/>
          </a:xfrm>
          <a:prstGeom prst="rect">
            <a:avLst/>
          </a:prstGeom>
          <a:noFill/>
          <a:ln>
            <a:noFill/>
          </a:ln>
          <a:effectLst>
            <a:softEdge rad="63500"/>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Rectangle 1"/>
          <p:cNvSpPr/>
          <p:nvPr/>
        </p:nvSpPr>
        <p:spPr>
          <a:xfrm>
            <a:off x="1913976" y="1430308"/>
            <a:ext cx="8280920" cy="3539430"/>
          </a:xfrm>
          <a:prstGeom prst="rect">
            <a:avLst/>
          </a:prstGeom>
        </p:spPr>
        <p:txBody>
          <a:bodyPr wrap="square">
            <a:spAutoFit/>
          </a:bodyPr>
          <a:lstStyle/>
          <a:p>
            <a:pPr marL="342900" indent="-342900">
              <a:spcBef>
                <a:spcPct val="0"/>
              </a:spcBef>
              <a:buFont typeface="Arial" panose="020B0604020202020204" pitchFamily="34" charset="0"/>
              <a:buChar char="•"/>
            </a:pPr>
            <a:r>
              <a:rPr lang="en-US" altLang="en-US" sz="3200" dirty="0">
                <a:solidFill>
                  <a:srgbClr val="002060"/>
                </a:solidFill>
                <a:latin typeface="Calibri" panose="020F0502020204030204" pitchFamily="34" charset="0"/>
                <a:ea typeface="ＭＳ Ｐゴシック" panose="020B0600070205080204" pitchFamily="34" charset="-128"/>
                <a:cs typeface="Calibri" panose="020F0502020204030204" pitchFamily="34" charset="0"/>
              </a:rPr>
              <a:t>Roads Policing Officers</a:t>
            </a:r>
          </a:p>
          <a:p>
            <a:pPr marL="342900" indent="-342900">
              <a:spcBef>
                <a:spcPct val="0"/>
              </a:spcBef>
              <a:buFont typeface="Arial" panose="020B0604020202020204" pitchFamily="34" charset="0"/>
              <a:buChar char="•"/>
            </a:pPr>
            <a:endParaRPr lang="en-US" altLang="en-US" sz="3200" dirty="0">
              <a:solidFill>
                <a:srgbClr val="002060"/>
              </a:solidFill>
              <a:latin typeface="Calibri" panose="020F0502020204030204" pitchFamily="34" charset="0"/>
              <a:ea typeface="ＭＳ Ｐゴシック" panose="020B0600070205080204" pitchFamily="34" charset="-128"/>
              <a:cs typeface="Calibri" panose="020F0502020204030204" pitchFamily="34" charset="0"/>
            </a:endParaRPr>
          </a:p>
          <a:p>
            <a:pPr marL="342900" indent="-342900">
              <a:spcBef>
                <a:spcPct val="0"/>
              </a:spcBef>
              <a:buFont typeface="Arial" panose="020B0604020202020204" pitchFamily="34" charset="0"/>
              <a:buChar char="•"/>
            </a:pPr>
            <a:r>
              <a:rPr lang="en-US" altLang="en-US" sz="3200" dirty="0">
                <a:solidFill>
                  <a:srgbClr val="002060"/>
                </a:solidFill>
                <a:latin typeface="Calibri" panose="020F0502020204030204" pitchFamily="34" charset="0"/>
                <a:ea typeface="ＭＳ Ｐゴシック" panose="020B0600070205080204" pitchFamily="34" charset="-128"/>
                <a:cs typeface="Calibri" panose="020F0502020204030204" pitchFamily="34" charset="0"/>
              </a:rPr>
              <a:t>Roads Policing SIO or Road Death SIO </a:t>
            </a:r>
          </a:p>
          <a:p>
            <a:pPr marL="342900" indent="-342900">
              <a:spcBef>
                <a:spcPct val="0"/>
              </a:spcBef>
              <a:buFont typeface="Arial" panose="020B0604020202020204" pitchFamily="34" charset="0"/>
              <a:buChar char="•"/>
            </a:pPr>
            <a:endParaRPr lang="en-US" altLang="en-US" sz="3200" dirty="0">
              <a:solidFill>
                <a:srgbClr val="002060"/>
              </a:solidFill>
              <a:latin typeface="Calibri" panose="020F0502020204030204" pitchFamily="34" charset="0"/>
              <a:ea typeface="ＭＳ Ｐゴシック" panose="020B0600070205080204" pitchFamily="34" charset="-128"/>
              <a:cs typeface="Calibri" panose="020F0502020204030204" pitchFamily="34" charset="0"/>
            </a:endParaRPr>
          </a:p>
          <a:p>
            <a:pPr marL="342900" indent="-342900">
              <a:spcBef>
                <a:spcPct val="0"/>
              </a:spcBef>
              <a:buFont typeface="Arial" panose="020B0604020202020204" pitchFamily="34" charset="0"/>
              <a:buChar char="•"/>
            </a:pPr>
            <a:r>
              <a:rPr lang="en-US" altLang="en-US" sz="3200" dirty="0">
                <a:solidFill>
                  <a:srgbClr val="002060"/>
                </a:solidFill>
                <a:latin typeface="Calibri" panose="020F0502020204030204" pitchFamily="34" charset="0"/>
                <a:ea typeface="ＭＳ Ｐゴシック" panose="020B0600070205080204" pitchFamily="34" charset="-128"/>
                <a:cs typeface="Calibri" panose="020F0502020204030204" pitchFamily="34" charset="0"/>
              </a:rPr>
              <a:t>Forensic Collision Investigators</a:t>
            </a:r>
          </a:p>
          <a:p>
            <a:pPr marL="342900" indent="-342900">
              <a:spcBef>
                <a:spcPct val="0"/>
              </a:spcBef>
              <a:buFont typeface="Arial" panose="020B0604020202020204" pitchFamily="34" charset="0"/>
              <a:buChar char="•"/>
            </a:pPr>
            <a:endParaRPr lang="en-US" altLang="en-US" sz="3200" dirty="0">
              <a:solidFill>
                <a:srgbClr val="002060"/>
              </a:solidFill>
              <a:latin typeface="Calibri" panose="020F0502020204030204" pitchFamily="34" charset="0"/>
              <a:ea typeface="ＭＳ Ｐゴシック" panose="020B0600070205080204" pitchFamily="34" charset="-128"/>
              <a:cs typeface="Calibri" panose="020F0502020204030204" pitchFamily="34" charset="0"/>
            </a:endParaRPr>
          </a:p>
          <a:p>
            <a:pPr marL="342900" indent="-342900">
              <a:spcBef>
                <a:spcPct val="0"/>
              </a:spcBef>
              <a:buFont typeface="Arial" panose="020B0604020202020204" pitchFamily="34" charset="0"/>
              <a:buChar char="•"/>
            </a:pPr>
            <a:r>
              <a:rPr lang="en-US" altLang="en-US" sz="3200" dirty="0">
                <a:solidFill>
                  <a:srgbClr val="002060"/>
                </a:solidFill>
                <a:latin typeface="Calibri" panose="020F0502020204030204" pitchFamily="34" charset="0"/>
                <a:ea typeface="ＭＳ Ｐゴシック" panose="020B0600070205080204" pitchFamily="34" charset="-128"/>
                <a:cs typeface="Calibri" panose="020F0502020204030204" pitchFamily="34" charset="0"/>
              </a:rPr>
              <a:t>Forensic Vehicle Examiners</a:t>
            </a:r>
          </a:p>
        </p:txBody>
      </p:sp>
      <p:sp>
        <p:nvSpPr>
          <p:cNvPr id="5" name="TextBox 4"/>
          <p:cNvSpPr txBox="1"/>
          <p:nvPr/>
        </p:nvSpPr>
        <p:spPr>
          <a:xfrm>
            <a:off x="1913976" y="313891"/>
            <a:ext cx="8280920" cy="584775"/>
          </a:xfrm>
          <a:prstGeom prst="rect">
            <a:avLst/>
          </a:prstGeom>
          <a:solidFill>
            <a:srgbClr val="002060"/>
          </a:solidFill>
        </p:spPr>
        <p:txBody>
          <a:bodyPr wrap="square" rtlCol="0">
            <a:spAutoFit/>
          </a:bodyPr>
          <a:lstStyle/>
          <a:p>
            <a:pPr algn="ctr"/>
            <a:r>
              <a:rPr lang="en-GB" sz="3200" b="1" dirty="0">
                <a:solidFill>
                  <a:schemeClr val="bg1"/>
                </a:solidFill>
              </a:rPr>
              <a:t>Other Scene Support</a:t>
            </a:r>
          </a:p>
        </p:txBody>
      </p:sp>
    </p:spTree>
    <p:extLst>
      <p:ext uri="{BB962C8B-B14F-4D97-AF65-F5344CB8AC3E}">
        <p14:creationId xmlns:p14="http://schemas.microsoft.com/office/powerpoint/2010/main" val="7388996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
                                            <p:txEl>
                                              <p:pRg st="2" end="2"/>
                                            </p:txEl>
                                          </p:spTgt>
                                        </p:tgtEl>
                                        <p:attrNameLst>
                                          <p:attrName>style.visibility</p:attrName>
                                        </p:attrNameLst>
                                      </p:cBhvr>
                                      <p:to>
                                        <p:strVal val="visible"/>
                                      </p:to>
                                    </p:set>
                                    <p:animEffect transition="in" filter="fade">
                                      <p:cBhvr>
                                        <p:cTn id="12" dur="500"/>
                                        <p:tgtEl>
                                          <p:spTgt spid="2">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
                                            <p:txEl>
                                              <p:pRg st="4" end="4"/>
                                            </p:txEl>
                                          </p:spTgt>
                                        </p:tgtEl>
                                        <p:attrNameLst>
                                          <p:attrName>style.visibility</p:attrName>
                                        </p:attrNameLst>
                                      </p:cBhvr>
                                      <p:to>
                                        <p:strVal val="visible"/>
                                      </p:to>
                                    </p:set>
                                    <p:animEffect transition="in" filter="fade">
                                      <p:cBhvr>
                                        <p:cTn id="17" dur="500"/>
                                        <p:tgtEl>
                                          <p:spTgt spid="2">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
                                            <p:txEl>
                                              <p:pRg st="6" end="6"/>
                                            </p:txEl>
                                          </p:spTgt>
                                        </p:tgtEl>
                                        <p:attrNameLst>
                                          <p:attrName>style.visibility</p:attrName>
                                        </p:attrNameLst>
                                      </p:cBhvr>
                                      <p:to>
                                        <p:strVal val="visible"/>
                                      </p:to>
                                    </p:set>
                                    <p:animEffect transition="in" filter="fade">
                                      <p:cBhvr>
                                        <p:cTn id="22" dur="500"/>
                                        <p:tgtEl>
                                          <p:spTgt spid="2">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4" descr="\\Client\G$\Roger Images\Images\DSC_0045.JPG"/>
          <p:cNvPicPr>
            <a:picLocks noChangeAspect="1" noChangeArrowheads="1"/>
          </p:cNvPicPr>
          <p:nvPr/>
        </p:nvPicPr>
        <p:blipFill>
          <a:blip r:embed="rId3">
            <a:duotone>
              <a:schemeClr val="bg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1089891" y="88604"/>
            <a:ext cx="9929091" cy="6007395"/>
          </a:xfrm>
          <a:prstGeom prst="rect">
            <a:avLst/>
          </a:prstGeom>
          <a:noFill/>
          <a:ln>
            <a:noFill/>
          </a:ln>
          <a:effectLst>
            <a:softEdge rad="63500"/>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5"/>
          <p:cNvSpPr txBox="1"/>
          <p:nvPr/>
        </p:nvSpPr>
        <p:spPr>
          <a:xfrm>
            <a:off x="1913976" y="287387"/>
            <a:ext cx="8280920" cy="584775"/>
          </a:xfrm>
          <a:prstGeom prst="rect">
            <a:avLst/>
          </a:prstGeom>
          <a:solidFill>
            <a:srgbClr val="002060"/>
          </a:solidFill>
        </p:spPr>
        <p:txBody>
          <a:bodyPr wrap="square" rtlCol="0">
            <a:spAutoFit/>
          </a:bodyPr>
          <a:lstStyle/>
          <a:p>
            <a:pPr algn="ctr"/>
            <a:r>
              <a:rPr lang="en-GB" sz="3200" b="1" dirty="0">
                <a:solidFill>
                  <a:schemeClr val="bg1"/>
                </a:solidFill>
              </a:rPr>
              <a:t>Other Scene Support</a:t>
            </a:r>
          </a:p>
        </p:txBody>
      </p:sp>
      <p:sp>
        <p:nvSpPr>
          <p:cNvPr id="8" name="Rectangle 7"/>
          <p:cNvSpPr/>
          <p:nvPr/>
        </p:nvSpPr>
        <p:spPr>
          <a:xfrm>
            <a:off x="1913976" y="1258791"/>
            <a:ext cx="8280919" cy="3539430"/>
          </a:xfrm>
          <a:prstGeom prst="rect">
            <a:avLst/>
          </a:prstGeom>
        </p:spPr>
        <p:txBody>
          <a:bodyPr wrap="square">
            <a:spAutoFit/>
          </a:bodyPr>
          <a:lstStyle/>
          <a:p>
            <a:pPr marL="342900" indent="-342900">
              <a:spcBef>
                <a:spcPct val="0"/>
              </a:spcBef>
              <a:buFont typeface="Arial" panose="020B0604020202020204" pitchFamily="34" charset="0"/>
              <a:buChar char="•"/>
            </a:pPr>
            <a:r>
              <a:rPr lang="en-GB" altLang="en-US" sz="3200" dirty="0">
                <a:solidFill>
                  <a:srgbClr val="002060"/>
                </a:solidFill>
                <a:latin typeface="Calibri" panose="020F0502020204030204" pitchFamily="34" charset="0"/>
                <a:ea typeface="ＭＳ Ｐゴシック" panose="020B0600070205080204" pitchFamily="34" charset="-128"/>
                <a:cs typeface="Calibri" panose="020F0502020204030204" pitchFamily="34" charset="0"/>
              </a:rPr>
              <a:t>Traffic Wales</a:t>
            </a:r>
          </a:p>
          <a:p>
            <a:pPr marL="342900" indent="-342900">
              <a:spcBef>
                <a:spcPct val="0"/>
              </a:spcBef>
              <a:buFont typeface="Arial" panose="020B0604020202020204" pitchFamily="34" charset="0"/>
              <a:buChar char="•"/>
            </a:pPr>
            <a:endParaRPr lang="en-GB" altLang="en-US" sz="3200" dirty="0">
              <a:solidFill>
                <a:srgbClr val="002060"/>
              </a:solidFill>
              <a:latin typeface="Calibri" panose="020F0502020204030204" pitchFamily="34" charset="0"/>
              <a:ea typeface="ＭＳ Ｐゴシック" panose="020B0600070205080204" pitchFamily="34" charset="-128"/>
              <a:cs typeface="Calibri" panose="020F0502020204030204" pitchFamily="34" charset="0"/>
            </a:endParaRPr>
          </a:p>
          <a:p>
            <a:pPr marL="342900" indent="-342900">
              <a:spcBef>
                <a:spcPct val="0"/>
              </a:spcBef>
              <a:buFont typeface="Arial" panose="020B0604020202020204" pitchFamily="34" charset="0"/>
              <a:buChar char="•"/>
            </a:pPr>
            <a:r>
              <a:rPr lang="en-GB" altLang="en-US" sz="3200" dirty="0">
                <a:solidFill>
                  <a:srgbClr val="002060"/>
                </a:solidFill>
                <a:latin typeface="Calibri" panose="020F0502020204030204" pitchFamily="34" charset="0"/>
                <a:ea typeface="ＭＳ Ｐゴシック" panose="020B0600070205080204" pitchFamily="34" charset="-128"/>
                <a:cs typeface="Calibri" panose="020F0502020204030204" pitchFamily="34" charset="0"/>
              </a:rPr>
              <a:t>Hazardous Materials (</a:t>
            </a:r>
            <a:r>
              <a:rPr lang="en-GB" altLang="en-US" sz="3200" dirty="0" err="1">
                <a:solidFill>
                  <a:srgbClr val="002060"/>
                </a:solidFill>
                <a:latin typeface="Calibri" panose="020F0502020204030204" pitchFamily="34" charset="0"/>
                <a:ea typeface="ＭＳ Ｐゴシック" panose="020B0600070205080204" pitchFamily="34" charset="-128"/>
                <a:cs typeface="Calibri" panose="020F0502020204030204" pitchFamily="34" charset="0"/>
              </a:rPr>
              <a:t>HazMat</a:t>
            </a:r>
            <a:r>
              <a:rPr lang="en-GB" altLang="en-US" sz="3200" dirty="0">
                <a:solidFill>
                  <a:srgbClr val="002060"/>
                </a:solidFill>
                <a:latin typeface="Calibri" panose="020F0502020204030204" pitchFamily="34" charset="0"/>
                <a:ea typeface="ＭＳ Ｐゴシック" panose="020B0600070205080204" pitchFamily="34" charset="-128"/>
                <a:cs typeface="Calibri" panose="020F0502020204030204" pitchFamily="34" charset="0"/>
              </a:rPr>
              <a:t>) Officer </a:t>
            </a:r>
          </a:p>
          <a:p>
            <a:pPr marL="342900" indent="-342900">
              <a:spcBef>
                <a:spcPct val="0"/>
              </a:spcBef>
              <a:buFont typeface="Arial" panose="020B0604020202020204" pitchFamily="34" charset="0"/>
              <a:buChar char="•"/>
            </a:pPr>
            <a:endParaRPr lang="en-GB" altLang="en-US" sz="3200" dirty="0">
              <a:solidFill>
                <a:srgbClr val="002060"/>
              </a:solidFill>
              <a:latin typeface="Calibri" panose="020F0502020204030204" pitchFamily="34" charset="0"/>
              <a:ea typeface="ＭＳ Ｐゴシック" panose="020B0600070205080204" pitchFamily="34" charset="-128"/>
              <a:cs typeface="Calibri" panose="020F0502020204030204" pitchFamily="34" charset="0"/>
            </a:endParaRPr>
          </a:p>
          <a:p>
            <a:pPr marL="342900" indent="-342900">
              <a:spcBef>
                <a:spcPct val="0"/>
              </a:spcBef>
              <a:buFont typeface="Arial" panose="020B0604020202020204" pitchFamily="34" charset="0"/>
              <a:buChar char="•"/>
            </a:pPr>
            <a:r>
              <a:rPr lang="en-GB" altLang="en-US" sz="3200" dirty="0">
                <a:solidFill>
                  <a:srgbClr val="002060"/>
                </a:solidFill>
                <a:latin typeface="Calibri" panose="020F0502020204030204" pitchFamily="34" charset="0"/>
                <a:ea typeface="ＭＳ Ｐゴシック" panose="020B0600070205080204" pitchFamily="34" charset="-128"/>
                <a:cs typeface="Calibri" panose="020F0502020204030204" pitchFamily="34" charset="0"/>
              </a:rPr>
              <a:t>Welsh Ambulance Service</a:t>
            </a:r>
          </a:p>
          <a:p>
            <a:pPr>
              <a:spcBef>
                <a:spcPct val="0"/>
              </a:spcBef>
            </a:pPr>
            <a:endParaRPr lang="en-GB" altLang="en-US" sz="3200" dirty="0">
              <a:solidFill>
                <a:srgbClr val="002060"/>
              </a:solidFill>
              <a:latin typeface="Calibri" panose="020F0502020204030204" pitchFamily="34" charset="0"/>
              <a:ea typeface="ＭＳ Ｐゴシック" panose="020B0600070205080204" pitchFamily="34" charset="-128"/>
              <a:cs typeface="Calibri" panose="020F0502020204030204" pitchFamily="34" charset="0"/>
            </a:endParaRPr>
          </a:p>
          <a:p>
            <a:pPr marL="342900" indent="-342900">
              <a:spcBef>
                <a:spcPct val="0"/>
              </a:spcBef>
              <a:buFont typeface="Arial" panose="020B0604020202020204" pitchFamily="34" charset="0"/>
              <a:buChar char="•"/>
            </a:pPr>
            <a:r>
              <a:rPr lang="en-GB" altLang="en-US" sz="3200" dirty="0">
                <a:solidFill>
                  <a:srgbClr val="002060"/>
                </a:solidFill>
                <a:latin typeface="Calibri" panose="020F0502020204030204" pitchFamily="34" charset="0"/>
                <a:ea typeface="ＭＳ Ｐゴシック" panose="020B0600070205080204" pitchFamily="34" charset="-128"/>
                <a:cs typeface="Calibri" panose="020F0502020204030204" pitchFamily="34" charset="0"/>
              </a:rPr>
              <a:t>Fire and Rescue Service</a:t>
            </a:r>
          </a:p>
        </p:txBody>
      </p:sp>
    </p:spTree>
    <p:extLst>
      <p:ext uri="{BB962C8B-B14F-4D97-AF65-F5344CB8AC3E}">
        <p14:creationId xmlns:p14="http://schemas.microsoft.com/office/powerpoint/2010/main" val="41934825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fade">
                                      <p:cBhvr>
                                        <p:cTn id="7" dur="500"/>
                                        <p:tgtEl>
                                          <p:spTgt spid="8">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8">
                                            <p:txEl>
                                              <p:pRg st="2" end="2"/>
                                            </p:txEl>
                                          </p:spTgt>
                                        </p:tgtEl>
                                        <p:attrNameLst>
                                          <p:attrName>style.visibility</p:attrName>
                                        </p:attrNameLst>
                                      </p:cBhvr>
                                      <p:to>
                                        <p:strVal val="visible"/>
                                      </p:to>
                                    </p:set>
                                    <p:animEffect transition="in" filter="fade">
                                      <p:cBhvr>
                                        <p:cTn id="12" dur="500"/>
                                        <p:tgtEl>
                                          <p:spTgt spid="8">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8">
                                            <p:txEl>
                                              <p:pRg st="4" end="4"/>
                                            </p:txEl>
                                          </p:spTgt>
                                        </p:tgtEl>
                                        <p:attrNameLst>
                                          <p:attrName>style.visibility</p:attrName>
                                        </p:attrNameLst>
                                      </p:cBhvr>
                                      <p:to>
                                        <p:strVal val="visible"/>
                                      </p:to>
                                    </p:set>
                                    <p:animEffect transition="in" filter="fade">
                                      <p:cBhvr>
                                        <p:cTn id="17" dur="500"/>
                                        <p:tgtEl>
                                          <p:spTgt spid="8">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8">
                                            <p:txEl>
                                              <p:pRg st="6" end="6"/>
                                            </p:txEl>
                                          </p:spTgt>
                                        </p:tgtEl>
                                        <p:attrNameLst>
                                          <p:attrName>style.visibility</p:attrName>
                                        </p:attrNameLst>
                                      </p:cBhvr>
                                      <p:to>
                                        <p:strVal val="visible"/>
                                      </p:to>
                                    </p:set>
                                    <p:animEffect transition="in" filter="fade">
                                      <p:cBhvr>
                                        <p:cTn id="22" dur="500"/>
                                        <p:tgtEl>
                                          <p:spTgt spid="8">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Client\R$\SWPKDIVLDSEPF\Shared\Pre-join\Images\control room.jpg"/>
          <p:cNvPicPr>
            <a:picLocks noChangeAspect="1" noChangeArrowheads="1"/>
          </p:cNvPicPr>
          <p:nvPr/>
        </p:nvPicPr>
        <p:blipFill>
          <a:blip r:embed="rId3">
            <a:duotone>
              <a:schemeClr val="bg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871868" y="925170"/>
            <a:ext cx="10271051" cy="4782650"/>
          </a:xfrm>
          <a:prstGeom prst="rect">
            <a:avLst/>
          </a:prstGeom>
          <a:noFill/>
          <a:ln>
            <a:noFill/>
          </a:ln>
          <a:effectLst>
            <a:softEdge rad="63500"/>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Box 4"/>
          <p:cNvSpPr txBox="1">
            <a:spLocks noChangeArrowheads="1"/>
          </p:cNvSpPr>
          <p:nvPr/>
        </p:nvSpPr>
        <p:spPr bwMode="auto">
          <a:xfrm>
            <a:off x="1446026" y="1171879"/>
            <a:ext cx="4950690" cy="3908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marL="457200" indent="-457200">
              <a:spcBef>
                <a:spcPct val="0"/>
              </a:spcBef>
            </a:pPr>
            <a:r>
              <a:rPr lang="en-GB" altLang="en-US" sz="2800" dirty="0">
                <a:solidFill>
                  <a:srgbClr val="002060"/>
                </a:solidFill>
                <a:latin typeface="+mn-lt"/>
              </a:rPr>
              <a:t>Time of report</a:t>
            </a:r>
          </a:p>
          <a:p>
            <a:pPr>
              <a:spcBef>
                <a:spcPct val="0"/>
              </a:spcBef>
              <a:buNone/>
            </a:pPr>
            <a:endParaRPr lang="en-GB" altLang="en-US" sz="2800" dirty="0">
              <a:solidFill>
                <a:srgbClr val="002060"/>
              </a:solidFill>
              <a:latin typeface="+mn-lt"/>
            </a:endParaRPr>
          </a:p>
          <a:p>
            <a:pPr marL="457200" indent="-457200">
              <a:spcBef>
                <a:spcPct val="0"/>
              </a:spcBef>
            </a:pPr>
            <a:r>
              <a:rPr lang="en-GB" altLang="en-US" sz="2800" dirty="0">
                <a:solidFill>
                  <a:srgbClr val="002060"/>
                </a:solidFill>
                <a:latin typeface="+mn-lt"/>
              </a:rPr>
              <a:t>Informant details</a:t>
            </a:r>
          </a:p>
          <a:p>
            <a:pPr marL="457200" indent="-457200">
              <a:spcBef>
                <a:spcPct val="0"/>
              </a:spcBef>
            </a:pPr>
            <a:endParaRPr lang="en-GB" altLang="en-US" sz="2800" dirty="0">
              <a:solidFill>
                <a:srgbClr val="002060"/>
              </a:solidFill>
              <a:latin typeface="+mn-lt"/>
            </a:endParaRPr>
          </a:p>
          <a:p>
            <a:pPr marL="457200" indent="-457200">
              <a:spcBef>
                <a:spcPct val="0"/>
              </a:spcBef>
            </a:pPr>
            <a:r>
              <a:rPr lang="en-GB" altLang="en-US" sz="2800" dirty="0">
                <a:solidFill>
                  <a:srgbClr val="002060"/>
                </a:solidFill>
                <a:latin typeface="+mn-lt"/>
              </a:rPr>
              <a:t>Time/location of incident</a:t>
            </a:r>
          </a:p>
          <a:p>
            <a:pPr marL="457200" indent="-457200">
              <a:spcBef>
                <a:spcPct val="0"/>
              </a:spcBef>
            </a:pPr>
            <a:endParaRPr lang="en-GB" altLang="en-US" sz="2800" dirty="0">
              <a:solidFill>
                <a:srgbClr val="002060"/>
              </a:solidFill>
              <a:latin typeface="+mn-lt"/>
            </a:endParaRPr>
          </a:p>
          <a:p>
            <a:pPr marL="457200" indent="-457200">
              <a:spcBef>
                <a:spcPct val="0"/>
              </a:spcBef>
            </a:pPr>
            <a:r>
              <a:rPr lang="en-GB" altLang="en-US" sz="2800" dirty="0">
                <a:solidFill>
                  <a:srgbClr val="002060"/>
                </a:solidFill>
                <a:latin typeface="+mn-lt"/>
              </a:rPr>
              <a:t>Number of vehicles/persons involved</a:t>
            </a:r>
          </a:p>
          <a:p>
            <a:pPr eaLnBrk="1" hangingPunct="1">
              <a:spcBef>
                <a:spcPct val="0"/>
              </a:spcBef>
              <a:buFontTx/>
              <a:buNone/>
            </a:pPr>
            <a:endParaRPr lang="en-GB" altLang="en-US" b="1" dirty="0">
              <a:solidFill>
                <a:srgbClr val="002060"/>
              </a:solidFill>
              <a:latin typeface="+mn-lt"/>
            </a:endParaRPr>
          </a:p>
        </p:txBody>
      </p:sp>
      <p:sp>
        <p:nvSpPr>
          <p:cNvPr id="8" name="TextBox 7"/>
          <p:cNvSpPr txBox="1"/>
          <p:nvPr/>
        </p:nvSpPr>
        <p:spPr>
          <a:xfrm>
            <a:off x="871868" y="215891"/>
            <a:ext cx="10271051" cy="584775"/>
          </a:xfrm>
          <a:prstGeom prst="rect">
            <a:avLst/>
          </a:prstGeom>
          <a:solidFill>
            <a:srgbClr val="002060"/>
          </a:solidFill>
        </p:spPr>
        <p:txBody>
          <a:bodyPr wrap="square" rtlCol="0">
            <a:spAutoFit/>
          </a:bodyPr>
          <a:lstStyle/>
          <a:p>
            <a:pPr algn="ctr"/>
            <a:r>
              <a:rPr lang="en-GB" sz="3200" b="1" dirty="0">
                <a:solidFill>
                  <a:schemeClr val="bg1"/>
                </a:solidFill>
              </a:rPr>
              <a:t>Gathering Preliminary Information about an Incident</a:t>
            </a:r>
          </a:p>
        </p:txBody>
      </p:sp>
      <p:sp>
        <p:nvSpPr>
          <p:cNvPr id="2" name="Rectangle 1"/>
          <p:cNvSpPr/>
          <p:nvPr/>
        </p:nvSpPr>
        <p:spPr>
          <a:xfrm>
            <a:off x="6396716" y="1174177"/>
            <a:ext cx="4746204" cy="3539430"/>
          </a:xfrm>
          <a:prstGeom prst="rect">
            <a:avLst/>
          </a:prstGeom>
        </p:spPr>
        <p:txBody>
          <a:bodyPr wrap="square">
            <a:spAutoFit/>
          </a:bodyPr>
          <a:lstStyle/>
          <a:p>
            <a:pPr marL="457200" indent="-457200">
              <a:spcBef>
                <a:spcPct val="0"/>
              </a:spcBef>
              <a:buFont typeface="Arial" panose="020B0604020202020204" pitchFamily="34" charset="0"/>
              <a:buChar char="•"/>
            </a:pPr>
            <a:r>
              <a:rPr lang="en-GB" altLang="en-US" sz="2800" dirty="0">
                <a:solidFill>
                  <a:srgbClr val="002060"/>
                </a:solidFill>
              </a:rPr>
              <a:t>Injuries (if any)</a:t>
            </a:r>
          </a:p>
          <a:p>
            <a:pPr marL="457200" indent="-457200">
              <a:spcBef>
                <a:spcPct val="0"/>
              </a:spcBef>
              <a:buFont typeface="Arial" panose="020B0604020202020204" pitchFamily="34" charset="0"/>
              <a:buChar char="•"/>
            </a:pPr>
            <a:endParaRPr lang="en-GB" altLang="en-US" sz="2800" dirty="0">
              <a:solidFill>
                <a:srgbClr val="002060"/>
              </a:solidFill>
            </a:endParaRPr>
          </a:p>
          <a:p>
            <a:pPr marL="457200" indent="-457200">
              <a:spcBef>
                <a:spcPct val="0"/>
              </a:spcBef>
              <a:buFont typeface="Arial" panose="020B0604020202020204" pitchFamily="34" charset="0"/>
              <a:buChar char="•"/>
            </a:pPr>
            <a:r>
              <a:rPr lang="en-GB" altLang="en-US" sz="2800" dirty="0">
                <a:solidFill>
                  <a:srgbClr val="002060"/>
                </a:solidFill>
              </a:rPr>
              <a:t>Witnesses</a:t>
            </a:r>
          </a:p>
          <a:p>
            <a:pPr marL="457200" indent="-457200">
              <a:spcBef>
                <a:spcPct val="0"/>
              </a:spcBef>
              <a:buFont typeface="Arial" panose="020B0604020202020204" pitchFamily="34" charset="0"/>
              <a:buChar char="•"/>
            </a:pPr>
            <a:endParaRPr lang="en-GB" altLang="en-US" sz="2800" dirty="0">
              <a:solidFill>
                <a:srgbClr val="002060"/>
              </a:solidFill>
            </a:endParaRPr>
          </a:p>
          <a:p>
            <a:pPr marL="457200" indent="-457200">
              <a:spcBef>
                <a:spcPct val="0"/>
              </a:spcBef>
              <a:buFont typeface="Arial" panose="020B0604020202020204" pitchFamily="34" charset="0"/>
              <a:buChar char="•"/>
            </a:pPr>
            <a:r>
              <a:rPr lang="en-GB" altLang="en-US" sz="2800" dirty="0">
                <a:solidFill>
                  <a:srgbClr val="002060"/>
                </a:solidFill>
              </a:rPr>
              <a:t>First Account</a:t>
            </a:r>
          </a:p>
          <a:p>
            <a:pPr marL="457200" indent="-457200">
              <a:spcBef>
                <a:spcPct val="0"/>
              </a:spcBef>
              <a:buFont typeface="Arial" panose="020B0604020202020204" pitchFamily="34" charset="0"/>
              <a:buChar char="•"/>
            </a:pPr>
            <a:endParaRPr lang="en-GB" altLang="en-US" sz="2800" dirty="0">
              <a:solidFill>
                <a:srgbClr val="002060"/>
              </a:solidFill>
            </a:endParaRPr>
          </a:p>
          <a:p>
            <a:pPr marL="457200" indent="-457200">
              <a:spcBef>
                <a:spcPct val="0"/>
              </a:spcBef>
              <a:buFont typeface="Arial" panose="020B0604020202020204" pitchFamily="34" charset="0"/>
              <a:buChar char="•"/>
            </a:pPr>
            <a:r>
              <a:rPr lang="en-GB" altLang="en-US" sz="2800" dirty="0">
                <a:solidFill>
                  <a:srgbClr val="002060"/>
                </a:solidFill>
              </a:rPr>
              <a:t>Supervisor PSC                                            (Public Service Centre)</a:t>
            </a:r>
          </a:p>
        </p:txBody>
      </p:sp>
    </p:spTree>
    <p:extLst>
      <p:ext uri="{BB962C8B-B14F-4D97-AF65-F5344CB8AC3E}">
        <p14:creationId xmlns:p14="http://schemas.microsoft.com/office/powerpoint/2010/main" val="15443172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2">
                                            <p:txEl>
                                              <p:pRg st="0" end="0"/>
                                            </p:txEl>
                                          </p:spTgt>
                                        </p:tgtEl>
                                        <p:attrNameLst>
                                          <p:attrName>style.visibility</p:attrName>
                                        </p:attrNameLst>
                                      </p:cBhvr>
                                      <p:to>
                                        <p:strVal val="visible"/>
                                      </p:to>
                                    </p:set>
                                    <p:animEffect transition="in" filter="fade">
                                      <p:cBhvr>
                                        <p:cTn id="23" dur="500"/>
                                        <p:tgtEl>
                                          <p:spTgt spid="2">
                                            <p:txEl>
                                              <p:pRg st="0" end="0"/>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nodeType="clickEffect">
                                  <p:stCondLst>
                                    <p:cond delay="0"/>
                                  </p:stCondLst>
                                  <p:childTnLst>
                                    <p:set>
                                      <p:cBhvr>
                                        <p:cTn id="27" dur="1" fill="hold">
                                          <p:stCondLst>
                                            <p:cond delay="0"/>
                                          </p:stCondLst>
                                        </p:cTn>
                                        <p:tgtEl>
                                          <p:spTgt spid="2">
                                            <p:txEl>
                                              <p:pRg st="2" end="2"/>
                                            </p:txEl>
                                          </p:spTgt>
                                        </p:tgtEl>
                                        <p:attrNameLst>
                                          <p:attrName>style.visibility</p:attrName>
                                        </p:attrNameLst>
                                      </p:cBhvr>
                                      <p:to>
                                        <p:strVal val="visible"/>
                                      </p:to>
                                    </p:set>
                                    <p:animEffect transition="in" filter="fade">
                                      <p:cBhvr>
                                        <p:cTn id="28" dur="500"/>
                                        <p:tgtEl>
                                          <p:spTgt spid="2">
                                            <p:txEl>
                                              <p:pRg st="2" end="2"/>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nodeType="clickEffect">
                                  <p:stCondLst>
                                    <p:cond delay="0"/>
                                  </p:stCondLst>
                                  <p:childTnLst>
                                    <p:set>
                                      <p:cBhvr>
                                        <p:cTn id="32" dur="1" fill="hold">
                                          <p:stCondLst>
                                            <p:cond delay="0"/>
                                          </p:stCondLst>
                                        </p:cTn>
                                        <p:tgtEl>
                                          <p:spTgt spid="2">
                                            <p:txEl>
                                              <p:pRg st="4" end="4"/>
                                            </p:txEl>
                                          </p:spTgt>
                                        </p:tgtEl>
                                        <p:attrNameLst>
                                          <p:attrName>style.visibility</p:attrName>
                                        </p:attrNameLst>
                                      </p:cBhvr>
                                      <p:to>
                                        <p:strVal val="visible"/>
                                      </p:to>
                                    </p:set>
                                    <p:animEffect transition="in" filter="fade">
                                      <p:cBhvr>
                                        <p:cTn id="33" dur="500"/>
                                        <p:tgtEl>
                                          <p:spTgt spid="2">
                                            <p:txEl>
                                              <p:pRg st="4" end="4"/>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nodeType="clickEffect">
                                  <p:stCondLst>
                                    <p:cond delay="0"/>
                                  </p:stCondLst>
                                  <p:childTnLst>
                                    <p:set>
                                      <p:cBhvr>
                                        <p:cTn id="37" dur="1" fill="hold">
                                          <p:stCondLst>
                                            <p:cond delay="0"/>
                                          </p:stCondLst>
                                        </p:cTn>
                                        <p:tgtEl>
                                          <p:spTgt spid="2">
                                            <p:txEl>
                                              <p:pRg st="6" end="6"/>
                                            </p:txEl>
                                          </p:spTgt>
                                        </p:tgtEl>
                                        <p:attrNameLst>
                                          <p:attrName>style.visibility</p:attrName>
                                        </p:attrNameLst>
                                      </p:cBhvr>
                                      <p:to>
                                        <p:strVal val="visible"/>
                                      </p:to>
                                    </p:set>
                                    <p:animEffect transition="in" filter="fade">
                                      <p:cBhvr>
                                        <p:cTn id="38" dur="500"/>
                                        <p:tgtEl>
                                          <p:spTgt spid="2">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Car-Accident-300x200"/>
          <p:cNvPicPr>
            <a:picLocks noChangeAspect="1" noChangeArrowheads="1"/>
          </p:cNvPicPr>
          <p:nvPr/>
        </p:nvPicPr>
        <p:blipFill>
          <a:blip r:embed="rId3">
            <a:duotone>
              <a:schemeClr val="bg2">
                <a:shade val="45000"/>
                <a:satMod val="135000"/>
              </a:schemeClr>
              <a:prstClr val="white"/>
            </a:duotone>
            <a:extLst>
              <a:ext uri="{BEBA8EAE-BF5A-486C-A8C5-ECC9F3942E4B}">
                <a14:imgProps xmlns:a14="http://schemas.microsoft.com/office/drawing/2010/main">
                  <a14:imgLayer r:embed="rId4">
                    <a14:imgEffect>
                      <a14:brightnessContrast bright="20000" contrast="-40000"/>
                    </a14:imgEffect>
                  </a14:imgLayer>
                </a14:imgProps>
              </a:ext>
              <a:ext uri="{28A0092B-C50C-407E-A947-70E740481C1C}">
                <a14:useLocalDpi xmlns:a14="http://schemas.microsoft.com/office/drawing/2010/main" val="0"/>
              </a:ext>
            </a:extLst>
          </a:blip>
          <a:srcRect/>
          <a:stretch>
            <a:fillRect/>
          </a:stretch>
        </p:blipFill>
        <p:spPr bwMode="auto">
          <a:xfrm>
            <a:off x="1136073" y="138546"/>
            <a:ext cx="9809018" cy="5791200"/>
          </a:xfrm>
          <a:prstGeom prst="rect">
            <a:avLst/>
          </a:prstGeom>
          <a:noFill/>
          <a:ln>
            <a:noFill/>
          </a:ln>
          <a:effectLst>
            <a:softEdge rad="63500"/>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TextBox 5"/>
          <p:cNvSpPr txBox="1">
            <a:spLocks noChangeArrowheads="1"/>
          </p:cNvSpPr>
          <p:nvPr/>
        </p:nvSpPr>
        <p:spPr bwMode="auto">
          <a:xfrm>
            <a:off x="3905560" y="1048987"/>
            <a:ext cx="4270042" cy="39703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marL="571500" indent="-571500">
              <a:spcBef>
                <a:spcPct val="0"/>
              </a:spcBef>
            </a:pPr>
            <a:r>
              <a:rPr lang="en-GB" altLang="en-US" sz="3600" dirty="0">
                <a:solidFill>
                  <a:srgbClr val="002060"/>
                </a:solidFill>
                <a:latin typeface="+mn-lt"/>
              </a:rPr>
              <a:t>Save Life</a:t>
            </a:r>
          </a:p>
          <a:p>
            <a:pPr marL="571500" indent="-571500">
              <a:spcBef>
                <a:spcPct val="0"/>
              </a:spcBef>
            </a:pPr>
            <a:endParaRPr lang="en-GB" altLang="en-US" sz="3600" dirty="0">
              <a:solidFill>
                <a:srgbClr val="002060"/>
              </a:solidFill>
              <a:latin typeface="+mn-lt"/>
            </a:endParaRPr>
          </a:p>
          <a:p>
            <a:pPr marL="571500" indent="-571500">
              <a:spcBef>
                <a:spcPct val="0"/>
              </a:spcBef>
            </a:pPr>
            <a:endParaRPr lang="en-GB" altLang="en-US" sz="3600" dirty="0">
              <a:solidFill>
                <a:srgbClr val="002060"/>
              </a:solidFill>
              <a:latin typeface="+mn-lt"/>
            </a:endParaRPr>
          </a:p>
          <a:p>
            <a:pPr marL="571500" indent="-571500">
              <a:spcBef>
                <a:spcPct val="0"/>
              </a:spcBef>
            </a:pPr>
            <a:r>
              <a:rPr lang="en-GB" altLang="en-US" sz="3600" dirty="0">
                <a:solidFill>
                  <a:srgbClr val="002060"/>
                </a:solidFill>
                <a:latin typeface="+mn-lt"/>
              </a:rPr>
              <a:t>Protect Property</a:t>
            </a:r>
          </a:p>
          <a:p>
            <a:pPr marL="571500" indent="-571500">
              <a:spcBef>
                <a:spcPct val="0"/>
              </a:spcBef>
            </a:pPr>
            <a:endParaRPr lang="en-GB" altLang="en-US" sz="3600" dirty="0">
              <a:solidFill>
                <a:srgbClr val="002060"/>
              </a:solidFill>
              <a:latin typeface="+mn-lt"/>
            </a:endParaRPr>
          </a:p>
          <a:p>
            <a:pPr marL="571500" indent="-571500">
              <a:spcBef>
                <a:spcPct val="0"/>
              </a:spcBef>
            </a:pPr>
            <a:endParaRPr lang="en-GB" altLang="en-US" sz="3600" dirty="0">
              <a:solidFill>
                <a:srgbClr val="002060"/>
              </a:solidFill>
              <a:latin typeface="+mn-lt"/>
            </a:endParaRPr>
          </a:p>
          <a:p>
            <a:pPr marL="571500" indent="-571500">
              <a:spcBef>
                <a:spcPct val="0"/>
              </a:spcBef>
            </a:pPr>
            <a:r>
              <a:rPr lang="en-GB" altLang="en-US" sz="3600" dirty="0">
                <a:solidFill>
                  <a:srgbClr val="002060"/>
                </a:solidFill>
                <a:latin typeface="+mn-lt"/>
              </a:rPr>
              <a:t>Preserve Evidence</a:t>
            </a:r>
          </a:p>
        </p:txBody>
      </p:sp>
      <p:sp>
        <p:nvSpPr>
          <p:cNvPr id="5" name="TextBox 4"/>
          <p:cNvSpPr txBox="1"/>
          <p:nvPr/>
        </p:nvSpPr>
        <p:spPr>
          <a:xfrm>
            <a:off x="1136072" y="88604"/>
            <a:ext cx="9809019" cy="584775"/>
          </a:xfrm>
          <a:prstGeom prst="rect">
            <a:avLst/>
          </a:prstGeom>
          <a:solidFill>
            <a:srgbClr val="002060"/>
          </a:solidFill>
        </p:spPr>
        <p:txBody>
          <a:bodyPr wrap="square" rtlCol="0">
            <a:spAutoFit/>
          </a:bodyPr>
          <a:lstStyle/>
          <a:p>
            <a:pPr algn="ctr"/>
            <a:r>
              <a:rPr lang="en-GB" sz="3200" b="1" dirty="0">
                <a:solidFill>
                  <a:schemeClr val="bg1"/>
                </a:solidFill>
              </a:rPr>
              <a:t>Initial Actions at the Scene</a:t>
            </a:r>
          </a:p>
        </p:txBody>
      </p:sp>
    </p:spTree>
    <p:extLst>
      <p:ext uri="{BB962C8B-B14F-4D97-AF65-F5344CB8AC3E}">
        <p14:creationId xmlns:p14="http://schemas.microsoft.com/office/powerpoint/2010/main" val="2561515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9" descr="untitled"/>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02921" y="1235534"/>
            <a:ext cx="9275316" cy="44706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Box 3"/>
          <p:cNvSpPr txBox="1"/>
          <p:nvPr/>
        </p:nvSpPr>
        <p:spPr>
          <a:xfrm>
            <a:off x="1136069" y="287386"/>
            <a:ext cx="9809019" cy="584775"/>
          </a:xfrm>
          <a:prstGeom prst="rect">
            <a:avLst/>
          </a:prstGeom>
          <a:solidFill>
            <a:srgbClr val="002060"/>
          </a:solidFill>
        </p:spPr>
        <p:txBody>
          <a:bodyPr wrap="square" rtlCol="0">
            <a:spAutoFit/>
          </a:bodyPr>
          <a:lstStyle/>
          <a:p>
            <a:pPr algn="ctr"/>
            <a:r>
              <a:rPr lang="en-GB" sz="3200" b="1" dirty="0">
                <a:solidFill>
                  <a:schemeClr val="bg1"/>
                </a:solidFill>
              </a:rPr>
              <a:t>Initial Actions at the Scene</a:t>
            </a:r>
          </a:p>
        </p:txBody>
      </p:sp>
    </p:spTree>
    <p:extLst>
      <p:ext uri="{BB962C8B-B14F-4D97-AF65-F5344CB8AC3E}">
        <p14:creationId xmlns:p14="http://schemas.microsoft.com/office/powerpoint/2010/main" val="344161248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extBox 13"/>
          <p:cNvSpPr txBox="1">
            <a:spLocks noChangeArrowheads="1"/>
          </p:cNvSpPr>
          <p:nvPr/>
        </p:nvSpPr>
        <p:spPr bwMode="auto">
          <a:xfrm>
            <a:off x="4396038" y="1031495"/>
            <a:ext cx="5257800"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r>
              <a:rPr lang="en-GB" altLang="en-US" sz="3600" b="1" dirty="0">
                <a:solidFill>
                  <a:srgbClr val="0070C0"/>
                </a:solidFill>
                <a:latin typeface="+mn-lt"/>
              </a:rPr>
              <a:t>A</a:t>
            </a:r>
            <a:r>
              <a:rPr lang="en-GB" altLang="en-US" sz="2800" dirty="0">
                <a:solidFill>
                  <a:srgbClr val="002060"/>
                </a:solidFill>
                <a:latin typeface="+mn-lt"/>
              </a:rPr>
              <a:t>pproach</a:t>
            </a:r>
          </a:p>
        </p:txBody>
      </p:sp>
      <p:sp>
        <p:nvSpPr>
          <p:cNvPr id="15" name="TextBox 14"/>
          <p:cNvSpPr txBox="1">
            <a:spLocks noChangeArrowheads="1"/>
          </p:cNvSpPr>
          <p:nvPr/>
        </p:nvSpPr>
        <p:spPr bwMode="auto">
          <a:xfrm>
            <a:off x="4396038" y="1676295"/>
            <a:ext cx="5256213"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r>
              <a:rPr lang="en-GB" altLang="en-US" sz="3600" b="1" dirty="0">
                <a:solidFill>
                  <a:srgbClr val="0070C0"/>
                </a:solidFill>
                <a:latin typeface="+mn-lt"/>
              </a:rPr>
              <a:t>C</a:t>
            </a:r>
            <a:r>
              <a:rPr lang="en-GB" altLang="en-US" sz="2800" dirty="0">
                <a:solidFill>
                  <a:srgbClr val="002060"/>
                </a:solidFill>
                <a:latin typeface="+mn-lt"/>
              </a:rPr>
              <a:t>aution</a:t>
            </a:r>
          </a:p>
        </p:txBody>
      </p:sp>
      <p:sp>
        <p:nvSpPr>
          <p:cNvPr id="16" name="TextBox 15"/>
          <p:cNvSpPr txBox="1">
            <a:spLocks noChangeArrowheads="1"/>
          </p:cNvSpPr>
          <p:nvPr/>
        </p:nvSpPr>
        <p:spPr bwMode="auto">
          <a:xfrm>
            <a:off x="4396037" y="2319564"/>
            <a:ext cx="5256213"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r>
              <a:rPr lang="en-GB" altLang="en-US" sz="3600" b="1" dirty="0">
                <a:solidFill>
                  <a:srgbClr val="0070C0"/>
                </a:solidFill>
                <a:latin typeface="+mn-lt"/>
              </a:rPr>
              <a:t>E</a:t>
            </a:r>
            <a:r>
              <a:rPr lang="en-GB" altLang="en-US" sz="2800" dirty="0">
                <a:solidFill>
                  <a:srgbClr val="002060"/>
                </a:solidFill>
                <a:latin typeface="+mn-lt"/>
              </a:rPr>
              <a:t>xamine the scene</a:t>
            </a:r>
          </a:p>
        </p:txBody>
      </p:sp>
      <p:sp>
        <p:nvSpPr>
          <p:cNvPr id="17" name="TextBox 16"/>
          <p:cNvSpPr txBox="1">
            <a:spLocks noChangeArrowheads="1"/>
          </p:cNvSpPr>
          <p:nvPr/>
        </p:nvSpPr>
        <p:spPr bwMode="auto">
          <a:xfrm>
            <a:off x="4396037" y="3075402"/>
            <a:ext cx="5256213"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r>
              <a:rPr lang="en-GB" altLang="en-US" sz="3600" b="1" dirty="0">
                <a:solidFill>
                  <a:srgbClr val="0070C0"/>
                </a:solidFill>
                <a:latin typeface="+mn-lt"/>
              </a:rPr>
              <a:t>C</a:t>
            </a:r>
            <a:r>
              <a:rPr lang="en-GB" altLang="en-US" sz="2800" dirty="0">
                <a:solidFill>
                  <a:srgbClr val="002060"/>
                </a:solidFill>
                <a:latin typeface="+mn-lt"/>
              </a:rPr>
              <a:t>asualties</a:t>
            </a:r>
          </a:p>
        </p:txBody>
      </p:sp>
      <p:sp>
        <p:nvSpPr>
          <p:cNvPr id="18" name="TextBox 17"/>
          <p:cNvSpPr txBox="1">
            <a:spLocks noChangeArrowheads="1"/>
          </p:cNvSpPr>
          <p:nvPr/>
        </p:nvSpPr>
        <p:spPr bwMode="auto">
          <a:xfrm>
            <a:off x="4396038" y="3718889"/>
            <a:ext cx="5256212"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r>
              <a:rPr lang="en-GB" altLang="en-US" sz="3600" b="1" dirty="0">
                <a:solidFill>
                  <a:srgbClr val="0070C0"/>
                </a:solidFill>
                <a:latin typeface="+mn-lt"/>
              </a:rPr>
              <a:t>A</a:t>
            </a:r>
            <a:r>
              <a:rPr lang="en-GB" altLang="en-US" sz="2800" dirty="0">
                <a:solidFill>
                  <a:srgbClr val="002060"/>
                </a:solidFill>
                <a:latin typeface="+mn-lt"/>
              </a:rPr>
              <a:t>mbulance</a:t>
            </a:r>
            <a:r>
              <a:rPr lang="en-GB" altLang="en-US" sz="3600" dirty="0">
                <a:solidFill>
                  <a:srgbClr val="FF0000"/>
                </a:solidFill>
              </a:rPr>
              <a:t> </a:t>
            </a:r>
          </a:p>
        </p:txBody>
      </p:sp>
      <p:sp>
        <p:nvSpPr>
          <p:cNvPr id="19" name="TextBox 18"/>
          <p:cNvSpPr txBox="1">
            <a:spLocks noChangeArrowheads="1"/>
          </p:cNvSpPr>
          <p:nvPr/>
        </p:nvSpPr>
        <p:spPr bwMode="auto">
          <a:xfrm>
            <a:off x="4396037" y="4365002"/>
            <a:ext cx="5269514"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r>
              <a:rPr lang="en-GB" altLang="en-US" sz="3600" b="1" dirty="0">
                <a:solidFill>
                  <a:srgbClr val="0070C0"/>
                </a:solidFill>
                <a:latin typeface="+mn-lt"/>
              </a:rPr>
              <a:t>R</a:t>
            </a:r>
            <a:r>
              <a:rPr lang="en-GB" altLang="en-US" sz="2800" dirty="0">
                <a:solidFill>
                  <a:srgbClr val="002060"/>
                </a:solidFill>
                <a:latin typeface="+mn-lt"/>
              </a:rPr>
              <a:t>emove obstructions</a:t>
            </a:r>
          </a:p>
        </p:txBody>
      </p:sp>
      <p:sp>
        <p:nvSpPr>
          <p:cNvPr id="20" name="TextBox 19"/>
          <p:cNvSpPr txBox="1">
            <a:spLocks noChangeArrowheads="1"/>
          </p:cNvSpPr>
          <p:nvPr/>
        </p:nvSpPr>
        <p:spPr bwMode="auto">
          <a:xfrm>
            <a:off x="4396036" y="5125565"/>
            <a:ext cx="5256213"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r>
              <a:rPr lang="en-GB" altLang="en-US" sz="3600" b="1" dirty="0">
                <a:solidFill>
                  <a:srgbClr val="0070C0"/>
                </a:solidFill>
                <a:latin typeface="+mn-lt"/>
              </a:rPr>
              <a:t>D</a:t>
            </a:r>
            <a:r>
              <a:rPr lang="en-GB" altLang="en-US" sz="2800" dirty="0">
                <a:solidFill>
                  <a:srgbClr val="002060"/>
                </a:solidFill>
                <a:latin typeface="+mn-lt"/>
              </a:rPr>
              <a:t>etailed Investigation</a:t>
            </a:r>
          </a:p>
        </p:txBody>
      </p:sp>
      <p:sp>
        <p:nvSpPr>
          <p:cNvPr id="21" name="TextBox 20"/>
          <p:cNvSpPr txBox="1"/>
          <p:nvPr/>
        </p:nvSpPr>
        <p:spPr>
          <a:xfrm>
            <a:off x="1043306" y="328460"/>
            <a:ext cx="9809019" cy="584775"/>
          </a:xfrm>
          <a:prstGeom prst="rect">
            <a:avLst/>
          </a:prstGeom>
          <a:solidFill>
            <a:srgbClr val="002060"/>
          </a:solidFill>
        </p:spPr>
        <p:txBody>
          <a:bodyPr wrap="square" rtlCol="0">
            <a:spAutoFit/>
          </a:bodyPr>
          <a:lstStyle/>
          <a:p>
            <a:pPr algn="ctr"/>
            <a:r>
              <a:rPr lang="en-GB" sz="3200" b="1" dirty="0">
                <a:solidFill>
                  <a:schemeClr val="bg1"/>
                </a:solidFill>
              </a:rPr>
              <a:t>ACE CARD</a:t>
            </a:r>
          </a:p>
        </p:txBody>
      </p:sp>
      <p:pic>
        <p:nvPicPr>
          <p:cNvPr id="3" name="Picture 2"/>
          <p:cNvPicPr>
            <a:picLocks noChangeAspect="1"/>
          </p:cNvPicPr>
          <p:nvPr/>
        </p:nvPicPr>
        <p:blipFill rotWithShape="1">
          <a:blip r:embed="rId3"/>
          <a:srcRect b="8371"/>
          <a:stretch/>
        </p:blipFill>
        <p:spPr>
          <a:xfrm rot="1318249">
            <a:off x="8326963" y="1991893"/>
            <a:ext cx="2690477" cy="2275607"/>
          </a:xfrm>
          <a:prstGeom prst="rect">
            <a:avLst/>
          </a:prstGeom>
        </p:spPr>
      </p:pic>
      <p:pic>
        <p:nvPicPr>
          <p:cNvPr id="5" name="Picture 4"/>
          <p:cNvPicPr>
            <a:picLocks noChangeAspect="1"/>
          </p:cNvPicPr>
          <p:nvPr/>
        </p:nvPicPr>
        <p:blipFill>
          <a:blip r:embed="rId4"/>
          <a:stretch>
            <a:fillRect/>
          </a:stretch>
        </p:blipFill>
        <p:spPr>
          <a:xfrm rot="18341705">
            <a:off x="567534" y="1624734"/>
            <a:ext cx="3353091" cy="3121423"/>
          </a:xfrm>
          <a:prstGeom prst="rect">
            <a:avLst/>
          </a:prstGeom>
        </p:spPr>
      </p:pic>
    </p:spTree>
    <p:extLst>
      <p:ext uri="{BB962C8B-B14F-4D97-AF65-F5344CB8AC3E}">
        <p14:creationId xmlns:p14="http://schemas.microsoft.com/office/powerpoint/2010/main" val="36444914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9"/>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P spid="15" grpId="0"/>
      <p:bldP spid="16" grpId="0"/>
      <p:bldP spid="17" grpId="0"/>
      <p:bldP spid="18" grpId="0"/>
      <p:bldP spid="19" grpId="0"/>
      <p:bldP spid="20"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14CC70D-42C8-F6F2-1921-AD584BB70411}"/>
              </a:ext>
            </a:extLst>
          </p:cNvPr>
          <p:cNvPicPr>
            <a:picLocks noChangeAspect="1"/>
          </p:cNvPicPr>
          <p:nvPr/>
        </p:nvPicPr>
        <p:blipFill>
          <a:blip r:embed="rId3"/>
          <a:stretch>
            <a:fillRect/>
          </a:stretch>
        </p:blipFill>
        <p:spPr>
          <a:xfrm>
            <a:off x="504825" y="338137"/>
            <a:ext cx="11182350" cy="6181725"/>
          </a:xfrm>
          <a:prstGeom prst="rect">
            <a:avLst/>
          </a:prstGeom>
        </p:spPr>
      </p:pic>
    </p:spTree>
    <p:extLst>
      <p:ext uri="{BB962C8B-B14F-4D97-AF65-F5344CB8AC3E}">
        <p14:creationId xmlns:p14="http://schemas.microsoft.com/office/powerpoint/2010/main" val="345931302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4"/>
          <p:cNvSpPr txBox="1">
            <a:spLocks noChangeArrowheads="1"/>
          </p:cNvSpPr>
          <p:nvPr>
            <p:custDataLst>
              <p:tags r:id="rId1"/>
            </p:custDataLst>
          </p:nvPr>
        </p:nvSpPr>
        <p:spPr>
          <a:xfrm>
            <a:off x="1136068" y="1650437"/>
            <a:ext cx="9809019" cy="1543337"/>
          </a:xfrm>
          <a:prstGeom prst="rect">
            <a:avLst/>
          </a:prstGeom>
        </p:spPr>
        <p:txBody>
          <a:bodyPr>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spcBef>
                <a:spcPct val="0"/>
              </a:spcBef>
              <a:buFont typeface="Arial" panose="020B0604020202020204" pitchFamily="34" charset="0"/>
              <a:buNone/>
            </a:pPr>
            <a:r>
              <a:rPr lang="en-GB" altLang="en-US" dirty="0">
                <a:solidFill>
                  <a:srgbClr val="002060"/>
                </a:solidFill>
              </a:rPr>
              <a:t>The continuous assessment of risk in the rapidly changing circumstances of an operational incident, in order to implement the control measures necessary to ensure an acceptable level of safety</a:t>
            </a:r>
          </a:p>
        </p:txBody>
      </p:sp>
      <p:sp>
        <p:nvSpPr>
          <p:cNvPr id="5" name="TextBox 4"/>
          <p:cNvSpPr txBox="1"/>
          <p:nvPr/>
        </p:nvSpPr>
        <p:spPr>
          <a:xfrm>
            <a:off x="1136068" y="465456"/>
            <a:ext cx="9809019" cy="584775"/>
          </a:xfrm>
          <a:prstGeom prst="rect">
            <a:avLst/>
          </a:prstGeom>
          <a:solidFill>
            <a:srgbClr val="002060"/>
          </a:solidFill>
        </p:spPr>
        <p:txBody>
          <a:bodyPr wrap="square" rtlCol="0">
            <a:spAutoFit/>
          </a:bodyPr>
          <a:lstStyle/>
          <a:p>
            <a:pPr algn="ctr"/>
            <a:r>
              <a:rPr lang="en-GB" sz="3200" b="1" dirty="0">
                <a:solidFill>
                  <a:schemeClr val="bg1"/>
                </a:solidFill>
              </a:rPr>
              <a:t>Dynamic Risk Assessment</a:t>
            </a:r>
          </a:p>
        </p:txBody>
      </p:sp>
      <p:pic>
        <p:nvPicPr>
          <p:cNvPr id="2" name="Picture 1"/>
          <p:cNvPicPr>
            <a:picLocks noChangeAspect="1"/>
          </p:cNvPicPr>
          <p:nvPr/>
        </p:nvPicPr>
        <p:blipFill rotWithShape="1">
          <a:blip r:embed="rId4"/>
          <a:srcRect t="13082" b="13459"/>
          <a:stretch/>
        </p:blipFill>
        <p:spPr>
          <a:xfrm>
            <a:off x="2029014" y="3476873"/>
            <a:ext cx="8023133" cy="2328504"/>
          </a:xfrm>
          <a:prstGeom prst="rect">
            <a:avLst/>
          </a:prstGeom>
        </p:spPr>
      </p:pic>
    </p:spTree>
    <p:extLst>
      <p:ext uri="{BB962C8B-B14F-4D97-AF65-F5344CB8AC3E}">
        <p14:creationId xmlns:p14="http://schemas.microsoft.com/office/powerpoint/2010/main" val="16433574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fade">
                                      <p:cBhvr>
                                        <p:cTn id="7" dur="500"/>
                                        <p:tgtEl>
                                          <p:spTgt spid="8">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fade">
                                      <p:cBhvr>
                                        <p:cTn id="12"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3928353" y="1482402"/>
            <a:ext cx="4224454" cy="3970318"/>
          </a:xfrm>
          <a:prstGeom prst="rect">
            <a:avLst/>
          </a:prstGeom>
        </p:spPr>
        <p:txBody>
          <a:bodyPr wrap="square">
            <a:spAutoFit/>
          </a:bodyPr>
          <a:lstStyle/>
          <a:p>
            <a:pPr algn="ctr">
              <a:defRPr/>
            </a:pPr>
            <a:r>
              <a:rPr lang="en-US" sz="2800" b="1" dirty="0">
                <a:solidFill>
                  <a:srgbClr val="002060"/>
                </a:solidFill>
              </a:rPr>
              <a:t>Position/visibility </a:t>
            </a:r>
          </a:p>
          <a:p>
            <a:pPr algn="ctr">
              <a:defRPr/>
            </a:pPr>
            <a:endParaRPr lang="en-US" sz="2800" b="1" dirty="0">
              <a:solidFill>
                <a:srgbClr val="002060"/>
              </a:solidFill>
            </a:endParaRPr>
          </a:p>
          <a:p>
            <a:pPr algn="ctr">
              <a:defRPr/>
            </a:pPr>
            <a:r>
              <a:rPr lang="en-US" sz="2800" b="1" dirty="0">
                <a:solidFill>
                  <a:srgbClr val="002060"/>
                </a:solidFill>
              </a:rPr>
              <a:t>Characteristics </a:t>
            </a:r>
          </a:p>
          <a:p>
            <a:pPr algn="ctr">
              <a:defRPr/>
            </a:pPr>
            <a:endParaRPr lang="en-US" sz="2800" b="1" dirty="0">
              <a:solidFill>
                <a:srgbClr val="002060"/>
              </a:solidFill>
            </a:endParaRPr>
          </a:p>
          <a:p>
            <a:pPr algn="ctr">
              <a:defRPr/>
            </a:pPr>
            <a:r>
              <a:rPr lang="en-US" sz="2800" b="1" dirty="0">
                <a:solidFill>
                  <a:srgbClr val="002060"/>
                </a:solidFill>
              </a:rPr>
              <a:t>Traffic flow </a:t>
            </a:r>
          </a:p>
          <a:p>
            <a:pPr algn="ctr">
              <a:defRPr/>
            </a:pPr>
            <a:endParaRPr lang="en-US" sz="2800" b="1" dirty="0">
              <a:solidFill>
                <a:srgbClr val="002060"/>
              </a:solidFill>
            </a:endParaRPr>
          </a:p>
          <a:p>
            <a:pPr algn="ctr">
              <a:defRPr/>
            </a:pPr>
            <a:r>
              <a:rPr lang="en-US" sz="2800" b="1" dirty="0">
                <a:solidFill>
                  <a:srgbClr val="002060"/>
                </a:solidFill>
              </a:rPr>
              <a:t>Signs</a:t>
            </a:r>
          </a:p>
          <a:p>
            <a:pPr algn="ctr">
              <a:defRPr/>
            </a:pPr>
            <a:endParaRPr lang="en-US" sz="2800" b="1" dirty="0">
              <a:solidFill>
                <a:srgbClr val="002060"/>
              </a:solidFill>
            </a:endParaRPr>
          </a:p>
          <a:p>
            <a:pPr algn="ctr">
              <a:defRPr/>
            </a:pPr>
            <a:r>
              <a:rPr lang="en-US" sz="2800" b="1" dirty="0">
                <a:solidFill>
                  <a:srgbClr val="002060"/>
                </a:solidFill>
              </a:rPr>
              <a:t>Communication</a:t>
            </a:r>
          </a:p>
        </p:txBody>
      </p:sp>
      <p:sp>
        <p:nvSpPr>
          <p:cNvPr id="6" name="TextBox 5"/>
          <p:cNvSpPr txBox="1"/>
          <p:nvPr/>
        </p:nvSpPr>
        <p:spPr>
          <a:xfrm>
            <a:off x="1136070" y="609516"/>
            <a:ext cx="9809019" cy="584775"/>
          </a:xfrm>
          <a:prstGeom prst="rect">
            <a:avLst/>
          </a:prstGeom>
          <a:solidFill>
            <a:srgbClr val="002060"/>
          </a:solidFill>
        </p:spPr>
        <p:txBody>
          <a:bodyPr wrap="square" rtlCol="0">
            <a:spAutoFit/>
          </a:bodyPr>
          <a:lstStyle/>
          <a:p>
            <a:pPr algn="ctr"/>
            <a:r>
              <a:rPr lang="en-GB" sz="3200" b="1" dirty="0">
                <a:solidFill>
                  <a:schemeClr val="bg1"/>
                </a:solidFill>
              </a:rPr>
              <a:t>Dynamic Risk Assessment: Location</a:t>
            </a:r>
          </a:p>
        </p:txBody>
      </p:sp>
      <p:pic>
        <p:nvPicPr>
          <p:cNvPr id="2" name="Picture 1"/>
          <p:cNvPicPr>
            <a:picLocks noChangeAspect="1"/>
          </p:cNvPicPr>
          <p:nvPr/>
        </p:nvPicPr>
        <p:blipFill>
          <a:blip r:embed="rId3"/>
          <a:stretch>
            <a:fillRect/>
          </a:stretch>
        </p:blipFill>
        <p:spPr>
          <a:xfrm rot="877356">
            <a:off x="8313634" y="2369466"/>
            <a:ext cx="2838450" cy="1638300"/>
          </a:xfrm>
          <a:prstGeom prst="rect">
            <a:avLst/>
          </a:prstGeom>
        </p:spPr>
      </p:pic>
      <p:pic>
        <p:nvPicPr>
          <p:cNvPr id="8" name="Picture 7"/>
          <p:cNvPicPr>
            <a:picLocks noChangeAspect="1"/>
          </p:cNvPicPr>
          <p:nvPr/>
        </p:nvPicPr>
        <p:blipFill>
          <a:blip r:embed="rId3"/>
          <a:stretch>
            <a:fillRect/>
          </a:stretch>
        </p:blipFill>
        <p:spPr>
          <a:xfrm rot="20244093">
            <a:off x="974058" y="2541096"/>
            <a:ext cx="2838450" cy="1638300"/>
          </a:xfrm>
          <a:prstGeom prst="rect">
            <a:avLst/>
          </a:prstGeom>
        </p:spPr>
      </p:pic>
    </p:spTree>
    <p:extLst>
      <p:ext uri="{BB962C8B-B14F-4D97-AF65-F5344CB8AC3E}">
        <p14:creationId xmlns:p14="http://schemas.microsoft.com/office/powerpoint/2010/main" val="32106218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xEl>
                                              <p:pRg st="2" end="2"/>
                                            </p:txEl>
                                          </p:spTgt>
                                        </p:tgtEl>
                                        <p:attrNameLst>
                                          <p:attrName>style.visibility</p:attrName>
                                        </p:attrNameLst>
                                      </p:cBhvr>
                                      <p:to>
                                        <p:strVal val="visible"/>
                                      </p:to>
                                    </p:set>
                                    <p:animEffect transition="in" filter="fade">
                                      <p:cBhvr>
                                        <p:cTn id="12" dur="500"/>
                                        <p:tgtEl>
                                          <p:spTgt spid="5">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xEl>
                                              <p:pRg st="4" end="4"/>
                                            </p:txEl>
                                          </p:spTgt>
                                        </p:tgtEl>
                                        <p:attrNameLst>
                                          <p:attrName>style.visibility</p:attrName>
                                        </p:attrNameLst>
                                      </p:cBhvr>
                                      <p:to>
                                        <p:strVal val="visible"/>
                                      </p:to>
                                    </p:set>
                                    <p:animEffect transition="in" filter="fade">
                                      <p:cBhvr>
                                        <p:cTn id="17" dur="500"/>
                                        <p:tgtEl>
                                          <p:spTgt spid="5">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5">
                                            <p:txEl>
                                              <p:pRg st="6" end="6"/>
                                            </p:txEl>
                                          </p:spTgt>
                                        </p:tgtEl>
                                        <p:attrNameLst>
                                          <p:attrName>style.visibility</p:attrName>
                                        </p:attrNameLst>
                                      </p:cBhvr>
                                      <p:to>
                                        <p:strVal val="visible"/>
                                      </p:to>
                                    </p:set>
                                    <p:animEffect transition="in" filter="fade">
                                      <p:cBhvr>
                                        <p:cTn id="22" dur="500"/>
                                        <p:tgtEl>
                                          <p:spTgt spid="5">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5">
                                            <p:txEl>
                                              <p:pRg st="8" end="8"/>
                                            </p:txEl>
                                          </p:spTgt>
                                        </p:tgtEl>
                                        <p:attrNameLst>
                                          <p:attrName>style.visibility</p:attrName>
                                        </p:attrNameLst>
                                      </p:cBhvr>
                                      <p:to>
                                        <p:strVal val="visible"/>
                                      </p:to>
                                    </p:set>
                                    <p:animEffect transition="in" filter="fade">
                                      <p:cBhvr>
                                        <p:cTn id="27" dur="500"/>
                                        <p:tgtEl>
                                          <p:spTgt spid="5">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36072" y="1238668"/>
            <a:ext cx="3231223" cy="4339650"/>
          </a:xfrm>
          <a:prstGeom prst="rect">
            <a:avLst/>
          </a:prstGeom>
        </p:spPr>
        <p:txBody>
          <a:bodyPr wrap="square">
            <a:spAutoFit/>
          </a:bodyPr>
          <a:lstStyle/>
          <a:p>
            <a:pPr algn="ctr">
              <a:defRPr/>
            </a:pPr>
            <a:r>
              <a:rPr lang="en-US" sz="2800" b="1" dirty="0">
                <a:solidFill>
                  <a:srgbClr val="002060"/>
                </a:solidFill>
              </a:rPr>
              <a:t>Number/type</a:t>
            </a:r>
          </a:p>
          <a:p>
            <a:pPr algn="ctr">
              <a:defRPr/>
            </a:pPr>
            <a:endParaRPr lang="en-US" sz="2800" b="1" dirty="0">
              <a:solidFill>
                <a:srgbClr val="002060"/>
              </a:solidFill>
            </a:endParaRPr>
          </a:p>
          <a:p>
            <a:pPr algn="ctr">
              <a:defRPr/>
            </a:pPr>
            <a:r>
              <a:rPr lang="en-US" sz="2800" b="1" dirty="0">
                <a:solidFill>
                  <a:srgbClr val="002060"/>
                </a:solidFill>
              </a:rPr>
              <a:t>Suspicion</a:t>
            </a:r>
          </a:p>
          <a:p>
            <a:pPr algn="ctr">
              <a:defRPr/>
            </a:pPr>
            <a:endParaRPr lang="en-US" sz="2800" b="1" dirty="0">
              <a:solidFill>
                <a:srgbClr val="002060"/>
              </a:solidFill>
            </a:endParaRPr>
          </a:p>
          <a:p>
            <a:pPr algn="ctr">
              <a:defRPr/>
            </a:pPr>
            <a:r>
              <a:rPr lang="en-US" sz="2800" b="1" dirty="0">
                <a:solidFill>
                  <a:srgbClr val="002060"/>
                </a:solidFill>
              </a:rPr>
              <a:t>Crime/Intelligence</a:t>
            </a:r>
          </a:p>
          <a:p>
            <a:pPr algn="ctr">
              <a:defRPr/>
            </a:pPr>
            <a:endParaRPr lang="en-US" sz="2800" b="1" dirty="0">
              <a:solidFill>
                <a:srgbClr val="002060"/>
              </a:solidFill>
            </a:endParaRPr>
          </a:p>
          <a:p>
            <a:pPr algn="ctr">
              <a:defRPr/>
            </a:pPr>
            <a:r>
              <a:rPr lang="en-US" sz="2800" b="1" dirty="0">
                <a:solidFill>
                  <a:srgbClr val="002060"/>
                </a:solidFill>
              </a:rPr>
              <a:t>Condition</a:t>
            </a:r>
          </a:p>
          <a:p>
            <a:pPr algn="ctr">
              <a:defRPr/>
            </a:pPr>
            <a:endParaRPr lang="en-US" sz="2800" b="1" dirty="0">
              <a:solidFill>
                <a:srgbClr val="002060"/>
              </a:solidFill>
            </a:endParaRPr>
          </a:p>
          <a:p>
            <a:pPr algn="ctr">
              <a:defRPr/>
            </a:pPr>
            <a:r>
              <a:rPr lang="en-US" sz="2800" b="1" dirty="0">
                <a:solidFill>
                  <a:srgbClr val="002060"/>
                </a:solidFill>
              </a:rPr>
              <a:t>Hazards</a:t>
            </a:r>
          </a:p>
          <a:p>
            <a:pPr>
              <a:defRPr/>
            </a:pPr>
            <a:endParaRPr lang="en-US" sz="2400" dirty="0">
              <a:solidFill>
                <a:srgbClr val="0000FF"/>
              </a:solidFill>
            </a:endParaRPr>
          </a:p>
        </p:txBody>
      </p:sp>
      <p:sp>
        <p:nvSpPr>
          <p:cNvPr id="2" name="Rectangle 1"/>
          <p:cNvSpPr/>
          <p:nvPr/>
        </p:nvSpPr>
        <p:spPr>
          <a:xfrm>
            <a:off x="4696690" y="1634344"/>
            <a:ext cx="2687782" cy="3108543"/>
          </a:xfrm>
          <a:prstGeom prst="rect">
            <a:avLst/>
          </a:prstGeom>
        </p:spPr>
        <p:txBody>
          <a:bodyPr wrap="square">
            <a:spAutoFit/>
          </a:bodyPr>
          <a:lstStyle/>
          <a:p>
            <a:pPr algn="ctr">
              <a:defRPr/>
            </a:pPr>
            <a:r>
              <a:rPr lang="en-US" sz="2800" b="1" dirty="0">
                <a:solidFill>
                  <a:srgbClr val="002060"/>
                </a:solidFill>
              </a:rPr>
              <a:t>Owner/driver</a:t>
            </a:r>
          </a:p>
          <a:p>
            <a:pPr algn="ctr">
              <a:defRPr/>
            </a:pPr>
            <a:endParaRPr lang="en-US" sz="2800" b="1" dirty="0">
              <a:solidFill>
                <a:srgbClr val="002060"/>
              </a:solidFill>
            </a:endParaRPr>
          </a:p>
          <a:p>
            <a:pPr algn="ctr">
              <a:defRPr/>
            </a:pPr>
            <a:r>
              <a:rPr lang="en-US" sz="2800" b="1" dirty="0">
                <a:solidFill>
                  <a:srgbClr val="002060"/>
                </a:solidFill>
              </a:rPr>
              <a:t>Occupants</a:t>
            </a:r>
          </a:p>
          <a:p>
            <a:pPr algn="ctr">
              <a:defRPr/>
            </a:pPr>
            <a:endParaRPr lang="en-US" sz="2800" b="1" dirty="0">
              <a:solidFill>
                <a:srgbClr val="002060"/>
              </a:solidFill>
            </a:endParaRPr>
          </a:p>
          <a:p>
            <a:pPr algn="ctr">
              <a:defRPr/>
            </a:pPr>
            <a:r>
              <a:rPr lang="en-US" sz="2800" b="1" dirty="0">
                <a:solidFill>
                  <a:srgbClr val="002060"/>
                </a:solidFill>
              </a:rPr>
              <a:t>Lighting</a:t>
            </a:r>
          </a:p>
          <a:p>
            <a:pPr algn="ctr">
              <a:defRPr/>
            </a:pPr>
            <a:endParaRPr lang="en-US" sz="2800" b="1" dirty="0">
              <a:solidFill>
                <a:srgbClr val="002060"/>
              </a:solidFill>
            </a:endParaRPr>
          </a:p>
          <a:p>
            <a:pPr algn="ctr">
              <a:defRPr/>
            </a:pPr>
            <a:r>
              <a:rPr lang="en-US" sz="2800" b="1" dirty="0">
                <a:solidFill>
                  <a:srgbClr val="002060"/>
                </a:solidFill>
              </a:rPr>
              <a:t>Recovery</a:t>
            </a:r>
          </a:p>
        </p:txBody>
      </p:sp>
      <p:sp>
        <p:nvSpPr>
          <p:cNvPr id="6" name="TextBox 5"/>
          <p:cNvSpPr txBox="1"/>
          <p:nvPr/>
        </p:nvSpPr>
        <p:spPr>
          <a:xfrm>
            <a:off x="1136072" y="234377"/>
            <a:ext cx="9809019" cy="584775"/>
          </a:xfrm>
          <a:prstGeom prst="rect">
            <a:avLst/>
          </a:prstGeom>
          <a:solidFill>
            <a:srgbClr val="002060"/>
          </a:solidFill>
        </p:spPr>
        <p:txBody>
          <a:bodyPr wrap="square" rtlCol="0">
            <a:spAutoFit/>
          </a:bodyPr>
          <a:lstStyle/>
          <a:p>
            <a:pPr algn="ctr"/>
            <a:r>
              <a:rPr lang="en-GB" sz="3200" b="1" dirty="0">
                <a:solidFill>
                  <a:schemeClr val="bg1"/>
                </a:solidFill>
              </a:rPr>
              <a:t>Dynamic Risk Assessment: Vehicles</a:t>
            </a:r>
          </a:p>
        </p:txBody>
      </p:sp>
      <p:pic>
        <p:nvPicPr>
          <p:cNvPr id="8" name="Picture 7"/>
          <p:cNvPicPr>
            <a:picLocks noChangeAspect="1"/>
          </p:cNvPicPr>
          <p:nvPr/>
        </p:nvPicPr>
        <p:blipFill>
          <a:blip r:embed="rId3"/>
          <a:stretch>
            <a:fillRect/>
          </a:stretch>
        </p:blipFill>
        <p:spPr>
          <a:xfrm rot="877356">
            <a:off x="8313634" y="2369466"/>
            <a:ext cx="2838450" cy="1638300"/>
          </a:xfrm>
          <a:prstGeom prst="rect">
            <a:avLst/>
          </a:prstGeom>
        </p:spPr>
      </p:pic>
    </p:spTree>
    <p:extLst>
      <p:ext uri="{BB962C8B-B14F-4D97-AF65-F5344CB8AC3E}">
        <p14:creationId xmlns:p14="http://schemas.microsoft.com/office/powerpoint/2010/main" val="39776150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xEl>
                                              <p:pRg st="2" end="2"/>
                                            </p:txEl>
                                          </p:spTgt>
                                        </p:tgtEl>
                                        <p:attrNameLst>
                                          <p:attrName>style.visibility</p:attrName>
                                        </p:attrNameLst>
                                      </p:cBhvr>
                                      <p:to>
                                        <p:strVal val="visible"/>
                                      </p:to>
                                    </p:set>
                                    <p:animEffect transition="in" filter="fade">
                                      <p:cBhvr>
                                        <p:cTn id="12" dur="500"/>
                                        <p:tgtEl>
                                          <p:spTgt spid="5">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xEl>
                                              <p:pRg st="4" end="4"/>
                                            </p:txEl>
                                          </p:spTgt>
                                        </p:tgtEl>
                                        <p:attrNameLst>
                                          <p:attrName>style.visibility</p:attrName>
                                        </p:attrNameLst>
                                      </p:cBhvr>
                                      <p:to>
                                        <p:strVal val="visible"/>
                                      </p:to>
                                    </p:set>
                                    <p:animEffect transition="in" filter="fade">
                                      <p:cBhvr>
                                        <p:cTn id="17" dur="500"/>
                                        <p:tgtEl>
                                          <p:spTgt spid="5">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5">
                                            <p:txEl>
                                              <p:pRg st="6" end="6"/>
                                            </p:txEl>
                                          </p:spTgt>
                                        </p:tgtEl>
                                        <p:attrNameLst>
                                          <p:attrName>style.visibility</p:attrName>
                                        </p:attrNameLst>
                                      </p:cBhvr>
                                      <p:to>
                                        <p:strVal val="visible"/>
                                      </p:to>
                                    </p:set>
                                    <p:animEffect transition="in" filter="fade">
                                      <p:cBhvr>
                                        <p:cTn id="22" dur="500"/>
                                        <p:tgtEl>
                                          <p:spTgt spid="5">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5">
                                            <p:txEl>
                                              <p:pRg st="8" end="8"/>
                                            </p:txEl>
                                          </p:spTgt>
                                        </p:tgtEl>
                                        <p:attrNameLst>
                                          <p:attrName>style.visibility</p:attrName>
                                        </p:attrNameLst>
                                      </p:cBhvr>
                                      <p:to>
                                        <p:strVal val="visible"/>
                                      </p:to>
                                    </p:set>
                                    <p:animEffect transition="in" filter="fade">
                                      <p:cBhvr>
                                        <p:cTn id="27" dur="500"/>
                                        <p:tgtEl>
                                          <p:spTgt spid="5">
                                            <p:txEl>
                                              <p:pRg st="8" end="8"/>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2">
                                            <p:txEl>
                                              <p:pRg st="0" end="0"/>
                                            </p:txEl>
                                          </p:spTgt>
                                        </p:tgtEl>
                                        <p:attrNameLst>
                                          <p:attrName>style.visibility</p:attrName>
                                        </p:attrNameLst>
                                      </p:cBhvr>
                                      <p:to>
                                        <p:strVal val="visible"/>
                                      </p:to>
                                    </p:set>
                                    <p:animEffect transition="in" filter="fade">
                                      <p:cBhvr>
                                        <p:cTn id="32" dur="500"/>
                                        <p:tgtEl>
                                          <p:spTgt spid="2">
                                            <p:txEl>
                                              <p:pRg st="0" end="0"/>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2">
                                            <p:txEl>
                                              <p:pRg st="2" end="2"/>
                                            </p:txEl>
                                          </p:spTgt>
                                        </p:tgtEl>
                                        <p:attrNameLst>
                                          <p:attrName>style.visibility</p:attrName>
                                        </p:attrNameLst>
                                      </p:cBhvr>
                                      <p:to>
                                        <p:strVal val="visible"/>
                                      </p:to>
                                    </p:set>
                                    <p:animEffect transition="in" filter="fade">
                                      <p:cBhvr>
                                        <p:cTn id="37" dur="500"/>
                                        <p:tgtEl>
                                          <p:spTgt spid="2">
                                            <p:txEl>
                                              <p:pRg st="2" end="2"/>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2">
                                            <p:txEl>
                                              <p:pRg st="4" end="4"/>
                                            </p:txEl>
                                          </p:spTgt>
                                        </p:tgtEl>
                                        <p:attrNameLst>
                                          <p:attrName>style.visibility</p:attrName>
                                        </p:attrNameLst>
                                      </p:cBhvr>
                                      <p:to>
                                        <p:strVal val="visible"/>
                                      </p:to>
                                    </p:set>
                                    <p:animEffect transition="in" filter="fade">
                                      <p:cBhvr>
                                        <p:cTn id="42" dur="500"/>
                                        <p:tgtEl>
                                          <p:spTgt spid="2">
                                            <p:txEl>
                                              <p:pRg st="4" end="4"/>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2">
                                            <p:txEl>
                                              <p:pRg st="6" end="6"/>
                                            </p:txEl>
                                          </p:spTgt>
                                        </p:tgtEl>
                                        <p:attrNameLst>
                                          <p:attrName>style.visibility</p:attrName>
                                        </p:attrNameLst>
                                      </p:cBhvr>
                                      <p:to>
                                        <p:strVal val="visible"/>
                                      </p:to>
                                    </p:set>
                                    <p:animEffect transition="in" filter="fade">
                                      <p:cBhvr>
                                        <p:cTn id="47" dur="500"/>
                                        <p:tgtEl>
                                          <p:spTgt spid="2">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4595090" y="1281198"/>
            <a:ext cx="2890981" cy="4339650"/>
          </a:xfrm>
          <a:prstGeom prst="rect">
            <a:avLst/>
          </a:prstGeom>
        </p:spPr>
        <p:txBody>
          <a:bodyPr wrap="square">
            <a:spAutoFit/>
          </a:bodyPr>
          <a:lstStyle/>
          <a:p>
            <a:pPr algn="ctr">
              <a:defRPr/>
            </a:pPr>
            <a:r>
              <a:rPr lang="en-US" sz="2800" b="1" dirty="0">
                <a:solidFill>
                  <a:srgbClr val="002060"/>
                </a:solidFill>
              </a:rPr>
              <a:t>Number</a:t>
            </a:r>
          </a:p>
          <a:p>
            <a:pPr algn="ctr">
              <a:defRPr/>
            </a:pPr>
            <a:endParaRPr lang="en-US" sz="2800" b="1" dirty="0">
              <a:solidFill>
                <a:srgbClr val="002060"/>
              </a:solidFill>
            </a:endParaRPr>
          </a:p>
          <a:p>
            <a:pPr algn="ctr">
              <a:defRPr/>
            </a:pPr>
            <a:r>
              <a:rPr lang="en-US" sz="2800" b="1" dirty="0">
                <a:solidFill>
                  <a:srgbClr val="002060"/>
                </a:solidFill>
              </a:rPr>
              <a:t>Demeanour</a:t>
            </a:r>
          </a:p>
          <a:p>
            <a:pPr algn="ctr">
              <a:defRPr/>
            </a:pPr>
            <a:endParaRPr lang="en-US" sz="2800" b="1" dirty="0">
              <a:solidFill>
                <a:srgbClr val="002060"/>
              </a:solidFill>
            </a:endParaRPr>
          </a:p>
          <a:p>
            <a:pPr algn="ctr">
              <a:defRPr/>
            </a:pPr>
            <a:r>
              <a:rPr lang="en-US" sz="2800" b="1" dirty="0">
                <a:solidFill>
                  <a:srgbClr val="002060"/>
                </a:solidFill>
              </a:rPr>
              <a:t>Condition</a:t>
            </a:r>
          </a:p>
          <a:p>
            <a:pPr algn="ctr">
              <a:defRPr/>
            </a:pPr>
            <a:endParaRPr lang="en-US" sz="2800" b="1" dirty="0">
              <a:solidFill>
                <a:srgbClr val="002060"/>
              </a:solidFill>
            </a:endParaRPr>
          </a:p>
          <a:p>
            <a:pPr algn="ctr">
              <a:defRPr/>
            </a:pPr>
            <a:r>
              <a:rPr lang="en-US" sz="2800" b="1" dirty="0">
                <a:solidFill>
                  <a:srgbClr val="002060"/>
                </a:solidFill>
              </a:rPr>
              <a:t>Comprehension</a:t>
            </a:r>
          </a:p>
          <a:p>
            <a:pPr algn="ctr">
              <a:defRPr/>
            </a:pPr>
            <a:endParaRPr lang="en-US" sz="2800" b="1" dirty="0">
              <a:solidFill>
                <a:srgbClr val="002060"/>
              </a:solidFill>
            </a:endParaRPr>
          </a:p>
          <a:p>
            <a:pPr algn="ctr">
              <a:defRPr/>
            </a:pPr>
            <a:r>
              <a:rPr lang="en-US" sz="2800" b="1" dirty="0">
                <a:solidFill>
                  <a:srgbClr val="002060"/>
                </a:solidFill>
              </a:rPr>
              <a:t>Checks</a:t>
            </a:r>
          </a:p>
          <a:p>
            <a:pPr>
              <a:defRPr/>
            </a:pPr>
            <a:endParaRPr lang="en-US" sz="2400" dirty="0">
              <a:solidFill>
                <a:srgbClr val="0000FF"/>
              </a:solidFill>
            </a:endParaRPr>
          </a:p>
        </p:txBody>
      </p:sp>
      <p:sp>
        <p:nvSpPr>
          <p:cNvPr id="6" name="TextBox 5"/>
          <p:cNvSpPr txBox="1"/>
          <p:nvPr/>
        </p:nvSpPr>
        <p:spPr>
          <a:xfrm>
            <a:off x="1136070" y="313891"/>
            <a:ext cx="9809019" cy="584775"/>
          </a:xfrm>
          <a:prstGeom prst="rect">
            <a:avLst/>
          </a:prstGeom>
          <a:solidFill>
            <a:srgbClr val="002060"/>
          </a:solidFill>
        </p:spPr>
        <p:txBody>
          <a:bodyPr wrap="square" rtlCol="0">
            <a:spAutoFit/>
          </a:bodyPr>
          <a:lstStyle/>
          <a:p>
            <a:pPr algn="ctr"/>
            <a:r>
              <a:rPr lang="en-GB" sz="3200" b="1" dirty="0">
                <a:solidFill>
                  <a:schemeClr val="bg1"/>
                </a:solidFill>
              </a:rPr>
              <a:t>Dynamic Risk Assessment: People</a:t>
            </a:r>
          </a:p>
        </p:txBody>
      </p:sp>
      <p:pic>
        <p:nvPicPr>
          <p:cNvPr id="2" name="Picture 1"/>
          <p:cNvPicPr>
            <a:picLocks noChangeAspect="1"/>
          </p:cNvPicPr>
          <p:nvPr/>
        </p:nvPicPr>
        <p:blipFill>
          <a:blip r:embed="rId3"/>
          <a:stretch>
            <a:fillRect/>
          </a:stretch>
        </p:blipFill>
        <p:spPr>
          <a:xfrm>
            <a:off x="8065226" y="2298779"/>
            <a:ext cx="3164098" cy="2304488"/>
          </a:xfrm>
          <a:prstGeom prst="rect">
            <a:avLst/>
          </a:prstGeom>
        </p:spPr>
      </p:pic>
      <p:pic>
        <p:nvPicPr>
          <p:cNvPr id="8" name="Picture 7"/>
          <p:cNvPicPr>
            <a:picLocks noChangeAspect="1"/>
          </p:cNvPicPr>
          <p:nvPr/>
        </p:nvPicPr>
        <p:blipFill>
          <a:blip r:embed="rId4"/>
          <a:stretch>
            <a:fillRect/>
          </a:stretch>
        </p:blipFill>
        <p:spPr>
          <a:xfrm rot="20572058">
            <a:off x="999154" y="2680507"/>
            <a:ext cx="2838450" cy="1638300"/>
          </a:xfrm>
          <a:prstGeom prst="rect">
            <a:avLst/>
          </a:prstGeom>
        </p:spPr>
      </p:pic>
    </p:spTree>
    <p:extLst>
      <p:ext uri="{BB962C8B-B14F-4D97-AF65-F5344CB8AC3E}">
        <p14:creationId xmlns:p14="http://schemas.microsoft.com/office/powerpoint/2010/main" val="20062265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xEl>
                                              <p:pRg st="2" end="2"/>
                                            </p:txEl>
                                          </p:spTgt>
                                        </p:tgtEl>
                                        <p:attrNameLst>
                                          <p:attrName>style.visibility</p:attrName>
                                        </p:attrNameLst>
                                      </p:cBhvr>
                                      <p:to>
                                        <p:strVal val="visible"/>
                                      </p:to>
                                    </p:set>
                                    <p:animEffect transition="in" filter="fade">
                                      <p:cBhvr>
                                        <p:cTn id="12" dur="500"/>
                                        <p:tgtEl>
                                          <p:spTgt spid="5">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xEl>
                                              <p:pRg st="4" end="4"/>
                                            </p:txEl>
                                          </p:spTgt>
                                        </p:tgtEl>
                                        <p:attrNameLst>
                                          <p:attrName>style.visibility</p:attrName>
                                        </p:attrNameLst>
                                      </p:cBhvr>
                                      <p:to>
                                        <p:strVal val="visible"/>
                                      </p:to>
                                    </p:set>
                                    <p:animEffect transition="in" filter="fade">
                                      <p:cBhvr>
                                        <p:cTn id="17" dur="500"/>
                                        <p:tgtEl>
                                          <p:spTgt spid="5">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5">
                                            <p:txEl>
                                              <p:pRg st="6" end="6"/>
                                            </p:txEl>
                                          </p:spTgt>
                                        </p:tgtEl>
                                        <p:attrNameLst>
                                          <p:attrName>style.visibility</p:attrName>
                                        </p:attrNameLst>
                                      </p:cBhvr>
                                      <p:to>
                                        <p:strVal val="visible"/>
                                      </p:to>
                                    </p:set>
                                    <p:animEffect transition="in" filter="fade">
                                      <p:cBhvr>
                                        <p:cTn id="22" dur="500"/>
                                        <p:tgtEl>
                                          <p:spTgt spid="5">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5">
                                            <p:txEl>
                                              <p:pRg st="8" end="8"/>
                                            </p:txEl>
                                          </p:spTgt>
                                        </p:tgtEl>
                                        <p:attrNameLst>
                                          <p:attrName>style.visibility</p:attrName>
                                        </p:attrNameLst>
                                      </p:cBhvr>
                                      <p:to>
                                        <p:strVal val="visible"/>
                                      </p:to>
                                    </p:set>
                                    <p:animEffect transition="in" filter="fade">
                                      <p:cBhvr>
                                        <p:cTn id="27" dur="500"/>
                                        <p:tgtEl>
                                          <p:spTgt spid="5">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Diagram 2"/>
          <p:cNvGraphicFramePr/>
          <p:nvPr>
            <p:custDataLst>
              <p:tags r:id="rId1"/>
            </p:custDataLst>
          </p:nvPr>
        </p:nvGraphicFramePr>
        <p:xfrm>
          <a:off x="1524001" y="260648"/>
          <a:ext cx="9462327" cy="6453336"/>
        </p:xfrm>
        <a:graphic>
          <a:graphicData uri="http://schemas.openxmlformats.org/drawingml/2006/diagram">
            <dgm:relIds xmlns:dgm="http://schemas.openxmlformats.org/drawingml/2006/diagram" xmlns:r="http://schemas.openxmlformats.org/officeDocument/2006/relationships" r:dm="rId10" r:lo="rId11" r:qs="rId12" r:cs="rId13"/>
          </a:graphicData>
        </a:graphic>
      </p:graphicFrame>
      <p:sp>
        <p:nvSpPr>
          <p:cNvPr id="61442" name="Regular Pentagon 3"/>
          <p:cNvSpPr>
            <a:spLocks noChangeArrowheads="1"/>
          </p:cNvSpPr>
          <p:nvPr>
            <p:custDataLst>
              <p:tags r:id="rId2"/>
            </p:custDataLst>
          </p:nvPr>
        </p:nvSpPr>
        <p:spPr bwMode="auto">
          <a:xfrm>
            <a:off x="5073600" y="2888600"/>
            <a:ext cx="2428875" cy="1857375"/>
          </a:xfrm>
          <a:prstGeom prst="pentagon">
            <a:avLst/>
          </a:prstGeom>
          <a:solidFill>
            <a:srgbClr val="FFCCFF"/>
          </a:solidFill>
          <a:ln w="9525" algn="ctr">
            <a:solidFill>
              <a:schemeClr val="tx1"/>
            </a:solidFill>
            <a:round/>
            <a:headEnd/>
            <a:tailEnd/>
          </a:ln>
        </p:spPr>
        <p:txBody>
          <a:bodyPr/>
          <a:lstStyle/>
          <a:p>
            <a:pPr algn="ctr" eaLnBrk="0" hangingPunct="0"/>
            <a:r>
              <a:rPr lang="en-GB" sz="2200" dirty="0">
                <a:latin typeface="Arial" charset="0"/>
                <a:cs typeface="Arial" charset="0"/>
              </a:rPr>
              <a:t>Police Code of Ethics</a:t>
            </a:r>
          </a:p>
        </p:txBody>
      </p:sp>
      <p:sp>
        <p:nvSpPr>
          <p:cNvPr id="61443" name="Up-Down Arrow 9"/>
          <p:cNvSpPr>
            <a:spLocks noChangeArrowheads="1"/>
          </p:cNvSpPr>
          <p:nvPr>
            <p:custDataLst>
              <p:tags r:id="rId3"/>
            </p:custDataLst>
          </p:nvPr>
        </p:nvSpPr>
        <p:spPr bwMode="auto">
          <a:xfrm>
            <a:off x="5988843" y="1930401"/>
            <a:ext cx="357188" cy="571500"/>
          </a:xfrm>
          <a:prstGeom prst="upDownArrow">
            <a:avLst>
              <a:gd name="adj1" fmla="val 50000"/>
              <a:gd name="adj2" fmla="val 50000"/>
            </a:avLst>
          </a:prstGeom>
          <a:solidFill>
            <a:srgbClr val="FF0000"/>
          </a:solidFill>
          <a:ln w="9525" algn="ctr">
            <a:solidFill>
              <a:schemeClr val="tx1"/>
            </a:solidFill>
            <a:round/>
            <a:headEnd/>
            <a:tailEnd/>
          </a:ln>
        </p:spPr>
        <p:txBody>
          <a:bodyPr/>
          <a:lstStyle/>
          <a:p>
            <a:pPr eaLnBrk="0" hangingPunct="0"/>
            <a:endParaRPr lang="en-US" sz="2400" dirty="0">
              <a:latin typeface="Times New Roman" pitchFamily="18" charset="0"/>
            </a:endParaRPr>
          </a:p>
        </p:txBody>
      </p:sp>
      <p:sp>
        <p:nvSpPr>
          <p:cNvPr id="61444" name="Up-Down Arrow 10"/>
          <p:cNvSpPr>
            <a:spLocks noChangeArrowheads="1"/>
          </p:cNvSpPr>
          <p:nvPr>
            <p:custDataLst>
              <p:tags r:id="rId4"/>
            </p:custDataLst>
          </p:nvPr>
        </p:nvSpPr>
        <p:spPr bwMode="auto">
          <a:xfrm rot="3651297">
            <a:off x="6850855" y="2581274"/>
            <a:ext cx="357188" cy="571500"/>
          </a:xfrm>
          <a:prstGeom prst="upDownArrow">
            <a:avLst>
              <a:gd name="adj1" fmla="val 50000"/>
              <a:gd name="adj2" fmla="val 50000"/>
            </a:avLst>
          </a:prstGeom>
          <a:solidFill>
            <a:srgbClr val="FF0000"/>
          </a:solidFill>
          <a:ln w="9525" algn="ctr">
            <a:solidFill>
              <a:schemeClr val="tx1"/>
            </a:solidFill>
            <a:round/>
            <a:headEnd/>
            <a:tailEnd/>
          </a:ln>
        </p:spPr>
        <p:txBody>
          <a:bodyPr rot="10800000" vert="eaVert"/>
          <a:lstStyle/>
          <a:p>
            <a:pPr eaLnBrk="0" hangingPunct="0"/>
            <a:endParaRPr lang="en-US" sz="2400" dirty="0">
              <a:latin typeface="Times New Roman" pitchFamily="18" charset="0"/>
            </a:endParaRPr>
          </a:p>
        </p:txBody>
      </p:sp>
      <p:sp>
        <p:nvSpPr>
          <p:cNvPr id="61445" name="Up-Down Arrow 11"/>
          <p:cNvSpPr>
            <a:spLocks noChangeArrowheads="1"/>
          </p:cNvSpPr>
          <p:nvPr>
            <p:custDataLst>
              <p:tags r:id="rId5"/>
            </p:custDataLst>
          </p:nvPr>
        </p:nvSpPr>
        <p:spPr bwMode="auto">
          <a:xfrm rot="8706903">
            <a:off x="7203283" y="4487907"/>
            <a:ext cx="357187" cy="571500"/>
          </a:xfrm>
          <a:prstGeom prst="upDownArrow">
            <a:avLst>
              <a:gd name="adj1" fmla="val 50000"/>
              <a:gd name="adj2" fmla="val 50000"/>
            </a:avLst>
          </a:prstGeom>
          <a:solidFill>
            <a:srgbClr val="FF0000"/>
          </a:solidFill>
          <a:ln w="9525" algn="ctr">
            <a:solidFill>
              <a:schemeClr val="tx1"/>
            </a:solidFill>
            <a:round/>
            <a:headEnd/>
            <a:tailEnd/>
          </a:ln>
        </p:spPr>
        <p:txBody>
          <a:bodyPr rot="10800000"/>
          <a:lstStyle/>
          <a:p>
            <a:pPr eaLnBrk="0" hangingPunct="0"/>
            <a:endParaRPr lang="en-US" sz="2400" dirty="0">
              <a:latin typeface="Times New Roman" pitchFamily="18" charset="0"/>
            </a:endParaRPr>
          </a:p>
        </p:txBody>
      </p:sp>
      <p:sp>
        <p:nvSpPr>
          <p:cNvPr id="61446" name="Up-Down Arrow 12"/>
          <p:cNvSpPr>
            <a:spLocks noChangeArrowheads="1"/>
          </p:cNvSpPr>
          <p:nvPr>
            <p:custDataLst>
              <p:tags r:id="rId6"/>
            </p:custDataLst>
          </p:nvPr>
        </p:nvSpPr>
        <p:spPr bwMode="auto">
          <a:xfrm rot="-8539186">
            <a:off x="4864993" y="4486681"/>
            <a:ext cx="357187" cy="571500"/>
          </a:xfrm>
          <a:prstGeom prst="upDownArrow">
            <a:avLst>
              <a:gd name="adj1" fmla="val 50000"/>
              <a:gd name="adj2" fmla="val 50000"/>
            </a:avLst>
          </a:prstGeom>
          <a:solidFill>
            <a:srgbClr val="FF0000"/>
          </a:solidFill>
          <a:ln w="9525" algn="ctr">
            <a:solidFill>
              <a:schemeClr val="tx1"/>
            </a:solidFill>
            <a:round/>
            <a:headEnd/>
            <a:tailEnd/>
          </a:ln>
        </p:spPr>
        <p:txBody>
          <a:bodyPr rot="10800000"/>
          <a:lstStyle/>
          <a:p>
            <a:pPr eaLnBrk="0" hangingPunct="0"/>
            <a:endParaRPr lang="en-US" sz="2400" dirty="0">
              <a:latin typeface="Times New Roman" pitchFamily="18" charset="0"/>
            </a:endParaRPr>
          </a:p>
        </p:txBody>
      </p:sp>
      <p:sp>
        <p:nvSpPr>
          <p:cNvPr id="61447" name="Up-Down Arrow 13"/>
          <p:cNvSpPr>
            <a:spLocks noChangeArrowheads="1"/>
          </p:cNvSpPr>
          <p:nvPr>
            <p:custDataLst>
              <p:tags r:id="rId7"/>
            </p:custDataLst>
          </p:nvPr>
        </p:nvSpPr>
        <p:spPr bwMode="auto">
          <a:xfrm rot="-4063604">
            <a:off x="5241414" y="2602849"/>
            <a:ext cx="357188" cy="571500"/>
          </a:xfrm>
          <a:prstGeom prst="upDownArrow">
            <a:avLst>
              <a:gd name="adj1" fmla="val 50000"/>
              <a:gd name="adj2" fmla="val 50000"/>
            </a:avLst>
          </a:prstGeom>
          <a:solidFill>
            <a:srgbClr val="FF0000"/>
          </a:solidFill>
          <a:ln w="9525" algn="ctr">
            <a:solidFill>
              <a:schemeClr val="tx1"/>
            </a:solidFill>
            <a:round/>
            <a:headEnd/>
            <a:tailEnd/>
          </a:ln>
        </p:spPr>
        <p:txBody>
          <a:bodyPr vert="eaVert"/>
          <a:lstStyle/>
          <a:p>
            <a:pPr eaLnBrk="0" hangingPunct="0"/>
            <a:endParaRPr lang="en-US" sz="2400" dirty="0">
              <a:latin typeface="Times New Roman" pitchFamily="18" charset="0"/>
            </a:endParaRPr>
          </a:p>
        </p:txBody>
      </p:sp>
      <p:sp>
        <p:nvSpPr>
          <p:cNvPr id="10" name="TextBox 9"/>
          <p:cNvSpPr txBox="1"/>
          <p:nvPr/>
        </p:nvSpPr>
        <p:spPr>
          <a:xfrm>
            <a:off x="200408" y="260648"/>
            <a:ext cx="3591503" cy="954107"/>
          </a:xfrm>
          <a:prstGeom prst="rect">
            <a:avLst/>
          </a:prstGeom>
          <a:solidFill>
            <a:srgbClr val="002060"/>
          </a:solidFill>
        </p:spPr>
        <p:txBody>
          <a:bodyPr wrap="square" rtlCol="0">
            <a:spAutoFit/>
          </a:bodyPr>
          <a:lstStyle/>
          <a:p>
            <a:pPr algn="ctr"/>
            <a:r>
              <a:rPr lang="en-GB" sz="2800" b="1" dirty="0">
                <a:solidFill>
                  <a:schemeClr val="bg1"/>
                </a:solidFill>
              </a:rPr>
              <a:t>National Decision Model for Policing</a:t>
            </a:r>
          </a:p>
        </p:txBody>
      </p:sp>
    </p:spTree>
    <p:extLst>
      <p:ext uri="{BB962C8B-B14F-4D97-AF65-F5344CB8AC3E}">
        <p14:creationId xmlns:p14="http://schemas.microsoft.com/office/powerpoint/2010/main" val="3112422542"/>
      </p:ext>
    </p:extLst>
  </p:cSld>
  <p:clrMapOvr>
    <a:masterClrMapping/>
  </p:clrMapOv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Client\R$\SWPKDIVLDSEPF\Shared\Pre-join\Images\RTA.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73078" y="1583078"/>
            <a:ext cx="4093717" cy="3819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Box 4"/>
          <p:cNvSpPr txBox="1">
            <a:spLocks noChangeArrowheads="1"/>
          </p:cNvSpPr>
          <p:nvPr/>
        </p:nvSpPr>
        <p:spPr bwMode="auto">
          <a:xfrm>
            <a:off x="1136072" y="1432072"/>
            <a:ext cx="4641272" cy="39703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sz="2800" dirty="0">
                <a:solidFill>
                  <a:srgbClr val="002060"/>
                </a:solidFill>
                <a:latin typeface="+mn-lt"/>
              </a:rPr>
              <a:t>Always wear high visibility clothing</a:t>
            </a:r>
          </a:p>
          <a:p>
            <a:pPr algn="ctr" eaLnBrk="1" hangingPunct="1">
              <a:spcBef>
                <a:spcPct val="0"/>
              </a:spcBef>
              <a:buFontTx/>
              <a:buNone/>
            </a:pPr>
            <a:endParaRPr lang="en-GB" altLang="en-US" sz="2800" dirty="0">
              <a:solidFill>
                <a:srgbClr val="002060"/>
              </a:solidFill>
              <a:latin typeface="+mn-lt"/>
            </a:endParaRPr>
          </a:p>
          <a:p>
            <a:pPr algn="ctr" eaLnBrk="1" hangingPunct="1">
              <a:spcBef>
                <a:spcPct val="0"/>
              </a:spcBef>
              <a:buFontTx/>
              <a:buNone/>
            </a:pPr>
            <a:r>
              <a:rPr lang="en-GB" altLang="en-US" sz="2800" dirty="0">
                <a:solidFill>
                  <a:srgbClr val="002060"/>
                </a:solidFill>
                <a:latin typeface="+mn-lt"/>
              </a:rPr>
              <a:t>Position Police Vehicles correctly</a:t>
            </a:r>
          </a:p>
          <a:p>
            <a:pPr algn="ctr" eaLnBrk="1" hangingPunct="1">
              <a:spcBef>
                <a:spcPct val="0"/>
              </a:spcBef>
              <a:buFontTx/>
              <a:buNone/>
            </a:pPr>
            <a:endParaRPr lang="en-GB" altLang="en-US" sz="2800" dirty="0">
              <a:solidFill>
                <a:srgbClr val="002060"/>
              </a:solidFill>
              <a:latin typeface="+mn-lt"/>
            </a:endParaRPr>
          </a:p>
          <a:p>
            <a:pPr algn="ctr" eaLnBrk="1" hangingPunct="1">
              <a:spcBef>
                <a:spcPct val="0"/>
              </a:spcBef>
              <a:buFontTx/>
              <a:buNone/>
            </a:pPr>
            <a:r>
              <a:rPr lang="en-GB" altLang="en-US" sz="2800" dirty="0">
                <a:solidFill>
                  <a:srgbClr val="002060"/>
                </a:solidFill>
                <a:latin typeface="+mn-lt"/>
              </a:rPr>
              <a:t>Use hazard/roof lights</a:t>
            </a:r>
          </a:p>
          <a:p>
            <a:pPr algn="ctr" eaLnBrk="1" hangingPunct="1">
              <a:spcBef>
                <a:spcPct val="0"/>
              </a:spcBef>
              <a:buFontTx/>
              <a:buNone/>
            </a:pPr>
            <a:endParaRPr lang="en-GB" altLang="en-US" sz="2800" dirty="0">
              <a:solidFill>
                <a:srgbClr val="002060"/>
              </a:solidFill>
              <a:latin typeface="+mn-lt"/>
            </a:endParaRPr>
          </a:p>
          <a:p>
            <a:pPr algn="ctr" eaLnBrk="1" hangingPunct="1">
              <a:spcBef>
                <a:spcPct val="0"/>
              </a:spcBef>
              <a:buFontTx/>
              <a:buNone/>
            </a:pPr>
            <a:r>
              <a:rPr lang="en-GB" altLang="en-US" sz="2800" dirty="0">
                <a:solidFill>
                  <a:srgbClr val="002060"/>
                </a:solidFill>
                <a:latin typeface="+mn-lt"/>
              </a:rPr>
              <a:t>Make use of cones/signs</a:t>
            </a:r>
          </a:p>
        </p:txBody>
      </p:sp>
      <p:sp>
        <p:nvSpPr>
          <p:cNvPr id="8" name="TextBox 7"/>
          <p:cNvSpPr txBox="1"/>
          <p:nvPr/>
        </p:nvSpPr>
        <p:spPr>
          <a:xfrm>
            <a:off x="1136072" y="274134"/>
            <a:ext cx="9809019" cy="584775"/>
          </a:xfrm>
          <a:prstGeom prst="rect">
            <a:avLst/>
          </a:prstGeom>
          <a:solidFill>
            <a:srgbClr val="002060"/>
          </a:solidFill>
        </p:spPr>
        <p:txBody>
          <a:bodyPr wrap="square" rtlCol="0">
            <a:spAutoFit/>
          </a:bodyPr>
          <a:lstStyle/>
          <a:p>
            <a:pPr algn="ctr"/>
            <a:r>
              <a:rPr lang="en-GB" sz="3200" b="1" dirty="0">
                <a:solidFill>
                  <a:schemeClr val="bg1"/>
                </a:solidFill>
              </a:rPr>
              <a:t>Caution</a:t>
            </a:r>
          </a:p>
        </p:txBody>
      </p:sp>
    </p:spTree>
    <p:extLst>
      <p:ext uri="{BB962C8B-B14F-4D97-AF65-F5344CB8AC3E}">
        <p14:creationId xmlns:p14="http://schemas.microsoft.com/office/powerpoint/2010/main" val="40747693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9" name="Rectangle 6"/>
          <p:cNvSpPr>
            <a:spLocks noChangeArrowheads="1"/>
          </p:cNvSpPr>
          <p:nvPr/>
        </p:nvSpPr>
        <p:spPr bwMode="auto">
          <a:xfrm>
            <a:off x="1642142" y="1484786"/>
            <a:ext cx="8640763" cy="4608512"/>
          </a:xfrm>
          <a:prstGeom prst="rect">
            <a:avLst/>
          </a:prstGeom>
          <a:solidFill>
            <a:srgbClr val="FFFFFF"/>
          </a:solidFill>
          <a:ln w="9525">
            <a:solidFill>
              <a:srgbClr val="000000"/>
            </a:solidFill>
            <a:miter lim="800000"/>
            <a:headEnd/>
            <a:tailEnd/>
          </a:ln>
        </p:spPr>
        <p:txBody>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r>
              <a:rPr lang="en-GB" altLang="en-US" sz="3200">
                <a:solidFill>
                  <a:schemeClr val="bg1"/>
                </a:solidFill>
              </a:rPr>
              <a:t>100m</a:t>
            </a:r>
          </a:p>
        </p:txBody>
      </p:sp>
      <p:grpSp>
        <p:nvGrpSpPr>
          <p:cNvPr id="105482" name="Group 10"/>
          <p:cNvGrpSpPr>
            <a:grpSpLocks/>
          </p:cNvGrpSpPr>
          <p:nvPr/>
        </p:nvGrpSpPr>
        <p:grpSpPr bwMode="auto">
          <a:xfrm>
            <a:off x="2640013" y="2133601"/>
            <a:ext cx="2736850" cy="2735263"/>
            <a:chOff x="48" y="1728"/>
            <a:chExt cx="1304" cy="1863"/>
          </a:xfrm>
        </p:grpSpPr>
        <p:sp>
          <p:nvSpPr>
            <p:cNvPr id="19602" name="AutoShape 11"/>
            <p:cNvSpPr>
              <a:spLocks noChangeArrowheads="1"/>
            </p:cNvSpPr>
            <p:nvPr/>
          </p:nvSpPr>
          <p:spPr bwMode="auto">
            <a:xfrm>
              <a:off x="96" y="3120"/>
              <a:ext cx="1248" cy="192"/>
            </a:xfrm>
            <a:prstGeom prst="leftRightArrow">
              <a:avLst>
                <a:gd name="adj1" fmla="val 50000"/>
                <a:gd name="adj2" fmla="val 130000"/>
              </a:avLst>
            </a:prstGeom>
            <a:solidFill>
              <a:srgbClr val="3333CC"/>
            </a:solidFill>
            <a:ln w="9525">
              <a:solidFill>
                <a:srgbClr val="FF0000"/>
              </a:solidFill>
              <a:miter lim="800000"/>
              <a:headEnd/>
              <a:tailEnd/>
            </a:ln>
          </p:spPr>
          <p:txBody>
            <a:bodyPr anchor="ct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endParaRPr lang="en-US" altLang="en-US" sz="3200">
                <a:solidFill>
                  <a:schemeClr val="bg1"/>
                </a:solidFill>
              </a:endParaRPr>
            </a:p>
          </p:txBody>
        </p:sp>
        <p:sp>
          <p:nvSpPr>
            <p:cNvPr id="19603" name="Text Box 12"/>
            <p:cNvSpPr txBox="1">
              <a:spLocks noChangeArrowheads="1"/>
            </p:cNvSpPr>
            <p:nvPr/>
          </p:nvSpPr>
          <p:spPr bwMode="auto">
            <a:xfrm>
              <a:off x="336" y="3264"/>
              <a:ext cx="720" cy="327"/>
            </a:xfrm>
            <a:prstGeom prst="rect">
              <a:avLst/>
            </a:prstGeom>
            <a:noFill/>
            <a:ln>
              <a:noFill/>
            </a:ln>
            <a:extLst>
              <a:ext uri="{909E8E84-426E-40DD-AFC4-6F175D3DCCD1}">
                <a14:hiddenFill xmlns:a14="http://schemas.microsoft.com/office/drawing/2010/main">
                  <a:solidFill>
                    <a:srgbClr val="00CC99"/>
                  </a:solidFill>
                </a14:hiddenFill>
              </a:ext>
              <a:ext uri="{91240B29-F687-4F45-9708-019B960494DF}">
                <a14:hiddenLine xmlns:a14="http://schemas.microsoft.com/office/drawing/2010/main" w="9525">
                  <a:solidFill>
                    <a:srgbClr val="FF0000"/>
                  </a:solidFill>
                  <a:miter lim="800000"/>
                  <a:headEnd/>
                  <a:tailEnd/>
                </a14:hiddenLine>
              </a:ext>
            </a:extLst>
          </p:spPr>
          <p:txBody>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r>
                <a:rPr lang="en-GB" altLang="en-US" sz="800">
                  <a:solidFill>
                    <a:schemeClr val="bg1"/>
                  </a:solidFill>
                  <a:latin typeface="Times New Roman" panose="02020603050405020304" pitchFamily="18" charset="0"/>
                </a:rPr>
                <a:t>100m</a:t>
              </a:r>
              <a:endParaRPr lang="en-GB" altLang="en-US" sz="3200">
                <a:solidFill>
                  <a:schemeClr val="bg1"/>
                </a:solidFill>
              </a:endParaRPr>
            </a:p>
          </p:txBody>
        </p:sp>
        <p:sp>
          <p:nvSpPr>
            <p:cNvPr id="19604" name="Line 13"/>
            <p:cNvSpPr>
              <a:spLocks noChangeShapeType="1"/>
            </p:cNvSpPr>
            <p:nvPr/>
          </p:nvSpPr>
          <p:spPr bwMode="auto">
            <a:xfrm flipV="1">
              <a:off x="1352" y="2336"/>
              <a:ext cx="0" cy="880"/>
            </a:xfrm>
            <a:prstGeom prst="line">
              <a:avLst/>
            </a:prstGeom>
            <a:noFill/>
            <a:ln w="38100">
              <a:solidFill>
                <a:srgbClr val="FF0000"/>
              </a:solidFill>
              <a:prstDash val="sysDot"/>
              <a:round/>
              <a:headEnd/>
              <a:tailEnd/>
            </a:ln>
            <a:extLst>
              <a:ext uri="{909E8E84-426E-40DD-AFC4-6F175D3DCCD1}">
                <a14:hiddenFill xmlns:a14="http://schemas.microsoft.com/office/drawing/2010/main">
                  <a:noFill/>
                </a14:hiddenFill>
              </a:ext>
            </a:extLst>
          </p:spPr>
          <p:txBody>
            <a:bodyPr/>
            <a:lstStyle/>
            <a:p>
              <a:endParaRPr lang="en-GB"/>
            </a:p>
          </p:txBody>
        </p:sp>
        <p:sp>
          <p:nvSpPr>
            <p:cNvPr id="19605" name="Line 14"/>
            <p:cNvSpPr>
              <a:spLocks noChangeShapeType="1"/>
            </p:cNvSpPr>
            <p:nvPr/>
          </p:nvSpPr>
          <p:spPr bwMode="auto">
            <a:xfrm flipH="1" flipV="1">
              <a:off x="48" y="1728"/>
              <a:ext cx="0" cy="1488"/>
            </a:xfrm>
            <a:prstGeom prst="line">
              <a:avLst/>
            </a:prstGeom>
            <a:noFill/>
            <a:ln w="38100">
              <a:solidFill>
                <a:srgbClr val="FF0000"/>
              </a:solidFill>
              <a:prstDash val="sysDot"/>
              <a:round/>
              <a:headEnd/>
              <a:tailEnd/>
            </a:ln>
            <a:extLst>
              <a:ext uri="{909E8E84-426E-40DD-AFC4-6F175D3DCCD1}">
                <a14:hiddenFill xmlns:a14="http://schemas.microsoft.com/office/drawing/2010/main">
                  <a:noFill/>
                </a14:hiddenFill>
              </a:ext>
            </a:extLst>
          </p:spPr>
          <p:txBody>
            <a:bodyPr/>
            <a:lstStyle/>
            <a:p>
              <a:endParaRPr lang="en-GB"/>
            </a:p>
          </p:txBody>
        </p:sp>
      </p:grpSp>
      <p:grpSp>
        <p:nvGrpSpPr>
          <p:cNvPr id="105490" name="Group 18"/>
          <p:cNvGrpSpPr>
            <a:grpSpLocks/>
          </p:cNvGrpSpPr>
          <p:nvPr/>
        </p:nvGrpSpPr>
        <p:grpSpPr bwMode="auto">
          <a:xfrm rot="1707328">
            <a:off x="5448301" y="2636838"/>
            <a:ext cx="1393825" cy="633412"/>
            <a:chOff x="672" y="2688"/>
            <a:chExt cx="3168" cy="1447"/>
          </a:xfrm>
        </p:grpSpPr>
        <p:grpSp>
          <p:nvGrpSpPr>
            <p:cNvPr id="19568" name="Group 19"/>
            <p:cNvGrpSpPr>
              <a:grpSpLocks/>
            </p:cNvGrpSpPr>
            <p:nvPr/>
          </p:nvGrpSpPr>
          <p:grpSpPr bwMode="auto">
            <a:xfrm rot="-23704">
              <a:off x="672" y="2688"/>
              <a:ext cx="3168" cy="1447"/>
              <a:chOff x="431" y="3408"/>
              <a:chExt cx="348" cy="184"/>
            </a:xfrm>
          </p:grpSpPr>
          <p:sp>
            <p:nvSpPr>
              <p:cNvPr id="19573" name="Freeform 20"/>
              <p:cNvSpPr>
                <a:spLocks/>
              </p:cNvSpPr>
              <p:nvPr/>
            </p:nvSpPr>
            <p:spPr bwMode="auto">
              <a:xfrm rot="-5379998">
                <a:off x="375" y="3474"/>
                <a:ext cx="164" cy="51"/>
              </a:xfrm>
              <a:custGeom>
                <a:avLst/>
                <a:gdLst>
                  <a:gd name="T0" fmla="*/ 1 w 328"/>
                  <a:gd name="T1" fmla="*/ 0 h 102"/>
                  <a:gd name="T2" fmla="*/ 5 w 328"/>
                  <a:gd name="T3" fmla="*/ 0 h 102"/>
                  <a:gd name="T4" fmla="*/ 5 w 328"/>
                  <a:gd name="T5" fmla="*/ 0 h 102"/>
                  <a:gd name="T6" fmla="*/ 6 w 328"/>
                  <a:gd name="T7" fmla="*/ 1 h 102"/>
                  <a:gd name="T8" fmla="*/ 6 w 328"/>
                  <a:gd name="T9" fmla="*/ 1 h 102"/>
                  <a:gd name="T10" fmla="*/ 6 w 328"/>
                  <a:gd name="T11" fmla="*/ 1 h 102"/>
                  <a:gd name="T12" fmla="*/ 6 w 328"/>
                  <a:gd name="T13" fmla="*/ 1 h 102"/>
                  <a:gd name="T14" fmla="*/ 6 w 328"/>
                  <a:gd name="T15" fmla="*/ 1 h 102"/>
                  <a:gd name="T16" fmla="*/ 6 w 328"/>
                  <a:gd name="T17" fmla="*/ 1 h 102"/>
                  <a:gd name="T18" fmla="*/ 6 w 328"/>
                  <a:gd name="T19" fmla="*/ 1 h 102"/>
                  <a:gd name="T20" fmla="*/ 6 w 328"/>
                  <a:gd name="T21" fmla="*/ 2 h 102"/>
                  <a:gd name="T22" fmla="*/ 6 w 328"/>
                  <a:gd name="T23" fmla="*/ 2 h 102"/>
                  <a:gd name="T24" fmla="*/ 6 w 328"/>
                  <a:gd name="T25" fmla="*/ 2 h 102"/>
                  <a:gd name="T26" fmla="*/ 6 w 328"/>
                  <a:gd name="T27" fmla="*/ 2 h 102"/>
                  <a:gd name="T28" fmla="*/ 6 w 328"/>
                  <a:gd name="T29" fmla="*/ 2 h 102"/>
                  <a:gd name="T30" fmla="*/ 6 w 328"/>
                  <a:gd name="T31" fmla="*/ 2 h 102"/>
                  <a:gd name="T32" fmla="*/ 6 w 328"/>
                  <a:gd name="T33" fmla="*/ 2 h 102"/>
                  <a:gd name="T34" fmla="*/ 5 w 328"/>
                  <a:gd name="T35" fmla="*/ 2 h 102"/>
                  <a:gd name="T36" fmla="*/ 5 w 328"/>
                  <a:gd name="T37" fmla="*/ 2 h 102"/>
                  <a:gd name="T38" fmla="*/ 1 w 328"/>
                  <a:gd name="T39" fmla="*/ 2 h 102"/>
                  <a:gd name="T40" fmla="*/ 1 w 328"/>
                  <a:gd name="T41" fmla="*/ 2 h 102"/>
                  <a:gd name="T42" fmla="*/ 1 w 328"/>
                  <a:gd name="T43" fmla="*/ 2 h 102"/>
                  <a:gd name="T44" fmla="*/ 1 w 328"/>
                  <a:gd name="T45" fmla="*/ 2 h 102"/>
                  <a:gd name="T46" fmla="*/ 1 w 328"/>
                  <a:gd name="T47" fmla="*/ 2 h 102"/>
                  <a:gd name="T48" fmla="*/ 1 w 328"/>
                  <a:gd name="T49" fmla="*/ 2 h 102"/>
                  <a:gd name="T50" fmla="*/ 1 w 328"/>
                  <a:gd name="T51" fmla="*/ 2 h 102"/>
                  <a:gd name="T52" fmla="*/ 0 w 328"/>
                  <a:gd name="T53" fmla="*/ 2 h 102"/>
                  <a:gd name="T54" fmla="*/ 0 w 328"/>
                  <a:gd name="T55" fmla="*/ 2 h 102"/>
                  <a:gd name="T56" fmla="*/ 0 w 328"/>
                  <a:gd name="T57" fmla="*/ 1 h 102"/>
                  <a:gd name="T58" fmla="*/ 0 w 328"/>
                  <a:gd name="T59" fmla="*/ 1 h 102"/>
                  <a:gd name="T60" fmla="*/ 1 w 328"/>
                  <a:gd name="T61" fmla="*/ 1 h 102"/>
                  <a:gd name="T62" fmla="*/ 1 w 328"/>
                  <a:gd name="T63" fmla="*/ 1 h 102"/>
                  <a:gd name="T64" fmla="*/ 1 w 328"/>
                  <a:gd name="T65" fmla="*/ 1 h 102"/>
                  <a:gd name="T66" fmla="*/ 1 w 328"/>
                  <a:gd name="T67" fmla="*/ 1 h 102"/>
                  <a:gd name="T68" fmla="*/ 1 w 328"/>
                  <a:gd name="T69" fmla="*/ 1 h 102"/>
                  <a:gd name="T70" fmla="*/ 1 w 328"/>
                  <a:gd name="T71" fmla="*/ 0 h 102"/>
                  <a:gd name="T72" fmla="*/ 1 w 328"/>
                  <a:gd name="T73" fmla="*/ 0 h 102"/>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0" t="0" r="r" b="b"/>
                <a:pathLst>
                  <a:path w="328" h="102">
                    <a:moveTo>
                      <a:pt x="10" y="0"/>
                    </a:moveTo>
                    <a:lnTo>
                      <a:pt x="319" y="0"/>
                    </a:lnTo>
                    <a:lnTo>
                      <a:pt x="320" y="0"/>
                    </a:lnTo>
                    <a:lnTo>
                      <a:pt x="322" y="1"/>
                    </a:lnTo>
                    <a:lnTo>
                      <a:pt x="324" y="1"/>
                    </a:lnTo>
                    <a:lnTo>
                      <a:pt x="325" y="3"/>
                    </a:lnTo>
                    <a:lnTo>
                      <a:pt x="326" y="4"/>
                    </a:lnTo>
                    <a:lnTo>
                      <a:pt x="326" y="5"/>
                    </a:lnTo>
                    <a:lnTo>
                      <a:pt x="328" y="8"/>
                    </a:lnTo>
                    <a:lnTo>
                      <a:pt x="328" y="9"/>
                    </a:lnTo>
                    <a:lnTo>
                      <a:pt x="328" y="93"/>
                    </a:lnTo>
                    <a:lnTo>
                      <a:pt x="328" y="94"/>
                    </a:lnTo>
                    <a:lnTo>
                      <a:pt x="326" y="97"/>
                    </a:lnTo>
                    <a:lnTo>
                      <a:pt x="326" y="98"/>
                    </a:lnTo>
                    <a:lnTo>
                      <a:pt x="325" y="100"/>
                    </a:lnTo>
                    <a:lnTo>
                      <a:pt x="324" y="101"/>
                    </a:lnTo>
                    <a:lnTo>
                      <a:pt x="322" y="101"/>
                    </a:lnTo>
                    <a:lnTo>
                      <a:pt x="320" y="102"/>
                    </a:lnTo>
                    <a:lnTo>
                      <a:pt x="319" y="102"/>
                    </a:lnTo>
                    <a:lnTo>
                      <a:pt x="10" y="102"/>
                    </a:lnTo>
                    <a:lnTo>
                      <a:pt x="8" y="102"/>
                    </a:lnTo>
                    <a:lnTo>
                      <a:pt x="6" y="101"/>
                    </a:lnTo>
                    <a:lnTo>
                      <a:pt x="4" y="101"/>
                    </a:lnTo>
                    <a:lnTo>
                      <a:pt x="3" y="100"/>
                    </a:lnTo>
                    <a:lnTo>
                      <a:pt x="2" y="98"/>
                    </a:lnTo>
                    <a:lnTo>
                      <a:pt x="2" y="97"/>
                    </a:lnTo>
                    <a:lnTo>
                      <a:pt x="0" y="94"/>
                    </a:lnTo>
                    <a:lnTo>
                      <a:pt x="0" y="93"/>
                    </a:lnTo>
                    <a:lnTo>
                      <a:pt x="0" y="9"/>
                    </a:lnTo>
                    <a:lnTo>
                      <a:pt x="0" y="8"/>
                    </a:lnTo>
                    <a:lnTo>
                      <a:pt x="2" y="5"/>
                    </a:lnTo>
                    <a:lnTo>
                      <a:pt x="2" y="4"/>
                    </a:lnTo>
                    <a:lnTo>
                      <a:pt x="3" y="3"/>
                    </a:lnTo>
                    <a:lnTo>
                      <a:pt x="4" y="1"/>
                    </a:lnTo>
                    <a:lnTo>
                      <a:pt x="6" y="1"/>
                    </a:lnTo>
                    <a:lnTo>
                      <a:pt x="8" y="0"/>
                    </a:lnTo>
                    <a:lnTo>
                      <a:pt x="1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9574" name="Rectangle 21"/>
              <p:cNvSpPr>
                <a:spLocks noChangeArrowheads="1"/>
              </p:cNvSpPr>
              <p:nvPr/>
            </p:nvSpPr>
            <p:spPr bwMode="auto">
              <a:xfrm rot="-5379998">
                <a:off x="528" y="3428"/>
                <a:ext cx="164" cy="145"/>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endParaRPr lang="en-US" altLang="en-US" sz="3200">
                  <a:solidFill>
                    <a:schemeClr val="bg1"/>
                  </a:solidFill>
                </a:endParaRPr>
              </a:p>
            </p:txBody>
          </p:sp>
          <p:sp>
            <p:nvSpPr>
              <p:cNvPr id="19575" name="Rectangle 22"/>
              <p:cNvSpPr>
                <a:spLocks noChangeArrowheads="1"/>
              </p:cNvSpPr>
              <p:nvPr/>
            </p:nvSpPr>
            <p:spPr bwMode="auto">
              <a:xfrm rot="-5379998">
                <a:off x="694" y="3547"/>
                <a:ext cx="14" cy="61"/>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endParaRPr lang="en-US" altLang="en-US" sz="3200">
                  <a:solidFill>
                    <a:schemeClr val="bg1"/>
                  </a:solidFill>
                </a:endParaRPr>
              </a:p>
            </p:txBody>
          </p:sp>
          <p:sp>
            <p:nvSpPr>
              <p:cNvPr id="19576" name="Rectangle 23"/>
              <p:cNvSpPr>
                <a:spLocks noChangeArrowheads="1"/>
              </p:cNvSpPr>
              <p:nvPr/>
            </p:nvSpPr>
            <p:spPr bwMode="auto">
              <a:xfrm rot="-5379998">
                <a:off x="695" y="3392"/>
                <a:ext cx="14" cy="61"/>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endParaRPr lang="en-US" altLang="en-US" sz="3200">
                  <a:solidFill>
                    <a:schemeClr val="bg1"/>
                  </a:solidFill>
                </a:endParaRPr>
              </a:p>
            </p:txBody>
          </p:sp>
          <p:sp>
            <p:nvSpPr>
              <p:cNvPr id="19577" name="Rectangle 24"/>
              <p:cNvSpPr>
                <a:spLocks noChangeArrowheads="1"/>
              </p:cNvSpPr>
              <p:nvPr/>
            </p:nvSpPr>
            <p:spPr bwMode="auto">
              <a:xfrm rot="-5379998">
                <a:off x="496" y="3547"/>
                <a:ext cx="14" cy="60"/>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endParaRPr lang="en-US" altLang="en-US" sz="3200">
                  <a:solidFill>
                    <a:schemeClr val="bg1"/>
                  </a:solidFill>
                </a:endParaRPr>
              </a:p>
            </p:txBody>
          </p:sp>
          <p:sp>
            <p:nvSpPr>
              <p:cNvPr id="19578" name="Rectangle 25"/>
              <p:cNvSpPr>
                <a:spLocks noChangeArrowheads="1"/>
              </p:cNvSpPr>
              <p:nvPr/>
            </p:nvSpPr>
            <p:spPr bwMode="auto">
              <a:xfrm rot="-5379998">
                <a:off x="497" y="3392"/>
                <a:ext cx="14" cy="60"/>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endParaRPr lang="en-US" altLang="en-US" sz="3200">
                  <a:solidFill>
                    <a:schemeClr val="bg1"/>
                  </a:solidFill>
                </a:endParaRPr>
              </a:p>
            </p:txBody>
          </p:sp>
          <p:sp>
            <p:nvSpPr>
              <p:cNvPr id="19579" name="Freeform 26"/>
              <p:cNvSpPr>
                <a:spLocks/>
              </p:cNvSpPr>
              <p:nvPr/>
            </p:nvSpPr>
            <p:spPr bwMode="auto">
              <a:xfrm rot="-5379998">
                <a:off x="669" y="3473"/>
                <a:ext cx="167" cy="53"/>
              </a:xfrm>
              <a:custGeom>
                <a:avLst/>
                <a:gdLst>
                  <a:gd name="T0" fmla="*/ 0 w 335"/>
                  <a:gd name="T1" fmla="*/ 0 h 106"/>
                  <a:gd name="T2" fmla="*/ 5 w 335"/>
                  <a:gd name="T3" fmla="*/ 0 h 106"/>
                  <a:gd name="T4" fmla="*/ 5 w 335"/>
                  <a:gd name="T5" fmla="*/ 1 h 106"/>
                  <a:gd name="T6" fmla="*/ 5 w 335"/>
                  <a:gd name="T7" fmla="*/ 1 h 106"/>
                  <a:gd name="T8" fmla="*/ 5 w 335"/>
                  <a:gd name="T9" fmla="*/ 1 h 106"/>
                  <a:gd name="T10" fmla="*/ 5 w 335"/>
                  <a:gd name="T11" fmla="*/ 1 h 106"/>
                  <a:gd name="T12" fmla="*/ 5 w 335"/>
                  <a:gd name="T13" fmla="*/ 1 h 106"/>
                  <a:gd name="T14" fmla="*/ 5 w 335"/>
                  <a:gd name="T15" fmla="*/ 1 h 106"/>
                  <a:gd name="T16" fmla="*/ 5 w 335"/>
                  <a:gd name="T17" fmla="*/ 1 h 106"/>
                  <a:gd name="T18" fmla="*/ 5 w 335"/>
                  <a:gd name="T19" fmla="*/ 1 h 106"/>
                  <a:gd name="T20" fmla="*/ 5 w 335"/>
                  <a:gd name="T21" fmla="*/ 1 h 106"/>
                  <a:gd name="T22" fmla="*/ 5 w 335"/>
                  <a:gd name="T23" fmla="*/ 2 h 106"/>
                  <a:gd name="T24" fmla="*/ 5 w 335"/>
                  <a:gd name="T25" fmla="*/ 2 h 106"/>
                  <a:gd name="T26" fmla="*/ 5 w 335"/>
                  <a:gd name="T27" fmla="*/ 2 h 106"/>
                  <a:gd name="T28" fmla="*/ 5 w 335"/>
                  <a:gd name="T29" fmla="*/ 2 h 106"/>
                  <a:gd name="T30" fmla="*/ 4 w 335"/>
                  <a:gd name="T31" fmla="*/ 2 h 106"/>
                  <a:gd name="T32" fmla="*/ 4 w 335"/>
                  <a:gd name="T33" fmla="*/ 2 h 106"/>
                  <a:gd name="T34" fmla="*/ 4 w 335"/>
                  <a:gd name="T35" fmla="*/ 2 h 106"/>
                  <a:gd name="T36" fmla="*/ 4 w 335"/>
                  <a:gd name="T37" fmla="*/ 2 h 106"/>
                  <a:gd name="T38" fmla="*/ 4 w 335"/>
                  <a:gd name="T39" fmla="*/ 2 h 106"/>
                  <a:gd name="T40" fmla="*/ 4 w 335"/>
                  <a:gd name="T41" fmla="*/ 2 h 106"/>
                  <a:gd name="T42" fmla="*/ 3 w 335"/>
                  <a:gd name="T43" fmla="*/ 2 h 106"/>
                  <a:gd name="T44" fmla="*/ 3 w 335"/>
                  <a:gd name="T45" fmla="*/ 2 h 106"/>
                  <a:gd name="T46" fmla="*/ 3 w 335"/>
                  <a:gd name="T47" fmla="*/ 2 h 106"/>
                  <a:gd name="T48" fmla="*/ 3 w 335"/>
                  <a:gd name="T49" fmla="*/ 2 h 106"/>
                  <a:gd name="T50" fmla="*/ 2 w 335"/>
                  <a:gd name="T51" fmla="*/ 2 h 106"/>
                  <a:gd name="T52" fmla="*/ 2 w 335"/>
                  <a:gd name="T53" fmla="*/ 2 h 106"/>
                  <a:gd name="T54" fmla="*/ 2 w 335"/>
                  <a:gd name="T55" fmla="*/ 2 h 106"/>
                  <a:gd name="T56" fmla="*/ 2 w 335"/>
                  <a:gd name="T57" fmla="*/ 2 h 106"/>
                  <a:gd name="T58" fmla="*/ 1 w 335"/>
                  <a:gd name="T59" fmla="*/ 2 h 106"/>
                  <a:gd name="T60" fmla="*/ 1 w 335"/>
                  <a:gd name="T61" fmla="*/ 2 h 106"/>
                  <a:gd name="T62" fmla="*/ 1 w 335"/>
                  <a:gd name="T63" fmla="*/ 2 h 106"/>
                  <a:gd name="T64" fmla="*/ 1 w 335"/>
                  <a:gd name="T65" fmla="*/ 2 h 106"/>
                  <a:gd name="T66" fmla="*/ 1 w 335"/>
                  <a:gd name="T67" fmla="*/ 2 h 106"/>
                  <a:gd name="T68" fmla="*/ 0 w 335"/>
                  <a:gd name="T69" fmla="*/ 2 h 106"/>
                  <a:gd name="T70" fmla="*/ 0 w 335"/>
                  <a:gd name="T71" fmla="*/ 2 h 106"/>
                  <a:gd name="T72" fmla="*/ 0 w 335"/>
                  <a:gd name="T73" fmla="*/ 2 h 106"/>
                  <a:gd name="T74" fmla="*/ 0 w 335"/>
                  <a:gd name="T75" fmla="*/ 2 h 106"/>
                  <a:gd name="T76" fmla="*/ 0 w 335"/>
                  <a:gd name="T77" fmla="*/ 2 h 106"/>
                  <a:gd name="T78" fmla="*/ 0 w 335"/>
                  <a:gd name="T79" fmla="*/ 2 h 106"/>
                  <a:gd name="T80" fmla="*/ 0 w 335"/>
                  <a:gd name="T81" fmla="*/ 2 h 106"/>
                  <a:gd name="T82" fmla="*/ 0 w 335"/>
                  <a:gd name="T83" fmla="*/ 2 h 106"/>
                  <a:gd name="T84" fmla="*/ 0 w 335"/>
                  <a:gd name="T85" fmla="*/ 1 h 106"/>
                  <a:gd name="T86" fmla="*/ 0 w 335"/>
                  <a:gd name="T87" fmla="*/ 1 h 106"/>
                  <a:gd name="T88" fmla="*/ 0 w 335"/>
                  <a:gd name="T89" fmla="*/ 1 h 106"/>
                  <a:gd name="T90" fmla="*/ 0 w 335"/>
                  <a:gd name="T91" fmla="*/ 1 h 106"/>
                  <a:gd name="T92" fmla="*/ 0 w 335"/>
                  <a:gd name="T93" fmla="*/ 1 h 106"/>
                  <a:gd name="T94" fmla="*/ 0 w 335"/>
                  <a:gd name="T95" fmla="*/ 1 h 106"/>
                  <a:gd name="T96" fmla="*/ 0 w 335"/>
                  <a:gd name="T97" fmla="*/ 1 h 106"/>
                  <a:gd name="T98" fmla="*/ 0 w 335"/>
                  <a:gd name="T99" fmla="*/ 1 h 106"/>
                  <a:gd name="T100" fmla="*/ 0 w 335"/>
                  <a:gd name="T101" fmla="*/ 1 h 106"/>
                  <a:gd name="T102" fmla="*/ 0 w 335"/>
                  <a:gd name="T103" fmla="*/ 0 h 10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0" t="0" r="r" b="b"/>
                <a:pathLst>
                  <a:path w="335" h="106">
                    <a:moveTo>
                      <a:pt x="13" y="0"/>
                    </a:moveTo>
                    <a:lnTo>
                      <a:pt x="321" y="0"/>
                    </a:lnTo>
                    <a:lnTo>
                      <a:pt x="324" y="1"/>
                    </a:lnTo>
                    <a:lnTo>
                      <a:pt x="327" y="1"/>
                    </a:lnTo>
                    <a:lnTo>
                      <a:pt x="328" y="4"/>
                    </a:lnTo>
                    <a:lnTo>
                      <a:pt x="331" y="6"/>
                    </a:lnTo>
                    <a:lnTo>
                      <a:pt x="332" y="9"/>
                    </a:lnTo>
                    <a:lnTo>
                      <a:pt x="334" y="12"/>
                    </a:lnTo>
                    <a:lnTo>
                      <a:pt x="335" y="16"/>
                    </a:lnTo>
                    <a:lnTo>
                      <a:pt x="335" y="19"/>
                    </a:lnTo>
                    <a:lnTo>
                      <a:pt x="335" y="63"/>
                    </a:lnTo>
                    <a:lnTo>
                      <a:pt x="334" y="68"/>
                    </a:lnTo>
                    <a:lnTo>
                      <a:pt x="331" y="73"/>
                    </a:lnTo>
                    <a:lnTo>
                      <a:pt x="327" y="77"/>
                    </a:lnTo>
                    <a:lnTo>
                      <a:pt x="321" y="81"/>
                    </a:lnTo>
                    <a:lnTo>
                      <a:pt x="313" y="85"/>
                    </a:lnTo>
                    <a:lnTo>
                      <a:pt x="304" y="89"/>
                    </a:lnTo>
                    <a:lnTo>
                      <a:pt x="294" y="92"/>
                    </a:lnTo>
                    <a:lnTo>
                      <a:pt x="283" y="96"/>
                    </a:lnTo>
                    <a:lnTo>
                      <a:pt x="271" y="98"/>
                    </a:lnTo>
                    <a:lnTo>
                      <a:pt x="258" y="99"/>
                    </a:lnTo>
                    <a:lnTo>
                      <a:pt x="243" y="102"/>
                    </a:lnTo>
                    <a:lnTo>
                      <a:pt x="229" y="103"/>
                    </a:lnTo>
                    <a:lnTo>
                      <a:pt x="214" y="105"/>
                    </a:lnTo>
                    <a:lnTo>
                      <a:pt x="199" y="105"/>
                    </a:lnTo>
                    <a:lnTo>
                      <a:pt x="183" y="106"/>
                    </a:lnTo>
                    <a:lnTo>
                      <a:pt x="167" y="106"/>
                    </a:lnTo>
                    <a:lnTo>
                      <a:pt x="152" y="106"/>
                    </a:lnTo>
                    <a:lnTo>
                      <a:pt x="136" y="106"/>
                    </a:lnTo>
                    <a:lnTo>
                      <a:pt x="120" y="105"/>
                    </a:lnTo>
                    <a:lnTo>
                      <a:pt x="106" y="103"/>
                    </a:lnTo>
                    <a:lnTo>
                      <a:pt x="91" y="102"/>
                    </a:lnTo>
                    <a:lnTo>
                      <a:pt x="77" y="99"/>
                    </a:lnTo>
                    <a:lnTo>
                      <a:pt x="64" y="98"/>
                    </a:lnTo>
                    <a:lnTo>
                      <a:pt x="52" y="96"/>
                    </a:lnTo>
                    <a:lnTo>
                      <a:pt x="40" y="93"/>
                    </a:lnTo>
                    <a:lnTo>
                      <a:pt x="30" y="89"/>
                    </a:lnTo>
                    <a:lnTo>
                      <a:pt x="21" y="86"/>
                    </a:lnTo>
                    <a:lnTo>
                      <a:pt x="14" y="82"/>
                    </a:lnTo>
                    <a:lnTo>
                      <a:pt x="8" y="77"/>
                    </a:lnTo>
                    <a:lnTo>
                      <a:pt x="2" y="73"/>
                    </a:lnTo>
                    <a:lnTo>
                      <a:pt x="0" y="68"/>
                    </a:lnTo>
                    <a:lnTo>
                      <a:pt x="0" y="63"/>
                    </a:lnTo>
                    <a:lnTo>
                      <a:pt x="0" y="19"/>
                    </a:lnTo>
                    <a:lnTo>
                      <a:pt x="0" y="16"/>
                    </a:lnTo>
                    <a:lnTo>
                      <a:pt x="0" y="12"/>
                    </a:lnTo>
                    <a:lnTo>
                      <a:pt x="1" y="9"/>
                    </a:lnTo>
                    <a:lnTo>
                      <a:pt x="4" y="6"/>
                    </a:lnTo>
                    <a:lnTo>
                      <a:pt x="5" y="4"/>
                    </a:lnTo>
                    <a:lnTo>
                      <a:pt x="8" y="1"/>
                    </a:lnTo>
                    <a:lnTo>
                      <a:pt x="10" y="1"/>
                    </a:lnTo>
                    <a:lnTo>
                      <a:pt x="13"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9580" name="Freeform 27"/>
              <p:cNvSpPr>
                <a:spLocks/>
              </p:cNvSpPr>
              <p:nvPr/>
            </p:nvSpPr>
            <p:spPr bwMode="auto">
              <a:xfrm rot="-5379998">
                <a:off x="522" y="3332"/>
                <a:ext cx="163" cy="334"/>
              </a:xfrm>
              <a:custGeom>
                <a:avLst/>
                <a:gdLst>
                  <a:gd name="T0" fmla="*/ 5 w 326"/>
                  <a:gd name="T1" fmla="*/ 0 h 670"/>
                  <a:gd name="T2" fmla="*/ 6 w 326"/>
                  <a:gd name="T3" fmla="*/ 0 h 670"/>
                  <a:gd name="T4" fmla="*/ 6 w 326"/>
                  <a:gd name="T5" fmla="*/ 1 h 670"/>
                  <a:gd name="T6" fmla="*/ 6 w 326"/>
                  <a:gd name="T7" fmla="*/ 3 h 670"/>
                  <a:gd name="T8" fmla="*/ 6 w 326"/>
                  <a:gd name="T9" fmla="*/ 3 h 670"/>
                  <a:gd name="T10" fmla="*/ 5 w 326"/>
                  <a:gd name="T11" fmla="*/ 3 h 670"/>
                  <a:gd name="T12" fmla="*/ 5 w 326"/>
                  <a:gd name="T13" fmla="*/ 7 h 670"/>
                  <a:gd name="T14" fmla="*/ 6 w 326"/>
                  <a:gd name="T15" fmla="*/ 7 h 670"/>
                  <a:gd name="T16" fmla="*/ 6 w 326"/>
                  <a:gd name="T17" fmla="*/ 7 h 670"/>
                  <a:gd name="T18" fmla="*/ 6 w 326"/>
                  <a:gd name="T19" fmla="*/ 7 h 670"/>
                  <a:gd name="T20" fmla="*/ 6 w 326"/>
                  <a:gd name="T21" fmla="*/ 9 h 670"/>
                  <a:gd name="T22" fmla="*/ 6 w 326"/>
                  <a:gd name="T23" fmla="*/ 9 h 670"/>
                  <a:gd name="T24" fmla="*/ 5 w 326"/>
                  <a:gd name="T25" fmla="*/ 9 h 670"/>
                  <a:gd name="T26" fmla="*/ 5 w 326"/>
                  <a:gd name="T27" fmla="*/ 10 h 670"/>
                  <a:gd name="T28" fmla="*/ 5 w 326"/>
                  <a:gd name="T29" fmla="*/ 10 h 670"/>
                  <a:gd name="T30" fmla="*/ 5 w 326"/>
                  <a:gd name="T31" fmla="*/ 10 h 670"/>
                  <a:gd name="T32" fmla="*/ 4 w 326"/>
                  <a:gd name="T33" fmla="*/ 10 h 670"/>
                  <a:gd name="T34" fmla="*/ 4 w 326"/>
                  <a:gd name="T35" fmla="*/ 10 h 670"/>
                  <a:gd name="T36" fmla="*/ 3 w 326"/>
                  <a:gd name="T37" fmla="*/ 10 h 670"/>
                  <a:gd name="T38" fmla="*/ 2 w 326"/>
                  <a:gd name="T39" fmla="*/ 10 h 670"/>
                  <a:gd name="T40" fmla="*/ 2 w 326"/>
                  <a:gd name="T41" fmla="*/ 10 h 670"/>
                  <a:gd name="T42" fmla="*/ 1 w 326"/>
                  <a:gd name="T43" fmla="*/ 10 h 670"/>
                  <a:gd name="T44" fmla="*/ 1 w 326"/>
                  <a:gd name="T45" fmla="*/ 10 h 670"/>
                  <a:gd name="T46" fmla="*/ 1 w 326"/>
                  <a:gd name="T47" fmla="*/ 10 h 670"/>
                  <a:gd name="T48" fmla="*/ 1 w 326"/>
                  <a:gd name="T49" fmla="*/ 9 h 670"/>
                  <a:gd name="T50" fmla="*/ 1 w 326"/>
                  <a:gd name="T51" fmla="*/ 9 h 670"/>
                  <a:gd name="T52" fmla="*/ 0 w 326"/>
                  <a:gd name="T53" fmla="*/ 9 h 670"/>
                  <a:gd name="T54" fmla="*/ 0 w 326"/>
                  <a:gd name="T55" fmla="*/ 7 h 670"/>
                  <a:gd name="T56" fmla="*/ 1 w 326"/>
                  <a:gd name="T57" fmla="*/ 7 h 670"/>
                  <a:gd name="T58" fmla="*/ 1 w 326"/>
                  <a:gd name="T59" fmla="*/ 7 h 670"/>
                  <a:gd name="T60" fmla="*/ 1 w 326"/>
                  <a:gd name="T61" fmla="*/ 7 h 670"/>
                  <a:gd name="T62" fmla="*/ 1 w 326"/>
                  <a:gd name="T63" fmla="*/ 3 h 670"/>
                  <a:gd name="T64" fmla="*/ 1 w 326"/>
                  <a:gd name="T65" fmla="*/ 3 h 670"/>
                  <a:gd name="T66" fmla="*/ 0 w 326"/>
                  <a:gd name="T67" fmla="*/ 3 h 670"/>
                  <a:gd name="T68" fmla="*/ 0 w 326"/>
                  <a:gd name="T69" fmla="*/ 1 h 670"/>
                  <a:gd name="T70" fmla="*/ 1 w 326"/>
                  <a:gd name="T71" fmla="*/ 0 h 670"/>
                  <a:gd name="T72" fmla="*/ 1 w 326"/>
                  <a:gd name="T73" fmla="*/ 0 h 670"/>
                  <a:gd name="T74" fmla="*/ 1 w 326"/>
                  <a:gd name="T75" fmla="*/ 0 h 670"/>
                  <a:gd name="T76" fmla="*/ 1 w 326"/>
                  <a:gd name="T77" fmla="*/ 0 h 670"/>
                  <a:gd name="T78" fmla="*/ 1 w 326"/>
                  <a:gd name="T79" fmla="*/ 0 h 670"/>
                  <a:gd name="T80" fmla="*/ 5 w 326"/>
                  <a:gd name="T81" fmla="*/ 0 h 670"/>
                  <a:gd name="T82" fmla="*/ 5 w 326"/>
                  <a:gd name="T83" fmla="*/ 0 h 670"/>
                  <a:gd name="T84" fmla="*/ 5 w 326"/>
                  <a:gd name="T85" fmla="*/ 0 h 670"/>
                  <a:gd name="T86" fmla="*/ 5 w 326"/>
                  <a:gd name="T87" fmla="*/ 0 h 670"/>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326" h="670">
                    <a:moveTo>
                      <a:pt x="318" y="59"/>
                    </a:moveTo>
                    <a:lnTo>
                      <a:pt x="319" y="59"/>
                    </a:lnTo>
                    <a:lnTo>
                      <a:pt x="320" y="59"/>
                    </a:lnTo>
                    <a:lnTo>
                      <a:pt x="322" y="59"/>
                    </a:lnTo>
                    <a:lnTo>
                      <a:pt x="323" y="60"/>
                    </a:lnTo>
                    <a:lnTo>
                      <a:pt x="324" y="62"/>
                    </a:lnTo>
                    <a:lnTo>
                      <a:pt x="324" y="63"/>
                    </a:lnTo>
                    <a:lnTo>
                      <a:pt x="326" y="64"/>
                    </a:lnTo>
                    <a:lnTo>
                      <a:pt x="326" y="66"/>
                    </a:lnTo>
                    <a:lnTo>
                      <a:pt x="326" y="67"/>
                    </a:lnTo>
                    <a:lnTo>
                      <a:pt x="326" y="207"/>
                    </a:lnTo>
                    <a:lnTo>
                      <a:pt x="326" y="209"/>
                    </a:lnTo>
                    <a:lnTo>
                      <a:pt x="326" y="210"/>
                    </a:lnTo>
                    <a:lnTo>
                      <a:pt x="324" y="211"/>
                    </a:lnTo>
                    <a:lnTo>
                      <a:pt x="324" y="213"/>
                    </a:lnTo>
                    <a:lnTo>
                      <a:pt x="323" y="214"/>
                    </a:lnTo>
                    <a:lnTo>
                      <a:pt x="322" y="214"/>
                    </a:lnTo>
                    <a:lnTo>
                      <a:pt x="320" y="215"/>
                    </a:lnTo>
                    <a:lnTo>
                      <a:pt x="319" y="215"/>
                    </a:lnTo>
                    <a:lnTo>
                      <a:pt x="318" y="215"/>
                    </a:lnTo>
                    <a:lnTo>
                      <a:pt x="318" y="451"/>
                    </a:lnTo>
                    <a:lnTo>
                      <a:pt x="319" y="451"/>
                    </a:lnTo>
                    <a:lnTo>
                      <a:pt x="320" y="452"/>
                    </a:lnTo>
                    <a:lnTo>
                      <a:pt x="322" y="452"/>
                    </a:lnTo>
                    <a:lnTo>
                      <a:pt x="323" y="452"/>
                    </a:lnTo>
                    <a:lnTo>
                      <a:pt x="324" y="454"/>
                    </a:lnTo>
                    <a:lnTo>
                      <a:pt x="324" y="455"/>
                    </a:lnTo>
                    <a:lnTo>
                      <a:pt x="326" y="456"/>
                    </a:lnTo>
                    <a:lnTo>
                      <a:pt x="326" y="458"/>
                    </a:lnTo>
                    <a:lnTo>
                      <a:pt x="326" y="460"/>
                    </a:lnTo>
                    <a:lnTo>
                      <a:pt x="326" y="599"/>
                    </a:lnTo>
                    <a:lnTo>
                      <a:pt x="326" y="602"/>
                    </a:lnTo>
                    <a:lnTo>
                      <a:pt x="326" y="603"/>
                    </a:lnTo>
                    <a:lnTo>
                      <a:pt x="324" y="604"/>
                    </a:lnTo>
                    <a:lnTo>
                      <a:pt x="324" y="606"/>
                    </a:lnTo>
                    <a:lnTo>
                      <a:pt x="323" y="606"/>
                    </a:lnTo>
                    <a:lnTo>
                      <a:pt x="322" y="607"/>
                    </a:lnTo>
                    <a:lnTo>
                      <a:pt x="320" y="607"/>
                    </a:lnTo>
                    <a:lnTo>
                      <a:pt x="319" y="607"/>
                    </a:lnTo>
                    <a:lnTo>
                      <a:pt x="318" y="607"/>
                    </a:lnTo>
                    <a:lnTo>
                      <a:pt x="318" y="641"/>
                    </a:lnTo>
                    <a:lnTo>
                      <a:pt x="317" y="644"/>
                    </a:lnTo>
                    <a:lnTo>
                      <a:pt x="315" y="648"/>
                    </a:lnTo>
                    <a:lnTo>
                      <a:pt x="310" y="650"/>
                    </a:lnTo>
                    <a:lnTo>
                      <a:pt x="305" y="653"/>
                    </a:lnTo>
                    <a:lnTo>
                      <a:pt x="298" y="656"/>
                    </a:lnTo>
                    <a:lnTo>
                      <a:pt x="289" y="658"/>
                    </a:lnTo>
                    <a:lnTo>
                      <a:pt x="280" y="661"/>
                    </a:lnTo>
                    <a:lnTo>
                      <a:pt x="269" y="662"/>
                    </a:lnTo>
                    <a:lnTo>
                      <a:pt x="259" y="663"/>
                    </a:lnTo>
                    <a:lnTo>
                      <a:pt x="246" y="666"/>
                    </a:lnTo>
                    <a:lnTo>
                      <a:pt x="233" y="667"/>
                    </a:lnTo>
                    <a:lnTo>
                      <a:pt x="220" y="667"/>
                    </a:lnTo>
                    <a:lnTo>
                      <a:pt x="207" y="669"/>
                    </a:lnTo>
                    <a:lnTo>
                      <a:pt x="192" y="670"/>
                    </a:lnTo>
                    <a:lnTo>
                      <a:pt x="178" y="670"/>
                    </a:lnTo>
                    <a:lnTo>
                      <a:pt x="163" y="670"/>
                    </a:lnTo>
                    <a:lnTo>
                      <a:pt x="149" y="670"/>
                    </a:lnTo>
                    <a:lnTo>
                      <a:pt x="135" y="670"/>
                    </a:lnTo>
                    <a:lnTo>
                      <a:pt x="120" y="669"/>
                    </a:lnTo>
                    <a:lnTo>
                      <a:pt x="106" y="669"/>
                    </a:lnTo>
                    <a:lnTo>
                      <a:pt x="93" y="667"/>
                    </a:lnTo>
                    <a:lnTo>
                      <a:pt x="80" y="666"/>
                    </a:lnTo>
                    <a:lnTo>
                      <a:pt x="68" y="665"/>
                    </a:lnTo>
                    <a:lnTo>
                      <a:pt x="57" y="662"/>
                    </a:lnTo>
                    <a:lnTo>
                      <a:pt x="45" y="661"/>
                    </a:lnTo>
                    <a:lnTo>
                      <a:pt x="36" y="658"/>
                    </a:lnTo>
                    <a:lnTo>
                      <a:pt x="28" y="656"/>
                    </a:lnTo>
                    <a:lnTo>
                      <a:pt x="22" y="653"/>
                    </a:lnTo>
                    <a:lnTo>
                      <a:pt x="15" y="650"/>
                    </a:lnTo>
                    <a:lnTo>
                      <a:pt x="11" y="648"/>
                    </a:lnTo>
                    <a:lnTo>
                      <a:pt x="9" y="644"/>
                    </a:lnTo>
                    <a:lnTo>
                      <a:pt x="8" y="641"/>
                    </a:lnTo>
                    <a:lnTo>
                      <a:pt x="8" y="607"/>
                    </a:lnTo>
                    <a:lnTo>
                      <a:pt x="6" y="607"/>
                    </a:lnTo>
                    <a:lnTo>
                      <a:pt x="5" y="607"/>
                    </a:lnTo>
                    <a:lnTo>
                      <a:pt x="4" y="607"/>
                    </a:lnTo>
                    <a:lnTo>
                      <a:pt x="2" y="606"/>
                    </a:lnTo>
                    <a:lnTo>
                      <a:pt x="1" y="606"/>
                    </a:lnTo>
                    <a:lnTo>
                      <a:pt x="1" y="604"/>
                    </a:lnTo>
                    <a:lnTo>
                      <a:pt x="0" y="603"/>
                    </a:lnTo>
                    <a:lnTo>
                      <a:pt x="0" y="602"/>
                    </a:lnTo>
                    <a:lnTo>
                      <a:pt x="0" y="599"/>
                    </a:lnTo>
                    <a:lnTo>
                      <a:pt x="0" y="460"/>
                    </a:lnTo>
                    <a:lnTo>
                      <a:pt x="0" y="458"/>
                    </a:lnTo>
                    <a:lnTo>
                      <a:pt x="0" y="456"/>
                    </a:lnTo>
                    <a:lnTo>
                      <a:pt x="1" y="455"/>
                    </a:lnTo>
                    <a:lnTo>
                      <a:pt x="1" y="454"/>
                    </a:lnTo>
                    <a:lnTo>
                      <a:pt x="2" y="452"/>
                    </a:lnTo>
                    <a:lnTo>
                      <a:pt x="4" y="452"/>
                    </a:lnTo>
                    <a:lnTo>
                      <a:pt x="5" y="452"/>
                    </a:lnTo>
                    <a:lnTo>
                      <a:pt x="6" y="451"/>
                    </a:lnTo>
                    <a:lnTo>
                      <a:pt x="8" y="451"/>
                    </a:lnTo>
                    <a:lnTo>
                      <a:pt x="8" y="215"/>
                    </a:lnTo>
                    <a:lnTo>
                      <a:pt x="6" y="215"/>
                    </a:lnTo>
                    <a:lnTo>
                      <a:pt x="5" y="215"/>
                    </a:lnTo>
                    <a:lnTo>
                      <a:pt x="4" y="214"/>
                    </a:lnTo>
                    <a:lnTo>
                      <a:pt x="2" y="214"/>
                    </a:lnTo>
                    <a:lnTo>
                      <a:pt x="1" y="213"/>
                    </a:lnTo>
                    <a:lnTo>
                      <a:pt x="1" y="211"/>
                    </a:lnTo>
                    <a:lnTo>
                      <a:pt x="0" y="210"/>
                    </a:lnTo>
                    <a:lnTo>
                      <a:pt x="0" y="209"/>
                    </a:lnTo>
                    <a:lnTo>
                      <a:pt x="0" y="207"/>
                    </a:lnTo>
                    <a:lnTo>
                      <a:pt x="0" y="67"/>
                    </a:lnTo>
                    <a:lnTo>
                      <a:pt x="0" y="66"/>
                    </a:lnTo>
                    <a:lnTo>
                      <a:pt x="0" y="64"/>
                    </a:lnTo>
                    <a:lnTo>
                      <a:pt x="1" y="63"/>
                    </a:lnTo>
                    <a:lnTo>
                      <a:pt x="1" y="62"/>
                    </a:lnTo>
                    <a:lnTo>
                      <a:pt x="2" y="60"/>
                    </a:lnTo>
                    <a:lnTo>
                      <a:pt x="4" y="59"/>
                    </a:lnTo>
                    <a:lnTo>
                      <a:pt x="5" y="59"/>
                    </a:lnTo>
                    <a:lnTo>
                      <a:pt x="6" y="59"/>
                    </a:lnTo>
                    <a:lnTo>
                      <a:pt x="8" y="59"/>
                    </a:lnTo>
                    <a:lnTo>
                      <a:pt x="8" y="13"/>
                    </a:lnTo>
                    <a:lnTo>
                      <a:pt x="9" y="11"/>
                    </a:lnTo>
                    <a:lnTo>
                      <a:pt x="9" y="8"/>
                    </a:lnTo>
                    <a:lnTo>
                      <a:pt x="10" y="5"/>
                    </a:lnTo>
                    <a:lnTo>
                      <a:pt x="11" y="4"/>
                    </a:lnTo>
                    <a:lnTo>
                      <a:pt x="14" y="1"/>
                    </a:lnTo>
                    <a:lnTo>
                      <a:pt x="17" y="0"/>
                    </a:lnTo>
                    <a:lnTo>
                      <a:pt x="18" y="0"/>
                    </a:lnTo>
                    <a:lnTo>
                      <a:pt x="21" y="0"/>
                    </a:lnTo>
                    <a:lnTo>
                      <a:pt x="305" y="0"/>
                    </a:lnTo>
                    <a:lnTo>
                      <a:pt x="307" y="0"/>
                    </a:lnTo>
                    <a:lnTo>
                      <a:pt x="310" y="0"/>
                    </a:lnTo>
                    <a:lnTo>
                      <a:pt x="313" y="1"/>
                    </a:lnTo>
                    <a:lnTo>
                      <a:pt x="314" y="4"/>
                    </a:lnTo>
                    <a:lnTo>
                      <a:pt x="317" y="5"/>
                    </a:lnTo>
                    <a:lnTo>
                      <a:pt x="317" y="8"/>
                    </a:lnTo>
                    <a:lnTo>
                      <a:pt x="318" y="11"/>
                    </a:lnTo>
                    <a:lnTo>
                      <a:pt x="318" y="13"/>
                    </a:lnTo>
                    <a:lnTo>
                      <a:pt x="318" y="5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9581" name="Freeform 28"/>
              <p:cNvSpPr>
                <a:spLocks/>
              </p:cNvSpPr>
              <p:nvPr/>
            </p:nvSpPr>
            <p:spPr bwMode="auto">
              <a:xfrm rot="-5379998">
                <a:off x="522" y="3332"/>
                <a:ext cx="163" cy="334"/>
              </a:xfrm>
              <a:custGeom>
                <a:avLst/>
                <a:gdLst>
                  <a:gd name="T0" fmla="*/ 5 w 326"/>
                  <a:gd name="T1" fmla="*/ 0 h 670"/>
                  <a:gd name="T2" fmla="*/ 6 w 326"/>
                  <a:gd name="T3" fmla="*/ 0 h 670"/>
                  <a:gd name="T4" fmla="*/ 6 w 326"/>
                  <a:gd name="T5" fmla="*/ 1 h 670"/>
                  <a:gd name="T6" fmla="*/ 6 w 326"/>
                  <a:gd name="T7" fmla="*/ 3 h 670"/>
                  <a:gd name="T8" fmla="*/ 6 w 326"/>
                  <a:gd name="T9" fmla="*/ 3 h 670"/>
                  <a:gd name="T10" fmla="*/ 5 w 326"/>
                  <a:gd name="T11" fmla="*/ 3 h 670"/>
                  <a:gd name="T12" fmla="*/ 5 w 326"/>
                  <a:gd name="T13" fmla="*/ 7 h 670"/>
                  <a:gd name="T14" fmla="*/ 6 w 326"/>
                  <a:gd name="T15" fmla="*/ 7 h 670"/>
                  <a:gd name="T16" fmla="*/ 6 w 326"/>
                  <a:gd name="T17" fmla="*/ 7 h 670"/>
                  <a:gd name="T18" fmla="*/ 6 w 326"/>
                  <a:gd name="T19" fmla="*/ 7 h 670"/>
                  <a:gd name="T20" fmla="*/ 6 w 326"/>
                  <a:gd name="T21" fmla="*/ 9 h 670"/>
                  <a:gd name="T22" fmla="*/ 6 w 326"/>
                  <a:gd name="T23" fmla="*/ 9 h 670"/>
                  <a:gd name="T24" fmla="*/ 5 w 326"/>
                  <a:gd name="T25" fmla="*/ 9 h 670"/>
                  <a:gd name="T26" fmla="*/ 5 w 326"/>
                  <a:gd name="T27" fmla="*/ 10 h 670"/>
                  <a:gd name="T28" fmla="*/ 5 w 326"/>
                  <a:gd name="T29" fmla="*/ 10 h 670"/>
                  <a:gd name="T30" fmla="*/ 5 w 326"/>
                  <a:gd name="T31" fmla="*/ 10 h 670"/>
                  <a:gd name="T32" fmla="*/ 4 w 326"/>
                  <a:gd name="T33" fmla="*/ 10 h 670"/>
                  <a:gd name="T34" fmla="*/ 4 w 326"/>
                  <a:gd name="T35" fmla="*/ 10 h 670"/>
                  <a:gd name="T36" fmla="*/ 3 w 326"/>
                  <a:gd name="T37" fmla="*/ 10 h 670"/>
                  <a:gd name="T38" fmla="*/ 2 w 326"/>
                  <a:gd name="T39" fmla="*/ 10 h 670"/>
                  <a:gd name="T40" fmla="*/ 2 w 326"/>
                  <a:gd name="T41" fmla="*/ 10 h 670"/>
                  <a:gd name="T42" fmla="*/ 1 w 326"/>
                  <a:gd name="T43" fmla="*/ 10 h 670"/>
                  <a:gd name="T44" fmla="*/ 1 w 326"/>
                  <a:gd name="T45" fmla="*/ 10 h 670"/>
                  <a:gd name="T46" fmla="*/ 1 w 326"/>
                  <a:gd name="T47" fmla="*/ 10 h 670"/>
                  <a:gd name="T48" fmla="*/ 1 w 326"/>
                  <a:gd name="T49" fmla="*/ 9 h 670"/>
                  <a:gd name="T50" fmla="*/ 1 w 326"/>
                  <a:gd name="T51" fmla="*/ 9 h 670"/>
                  <a:gd name="T52" fmla="*/ 0 w 326"/>
                  <a:gd name="T53" fmla="*/ 9 h 670"/>
                  <a:gd name="T54" fmla="*/ 0 w 326"/>
                  <a:gd name="T55" fmla="*/ 7 h 670"/>
                  <a:gd name="T56" fmla="*/ 1 w 326"/>
                  <a:gd name="T57" fmla="*/ 7 h 670"/>
                  <a:gd name="T58" fmla="*/ 1 w 326"/>
                  <a:gd name="T59" fmla="*/ 7 h 670"/>
                  <a:gd name="T60" fmla="*/ 1 w 326"/>
                  <a:gd name="T61" fmla="*/ 7 h 670"/>
                  <a:gd name="T62" fmla="*/ 1 w 326"/>
                  <a:gd name="T63" fmla="*/ 3 h 670"/>
                  <a:gd name="T64" fmla="*/ 1 w 326"/>
                  <a:gd name="T65" fmla="*/ 3 h 670"/>
                  <a:gd name="T66" fmla="*/ 0 w 326"/>
                  <a:gd name="T67" fmla="*/ 3 h 670"/>
                  <a:gd name="T68" fmla="*/ 0 w 326"/>
                  <a:gd name="T69" fmla="*/ 1 h 670"/>
                  <a:gd name="T70" fmla="*/ 1 w 326"/>
                  <a:gd name="T71" fmla="*/ 0 h 670"/>
                  <a:gd name="T72" fmla="*/ 1 w 326"/>
                  <a:gd name="T73" fmla="*/ 0 h 670"/>
                  <a:gd name="T74" fmla="*/ 1 w 326"/>
                  <a:gd name="T75" fmla="*/ 0 h 670"/>
                  <a:gd name="T76" fmla="*/ 1 w 326"/>
                  <a:gd name="T77" fmla="*/ 0 h 670"/>
                  <a:gd name="T78" fmla="*/ 1 w 326"/>
                  <a:gd name="T79" fmla="*/ 0 h 670"/>
                  <a:gd name="T80" fmla="*/ 5 w 326"/>
                  <a:gd name="T81" fmla="*/ 0 h 670"/>
                  <a:gd name="T82" fmla="*/ 5 w 326"/>
                  <a:gd name="T83" fmla="*/ 0 h 670"/>
                  <a:gd name="T84" fmla="*/ 5 w 326"/>
                  <a:gd name="T85" fmla="*/ 0 h 670"/>
                  <a:gd name="T86" fmla="*/ 5 w 326"/>
                  <a:gd name="T87" fmla="*/ 0 h 670"/>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326" h="670">
                    <a:moveTo>
                      <a:pt x="318" y="59"/>
                    </a:moveTo>
                    <a:lnTo>
                      <a:pt x="319" y="59"/>
                    </a:lnTo>
                    <a:lnTo>
                      <a:pt x="320" y="59"/>
                    </a:lnTo>
                    <a:lnTo>
                      <a:pt x="322" y="59"/>
                    </a:lnTo>
                    <a:lnTo>
                      <a:pt x="323" y="60"/>
                    </a:lnTo>
                    <a:lnTo>
                      <a:pt x="324" y="62"/>
                    </a:lnTo>
                    <a:lnTo>
                      <a:pt x="324" y="63"/>
                    </a:lnTo>
                    <a:lnTo>
                      <a:pt x="326" y="64"/>
                    </a:lnTo>
                    <a:lnTo>
                      <a:pt x="326" y="66"/>
                    </a:lnTo>
                    <a:lnTo>
                      <a:pt x="326" y="67"/>
                    </a:lnTo>
                    <a:lnTo>
                      <a:pt x="326" y="207"/>
                    </a:lnTo>
                    <a:lnTo>
                      <a:pt x="326" y="209"/>
                    </a:lnTo>
                    <a:lnTo>
                      <a:pt x="326" y="210"/>
                    </a:lnTo>
                    <a:lnTo>
                      <a:pt x="324" y="211"/>
                    </a:lnTo>
                    <a:lnTo>
                      <a:pt x="324" y="213"/>
                    </a:lnTo>
                    <a:lnTo>
                      <a:pt x="323" y="214"/>
                    </a:lnTo>
                    <a:lnTo>
                      <a:pt x="322" y="214"/>
                    </a:lnTo>
                    <a:lnTo>
                      <a:pt x="320" y="215"/>
                    </a:lnTo>
                    <a:lnTo>
                      <a:pt x="319" y="215"/>
                    </a:lnTo>
                    <a:lnTo>
                      <a:pt x="318" y="215"/>
                    </a:lnTo>
                    <a:lnTo>
                      <a:pt x="318" y="451"/>
                    </a:lnTo>
                    <a:lnTo>
                      <a:pt x="319" y="451"/>
                    </a:lnTo>
                    <a:lnTo>
                      <a:pt x="320" y="452"/>
                    </a:lnTo>
                    <a:lnTo>
                      <a:pt x="322" y="452"/>
                    </a:lnTo>
                    <a:lnTo>
                      <a:pt x="323" y="452"/>
                    </a:lnTo>
                    <a:lnTo>
                      <a:pt x="324" y="454"/>
                    </a:lnTo>
                    <a:lnTo>
                      <a:pt x="324" y="455"/>
                    </a:lnTo>
                    <a:lnTo>
                      <a:pt x="326" y="456"/>
                    </a:lnTo>
                    <a:lnTo>
                      <a:pt x="326" y="458"/>
                    </a:lnTo>
                    <a:lnTo>
                      <a:pt x="326" y="460"/>
                    </a:lnTo>
                    <a:lnTo>
                      <a:pt x="326" y="599"/>
                    </a:lnTo>
                    <a:lnTo>
                      <a:pt x="326" y="602"/>
                    </a:lnTo>
                    <a:lnTo>
                      <a:pt x="326" y="603"/>
                    </a:lnTo>
                    <a:lnTo>
                      <a:pt x="324" y="604"/>
                    </a:lnTo>
                    <a:lnTo>
                      <a:pt x="324" y="606"/>
                    </a:lnTo>
                    <a:lnTo>
                      <a:pt x="323" y="606"/>
                    </a:lnTo>
                    <a:lnTo>
                      <a:pt x="322" y="607"/>
                    </a:lnTo>
                    <a:lnTo>
                      <a:pt x="320" y="607"/>
                    </a:lnTo>
                    <a:lnTo>
                      <a:pt x="319" y="607"/>
                    </a:lnTo>
                    <a:lnTo>
                      <a:pt x="318" y="607"/>
                    </a:lnTo>
                    <a:lnTo>
                      <a:pt x="318" y="641"/>
                    </a:lnTo>
                    <a:lnTo>
                      <a:pt x="317" y="644"/>
                    </a:lnTo>
                    <a:lnTo>
                      <a:pt x="315" y="648"/>
                    </a:lnTo>
                    <a:lnTo>
                      <a:pt x="310" y="650"/>
                    </a:lnTo>
                    <a:lnTo>
                      <a:pt x="305" y="653"/>
                    </a:lnTo>
                    <a:lnTo>
                      <a:pt x="298" y="656"/>
                    </a:lnTo>
                    <a:lnTo>
                      <a:pt x="289" y="658"/>
                    </a:lnTo>
                    <a:lnTo>
                      <a:pt x="280" y="661"/>
                    </a:lnTo>
                    <a:lnTo>
                      <a:pt x="269" y="662"/>
                    </a:lnTo>
                    <a:lnTo>
                      <a:pt x="259" y="663"/>
                    </a:lnTo>
                    <a:lnTo>
                      <a:pt x="246" y="666"/>
                    </a:lnTo>
                    <a:lnTo>
                      <a:pt x="233" y="667"/>
                    </a:lnTo>
                    <a:lnTo>
                      <a:pt x="220" y="667"/>
                    </a:lnTo>
                    <a:lnTo>
                      <a:pt x="207" y="669"/>
                    </a:lnTo>
                    <a:lnTo>
                      <a:pt x="192" y="670"/>
                    </a:lnTo>
                    <a:lnTo>
                      <a:pt x="178" y="670"/>
                    </a:lnTo>
                    <a:lnTo>
                      <a:pt x="163" y="670"/>
                    </a:lnTo>
                    <a:lnTo>
                      <a:pt x="149" y="670"/>
                    </a:lnTo>
                    <a:lnTo>
                      <a:pt x="135" y="670"/>
                    </a:lnTo>
                    <a:lnTo>
                      <a:pt x="120" y="669"/>
                    </a:lnTo>
                    <a:lnTo>
                      <a:pt x="106" y="669"/>
                    </a:lnTo>
                    <a:lnTo>
                      <a:pt x="93" y="667"/>
                    </a:lnTo>
                    <a:lnTo>
                      <a:pt x="80" y="666"/>
                    </a:lnTo>
                    <a:lnTo>
                      <a:pt x="68" y="665"/>
                    </a:lnTo>
                    <a:lnTo>
                      <a:pt x="57" y="662"/>
                    </a:lnTo>
                    <a:lnTo>
                      <a:pt x="45" y="661"/>
                    </a:lnTo>
                    <a:lnTo>
                      <a:pt x="36" y="658"/>
                    </a:lnTo>
                    <a:lnTo>
                      <a:pt x="28" y="656"/>
                    </a:lnTo>
                    <a:lnTo>
                      <a:pt x="22" y="653"/>
                    </a:lnTo>
                    <a:lnTo>
                      <a:pt x="15" y="650"/>
                    </a:lnTo>
                    <a:lnTo>
                      <a:pt x="11" y="648"/>
                    </a:lnTo>
                    <a:lnTo>
                      <a:pt x="9" y="644"/>
                    </a:lnTo>
                    <a:lnTo>
                      <a:pt x="8" y="641"/>
                    </a:lnTo>
                    <a:lnTo>
                      <a:pt x="8" y="607"/>
                    </a:lnTo>
                    <a:lnTo>
                      <a:pt x="6" y="607"/>
                    </a:lnTo>
                    <a:lnTo>
                      <a:pt x="5" y="607"/>
                    </a:lnTo>
                    <a:lnTo>
                      <a:pt x="4" y="607"/>
                    </a:lnTo>
                    <a:lnTo>
                      <a:pt x="2" y="606"/>
                    </a:lnTo>
                    <a:lnTo>
                      <a:pt x="1" y="606"/>
                    </a:lnTo>
                    <a:lnTo>
                      <a:pt x="1" y="604"/>
                    </a:lnTo>
                    <a:lnTo>
                      <a:pt x="0" y="603"/>
                    </a:lnTo>
                    <a:lnTo>
                      <a:pt x="0" y="602"/>
                    </a:lnTo>
                    <a:lnTo>
                      <a:pt x="0" y="599"/>
                    </a:lnTo>
                    <a:lnTo>
                      <a:pt x="0" y="460"/>
                    </a:lnTo>
                    <a:lnTo>
                      <a:pt x="0" y="458"/>
                    </a:lnTo>
                    <a:lnTo>
                      <a:pt x="0" y="456"/>
                    </a:lnTo>
                    <a:lnTo>
                      <a:pt x="1" y="455"/>
                    </a:lnTo>
                    <a:lnTo>
                      <a:pt x="1" y="454"/>
                    </a:lnTo>
                    <a:lnTo>
                      <a:pt x="2" y="452"/>
                    </a:lnTo>
                    <a:lnTo>
                      <a:pt x="4" y="452"/>
                    </a:lnTo>
                    <a:lnTo>
                      <a:pt x="5" y="452"/>
                    </a:lnTo>
                    <a:lnTo>
                      <a:pt x="6" y="451"/>
                    </a:lnTo>
                    <a:lnTo>
                      <a:pt x="8" y="451"/>
                    </a:lnTo>
                    <a:lnTo>
                      <a:pt x="8" y="215"/>
                    </a:lnTo>
                    <a:lnTo>
                      <a:pt x="6" y="215"/>
                    </a:lnTo>
                    <a:lnTo>
                      <a:pt x="5" y="215"/>
                    </a:lnTo>
                    <a:lnTo>
                      <a:pt x="4" y="214"/>
                    </a:lnTo>
                    <a:lnTo>
                      <a:pt x="2" y="214"/>
                    </a:lnTo>
                    <a:lnTo>
                      <a:pt x="1" y="213"/>
                    </a:lnTo>
                    <a:lnTo>
                      <a:pt x="1" y="211"/>
                    </a:lnTo>
                    <a:lnTo>
                      <a:pt x="0" y="210"/>
                    </a:lnTo>
                    <a:lnTo>
                      <a:pt x="0" y="209"/>
                    </a:lnTo>
                    <a:lnTo>
                      <a:pt x="0" y="207"/>
                    </a:lnTo>
                    <a:lnTo>
                      <a:pt x="0" y="67"/>
                    </a:lnTo>
                    <a:lnTo>
                      <a:pt x="0" y="66"/>
                    </a:lnTo>
                    <a:lnTo>
                      <a:pt x="0" y="64"/>
                    </a:lnTo>
                    <a:lnTo>
                      <a:pt x="1" y="63"/>
                    </a:lnTo>
                    <a:lnTo>
                      <a:pt x="1" y="62"/>
                    </a:lnTo>
                    <a:lnTo>
                      <a:pt x="2" y="60"/>
                    </a:lnTo>
                    <a:lnTo>
                      <a:pt x="4" y="59"/>
                    </a:lnTo>
                    <a:lnTo>
                      <a:pt x="5" y="59"/>
                    </a:lnTo>
                    <a:lnTo>
                      <a:pt x="6" y="59"/>
                    </a:lnTo>
                    <a:lnTo>
                      <a:pt x="8" y="59"/>
                    </a:lnTo>
                    <a:lnTo>
                      <a:pt x="8" y="13"/>
                    </a:lnTo>
                    <a:lnTo>
                      <a:pt x="9" y="11"/>
                    </a:lnTo>
                    <a:lnTo>
                      <a:pt x="9" y="8"/>
                    </a:lnTo>
                    <a:lnTo>
                      <a:pt x="10" y="5"/>
                    </a:lnTo>
                    <a:lnTo>
                      <a:pt x="11" y="4"/>
                    </a:lnTo>
                    <a:lnTo>
                      <a:pt x="14" y="1"/>
                    </a:lnTo>
                    <a:lnTo>
                      <a:pt x="17" y="0"/>
                    </a:lnTo>
                    <a:lnTo>
                      <a:pt x="18" y="0"/>
                    </a:lnTo>
                    <a:lnTo>
                      <a:pt x="21" y="0"/>
                    </a:lnTo>
                    <a:lnTo>
                      <a:pt x="305" y="0"/>
                    </a:lnTo>
                    <a:lnTo>
                      <a:pt x="307" y="0"/>
                    </a:lnTo>
                    <a:lnTo>
                      <a:pt x="310" y="0"/>
                    </a:lnTo>
                    <a:lnTo>
                      <a:pt x="313" y="1"/>
                    </a:lnTo>
                    <a:lnTo>
                      <a:pt x="314" y="4"/>
                    </a:lnTo>
                    <a:lnTo>
                      <a:pt x="317" y="5"/>
                    </a:lnTo>
                    <a:lnTo>
                      <a:pt x="317" y="8"/>
                    </a:lnTo>
                    <a:lnTo>
                      <a:pt x="318" y="11"/>
                    </a:lnTo>
                    <a:lnTo>
                      <a:pt x="318" y="13"/>
                    </a:lnTo>
                    <a:lnTo>
                      <a:pt x="318" y="59"/>
                    </a:lnTo>
                  </a:path>
                </a:pathLst>
              </a:custGeom>
              <a:noFill/>
              <a:ln w="0">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9582" name="Freeform 29"/>
              <p:cNvSpPr>
                <a:spLocks/>
              </p:cNvSpPr>
              <p:nvPr/>
            </p:nvSpPr>
            <p:spPr bwMode="auto">
              <a:xfrm rot="-5379998">
                <a:off x="733" y="3494"/>
                <a:ext cx="73" cy="8"/>
              </a:xfrm>
              <a:custGeom>
                <a:avLst/>
                <a:gdLst>
                  <a:gd name="T0" fmla="*/ 1 w 145"/>
                  <a:gd name="T1" fmla="*/ 0 h 17"/>
                  <a:gd name="T2" fmla="*/ 3 w 145"/>
                  <a:gd name="T3" fmla="*/ 0 h 17"/>
                  <a:gd name="T4" fmla="*/ 3 w 145"/>
                  <a:gd name="T5" fmla="*/ 0 h 17"/>
                  <a:gd name="T6" fmla="*/ 3 w 145"/>
                  <a:gd name="T7" fmla="*/ 0 h 17"/>
                  <a:gd name="T8" fmla="*/ 3 w 145"/>
                  <a:gd name="T9" fmla="*/ 0 h 17"/>
                  <a:gd name="T10" fmla="*/ 3 w 145"/>
                  <a:gd name="T11" fmla="*/ 0 h 17"/>
                  <a:gd name="T12" fmla="*/ 3 w 145"/>
                  <a:gd name="T13" fmla="*/ 0 h 17"/>
                  <a:gd name="T14" fmla="*/ 3 w 145"/>
                  <a:gd name="T15" fmla="*/ 0 h 17"/>
                  <a:gd name="T16" fmla="*/ 3 w 145"/>
                  <a:gd name="T17" fmla="*/ 0 h 17"/>
                  <a:gd name="T18" fmla="*/ 3 w 145"/>
                  <a:gd name="T19" fmla="*/ 0 h 17"/>
                  <a:gd name="T20" fmla="*/ 3 w 145"/>
                  <a:gd name="T21" fmla="*/ 0 h 17"/>
                  <a:gd name="T22" fmla="*/ 3 w 145"/>
                  <a:gd name="T23" fmla="*/ 0 h 17"/>
                  <a:gd name="T24" fmla="*/ 3 w 145"/>
                  <a:gd name="T25" fmla="*/ 0 h 17"/>
                  <a:gd name="T26" fmla="*/ 3 w 145"/>
                  <a:gd name="T27" fmla="*/ 0 h 17"/>
                  <a:gd name="T28" fmla="*/ 3 w 145"/>
                  <a:gd name="T29" fmla="*/ 0 h 17"/>
                  <a:gd name="T30" fmla="*/ 3 w 145"/>
                  <a:gd name="T31" fmla="*/ 0 h 17"/>
                  <a:gd name="T32" fmla="*/ 3 w 145"/>
                  <a:gd name="T33" fmla="*/ 0 h 17"/>
                  <a:gd name="T34" fmla="*/ 3 w 145"/>
                  <a:gd name="T35" fmla="*/ 0 h 17"/>
                  <a:gd name="T36" fmla="*/ 3 w 145"/>
                  <a:gd name="T37" fmla="*/ 0 h 17"/>
                  <a:gd name="T38" fmla="*/ 1 w 145"/>
                  <a:gd name="T39" fmla="*/ 0 h 17"/>
                  <a:gd name="T40" fmla="*/ 1 w 145"/>
                  <a:gd name="T41" fmla="*/ 0 h 17"/>
                  <a:gd name="T42" fmla="*/ 1 w 145"/>
                  <a:gd name="T43" fmla="*/ 0 h 17"/>
                  <a:gd name="T44" fmla="*/ 1 w 145"/>
                  <a:gd name="T45" fmla="*/ 0 h 17"/>
                  <a:gd name="T46" fmla="*/ 1 w 145"/>
                  <a:gd name="T47" fmla="*/ 0 h 17"/>
                  <a:gd name="T48" fmla="*/ 1 w 145"/>
                  <a:gd name="T49" fmla="*/ 0 h 17"/>
                  <a:gd name="T50" fmla="*/ 0 w 145"/>
                  <a:gd name="T51" fmla="*/ 0 h 17"/>
                  <a:gd name="T52" fmla="*/ 0 w 145"/>
                  <a:gd name="T53" fmla="*/ 0 h 17"/>
                  <a:gd name="T54" fmla="*/ 0 w 145"/>
                  <a:gd name="T55" fmla="*/ 0 h 17"/>
                  <a:gd name="T56" fmla="*/ 0 w 145"/>
                  <a:gd name="T57" fmla="*/ 0 h 17"/>
                  <a:gd name="T58" fmla="*/ 0 w 145"/>
                  <a:gd name="T59" fmla="*/ 0 h 17"/>
                  <a:gd name="T60" fmla="*/ 0 w 145"/>
                  <a:gd name="T61" fmla="*/ 0 h 17"/>
                  <a:gd name="T62" fmla="*/ 1 w 145"/>
                  <a:gd name="T63" fmla="*/ 0 h 17"/>
                  <a:gd name="T64" fmla="*/ 1 w 145"/>
                  <a:gd name="T65" fmla="*/ 0 h 17"/>
                  <a:gd name="T66" fmla="*/ 1 w 145"/>
                  <a:gd name="T67" fmla="*/ 0 h 17"/>
                  <a:gd name="T68" fmla="*/ 1 w 145"/>
                  <a:gd name="T69" fmla="*/ 0 h 17"/>
                  <a:gd name="T70" fmla="*/ 1 w 145"/>
                  <a:gd name="T71" fmla="*/ 0 h 17"/>
                  <a:gd name="T72" fmla="*/ 1 w 145"/>
                  <a:gd name="T73" fmla="*/ 0 h 17"/>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0" t="0" r="r" b="b"/>
                <a:pathLst>
                  <a:path w="145" h="17">
                    <a:moveTo>
                      <a:pt x="9" y="0"/>
                    </a:moveTo>
                    <a:lnTo>
                      <a:pt x="136" y="0"/>
                    </a:lnTo>
                    <a:lnTo>
                      <a:pt x="137" y="0"/>
                    </a:lnTo>
                    <a:lnTo>
                      <a:pt x="140" y="0"/>
                    </a:lnTo>
                    <a:lnTo>
                      <a:pt x="141" y="1"/>
                    </a:lnTo>
                    <a:lnTo>
                      <a:pt x="143" y="3"/>
                    </a:lnTo>
                    <a:lnTo>
                      <a:pt x="144" y="4"/>
                    </a:lnTo>
                    <a:lnTo>
                      <a:pt x="145" y="5"/>
                    </a:lnTo>
                    <a:lnTo>
                      <a:pt x="145" y="7"/>
                    </a:lnTo>
                    <a:lnTo>
                      <a:pt x="145" y="9"/>
                    </a:lnTo>
                    <a:lnTo>
                      <a:pt x="145" y="11"/>
                    </a:lnTo>
                    <a:lnTo>
                      <a:pt x="145" y="12"/>
                    </a:lnTo>
                    <a:lnTo>
                      <a:pt x="144" y="13"/>
                    </a:lnTo>
                    <a:lnTo>
                      <a:pt x="143" y="15"/>
                    </a:lnTo>
                    <a:lnTo>
                      <a:pt x="141" y="16"/>
                    </a:lnTo>
                    <a:lnTo>
                      <a:pt x="140" y="17"/>
                    </a:lnTo>
                    <a:lnTo>
                      <a:pt x="137" y="17"/>
                    </a:lnTo>
                    <a:lnTo>
                      <a:pt x="136" y="17"/>
                    </a:lnTo>
                    <a:lnTo>
                      <a:pt x="9" y="17"/>
                    </a:lnTo>
                    <a:lnTo>
                      <a:pt x="8" y="17"/>
                    </a:lnTo>
                    <a:lnTo>
                      <a:pt x="5" y="17"/>
                    </a:lnTo>
                    <a:lnTo>
                      <a:pt x="4" y="16"/>
                    </a:lnTo>
                    <a:lnTo>
                      <a:pt x="3" y="15"/>
                    </a:lnTo>
                    <a:lnTo>
                      <a:pt x="1" y="13"/>
                    </a:lnTo>
                    <a:lnTo>
                      <a:pt x="0" y="12"/>
                    </a:lnTo>
                    <a:lnTo>
                      <a:pt x="0" y="11"/>
                    </a:lnTo>
                    <a:lnTo>
                      <a:pt x="0" y="9"/>
                    </a:lnTo>
                    <a:lnTo>
                      <a:pt x="0" y="7"/>
                    </a:lnTo>
                    <a:lnTo>
                      <a:pt x="0" y="5"/>
                    </a:lnTo>
                    <a:lnTo>
                      <a:pt x="1" y="4"/>
                    </a:lnTo>
                    <a:lnTo>
                      <a:pt x="3" y="3"/>
                    </a:lnTo>
                    <a:lnTo>
                      <a:pt x="4" y="1"/>
                    </a:lnTo>
                    <a:lnTo>
                      <a:pt x="5" y="0"/>
                    </a:lnTo>
                    <a:lnTo>
                      <a:pt x="8" y="0"/>
                    </a:lnTo>
                    <a:lnTo>
                      <a:pt x="9"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9583" name="Freeform 30"/>
              <p:cNvSpPr>
                <a:spLocks/>
              </p:cNvSpPr>
              <p:nvPr/>
            </p:nvSpPr>
            <p:spPr bwMode="auto">
              <a:xfrm rot="-5379998">
                <a:off x="748" y="3563"/>
                <a:ext cx="10" cy="20"/>
              </a:xfrm>
              <a:custGeom>
                <a:avLst/>
                <a:gdLst>
                  <a:gd name="T0" fmla="*/ 0 w 18"/>
                  <a:gd name="T1" fmla="*/ 0 h 41"/>
                  <a:gd name="T2" fmla="*/ 1 w 18"/>
                  <a:gd name="T3" fmla="*/ 0 h 41"/>
                  <a:gd name="T4" fmla="*/ 1 w 18"/>
                  <a:gd name="T5" fmla="*/ 0 h 41"/>
                  <a:gd name="T6" fmla="*/ 1 w 18"/>
                  <a:gd name="T7" fmla="*/ 0 h 41"/>
                  <a:gd name="T8" fmla="*/ 1 w 18"/>
                  <a:gd name="T9" fmla="*/ 0 h 41"/>
                  <a:gd name="T10" fmla="*/ 1 w 18"/>
                  <a:gd name="T11" fmla="*/ 0 h 41"/>
                  <a:gd name="T12" fmla="*/ 1 w 18"/>
                  <a:gd name="T13" fmla="*/ 0 h 41"/>
                  <a:gd name="T14" fmla="*/ 1 w 18"/>
                  <a:gd name="T15" fmla="*/ 0 h 41"/>
                  <a:gd name="T16" fmla="*/ 1 w 18"/>
                  <a:gd name="T17" fmla="*/ 0 h 41"/>
                  <a:gd name="T18" fmla="*/ 1 w 18"/>
                  <a:gd name="T19" fmla="*/ 0 h 41"/>
                  <a:gd name="T20" fmla="*/ 1 w 18"/>
                  <a:gd name="T21" fmla="*/ 0 h 41"/>
                  <a:gd name="T22" fmla="*/ 1 w 18"/>
                  <a:gd name="T23" fmla="*/ 0 h 41"/>
                  <a:gd name="T24" fmla="*/ 1 w 18"/>
                  <a:gd name="T25" fmla="*/ 0 h 41"/>
                  <a:gd name="T26" fmla="*/ 1 w 18"/>
                  <a:gd name="T27" fmla="*/ 0 h 41"/>
                  <a:gd name="T28" fmla="*/ 1 w 18"/>
                  <a:gd name="T29" fmla="*/ 0 h 41"/>
                  <a:gd name="T30" fmla="*/ 1 w 18"/>
                  <a:gd name="T31" fmla="*/ 0 h 41"/>
                  <a:gd name="T32" fmla="*/ 1 w 18"/>
                  <a:gd name="T33" fmla="*/ 0 h 41"/>
                  <a:gd name="T34" fmla="*/ 1 w 18"/>
                  <a:gd name="T35" fmla="*/ 0 h 41"/>
                  <a:gd name="T36" fmla="*/ 1 w 18"/>
                  <a:gd name="T37" fmla="*/ 0 h 41"/>
                  <a:gd name="T38" fmla="*/ 1 w 18"/>
                  <a:gd name="T39" fmla="*/ 0 h 41"/>
                  <a:gd name="T40" fmla="*/ 0 w 18"/>
                  <a:gd name="T41" fmla="*/ 0 h 41"/>
                  <a:gd name="T42" fmla="*/ 0 w 18"/>
                  <a:gd name="T43" fmla="*/ 0 h 41"/>
                  <a:gd name="T44" fmla="*/ 0 w 18"/>
                  <a:gd name="T45" fmla="*/ 0 h 41"/>
                  <a:gd name="T46" fmla="*/ 0 w 18"/>
                  <a:gd name="T47" fmla="*/ 0 h 41"/>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0" t="0" r="r" b="b"/>
                <a:pathLst>
                  <a:path w="18" h="41">
                    <a:moveTo>
                      <a:pt x="0" y="0"/>
                    </a:moveTo>
                    <a:lnTo>
                      <a:pt x="13" y="9"/>
                    </a:lnTo>
                    <a:lnTo>
                      <a:pt x="13" y="24"/>
                    </a:lnTo>
                    <a:lnTo>
                      <a:pt x="14" y="24"/>
                    </a:lnTo>
                    <a:lnTo>
                      <a:pt x="16" y="25"/>
                    </a:lnTo>
                    <a:lnTo>
                      <a:pt x="17" y="25"/>
                    </a:lnTo>
                    <a:lnTo>
                      <a:pt x="17" y="26"/>
                    </a:lnTo>
                    <a:lnTo>
                      <a:pt x="18" y="26"/>
                    </a:lnTo>
                    <a:lnTo>
                      <a:pt x="18" y="30"/>
                    </a:lnTo>
                    <a:lnTo>
                      <a:pt x="18" y="34"/>
                    </a:lnTo>
                    <a:lnTo>
                      <a:pt x="18" y="37"/>
                    </a:lnTo>
                    <a:lnTo>
                      <a:pt x="18" y="41"/>
                    </a:lnTo>
                    <a:lnTo>
                      <a:pt x="13" y="38"/>
                    </a:lnTo>
                    <a:lnTo>
                      <a:pt x="8" y="37"/>
                    </a:lnTo>
                    <a:lnTo>
                      <a:pt x="5" y="34"/>
                    </a:lnTo>
                    <a:lnTo>
                      <a:pt x="2" y="33"/>
                    </a:lnTo>
                    <a:lnTo>
                      <a:pt x="1" y="30"/>
                    </a:lnTo>
                    <a:lnTo>
                      <a:pt x="0" y="27"/>
                    </a:lnTo>
                    <a:lnTo>
                      <a:pt x="0" y="25"/>
                    </a:lnTo>
                    <a:lnTo>
                      <a:pt x="0" y="22"/>
                    </a:lnTo>
                    <a:lnTo>
                      <a:pt x="0" y="0"/>
                    </a:lnTo>
                    <a:close/>
                  </a:path>
                </a:pathLst>
              </a:custGeom>
              <a:solidFill>
                <a:srgbClr val="FF9933"/>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9584" name="Freeform 31"/>
              <p:cNvSpPr>
                <a:spLocks/>
              </p:cNvSpPr>
              <p:nvPr/>
            </p:nvSpPr>
            <p:spPr bwMode="auto">
              <a:xfrm rot="-5379998">
                <a:off x="748" y="3563"/>
                <a:ext cx="10" cy="20"/>
              </a:xfrm>
              <a:custGeom>
                <a:avLst/>
                <a:gdLst>
                  <a:gd name="T0" fmla="*/ 0 w 18"/>
                  <a:gd name="T1" fmla="*/ 0 h 41"/>
                  <a:gd name="T2" fmla="*/ 1 w 18"/>
                  <a:gd name="T3" fmla="*/ 0 h 41"/>
                  <a:gd name="T4" fmla="*/ 1 w 18"/>
                  <a:gd name="T5" fmla="*/ 0 h 41"/>
                  <a:gd name="T6" fmla="*/ 1 w 18"/>
                  <a:gd name="T7" fmla="*/ 0 h 41"/>
                  <a:gd name="T8" fmla="*/ 1 w 18"/>
                  <a:gd name="T9" fmla="*/ 0 h 41"/>
                  <a:gd name="T10" fmla="*/ 1 w 18"/>
                  <a:gd name="T11" fmla="*/ 0 h 41"/>
                  <a:gd name="T12" fmla="*/ 1 w 18"/>
                  <a:gd name="T13" fmla="*/ 0 h 41"/>
                  <a:gd name="T14" fmla="*/ 1 w 18"/>
                  <a:gd name="T15" fmla="*/ 0 h 41"/>
                  <a:gd name="T16" fmla="*/ 1 w 18"/>
                  <a:gd name="T17" fmla="*/ 0 h 41"/>
                  <a:gd name="T18" fmla="*/ 1 w 18"/>
                  <a:gd name="T19" fmla="*/ 0 h 41"/>
                  <a:gd name="T20" fmla="*/ 1 w 18"/>
                  <a:gd name="T21" fmla="*/ 0 h 41"/>
                  <a:gd name="T22" fmla="*/ 1 w 18"/>
                  <a:gd name="T23" fmla="*/ 0 h 41"/>
                  <a:gd name="T24" fmla="*/ 1 w 18"/>
                  <a:gd name="T25" fmla="*/ 0 h 41"/>
                  <a:gd name="T26" fmla="*/ 1 w 18"/>
                  <a:gd name="T27" fmla="*/ 0 h 41"/>
                  <a:gd name="T28" fmla="*/ 1 w 18"/>
                  <a:gd name="T29" fmla="*/ 0 h 41"/>
                  <a:gd name="T30" fmla="*/ 1 w 18"/>
                  <a:gd name="T31" fmla="*/ 0 h 41"/>
                  <a:gd name="T32" fmla="*/ 1 w 18"/>
                  <a:gd name="T33" fmla="*/ 0 h 41"/>
                  <a:gd name="T34" fmla="*/ 1 w 18"/>
                  <a:gd name="T35" fmla="*/ 0 h 41"/>
                  <a:gd name="T36" fmla="*/ 1 w 18"/>
                  <a:gd name="T37" fmla="*/ 0 h 41"/>
                  <a:gd name="T38" fmla="*/ 1 w 18"/>
                  <a:gd name="T39" fmla="*/ 0 h 41"/>
                  <a:gd name="T40" fmla="*/ 0 w 18"/>
                  <a:gd name="T41" fmla="*/ 0 h 41"/>
                  <a:gd name="T42" fmla="*/ 0 w 18"/>
                  <a:gd name="T43" fmla="*/ 0 h 41"/>
                  <a:gd name="T44" fmla="*/ 0 w 18"/>
                  <a:gd name="T45" fmla="*/ 0 h 41"/>
                  <a:gd name="T46" fmla="*/ 0 w 18"/>
                  <a:gd name="T47" fmla="*/ 0 h 41"/>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0" t="0" r="r" b="b"/>
                <a:pathLst>
                  <a:path w="18" h="41">
                    <a:moveTo>
                      <a:pt x="0" y="0"/>
                    </a:moveTo>
                    <a:lnTo>
                      <a:pt x="13" y="9"/>
                    </a:lnTo>
                    <a:lnTo>
                      <a:pt x="13" y="24"/>
                    </a:lnTo>
                    <a:lnTo>
                      <a:pt x="14" y="24"/>
                    </a:lnTo>
                    <a:lnTo>
                      <a:pt x="16" y="25"/>
                    </a:lnTo>
                    <a:lnTo>
                      <a:pt x="17" y="25"/>
                    </a:lnTo>
                    <a:lnTo>
                      <a:pt x="17" y="26"/>
                    </a:lnTo>
                    <a:lnTo>
                      <a:pt x="18" y="26"/>
                    </a:lnTo>
                    <a:lnTo>
                      <a:pt x="18" y="30"/>
                    </a:lnTo>
                    <a:lnTo>
                      <a:pt x="18" y="34"/>
                    </a:lnTo>
                    <a:lnTo>
                      <a:pt x="18" y="37"/>
                    </a:lnTo>
                    <a:lnTo>
                      <a:pt x="18" y="41"/>
                    </a:lnTo>
                    <a:lnTo>
                      <a:pt x="13" y="38"/>
                    </a:lnTo>
                    <a:lnTo>
                      <a:pt x="8" y="37"/>
                    </a:lnTo>
                    <a:lnTo>
                      <a:pt x="5" y="34"/>
                    </a:lnTo>
                    <a:lnTo>
                      <a:pt x="2" y="33"/>
                    </a:lnTo>
                    <a:lnTo>
                      <a:pt x="1" y="30"/>
                    </a:lnTo>
                    <a:lnTo>
                      <a:pt x="0" y="27"/>
                    </a:lnTo>
                    <a:lnTo>
                      <a:pt x="0" y="25"/>
                    </a:lnTo>
                    <a:lnTo>
                      <a:pt x="0" y="22"/>
                    </a:lnTo>
                    <a:lnTo>
                      <a:pt x="0" y="0"/>
                    </a:lnTo>
                  </a:path>
                </a:pathLst>
              </a:custGeom>
              <a:noFill/>
              <a:ln w="0">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9585" name="Freeform 32"/>
              <p:cNvSpPr>
                <a:spLocks/>
              </p:cNvSpPr>
              <p:nvPr/>
            </p:nvSpPr>
            <p:spPr bwMode="auto">
              <a:xfrm rot="-5379998">
                <a:off x="749" y="3417"/>
                <a:ext cx="10" cy="20"/>
              </a:xfrm>
              <a:custGeom>
                <a:avLst/>
                <a:gdLst>
                  <a:gd name="T0" fmla="*/ 1 w 19"/>
                  <a:gd name="T1" fmla="*/ 0 h 41"/>
                  <a:gd name="T2" fmla="*/ 1 w 19"/>
                  <a:gd name="T3" fmla="*/ 0 h 41"/>
                  <a:gd name="T4" fmla="*/ 1 w 19"/>
                  <a:gd name="T5" fmla="*/ 0 h 41"/>
                  <a:gd name="T6" fmla="*/ 1 w 19"/>
                  <a:gd name="T7" fmla="*/ 0 h 41"/>
                  <a:gd name="T8" fmla="*/ 1 w 19"/>
                  <a:gd name="T9" fmla="*/ 0 h 41"/>
                  <a:gd name="T10" fmla="*/ 1 w 19"/>
                  <a:gd name="T11" fmla="*/ 0 h 41"/>
                  <a:gd name="T12" fmla="*/ 1 w 19"/>
                  <a:gd name="T13" fmla="*/ 0 h 41"/>
                  <a:gd name="T14" fmla="*/ 1 w 19"/>
                  <a:gd name="T15" fmla="*/ 0 h 41"/>
                  <a:gd name="T16" fmla="*/ 1 w 19"/>
                  <a:gd name="T17" fmla="*/ 0 h 41"/>
                  <a:gd name="T18" fmla="*/ 1 w 19"/>
                  <a:gd name="T19" fmla="*/ 0 h 41"/>
                  <a:gd name="T20" fmla="*/ 0 w 19"/>
                  <a:gd name="T21" fmla="*/ 0 h 41"/>
                  <a:gd name="T22" fmla="*/ 0 w 19"/>
                  <a:gd name="T23" fmla="*/ 0 h 41"/>
                  <a:gd name="T24" fmla="*/ 0 w 19"/>
                  <a:gd name="T25" fmla="*/ 0 h 41"/>
                  <a:gd name="T26" fmla="*/ 0 w 19"/>
                  <a:gd name="T27" fmla="*/ 0 h 41"/>
                  <a:gd name="T28" fmla="*/ 0 w 19"/>
                  <a:gd name="T29" fmla="*/ 0 h 41"/>
                  <a:gd name="T30" fmla="*/ 1 w 19"/>
                  <a:gd name="T31" fmla="*/ 0 h 41"/>
                  <a:gd name="T32" fmla="*/ 1 w 19"/>
                  <a:gd name="T33" fmla="*/ 0 h 41"/>
                  <a:gd name="T34" fmla="*/ 1 w 19"/>
                  <a:gd name="T35" fmla="*/ 0 h 41"/>
                  <a:gd name="T36" fmla="*/ 1 w 19"/>
                  <a:gd name="T37" fmla="*/ 0 h 41"/>
                  <a:gd name="T38" fmla="*/ 1 w 19"/>
                  <a:gd name="T39" fmla="*/ 0 h 41"/>
                  <a:gd name="T40" fmla="*/ 1 w 19"/>
                  <a:gd name="T41" fmla="*/ 0 h 41"/>
                  <a:gd name="T42" fmla="*/ 1 w 19"/>
                  <a:gd name="T43" fmla="*/ 0 h 41"/>
                  <a:gd name="T44" fmla="*/ 1 w 19"/>
                  <a:gd name="T45" fmla="*/ 0 h 41"/>
                  <a:gd name="T46" fmla="*/ 1 w 19"/>
                  <a:gd name="T47" fmla="*/ 0 h 41"/>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0" t="0" r="r" b="b"/>
                <a:pathLst>
                  <a:path w="19" h="41">
                    <a:moveTo>
                      <a:pt x="18" y="0"/>
                    </a:moveTo>
                    <a:lnTo>
                      <a:pt x="5" y="9"/>
                    </a:lnTo>
                    <a:lnTo>
                      <a:pt x="5" y="24"/>
                    </a:lnTo>
                    <a:lnTo>
                      <a:pt x="4" y="24"/>
                    </a:lnTo>
                    <a:lnTo>
                      <a:pt x="4" y="25"/>
                    </a:lnTo>
                    <a:lnTo>
                      <a:pt x="2" y="25"/>
                    </a:lnTo>
                    <a:lnTo>
                      <a:pt x="1" y="26"/>
                    </a:lnTo>
                    <a:lnTo>
                      <a:pt x="0" y="26"/>
                    </a:lnTo>
                    <a:lnTo>
                      <a:pt x="0" y="30"/>
                    </a:lnTo>
                    <a:lnTo>
                      <a:pt x="0" y="34"/>
                    </a:lnTo>
                    <a:lnTo>
                      <a:pt x="0" y="37"/>
                    </a:lnTo>
                    <a:lnTo>
                      <a:pt x="0" y="41"/>
                    </a:lnTo>
                    <a:lnTo>
                      <a:pt x="6" y="38"/>
                    </a:lnTo>
                    <a:lnTo>
                      <a:pt x="10" y="37"/>
                    </a:lnTo>
                    <a:lnTo>
                      <a:pt x="14" y="34"/>
                    </a:lnTo>
                    <a:lnTo>
                      <a:pt x="16" y="33"/>
                    </a:lnTo>
                    <a:lnTo>
                      <a:pt x="18" y="30"/>
                    </a:lnTo>
                    <a:lnTo>
                      <a:pt x="18" y="27"/>
                    </a:lnTo>
                    <a:lnTo>
                      <a:pt x="19" y="25"/>
                    </a:lnTo>
                    <a:lnTo>
                      <a:pt x="19" y="22"/>
                    </a:lnTo>
                    <a:lnTo>
                      <a:pt x="18" y="0"/>
                    </a:lnTo>
                    <a:close/>
                  </a:path>
                </a:pathLst>
              </a:custGeom>
              <a:solidFill>
                <a:srgbClr val="FF9933"/>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9586" name="Freeform 33"/>
              <p:cNvSpPr>
                <a:spLocks/>
              </p:cNvSpPr>
              <p:nvPr/>
            </p:nvSpPr>
            <p:spPr bwMode="auto">
              <a:xfrm rot="-5379998">
                <a:off x="749" y="3417"/>
                <a:ext cx="10" cy="20"/>
              </a:xfrm>
              <a:custGeom>
                <a:avLst/>
                <a:gdLst>
                  <a:gd name="T0" fmla="*/ 1 w 19"/>
                  <a:gd name="T1" fmla="*/ 0 h 41"/>
                  <a:gd name="T2" fmla="*/ 1 w 19"/>
                  <a:gd name="T3" fmla="*/ 0 h 41"/>
                  <a:gd name="T4" fmla="*/ 1 w 19"/>
                  <a:gd name="T5" fmla="*/ 0 h 41"/>
                  <a:gd name="T6" fmla="*/ 1 w 19"/>
                  <a:gd name="T7" fmla="*/ 0 h 41"/>
                  <a:gd name="T8" fmla="*/ 1 w 19"/>
                  <a:gd name="T9" fmla="*/ 0 h 41"/>
                  <a:gd name="T10" fmla="*/ 1 w 19"/>
                  <a:gd name="T11" fmla="*/ 0 h 41"/>
                  <a:gd name="T12" fmla="*/ 1 w 19"/>
                  <a:gd name="T13" fmla="*/ 0 h 41"/>
                  <a:gd name="T14" fmla="*/ 1 w 19"/>
                  <a:gd name="T15" fmla="*/ 0 h 41"/>
                  <a:gd name="T16" fmla="*/ 1 w 19"/>
                  <a:gd name="T17" fmla="*/ 0 h 41"/>
                  <a:gd name="T18" fmla="*/ 1 w 19"/>
                  <a:gd name="T19" fmla="*/ 0 h 41"/>
                  <a:gd name="T20" fmla="*/ 0 w 19"/>
                  <a:gd name="T21" fmla="*/ 0 h 41"/>
                  <a:gd name="T22" fmla="*/ 0 w 19"/>
                  <a:gd name="T23" fmla="*/ 0 h 41"/>
                  <a:gd name="T24" fmla="*/ 0 w 19"/>
                  <a:gd name="T25" fmla="*/ 0 h 41"/>
                  <a:gd name="T26" fmla="*/ 0 w 19"/>
                  <a:gd name="T27" fmla="*/ 0 h 41"/>
                  <a:gd name="T28" fmla="*/ 0 w 19"/>
                  <a:gd name="T29" fmla="*/ 0 h 41"/>
                  <a:gd name="T30" fmla="*/ 1 w 19"/>
                  <a:gd name="T31" fmla="*/ 0 h 41"/>
                  <a:gd name="T32" fmla="*/ 1 w 19"/>
                  <a:gd name="T33" fmla="*/ 0 h 41"/>
                  <a:gd name="T34" fmla="*/ 1 w 19"/>
                  <a:gd name="T35" fmla="*/ 0 h 41"/>
                  <a:gd name="T36" fmla="*/ 1 w 19"/>
                  <a:gd name="T37" fmla="*/ 0 h 41"/>
                  <a:gd name="T38" fmla="*/ 1 w 19"/>
                  <a:gd name="T39" fmla="*/ 0 h 41"/>
                  <a:gd name="T40" fmla="*/ 1 w 19"/>
                  <a:gd name="T41" fmla="*/ 0 h 41"/>
                  <a:gd name="T42" fmla="*/ 1 w 19"/>
                  <a:gd name="T43" fmla="*/ 0 h 41"/>
                  <a:gd name="T44" fmla="*/ 1 w 19"/>
                  <a:gd name="T45" fmla="*/ 0 h 41"/>
                  <a:gd name="T46" fmla="*/ 1 w 19"/>
                  <a:gd name="T47" fmla="*/ 0 h 41"/>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0" t="0" r="r" b="b"/>
                <a:pathLst>
                  <a:path w="19" h="41">
                    <a:moveTo>
                      <a:pt x="18" y="0"/>
                    </a:moveTo>
                    <a:lnTo>
                      <a:pt x="5" y="9"/>
                    </a:lnTo>
                    <a:lnTo>
                      <a:pt x="5" y="24"/>
                    </a:lnTo>
                    <a:lnTo>
                      <a:pt x="4" y="24"/>
                    </a:lnTo>
                    <a:lnTo>
                      <a:pt x="4" y="25"/>
                    </a:lnTo>
                    <a:lnTo>
                      <a:pt x="2" y="25"/>
                    </a:lnTo>
                    <a:lnTo>
                      <a:pt x="1" y="26"/>
                    </a:lnTo>
                    <a:lnTo>
                      <a:pt x="0" y="26"/>
                    </a:lnTo>
                    <a:lnTo>
                      <a:pt x="0" y="30"/>
                    </a:lnTo>
                    <a:lnTo>
                      <a:pt x="0" y="34"/>
                    </a:lnTo>
                    <a:lnTo>
                      <a:pt x="0" y="37"/>
                    </a:lnTo>
                    <a:lnTo>
                      <a:pt x="0" y="41"/>
                    </a:lnTo>
                    <a:lnTo>
                      <a:pt x="6" y="38"/>
                    </a:lnTo>
                    <a:lnTo>
                      <a:pt x="10" y="37"/>
                    </a:lnTo>
                    <a:lnTo>
                      <a:pt x="14" y="34"/>
                    </a:lnTo>
                    <a:lnTo>
                      <a:pt x="16" y="33"/>
                    </a:lnTo>
                    <a:lnTo>
                      <a:pt x="18" y="30"/>
                    </a:lnTo>
                    <a:lnTo>
                      <a:pt x="18" y="27"/>
                    </a:lnTo>
                    <a:lnTo>
                      <a:pt x="19" y="25"/>
                    </a:lnTo>
                    <a:lnTo>
                      <a:pt x="19" y="22"/>
                    </a:lnTo>
                    <a:lnTo>
                      <a:pt x="18" y="0"/>
                    </a:lnTo>
                  </a:path>
                </a:pathLst>
              </a:custGeom>
              <a:noFill/>
              <a:ln w="0">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9587" name="Freeform 34"/>
              <p:cNvSpPr>
                <a:spLocks/>
              </p:cNvSpPr>
              <p:nvPr/>
            </p:nvSpPr>
            <p:spPr bwMode="auto">
              <a:xfrm rot="-5379998">
                <a:off x="746" y="3544"/>
                <a:ext cx="34" cy="13"/>
              </a:xfrm>
              <a:custGeom>
                <a:avLst/>
                <a:gdLst>
                  <a:gd name="T0" fmla="*/ 0 w 70"/>
                  <a:gd name="T1" fmla="*/ 0 h 26"/>
                  <a:gd name="T2" fmla="*/ 0 w 70"/>
                  <a:gd name="T3" fmla="*/ 1 h 26"/>
                  <a:gd name="T4" fmla="*/ 0 w 70"/>
                  <a:gd name="T5" fmla="*/ 1 h 26"/>
                  <a:gd name="T6" fmla="*/ 0 w 70"/>
                  <a:gd name="T7" fmla="*/ 1 h 26"/>
                  <a:gd name="T8" fmla="*/ 0 w 70"/>
                  <a:gd name="T9" fmla="*/ 1 h 26"/>
                  <a:gd name="T10" fmla="*/ 0 w 70"/>
                  <a:gd name="T11" fmla="*/ 1 h 26"/>
                  <a:gd name="T12" fmla="*/ 0 w 70"/>
                  <a:gd name="T13" fmla="*/ 1 h 26"/>
                  <a:gd name="T14" fmla="*/ 0 w 70"/>
                  <a:gd name="T15" fmla="*/ 1 h 26"/>
                  <a:gd name="T16" fmla="*/ 0 w 70"/>
                  <a:gd name="T17" fmla="*/ 1 h 26"/>
                  <a:gd name="T18" fmla="*/ 0 w 70"/>
                  <a:gd name="T19" fmla="*/ 1 h 26"/>
                  <a:gd name="T20" fmla="*/ 0 w 70"/>
                  <a:gd name="T21" fmla="*/ 1 h 26"/>
                  <a:gd name="T22" fmla="*/ 0 w 70"/>
                  <a:gd name="T23" fmla="*/ 1 h 26"/>
                  <a:gd name="T24" fmla="*/ 0 w 70"/>
                  <a:gd name="T25" fmla="*/ 1 h 26"/>
                  <a:gd name="T26" fmla="*/ 0 w 70"/>
                  <a:gd name="T27" fmla="*/ 1 h 26"/>
                  <a:gd name="T28" fmla="*/ 0 w 70"/>
                  <a:gd name="T29" fmla="*/ 1 h 26"/>
                  <a:gd name="T30" fmla="*/ 1 w 70"/>
                  <a:gd name="T31" fmla="*/ 1 h 26"/>
                  <a:gd name="T32" fmla="*/ 1 w 70"/>
                  <a:gd name="T33" fmla="*/ 1 h 26"/>
                  <a:gd name="T34" fmla="*/ 1 w 70"/>
                  <a:gd name="T35" fmla="*/ 1 h 26"/>
                  <a:gd name="T36" fmla="*/ 1 w 70"/>
                  <a:gd name="T37" fmla="*/ 1 h 26"/>
                  <a:gd name="T38" fmla="*/ 1 w 70"/>
                  <a:gd name="T39" fmla="*/ 1 h 26"/>
                  <a:gd name="T40" fmla="*/ 1 w 70"/>
                  <a:gd name="T41" fmla="*/ 1 h 26"/>
                  <a:gd name="T42" fmla="*/ 1 w 70"/>
                  <a:gd name="T43" fmla="*/ 1 h 26"/>
                  <a:gd name="T44" fmla="*/ 0 w 70"/>
                  <a:gd name="T45" fmla="*/ 1 h 26"/>
                  <a:gd name="T46" fmla="*/ 0 w 70"/>
                  <a:gd name="T47" fmla="*/ 1 h 26"/>
                  <a:gd name="T48" fmla="*/ 0 w 70"/>
                  <a:gd name="T49" fmla="*/ 1 h 26"/>
                  <a:gd name="T50" fmla="*/ 0 w 70"/>
                  <a:gd name="T51" fmla="*/ 1 h 26"/>
                  <a:gd name="T52" fmla="*/ 0 w 70"/>
                  <a:gd name="T53" fmla="*/ 1 h 26"/>
                  <a:gd name="T54" fmla="*/ 0 w 70"/>
                  <a:gd name="T55" fmla="*/ 1 h 26"/>
                  <a:gd name="T56" fmla="*/ 0 w 70"/>
                  <a:gd name="T57" fmla="*/ 1 h 26"/>
                  <a:gd name="T58" fmla="*/ 0 w 70"/>
                  <a:gd name="T59" fmla="*/ 1 h 26"/>
                  <a:gd name="T60" fmla="*/ 0 w 70"/>
                  <a:gd name="T61" fmla="*/ 1 h 26"/>
                  <a:gd name="T62" fmla="*/ 0 w 70"/>
                  <a:gd name="T63" fmla="*/ 1 h 26"/>
                  <a:gd name="T64" fmla="*/ 0 w 70"/>
                  <a:gd name="T65" fmla="*/ 1 h 26"/>
                  <a:gd name="T66" fmla="*/ 0 w 70"/>
                  <a:gd name="T67" fmla="*/ 1 h 26"/>
                  <a:gd name="T68" fmla="*/ 0 w 70"/>
                  <a:gd name="T69" fmla="*/ 1 h 26"/>
                  <a:gd name="T70" fmla="*/ 0 w 70"/>
                  <a:gd name="T71" fmla="*/ 1 h 26"/>
                  <a:gd name="T72" fmla="*/ 0 w 70"/>
                  <a:gd name="T73" fmla="*/ 1 h 26"/>
                  <a:gd name="T74" fmla="*/ 0 w 70"/>
                  <a:gd name="T75" fmla="*/ 1 h 26"/>
                  <a:gd name="T76" fmla="*/ 0 w 70"/>
                  <a:gd name="T77" fmla="*/ 1 h 26"/>
                  <a:gd name="T78" fmla="*/ 0 w 70"/>
                  <a:gd name="T79" fmla="*/ 1 h 26"/>
                  <a:gd name="T80" fmla="*/ 0 w 70"/>
                  <a:gd name="T81" fmla="*/ 0 h 2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0" t="0" r="r" b="b"/>
                <a:pathLst>
                  <a:path w="70" h="26">
                    <a:moveTo>
                      <a:pt x="0" y="0"/>
                    </a:moveTo>
                    <a:lnTo>
                      <a:pt x="5" y="1"/>
                    </a:lnTo>
                    <a:lnTo>
                      <a:pt x="9" y="1"/>
                    </a:lnTo>
                    <a:lnTo>
                      <a:pt x="13" y="3"/>
                    </a:lnTo>
                    <a:lnTo>
                      <a:pt x="18" y="4"/>
                    </a:lnTo>
                    <a:lnTo>
                      <a:pt x="22" y="4"/>
                    </a:lnTo>
                    <a:lnTo>
                      <a:pt x="28" y="5"/>
                    </a:lnTo>
                    <a:lnTo>
                      <a:pt x="32" y="5"/>
                    </a:lnTo>
                    <a:lnTo>
                      <a:pt x="36" y="7"/>
                    </a:lnTo>
                    <a:lnTo>
                      <a:pt x="41" y="7"/>
                    </a:lnTo>
                    <a:lnTo>
                      <a:pt x="45" y="8"/>
                    </a:lnTo>
                    <a:lnTo>
                      <a:pt x="49" y="8"/>
                    </a:lnTo>
                    <a:lnTo>
                      <a:pt x="53" y="8"/>
                    </a:lnTo>
                    <a:lnTo>
                      <a:pt x="58" y="9"/>
                    </a:lnTo>
                    <a:lnTo>
                      <a:pt x="62" y="9"/>
                    </a:lnTo>
                    <a:lnTo>
                      <a:pt x="66" y="9"/>
                    </a:lnTo>
                    <a:lnTo>
                      <a:pt x="70" y="9"/>
                    </a:lnTo>
                    <a:lnTo>
                      <a:pt x="70" y="15"/>
                    </a:lnTo>
                    <a:lnTo>
                      <a:pt x="70" y="18"/>
                    </a:lnTo>
                    <a:lnTo>
                      <a:pt x="70" y="22"/>
                    </a:lnTo>
                    <a:lnTo>
                      <a:pt x="70" y="26"/>
                    </a:lnTo>
                    <a:lnTo>
                      <a:pt x="66" y="26"/>
                    </a:lnTo>
                    <a:lnTo>
                      <a:pt x="62" y="26"/>
                    </a:lnTo>
                    <a:lnTo>
                      <a:pt x="56" y="26"/>
                    </a:lnTo>
                    <a:lnTo>
                      <a:pt x="53" y="25"/>
                    </a:lnTo>
                    <a:lnTo>
                      <a:pt x="49" y="25"/>
                    </a:lnTo>
                    <a:lnTo>
                      <a:pt x="43" y="24"/>
                    </a:lnTo>
                    <a:lnTo>
                      <a:pt x="39" y="24"/>
                    </a:lnTo>
                    <a:lnTo>
                      <a:pt x="36" y="22"/>
                    </a:lnTo>
                    <a:lnTo>
                      <a:pt x="30" y="22"/>
                    </a:lnTo>
                    <a:lnTo>
                      <a:pt x="26" y="21"/>
                    </a:lnTo>
                    <a:lnTo>
                      <a:pt x="22" y="20"/>
                    </a:lnTo>
                    <a:lnTo>
                      <a:pt x="17" y="20"/>
                    </a:lnTo>
                    <a:lnTo>
                      <a:pt x="13" y="18"/>
                    </a:lnTo>
                    <a:lnTo>
                      <a:pt x="9" y="17"/>
                    </a:lnTo>
                    <a:lnTo>
                      <a:pt x="4" y="16"/>
                    </a:lnTo>
                    <a:lnTo>
                      <a:pt x="0" y="15"/>
                    </a:lnTo>
                    <a:lnTo>
                      <a:pt x="0" y="11"/>
                    </a:lnTo>
                    <a:lnTo>
                      <a:pt x="0" y="8"/>
                    </a:lnTo>
                    <a:lnTo>
                      <a:pt x="0" y="4"/>
                    </a:lnTo>
                    <a:lnTo>
                      <a:pt x="0" y="0"/>
                    </a:lnTo>
                    <a:close/>
                  </a:path>
                </a:pathLst>
              </a:custGeom>
              <a:solidFill>
                <a:srgbClr val="E8E8E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9588" name="Freeform 35"/>
              <p:cNvSpPr>
                <a:spLocks/>
              </p:cNvSpPr>
              <p:nvPr/>
            </p:nvSpPr>
            <p:spPr bwMode="auto">
              <a:xfrm rot="-5379998">
                <a:off x="746" y="3544"/>
                <a:ext cx="34" cy="13"/>
              </a:xfrm>
              <a:custGeom>
                <a:avLst/>
                <a:gdLst>
                  <a:gd name="T0" fmla="*/ 0 w 70"/>
                  <a:gd name="T1" fmla="*/ 0 h 26"/>
                  <a:gd name="T2" fmla="*/ 0 w 70"/>
                  <a:gd name="T3" fmla="*/ 1 h 26"/>
                  <a:gd name="T4" fmla="*/ 0 w 70"/>
                  <a:gd name="T5" fmla="*/ 1 h 26"/>
                  <a:gd name="T6" fmla="*/ 0 w 70"/>
                  <a:gd name="T7" fmla="*/ 1 h 26"/>
                  <a:gd name="T8" fmla="*/ 0 w 70"/>
                  <a:gd name="T9" fmla="*/ 1 h 26"/>
                  <a:gd name="T10" fmla="*/ 0 w 70"/>
                  <a:gd name="T11" fmla="*/ 1 h 26"/>
                  <a:gd name="T12" fmla="*/ 0 w 70"/>
                  <a:gd name="T13" fmla="*/ 1 h 26"/>
                  <a:gd name="T14" fmla="*/ 0 w 70"/>
                  <a:gd name="T15" fmla="*/ 1 h 26"/>
                  <a:gd name="T16" fmla="*/ 0 w 70"/>
                  <a:gd name="T17" fmla="*/ 1 h 26"/>
                  <a:gd name="T18" fmla="*/ 0 w 70"/>
                  <a:gd name="T19" fmla="*/ 1 h 26"/>
                  <a:gd name="T20" fmla="*/ 0 w 70"/>
                  <a:gd name="T21" fmla="*/ 1 h 26"/>
                  <a:gd name="T22" fmla="*/ 0 w 70"/>
                  <a:gd name="T23" fmla="*/ 1 h 26"/>
                  <a:gd name="T24" fmla="*/ 0 w 70"/>
                  <a:gd name="T25" fmla="*/ 1 h 26"/>
                  <a:gd name="T26" fmla="*/ 0 w 70"/>
                  <a:gd name="T27" fmla="*/ 1 h 26"/>
                  <a:gd name="T28" fmla="*/ 0 w 70"/>
                  <a:gd name="T29" fmla="*/ 1 h 26"/>
                  <a:gd name="T30" fmla="*/ 1 w 70"/>
                  <a:gd name="T31" fmla="*/ 1 h 26"/>
                  <a:gd name="T32" fmla="*/ 1 w 70"/>
                  <a:gd name="T33" fmla="*/ 1 h 26"/>
                  <a:gd name="T34" fmla="*/ 1 w 70"/>
                  <a:gd name="T35" fmla="*/ 1 h 26"/>
                  <a:gd name="T36" fmla="*/ 1 w 70"/>
                  <a:gd name="T37" fmla="*/ 1 h 26"/>
                  <a:gd name="T38" fmla="*/ 1 w 70"/>
                  <a:gd name="T39" fmla="*/ 1 h 26"/>
                  <a:gd name="T40" fmla="*/ 1 w 70"/>
                  <a:gd name="T41" fmla="*/ 1 h 26"/>
                  <a:gd name="T42" fmla="*/ 1 w 70"/>
                  <a:gd name="T43" fmla="*/ 1 h 26"/>
                  <a:gd name="T44" fmla="*/ 0 w 70"/>
                  <a:gd name="T45" fmla="*/ 1 h 26"/>
                  <a:gd name="T46" fmla="*/ 0 w 70"/>
                  <a:gd name="T47" fmla="*/ 1 h 26"/>
                  <a:gd name="T48" fmla="*/ 0 w 70"/>
                  <a:gd name="T49" fmla="*/ 1 h 26"/>
                  <a:gd name="T50" fmla="*/ 0 w 70"/>
                  <a:gd name="T51" fmla="*/ 1 h 26"/>
                  <a:gd name="T52" fmla="*/ 0 w 70"/>
                  <a:gd name="T53" fmla="*/ 1 h 26"/>
                  <a:gd name="T54" fmla="*/ 0 w 70"/>
                  <a:gd name="T55" fmla="*/ 1 h 26"/>
                  <a:gd name="T56" fmla="*/ 0 w 70"/>
                  <a:gd name="T57" fmla="*/ 1 h 26"/>
                  <a:gd name="T58" fmla="*/ 0 w 70"/>
                  <a:gd name="T59" fmla="*/ 1 h 26"/>
                  <a:gd name="T60" fmla="*/ 0 w 70"/>
                  <a:gd name="T61" fmla="*/ 1 h 26"/>
                  <a:gd name="T62" fmla="*/ 0 w 70"/>
                  <a:gd name="T63" fmla="*/ 1 h 26"/>
                  <a:gd name="T64" fmla="*/ 0 w 70"/>
                  <a:gd name="T65" fmla="*/ 1 h 26"/>
                  <a:gd name="T66" fmla="*/ 0 w 70"/>
                  <a:gd name="T67" fmla="*/ 1 h 26"/>
                  <a:gd name="T68" fmla="*/ 0 w 70"/>
                  <a:gd name="T69" fmla="*/ 1 h 26"/>
                  <a:gd name="T70" fmla="*/ 0 w 70"/>
                  <a:gd name="T71" fmla="*/ 1 h 26"/>
                  <a:gd name="T72" fmla="*/ 0 w 70"/>
                  <a:gd name="T73" fmla="*/ 1 h 26"/>
                  <a:gd name="T74" fmla="*/ 0 w 70"/>
                  <a:gd name="T75" fmla="*/ 1 h 26"/>
                  <a:gd name="T76" fmla="*/ 0 w 70"/>
                  <a:gd name="T77" fmla="*/ 1 h 26"/>
                  <a:gd name="T78" fmla="*/ 0 w 70"/>
                  <a:gd name="T79" fmla="*/ 1 h 26"/>
                  <a:gd name="T80" fmla="*/ 0 w 70"/>
                  <a:gd name="T81" fmla="*/ 0 h 2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0" t="0" r="r" b="b"/>
                <a:pathLst>
                  <a:path w="70" h="26">
                    <a:moveTo>
                      <a:pt x="0" y="0"/>
                    </a:moveTo>
                    <a:lnTo>
                      <a:pt x="5" y="1"/>
                    </a:lnTo>
                    <a:lnTo>
                      <a:pt x="9" y="1"/>
                    </a:lnTo>
                    <a:lnTo>
                      <a:pt x="13" y="3"/>
                    </a:lnTo>
                    <a:lnTo>
                      <a:pt x="18" y="4"/>
                    </a:lnTo>
                    <a:lnTo>
                      <a:pt x="22" y="4"/>
                    </a:lnTo>
                    <a:lnTo>
                      <a:pt x="28" y="5"/>
                    </a:lnTo>
                    <a:lnTo>
                      <a:pt x="32" y="5"/>
                    </a:lnTo>
                    <a:lnTo>
                      <a:pt x="36" y="7"/>
                    </a:lnTo>
                    <a:lnTo>
                      <a:pt x="41" y="7"/>
                    </a:lnTo>
                    <a:lnTo>
                      <a:pt x="45" y="8"/>
                    </a:lnTo>
                    <a:lnTo>
                      <a:pt x="49" y="8"/>
                    </a:lnTo>
                    <a:lnTo>
                      <a:pt x="53" y="8"/>
                    </a:lnTo>
                    <a:lnTo>
                      <a:pt x="58" y="9"/>
                    </a:lnTo>
                    <a:lnTo>
                      <a:pt x="62" y="9"/>
                    </a:lnTo>
                    <a:lnTo>
                      <a:pt x="66" y="9"/>
                    </a:lnTo>
                    <a:lnTo>
                      <a:pt x="70" y="9"/>
                    </a:lnTo>
                    <a:lnTo>
                      <a:pt x="70" y="15"/>
                    </a:lnTo>
                    <a:lnTo>
                      <a:pt x="70" y="18"/>
                    </a:lnTo>
                    <a:lnTo>
                      <a:pt x="70" y="22"/>
                    </a:lnTo>
                    <a:lnTo>
                      <a:pt x="70" y="26"/>
                    </a:lnTo>
                    <a:lnTo>
                      <a:pt x="66" y="26"/>
                    </a:lnTo>
                    <a:lnTo>
                      <a:pt x="62" y="26"/>
                    </a:lnTo>
                    <a:lnTo>
                      <a:pt x="56" y="26"/>
                    </a:lnTo>
                    <a:lnTo>
                      <a:pt x="53" y="25"/>
                    </a:lnTo>
                    <a:lnTo>
                      <a:pt x="49" y="25"/>
                    </a:lnTo>
                    <a:lnTo>
                      <a:pt x="43" y="24"/>
                    </a:lnTo>
                    <a:lnTo>
                      <a:pt x="39" y="24"/>
                    </a:lnTo>
                    <a:lnTo>
                      <a:pt x="36" y="22"/>
                    </a:lnTo>
                    <a:lnTo>
                      <a:pt x="30" y="22"/>
                    </a:lnTo>
                    <a:lnTo>
                      <a:pt x="26" y="21"/>
                    </a:lnTo>
                    <a:lnTo>
                      <a:pt x="22" y="20"/>
                    </a:lnTo>
                    <a:lnTo>
                      <a:pt x="17" y="20"/>
                    </a:lnTo>
                    <a:lnTo>
                      <a:pt x="13" y="18"/>
                    </a:lnTo>
                    <a:lnTo>
                      <a:pt x="9" y="17"/>
                    </a:lnTo>
                    <a:lnTo>
                      <a:pt x="4" y="16"/>
                    </a:lnTo>
                    <a:lnTo>
                      <a:pt x="0" y="15"/>
                    </a:lnTo>
                    <a:lnTo>
                      <a:pt x="0" y="11"/>
                    </a:lnTo>
                    <a:lnTo>
                      <a:pt x="0" y="8"/>
                    </a:lnTo>
                    <a:lnTo>
                      <a:pt x="0" y="4"/>
                    </a:lnTo>
                    <a:lnTo>
                      <a:pt x="0" y="0"/>
                    </a:lnTo>
                  </a:path>
                </a:pathLst>
              </a:custGeom>
              <a:noFill/>
              <a:ln w="0">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9589" name="Freeform 36"/>
              <p:cNvSpPr>
                <a:spLocks/>
              </p:cNvSpPr>
              <p:nvPr/>
            </p:nvSpPr>
            <p:spPr bwMode="auto">
              <a:xfrm rot="-5379998">
                <a:off x="747" y="3442"/>
                <a:ext cx="34" cy="13"/>
              </a:xfrm>
              <a:custGeom>
                <a:avLst/>
                <a:gdLst>
                  <a:gd name="T0" fmla="*/ 1 w 70"/>
                  <a:gd name="T1" fmla="*/ 0 h 26"/>
                  <a:gd name="T2" fmla="*/ 1 w 70"/>
                  <a:gd name="T3" fmla="*/ 1 h 26"/>
                  <a:gd name="T4" fmla="*/ 0 w 70"/>
                  <a:gd name="T5" fmla="*/ 1 h 26"/>
                  <a:gd name="T6" fmla="*/ 0 w 70"/>
                  <a:gd name="T7" fmla="*/ 1 h 26"/>
                  <a:gd name="T8" fmla="*/ 0 w 70"/>
                  <a:gd name="T9" fmla="*/ 1 h 26"/>
                  <a:gd name="T10" fmla="*/ 0 w 70"/>
                  <a:gd name="T11" fmla="*/ 1 h 26"/>
                  <a:gd name="T12" fmla="*/ 0 w 70"/>
                  <a:gd name="T13" fmla="*/ 1 h 26"/>
                  <a:gd name="T14" fmla="*/ 0 w 70"/>
                  <a:gd name="T15" fmla="*/ 1 h 26"/>
                  <a:gd name="T16" fmla="*/ 0 w 70"/>
                  <a:gd name="T17" fmla="*/ 1 h 26"/>
                  <a:gd name="T18" fmla="*/ 0 w 70"/>
                  <a:gd name="T19" fmla="*/ 1 h 26"/>
                  <a:gd name="T20" fmla="*/ 0 w 70"/>
                  <a:gd name="T21" fmla="*/ 1 h 26"/>
                  <a:gd name="T22" fmla="*/ 0 w 70"/>
                  <a:gd name="T23" fmla="*/ 1 h 26"/>
                  <a:gd name="T24" fmla="*/ 0 w 70"/>
                  <a:gd name="T25" fmla="*/ 1 h 26"/>
                  <a:gd name="T26" fmla="*/ 0 w 70"/>
                  <a:gd name="T27" fmla="*/ 1 h 26"/>
                  <a:gd name="T28" fmla="*/ 0 w 70"/>
                  <a:gd name="T29" fmla="*/ 1 h 26"/>
                  <a:gd name="T30" fmla="*/ 0 w 70"/>
                  <a:gd name="T31" fmla="*/ 1 h 26"/>
                  <a:gd name="T32" fmla="*/ 0 w 70"/>
                  <a:gd name="T33" fmla="*/ 1 h 26"/>
                  <a:gd name="T34" fmla="*/ 0 w 70"/>
                  <a:gd name="T35" fmla="*/ 1 h 26"/>
                  <a:gd name="T36" fmla="*/ 0 w 70"/>
                  <a:gd name="T37" fmla="*/ 1 h 26"/>
                  <a:gd name="T38" fmla="*/ 0 w 70"/>
                  <a:gd name="T39" fmla="*/ 1 h 26"/>
                  <a:gd name="T40" fmla="*/ 0 w 70"/>
                  <a:gd name="T41" fmla="*/ 1 h 26"/>
                  <a:gd name="T42" fmla="*/ 0 w 70"/>
                  <a:gd name="T43" fmla="*/ 1 h 26"/>
                  <a:gd name="T44" fmla="*/ 0 w 70"/>
                  <a:gd name="T45" fmla="*/ 1 h 26"/>
                  <a:gd name="T46" fmla="*/ 0 w 70"/>
                  <a:gd name="T47" fmla="*/ 1 h 26"/>
                  <a:gd name="T48" fmla="*/ 0 w 70"/>
                  <a:gd name="T49" fmla="*/ 1 h 26"/>
                  <a:gd name="T50" fmla="*/ 0 w 70"/>
                  <a:gd name="T51" fmla="*/ 1 h 26"/>
                  <a:gd name="T52" fmla="*/ 0 w 70"/>
                  <a:gd name="T53" fmla="*/ 1 h 26"/>
                  <a:gd name="T54" fmla="*/ 0 w 70"/>
                  <a:gd name="T55" fmla="*/ 1 h 26"/>
                  <a:gd name="T56" fmla="*/ 0 w 70"/>
                  <a:gd name="T57" fmla="*/ 1 h 26"/>
                  <a:gd name="T58" fmla="*/ 0 w 70"/>
                  <a:gd name="T59" fmla="*/ 1 h 26"/>
                  <a:gd name="T60" fmla="*/ 0 w 70"/>
                  <a:gd name="T61" fmla="*/ 1 h 26"/>
                  <a:gd name="T62" fmla="*/ 0 w 70"/>
                  <a:gd name="T63" fmla="*/ 1 h 26"/>
                  <a:gd name="T64" fmla="*/ 0 w 70"/>
                  <a:gd name="T65" fmla="*/ 1 h 26"/>
                  <a:gd name="T66" fmla="*/ 0 w 70"/>
                  <a:gd name="T67" fmla="*/ 1 h 26"/>
                  <a:gd name="T68" fmla="*/ 0 w 70"/>
                  <a:gd name="T69" fmla="*/ 1 h 26"/>
                  <a:gd name="T70" fmla="*/ 1 w 70"/>
                  <a:gd name="T71" fmla="*/ 1 h 26"/>
                  <a:gd name="T72" fmla="*/ 1 w 70"/>
                  <a:gd name="T73" fmla="*/ 1 h 26"/>
                  <a:gd name="T74" fmla="*/ 1 w 70"/>
                  <a:gd name="T75" fmla="*/ 1 h 26"/>
                  <a:gd name="T76" fmla="*/ 1 w 70"/>
                  <a:gd name="T77" fmla="*/ 1 h 26"/>
                  <a:gd name="T78" fmla="*/ 1 w 70"/>
                  <a:gd name="T79" fmla="*/ 1 h 26"/>
                  <a:gd name="T80" fmla="*/ 1 w 70"/>
                  <a:gd name="T81" fmla="*/ 0 h 2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0" t="0" r="r" b="b"/>
                <a:pathLst>
                  <a:path w="70" h="26">
                    <a:moveTo>
                      <a:pt x="70" y="0"/>
                    </a:moveTo>
                    <a:lnTo>
                      <a:pt x="66" y="1"/>
                    </a:lnTo>
                    <a:lnTo>
                      <a:pt x="61" y="1"/>
                    </a:lnTo>
                    <a:lnTo>
                      <a:pt x="57" y="3"/>
                    </a:lnTo>
                    <a:lnTo>
                      <a:pt x="53" y="4"/>
                    </a:lnTo>
                    <a:lnTo>
                      <a:pt x="48" y="4"/>
                    </a:lnTo>
                    <a:lnTo>
                      <a:pt x="44" y="5"/>
                    </a:lnTo>
                    <a:lnTo>
                      <a:pt x="40" y="5"/>
                    </a:lnTo>
                    <a:lnTo>
                      <a:pt x="34" y="7"/>
                    </a:lnTo>
                    <a:lnTo>
                      <a:pt x="31" y="7"/>
                    </a:lnTo>
                    <a:lnTo>
                      <a:pt x="25" y="8"/>
                    </a:lnTo>
                    <a:lnTo>
                      <a:pt x="21" y="8"/>
                    </a:lnTo>
                    <a:lnTo>
                      <a:pt x="17" y="8"/>
                    </a:lnTo>
                    <a:lnTo>
                      <a:pt x="14" y="9"/>
                    </a:lnTo>
                    <a:lnTo>
                      <a:pt x="8" y="9"/>
                    </a:lnTo>
                    <a:lnTo>
                      <a:pt x="4" y="9"/>
                    </a:lnTo>
                    <a:lnTo>
                      <a:pt x="0" y="9"/>
                    </a:lnTo>
                    <a:lnTo>
                      <a:pt x="0" y="15"/>
                    </a:lnTo>
                    <a:lnTo>
                      <a:pt x="0" y="18"/>
                    </a:lnTo>
                    <a:lnTo>
                      <a:pt x="0" y="22"/>
                    </a:lnTo>
                    <a:lnTo>
                      <a:pt x="0" y="26"/>
                    </a:lnTo>
                    <a:lnTo>
                      <a:pt x="4" y="26"/>
                    </a:lnTo>
                    <a:lnTo>
                      <a:pt x="10" y="26"/>
                    </a:lnTo>
                    <a:lnTo>
                      <a:pt x="14" y="26"/>
                    </a:lnTo>
                    <a:lnTo>
                      <a:pt x="17" y="25"/>
                    </a:lnTo>
                    <a:lnTo>
                      <a:pt x="23" y="25"/>
                    </a:lnTo>
                    <a:lnTo>
                      <a:pt x="27" y="24"/>
                    </a:lnTo>
                    <a:lnTo>
                      <a:pt x="31" y="24"/>
                    </a:lnTo>
                    <a:lnTo>
                      <a:pt x="36" y="22"/>
                    </a:lnTo>
                    <a:lnTo>
                      <a:pt x="40" y="22"/>
                    </a:lnTo>
                    <a:lnTo>
                      <a:pt x="44" y="21"/>
                    </a:lnTo>
                    <a:lnTo>
                      <a:pt x="49" y="20"/>
                    </a:lnTo>
                    <a:lnTo>
                      <a:pt x="53" y="20"/>
                    </a:lnTo>
                    <a:lnTo>
                      <a:pt x="57" y="18"/>
                    </a:lnTo>
                    <a:lnTo>
                      <a:pt x="62" y="17"/>
                    </a:lnTo>
                    <a:lnTo>
                      <a:pt x="66" y="16"/>
                    </a:lnTo>
                    <a:lnTo>
                      <a:pt x="70" y="15"/>
                    </a:lnTo>
                    <a:lnTo>
                      <a:pt x="70" y="11"/>
                    </a:lnTo>
                    <a:lnTo>
                      <a:pt x="70" y="8"/>
                    </a:lnTo>
                    <a:lnTo>
                      <a:pt x="70" y="4"/>
                    </a:lnTo>
                    <a:lnTo>
                      <a:pt x="70" y="0"/>
                    </a:lnTo>
                    <a:close/>
                  </a:path>
                </a:pathLst>
              </a:custGeom>
              <a:solidFill>
                <a:srgbClr val="E8E8E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9590" name="Freeform 37"/>
              <p:cNvSpPr>
                <a:spLocks/>
              </p:cNvSpPr>
              <p:nvPr/>
            </p:nvSpPr>
            <p:spPr bwMode="auto">
              <a:xfrm rot="-5379998">
                <a:off x="747" y="3442"/>
                <a:ext cx="34" cy="13"/>
              </a:xfrm>
              <a:custGeom>
                <a:avLst/>
                <a:gdLst>
                  <a:gd name="T0" fmla="*/ 1 w 70"/>
                  <a:gd name="T1" fmla="*/ 0 h 26"/>
                  <a:gd name="T2" fmla="*/ 1 w 70"/>
                  <a:gd name="T3" fmla="*/ 1 h 26"/>
                  <a:gd name="T4" fmla="*/ 0 w 70"/>
                  <a:gd name="T5" fmla="*/ 1 h 26"/>
                  <a:gd name="T6" fmla="*/ 0 w 70"/>
                  <a:gd name="T7" fmla="*/ 1 h 26"/>
                  <a:gd name="T8" fmla="*/ 0 w 70"/>
                  <a:gd name="T9" fmla="*/ 1 h 26"/>
                  <a:gd name="T10" fmla="*/ 0 w 70"/>
                  <a:gd name="T11" fmla="*/ 1 h 26"/>
                  <a:gd name="T12" fmla="*/ 0 w 70"/>
                  <a:gd name="T13" fmla="*/ 1 h 26"/>
                  <a:gd name="T14" fmla="*/ 0 w 70"/>
                  <a:gd name="T15" fmla="*/ 1 h 26"/>
                  <a:gd name="T16" fmla="*/ 0 w 70"/>
                  <a:gd name="T17" fmla="*/ 1 h 26"/>
                  <a:gd name="T18" fmla="*/ 0 w 70"/>
                  <a:gd name="T19" fmla="*/ 1 h 26"/>
                  <a:gd name="T20" fmla="*/ 0 w 70"/>
                  <a:gd name="T21" fmla="*/ 1 h 26"/>
                  <a:gd name="T22" fmla="*/ 0 w 70"/>
                  <a:gd name="T23" fmla="*/ 1 h 26"/>
                  <a:gd name="T24" fmla="*/ 0 w 70"/>
                  <a:gd name="T25" fmla="*/ 1 h 26"/>
                  <a:gd name="T26" fmla="*/ 0 w 70"/>
                  <a:gd name="T27" fmla="*/ 1 h 26"/>
                  <a:gd name="T28" fmla="*/ 0 w 70"/>
                  <a:gd name="T29" fmla="*/ 1 h 26"/>
                  <a:gd name="T30" fmla="*/ 0 w 70"/>
                  <a:gd name="T31" fmla="*/ 1 h 26"/>
                  <a:gd name="T32" fmla="*/ 0 w 70"/>
                  <a:gd name="T33" fmla="*/ 1 h 26"/>
                  <a:gd name="T34" fmla="*/ 0 w 70"/>
                  <a:gd name="T35" fmla="*/ 1 h 26"/>
                  <a:gd name="T36" fmla="*/ 0 w 70"/>
                  <a:gd name="T37" fmla="*/ 1 h 26"/>
                  <a:gd name="T38" fmla="*/ 0 w 70"/>
                  <a:gd name="T39" fmla="*/ 1 h 26"/>
                  <a:gd name="T40" fmla="*/ 0 w 70"/>
                  <a:gd name="T41" fmla="*/ 1 h 26"/>
                  <a:gd name="T42" fmla="*/ 0 w 70"/>
                  <a:gd name="T43" fmla="*/ 1 h 26"/>
                  <a:gd name="T44" fmla="*/ 0 w 70"/>
                  <a:gd name="T45" fmla="*/ 1 h 26"/>
                  <a:gd name="T46" fmla="*/ 0 w 70"/>
                  <a:gd name="T47" fmla="*/ 1 h 26"/>
                  <a:gd name="T48" fmla="*/ 0 w 70"/>
                  <a:gd name="T49" fmla="*/ 1 h 26"/>
                  <a:gd name="T50" fmla="*/ 0 w 70"/>
                  <a:gd name="T51" fmla="*/ 1 h 26"/>
                  <a:gd name="T52" fmla="*/ 0 w 70"/>
                  <a:gd name="T53" fmla="*/ 1 h 26"/>
                  <a:gd name="T54" fmla="*/ 0 w 70"/>
                  <a:gd name="T55" fmla="*/ 1 h 26"/>
                  <a:gd name="T56" fmla="*/ 0 w 70"/>
                  <a:gd name="T57" fmla="*/ 1 h 26"/>
                  <a:gd name="T58" fmla="*/ 0 w 70"/>
                  <a:gd name="T59" fmla="*/ 1 h 26"/>
                  <a:gd name="T60" fmla="*/ 0 w 70"/>
                  <a:gd name="T61" fmla="*/ 1 h 26"/>
                  <a:gd name="T62" fmla="*/ 0 w 70"/>
                  <a:gd name="T63" fmla="*/ 1 h 26"/>
                  <a:gd name="T64" fmla="*/ 0 w 70"/>
                  <a:gd name="T65" fmla="*/ 1 h 26"/>
                  <a:gd name="T66" fmla="*/ 0 w 70"/>
                  <a:gd name="T67" fmla="*/ 1 h 26"/>
                  <a:gd name="T68" fmla="*/ 0 w 70"/>
                  <a:gd name="T69" fmla="*/ 1 h 26"/>
                  <a:gd name="T70" fmla="*/ 1 w 70"/>
                  <a:gd name="T71" fmla="*/ 1 h 26"/>
                  <a:gd name="T72" fmla="*/ 1 w 70"/>
                  <a:gd name="T73" fmla="*/ 1 h 26"/>
                  <a:gd name="T74" fmla="*/ 1 w 70"/>
                  <a:gd name="T75" fmla="*/ 1 h 26"/>
                  <a:gd name="T76" fmla="*/ 1 w 70"/>
                  <a:gd name="T77" fmla="*/ 1 h 26"/>
                  <a:gd name="T78" fmla="*/ 1 w 70"/>
                  <a:gd name="T79" fmla="*/ 1 h 26"/>
                  <a:gd name="T80" fmla="*/ 1 w 70"/>
                  <a:gd name="T81" fmla="*/ 0 h 2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0" t="0" r="r" b="b"/>
                <a:pathLst>
                  <a:path w="70" h="26">
                    <a:moveTo>
                      <a:pt x="70" y="0"/>
                    </a:moveTo>
                    <a:lnTo>
                      <a:pt x="66" y="1"/>
                    </a:lnTo>
                    <a:lnTo>
                      <a:pt x="61" y="1"/>
                    </a:lnTo>
                    <a:lnTo>
                      <a:pt x="57" y="3"/>
                    </a:lnTo>
                    <a:lnTo>
                      <a:pt x="53" y="4"/>
                    </a:lnTo>
                    <a:lnTo>
                      <a:pt x="48" y="4"/>
                    </a:lnTo>
                    <a:lnTo>
                      <a:pt x="44" y="5"/>
                    </a:lnTo>
                    <a:lnTo>
                      <a:pt x="40" y="5"/>
                    </a:lnTo>
                    <a:lnTo>
                      <a:pt x="34" y="7"/>
                    </a:lnTo>
                    <a:lnTo>
                      <a:pt x="31" y="7"/>
                    </a:lnTo>
                    <a:lnTo>
                      <a:pt x="25" y="8"/>
                    </a:lnTo>
                    <a:lnTo>
                      <a:pt x="21" y="8"/>
                    </a:lnTo>
                    <a:lnTo>
                      <a:pt x="17" y="8"/>
                    </a:lnTo>
                    <a:lnTo>
                      <a:pt x="14" y="9"/>
                    </a:lnTo>
                    <a:lnTo>
                      <a:pt x="8" y="9"/>
                    </a:lnTo>
                    <a:lnTo>
                      <a:pt x="4" y="9"/>
                    </a:lnTo>
                    <a:lnTo>
                      <a:pt x="0" y="9"/>
                    </a:lnTo>
                    <a:lnTo>
                      <a:pt x="0" y="15"/>
                    </a:lnTo>
                    <a:lnTo>
                      <a:pt x="0" y="18"/>
                    </a:lnTo>
                    <a:lnTo>
                      <a:pt x="0" y="22"/>
                    </a:lnTo>
                    <a:lnTo>
                      <a:pt x="0" y="26"/>
                    </a:lnTo>
                    <a:lnTo>
                      <a:pt x="4" y="26"/>
                    </a:lnTo>
                    <a:lnTo>
                      <a:pt x="10" y="26"/>
                    </a:lnTo>
                    <a:lnTo>
                      <a:pt x="14" y="26"/>
                    </a:lnTo>
                    <a:lnTo>
                      <a:pt x="17" y="25"/>
                    </a:lnTo>
                    <a:lnTo>
                      <a:pt x="23" y="25"/>
                    </a:lnTo>
                    <a:lnTo>
                      <a:pt x="27" y="24"/>
                    </a:lnTo>
                    <a:lnTo>
                      <a:pt x="31" y="24"/>
                    </a:lnTo>
                    <a:lnTo>
                      <a:pt x="36" y="22"/>
                    </a:lnTo>
                    <a:lnTo>
                      <a:pt x="40" y="22"/>
                    </a:lnTo>
                    <a:lnTo>
                      <a:pt x="44" y="21"/>
                    </a:lnTo>
                    <a:lnTo>
                      <a:pt x="49" y="20"/>
                    </a:lnTo>
                    <a:lnTo>
                      <a:pt x="53" y="20"/>
                    </a:lnTo>
                    <a:lnTo>
                      <a:pt x="57" y="18"/>
                    </a:lnTo>
                    <a:lnTo>
                      <a:pt x="62" y="17"/>
                    </a:lnTo>
                    <a:lnTo>
                      <a:pt x="66" y="16"/>
                    </a:lnTo>
                    <a:lnTo>
                      <a:pt x="70" y="15"/>
                    </a:lnTo>
                    <a:lnTo>
                      <a:pt x="70" y="11"/>
                    </a:lnTo>
                    <a:lnTo>
                      <a:pt x="70" y="8"/>
                    </a:lnTo>
                    <a:lnTo>
                      <a:pt x="70" y="4"/>
                    </a:lnTo>
                    <a:lnTo>
                      <a:pt x="70" y="0"/>
                    </a:lnTo>
                  </a:path>
                </a:pathLst>
              </a:custGeom>
              <a:noFill/>
              <a:ln w="0">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9591" name="Rectangle 38"/>
              <p:cNvSpPr>
                <a:spLocks noChangeArrowheads="1"/>
              </p:cNvSpPr>
              <p:nvPr/>
            </p:nvSpPr>
            <p:spPr bwMode="auto">
              <a:xfrm rot="-5379998">
                <a:off x="673" y="3571"/>
                <a:ext cx="2" cy="12"/>
              </a:xfrm>
              <a:prstGeom prst="rect">
                <a:avLst/>
              </a:prstGeom>
              <a:noFill/>
              <a:ln w="0">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endParaRPr lang="en-US" altLang="en-US" sz="3200">
                  <a:solidFill>
                    <a:schemeClr val="bg1"/>
                  </a:solidFill>
                </a:endParaRPr>
              </a:p>
            </p:txBody>
          </p:sp>
          <p:sp>
            <p:nvSpPr>
              <p:cNvPr id="19592" name="Rectangle 39"/>
              <p:cNvSpPr>
                <a:spLocks noChangeArrowheads="1"/>
              </p:cNvSpPr>
              <p:nvPr/>
            </p:nvSpPr>
            <p:spPr bwMode="auto">
              <a:xfrm rot="-5379998">
                <a:off x="673" y="3417"/>
                <a:ext cx="3" cy="12"/>
              </a:xfrm>
              <a:prstGeom prst="rect">
                <a:avLst/>
              </a:prstGeom>
              <a:solidFill>
                <a:srgbClr val="FF9933"/>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endParaRPr lang="en-US" altLang="en-US" sz="3200">
                  <a:solidFill>
                    <a:schemeClr val="bg1"/>
                  </a:solidFill>
                </a:endParaRPr>
              </a:p>
            </p:txBody>
          </p:sp>
          <p:sp>
            <p:nvSpPr>
              <p:cNvPr id="19593" name="Rectangle 40"/>
              <p:cNvSpPr>
                <a:spLocks noChangeArrowheads="1"/>
              </p:cNvSpPr>
              <p:nvPr/>
            </p:nvSpPr>
            <p:spPr bwMode="auto">
              <a:xfrm rot="-5379998">
                <a:off x="673" y="3417"/>
                <a:ext cx="3" cy="12"/>
              </a:xfrm>
              <a:prstGeom prst="rect">
                <a:avLst/>
              </a:prstGeom>
              <a:noFill/>
              <a:ln w="0">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endParaRPr lang="en-US" altLang="en-US" sz="3200">
                  <a:solidFill>
                    <a:schemeClr val="bg1"/>
                  </a:solidFill>
                </a:endParaRPr>
              </a:p>
            </p:txBody>
          </p:sp>
          <p:sp>
            <p:nvSpPr>
              <p:cNvPr id="19594" name="Freeform 41"/>
              <p:cNvSpPr>
                <a:spLocks/>
              </p:cNvSpPr>
              <p:nvPr/>
            </p:nvSpPr>
            <p:spPr bwMode="auto">
              <a:xfrm rot="-5379998">
                <a:off x="564" y="3461"/>
                <a:ext cx="143" cy="76"/>
              </a:xfrm>
              <a:custGeom>
                <a:avLst/>
                <a:gdLst>
                  <a:gd name="T0" fmla="*/ 3 w 285"/>
                  <a:gd name="T1" fmla="*/ 3 h 152"/>
                  <a:gd name="T2" fmla="*/ 3 w 285"/>
                  <a:gd name="T3" fmla="*/ 3 h 152"/>
                  <a:gd name="T4" fmla="*/ 3 w 285"/>
                  <a:gd name="T5" fmla="*/ 3 h 152"/>
                  <a:gd name="T6" fmla="*/ 3 w 285"/>
                  <a:gd name="T7" fmla="*/ 3 h 152"/>
                  <a:gd name="T8" fmla="*/ 3 w 285"/>
                  <a:gd name="T9" fmla="*/ 3 h 152"/>
                  <a:gd name="T10" fmla="*/ 4 w 285"/>
                  <a:gd name="T11" fmla="*/ 3 h 152"/>
                  <a:gd name="T12" fmla="*/ 4 w 285"/>
                  <a:gd name="T13" fmla="*/ 3 h 152"/>
                  <a:gd name="T14" fmla="*/ 4 w 285"/>
                  <a:gd name="T15" fmla="*/ 3 h 152"/>
                  <a:gd name="T16" fmla="*/ 4 w 285"/>
                  <a:gd name="T17" fmla="*/ 3 h 152"/>
                  <a:gd name="T18" fmla="*/ 4 w 285"/>
                  <a:gd name="T19" fmla="*/ 3 h 152"/>
                  <a:gd name="T20" fmla="*/ 4 w 285"/>
                  <a:gd name="T21" fmla="*/ 3 h 152"/>
                  <a:gd name="T22" fmla="*/ 4 w 285"/>
                  <a:gd name="T23" fmla="*/ 3 h 152"/>
                  <a:gd name="T24" fmla="*/ 5 w 285"/>
                  <a:gd name="T25" fmla="*/ 3 h 152"/>
                  <a:gd name="T26" fmla="*/ 5 w 285"/>
                  <a:gd name="T27" fmla="*/ 2 h 152"/>
                  <a:gd name="T28" fmla="*/ 5 w 285"/>
                  <a:gd name="T29" fmla="*/ 2 h 152"/>
                  <a:gd name="T30" fmla="*/ 5 w 285"/>
                  <a:gd name="T31" fmla="*/ 2 h 152"/>
                  <a:gd name="T32" fmla="*/ 4 w 285"/>
                  <a:gd name="T33" fmla="*/ 0 h 152"/>
                  <a:gd name="T34" fmla="*/ 4 w 285"/>
                  <a:gd name="T35" fmla="*/ 1 h 152"/>
                  <a:gd name="T36" fmla="*/ 4 w 285"/>
                  <a:gd name="T37" fmla="*/ 1 h 152"/>
                  <a:gd name="T38" fmla="*/ 4 w 285"/>
                  <a:gd name="T39" fmla="*/ 1 h 152"/>
                  <a:gd name="T40" fmla="*/ 4 w 285"/>
                  <a:gd name="T41" fmla="*/ 1 h 152"/>
                  <a:gd name="T42" fmla="*/ 3 w 285"/>
                  <a:gd name="T43" fmla="*/ 1 h 152"/>
                  <a:gd name="T44" fmla="*/ 3 w 285"/>
                  <a:gd name="T45" fmla="*/ 1 h 152"/>
                  <a:gd name="T46" fmla="*/ 3 w 285"/>
                  <a:gd name="T47" fmla="*/ 1 h 152"/>
                  <a:gd name="T48" fmla="*/ 3 w 285"/>
                  <a:gd name="T49" fmla="*/ 1 h 152"/>
                  <a:gd name="T50" fmla="*/ 3 w 285"/>
                  <a:gd name="T51" fmla="*/ 1 h 152"/>
                  <a:gd name="T52" fmla="*/ 2 w 285"/>
                  <a:gd name="T53" fmla="*/ 1 h 152"/>
                  <a:gd name="T54" fmla="*/ 2 w 285"/>
                  <a:gd name="T55" fmla="*/ 1 h 152"/>
                  <a:gd name="T56" fmla="*/ 2 w 285"/>
                  <a:gd name="T57" fmla="*/ 1 h 152"/>
                  <a:gd name="T58" fmla="*/ 2 w 285"/>
                  <a:gd name="T59" fmla="*/ 1 h 152"/>
                  <a:gd name="T60" fmla="*/ 1 w 285"/>
                  <a:gd name="T61" fmla="*/ 1 h 152"/>
                  <a:gd name="T62" fmla="*/ 1 w 285"/>
                  <a:gd name="T63" fmla="*/ 1 h 152"/>
                  <a:gd name="T64" fmla="*/ 1 w 285"/>
                  <a:gd name="T65" fmla="*/ 0 h 152"/>
                  <a:gd name="T66" fmla="*/ 1 w 285"/>
                  <a:gd name="T67" fmla="*/ 2 h 152"/>
                  <a:gd name="T68" fmla="*/ 1 w 285"/>
                  <a:gd name="T69" fmla="*/ 2 h 152"/>
                  <a:gd name="T70" fmla="*/ 1 w 285"/>
                  <a:gd name="T71" fmla="*/ 2 h 152"/>
                  <a:gd name="T72" fmla="*/ 1 w 285"/>
                  <a:gd name="T73" fmla="*/ 3 h 152"/>
                  <a:gd name="T74" fmla="*/ 1 w 285"/>
                  <a:gd name="T75" fmla="*/ 3 h 152"/>
                  <a:gd name="T76" fmla="*/ 1 w 285"/>
                  <a:gd name="T77" fmla="*/ 3 h 152"/>
                  <a:gd name="T78" fmla="*/ 1 w 285"/>
                  <a:gd name="T79" fmla="*/ 3 h 152"/>
                  <a:gd name="T80" fmla="*/ 1 w 285"/>
                  <a:gd name="T81" fmla="*/ 3 h 152"/>
                  <a:gd name="T82" fmla="*/ 2 w 285"/>
                  <a:gd name="T83" fmla="*/ 3 h 152"/>
                  <a:gd name="T84" fmla="*/ 2 w 285"/>
                  <a:gd name="T85" fmla="*/ 3 h 152"/>
                  <a:gd name="T86" fmla="*/ 2 w 285"/>
                  <a:gd name="T87" fmla="*/ 3 h 152"/>
                  <a:gd name="T88" fmla="*/ 2 w 285"/>
                  <a:gd name="T89" fmla="*/ 3 h 152"/>
                  <a:gd name="T90" fmla="*/ 2 w 285"/>
                  <a:gd name="T91" fmla="*/ 3 h 152"/>
                  <a:gd name="T92" fmla="*/ 2 w 285"/>
                  <a:gd name="T93" fmla="*/ 3 h 152"/>
                  <a:gd name="T94" fmla="*/ 2 w 285"/>
                  <a:gd name="T95" fmla="*/ 3 h 152"/>
                  <a:gd name="T96" fmla="*/ 3 w 285"/>
                  <a:gd name="T97" fmla="*/ 3 h 152"/>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0" t="0" r="r" b="b"/>
                <a:pathLst>
                  <a:path w="285" h="152">
                    <a:moveTo>
                      <a:pt x="143" y="152"/>
                    </a:moveTo>
                    <a:lnTo>
                      <a:pt x="148" y="152"/>
                    </a:lnTo>
                    <a:lnTo>
                      <a:pt x="153" y="152"/>
                    </a:lnTo>
                    <a:lnTo>
                      <a:pt x="157" y="152"/>
                    </a:lnTo>
                    <a:lnTo>
                      <a:pt x="162" y="152"/>
                    </a:lnTo>
                    <a:lnTo>
                      <a:pt x="168" y="152"/>
                    </a:lnTo>
                    <a:lnTo>
                      <a:pt x="171" y="152"/>
                    </a:lnTo>
                    <a:lnTo>
                      <a:pt x="177" y="152"/>
                    </a:lnTo>
                    <a:lnTo>
                      <a:pt x="181" y="151"/>
                    </a:lnTo>
                    <a:lnTo>
                      <a:pt x="186" y="151"/>
                    </a:lnTo>
                    <a:lnTo>
                      <a:pt x="190" y="151"/>
                    </a:lnTo>
                    <a:lnTo>
                      <a:pt x="195" y="149"/>
                    </a:lnTo>
                    <a:lnTo>
                      <a:pt x="200" y="149"/>
                    </a:lnTo>
                    <a:lnTo>
                      <a:pt x="204" y="148"/>
                    </a:lnTo>
                    <a:lnTo>
                      <a:pt x="209" y="147"/>
                    </a:lnTo>
                    <a:lnTo>
                      <a:pt x="213" y="147"/>
                    </a:lnTo>
                    <a:lnTo>
                      <a:pt x="217" y="145"/>
                    </a:lnTo>
                    <a:lnTo>
                      <a:pt x="223" y="144"/>
                    </a:lnTo>
                    <a:lnTo>
                      <a:pt x="226" y="143"/>
                    </a:lnTo>
                    <a:lnTo>
                      <a:pt x="232" y="141"/>
                    </a:lnTo>
                    <a:lnTo>
                      <a:pt x="236" y="140"/>
                    </a:lnTo>
                    <a:lnTo>
                      <a:pt x="240" y="139"/>
                    </a:lnTo>
                    <a:lnTo>
                      <a:pt x="245" y="138"/>
                    </a:lnTo>
                    <a:lnTo>
                      <a:pt x="249" y="136"/>
                    </a:lnTo>
                    <a:lnTo>
                      <a:pt x="253" y="134"/>
                    </a:lnTo>
                    <a:lnTo>
                      <a:pt x="257" y="132"/>
                    </a:lnTo>
                    <a:lnTo>
                      <a:pt x="261" y="131"/>
                    </a:lnTo>
                    <a:lnTo>
                      <a:pt x="266" y="128"/>
                    </a:lnTo>
                    <a:lnTo>
                      <a:pt x="270" y="127"/>
                    </a:lnTo>
                    <a:lnTo>
                      <a:pt x="274" y="124"/>
                    </a:lnTo>
                    <a:lnTo>
                      <a:pt x="278" y="122"/>
                    </a:lnTo>
                    <a:lnTo>
                      <a:pt x="281" y="119"/>
                    </a:lnTo>
                    <a:lnTo>
                      <a:pt x="285" y="117"/>
                    </a:lnTo>
                    <a:lnTo>
                      <a:pt x="247" y="0"/>
                    </a:lnTo>
                    <a:lnTo>
                      <a:pt x="241" y="1"/>
                    </a:lnTo>
                    <a:lnTo>
                      <a:pt x="234" y="1"/>
                    </a:lnTo>
                    <a:lnTo>
                      <a:pt x="228" y="3"/>
                    </a:lnTo>
                    <a:lnTo>
                      <a:pt x="221" y="3"/>
                    </a:lnTo>
                    <a:lnTo>
                      <a:pt x="215" y="4"/>
                    </a:lnTo>
                    <a:lnTo>
                      <a:pt x="208" y="4"/>
                    </a:lnTo>
                    <a:lnTo>
                      <a:pt x="202" y="4"/>
                    </a:lnTo>
                    <a:lnTo>
                      <a:pt x="195" y="5"/>
                    </a:lnTo>
                    <a:lnTo>
                      <a:pt x="188" y="5"/>
                    </a:lnTo>
                    <a:lnTo>
                      <a:pt x="182" y="5"/>
                    </a:lnTo>
                    <a:lnTo>
                      <a:pt x="175" y="5"/>
                    </a:lnTo>
                    <a:lnTo>
                      <a:pt x="169" y="6"/>
                    </a:lnTo>
                    <a:lnTo>
                      <a:pt x="162" y="6"/>
                    </a:lnTo>
                    <a:lnTo>
                      <a:pt x="156" y="6"/>
                    </a:lnTo>
                    <a:lnTo>
                      <a:pt x="149" y="6"/>
                    </a:lnTo>
                    <a:lnTo>
                      <a:pt x="143" y="6"/>
                    </a:lnTo>
                    <a:lnTo>
                      <a:pt x="136" y="6"/>
                    </a:lnTo>
                    <a:lnTo>
                      <a:pt x="130" y="6"/>
                    </a:lnTo>
                    <a:lnTo>
                      <a:pt x="123" y="6"/>
                    </a:lnTo>
                    <a:lnTo>
                      <a:pt x="116" y="6"/>
                    </a:lnTo>
                    <a:lnTo>
                      <a:pt x="110" y="5"/>
                    </a:lnTo>
                    <a:lnTo>
                      <a:pt x="103" y="5"/>
                    </a:lnTo>
                    <a:lnTo>
                      <a:pt x="97" y="5"/>
                    </a:lnTo>
                    <a:lnTo>
                      <a:pt x="90" y="5"/>
                    </a:lnTo>
                    <a:lnTo>
                      <a:pt x="84" y="4"/>
                    </a:lnTo>
                    <a:lnTo>
                      <a:pt x="77" y="4"/>
                    </a:lnTo>
                    <a:lnTo>
                      <a:pt x="71" y="4"/>
                    </a:lnTo>
                    <a:lnTo>
                      <a:pt x="64" y="3"/>
                    </a:lnTo>
                    <a:lnTo>
                      <a:pt x="58" y="3"/>
                    </a:lnTo>
                    <a:lnTo>
                      <a:pt x="51" y="1"/>
                    </a:lnTo>
                    <a:lnTo>
                      <a:pt x="44" y="1"/>
                    </a:lnTo>
                    <a:lnTo>
                      <a:pt x="38" y="0"/>
                    </a:lnTo>
                    <a:lnTo>
                      <a:pt x="0" y="117"/>
                    </a:lnTo>
                    <a:lnTo>
                      <a:pt x="4" y="119"/>
                    </a:lnTo>
                    <a:lnTo>
                      <a:pt x="8" y="122"/>
                    </a:lnTo>
                    <a:lnTo>
                      <a:pt x="12" y="124"/>
                    </a:lnTo>
                    <a:lnTo>
                      <a:pt x="17" y="127"/>
                    </a:lnTo>
                    <a:lnTo>
                      <a:pt x="21" y="128"/>
                    </a:lnTo>
                    <a:lnTo>
                      <a:pt x="25" y="131"/>
                    </a:lnTo>
                    <a:lnTo>
                      <a:pt x="29" y="132"/>
                    </a:lnTo>
                    <a:lnTo>
                      <a:pt x="33" y="134"/>
                    </a:lnTo>
                    <a:lnTo>
                      <a:pt x="38" y="136"/>
                    </a:lnTo>
                    <a:lnTo>
                      <a:pt x="42" y="138"/>
                    </a:lnTo>
                    <a:lnTo>
                      <a:pt x="46" y="139"/>
                    </a:lnTo>
                    <a:lnTo>
                      <a:pt x="51" y="140"/>
                    </a:lnTo>
                    <a:lnTo>
                      <a:pt x="55" y="141"/>
                    </a:lnTo>
                    <a:lnTo>
                      <a:pt x="59" y="143"/>
                    </a:lnTo>
                    <a:lnTo>
                      <a:pt x="64" y="144"/>
                    </a:lnTo>
                    <a:lnTo>
                      <a:pt x="68" y="145"/>
                    </a:lnTo>
                    <a:lnTo>
                      <a:pt x="73" y="147"/>
                    </a:lnTo>
                    <a:lnTo>
                      <a:pt x="77" y="147"/>
                    </a:lnTo>
                    <a:lnTo>
                      <a:pt x="82" y="148"/>
                    </a:lnTo>
                    <a:lnTo>
                      <a:pt x="86" y="149"/>
                    </a:lnTo>
                    <a:lnTo>
                      <a:pt x="90" y="149"/>
                    </a:lnTo>
                    <a:lnTo>
                      <a:pt x="96" y="151"/>
                    </a:lnTo>
                    <a:lnTo>
                      <a:pt x="101" y="151"/>
                    </a:lnTo>
                    <a:lnTo>
                      <a:pt x="105" y="151"/>
                    </a:lnTo>
                    <a:lnTo>
                      <a:pt x="110" y="152"/>
                    </a:lnTo>
                    <a:lnTo>
                      <a:pt x="114" y="152"/>
                    </a:lnTo>
                    <a:lnTo>
                      <a:pt x="119" y="152"/>
                    </a:lnTo>
                    <a:lnTo>
                      <a:pt x="124" y="152"/>
                    </a:lnTo>
                    <a:lnTo>
                      <a:pt x="128" y="152"/>
                    </a:lnTo>
                    <a:lnTo>
                      <a:pt x="133" y="152"/>
                    </a:lnTo>
                    <a:lnTo>
                      <a:pt x="139" y="152"/>
                    </a:lnTo>
                    <a:lnTo>
                      <a:pt x="143" y="15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9595" name="Freeform 42"/>
              <p:cNvSpPr>
                <a:spLocks/>
              </p:cNvSpPr>
              <p:nvPr/>
            </p:nvSpPr>
            <p:spPr bwMode="auto">
              <a:xfrm rot="-5379998">
                <a:off x="420" y="3464"/>
                <a:ext cx="127" cy="67"/>
              </a:xfrm>
              <a:custGeom>
                <a:avLst/>
                <a:gdLst>
                  <a:gd name="T0" fmla="*/ 4 w 253"/>
                  <a:gd name="T1" fmla="*/ 0 h 134"/>
                  <a:gd name="T2" fmla="*/ 4 w 253"/>
                  <a:gd name="T3" fmla="*/ 0 h 134"/>
                  <a:gd name="T4" fmla="*/ 4 w 253"/>
                  <a:gd name="T5" fmla="*/ 1 h 134"/>
                  <a:gd name="T6" fmla="*/ 4 w 253"/>
                  <a:gd name="T7" fmla="*/ 1 h 134"/>
                  <a:gd name="T8" fmla="*/ 4 w 253"/>
                  <a:gd name="T9" fmla="*/ 1 h 134"/>
                  <a:gd name="T10" fmla="*/ 4 w 253"/>
                  <a:gd name="T11" fmla="*/ 1 h 134"/>
                  <a:gd name="T12" fmla="*/ 4 w 253"/>
                  <a:gd name="T13" fmla="*/ 1 h 134"/>
                  <a:gd name="T14" fmla="*/ 4 w 253"/>
                  <a:gd name="T15" fmla="*/ 1 h 134"/>
                  <a:gd name="T16" fmla="*/ 4 w 253"/>
                  <a:gd name="T17" fmla="*/ 1 h 134"/>
                  <a:gd name="T18" fmla="*/ 4 w 253"/>
                  <a:gd name="T19" fmla="*/ 3 h 134"/>
                  <a:gd name="T20" fmla="*/ 4 w 253"/>
                  <a:gd name="T21" fmla="*/ 3 h 134"/>
                  <a:gd name="T22" fmla="*/ 4 w 253"/>
                  <a:gd name="T23" fmla="*/ 3 h 134"/>
                  <a:gd name="T24" fmla="*/ 4 w 253"/>
                  <a:gd name="T25" fmla="*/ 3 h 134"/>
                  <a:gd name="T26" fmla="*/ 4 w 253"/>
                  <a:gd name="T27" fmla="*/ 3 h 134"/>
                  <a:gd name="T28" fmla="*/ 4 w 253"/>
                  <a:gd name="T29" fmla="*/ 3 h 134"/>
                  <a:gd name="T30" fmla="*/ 3 w 253"/>
                  <a:gd name="T31" fmla="*/ 3 h 134"/>
                  <a:gd name="T32" fmla="*/ 3 w 253"/>
                  <a:gd name="T33" fmla="*/ 3 h 134"/>
                  <a:gd name="T34" fmla="*/ 3 w 253"/>
                  <a:gd name="T35" fmla="*/ 3 h 134"/>
                  <a:gd name="T36" fmla="*/ 3 w 253"/>
                  <a:gd name="T37" fmla="*/ 3 h 134"/>
                  <a:gd name="T38" fmla="*/ 3 w 253"/>
                  <a:gd name="T39" fmla="*/ 3 h 134"/>
                  <a:gd name="T40" fmla="*/ 3 w 253"/>
                  <a:gd name="T41" fmla="*/ 3 h 134"/>
                  <a:gd name="T42" fmla="*/ 3 w 253"/>
                  <a:gd name="T43" fmla="*/ 3 h 134"/>
                  <a:gd name="T44" fmla="*/ 3 w 253"/>
                  <a:gd name="T45" fmla="*/ 3 h 134"/>
                  <a:gd name="T46" fmla="*/ 3 w 253"/>
                  <a:gd name="T47" fmla="*/ 3 h 134"/>
                  <a:gd name="T48" fmla="*/ 3 w 253"/>
                  <a:gd name="T49" fmla="*/ 3 h 134"/>
                  <a:gd name="T50" fmla="*/ 2 w 253"/>
                  <a:gd name="T51" fmla="*/ 3 h 134"/>
                  <a:gd name="T52" fmla="*/ 2 w 253"/>
                  <a:gd name="T53" fmla="*/ 3 h 134"/>
                  <a:gd name="T54" fmla="*/ 2 w 253"/>
                  <a:gd name="T55" fmla="*/ 3 h 134"/>
                  <a:gd name="T56" fmla="*/ 2 w 253"/>
                  <a:gd name="T57" fmla="*/ 3 h 134"/>
                  <a:gd name="T58" fmla="*/ 2 w 253"/>
                  <a:gd name="T59" fmla="*/ 3 h 134"/>
                  <a:gd name="T60" fmla="*/ 2 w 253"/>
                  <a:gd name="T61" fmla="*/ 3 h 134"/>
                  <a:gd name="T62" fmla="*/ 2 w 253"/>
                  <a:gd name="T63" fmla="*/ 3 h 134"/>
                  <a:gd name="T64" fmla="*/ 2 w 253"/>
                  <a:gd name="T65" fmla="*/ 3 h 134"/>
                  <a:gd name="T66" fmla="*/ 2 w 253"/>
                  <a:gd name="T67" fmla="*/ 3 h 134"/>
                  <a:gd name="T68" fmla="*/ 2 w 253"/>
                  <a:gd name="T69" fmla="*/ 3 h 134"/>
                  <a:gd name="T70" fmla="*/ 1 w 253"/>
                  <a:gd name="T71" fmla="*/ 3 h 134"/>
                  <a:gd name="T72" fmla="*/ 1 w 253"/>
                  <a:gd name="T73" fmla="*/ 3 h 134"/>
                  <a:gd name="T74" fmla="*/ 1 w 253"/>
                  <a:gd name="T75" fmla="*/ 3 h 134"/>
                  <a:gd name="T76" fmla="*/ 1 w 253"/>
                  <a:gd name="T77" fmla="*/ 3 h 134"/>
                  <a:gd name="T78" fmla="*/ 1 w 253"/>
                  <a:gd name="T79" fmla="*/ 3 h 134"/>
                  <a:gd name="T80" fmla="*/ 1 w 253"/>
                  <a:gd name="T81" fmla="*/ 3 h 134"/>
                  <a:gd name="T82" fmla="*/ 1 w 253"/>
                  <a:gd name="T83" fmla="*/ 3 h 134"/>
                  <a:gd name="T84" fmla="*/ 0 w 253"/>
                  <a:gd name="T85" fmla="*/ 1 h 134"/>
                  <a:gd name="T86" fmla="*/ 1 w 253"/>
                  <a:gd name="T87" fmla="*/ 1 h 134"/>
                  <a:gd name="T88" fmla="*/ 1 w 253"/>
                  <a:gd name="T89" fmla="*/ 1 h 134"/>
                  <a:gd name="T90" fmla="*/ 1 w 253"/>
                  <a:gd name="T91" fmla="*/ 1 h 134"/>
                  <a:gd name="T92" fmla="*/ 1 w 253"/>
                  <a:gd name="T93" fmla="*/ 1 h 134"/>
                  <a:gd name="T94" fmla="*/ 1 w 253"/>
                  <a:gd name="T95" fmla="*/ 1 h 134"/>
                  <a:gd name="T96" fmla="*/ 1 w 253"/>
                  <a:gd name="T97" fmla="*/ 1 h 134"/>
                  <a:gd name="T98" fmla="*/ 1 w 253"/>
                  <a:gd name="T99" fmla="*/ 0 h 134"/>
                  <a:gd name="T100" fmla="*/ 1 w 253"/>
                  <a:gd name="T101" fmla="*/ 0 h 134"/>
                  <a:gd name="T102" fmla="*/ 4 w 253"/>
                  <a:gd name="T103" fmla="*/ 0 h 134"/>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0" t="0" r="r" b="b"/>
                <a:pathLst>
                  <a:path w="253" h="134">
                    <a:moveTo>
                      <a:pt x="230" y="0"/>
                    </a:moveTo>
                    <a:lnTo>
                      <a:pt x="233" y="0"/>
                    </a:lnTo>
                    <a:lnTo>
                      <a:pt x="236" y="2"/>
                    </a:lnTo>
                    <a:lnTo>
                      <a:pt x="238" y="3"/>
                    </a:lnTo>
                    <a:lnTo>
                      <a:pt x="241" y="6"/>
                    </a:lnTo>
                    <a:lnTo>
                      <a:pt x="244" y="8"/>
                    </a:lnTo>
                    <a:lnTo>
                      <a:pt x="247" y="11"/>
                    </a:lnTo>
                    <a:lnTo>
                      <a:pt x="250" y="13"/>
                    </a:lnTo>
                    <a:lnTo>
                      <a:pt x="253" y="16"/>
                    </a:lnTo>
                    <a:lnTo>
                      <a:pt x="233" y="134"/>
                    </a:lnTo>
                    <a:lnTo>
                      <a:pt x="226" y="134"/>
                    </a:lnTo>
                    <a:lnTo>
                      <a:pt x="220" y="133"/>
                    </a:lnTo>
                    <a:lnTo>
                      <a:pt x="212" y="133"/>
                    </a:lnTo>
                    <a:lnTo>
                      <a:pt x="206" y="133"/>
                    </a:lnTo>
                    <a:lnTo>
                      <a:pt x="199" y="131"/>
                    </a:lnTo>
                    <a:lnTo>
                      <a:pt x="192" y="131"/>
                    </a:lnTo>
                    <a:lnTo>
                      <a:pt x="186" y="131"/>
                    </a:lnTo>
                    <a:lnTo>
                      <a:pt x="179" y="131"/>
                    </a:lnTo>
                    <a:lnTo>
                      <a:pt x="173" y="130"/>
                    </a:lnTo>
                    <a:lnTo>
                      <a:pt x="166" y="130"/>
                    </a:lnTo>
                    <a:lnTo>
                      <a:pt x="160" y="130"/>
                    </a:lnTo>
                    <a:lnTo>
                      <a:pt x="153" y="130"/>
                    </a:lnTo>
                    <a:lnTo>
                      <a:pt x="147" y="130"/>
                    </a:lnTo>
                    <a:lnTo>
                      <a:pt x="140" y="130"/>
                    </a:lnTo>
                    <a:lnTo>
                      <a:pt x="134" y="130"/>
                    </a:lnTo>
                    <a:lnTo>
                      <a:pt x="127" y="130"/>
                    </a:lnTo>
                    <a:lnTo>
                      <a:pt x="120" y="130"/>
                    </a:lnTo>
                    <a:lnTo>
                      <a:pt x="114" y="130"/>
                    </a:lnTo>
                    <a:lnTo>
                      <a:pt x="107" y="130"/>
                    </a:lnTo>
                    <a:lnTo>
                      <a:pt x="101" y="130"/>
                    </a:lnTo>
                    <a:lnTo>
                      <a:pt x="94" y="130"/>
                    </a:lnTo>
                    <a:lnTo>
                      <a:pt x="88" y="130"/>
                    </a:lnTo>
                    <a:lnTo>
                      <a:pt x="81" y="130"/>
                    </a:lnTo>
                    <a:lnTo>
                      <a:pt x="75" y="131"/>
                    </a:lnTo>
                    <a:lnTo>
                      <a:pt x="68" y="131"/>
                    </a:lnTo>
                    <a:lnTo>
                      <a:pt x="60" y="131"/>
                    </a:lnTo>
                    <a:lnTo>
                      <a:pt x="54" y="131"/>
                    </a:lnTo>
                    <a:lnTo>
                      <a:pt x="47" y="133"/>
                    </a:lnTo>
                    <a:lnTo>
                      <a:pt x="41" y="133"/>
                    </a:lnTo>
                    <a:lnTo>
                      <a:pt x="34" y="133"/>
                    </a:lnTo>
                    <a:lnTo>
                      <a:pt x="27" y="134"/>
                    </a:lnTo>
                    <a:lnTo>
                      <a:pt x="21" y="134"/>
                    </a:lnTo>
                    <a:lnTo>
                      <a:pt x="0" y="16"/>
                    </a:lnTo>
                    <a:lnTo>
                      <a:pt x="1" y="15"/>
                    </a:lnTo>
                    <a:lnTo>
                      <a:pt x="3" y="12"/>
                    </a:lnTo>
                    <a:lnTo>
                      <a:pt x="5" y="10"/>
                    </a:lnTo>
                    <a:lnTo>
                      <a:pt x="6" y="7"/>
                    </a:lnTo>
                    <a:lnTo>
                      <a:pt x="8" y="4"/>
                    </a:lnTo>
                    <a:lnTo>
                      <a:pt x="9" y="2"/>
                    </a:lnTo>
                    <a:lnTo>
                      <a:pt x="12" y="0"/>
                    </a:lnTo>
                    <a:lnTo>
                      <a:pt x="13" y="0"/>
                    </a:lnTo>
                    <a:lnTo>
                      <a:pt x="23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9596" name="Freeform 43"/>
              <p:cNvSpPr>
                <a:spLocks/>
              </p:cNvSpPr>
              <p:nvPr/>
            </p:nvSpPr>
            <p:spPr bwMode="auto">
              <a:xfrm rot="-5379998">
                <a:off x="590" y="3522"/>
                <a:ext cx="17" cy="80"/>
              </a:xfrm>
              <a:custGeom>
                <a:avLst/>
                <a:gdLst>
                  <a:gd name="T0" fmla="*/ 0 w 34"/>
                  <a:gd name="T1" fmla="*/ 3 h 160"/>
                  <a:gd name="T2" fmla="*/ 1 w 34"/>
                  <a:gd name="T3" fmla="*/ 2 h 160"/>
                  <a:gd name="T4" fmla="*/ 1 w 34"/>
                  <a:gd name="T5" fmla="*/ 0 h 160"/>
                  <a:gd name="T6" fmla="*/ 1 w 34"/>
                  <a:gd name="T7" fmla="*/ 0 h 160"/>
                  <a:gd name="T8" fmla="*/ 0 w 34"/>
                  <a:gd name="T9" fmla="*/ 3 h 16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4" h="160">
                    <a:moveTo>
                      <a:pt x="0" y="160"/>
                    </a:moveTo>
                    <a:lnTo>
                      <a:pt x="34" y="69"/>
                    </a:lnTo>
                    <a:lnTo>
                      <a:pt x="34" y="0"/>
                    </a:lnTo>
                    <a:lnTo>
                      <a:pt x="1" y="0"/>
                    </a:lnTo>
                    <a:lnTo>
                      <a:pt x="0" y="16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9597" name="Freeform 44"/>
              <p:cNvSpPr>
                <a:spLocks/>
              </p:cNvSpPr>
              <p:nvPr/>
            </p:nvSpPr>
            <p:spPr bwMode="auto">
              <a:xfrm rot="-5379998">
                <a:off x="591" y="3395"/>
                <a:ext cx="17" cy="80"/>
              </a:xfrm>
              <a:custGeom>
                <a:avLst/>
                <a:gdLst>
                  <a:gd name="T0" fmla="*/ 1 w 34"/>
                  <a:gd name="T1" fmla="*/ 3 h 160"/>
                  <a:gd name="T2" fmla="*/ 0 w 34"/>
                  <a:gd name="T3" fmla="*/ 2 h 160"/>
                  <a:gd name="T4" fmla="*/ 0 w 34"/>
                  <a:gd name="T5" fmla="*/ 0 h 160"/>
                  <a:gd name="T6" fmla="*/ 1 w 34"/>
                  <a:gd name="T7" fmla="*/ 0 h 160"/>
                  <a:gd name="T8" fmla="*/ 1 w 34"/>
                  <a:gd name="T9" fmla="*/ 3 h 16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4" h="160">
                    <a:moveTo>
                      <a:pt x="34" y="160"/>
                    </a:moveTo>
                    <a:lnTo>
                      <a:pt x="0" y="69"/>
                    </a:lnTo>
                    <a:lnTo>
                      <a:pt x="0" y="0"/>
                    </a:lnTo>
                    <a:lnTo>
                      <a:pt x="32" y="0"/>
                    </a:lnTo>
                    <a:lnTo>
                      <a:pt x="34" y="16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9598" name="Freeform 45"/>
              <p:cNvSpPr>
                <a:spLocks/>
              </p:cNvSpPr>
              <p:nvPr/>
            </p:nvSpPr>
            <p:spPr bwMode="auto">
              <a:xfrm rot="-5379998">
                <a:off x="500" y="3388"/>
                <a:ext cx="17" cy="93"/>
              </a:xfrm>
              <a:custGeom>
                <a:avLst/>
                <a:gdLst>
                  <a:gd name="T0" fmla="*/ 1 w 32"/>
                  <a:gd name="T1" fmla="*/ 0 h 186"/>
                  <a:gd name="T2" fmla="*/ 0 w 32"/>
                  <a:gd name="T3" fmla="*/ 2 h 186"/>
                  <a:gd name="T4" fmla="*/ 0 w 32"/>
                  <a:gd name="T5" fmla="*/ 3 h 186"/>
                  <a:gd name="T6" fmla="*/ 1 w 32"/>
                  <a:gd name="T7" fmla="*/ 3 h 186"/>
                  <a:gd name="T8" fmla="*/ 1 w 32"/>
                  <a:gd name="T9" fmla="*/ 0 h 18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2" h="186">
                    <a:moveTo>
                      <a:pt x="25" y="0"/>
                    </a:moveTo>
                    <a:lnTo>
                      <a:pt x="0" y="124"/>
                    </a:lnTo>
                    <a:lnTo>
                      <a:pt x="0" y="186"/>
                    </a:lnTo>
                    <a:lnTo>
                      <a:pt x="32" y="186"/>
                    </a:lnTo>
                    <a:lnTo>
                      <a:pt x="25"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9599" name="Freeform 46"/>
              <p:cNvSpPr>
                <a:spLocks/>
              </p:cNvSpPr>
              <p:nvPr/>
            </p:nvSpPr>
            <p:spPr bwMode="auto">
              <a:xfrm rot="-5379998">
                <a:off x="500" y="3515"/>
                <a:ext cx="16" cy="93"/>
              </a:xfrm>
              <a:custGeom>
                <a:avLst/>
                <a:gdLst>
                  <a:gd name="T0" fmla="*/ 0 w 33"/>
                  <a:gd name="T1" fmla="*/ 0 h 186"/>
                  <a:gd name="T2" fmla="*/ 0 w 33"/>
                  <a:gd name="T3" fmla="*/ 2 h 186"/>
                  <a:gd name="T4" fmla="*/ 0 w 33"/>
                  <a:gd name="T5" fmla="*/ 3 h 186"/>
                  <a:gd name="T6" fmla="*/ 0 w 33"/>
                  <a:gd name="T7" fmla="*/ 3 h 186"/>
                  <a:gd name="T8" fmla="*/ 0 w 33"/>
                  <a:gd name="T9" fmla="*/ 0 h 18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3" h="186">
                    <a:moveTo>
                      <a:pt x="6" y="0"/>
                    </a:moveTo>
                    <a:lnTo>
                      <a:pt x="33" y="124"/>
                    </a:lnTo>
                    <a:lnTo>
                      <a:pt x="33" y="186"/>
                    </a:lnTo>
                    <a:lnTo>
                      <a:pt x="0" y="186"/>
                    </a:lnTo>
                    <a:lnTo>
                      <a:pt x="6"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9600" name="Freeform 47"/>
              <p:cNvSpPr>
                <a:spLocks/>
              </p:cNvSpPr>
              <p:nvPr/>
            </p:nvSpPr>
            <p:spPr bwMode="auto">
              <a:xfrm rot="-5379998">
                <a:off x="633" y="3576"/>
                <a:ext cx="20" cy="12"/>
              </a:xfrm>
              <a:custGeom>
                <a:avLst/>
                <a:gdLst>
                  <a:gd name="T0" fmla="*/ 0 w 41"/>
                  <a:gd name="T1" fmla="*/ 0 h 23"/>
                  <a:gd name="T2" fmla="*/ 0 w 41"/>
                  <a:gd name="T3" fmla="*/ 0 h 23"/>
                  <a:gd name="T4" fmla="*/ 0 w 41"/>
                  <a:gd name="T5" fmla="*/ 0 h 23"/>
                  <a:gd name="T6" fmla="*/ 0 w 41"/>
                  <a:gd name="T7" fmla="*/ 1 h 23"/>
                  <a:gd name="T8" fmla="*/ 0 w 41"/>
                  <a:gd name="T9" fmla="*/ 1 h 23"/>
                  <a:gd name="T10" fmla="*/ 0 w 41"/>
                  <a:gd name="T11" fmla="*/ 1 h 23"/>
                  <a:gd name="T12" fmla="*/ 0 w 41"/>
                  <a:gd name="T13" fmla="*/ 1 h 23"/>
                  <a:gd name="T14" fmla="*/ 0 w 41"/>
                  <a:gd name="T15" fmla="*/ 1 h 23"/>
                  <a:gd name="T16" fmla="*/ 0 w 41"/>
                  <a:gd name="T17" fmla="*/ 1 h 23"/>
                  <a:gd name="T18" fmla="*/ 0 w 41"/>
                  <a:gd name="T19" fmla="*/ 1 h 23"/>
                  <a:gd name="T20" fmla="*/ 0 w 41"/>
                  <a:gd name="T21" fmla="*/ 1 h 23"/>
                  <a:gd name="T22" fmla="*/ 0 w 41"/>
                  <a:gd name="T23" fmla="*/ 1 h 23"/>
                  <a:gd name="T24" fmla="*/ 0 w 41"/>
                  <a:gd name="T25" fmla="*/ 1 h 23"/>
                  <a:gd name="T26" fmla="*/ 0 w 41"/>
                  <a:gd name="T27" fmla="*/ 1 h 23"/>
                  <a:gd name="T28" fmla="*/ 0 w 41"/>
                  <a:gd name="T29" fmla="*/ 1 h 23"/>
                  <a:gd name="T30" fmla="*/ 0 w 41"/>
                  <a:gd name="T31" fmla="*/ 1 h 23"/>
                  <a:gd name="T32" fmla="*/ 0 w 41"/>
                  <a:gd name="T33" fmla="*/ 1 h 23"/>
                  <a:gd name="T34" fmla="*/ 0 w 41"/>
                  <a:gd name="T35" fmla="*/ 1 h 23"/>
                  <a:gd name="T36" fmla="*/ 0 w 41"/>
                  <a:gd name="T37" fmla="*/ 1 h 23"/>
                  <a:gd name="T38" fmla="*/ 0 w 41"/>
                  <a:gd name="T39" fmla="*/ 0 h 23"/>
                  <a:gd name="T40" fmla="*/ 0 w 41"/>
                  <a:gd name="T41" fmla="*/ 0 h 23"/>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0" t="0" r="r" b="b"/>
                <a:pathLst>
                  <a:path w="41" h="23">
                    <a:moveTo>
                      <a:pt x="3" y="0"/>
                    </a:moveTo>
                    <a:lnTo>
                      <a:pt x="38" y="0"/>
                    </a:lnTo>
                    <a:lnTo>
                      <a:pt x="39" y="0"/>
                    </a:lnTo>
                    <a:lnTo>
                      <a:pt x="39" y="1"/>
                    </a:lnTo>
                    <a:lnTo>
                      <a:pt x="41" y="1"/>
                    </a:lnTo>
                    <a:lnTo>
                      <a:pt x="41" y="2"/>
                    </a:lnTo>
                    <a:lnTo>
                      <a:pt x="41" y="21"/>
                    </a:lnTo>
                    <a:lnTo>
                      <a:pt x="41" y="22"/>
                    </a:lnTo>
                    <a:lnTo>
                      <a:pt x="39" y="22"/>
                    </a:lnTo>
                    <a:lnTo>
                      <a:pt x="39" y="23"/>
                    </a:lnTo>
                    <a:lnTo>
                      <a:pt x="38" y="23"/>
                    </a:lnTo>
                    <a:lnTo>
                      <a:pt x="3" y="17"/>
                    </a:lnTo>
                    <a:lnTo>
                      <a:pt x="1" y="17"/>
                    </a:lnTo>
                    <a:lnTo>
                      <a:pt x="0" y="15"/>
                    </a:lnTo>
                    <a:lnTo>
                      <a:pt x="0" y="14"/>
                    </a:lnTo>
                    <a:lnTo>
                      <a:pt x="0" y="2"/>
                    </a:lnTo>
                    <a:lnTo>
                      <a:pt x="0" y="1"/>
                    </a:lnTo>
                    <a:lnTo>
                      <a:pt x="1" y="1"/>
                    </a:lnTo>
                    <a:lnTo>
                      <a:pt x="1" y="0"/>
                    </a:lnTo>
                    <a:lnTo>
                      <a:pt x="3"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9601" name="Freeform 48"/>
              <p:cNvSpPr>
                <a:spLocks/>
              </p:cNvSpPr>
              <p:nvPr/>
            </p:nvSpPr>
            <p:spPr bwMode="auto">
              <a:xfrm rot="-5379998">
                <a:off x="634" y="3412"/>
                <a:ext cx="20" cy="12"/>
              </a:xfrm>
              <a:custGeom>
                <a:avLst/>
                <a:gdLst>
                  <a:gd name="T0" fmla="*/ 0 w 41"/>
                  <a:gd name="T1" fmla="*/ 0 h 23"/>
                  <a:gd name="T2" fmla="*/ 0 w 41"/>
                  <a:gd name="T3" fmla="*/ 0 h 23"/>
                  <a:gd name="T4" fmla="*/ 0 w 41"/>
                  <a:gd name="T5" fmla="*/ 0 h 23"/>
                  <a:gd name="T6" fmla="*/ 0 w 41"/>
                  <a:gd name="T7" fmla="*/ 1 h 23"/>
                  <a:gd name="T8" fmla="*/ 0 w 41"/>
                  <a:gd name="T9" fmla="*/ 1 h 23"/>
                  <a:gd name="T10" fmla="*/ 0 w 41"/>
                  <a:gd name="T11" fmla="*/ 1 h 23"/>
                  <a:gd name="T12" fmla="*/ 0 w 41"/>
                  <a:gd name="T13" fmla="*/ 1 h 23"/>
                  <a:gd name="T14" fmla="*/ 0 w 41"/>
                  <a:gd name="T15" fmla="*/ 1 h 23"/>
                  <a:gd name="T16" fmla="*/ 0 w 41"/>
                  <a:gd name="T17" fmla="*/ 1 h 23"/>
                  <a:gd name="T18" fmla="*/ 0 w 41"/>
                  <a:gd name="T19" fmla="*/ 1 h 23"/>
                  <a:gd name="T20" fmla="*/ 0 w 41"/>
                  <a:gd name="T21" fmla="*/ 1 h 23"/>
                  <a:gd name="T22" fmla="*/ 0 w 41"/>
                  <a:gd name="T23" fmla="*/ 1 h 23"/>
                  <a:gd name="T24" fmla="*/ 0 w 41"/>
                  <a:gd name="T25" fmla="*/ 1 h 23"/>
                  <a:gd name="T26" fmla="*/ 0 w 41"/>
                  <a:gd name="T27" fmla="*/ 1 h 23"/>
                  <a:gd name="T28" fmla="*/ 0 w 41"/>
                  <a:gd name="T29" fmla="*/ 1 h 23"/>
                  <a:gd name="T30" fmla="*/ 0 w 41"/>
                  <a:gd name="T31" fmla="*/ 1 h 23"/>
                  <a:gd name="T32" fmla="*/ 0 w 41"/>
                  <a:gd name="T33" fmla="*/ 1 h 23"/>
                  <a:gd name="T34" fmla="*/ 0 w 41"/>
                  <a:gd name="T35" fmla="*/ 1 h 23"/>
                  <a:gd name="T36" fmla="*/ 0 w 41"/>
                  <a:gd name="T37" fmla="*/ 1 h 23"/>
                  <a:gd name="T38" fmla="*/ 0 w 41"/>
                  <a:gd name="T39" fmla="*/ 0 h 23"/>
                  <a:gd name="T40" fmla="*/ 0 w 41"/>
                  <a:gd name="T41" fmla="*/ 0 h 23"/>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0" t="0" r="r" b="b"/>
                <a:pathLst>
                  <a:path w="41" h="23">
                    <a:moveTo>
                      <a:pt x="38" y="0"/>
                    </a:moveTo>
                    <a:lnTo>
                      <a:pt x="3" y="0"/>
                    </a:lnTo>
                    <a:lnTo>
                      <a:pt x="2" y="0"/>
                    </a:lnTo>
                    <a:lnTo>
                      <a:pt x="2" y="1"/>
                    </a:lnTo>
                    <a:lnTo>
                      <a:pt x="0" y="1"/>
                    </a:lnTo>
                    <a:lnTo>
                      <a:pt x="0" y="2"/>
                    </a:lnTo>
                    <a:lnTo>
                      <a:pt x="0" y="21"/>
                    </a:lnTo>
                    <a:lnTo>
                      <a:pt x="0" y="22"/>
                    </a:lnTo>
                    <a:lnTo>
                      <a:pt x="2" y="22"/>
                    </a:lnTo>
                    <a:lnTo>
                      <a:pt x="2" y="23"/>
                    </a:lnTo>
                    <a:lnTo>
                      <a:pt x="3" y="23"/>
                    </a:lnTo>
                    <a:lnTo>
                      <a:pt x="38" y="17"/>
                    </a:lnTo>
                    <a:lnTo>
                      <a:pt x="40" y="17"/>
                    </a:lnTo>
                    <a:lnTo>
                      <a:pt x="41" y="15"/>
                    </a:lnTo>
                    <a:lnTo>
                      <a:pt x="41" y="14"/>
                    </a:lnTo>
                    <a:lnTo>
                      <a:pt x="41" y="2"/>
                    </a:lnTo>
                    <a:lnTo>
                      <a:pt x="41" y="1"/>
                    </a:lnTo>
                    <a:lnTo>
                      <a:pt x="40" y="1"/>
                    </a:lnTo>
                    <a:lnTo>
                      <a:pt x="40" y="0"/>
                    </a:lnTo>
                    <a:lnTo>
                      <a:pt x="38"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sp>
          <p:nvSpPr>
            <p:cNvPr id="19569" name="AutoShape 49"/>
            <p:cNvSpPr>
              <a:spLocks noChangeArrowheads="1"/>
            </p:cNvSpPr>
            <p:nvPr/>
          </p:nvSpPr>
          <p:spPr bwMode="auto">
            <a:xfrm>
              <a:off x="1728" y="3024"/>
              <a:ext cx="144" cy="720"/>
            </a:xfrm>
            <a:prstGeom prst="roundRect">
              <a:avLst>
                <a:gd name="adj" fmla="val 16667"/>
              </a:avLst>
            </a:prstGeom>
            <a:solidFill>
              <a:srgbClr val="3333CC"/>
            </a:solidFill>
            <a:ln w="9525">
              <a:solidFill>
                <a:srgbClr val="3333CC"/>
              </a:solidFill>
              <a:round/>
              <a:headEnd/>
              <a:tailEnd/>
            </a:ln>
          </p:spPr>
          <p:txBody>
            <a:bodyPr anchor="ct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endParaRPr lang="en-US" altLang="en-US" sz="3200">
                <a:solidFill>
                  <a:schemeClr val="bg1"/>
                </a:solidFill>
              </a:endParaRPr>
            </a:p>
          </p:txBody>
        </p:sp>
        <p:sp>
          <p:nvSpPr>
            <p:cNvPr id="19570" name="AutoShape 50"/>
            <p:cNvSpPr>
              <a:spLocks noChangeArrowheads="1"/>
            </p:cNvSpPr>
            <p:nvPr/>
          </p:nvSpPr>
          <p:spPr bwMode="auto">
            <a:xfrm>
              <a:off x="1536" y="2688"/>
              <a:ext cx="576" cy="576"/>
            </a:xfrm>
            <a:prstGeom prst="sun">
              <a:avLst>
                <a:gd name="adj" fmla="val 25000"/>
              </a:avLst>
            </a:prstGeom>
            <a:solidFill>
              <a:srgbClr val="CCCCFF"/>
            </a:solidFill>
            <a:ln w="9525">
              <a:solidFill>
                <a:srgbClr val="3333CC"/>
              </a:solidFill>
              <a:miter lim="800000"/>
              <a:headEnd/>
              <a:tailEnd/>
            </a:ln>
          </p:spPr>
          <p:txBody>
            <a:bodyPr anchor="ct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endParaRPr lang="en-US" altLang="en-US" sz="3200">
                <a:solidFill>
                  <a:schemeClr val="bg1"/>
                </a:solidFill>
              </a:endParaRPr>
            </a:p>
          </p:txBody>
        </p:sp>
        <p:sp>
          <p:nvSpPr>
            <p:cNvPr id="19571" name="AutoShape 51"/>
            <p:cNvSpPr>
              <a:spLocks noChangeArrowheads="1"/>
            </p:cNvSpPr>
            <p:nvPr/>
          </p:nvSpPr>
          <p:spPr bwMode="auto">
            <a:xfrm>
              <a:off x="1536" y="3456"/>
              <a:ext cx="576" cy="576"/>
            </a:xfrm>
            <a:prstGeom prst="sun">
              <a:avLst>
                <a:gd name="adj" fmla="val 25000"/>
              </a:avLst>
            </a:prstGeom>
            <a:solidFill>
              <a:srgbClr val="CCCCFF"/>
            </a:solidFill>
            <a:ln w="9525">
              <a:solidFill>
                <a:srgbClr val="3333CC"/>
              </a:solidFill>
              <a:miter lim="800000"/>
              <a:headEnd/>
              <a:tailEnd/>
            </a:ln>
          </p:spPr>
          <p:txBody>
            <a:bodyPr anchor="ct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endParaRPr lang="en-US" altLang="en-US" sz="3200">
                <a:solidFill>
                  <a:schemeClr val="bg1"/>
                </a:solidFill>
              </a:endParaRPr>
            </a:p>
          </p:txBody>
        </p:sp>
        <p:sp>
          <p:nvSpPr>
            <p:cNvPr id="19572" name="Rectangle 52"/>
            <p:cNvSpPr>
              <a:spLocks noChangeArrowheads="1"/>
            </p:cNvSpPr>
            <p:nvPr/>
          </p:nvSpPr>
          <p:spPr bwMode="auto">
            <a:xfrm>
              <a:off x="720" y="2784"/>
              <a:ext cx="144" cy="1248"/>
            </a:xfrm>
            <a:prstGeom prst="rect">
              <a:avLst/>
            </a:prstGeom>
            <a:solidFill>
              <a:srgbClr val="FF3300"/>
            </a:solidFill>
            <a:ln w="9525">
              <a:solidFill>
                <a:srgbClr val="000000"/>
              </a:solidFill>
              <a:miter lim="800000"/>
              <a:headEnd/>
              <a:tailEnd/>
            </a:ln>
          </p:spPr>
          <p:txBody>
            <a:bodyPr anchor="ct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endParaRPr lang="en-US" altLang="en-US" sz="3200">
                <a:solidFill>
                  <a:schemeClr val="bg1"/>
                </a:solidFill>
              </a:endParaRPr>
            </a:p>
          </p:txBody>
        </p:sp>
      </p:grpSp>
      <p:grpSp>
        <p:nvGrpSpPr>
          <p:cNvPr id="105525" name="Group 53"/>
          <p:cNvGrpSpPr>
            <a:grpSpLocks/>
          </p:cNvGrpSpPr>
          <p:nvPr/>
        </p:nvGrpSpPr>
        <p:grpSpPr bwMode="auto">
          <a:xfrm>
            <a:off x="6888163" y="2492375"/>
            <a:ext cx="1223962" cy="2305050"/>
            <a:chOff x="48" y="1728"/>
            <a:chExt cx="1304" cy="1863"/>
          </a:xfrm>
        </p:grpSpPr>
        <p:sp>
          <p:nvSpPr>
            <p:cNvPr id="19564" name="AutoShape 54"/>
            <p:cNvSpPr>
              <a:spLocks noChangeArrowheads="1"/>
            </p:cNvSpPr>
            <p:nvPr/>
          </p:nvSpPr>
          <p:spPr bwMode="auto">
            <a:xfrm>
              <a:off x="96" y="3120"/>
              <a:ext cx="1248" cy="192"/>
            </a:xfrm>
            <a:prstGeom prst="leftRightArrow">
              <a:avLst>
                <a:gd name="adj1" fmla="val 50000"/>
                <a:gd name="adj2" fmla="val 130000"/>
              </a:avLst>
            </a:prstGeom>
            <a:solidFill>
              <a:srgbClr val="3333CC"/>
            </a:solidFill>
            <a:ln w="9525">
              <a:solidFill>
                <a:srgbClr val="FF0000"/>
              </a:solidFill>
              <a:miter lim="800000"/>
              <a:headEnd/>
              <a:tailEnd/>
            </a:ln>
          </p:spPr>
          <p:txBody>
            <a:bodyPr anchor="ct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endParaRPr lang="en-US" altLang="en-US" sz="3200">
                <a:solidFill>
                  <a:schemeClr val="bg1"/>
                </a:solidFill>
              </a:endParaRPr>
            </a:p>
          </p:txBody>
        </p:sp>
        <p:sp>
          <p:nvSpPr>
            <p:cNvPr id="19565" name="Text Box 55"/>
            <p:cNvSpPr txBox="1">
              <a:spLocks noChangeArrowheads="1"/>
            </p:cNvSpPr>
            <p:nvPr/>
          </p:nvSpPr>
          <p:spPr bwMode="auto">
            <a:xfrm>
              <a:off x="336" y="3264"/>
              <a:ext cx="720" cy="327"/>
            </a:xfrm>
            <a:prstGeom prst="rect">
              <a:avLst/>
            </a:prstGeom>
            <a:noFill/>
            <a:ln>
              <a:noFill/>
            </a:ln>
            <a:extLst>
              <a:ext uri="{909E8E84-426E-40DD-AFC4-6F175D3DCCD1}">
                <a14:hiddenFill xmlns:a14="http://schemas.microsoft.com/office/drawing/2010/main">
                  <a:solidFill>
                    <a:srgbClr val="00CC99"/>
                  </a:solidFill>
                </a14:hiddenFill>
              </a:ext>
              <a:ext uri="{91240B29-F687-4F45-9708-019B960494DF}">
                <a14:hiddenLine xmlns:a14="http://schemas.microsoft.com/office/drawing/2010/main" w="9525">
                  <a:solidFill>
                    <a:srgbClr val="FF0000"/>
                  </a:solidFill>
                  <a:miter lim="800000"/>
                  <a:headEnd/>
                  <a:tailEnd/>
                </a14:hiddenLine>
              </a:ext>
            </a:extLst>
          </p:spPr>
          <p:txBody>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endParaRPr lang="en-US" altLang="en-US" sz="3200">
                <a:solidFill>
                  <a:schemeClr val="bg1"/>
                </a:solidFill>
              </a:endParaRPr>
            </a:p>
          </p:txBody>
        </p:sp>
        <p:sp>
          <p:nvSpPr>
            <p:cNvPr id="19566" name="Line 56"/>
            <p:cNvSpPr>
              <a:spLocks noChangeShapeType="1"/>
            </p:cNvSpPr>
            <p:nvPr/>
          </p:nvSpPr>
          <p:spPr bwMode="auto">
            <a:xfrm flipV="1">
              <a:off x="1352" y="2336"/>
              <a:ext cx="0" cy="880"/>
            </a:xfrm>
            <a:prstGeom prst="line">
              <a:avLst/>
            </a:prstGeom>
            <a:noFill/>
            <a:ln w="38100">
              <a:solidFill>
                <a:srgbClr val="FF0000"/>
              </a:solidFill>
              <a:prstDash val="sysDot"/>
              <a:round/>
              <a:headEnd/>
              <a:tailEnd/>
            </a:ln>
            <a:extLst>
              <a:ext uri="{909E8E84-426E-40DD-AFC4-6F175D3DCCD1}">
                <a14:hiddenFill xmlns:a14="http://schemas.microsoft.com/office/drawing/2010/main">
                  <a:noFill/>
                </a14:hiddenFill>
              </a:ext>
            </a:extLst>
          </p:spPr>
          <p:txBody>
            <a:bodyPr/>
            <a:lstStyle/>
            <a:p>
              <a:endParaRPr lang="en-GB"/>
            </a:p>
          </p:txBody>
        </p:sp>
        <p:sp>
          <p:nvSpPr>
            <p:cNvPr id="19567" name="Line 57"/>
            <p:cNvSpPr>
              <a:spLocks noChangeShapeType="1"/>
            </p:cNvSpPr>
            <p:nvPr/>
          </p:nvSpPr>
          <p:spPr bwMode="auto">
            <a:xfrm flipH="1" flipV="1">
              <a:off x="48" y="1728"/>
              <a:ext cx="0" cy="1488"/>
            </a:xfrm>
            <a:prstGeom prst="line">
              <a:avLst/>
            </a:prstGeom>
            <a:noFill/>
            <a:ln w="38100">
              <a:solidFill>
                <a:srgbClr val="FF0000"/>
              </a:solidFill>
              <a:prstDash val="sysDot"/>
              <a:round/>
              <a:headEnd/>
              <a:tailEnd/>
            </a:ln>
            <a:extLst>
              <a:ext uri="{909E8E84-426E-40DD-AFC4-6F175D3DCCD1}">
                <a14:hiddenFill xmlns:a14="http://schemas.microsoft.com/office/drawing/2010/main">
                  <a:noFill/>
                </a14:hiddenFill>
              </a:ext>
            </a:extLst>
          </p:spPr>
          <p:txBody>
            <a:bodyPr/>
            <a:lstStyle/>
            <a:p>
              <a:endParaRPr lang="en-GB"/>
            </a:p>
          </p:txBody>
        </p:sp>
      </p:grpSp>
      <p:grpSp>
        <p:nvGrpSpPr>
          <p:cNvPr id="105530" name="Group 58"/>
          <p:cNvGrpSpPr>
            <a:grpSpLocks/>
          </p:cNvGrpSpPr>
          <p:nvPr/>
        </p:nvGrpSpPr>
        <p:grpSpPr bwMode="auto">
          <a:xfrm rot="-419635">
            <a:off x="8183563" y="2420939"/>
            <a:ext cx="2070100" cy="1284287"/>
            <a:chOff x="4080" y="1680"/>
            <a:chExt cx="616" cy="348"/>
          </a:xfrm>
        </p:grpSpPr>
        <p:grpSp>
          <p:nvGrpSpPr>
            <p:cNvPr id="19504" name="Group 59"/>
            <p:cNvGrpSpPr>
              <a:grpSpLocks/>
            </p:cNvGrpSpPr>
            <p:nvPr/>
          </p:nvGrpSpPr>
          <p:grpSpPr bwMode="auto">
            <a:xfrm rot="-585306">
              <a:off x="4080" y="1776"/>
              <a:ext cx="348" cy="184"/>
              <a:chOff x="383" y="3696"/>
              <a:chExt cx="348" cy="184"/>
            </a:xfrm>
          </p:grpSpPr>
          <p:sp>
            <p:nvSpPr>
              <p:cNvPr id="19535" name="Freeform 60"/>
              <p:cNvSpPr>
                <a:spLocks/>
              </p:cNvSpPr>
              <p:nvPr/>
            </p:nvSpPr>
            <p:spPr bwMode="auto">
              <a:xfrm rot="-5379998">
                <a:off x="327" y="3762"/>
                <a:ext cx="164" cy="51"/>
              </a:xfrm>
              <a:custGeom>
                <a:avLst/>
                <a:gdLst>
                  <a:gd name="T0" fmla="*/ 1 w 328"/>
                  <a:gd name="T1" fmla="*/ 0 h 102"/>
                  <a:gd name="T2" fmla="*/ 5 w 328"/>
                  <a:gd name="T3" fmla="*/ 0 h 102"/>
                  <a:gd name="T4" fmla="*/ 5 w 328"/>
                  <a:gd name="T5" fmla="*/ 0 h 102"/>
                  <a:gd name="T6" fmla="*/ 6 w 328"/>
                  <a:gd name="T7" fmla="*/ 1 h 102"/>
                  <a:gd name="T8" fmla="*/ 6 w 328"/>
                  <a:gd name="T9" fmla="*/ 1 h 102"/>
                  <a:gd name="T10" fmla="*/ 6 w 328"/>
                  <a:gd name="T11" fmla="*/ 1 h 102"/>
                  <a:gd name="T12" fmla="*/ 6 w 328"/>
                  <a:gd name="T13" fmla="*/ 1 h 102"/>
                  <a:gd name="T14" fmla="*/ 6 w 328"/>
                  <a:gd name="T15" fmla="*/ 1 h 102"/>
                  <a:gd name="T16" fmla="*/ 6 w 328"/>
                  <a:gd name="T17" fmla="*/ 1 h 102"/>
                  <a:gd name="T18" fmla="*/ 6 w 328"/>
                  <a:gd name="T19" fmla="*/ 1 h 102"/>
                  <a:gd name="T20" fmla="*/ 6 w 328"/>
                  <a:gd name="T21" fmla="*/ 2 h 102"/>
                  <a:gd name="T22" fmla="*/ 6 w 328"/>
                  <a:gd name="T23" fmla="*/ 2 h 102"/>
                  <a:gd name="T24" fmla="*/ 6 w 328"/>
                  <a:gd name="T25" fmla="*/ 2 h 102"/>
                  <a:gd name="T26" fmla="*/ 6 w 328"/>
                  <a:gd name="T27" fmla="*/ 2 h 102"/>
                  <a:gd name="T28" fmla="*/ 6 w 328"/>
                  <a:gd name="T29" fmla="*/ 2 h 102"/>
                  <a:gd name="T30" fmla="*/ 6 w 328"/>
                  <a:gd name="T31" fmla="*/ 2 h 102"/>
                  <a:gd name="T32" fmla="*/ 6 w 328"/>
                  <a:gd name="T33" fmla="*/ 2 h 102"/>
                  <a:gd name="T34" fmla="*/ 5 w 328"/>
                  <a:gd name="T35" fmla="*/ 2 h 102"/>
                  <a:gd name="T36" fmla="*/ 5 w 328"/>
                  <a:gd name="T37" fmla="*/ 2 h 102"/>
                  <a:gd name="T38" fmla="*/ 1 w 328"/>
                  <a:gd name="T39" fmla="*/ 2 h 102"/>
                  <a:gd name="T40" fmla="*/ 1 w 328"/>
                  <a:gd name="T41" fmla="*/ 2 h 102"/>
                  <a:gd name="T42" fmla="*/ 1 w 328"/>
                  <a:gd name="T43" fmla="*/ 2 h 102"/>
                  <a:gd name="T44" fmla="*/ 1 w 328"/>
                  <a:gd name="T45" fmla="*/ 2 h 102"/>
                  <a:gd name="T46" fmla="*/ 1 w 328"/>
                  <a:gd name="T47" fmla="*/ 2 h 102"/>
                  <a:gd name="T48" fmla="*/ 1 w 328"/>
                  <a:gd name="T49" fmla="*/ 2 h 102"/>
                  <a:gd name="T50" fmla="*/ 1 w 328"/>
                  <a:gd name="T51" fmla="*/ 2 h 102"/>
                  <a:gd name="T52" fmla="*/ 0 w 328"/>
                  <a:gd name="T53" fmla="*/ 2 h 102"/>
                  <a:gd name="T54" fmla="*/ 0 w 328"/>
                  <a:gd name="T55" fmla="*/ 2 h 102"/>
                  <a:gd name="T56" fmla="*/ 0 w 328"/>
                  <a:gd name="T57" fmla="*/ 1 h 102"/>
                  <a:gd name="T58" fmla="*/ 0 w 328"/>
                  <a:gd name="T59" fmla="*/ 1 h 102"/>
                  <a:gd name="T60" fmla="*/ 1 w 328"/>
                  <a:gd name="T61" fmla="*/ 1 h 102"/>
                  <a:gd name="T62" fmla="*/ 1 w 328"/>
                  <a:gd name="T63" fmla="*/ 1 h 102"/>
                  <a:gd name="T64" fmla="*/ 1 w 328"/>
                  <a:gd name="T65" fmla="*/ 1 h 102"/>
                  <a:gd name="T66" fmla="*/ 1 w 328"/>
                  <a:gd name="T67" fmla="*/ 1 h 102"/>
                  <a:gd name="T68" fmla="*/ 1 w 328"/>
                  <a:gd name="T69" fmla="*/ 1 h 102"/>
                  <a:gd name="T70" fmla="*/ 1 w 328"/>
                  <a:gd name="T71" fmla="*/ 0 h 102"/>
                  <a:gd name="T72" fmla="*/ 1 w 328"/>
                  <a:gd name="T73" fmla="*/ 0 h 102"/>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0" t="0" r="r" b="b"/>
                <a:pathLst>
                  <a:path w="328" h="102">
                    <a:moveTo>
                      <a:pt x="10" y="0"/>
                    </a:moveTo>
                    <a:lnTo>
                      <a:pt x="319" y="0"/>
                    </a:lnTo>
                    <a:lnTo>
                      <a:pt x="320" y="0"/>
                    </a:lnTo>
                    <a:lnTo>
                      <a:pt x="322" y="1"/>
                    </a:lnTo>
                    <a:lnTo>
                      <a:pt x="324" y="1"/>
                    </a:lnTo>
                    <a:lnTo>
                      <a:pt x="325" y="3"/>
                    </a:lnTo>
                    <a:lnTo>
                      <a:pt x="326" y="4"/>
                    </a:lnTo>
                    <a:lnTo>
                      <a:pt x="326" y="5"/>
                    </a:lnTo>
                    <a:lnTo>
                      <a:pt x="328" y="8"/>
                    </a:lnTo>
                    <a:lnTo>
                      <a:pt x="328" y="9"/>
                    </a:lnTo>
                    <a:lnTo>
                      <a:pt x="328" y="93"/>
                    </a:lnTo>
                    <a:lnTo>
                      <a:pt x="328" y="94"/>
                    </a:lnTo>
                    <a:lnTo>
                      <a:pt x="326" y="97"/>
                    </a:lnTo>
                    <a:lnTo>
                      <a:pt x="326" y="98"/>
                    </a:lnTo>
                    <a:lnTo>
                      <a:pt x="325" y="100"/>
                    </a:lnTo>
                    <a:lnTo>
                      <a:pt x="324" y="101"/>
                    </a:lnTo>
                    <a:lnTo>
                      <a:pt x="322" y="101"/>
                    </a:lnTo>
                    <a:lnTo>
                      <a:pt x="320" y="102"/>
                    </a:lnTo>
                    <a:lnTo>
                      <a:pt x="319" y="102"/>
                    </a:lnTo>
                    <a:lnTo>
                      <a:pt x="10" y="102"/>
                    </a:lnTo>
                    <a:lnTo>
                      <a:pt x="8" y="102"/>
                    </a:lnTo>
                    <a:lnTo>
                      <a:pt x="6" y="101"/>
                    </a:lnTo>
                    <a:lnTo>
                      <a:pt x="4" y="101"/>
                    </a:lnTo>
                    <a:lnTo>
                      <a:pt x="3" y="100"/>
                    </a:lnTo>
                    <a:lnTo>
                      <a:pt x="2" y="98"/>
                    </a:lnTo>
                    <a:lnTo>
                      <a:pt x="2" y="97"/>
                    </a:lnTo>
                    <a:lnTo>
                      <a:pt x="0" y="94"/>
                    </a:lnTo>
                    <a:lnTo>
                      <a:pt x="0" y="93"/>
                    </a:lnTo>
                    <a:lnTo>
                      <a:pt x="0" y="9"/>
                    </a:lnTo>
                    <a:lnTo>
                      <a:pt x="0" y="8"/>
                    </a:lnTo>
                    <a:lnTo>
                      <a:pt x="2" y="5"/>
                    </a:lnTo>
                    <a:lnTo>
                      <a:pt x="2" y="4"/>
                    </a:lnTo>
                    <a:lnTo>
                      <a:pt x="3" y="3"/>
                    </a:lnTo>
                    <a:lnTo>
                      <a:pt x="4" y="1"/>
                    </a:lnTo>
                    <a:lnTo>
                      <a:pt x="6" y="1"/>
                    </a:lnTo>
                    <a:lnTo>
                      <a:pt x="8" y="0"/>
                    </a:lnTo>
                    <a:lnTo>
                      <a:pt x="1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9536" name="Rectangle 61"/>
              <p:cNvSpPr>
                <a:spLocks noChangeArrowheads="1"/>
              </p:cNvSpPr>
              <p:nvPr/>
            </p:nvSpPr>
            <p:spPr bwMode="auto">
              <a:xfrm rot="-5379998">
                <a:off x="480" y="3716"/>
                <a:ext cx="164" cy="145"/>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endParaRPr lang="en-US" altLang="en-US" sz="3200">
                  <a:solidFill>
                    <a:schemeClr val="bg1"/>
                  </a:solidFill>
                </a:endParaRPr>
              </a:p>
            </p:txBody>
          </p:sp>
          <p:sp>
            <p:nvSpPr>
              <p:cNvPr id="19537" name="Rectangle 62"/>
              <p:cNvSpPr>
                <a:spLocks noChangeArrowheads="1"/>
              </p:cNvSpPr>
              <p:nvPr/>
            </p:nvSpPr>
            <p:spPr bwMode="auto">
              <a:xfrm rot="-5379998">
                <a:off x="646" y="3835"/>
                <a:ext cx="14" cy="61"/>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endParaRPr lang="en-US" altLang="en-US" sz="3200">
                  <a:solidFill>
                    <a:schemeClr val="bg1"/>
                  </a:solidFill>
                </a:endParaRPr>
              </a:p>
            </p:txBody>
          </p:sp>
          <p:sp>
            <p:nvSpPr>
              <p:cNvPr id="19538" name="Rectangle 63"/>
              <p:cNvSpPr>
                <a:spLocks noChangeArrowheads="1"/>
              </p:cNvSpPr>
              <p:nvPr/>
            </p:nvSpPr>
            <p:spPr bwMode="auto">
              <a:xfrm rot="-5379998">
                <a:off x="647" y="3680"/>
                <a:ext cx="14" cy="61"/>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endParaRPr lang="en-US" altLang="en-US" sz="3200">
                  <a:solidFill>
                    <a:schemeClr val="bg1"/>
                  </a:solidFill>
                </a:endParaRPr>
              </a:p>
            </p:txBody>
          </p:sp>
          <p:sp>
            <p:nvSpPr>
              <p:cNvPr id="19539" name="Rectangle 64"/>
              <p:cNvSpPr>
                <a:spLocks noChangeArrowheads="1"/>
              </p:cNvSpPr>
              <p:nvPr/>
            </p:nvSpPr>
            <p:spPr bwMode="auto">
              <a:xfrm rot="-5379998">
                <a:off x="448" y="3835"/>
                <a:ext cx="14" cy="60"/>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endParaRPr lang="en-US" altLang="en-US" sz="3200">
                  <a:solidFill>
                    <a:schemeClr val="bg1"/>
                  </a:solidFill>
                </a:endParaRPr>
              </a:p>
            </p:txBody>
          </p:sp>
          <p:sp>
            <p:nvSpPr>
              <p:cNvPr id="19540" name="Rectangle 65"/>
              <p:cNvSpPr>
                <a:spLocks noChangeArrowheads="1"/>
              </p:cNvSpPr>
              <p:nvPr/>
            </p:nvSpPr>
            <p:spPr bwMode="auto">
              <a:xfrm rot="-5379998">
                <a:off x="449" y="3680"/>
                <a:ext cx="14" cy="60"/>
              </a:xfrm>
              <a:prstGeom prst="rect">
                <a:avLst/>
              </a:prstGeom>
              <a:solidFill>
                <a:srgbClr val="00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endParaRPr lang="en-US" altLang="en-US" sz="3200">
                  <a:solidFill>
                    <a:schemeClr val="bg1"/>
                  </a:solidFill>
                </a:endParaRPr>
              </a:p>
            </p:txBody>
          </p:sp>
          <p:sp>
            <p:nvSpPr>
              <p:cNvPr id="19541" name="Freeform 66"/>
              <p:cNvSpPr>
                <a:spLocks/>
              </p:cNvSpPr>
              <p:nvPr/>
            </p:nvSpPr>
            <p:spPr bwMode="auto">
              <a:xfrm rot="-5379998">
                <a:off x="621" y="3761"/>
                <a:ext cx="167" cy="53"/>
              </a:xfrm>
              <a:custGeom>
                <a:avLst/>
                <a:gdLst>
                  <a:gd name="T0" fmla="*/ 0 w 335"/>
                  <a:gd name="T1" fmla="*/ 0 h 106"/>
                  <a:gd name="T2" fmla="*/ 5 w 335"/>
                  <a:gd name="T3" fmla="*/ 0 h 106"/>
                  <a:gd name="T4" fmla="*/ 5 w 335"/>
                  <a:gd name="T5" fmla="*/ 1 h 106"/>
                  <a:gd name="T6" fmla="*/ 5 w 335"/>
                  <a:gd name="T7" fmla="*/ 1 h 106"/>
                  <a:gd name="T8" fmla="*/ 5 w 335"/>
                  <a:gd name="T9" fmla="*/ 1 h 106"/>
                  <a:gd name="T10" fmla="*/ 5 w 335"/>
                  <a:gd name="T11" fmla="*/ 1 h 106"/>
                  <a:gd name="T12" fmla="*/ 5 w 335"/>
                  <a:gd name="T13" fmla="*/ 1 h 106"/>
                  <a:gd name="T14" fmla="*/ 5 w 335"/>
                  <a:gd name="T15" fmla="*/ 1 h 106"/>
                  <a:gd name="T16" fmla="*/ 5 w 335"/>
                  <a:gd name="T17" fmla="*/ 1 h 106"/>
                  <a:gd name="T18" fmla="*/ 5 w 335"/>
                  <a:gd name="T19" fmla="*/ 1 h 106"/>
                  <a:gd name="T20" fmla="*/ 5 w 335"/>
                  <a:gd name="T21" fmla="*/ 1 h 106"/>
                  <a:gd name="T22" fmla="*/ 5 w 335"/>
                  <a:gd name="T23" fmla="*/ 2 h 106"/>
                  <a:gd name="T24" fmla="*/ 5 w 335"/>
                  <a:gd name="T25" fmla="*/ 2 h 106"/>
                  <a:gd name="T26" fmla="*/ 5 w 335"/>
                  <a:gd name="T27" fmla="*/ 2 h 106"/>
                  <a:gd name="T28" fmla="*/ 5 w 335"/>
                  <a:gd name="T29" fmla="*/ 2 h 106"/>
                  <a:gd name="T30" fmla="*/ 4 w 335"/>
                  <a:gd name="T31" fmla="*/ 2 h 106"/>
                  <a:gd name="T32" fmla="*/ 4 w 335"/>
                  <a:gd name="T33" fmla="*/ 2 h 106"/>
                  <a:gd name="T34" fmla="*/ 4 w 335"/>
                  <a:gd name="T35" fmla="*/ 2 h 106"/>
                  <a:gd name="T36" fmla="*/ 4 w 335"/>
                  <a:gd name="T37" fmla="*/ 2 h 106"/>
                  <a:gd name="T38" fmla="*/ 4 w 335"/>
                  <a:gd name="T39" fmla="*/ 2 h 106"/>
                  <a:gd name="T40" fmla="*/ 4 w 335"/>
                  <a:gd name="T41" fmla="*/ 2 h 106"/>
                  <a:gd name="T42" fmla="*/ 3 w 335"/>
                  <a:gd name="T43" fmla="*/ 2 h 106"/>
                  <a:gd name="T44" fmla="*/ 3 w 335"/>
                  <a:gd name="T45" fmla="*/ 2 h 106"/>
                  <a:gd name="T46" fmla="*/ 3 w 335"/>
                  <a:gd name="T47" fmla="*/ 2 h 106"/>
                  <a:gd name="T48" fmla="*/ 3 w 335"/>
                  <a:gd name="T49" fmla="*/ 2 h 106"/>
                  <a:gd name="T50" fmla="*/ 2 w 335"/>
                  <a:gd name="T51" fmla="*/ 2 h 106"/>
                  <a:gd name="T52" fmla="*/ 2 w 335"/>
                  <a:gd name="T53" fmla="*/ 2 h 106"/>
                  <a:gd name="T54" fmla="*/ 2 w 335"/>
                  <a:gd name="T55" fmla="*/ 2 h 106"/>
                  <a:gd name="T56" fmla="*/ 2 w 335"/>
                  <a:gd name="T57" fmla="*/ 2 h 106"/>
                  <a:gd name="T58" fmla="*/ 1 w 335"/>
                  <a:gd name="T59" fmla="*/ 2 h 106"/>
                  <a:gd name="T60" fmla="*/ 1 w 335"/>
                  <a:gd name="T61" fmla="*/ 2 h 106"/>
                  <a:gd name="T62" fmla="*/ 1 w 335"/>
                  <a:gd name="T63" fmla="*/ 2 h 106"/>
                  <a:gd name="T64" fmla="*/ 1 w 335"/>
                  <a:gd name="T65" fmla="*/ 2 h 106"/>
                  <a:gd name="T66" fmla="*/ 1 w 335"/>
                  <a:gd name="T67" fmla="*/ 2 h 106"/>
                  <a:gd name="T68" fmla="*/ 0 w 335"/>
                  <a:gd name="T69" fmla="*/ 2 h 106"/>
                  <a:gd name="T70" fmla="*/ 0 w 335"/>
                  <a:gd name="T71" fmla="*/ 2 h 106"/>
                  <a:gd name="T72" fmla="*/ 0 w 335"/>
                  <a:gd name="T73" fmla="*/ 2 h 106"/>
                  <a:gd name="T74" fmla="*/ 0 w 335"/>
                  <a:gd name="T75" fmla="*/ 2 h 106"/>
                  <a:gd name="T76" fmla="*/ 0 w 335"/>
                  <a:gd name="T77" fmla="*/ 2 h 106"/>
                  <a:gd name="T78" fmla="*/ 0 w 335"/>
                  <a:gd name="T79" fmla="*/ 2 h 106"/>
                  <a:gd name="T80" fmla="*/ 0 w 335"/>
                  <a:gd name="T81" fmla="*/ 2 h 106"/>
                  <a:gd name="T82" fmla="*/ 0 w 335"/>
                  <a:gd name="T83" fmla="*/ 2 h 106"/>
                  <a:gd name="T84" fmla="*/ 0 w 335"/>
                  <a:gd name="T85" fmla="*/ 1 h 106"/>
                  <a:gd name="T86" fmla="*/ 0 w 335"/>
                  <a:gd name="T87" fmla="*/ 1 h 106"/>
                  <a:gd name="T88" fmla="*/ 0 w 335"/>
                  <a:gd name="T89" fmla="*/ 1 h 106"/>
                  <a:gd name="T90" fmla="*/ 0 w 335"/>
                  <a:gd name="T91" fmla="*/ 1 h 106"/>
                  <a:gd name="T92" fmla="*/ 0 w 335"/>
                  <a:gd name="T93" fmla="*/ 1 h 106"/>
                  <a:gd name="T94" fmla="*/ 0 w 335"/>
                  <a:gd name="T95" fmla="*/ 1 h 106"/>
                  <a:gd name="T96" fmla="*/ 0 w 335"/>
                  <a:gd name="T97" fmla="*/ 1 h 106"/>
                  <a:gd name="T98" fmla="*/ 0 w 335"/>
                  <a:gd name="T99" fmla="*/ 1 h 106"/>
                  <a:gd name="T100" fmla="*/ 0 w 335"/>
                  <a:gd name="T101" fmla="*/ 1 h 106"/>
                  <a:gd name="T102" fmla="*/ 0 w 335"/>
                  <a:gd name="T103" fmla="*/ 0 h 10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0" t="0" r="r" b="b"/>
                <a:pathLst>
                  <a:path w="335" h="106">
                    <a:moveTo>
                      <a:pt x="13" y="0"/>
                    </a:moveTo>
                    <a:lnTo>
                      <a:pt x="321" y="0"/>
                    </a:lnTo>
                    <a:lnTo>
                      <a:pt x="324" y="1"/>
                    </a:lnTo>
                    <a:lnTo>
                      <a:pt x="327" y="1"/>
                    </a:lnTo>
                    <a:lnTo>
                      <a:pt x="328" y="4"/>
                    </a:lnTo>
                    <a:lnTo>
                      <a:pt x="331" y="6"/>
                    </a:lnTo>
                    <a:lnTo>
                      <a:pt x="332" y="9"/>
                    </a:lnTo>
                    <a:lnTo>
                      <a:pt x="334" y="12"/>
                    </a:lnTo>
                    <a:lnTo>
                      <a:pt x="335" y="16"/>
                    </a:lnTo>
                    <a:lnTo>
                      <a:pt x="335" y="19"/>
                    </a:lnTo>
                    <a:lnTo>
                      <a:pt x="335" y="63"/>
                    </a:lnTo>
                    <a:lnTo>
                      <a:pt x="334" y="68"/>
                    </a:lnTo>
                    <a:lnTo>
                      <a:pt x="331" y="73"/>
                    </a:lnTo>
                    <a:lnTo>
                      <a:pt x="327" y="77"/>
                    </a:lnTo>
                    <a:lnTo>
                      <a:pt x="321" y="81"/>
                    </a:lnTo>
                    <a:lnTo>
                      <a:pt x="313" y="85"/>
                    </a:lnTo>
                    <a:lnTo>
                      <a:pt x="304" y="89"/>
                    </a:lnTo>
                    <a:lnTo>
                      <a:pt x="294" y="92"/>
                    </a:lnTo>
                    <a:lnTo>
                      <a:pt x="283" y="96"/>
                    </a:lnTo>
                    <a:lnTo>
                      <a:pt x="271" y="98"/>
                    </a:lnTo>
                    <a:lnTo>
                      <a:pt x="258" y="99"/>
                    </a:lnTo>
                    <a:lnTo>
                      <a:pt x="243" y="102"/>
                    </a:lnTo>
                    <a:lnTo>
                      <a:pt x="229" y="103"/>
                    </a:lnTo>
                    <a:lnTo>
                      <a:pt x="214" y="105"/>
                    </a:lnTo>
                    <a:lnTo>
                      <a:pt x="199" y="105"/>
                    </a:lnTo>
                    <a:lnTo>
                      <a:pt x="183" y="106"/>
                    </a:lnTo>
                    <a:lnTo>
                      <a:pt x="167" y="106"/>
                    </a:lnTo>
                    <a:lnTo>
                      <a:pt x="152" y="106"/>
                    </a:lnTo>
                    <a:lnTo>
                      <a:pt x="136" y="106"/>
                    </a:lnTo>
                    <a:lnTo>
                      <a:pt x="120" y="105"/>
                    </a:lnTo>
                    <a:lnTo>
                      <a:pt x="106" y="103"/>
                    </a:lnTo>
                    <a:lnTo>
                      <a:pt x="91" y="102"/>
                    </a:lnTo>
                    <a:lnTo>
                      <a:pt x="77" y="99"/>
                    </a:lnTo>
                    <a:lnTo>
                      <a:pt x="64" y="98"/>
                    </a:lnTo>
                    <a:lnTo>
                      <a:pt x="52" y="96"/>
                    </a:lnTo>
                    <a:lnTo>
                      <a:pt x="40" y="93"/>
                    </a:lnTo>
                    <a:lnTo>
                      <a:pt x="30" y="89"/>
                    </a:lnTo>
                    <a:lnTo>
                      <a:pt x="21" y="86"/>
                    </a:lnTo>
                    <a:lnTo>
                      <a:pt x="14" y="82"/>
                    </a:lnTo>
                    <a:lnTo>
                      <a:pt x="8" y="77"/>
                    </a:lnTo>
                    <a:lnTo>
                      <a:pt x="2" y="73"/>
                    </a:lnTo>
                    <a:lnTo>
                      <a:pt x="0" y="68"/>
                    </a:lnTo>
                    <a:lnTo>
                      <a:pt x="0" y="63"/>
                    </a:lnTo>
                    <a:lnTo>
                      <a:pt x="0" y="19"/>
                    </a:lnTo>
                    <a:lnTo>
                      <a:pt x="0" y="16"/>
                    </a:lnTo>
                    <a:lnTo>
                      <a:pt x="0" y="12"/>
                    </a:lnTo>
                    <a:lnTo>
                      <a:pt x="1" y="9"/>
                    </a:lnTo>
                    <a:lnTo>
                      <a:pt x="4" y="6"/>
                    </a:lnTo>
                    <a:lnTo>
                      <a:pt x="5" y="4"/>
                    </a:lnTo>
                    <a:lnTo>
                      <a:pt x="8" y="1"/>
                    </a:lnTo>
                    <a:lnTo>
                      <a:pt x="10" y="1"/>
                    </a:lnTo>
                    <a:lnTo>
                      <a:pt x="13"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9542" name="Freeform 67"/>
              <p:cNvSpPr>
                <a:spLocks/>
              </p:cNvSpPr>
              <p:nvPr/>
            </p:nvSpPr>
            <p:spPr bwMode="auto">
              <a:xfrm rot="-5379998">
                <a:off x="474" y="3620"/>
                <a:ext cx="163" cy="334"/>
              </a:xfrm>
              <a:custGeom>
                <a:avLst/>
                <a:gdLst>
                  <a:gd name="T0" fmla="*/ 5 w 326"/>
                  <a:gd name="T1" fmla="*/ 0 h 670"/>
                  <a:gd name="T2" fmla="*/ 6 w 326"/>
                  <a:gd name="T3" fmla="*/ 0 h 670"/>
                  <a:gd name="T4" fmla="*/ 6 w 326"/>
                  <a:gd name="T5" fmla="*/ 1 h 670"/>
                  <a:gd name="T6" fmla="*/ 6 w 326"/>
                  <a:gd name="T7" fmla="*/ 3 h 670"/>
                  <a:gd name="T8" fmla="*/ 6 w 326"/>
                  <a:gd name="T9" fmla="*/ 3 h 670"/>
                  <a:gd name="T10" fmla="*/ 5 w 326"/>
                  <a:gd name="T11" fmla="*/ 3 h 670"/>
                  <a:gd name="T12" fmla="*/ 5 w 326"/>
                  <a:gd name="T13" fmla="*/ 7 h 670"/>
                  <a:gd name="T14" fmla="*/ 6 w 326"/>
                  <a:gd name="T15" fmla="*/ 7 h 670"/>
                  <a:gd name="T16" fmla="*/ 6 w 326"/>
                  <a:gd name="T17" fmla="*/ 7 h 670"/>
                  <a:gd name="T18" fmla="*/ 6 w 326"/>
                  <a:gd name="T19" fmla="*/ 7 h 670"/>
                  <a:gd name="T20" fmla="*/ 6 w 326"/>
                  <a:gd name="T21" fmla="*/ 9 h 670"/>
                  <a:gd name="T22" fmla="*/ 6 w 326"/>
                  <a:gd name="T23" fmla="*/ 9 h 670"/>
                  <a:gd name="T24" fmla="*/ 5 w 326"/>
                  <a:gd name="T25" fmla="*/ 9 h 670"/>
                  <a:gd name="T26" fmla="*/ 5 w 326"/>
                  <a:gd name="T27" fmla="*/ 10 h 670"/>
                  <a:gd name="T28" fmla="*/ 5 w 326"/>
                  <a:gd name="T29" fmla="*/ 10 h 670"/>
                  <a:gd name="T30" fmla="*/ 5 w 326"/>
                  <a:gd name="T31" fmla="*/ 10 h 670"/>
                  <a:gd name="T32" fmla="*/ 4 w 326"/>
                  <a:gd name="T33" fmla="*/ 10 h 670"/>
                  <a:gd name="T34" fmla="*/ 4 w 326"/>
                  <a:gd name="T35" fmla="*/ 10 h 670"/>
                  <a:gd name="T36" fmla="*/ 3 w 326"/>
                  <a:gd name="T37" fmla="*/ 10 h 670"/>
                  <a:gd name="T38" fmla="*/ 2 w 326"/>
                  <a:gd name="T39" fmla="*/ 10 h 670"/>
                  <a:gd name="T40" fmla="*/ 2 w 326"/>
                  <a:gd name="T41" fmla="*/ 10 h 670"/>
                  <a:gd name="T42" fmla="*/ 1 w 326"/>
                  <a:gd name="T43" fmla="*/ 10 h 670"/>
                  <a:gd name="T44" fmla="*/ 1 w 326"/>
                  <a:gd name="T45" fmla="*/ 10 h 670"/>
                  <a:gd name="T46" fmla="*/ 1 w 326"/>
                  <a:gd name="T47" fmla="*/ 10 h 670"/>
                  <a:gd name="T48" fmla="*/ 1 w 326"/>
                  <a:gd name="T49" fmla="*/ 9 h 670"/>
                  <a:gd name="T50" fmla="*/ 1 w 326"/>
                  <a:gd name="T51" fmla="*/ 9 h 670"/>
                  <a:gd name="T52" fmla="*/ 0 w 326"/>
                  <a:gd name="T53" fmla="*/ 9 h 670"/>
                  <a:gd name="T54" fmla="*/ 0 w 326"/>
                  <a:gd name="T55" fmla="*/ 7 h 670"/>
                  <a:gd name="T56" fmla="*/ 1 w 326"/>
                  <a:gd name="T57" fmla="*/ 7 h 670"/>
                  <a:gd name="T58" fmla="*/ 1 w 326"/>
                  <a:gd name="T59" fmla="*/ 7 h 670"/>
                  <a:gd name="T60" fmla="*/ 1 w 326"/>
                  <a:gd name="T61" fmla="*/ 7 h 670"/>
                  <a:gd name="T62" fmla="*/ 1 w 326"/>
                  <a:gd name="T63" fmla="*/ 3 h 670"/>
                  <a:gd name="T64" fmla="*/ 1 w 326"/>
                  <a:gd name="T65" fmla="*/ 3 h 670"/>
                  <a:gd name="T66" fmla="*/ 0 w 326"/>
                  <a:gd name="T67" fmla="*/ 3 h 670"/>
                  <a:gd name="T68" fmla="*/ 0 w 326"/>
                  <a:gd name="T69" fmla="*/ 1 h 670"/>
                  <a:gd name="T70" fmla="*/ 1 w 326"/>
                  <a:gd name="T71" fmla="*/ 0 h 670"/>
                  <a:gd name="T72" fmla="*/ 1 w 326"/>
                  <a:gd name="T73" fmla="*/ 0 h 670"/>
                  <a:gd name="T74" fmla="*/ 1 w 326"/>
                  <a:gd name="T75" fmla="*/ 0 h 670"/>
                  <a:gd name="T76" fmla="*/ 1 w 326"/>
                  <a:gd name="T77" fmla="*/ 0 h 670"/>
                  <a:gd name="T78" fmla="*/ 1 w 326"/>
                  <a:gd name="T79" fmla="*/ 0 h 670"/>
                  <a:gd name="T80" fmla="*/ 5 w 326"/>
                  <a:gd name="T81" fmla="*/ 0 h 670"/>
                  <a:gd name="T82" fmla="*/ 5 w 326"/>
                  <a:gd name="T83" fmla="*/ 0 h 670"/>
                  <a:gd name="T84" fmla="*/ 5 w 326"/>
                  <a:gd name="T85" fmla="*/ 0 h 670"/>
                  <a:gd name="T86" fmla="*/ 5 w 326"/>
                  <a:gd name="T87" fmla="*/ 0 h 670"/>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326" h="670">
                    <a:moveTo>
                      <a:pt x="318" y="59"/>
                    </a:moveTo>
                    <a:lnTo>
                      <a:pt x="319" y="59"/>
                    </a:lnTo>
                    <a:lnTo>
                      <a:pt x="320" y="59"/>
                    </a:lnTo>
                    <a:lnTo>
                      <a:pt x="322" y="59"/>
                    </a:lnTo>
                    <a:lnTo>
                      <a:pt x="323" y="60"/>
                    </a:lnTo>
                    <a:lnTo>
                      <a:pt x="324" y="62"/>
                    </a:lnTo>
                    <a:lnTo>
                      <a:pt x="324" y="63"/>
                    </a:lnTo>
                    <a:lnTo>
                      <a:pt x="326" y="64"/>
                    </a:lnTo>
                    <a:lnTo>
                      <a:pt x="326" y="66"/>
                    </a:lnTo>
                    <a:lnTo>
                      <a:pt x="326" y="67"/>
                    </a:lnTo>
                    <a:lnTo>
                      <a:pt x="326" y="207"/>
                    </a:lnTo>
                    <a:lnTo>
                      <a:pt x="326" y="209"/>
                    </a:lnTo>
                    <a:lnTo>
                      <a:pt x="326" y="210"/>
                    </a:lnTo>
                    <a:lnTo>
                      <a:pt x="324" y="211"/>
                    </a:lnTo>
                    <a:lnTo>
                      <a:pt x="324" y="213"/>
                    </a:lnTo>
                    <a:lnTo>
                      <a:pt x="323" y="214"/>
                    </a:lnTo>
                    <a:lnTo>
                      <a:pt x="322" y="214"/>
                    </a:lnTo>
                    <a:lnTo>
                      <a:pt x="320" y="215"/>
                    </a:lnTo>
                    <a:lnTo>
                      <a:pt x="319" y="215"/>
                    </a:lnTo>
                    <a:lnTo>
                      <a:pt x="318" y="215"/>
                    </a:lnTo>
                    <a:lnTo>
                      <a:pt x="318" y="451"/>
                    </a:lnTo>
                    <a:lnTo>
                      <a:pt x="319" y="451"/>
                    </a:lnTo>
                    <a:lnTo>
                      <a:pt x="320" y="452"/>
                    </a:lnTo>
                    <a:lnTo>
                      <a:pt x="322" y="452"/>
                    </a:lnTo>
                    <a:lnTo>
                      <a:pt x="323" y="452"/>
                    </a:lnTo>
                    <a:lnTo>
                      <a:pt x="324" y="454"/>
                    </a:lnTo>
                    <a:lnTo>
                      <a:pt x="324" y="455"/>
                    </a:lnTo>
                    <a:lnTo>
                      <a:pt x="326" y="456"/>
                    </a:lnTo>
                    <a:lnTo>
                      <a:pt x="326" y="458"/>
                    </a:lnTo>
                    <a:lnTo>
                      <a:pt x="326" y="460"/>
                    </a:lnTo>
                    <a:lnTo>
                      <a:pt x="326" y="599"/>
                    </a:lnTo>
                    <a:lnTo>
                      <a:pt x="326" y="602"/>
                    </a:lnTo>
                    <a:lnTo>
                      <a:pt x="326" y="603"/>
                    </a:lnTo>
                    <a:lnTo>
                      <a:pt x="324" y="604"/>
                    </a:lnTo>
                    <a:lnTo>
                      <a:pt x="324" y="606"/>
                    </a:lnTo>
                    <a:lnTo>
                      <a:pt x="323" y="606"/>
                    </a:lnTo>
                    <a:lnTo>
                      <a:pt x="322" y="607"/>
                    </a:lnTo>
                    <a:lnTo>
                      <a:pt x="320" y="607"/>
                    </a:lnTo>
                    <a:lnTo>
                      <a:pt x="319" y="607"/>
                    </a:lnTo>
                    <a:lnTo>
                      <a:pt x="318" y="607"/>
                    </a:lnTo>
                    <a:lnTo>
                      <a:pt x="318" y="641"/>
                    </a:lnTo>
                    <a:lnTo>
                      <a:pt x="317" y="644"/>
                    </a:lnTo>
                    <a:lnTo>
                      <a:pt x="315" y="648"/>
                    </a:lnTo>
                    <a:lnTo>
                      <a:pt x="310" y="650"/>
                    </a:lnTo>
                    <a:lnTo>
                      <a:pt x="305" y="653"/>
                    </a:lnTo>
                    <a:lnTo>
                      <a:pt x="298" y="656"/>
                    </a:lnTo>
                    <a:lnTo>
                      <a:pt x="289" y="658"/>
                    </a:lnTo>
                    <a:lnTo>
                      <a:pt x="280" y="661"/>
                    </a:lnTo>
                    <a:lnTo>
                      <a:pt x="269" y="662"/>
                    </a:lnTo>
                    <a:lnTo>
                      <a:pt x="259" y="663"/>
                    </a:lnTo>
                    <a:lnTo>
                      <a:pt x="246" y="666"/>
                    </a:lnTo>
                    <a:lnTo>
                      <a:pt x="233" y="667"/>
                    </a:lnTo>
                    <a:lnTo>
                      <a:pt x="220" y="667"/>
                    </a:lnTo>
                    <a:lnTo>
                      <a:pt x="207" y="669"/>
                    </a:lnTo>
                    <a:lnTo>
                      <a:pt x="192" y="670"/>
                    </a:lnTo>
                    <a:lnTo>
                      <a:pt x="178" y="670"/>
                    </a:lnTo>
                    <a:lnTo>
                      <a:pt x="163" y="670"/>
                    </a:lnTo>
                    <a:lnTo>
                      <a:pt x="149" y="670"/>
                    </a:lnTo>
                    <a:lnTo>
                      <a:pt x="135" y="670"/>
                    </a:lnTo>
                    <a:lnTo>
                      <a:pt x="120" y="669"/>
                    </a:lnTo>
                    <a:lnTo>
                      <a:pt x="106" y="669"/>
                    </a:lnTo>
                    <a:lnTo>
                      <a:pt x="93" y="667"/>
                    </a:lnTo>
                    <a:lnTo>
                      <a:pt x="80" y="666"/>
                    </a:lnTo>
                    <a:lnTo>
                      <a:pt x="68" y="665"/>
                    </a:lnTo>
                    <a:lnTo>
                      <a:pt x="57" y="662"/>
                    </a:lnTo>
                    <a:lnTo>
                      <a:pt x="45" y="661"/>
                    </a:lnTo>
                    <a:lnTo>
                      <a:pt x="36" y="658"/>
                    </a:lnTo>
                    <a:lnTo>
                      <a:pt x="28" y="656"/>
                    </a:lnTo>
                    <a:lnTo>
                      <a:pt x="22" y="653"/>
                    </a:lnTo>
                    <a:lnTo>
                      <a:pt x="15" y="650"/>
                    </a:lnTo>
                    <a:lnTo>
                      <a:pt x="11" y="648"/>
                    </a:lnTo>
                    <a:lnTo>
                      <a:pt x="9" y="644"/>
                    </a:lnTo>
                    <a:lnTo>
                      <a:pt x="8" y="641"/>
                    </a:lnTo>
                    <a:lnTo>
                      <a:pt x="8" y="607"/>
                    </a:lnTo>
                    <a:lnTo>
                      <a:pt x="6" y="607"/>
                    </a:lnTo>
                    <a:lnTo>
                      <a:pt x="5" y="607"/>
                    </a:lnTo>
                    <a:lnTo>
                      <a:pt x="4" y="607"/>
                    </a:lnTo>
                    <a:lnTo>
                      <a:pt x="2" y="606"/>
                    </a:lnTo>
                    <a:lnTo>
                      <a:pt x="1" y="606"/>
                    </a:lnTo>
                    <a:lnTo>
                      <a:pt x="1" y="604"/>
                    </a:lnTo>
                    <a:lnTo>
                      <a:pt x="0" y="603"/>
                    </a:lnTo>
                    <a:lnTo>
                      <a:pt x="0" y="602"/>
                    </a:lnTo>
                    <a:lnTo>
                      <a:pt x="0" y="599"/>
                    </a:lnTo>
                    <a:lnTo>
                      <a:pt x="0" y="460"/>
                    </a:lnTo>
                    <a:lnTo>
                      <a:pt x="0" y="458"/>
                    </a:lnTo>
                    <a:lnTo>
                      <a:pt x="0" y="456"/>
                    </a:lnTo>
                    <a:lnTo>
                      <a:pt x="1" y="455"/>
                    </a:lnTo>
                    <a:lnTo>
                      <a:pt x="1" y="454"/>
                    </a:lnTo>
                    <a:lnTo>
                      <a:pt x="2" y="452"/>
                    </a:lnTo>
                    <a:lnTo>
                      <a:pt x="4" y="452"/>
                    </a:lnTo>
                    <a:lnTo>
                      <a:pt x="5" y="452"/>
                    </a:lnTo>
                    <a:lnTo>
                      <a:pt x="6" y="451"/>
                    </a:lnTo>
                    <a:lnTo>
                      <a:pt x="8" y="451"/>
                    </a:lnTo>
                    <a:lnTo>
                      <a:pt x="8" y="215"/>
                    </a:lnTo>
                    <a:lnTo>
                      <a:pt x="6" y="215"/>
                    </a:lnTo>
                    <a:lnTo>
                      <a:pt x="5" y="215"/>
                    </a:lnTo>
                    <a:lnTo>
                      <a:pt x="4" y="214"/>
                    </a:lnTo>
                    <a:lnTo>
                      <a:pt x="2" y="214"/>
                    </a:lnTo>
                    <a:lnTo>
                      <a:pt x="1" y="213"/>
                    </a:lnTo>
                    <a:lnTo>
                      <a:pt x="1" y="211"/>
                    </a:lnTo>
                    <a:lnTo>
                      <a:pt x="0" y="210"/>
                    </a:lnTo>
                    <a:lnTo>
                      <a:pt x="0" y="209"/>
                    </a:lnTo>
                    <a:lnTo>
                      <a:pt x="0" y="207"/>
                    </a:lnTo>
                    <a:lnTo>
                      <a:pt x="0" y="67"/>
                    </a:lnTo>
                    <a:lnTo>
                      <a:pt x="0" y="66"/>
                    </a:lnTo>
                    <a:lnTo>
                      <a:pt x="0" y="64"/>
                    </a:lnTo>
                    <a:lnTo>
                      <a:pt x="1" y="63"/>
                    </a:lnTo>
                    <a:lnTo>
                      <a:pt x="1" y="62"/>
                    </a:lnTo>
                    <a:lnTo>
                      <a:pt x="2" y="60"/>
                    </a:lnTo>
                    <a:lnTo>
                      <a:pt x="4" y="59"/>
                    </a:lnTo>
                    <a:lnTo>
                      <a:pt x="5" y="59"/>
                    </a:lnTo>
                    <a:lnTo>
                      <a:pt x="6" y="59"/>
                    </a:lnTo>
                    <a:lnTo>
                      <a:pt x="8" y="59"/>
                    </a:lnTo>
                    <a:lnTo>
                      <a:pt x="8" y="13"/>
                    </a:lnTo>
                    <a:lnTo>
                      <a:pt x="9" y="11"/>
                    </a:lnTo>
                    <a:lnTo>
                      <a:pt x="9" y="8"/>
                    </a:lnTo>
                    <a:lnTo>
                      <a:pt x="10" y="5"/>
                    </a:lnTo>
                    <a:lnTo>
                      <a:pt x="11" y="4"/>
                    </a:lnTo>
                    <a:lnTo>
                      <a:pt x="14" y="1"/>
                    </a:lnTo>
                    <a:lnTo>
                      <a:pt x="17" y="0"/>
                    </a:lnTo>
                    <a:lnTo>
                      <a:pt x="18" y="0"/>
                    </a:lnTo>
                    <a:lnTo>
                      <a:pt x="21" y="0"/>
                    </a:lnTo>
                    <a:lnTo>
                      <a:pt x="305" y="0"/>
                    </a:lnTo>
                    <a:lnTo>
                      <a:pt x="307" y="0"/>
                    </a:lnTo>
                    <a:lnTo>
                      <a:pt x="310" y="0"/>
                    </a:lnTo>
                    <a:lnTo>
                      <a:pt x="313" y="1"/>
                    </a:lnTo>
                    <a:lnTo>
                      <a:pt x="314" y="4"/>
                    </a:lnTo>
                    <a:lnTo>
                      <a:pt x="317" y="5"/>
                    </a:lnTo>
                    <a:lnTo>
                      <a:pt x="317" y="8"/>
                    </a:lnTo>
                    <a:lnTo>
                      <a:pt x="318" y="11"/>
                    </a:lnTo>
                    <a:lnTo>
                      <a:pt x="318" y="13"/>
                    </a:lnTo>
                    <a:lnTo>
                      <a:pt x="318" y="59"/>
                    </a:lnTo>
                    <a:close/>
                  </a:path>
                </a:pathLst>
              </a:custGeom>
              <a:solidFill>
                <a:srgbClr val="FFFF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9543" name="Freeform 68"/>
              <p:cNvSpPr>
                <a:spLocks/>
              </p:cNvSpPr>
              <p:nvPr/>
            </p:nvSpPr>
            <p:spPr bwMode="auto">
              <a:xfrm rot="-5379998">
                <a:off x="474" y="3620"/>
                <a:ext cx="163" cy="334"/>
              </a:xfrm>
              <a:custGeom>
                <a:avLst/>
                <a:gdLst>
                  <a:gd name="T0" fmla="*/ 5 w 326"/>
                  <a:gd name="T1" fmla="*/ 0 h 670"/>
                  <a:gd name="T2" fmla="*/ 6 w 326"/>
                  <a:gd name="T3" fmla="*/ 0 h 670"/>
                  <a:gd name="T4" fmla="*/ 6 w 326"/>
                  <a:gd name="T5" fmla="*/ 1 h 670"/>
                  <a:gd name="T6" fmla="*/ 6 w 326"/>
                  <a:gd name="T7" fmla="*/ 3 h 670"/>
                  <a:gd name="T8" fmla="*/ 6 w 326"/>
                  <a:gd name="T9" fmla="*/ 3 h 670"/>
                  <a:gd name="T10" fmla="*/ 5 w 326"/>
                  <a:gd name="T11" fmla="*/ 3 h 670"/>
                  <a:gd name="T12" fmla="*/ 5 w 326"/>
                  <a:gd name="T13" fmla="*/ 7 h 670"/>
                  <a:gd name="T14" fmla="*/ 6 w 326"/>
                  <a:gd name="T15" fmla="*/ 7 h 670"/>
                  <a:gd name="T16" fmla="*/ 6 w 326"/>
                  <a:gd name="T17" fmla="*/ 7 h 670"/>
                  <a:gd name="T18" fmla="*/ 6 w 326"/>
                  <a:gd name="T19" fmla="*/ 7 h 670"/>
                  <a:gd name="T20" fmla="*/ 6 w 326"/>
                  <a:gd name="T21" fmla="*/ 9 h 670"/>
                  <a:gd name="T22" fmla="*/ 6 w 326"/>
                  <a:gd name="T23" fmla="*/ 9 h 670"/>
                  <a:gd name="T24" fmla="*/ 5 w 326"/>
                  <a:gd name="T25" fmla="*/ 9 h 670"/>
                  <a:gd name="T26" fmla="*/ 5 w 326"/>
                  <a:gd name="T27" fmla="*/ 10 h 670"/>
                  <a:gd name="T28" fmla="*/ 5 w 326"/>
                  <a:gd name="T29" fmla="*/ 10 h 670"/>
                  <a:gd name="T30" fmla="*/ 5 w 326"/>
                  <a:gd name="T31" fmla="*/ 10 h 670"/>
                  <a:gd name="T32" fmla="*/ 4 w 326"/>
                  <a:gd name="T33" fmla="*/ 10 h 670"/>
                  <a:gd name="T34" fmla="*/ 4 w 326"/>
                  <a:gd name="T35" fmla="*/ 10 h 670"/>
                  <a:gd name="T36" fmla="*/ 3 w 326"/>
                  <a:gd name="T37" fmla="*/ 10 h 670"/>
                  <a:gd name="T38" fmla="*/ 2 w 326"/>
                  <a:gd name="T39" fmla="*/ 10 h 670"/>
                  <a:gd name="T40" fmla="*/ 2 w 326"/>
                  <a:gd name="T41" fmla="*/ 10 h 670"/>
                  <a:gd name="T42" fmla="*/ 1 w 326"/>
                  <a:gd name="T43" fmla="*/ 10 h 670"/>
                  <a:gd name="T44" fmla="*/ 1 w 326"/>
                  <a:gd name="T45" fmla="*/ 10 h 670"/>
                  <a:gd name="T46" fmla="*/ 1 w 326"/>
                  <a:gd name="T47" fmla="*/ 10 h 670"/>
                  <a:gd name="T48" fmla="*/ 1 w 326"/>
                  <a:gd name="T49" fmla="*/ 9 h 670"/>
                  <a:gd name="T50" fmla="*/ 1 w 326"/>
                  <a:gd name="T51" fmla="*/ 9 h 670"/>
                  <a:gd name="T52" fmla="*/ 0 w 326"/>
                  <a:gd name="T53" fmla="*/ 9 h 670"/>
                  <a:gd name="T54" fmla="*/ 0 w 326"/>
                  <a:gd name="T55" fmla="*/ 7 h 670"/>
                  <a:gd name="T56" fmla="*/ 1 w 326"/>
                  <a:gd name="T57" fmla="*/ 7 h 670"/>
                  <a:gd name="T58" fmla="*/ 1 w 326"/>
                  <a:gd name="T59" fmla="*/ 7 h 670"/>
                  <a:gd name="T60" fmla="*/ 1 w 326"/>
                  <a:gd name="T61" fmla="*/ 7 h 670"/>
                  <a:gd name="T62" fmla="*/ 1 w 326"/>
                  <a:gd name="T63" fmla="*/ 3 h 670"/>
                  <a:gd name="T64" fmla="*/ 1 w 326"/>
                  <a:gd name="T65" fmla="*/ 3 h 670"/>
                  <a:gd name="T66" fmla="*/ 0 w 326"/>
                  <a:gd name="T67" fmla="*/ 3 h 670"/>
                  <a:gd name="T68" fmla="*/ 0 w 326"/>
                  <a:gd name="T69" fmla="*/ 1 h 670"/>
                  <a:gd name="T70" fmla="*/ 1 w 326"/>
                  <a:gd name="T71" fmla="*/ 0 h 670"/>
                  <a:gd name="T72" fmla="*/ 1 w 326"/>
                  <a:gd name="T73" fmla="*/ 0 h 670"/>
                  <a:gd name="T74" fmla="*/ 1 w 326"/>
                  <a:gd name="T75" fmla="*/ 0 h 670"/>
                  <a:gd name="T76" fmla="*/ 1 w 326"/>
                  <a:gd name="T77" fmla="*/ 0 h 670"/>
                  <a:gd name="T78" fmla="*/ 1 w 326"/>
                  <a:gd name="T79" fmla="*/ 0 h 670"/>
                  <a:gd name="T80" fmla="*/ 5 w 326"/>
                  <a:gd name="T81" fmla="*/ 0 h 670"/>
                  <a:gd name="T82" fmla="*/ 5 w 326"/>
                  <a:gd name="T83" fmla="*/ 0 h 670"/>
                  <a:gd name="T84" fmla="*/ 5 w 326"/>
                  <a:gd name="T85" fmla="*/ 0 h 670"/>
                  <a:gd name="T86" fmla="*/ 5 w 326"/>
                  <a:gd name="T87" fmla="*/ 0 h 670"/>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326" h="670">
                    <a:moveTo>
                      <a:pt x="318" y="59"/>
                    </a:moveTo>
                    <a:lnTo>
                      <a:pt x="319" y="59"/>
                    </a:lnTo>
                    <a:lnTo>
                      <a:pt x="320" y="59"/>
                    </a:lnTo>
                    <a:lnTo>
                      <a:pt x="322" y="59"/>
                    </a:lnTo>
                    <a:lnTo>
                      <a:pt x="323" y="60"/>
                    </a:lnTo>
                    <a:lnTo>
                      <a:pt x="324" y="62"/>
                    </a:lnTo>
                    <a:lnTo>
                      <a:pt x="324" y="63"/>
                    </a:lnTo>
                    <a:lnTo>
                      <a:pt x="326" y="64"/>
                    </a:lnTo>
                    <a:lnTo>
                      <a:pt x="326" y="66"/>
                    </a:lnTo>
                    <a:lnTo>
                      <a:pt x="326" y="67"/>
                    </a:lnTo>
                    <a:lnTo>
                      <a:pt x="326" y="207"/>
                    </a:lnTo>
                    <a:lnTo>
                      <a:pt x="326" y="209"/>
                    </a:lnTo>
                    <a:lnTo>
                      <a:pt x="326" y="210"/>
                    </a:lnTo>
                    <a:lnTo>
                      <a:pt x="324" y="211"/>
                    </a:lnTo>
                    <a:lnTo>
                      <a:pt x="324" y="213"/>
                    </a:lnTo>
                    <a:lnTo>
                      <a:pt x="323" y="214"/>
                    </a:lnTo>
                    <a:lnTo>
                      <a:pt x="322" y="214"/>
                    </a:lnTo>
                    <a:lnTo>
                      <a:pt x="320" y="215"/>
                    </a:lnTo>
                    <a:lnTo>
                      <a:pt x="319" y="215"/>
                    </a:lnTo>
                    <a:lnTo>
                      <a:pt x="318" y="215"/>
                    </a:lnTo>
                    <a:lnTo>
                      <a:pt x="318" y="451"/>
                    </a:lnTo>
                    <a:lnTo>
                      <a:pt x="319" y="451"/>
                    </a:lnTo>
                    <a:lnTo>
                      <a:pt x="320" y="452"/>
                    </a:lnTo>
                    <a:lnTo>
                      <a:pt x="322" y="452"/>
                    </a:lnTo>
                    <a:lnTo>
                      <a:pt x="323" y="452"/>
                    </a:lnTo>
                    <a:lnTo>
                      <a:pt x="324" y="454"/>
                    </a:lnTo>
                    <a:lnTo>
                      <a:pt x="324" y="455"/>
                    </a:lnTo>
                    <a:lnTo>
                      <a:pt x="326" y="456"/>
                    </a:lnTo>
                    <a:lnTo>
                      <a:pt x="326" y="458"/>
                    </a:lnTo>
                    <a:lnTo>
                      <a:pt x="326" y="460"/>
                    </a:lnTo>
                    <a:lnTo>
                      <a:pt x="326" y="599"/>
                    </a:lnTo>
                    <a:lnTo>
                      <a:pt x="326" y="602"/>
                    </a:lnTo>
                    <a:lnTo>
                      <a:pt x="326" y="603"/>
                    </a:lnTo>
                    <a:lnTo>
                      <a:pt x="324" y="604"/>
                    </a:lnTo>
                    <a:lnTo>
                      <a:pt x="324" y="606"/>
                    </a:lnTo>
                    <a:lnTo>
                      <a:pt x="323" y="606"/>
                    </a:lnTo>
                    <a:lnTo>
                      <a:pt x="322" y="607"/>
                    </a:lnTo>
                    <a:lnTo>
                      <a:pt x="320" y="607"/>
                    </a:lnTo>
                    <a:lnTo>
                      <a:pt x="319" y="607"/>
                    </a:lnTo>
                    <a:lnTo>
                      <a:pt x="318" y="607"/>
                    </a:lnTo>
                    <a:lnTo>
                      <a:pt x="318" y="641"/>
                    </a:lnTo>
                    <a:lnTo>
                      <a:pt x="317" y="644"/>
                    </a:lnTo>
                    <a:lnTo>
                      <a:pt x="315" y="648"/>
                    </a:lnTo>
                    <a:lnTo>
                      <a:pt x="310" y="650"/>
                    </a:lnTo>
                    <a:lnTo>
                      <a:pt x="305" y="653"/>
                    </a:lnTo>
                    <a:lnTo>
                      <a:pt x="298" y="656"/>
                    </a:lnTo>
                    <a:lnTo>
                      <a:pt x="289" y="658"/>
                    </a:lnTo>
                    <a:lnTo>
                      <a:pt x="280" y="661"/>
                    </a:lnTo>
                    <a:lnTo>
                      <a:pt x="269" y="662"/>
                    </a:lnTo>
                    <a:lnTo>
                      <a:pt x="259" y="663"/>
                    </a:lnTo>
                    <a:lnTo>
                      <a:pt x="246" y="666"/>
                    </a:lnTo>
                    <a:lnTo>
                      <a:pt x="233" y="667"/>
                    </a:lnTo>
                    <a:lnTo>
                      <a:pt x="220" y="667"/>
                    </a:lnTo>
                    <a:lnTo>
                      <a:pt x="207" y="669"/>
                    </a:lnTo>
                    <a:lnTo>
                      <a:pt x="192" y="670"/>
                    </a:lnTo>
                    <a:lnTo>
                      <a:pt x="178" y="670"/>
                    </a:lnTo>
                    <a:lnTo>
                      <a:pt x="163" y="670"/>
                    </a:lnTo>
                    <a:lnTo>
                      <a:pt x="149" y="670"/>
                    </a:lnTo>
                    <a:lnTo>
                      <a:pt x="135" y="670"/>
                    </a:lnTo>
                    <a:lnTo>
                      <a:pt x="120" y="669"/>
                    </a:lnTo>
                    <a:lnTo>
                      <a:pt x="106" y="669"/>
                    </a:lnTo>
                    <a:lnTo>
                      <a:pt x="93" y="667"/>
                    </a:lnTo>
                    <a:lnTo>
                      <a:pt x="80" y="666"/>
                    </a:lnTo>
                    <a:lnTo>
                      <a:pt x="68" y="665"/>
                    </a:lnTo>
                    <a:lnTo>
                      <a:pt x="57" y="662"/>
                    </a:lnTo>
                    <a:lnTo>
                      <a:pt x="45" y="661"/>
                    </a:lnTo>
                    <a:lnTo>
                      <a:pt x="36" y="658"/>
                    </a:lnTo>
                    <a:lnTo>
                      <a:pt x="28" y="656"/>
                    </a:lnTo>
                    <a:lnTo>
                      <a:pt x="22" y="653"/>
                    </a:lnTo>
                    <a:lnTo>
                      <a:pt x="15" y="650"/>
                    </a:lnTo>
                    <a:lnTo>
                      <a:pt x="11" y="648"/>
                    </a:lnTo>
                    <a:lnTo>
                      <a:pt x="9" y="644"/>
                    </a:lnTo>
                    <a:lnTo>
                      <a:pt x="8" y="641"/>
                    </a:lnTo>
                    <a:lnTo>
                      <a:pt x="8" y="607"/>
                    </a:lnTo>
                    <a:lnTo>
                      <a:pt x="6" y="607"/>
                    </a:lnTo>
                    <a:lnTo>
                      <a:pt x="5" y="607"/>
                    </a:lnTo>
                    <a:lnTo>
                      <a:pt x="4" y="607"/>
                    </a:lnTo>
                    <a:lnTo>
                      <a:pt x="2" y="606"/>
                    </a:lnTo>
                    <a:lnTo>
                      <a:pt x="1" y="606"/>
                    </a:lnTo>
                    <a:lnTo>
                      <a:pt x="1" y="604"/>
                    </a:lnTo>
                    <a:lnTo>
                      <a:pt x="0" y="603"/>
                    </a:lnTo>
                    <a:lnTo>
                      <a:pt x="0" y="602"/>
                    </a:lnTo>
                    <a:lnTo>
                      <a:pt x="0" y="599"/>
                    </a:lnTo>
                    <a:lnTo>
                      <a:pt x="0" y="460"/>
                    </a:lnTo>
                    <a:lnTo>
                      <a:pt x="0" y="458"/>
                    </a:lnTo>
                    <a:lnTo>
                      <a:pt x="0" y="456"/>
                    </a:lnTo>
                    <a:lnTo>
                      <a:pt x="1" y="455"/>
                    </a:lnTo>
                    <a:lnTo>
                      <a:pt x="1" y="454"/>
                    </a:lnTo>
                    <a:lnTo>
                      <a:pt x="2" y="452"/>
                    </a:lnTo>
                    <a:lnTo>
                      <a:pt x="4" y="452"/>
                    </a:lnTo>
                    <a:lnTo>
                      <a:pt x="5" y="452"/>
                    </a:lnTo>
                    <a:lnTo>
                      <a:pt x="6" y="451"/>
                    </a:lnTo>
                    <a:lnTo>
                      <a:pt x="8" y="451"/>
                    </a:lnTo>
                    <a:lnTo>
                      <a:pt x="8" y="215"/>
                    </a:lnTo>
                    <a:lnTo>
                      <a:pt x="6" y="215"/>
                    </a:lnTo>
                    <a:lnTo>
                      <a:pt x="5" y="215"/>
                    </a:lnTo>
                    <a:lnTo>
                      <a:pt x="4" y="214"/>
                    </a:lnTo>
                    <a:lnTo>
                      <a:pt x="2" y="214"/>
                    </a:lnTo>
                    <a:lnTo>
                      <a:pt x="1" y="213"/>
                    </a:lnTo>
                    <a:lnTo>
                      <a:pt x="1" y="211"/>
                    </a:lnTo>
                    <a:lnTo>
                      <a:pt x="0" y="210"/>
                    </a:lnTo>
                    <a:lnTo>
                      <a:pt x="0" y="209"/>
                    </a:lnTo>
                    <a:lnTo>
                      <a:pt x="0" y="207"/>
                    </a:lnTo>
                    <a:lnTo>
                      <a:pt x="0" y="67"/>
                    </a:lnTo>
                    <a:lnTo>
                      <a:pt x="0" y="66"/>
                    </a:lnTo>
                    <a:lnTo>
                      <a:pt x="0" y="64"/>
                    </a:lnTo>
                    <a:lnTo>
                      <a:pt x="1" y="63"/>
                    </a:lnTo>
                    <a:lnTo>
                      <a:pt x="1" y="62"/>
                    </a:lnTo>
                    <a:lnTo>
                      <a:pt x="2" y="60"/>
                    </a:lnTo>
                    <a:lnTo>
                      <a:pt x="4" y="59"/>
                    </a:lnTo>
                    <a:lnTo>
                      <a:pt x="5" y="59"/>
                    </a:lnTo>
                    <a:lnTo>
                      <a:pt x="6" y="59"/>
                    </a:lnTo>
                    <a:lnTo>
                      <a:pt x="8" y="59"/>
                    </a:lnTo>
                    <a:lnTo>
                      <a:pt x="8" y="13"/>
                    </a:lnTo>
                    <a:lnTo>
                      <a:pt x="9" y="11"/>
                    </a:lnTo>
                    <a:lnTo>
                      <a:pt x="9" y="8"/>
                    </a:lnTo>
                    <a:lnTo>
                      <a:pt x="10" y="5"/>
                    </a:lnTo>
                    <a:lnTo>
                      <a:pt x="11" y="4"/>
                    </a:lnTo>
                    <a:lnTo>
                      <a:pt x="14" y="1"/>
                    </a:lnTo>
                    <a:lnTo>
                      <a:pt x="17" y="0"/>
                    </a:lnTo>
                    <a:lnTo>
                      <a:pt x="18" y="0"/>
                    </a:lnTo>
                    <a:lnTo>
                      <a:pt x="21" y="0"/>
                    </a:lnTo>
                    <a:lnTo>
                      <a:pt x="305" y="0"/>
                    </a:lnTo>
                    <a:lnTo>
                      <a:pt x="307" y="0"/>
                    </a:lnTo>
                    <a:lnTo>
                      <a:pt x="310" y="0"/>
                    </a:lnTo>
                    <a:lnTo>
                      <a:pt x="313" y="1"/>
                    </a:lnTo>
                    <a:lnTo>
                      <a:pt x="314" y="4"/>
                    </a:lnTo>
                    <a:lnTo>
                      <a:pt x="317" y="5"/>
                    </a:lnTo>
                    <a:lnTo>
                      <a:pt x="317" y="8"/>
                    </a:lnTo>
                    <a:lnTo>
                      <a:pt x="318" y="11"/>
                    </a:lnTo>
                    <a:lnTo>
                      <a:pt x="318" y="13"/>
                    </a:lnTo>
                    <a:lnTo>
                      <a:pt x="318" y="59"/>
                    </a:lnTo>
                  </a:path>
                </a:pathLst>
              </a:custGeom>
              <a:noFill/>
              <a:ln w="0">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9544" name="Freeform 69"/>
              <p:cNvSpPr>
                <a:spLocks/>
              </p:cNvSpPr>
              <p:nvPr/>
            </p:nvSpPr>
            <p:spPr bwMode="auto">
              <a:xfrm rot="-5379998">
                <a:off x="685" y="3782"/>
                <a:ext cx="73" cy="8"/>
              </a:xfrm>
              <a:custGeom>
                <a:avLst/>
                <a:gdLst>
                  <a:gd name="T0" fmla="*/ 1 w 145"/>
                  <a:gd name="T1" fmla="*/ 0 h 17"/>
                  <a:gd name="T2" fmla="*/ 3 w 145"/>
                  <a:gd name="T3" fmla="*/ 0 h 17"/>
                  <a:gd name="T4" fmla="*/ 3 w 145"/>
                  <a:gd name="T5" fmla="*/ 0 h 17"/>
                  <a:gd name="T6" fmla="*/ 3 w 145"/>
                  <a:gd name="T7" fmla="*/ 0 h 17"/>
                  <a:gd name="T8" fmla="*/ 3 w 145"/>
                  <a:gd name="T9" fmla="*/ 0 h 17"/>
                  <a:gd name="T10" fmla="*/ 3 w 145"/>
                  <a:gd name="T11" fmla="*/ 0 h 17"/>
                  <a:gd name="T12" fmla="*/ 3 w 145"/>
                  <a:gd name="T13" fmla="*/ 0 h 17"/>
                  <a:gd name="T14" fmla="*/ 3 w 145"/>
                  <a:gd name="T15" fmla="*/ 0 h 17"/>
                  <a:gd name="T16" fmla="*/ 3 w 145"/>
                  <a:gd name="T17" fmla="*/ 0 h 17"/>
                  <a:gd name="T18" fmla="*/ 3 w 145"/>
                  <a:gd name="T19" fmla="*/ 0 h 17"/>
                  <a:gd name="T20" fmla="*/ 3 w 145"/>
                  <a:gd name="T21" fmla="*/ 0 h 17"/>
                  <a:gd name="T22" fmla="*/ 3 w 145"/>
                  <a:gd name="T23" fmla="*/ 0 h 17"/>
                  <a:gd name="T24" fmla="*/ 3 w 145"/>
                  <a:gd name="T25" fmla="*/ 0 h 17"/>
                  <a:gd name="T26" fmla="*/ 3 w 145"/>
                  <a:gd name="T27" fmla="*/ 0 h 17"/>
                  <a:gd name="T28" fmla="*/ 3 w 145"/>
                  <a:gd name="T29" fmla="*/ 0 h 17"/>
                  <a:gd name="T30" fmla="*/ 3 w 145"/>
                  <a:gd name="T31" fmla="*/ 0 h 17"/>
                  <a:gd name="T32" fmla="*/ 3 w 145"/>
                  <a:gd name="T33" fmla="*/ 0 h 17"/>
                  <a:gd name="T34" fmla="*/ 3 w 145"/>
                  <a:gd name="T35" fmla="*/ 0 h 17"/>
                  <a:gd name="T36" fmla="*/ 3 w 145"/>
                  <a:gd name="T37" fmla="*/ 0 h 17"/>
                  <a:gd name="T38" fmla="*/ 1 w 145"/>
                  <a:gd name="T39" fmla="*/ 0 h 17"/>
                  <a:gd name="T40" fmla="*/ 1 w 145"/>
                  <a:gd name="T41" fmla="*/ 0 h 17"/>
                  <a:gd name="T42" fmla="*/ 1 w 145"/>
                  <a:gd name="T43" fmla="*/ 0 h 17"/>
                  <a:gd name="T44" fmla="*/ 1 w 145"/>
                  <a:gd name="T45" fmla="*/ 0 h 17"/>
                  <a:gd name="T46" fmla="*/ 1 w 145"/>
                  <a:gd name="T47" fmla="*/ 0 h 17"/>
                  <a:gd name="T48" fmla="*/ 1 w 145"/>
                  <a:gd name="T49" fmla="*/ 0 h 17"/>
                  <a:gd name="T50" fmla="*/ 0 w 145"/>
                  <a:gd name="T51" fmla="*/ 0 h 17"/>
                  <a:gd name="T52" fmla="*/ 0 w 145"/>
                  <a:gd name="T53" fmla="*/ 0 h 17"/>
                  <a:gd name="T54" fmla="*/ 0 w 145"/>
                  <a:gd name="T55" fmla="*/ 0 h 17"/>
                  <a:gd name="T56" fmla="*/ 0 w 145"/>
                  <a:gd name="T57" fmla="*/ 0 h 17"/>
                  <a:gd name="T58" fmla="*/ 0 w 145"/>
                  <a:gd name="T59" fmla="*/ 0 h 17"/>
                  <a:gd name="T60" fmla="*/ 0 w 145"/>
                  <a:gd name="T61" fmla="*/ 0 h 17"/>
                  <a:gd name="T62" fmla="*/ 1 w 145"/>
                  <a:gd name="T63" fmla="*/ 0 h 17"/>
                  <a:gd name="T64" fmla="*/ 1 w 145"/>
                  <a:gd name="T65" fmla="*/ 0 h 17"/>
                  <a:gd name="T66" fmla="*/ 1 w 145"/>
                  <a:gd name="T67" fmla="*/ 0 h 17"/>
                  <a:gd name="T68" fmla="*/ 1 w 145"/>
                  <a:gd name="T69" fmla="*/ 0 h 17"/>
                  <a:gd name="T70" fmla="*/ 1 w 145"/>
                  <a:gd name="T71" fmla="*/ 0 h 17"/>
                  <a:gd name="T72" fmla="*/ 1 w 145"/>
                  <a:gd name="T73" fmla="*/ 0 h 17"/>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0" t="0" r="r" b="b"/>
                <a:pathLst>
                  <a:path w="145" h="17">
                    <a:moveTo>
                      <a:pt x="9" y="0"/>
                    </a:moveTo>
                    <a:lnTo>
                      <a:pt x="136" y="0"/>
                    </a:lnTo>
                    <a:lnTo>
                      <a:pt x="137" y="0"/>
                    </a:lnTo>
                    <a:lnTo>
                      <a:pt x="140" y="0"/>
                    </a:lnTo>
                    <a:lnTo>
                      <a:pt x="141" y="1"/>
                    </a:lnTo>
                    <a:lnTo>
                      <a:pt x="143" y="3"/>
                    </a:lnTo>
                    <a:lnTo>
                      <a:pt x="144" y="4"/>
                    </a:lnTo>
                    <a:lnTo>
                      <a:pt x="145" y="5"/>
                    </a:lnTo>
                    <a:lnTo>
                      <a:pt x="145" y="7"/>
                    </a:lnTo>
                    <a:lnTo>
                      <a:pt x="145" y="9"/>
                    </a:lnTo>
                    <a:lnTo>
                      <a:pt x="145" y="11"/>
                    </a:lnTo>
                    <a:lnTo>
                      <a:pt x="145" y="12"/>
                    </a:lnTo>
                    <a:lnTo>
                      <a:pt x="144" y="13"/>
                    </a:lnTo>
                    <a:lnTo>
                      <a:pt x="143" y="15"/>
                    </a:lnTo>
                    <a:lnTo>
                      <a:pt x="141" y="16"/>
                    </a:lnTo>
                    <a:lnTo>
                      <a:pt x="140" y="17"/>
                    </a:lnTo>
                    <a:lnTo>
                      <a:pt x="137" y="17"/>
                    </a:lnTo>
                    <a:lnTo>
                      <a:pt x="136" y="17"/>
                    </a:lnTo>
                    <a:lnTo>
                      <a:pt x="9" y="17"/>
                    </a:lnTo>
                    <a:lnTo>
                      <a:pt x="8" y="17"/>
                    </a:lnTo>
                    <a:lnTo>
                      <a:pt x="5" y="17"/>
                    </a:lnTo>
                    <a:lnTo>
                      <a:pt x="4" y="16"/>
                    </a:lnTo>
                    <a:lnTo>
                      <a:pt x="3" y="15"/>
                    </a:lnTo>
                    <a:lnTo>
                      <a:pt x="1" y="13"/>
                    </a:lnTo>
                    <a:lnTo>
                      <a:pt x="0" y="12"/>
                    </a:lnTo>
                    <a:lnTo>
                      <a:pt x="0" y="11"/>
                    </a:lnTo>
                    <a:lnTo>
                      <a:pt x="0" y="9"/>
                    </a:lnTo>
                    <a:lnTo>
                      <a:pt x="0" y="7"/>
                    </a:lnTo>
                    <a:lnTo>
                      <a:pt x="0" y="5"/>
                    </a:lnTo>
                    <a:lnTo>
                      <a:pt x="1" y="4"/>
                    </a:lnTo>
                    <a:lnTo>
                      <a:pt x="3" y="3"/>
                    </a:lnTo>
                    <a:lnTo>
                      <a:pt x="4" y="1"/>
                    </a:lnTo>
                    <a:lnTo>
                      <a:pt x="5" y="0"/>
                    </a:lnTo>
                    <a:lnTo>
                      <a:pt x="8" y="0"/>
                    </a:lnTo>
                    <a:lnTo>
                      <a:pt x="9"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9545" name="Freeform 70"/>
              <p:cNvSpPr>
                <a:spLocks/>
              </p:cNvSpPr>
              <p:nvPr/>
            </p:nvSpPr>
            <p:spPr bwMode="auto">
              <a:xfrm rot="-5379998">
                <a:off x="700" y="3851"/>
                <a:ext cx="10" cy="20"/>
              </a:xfrm>
              <a:custGeom>
                <a:avLst/>
                <a:gdLst>
                  <a:gd name="T0" fmla="*/ 0 w 18"/>
                  <a:gd name="T1" fmla="*/ 0 h 41"/>
                  <a:gd name="T2" fmla="*/ 1 w 18"/>
                  <a:gd name="T3" fmla="*/ 0 h 41"/>
                  <a:gd name="T4" fmla="*/ 1 w 18"/>
                  <a:gd name="T5" fmla="*/ 0 h 41"/>
                  <a:gd name="T6" fmla="*/ 1 w 18"/>
                  <a:gd name="T7" fmla="*/ 0 h 41"/>
                  <a:gd name="T8" fmla="*/ 1 w 18"/>
                  <a:gd name="T9" fmla="*/ 0 h 41"/>
                  <a:gd name="T10" fmla="*/ 1 w 18"/>
                  <a:gd name="T11" fmla="*/ 0 h 41"/>
                  <a:gd name="T12" fmla="*/ 1 w 18"/>
                  <a:gd name="T13" fmla="*/ 0 h 41"/>
                  <a:gd name="T14" fmla="*/ 1 w 18"/>
                  <a:gd name="T15" fmla="*/ 0 h 41"/>
                  <a:gd name="T16" fmla="*/ 1 w 18"/>
                  <a:gd name="T17" fmla="*/ 0 h 41"/>
                  <a:gd name="T18" fmla="*/ 1 w 18"/>
                  <a:gd name="T19" fmla="*/ 0 h 41"/>
                  <a:gd name="T20" fmla="*/ 1 w 18"/>
                  <a:gd name="T21" fmla="*/ 0 h 41"/>
                  <a:gd name="T22" fmla="*/ 1 w 18"/>
                  <a:gd name="T23" fmla="*/ 0 h 41"/>
                  <a:gd name="T24" fmla="*/ 1 w 18"/>
                  <a:gd name="T25" fmla="*/ 0 h 41"/>
                  <a:gd name="T26" fmla="*/ 1 w 18"/>
                  <a:gd name="T27" fmla="*/ 0 h 41"/>
                  <a:gd name="T28" fmla="*/ 1 w 18"/>
                  <a:gd name="T29" fmla="*/ 0 h 41"/>
                  <a:gd name="T30" fmla="*/ 1 w 18"/>
                  <a:gd name="T31" fmla="*/ 0 h 41"/>
                  <a:gd name="T32" fmla="*/ 1 w 18"/>
                  <a:gd name="T33" fmla="*/ 0 h 41"/>
                  <a:gd name="T34" fmla="*/ 1 w 18"/>
                  <a:gd name="T35" fmla="*/ 0 h 41"/>
                  <a:gd name="T36" fmla="*/ 1 w 18"/>
                  <a:gd name="T37" fmla="*/ 0 h 41"/>
                  <a:gd name="T38" fmla="*/ 1 w 18"/>
                  <a:gd name="T39" fmla="*/ 0 h 41"/>
                  <a:gd name="T40" fmla="*/ 0 w 18"/>
                  <a:gd name="T41" fmla="*/ 0 h 41"/>
                  <a:gd name="T42" fmla="*/ 0 w 18"/>
                  <a:gd name="T43" fmla="*/ 0 h 41"/>
                  <a:gd name="T44" fmla="*/ 0 w 18"/>
                  <a:gd name="T45" fmla="*/ 0 h 41"/>
                  <a:gd name="T46" fmla="*/ 0 w 18"/>
                  <a:gd name="T47" fmla="*/ 0 h 41"/>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0" t="0" r="r" b="b"/>
                <a:pathLst>
                  <a:path w="18" h="41">
                    <a:moveTo>
                      <a:pt x="0" y="0"/>
                    </a:moveTo>
                    <a:lnTo>
                      <a:pt x="13" y="9"/>
                    </a:lnTo>
                    <a:lnTo>
                      <a:pt x="13" y="24"/>
                    </a:lnTo>
                    <a:lnTo>
                      <a:pt x="14" y="24"/>
                    </a:lnTo>
                    <a:lnTo>
                      <a:pt x="16" y="25"/>
                    </a:lnTo>
                    <a:lnTo>
                      <a:pt x="17" y="25"/>
                    </a:lnTo>
                    <a:lnTo>
                      <a:pt x="17" y="26"/>
                    </a:lnTo>
                    <a:lnTo>
                      <a:pt x="18" y="26"/>
                    </a:lnTo>
                    <a:lnTo>
                      <a:pt x="18" y="30"/>
                    </a:lnTo>
                    <a:lnTo>
                      <a:pt x="18" y="34"/>
                    </a:lnTo>
                    <a:lnTo>
                      <a:pt x="18" y="37"/>
                    </a:lnTo>
                    <a:lnTo>
                      <a:pt x="18" y="41"/>
                    </a:lnTo>
                    <a:lnTo>
                      <a:pt x="13" y="38"/>
                    </a:lnTo>
                    <a:lnTo>
                      <a:pt x="8" y="37"/>
                    </a:lnTo>
                    <a:lnTo>
                      <a:pt x="5" y="34"/>
                    </a:lnTo>
                    <a:lnTo>
                      <a:pt x="2" y="33"/>
                    </a:lnTo>
                    <a:lnTo>
                      <a:pt x="1" y="30"/>
                    </a:lnTo>
                    <a:lnTo>
                      <a:pt x="0" y="27"/>
                    </a:lnTo>
                    <a:lnTo>
                      <a:pt x="0" y="25"/>
                    </a:lnTo>
                    <a:lnTo>
                      <a:pt x="0" y="22"/>
                    </a:lnTo>
                    <a:lnTo>
                      <a:pt x="0" y="0"/>
                    </a:lnTo>
                    <a:close/>
                  </a:path>
                </a:pathLst>
              </a:custGeom>
              <a:solidFill>
                <a:srgbClr val="FF9933"/>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9546" name="Freeform 71"/>
              <p:cNvSpPr>
                <a:spLocks/>
              </p:cNvSpPr>
              <p:nvPr/>
            </p:nvSpPr>
            <p:spPr bwMode="auto">
              <a:xfrm rot="-5379998">
                <a:off x="700" y="3851"/>
                <a:ext cx="10" cy="20"/>
              </a:xfrm>
              <a:custGeom>
                <a:avLst/>
                <a:gdLst>
                  <a:gd name="T0" fmla="*/ 0 w 18"/>
                  <a:gd name="T1" fmla="*/ 0 h 41"/>
                  <a:gd name="T2" fmla="*/ 1 w 18"/>
                  <a:gd name="T3" fmla="*/ 0 h 41"/>
                  <a:gd name="T4" fmla="*/ 1 w 18"/>
                  <a:gd name="T5" fmla="*/ 0 h 41"/>
                  <a:gd name="T6" fmla="*/ 1 w 18"/>
                  <a:gd name="T7" fmla="*/ 0 h 41"/>
                  <a:gd name="T8" fmla="*/ 1 w 18"/>
                  <a:gd name="T9" fmla="*/ 0 h 41"/>
                  <a:gd name="T10" fmla="*/ 1 w 18"/>
                  <a:gd name="T11" fmla="*/ 0 h 41"/>
                  <a:gd name="T12" fmla="*/ 1 w 18"/>
                  <a:gd name="T13" fmla="*/ 0 h 41"/>
                  <a:gd name="T14" fmla="*/ 1 w 18"/>
                  <a:gd name="T15" fmla="*/ 0 h 41"/>
                  <a:gd name="T16" fmla="*/ 1 w 18"/>
                  <a:gd name="T17" fmla="*/ 0 h 41"/>
                  <a:gd name="T18" fmla="*/ 1 w 18"/>
                  <a:gd name="T19" fmla="*/ 0 h 41"/>
                  <a:gd name="T20" fmla="*/ 1 w 18"/>
                  <a:gd name="T21" fmla="*/ 0 h 41"/>
                  <a:gd name="T22" fmla="*/ 1 w 18"/>
                  <a:gd name="T23" fmla="*/ 0 h 41"/>
                  <a:gd name="T24" fmla="*/ 1 w 18"/>
                  <a:gd name="T25" fmla="*/ 0 h 41"/>
                  <a:gd name="T26" fmla="*/ 1 w 18"/>
                  <a:gd name="T27" fmla="*/ 0 h 41"/>
                  <a:gd name="T28" fmla="*/ 1 w 18"/>
                  <a:gd name="T29" fmla="*/ 0 h 41"/>
                  <a:gd name="T30" fmla="*/ 1 w 18"/>
                  <a:gd name="T31" fmla="*/ 0 h 41"/>
                  <a:gd name="T32" fmla="*/ 1 w 18"/>
                  <a:gd name="T33" fmla="*/ 0 h 41"/>
                  <a:gd name="T34" fmla="*/ 1 w 18"/>
                  <a:gd name="T35" fmla="*/ 0 h 41"/>
                  <a:gd name="T36" fmla="*/ 1 w 18"/>
                  <a:gd name="T37" fmla="*/ 0 h 41"/>
                  <a:gd name="T38" fmla="*/ 1 w 18"/>
                  <a:gd name="T39" fmla="*/ 0 h 41"/>
                  <a:gd name="T40" fmla="*/ 0 w 18"/>
                  <a:gd name="T41" fmla="*/ 0 h 41"/>
                  <a:gd name="T42" fmla="*/ 0 w 18"/>
                  <a:gd name="T43" fmla="*/ 0 h 41"/>
                  <a:gd name="T44" fmla="*/ 0 w 18"/>
                  <a:gd name="T45" fmla="*/ 0 h 41"/>
                  <a:gd name="T46" fmla="*/ 0 w 18"/>
                  <a:gd name="T47" fmla="*/ 0 h 41"/>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0" t="0" r="r" b="b"/>
                <a:pathLst>
                  <a:path w="18" h="41">
                    <a:moveTo>
                      <a:pt x="0" y="0"/>
                    </a:moveTo>
                    <a:lnTo>
                      <a:pt x="13" y="9"/>
                    </a:lnTo>
                    <a:lnTo>
                      <a:pt x="13" y="24"/>
                    </a:lnTo>
                    <a:lnTo>
                      <a:pt x="14" y="24"/>
                    </a:lnTo>
                    <a:lnTo>
                      <a:pt x="16" y="25"/>
                    </a:lnTo>
                    <a:lnTo>
                      <a:pt x="17" y="25"/>
                    </a:lnTo>
                    <a:lnTo>
                      <a:pt x="17" y="26"/>
                    </a:lnTo>
                    <a:lnTo>
                      <a:pt x="18" y="26"/>
                    </a:lnTo>
                    <a:lnTo>
                      <a:pt x="18" y="30"/>
                    </a:lnTo>
                    <a:lnTo>
                      <a:pt x="18" y="34"/>
                    </a:lnTo>
                    <a:lnTo>
                      <a:pt x="18" y="37"/>
                    </a:lnTo>
                    <a:lnTo>
                      <a:pt x="18" y="41"/>
                    </a:lnTo>
                    <a:lnTo>
                      <a:pt x="13" y="38"/>
                    </a:lnTo>
                    <a:lnTo>
                      <a:pt x="8" y="37"/>
                    </a:lnTo>
                    <a:lnTo>
                      <a:pt x="5" y="34"/>
                    </a:lnTo>
                    <a:lnTo>
                      <a:pt x="2" y="33"/>
                    </a:lnTo>
                    <a:lnTo>
                      <a:pt x="1" y="30"/>
                    </a:lnTo>
                    <a:lnTo>
                      <a:pt x="0" y="27"/>
                    </a:lnTo>
                    <a:lnTo>
                      <a:pt x="0" y="25"/>
                    </a:lnTo>
                    <a:lnTo>
                      <a:pt x="0" y="22"/>
                    </a:lnTo>
                    <a:lnTo>
                      <a:pt x="0" y="0"/>
                    </a:lnTo>
                  </a:path>
                </a:pathLst>
              </a:custGeom>
              <a:noFill/>
              <a:ln w="0">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9547" name="Freeform 72"/>
              <p:cNvSpPr>
                <a:spLocks/>
              </p:cNvSpPr>
              <p:nvPr/>
            </p:nvSpPr>
            <p:spPr bwMode="auto">
              <a:xfrm rot="-5379998">
                <a:off x="701" y="3705"/>
                <a:ext cx="10" cy="20"/>
              </a:xfrm>
              <a:custGeom>
                <a:avLst/>
                <a:gdLst>
                  <a:gd name="T0" fmla="*/ 1 w 19"/>
                  <a:gd name="T1" fmla="*/ 0 h 41"/>
                  <a:gd name="T2" fmla="*/ 1 w 19"/>
                  <a:gd name="T3" fmla="*/ 0 h 41"/>
                  <a:gd name="T4" fmla="*/ 1 w 19"/>
                  <a:gd name="T5" fmla="*/ 0 h 41"/>
                  <a:gd name="T6" fmla="*/ 1 w 19"/>
                  <a:gd name="T7" fmla="*/ 0 h 41"/>
                  <a:gd name="T8" fmla="*/ 1 w 19"/>
                  <a:gd name="T9" fmla="*/ 0 h 41"/>
                  <a:gd name="T10" fmla="*/ 1 w 19"/>
                  <a:gd name="T11" fmla="*/ 0 h 41"/>
                  <a:gd name="T12" fmla="*/ 1 w 19"/>
                  <a:gd name="T13" fmla="*/ 0 h 41"/>
                  <a:gd name="T14" fmla="*/ 1 w 19"/>
                  <a:gd name="T15" fmla="*/ 0 h 41"/>
                  <a:gd name="T16" fmla="*/ 1 w 19"/>
                  <a:gd name="T17" fmla="*/ 0 h 41"/>
                  <a:gd name="T18" fmla="*/ 1 w 19"/>
                  <a:gd name="T19" fmla="*/ 0 h 41"/>
                  <a:gd name="T20" fmla="*/ 0 w 19"/>
                  <a:gd name="T21" fmla="*/ 0 h 41"/>
                  <a:gd name="T22" fmla="*/ 0 w 19"/>
                  <a:gd name="T23" fmla="*/ 0 h 41"/>
                  <a:gd name="T24" fmla="*/ 0 w 19"/>
                  <a:gd name="T25" fmla="*/ 0 h 41"/>
                  <a:gd name="T26" fmla="*/ 0 w 19"/>
                  <a:gd name="T27" fmla="*/ 0 h 41"/>
                  <a:gd name="T28" fmla="*/ 0 w 19"/>
                  <a:gd name="T29" fmla="*/ 0 h 41"/>
                  <a:gd name="T30" fmla="*/ 1 w 19"/>
                  <a:gd name="T31" fmla="*/ 0 h 41"/>
                  <a:gd name="T32" fmla="*/ 1 w 19"/>
                  <a:gd name="T33" fmla="*/ 0 h 41"/>
                  <a:gd name="T34" fmla="*/ 1 w 19"/>
                  <a:gd name="T35" fmla="*/ 0 h 41"/>
                  <a:gd name="T36" fmla="*/ 1 w 19"/>
                  <a:gd name="T37" fmla="*/ 0 h 41"/>
                  <a:gd name="T38" fmla="*/ 1 w 19"/>
                  <a:gd name="T39" fmla="*/ 0 h 41"/>
                  <a:gd name="T40" fmla="*/ 1 w 19"/>
                  <a:gd name="T41" fmla="*/ 0 h 41"/>
                  <a:gd name="T42" fmla="*/ 1 w 19"/>
                  <a:gd name="T43" fmla="*/ 0 h 41"/>
                  <a:gd name="T44" fmla="*/ 1 w 19"/>
                  <a:gd name="T45" fmla="*/ 0 h 41"/>
                  <a:gd name="T46" fmla="*/ 1 w 19"/>
                  <a:gd name="T47" fmla="*/ 0 h 41"/>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0" t="0" r="r" b="b"/>
                <a:pathLst>
                  <a:path w="19" h="41">
                    <a:moveTo>
                      <a:pt x="18" y="0"/>
                    </a:moveTo>
                    <a:lnTo>
                      <a:pt x="5" y="9"/>
                    </a:lnTo>
                    <a:lnTo>
                      <a:pt x="5" y="24"/>
                    </a:lnTo>
                    <a:lnTo>
                      <a:pt x="4" y="24"/>
                    </a:lnTo>
                    <a:lnTo>
                      <a:pt x="4" y="25"/>
                    </a:lnTo>
                    <a:lnTo>
                      <a:pt x="2" y="25"/>
                    </a:lnTo>
                    <a:lnTo>
                      <a:pt x="1" y="26"/>
                    </a:lnTo>
                    <a:lnTo>
                      <a:pt x="0" y="26"/>
                    </a:lnTo>
                    <a:lnTo>
                      <a:pt x="0" y="30"/>
                    </a:lnTo>
                    <a:lnTo>
                      <a:pt x="0" y="34"/>
                    </a:lnTo>
                    <a:lnTo>
                      <a:pt x="0" y="37"/>
                    </a:lnTo>
                    <a:lnTo>
                      <a:pt x="0" y="41"/>
                    </a:lnTo>
                    <a:lnTo>
                      <a:pt x="6" y="38"/>
                    </a:lnTo>
                    <a:lnTo>
                      <a:pt x="10" y="37"/>
                    </a:lnTo>
                    <a:lnTo>
                      <a:pt x="14" y="34"/>
                    </a:lnTo>
                    <a:lnTo>
                      <a:pt x="16" y="33"/>
                    </a:lnTo>
                    <a:lnTo>
                      <a:pt x="18" y="30"/>
                    </a:lnTo>
                    <a:lnTo>
                      <a:pt x="18" y="27"/>
                    </a:lnTo>
                    <a:lnTo>
                      <a:pt x="19" y="25"/>
                    </a:lnTo>
                    <a:lnTo>
                      <a:pt x="19" y="22"/>
                    </a:lnTo>
                    <a:lnTo>
                      <a:pt x="18" y="0"/>
                    </a:lnTo>
                    <a:close/>
                  </a:path>
                </a:pathLst>
              </a:custGeom>
              <a:solidFill>
                <a:srgbClr val="FF9933"/>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9548" name="Freeform 73"/>
              <p:cNvSpPr>
                <a:spLocks/>
              </p:cNvSpPr>
              <p:nvPr/>
            </p:nvSpPr>
            <p:spPr bwMode="auto">
              <a:xfrm rot="-5379998">
                <a:off x="701" y="3705"/>
                <a:ext cx="10" cy="20"/>
              </a:xfrm>
              <a:custGeom>
                <a:avLst/>
                <a:gdLst>
                  <a:gd name="T0" fmla="*/ 1 w 19"/>
                  <a:gd name="T1" fmla="*/ 0 h 41"/>
                  <a:gd name="T2" fmla="*/ 1 w 19"/>
                  <a:gd name="T3" fmla="*/ 0 h 41"/>
                  <a:gd name="T4" fmla="*/ 1 w 19"/>
                  <a:gd name="T5" fmla="*/ 0 h 41"/>
                  <a:gd name="T6" fmla="*/ 1 w 19"/>
                  <a:gd name="T7" fmla="*/ 0 h 41"/>
                  <a:gd name="T8" fmla="*/ 1 w 19"/>
                  <a:gd name="T9" fmla="*/ 0 h 41"/>
                  <a:gd name="T10" fmla="*/ 1 w 19"/>
                  <a:gd name="T11" fmla="*/ 0 h 41"/>
                  <a:gd name="T12" fmla="*/ 1 w 19"/>
                  <a:gd name="T13" fmla="*/ 0 h 41"/>
                  <a:gd name="T14" fmla="*/ 1 w 19"/>
                  <a:gd name="T15" fmla="*/ 0 h 41"/>
                  <a:gd name="T16" fmla="*/ 1 w 19"/>
                  <a:gd name="T17" fmla="*/ 0 h 41"/>
                  <a:gd name="T18" fmla="*/ 1 w 19"/>
                  <a:gd name="T19" fmla="*/ 0 h 41"/>
                  <a:gd name="T20" fmla="*/ 0 w 19"/>
                  <a:gd name="T21" fmla="*/ 0 h 41"/>
                  <a:gd name="T22" fmla="*/ 0 w 19"/>
                  <a:gd name="T23" fmla="*/ 0 h 41"/>
                  <a:gd name="T24" fmla="*/ 0 w 19"/>
                  <a:gd name="T25" fmla="*/ 0 h 41"/>
                  <a:gd name="T26" fmla="*/ 0 w 19"/>
                  <a:gd name="T27" fmla="*/ 0 h 41"/>
                  <a:gd name="T28" fmla="*/ 0 w 19"/>
                  <a:gd name="T29" fmla="*/ 0 h 41"/>
                  <a:gd name="T30" fmla="*/ 1 w 19"/>
                  <a:gd name="T31" fmla="*/ 0 h 41"/>
                  <a:gd name="T32" fmla="*/ 1 w 19"/>
                  <a:gd name="T33" fmla="*/ 0 h 41"/>
                  <a:gd name="T34" fmla="*/ 1 w 19"/>
                  <a:gd name="T35" fmla="*/ 0 h 41"/>
                  <a:gd name="T36" fmla="*/ 1 w 19"/>
                  <a:gd name="T37" fmla="*/ 0 h 41"/>
                  <a:gd name="T38" fmla="*/ 1 w 19"/>
                  <a:gd name="T39" fmla="*/ 0 h 41"/>
                  <a:gd name="T40" fmla="*/ 1 w 19"/>
                  <a:gd name="T41" fmla="*/ 0 h 41"/>
                  <a:gd name="T42" fmla="*/ 1 w 19"/>
                  <a:gd name="T43" fmla="*/ 0 h 41"/>
                  <a:gd name="T44" fmla="*/ 1 w 19"/>
                  <a:gd name="T45" fmla="*/ 0 h 41"/>
                  <a:gd name="T46" fmla="*/ 1 w 19"/>
                  <a:gd name="T47" fmla="*/ 0 h 41"/>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0" t="0" r="r" b="b"/>
                <a:pathLst>
                  <a:path w="19" h="41">
                    <a:moveTo>
                      <a:pt x="18" y="0"/>
                    </a:moveTo>
                    <a:lnTo>
                      <a:pt x="5" y="9"/>
                    </a:lnTo>
                    <a:lnTo>
                      <a:pt x="5" y="24"/>
                    </a:lnTo>
                    <a:lnTo>
                      <a:pt x="4" y="24"/>
                    </a:lnTo>
                    <a:lnTo>
                      <a:pt x="4" y="25"/>
                    </a:lnTo>
                    <a:lnTo>
                      <a:pt x="2" y="25"/>
                    </a:lnTo>
                    <a:lnTo>
                      <a:pt x="1" y="26"/>
                    </a:lnTo>
                    <a:lnTo>
                      <a:pt x="0" y="26"/>
                    </a:lnTo>
                    <a:lnTo>
                      <a:pt x="0" y="30"/>
                    </a:lnTo>
                    <a:lnTo>
                      <a:pt x="0" y="34"/>
                    </a:lnTo>
                    <a:lnTo>
                      <a:pt x="0" y="37"/>
                    </a:lnTo>
                    <a:lnTo>
                      <a:pt x="0" y="41"/>
                    </a:lnTo>
                    <a:lnTo>
                      <a:pt x="6" y="38"/>
                    </a:lnTo>
                    <a:lnTo>
                      <a:pt x="10" y="37"/>
                    </a:lnTo>
                    <a:lnTo>
                      <a:pt x="14" y="34"/>
                    </a:lnTo>
                    <a:lnTo>
                      <a:pt x="16" y="33"/>
                    </a:lnTo>
                    <a:lnTo>
                      <a:pt x="18" y="30"/>
                    </a:lnTo>
                    <a:lnTo>
                      <a:pt x="18" y="27"/>
                    </a:lnTo>
                    <a:lnTo>
                      <a:pt x="19" y="25"/>
                    </a:lnTo>
                    <a:lnTo>
                      <a:pt x="19" y="22"/>
                    </a:lnTo>
                    <a:lnTo>
                      <a:pt x="18" y="0"/>
                    </a:lnTo>
                  </a:path>
                </a:pathLst>
              </a:custGeom>
              <a:noFill/>
              <a:ln w="0">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9549" name="Freeform 74"/>
              <p:cNvSpPr>
                <a:spLocks/>
              </p:cNvSpPr>
              <p:nvPr/>
            </p:nvSpPr>
            <p:spPr bwMode="auto">
              <a:xfrm rot="-5379998">
                <a:off x="698" y="3832"/>
                <a:ext cx="34" cy="13"/>
              </a:xfrm>
              <a:custGeom>
                <a:avLst/>
                <a:gdLst>
                  <a:gd name="T0" fmla="*/ 0 w 70"/>
                  <a:gd name="T1" fmla="*/ 0 h 26"/>
                  <a:gd name="T2" fmla="*/ 0 w 70"/>
                  <a:gd name="T3" fmla="*/ 1 h 26"/>
                  <a:gd name="T4" fmla="*/ 0 w 70"/>
                  <a:gd name="T5" fmla="*/ 1 h 26"/>
                  <a:gd name="T6" fmla="*/ 0 w 70"/>
                  <a:gd name="T7" fmla="*/ 1 h 26"/>
                  <a:gd name="T8" fmla="*/ 0 w 70"/>
                  <a:gd name="T9" fmla="*/ 1 h 26"/>
                  <a:gd name="T10" fmla="*/ 0 w 70"/>
                  <a:gd name="T11" fmla="*/ 1 h 26"/>
                  <a:gd name="T12" fmla="*/ 0 w 70"/>
                  <a:gd name="T13" fmla="*/ 1 h 26"/>
                  <a:gd name="T14" fmla="*/ 0 w 70"/>
                  <a:gd name="T15" fmla="*/ 1 h 26"/>
                  <a:gd name="T16" fmla="*/ 0 w 70"/>
                  <a:gd name="T17" fmla="*/ 1 h 26"/>
                  <a:gd name="T18" fmla="*/ 0 w 70"/>
                  <a:gd name="T19" fmla="*/ 1 h 26"/>
                  <a:gd name="T20" fmla="*/ 0 w 70"/>
                  <a:gd name="T21" fmla="*/ 1 h 26"/>
                  <a:gd name="T22" fmla="*/ 0 w 70"/>
                  <a:gd name="T23" fmla="*/ 1 h 26"/>
                  <a:gd name="T24" fmla="*/ 0 w 70"/>
                  <a:gd name="T25" fmla="*/ 1 h 26"/>
                  <a:gd name="T26" fmla="*/ 0 w 70"/>
                  <a:gd name="T27" fmla="*/ 1 h 26"/>
                  <a:gd name="T28" fmla="*/ 0 w 70"/>
                  <a:gd name="T29" fmla="*/ 1 h 26"/>
                  <a:gd name="T30" fmla="*/ 1 w 70"/>
                  <a:gd name="T31" fmla="*/ 1 h 26"/>
                  <a:gd name="T32" fmla="*/ 1 w 70"/>
                  <a:gd name="T33" fmla="*/ 1 h 26"/>
                  <a:gd name="T34" fmla="*/ 1 w 70"/>
                  <a:gd name="T35" fmla="*/ 1 h 26"/>
                  <a:gd name="T36" fmla="*/ 1 w 70"/>
                  <a:gd name="T37" fmla="*/ 1 h 26"/>
                  <a:gd name="T38" fmla="*/ 1 w 70"/>
                  <a:gd name="T39" fmla="*/ 1 h 26"/>
                  <a:gd name="T40" fmla="*/ 1 w 70"/>
                  <a:gd name="T41" fmla="*/ 1 h 26"/>
                  <a:gd name="T42" fmla="*/ 1 w 70"/>
                  <a:gd name="T43" fmla="*/ 1 h 26"/>
                  <a:gd name="T44" fmla="*/ 0 w 70"/>
                  <a:gd name="T45" fmla="*/ 1 h 26"/>
                  <a:gd name="T46" fmla="*/ 0 w 70"/>
                  <a:gd name="T47" fmla="*/ 1 h 26"/>
                  <a:gd name="T48" fmla="*/ 0 w 70"/>
                  <a:gd name="T49" fmla="*/ 1 h 26"/>
                  <a:gd name="T50" fmla="*/ 0 w 70"/>
                  <a:gd name="T51" fmla="*/ 1 h 26"/>
                  <a:gd name="T52" fmla="*/ 0 w 70"/>
                  <a:gd name="T53" fmla="*/ 1 h 26"/>
                  <a:gd name="T54" fmla="*/ 0 w 70"/>
                  <a:gd name="T55" fmla="*/ 1 h 26"/>
                  <a:gd name="T56" fmla="*/ 0 w 70"/>
                  <a:gd name="T57" fmla="*/ 1 h 26"/>
                  <a:gd name="T58" fmla="*/ 0 w 70"/>
                  <a:gd name="T59" fmla="*/ 1 h 26"/>
                  <a:gd name="T60" fmla="*/ 0 w 70"/>
                  <a:gd name="T61" fmla="*/ 1 h 26"/>
                  <a:gd name="T62" fmla="*/ 0 w 70"/>
                  <a:gd name="T63" fmla="*/ 1 h 26"/>
                  <a:gd name="T64" fmla="*/ 0 w 70"/>
                  <a:gd name="T65" fmla="*/ 1 h 26"/>
                  <a:gd name="T66" fmla="*/ 0 w 70"/>
                  <a:gd name="T67" fmla="*/ 1 h 26"/>
                  <a:gd name="T68" fmla="*/ 0 w 70"/>
                  <a:gd name="T69" fmla="*/ 1 h 26"/>
                  <a:gd name="T70" fmla="*/ 0 w 70"/>
                  <a:gd name="T71" fmla="*/ 1 h 26"/>
                  <a:gd name="T72" fmla="*/ 0 w 70"/>
                  <a:gd name="T73" fmla="*/ 1 h 26"/>
                  <a:gd name="T74" fmla="*/ 0 w 70"/>
                  <a:gd name="T75" fmla="*/ 1 h 26"/>
                  <a:gd name="T76" fmla="*/ 0 w 70"/>
                  <a:gd name="T77" fmla="*/ 1 h 26"/>
                  <a:gd name="T78" fmla="*/ 0 w 70"/>
                  <a:gd name="T79" fmla="*/ 1 h 26"/>
                  <a:gd name="T80" fmla="*/ 0 w 70"/>
                  <a:gd name="T81" fmla="*/ 0 h 2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0" t="0" r="r" b="b"/>
                <a:pathLst>
                  <a:path w="70" h="26">
                    <a:moveTo>
                      <a:pt x="0" y="0"/>
                    </a:moveTo>
                    <a:lnTo>
                      <a:pt x="5" y="1"/>
                    </a:lnTo>
                    <a:lnTo>
                      <a:pt x="9" y="1"/>
                    </a:lnTo>
                    <a:lnTo>
                      <a:pt x="13" y="3"/>
                    </a:lnTo>
                    <a:lnTo>
                      <a:pt x="18" y="4"/>
                    </a:lnTo>
                    <a:lnTo>
                      <a:pt x="22" y="4"/>
                    </a:lnTo>
                    <a:lnTo>
                      <a:pt x="28" y="5"/>
                    </a:lnTo>
                    <a:lnTo>
                      <a:pt x="32" y="5"/>
                    </a:lnTo>
                    <a:lnTo>
                      <a:pt x="36" y="7"/>
                    </a:lnTo>
                    <a:lnTo>
                      <a:pt x="41" y="7"/>
                    </a:lnTo>
                    <a:lnTo>
                      <a:pt x="45" y="8"/>
                    </a:lnTo>
                    <a:lnTo>
                      <a:pt x="49" y="8"/>
                    </a:lnTo>
                    <a:lnTo>
                      <a:pt x="53" y="8"/>
                    </a:lnTo>
                    <a:lnTo>
                      <a:pt x="58" y="9"/>
                    </a:lnTo>
                    <a:lnTo>
                      <a:pt x="62" y="9"/>
                    </a:lnTo>
                    <a:lnTo>
                      <a:pt x="66" y="9"/>
                    </a:lnTo>
                    <a:lnTo>
                      <a:pt x="70" y="9"/>
                    </a:lnTo>
                    <a:lnTo>
                      <a:pt x="70" y="15"/>
                    </a:lnTo>
                    <a:lnTo>
                      <a:pt x="70" y="18"/>
                    </a:lnTo>
                    <a:lnTo>
                      <a:pt x="70" y="22"/>
                    </a:lnTo>
                    <a:lnTo>
                      <a:pt x="70" y="26"/>
                    </a:lnTo>
                    <a:lnTo>
                      <a:pt x="66" y="26"/>
                    </a:lnTo>
                    <a:lnTo>
                      <a:pt x="62" y="26"/>
                    </a:lnTo>
                    <a:lnTo>
                      <a:pt x="56" y="26"/>
                    </a:lnTo>
                    <a:lnTo>
                      <a:pt x="53" y="25"/>
                    </a:lnTo>
                    <a:lnTo>
                      <a:pt x="49" y="25"/>
                    </a:lnTo>
                    <a:lnTo>
                      <a:pt x="43" y="24"/>
                    </a:lnTo>
                    <a:lnTo>
                      <a:pt x="39" y="24"/>
                    </a:lnTo>
                    <a:lnTo>
                      <a:pt x="36" y="22"/>
                    </a:lnTo>
                    <a:lnTo>
                      <a:pt x="30" y="22"/>
                    </a:lnTo>
                    <a:lnTo>
                      <a:pt x="26" y="21"/>
                    </a:lnTo>
                    <a:lnTo>
                      <a:pt x="22" y="20"/>
                    </a:lnTo>
                    <a:lnTo>
                      <a:pt x="17" y="20"/>
                    </a:lnTo>
                    <a:lnTo>
                      <a:pt x="13" y="18"/>
                    </a:lnTo>
                    <a:lnTo>
                      <a:pt x="9" y="17"/>
                    </a:lnTo>
                    <a:lnTo>
                      <a:pt x="4" y="16"/>
                    </a:lnTo>
                    <a:lnTo>
                      <a:pt x="0" y="15"/>
                    </a:lnTo>
                    <a:lnTo>
                      <a:pt x="0" y="11"/>
                    </a:lnTo>
                    <a:lnTo>
                      <a:pt x="0" y="8"/>
                    </a:lnTo>
                    <a:lnTo>
                      <a:pt x="0" y="4"/>
                    </a:lnTo>
                    <a:lnTo>
                      <a:pt x="0" y="0"/>
                    </a:lnTo>
                    <a:close/>
                  </a:path>
                </a:pathLst>
              </a:custGeom>
              <a:solidFill>
                <a:srgbClr val="E8E8E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9550" name="Freeform 75"/>
              <p:cNvSpPr>
                <a:spLocks/>
              </p:cNvSpPr>
              <p:nvPr/>
            </p:nvSpPr>
            <p:spPr bwMode="auto">
              <a:xfrm rot="-5379998">
                <a:off x="698" y="3832"/>
                <a:ext cx="34" cy="13"/>
              </a:xfrm>
              <a:custGeom>
                <a:avLst/>
                <a:gdLst>
                  <a:gd name="T0" fmla="*/ 0 w 70"/>
                  <a:gd name="T1" fmla="*/ 0 h 26"/>
                  <a:gd name="T2" fmla="*/ 0 w 70"/>
                  <a:gd name="T3" fmla="*/ 1 h 26"/>
                  <a:gd name="T4" fmla="*/ 0 w 70"/>
                  <a:gd name="T5" fmla="*/ 1 h 26"/>
                  <a:gd name="T6" fmla="*/ 0 w 70"/>
                  <a:gd name="T7" fmla="*/ 1 h 26"/>
                  <a:gd name="T8" fmla="*/ 0 w 70"/>
                  <a:gd name="T9" fmla="*/ 1 h 26"/>
                  <a:gd name="T10" fmla="*/ 0 w 70"/>
                  <a:gd name="T11" fmla="*/ 1 h 26"/>
                  <a:gd name="T12" fmla="*/ 0 w 70"/>
                  <a:gd name="T13" fmla="*/ 1 h 26"/>
                  <a:gd name="T14" fmla="*/ 0 w 70"/>
                  <a:gd name="T15" fmla="*/ 1 h 26"/>
                  <a:gd name="T16" fmla="*/ 0 w 70"/>
                  <a:gd name="T17" fmla="*/ 1 h 26"/>
                  <a:gd name="T18" fmla="*/ 0 w 70"/>
                  <a:gd name="T19" fmla="*/ 1 h 26"/>
                  <a:gd name="T20" fmla="*/ 0 w 70"/>
                  <a:gd name="T21" fmla="*/ 1 h 26"/>
                  <a:gd name="T22" fmla="*/ 0 w 70"/>
                  <a:gd name="T23" fmla="*/ 1 h 26"/>
                  <a:gd name="T24" fmla="*/ 0 w 70"/>
                  <a:gd name="T25" fmla="*/ 1 h 26"/>
                  <a:gd name="T26" fmla="*/ 0 w 70"/>
                  <a:gd name="T27" fmla="*/ 1 h 26"/>
                  <a:gd name="T28" fmla="*/ 0 w 70"/>
                  <a:gd name="T29" fmla="*/ 1 h 26"/>
                  <a:gd name="T30" fmla="*/ 1 w 70"/>
                  <a:gd name="T31" fmla="*/ 1 h 26"/>
                  <a:gd name="T32" fmla="*/ 1 w 70"/>
                  <a:gd name="T33" fmla="*/ 1 h 26"/>
                  <a:gd name="T34" fmla="*/ 1 w 70"/>
                  <a:gd name="T35" fmla="*/ 1 h 26"/>
                  <a:gd name="T36" fmla="*/ 1 w 70"/>
                  <a:gd name="T37" fmla="*/ 1 h 26"/>
                  <a:gd name="T38" fmla="*/ 1 w 70"/>
                  <a:gd name="T39" fmla="*/ 1 h 26"/>
                  <a:gd name="T40" fmla="*/ 1 w 70"/>
                  <a:gd name="T41" fmla="*/ 1 h 26"/>
                  <a:gd name="T42" fmla="*/ 1 w 70"/>
                  <a:gd name="T43" fmla="*/ 1 h 26"/>
                  <a:gd name="T44" fmla="*/ 0 w 70"/>
                  <a:gd name="T45" fmla="*/ 1 h 26"/>
                  <a:gd name="T46" fmla="*/ 0 w 70"/>
                  <a:gd name="T47" fmla="*/ 1 h 26"/>
                  <a:gd name="T48" fmla="*/ 0 w 70"/>
                  <a:gd name="T49" fmla="*/ 1 h 26"/>
                  <a:gd name="T50" fmla="*/ 0 w 70"/>
                  <a:gd name="T51" fmla="*/ 1 h 26"/>
                  <a:gd name="T52" fmla="*/ 0 w 70"/>
                  <a:gd name="T53" fmla="*/ 1 h 26"/>
                  <a:gd name="T54" fmla="*/ 0 w 70"/>
                  <a:gd name="T55" fmla="*/ 1 h 26"/>
                  <a:gd name="T56" fmla="*/ 0 w 70"/>
                  <a:gd name="T57" fmla="*/ 1 h 26"/>
                  <a:gd name="T58" fmla="*/ 0 w 70"/>
                  <a:gd name="T59" fmla="*/ 1 h 26"/>
                  <a:gd name="T60" fmla="*/ 0 w 70"/>
                  <a:gd name="T61" fmla="*/ 1 h 26"/>
                  <a:gd name="T62" fmla="*/ 0 w 70"/>
                  <a:gd name="T63" fmla="*/ 1 h 26"/>
                  <a:gd name="T64" fmla="*/ 0 w 70"/>
                  <a:gd name="T65" fmla="*/ 1 h 26"/>
                  <a:gd name="T66" fmla="*/ 0 w 70"/>
                  <a:gd name="T67" fmla="*/ 1 h 26"/>
                  <a:gd name="T68" fmla="*/ 0 w 70"/>
                  <a:gd name="T69" fmla="*/ 1 h 26"/>
                  <a:gd name="T70" fmla="*/ 0 w 70"/>
                  <a:gd name="T71" fmla="*/ 1 h 26"/>
                  <a:gd name="T72" fmla="*/ 0 w 70"/>
                  <a:gd name="T73" fmla="*/ 1 h 26"/>
                  <a:gd name="T74" fmla="*/ 0 w 70"/>
                  <a:gd name="T75" fmla="*/ 1 h 26"/>
                  <a:gd name="T76" fmla="*/ 0 w 70"/>
                  <a:gd name="T77" fmla="*/ 1 h 26"/>
                  <a:gd name="T78" fmla="*/ 0 w 70"/>
                  <a:gd name="T79" fmla="*/ 1 h 26"/>
                  <a:gd name="T80" fmla="*/ 0 w 70"/>
                  <a:gd name="T81" fmla="*/ 0 h 2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0" t="0" r="r" b="b"/>
                <a:pathLst>
                  <a:path w="70" h="26">
                    <a:moveTo>
                      <a:pt x="0" y="0"/>
                    </a:moveTo>
                    <a:lnTo>
                      <a:pt x="5" y="1"/>
                    </a:lnTo>
                    <a:lnTo>
                      <a:pt x="9" y="1"/>
                    </a:lnTo>
                    <a:lnTo>
                      <a:pt x="13" y="3"/>
                    </a:lnTo>
                    <a:lnTo>
                      <a:pt x="18" y="4"/>
                    </a:lnTo>
                    <a:lnTo>
                      <a:pt x="22" y="4"/>
                    </a:lnTo>
                    <a:lnTo>
                      <a:pt x="28" y="5"/>
                    </a:lnTo>
                    <a:lnTo>
                      <a:pt x="32" y="5"/>
                    </a:lnTo>
                    <a:lnTo>
                      <a:pt x="36" y="7"/>
                    </a:lnTo>
                    <a:lnTo>
                      <a:pt x="41" y="7"/>
                    </a:lnTo>
                    <a:lnTo>
                      <a:pt x="45" y="8"/>
                    </a:lnTo>
                    <a:lnTo>
                      <a:pt x="49" y="8"/>
                    </a:lnTo>
                    <a:lnTo>
                      <a:pt x="53" y="8"/>
                    </a:lnTo>
                    <a:lnTo>
                      <a:pt x="58" y="9"/>
                    </a:lnTo>
                    <a:lnTo>
                      <a:pt x="62" y="9"/>
                    </a:lnTo>
                    <a:lnTo>
                      <a:pt x="66" y="9"/>
                    </a:lnTo>
                    <a:lnTo>
                      <a:pt x="70" y="9"/>
                    </a:lnTo>
                    <a:lnTo>
                      <a:pt x="70" y="15"/>
                    </a:lnTo>
                    <a:lnTo>
                      <a:pt x="70" y="18"/>
                    </a:lnTo>
                    <a:lnTo>
                      <a:pt x="70" y="22"/>
                    </a:lnTo>
                    <a:lnTo>
                      <a:pt x="70" y="26"/>
                    </a:lnTo>
                    <a:lnTo>
                      <a:pt x="66" y="26"/>
                    </a:lnTo>
                    <a:lnTo>
                      <a:pt x="62" y="26"/>
                    </a:lnTo>
                    <a:lnTo>
                      <a:pt x="56" y="26"/>
                    </a:lnTo>
                    <a:lnTo>
                      <a:pt x="53" y="25"/>
                    </a:lnTo>
                    <a:lnTo>
                      <a:pt x="49" y="25"/>
                    </a:lnTo>
                    <a:lnTo>
                      <a:pt x="43" y="24"/>
                    </a:lnTo>
                    <a:lnTo>
                      <a:pt x="39" y="24"/>
                    </a:lnTo>
                    <a:lnTo>
                      <a:pt x="36" y="22"/>
                    </a:lnTo>
                    <a:lnTo>
                      <a:pt x="30" y="22"/>
                    </a:lnTo>
                    <a:lnTo>
                      <a:pt x="26" y="21"/>
                    </a:lnTo>
                    <a:lnTo>
                      <a:pt x="22" y="20"/>
                    </a:lnTo>
                    <a:lnTo>
                      <a:pt x="17" y="20"/>
                    </a:lnTo>
                    <a:lnTo>
                      <a:pt x="13" y="18"/>
                    </a:lnTo>
                    <a:lnTo>
                      <a:pt x="9" y="17"/>
                    </a:lnTo>
                    <a:lnTo>
                      <a:pt x="4" y="16"/>
                    </a:lnTo>
                    <a:lnTo>
                      <a:pt x="0" y="15"/>
                    </a:lnTo>
                    <a:lnTo>
                      <a:pt x="0" y="11"/>
                    </a:lnTo>
                    <a:lnTo>
                      <a:pt x="0" y="8"/>
                    </a:lnTo>
                    <a:lnTo>
                      <a:pt x="0" y="4"/>
                    </a:lnTo>
                    <a:lnTo>
                      <a:pt x="0" y="0"/>
                    </a:lnTo>
                  </a:path>
                </a:pathLst>
              </a:custGeom>
              <a:noFill/>
              <a:ln w="0">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9551" name="Freeform 76"/>
              <p:cNvSpPr>
                <a:spLocks/>
              </p:cNvSpPr>
              <p:nvPr/>
            </p:nvSpPr>
            <p:spPr bwMode="auto">
              <a:xfrm rot="-5379998">
                <a:off x="699" y="3730"/>
                <a:ext cx="34" cy="13"/>
              </a:xfrm>
              <a:custGeom>
                <a:avLst/>
                <a:gdLst>
                  <a:gd name="T0" fmla="*/ 1 w 70"/>
                  <a:gd name="T1" fmla="*/ 0 h 26"/>
                  <a:gd name="T2" fmla="*/ 1 w 70"/>
                  <a:gd name="T3" fmla="*/ 1 h 26"/>
                  <a:gd name="T4" fmla="*/ 0 w 70"/>
                  <a:gd name="T5" fmla="*/ 1 h 26"/>
                  <a:gd name="T6" fmla="*/ 0 w 70"/>
                  <a:gd name="T7" fmla="*/ 1 h 26"/>
                  <a:gd name="T8" fmla="*/ 0 w 70"/>
                  <a:gd name="T9" fmla="*/ 1 h 26"/>
                  <a:gd name="T10" fmla="*/ 0 w 70"/>
                  <a:gd name="T11" fmla="*/ 1 h 26"/>
                  <a:gd name="T12" fmla="*/ 0 w 70"/>
                  <a:gd name="T13" fmla="*/ 1 h 26"/>
                  <a:gd name="T14" fmla="*/ 0 w 70"/>
                  <a:gd name="T15" fmla="*/ 1 h 26"/>
                  <a:gd name="T16" fmla="*/ 0 w 70"/>
                  <a:gd name="T17" fmla="*/ 1 h 26"/>
                  <a:gd name="T18" fmla="*/ 0 w 70"/>
                  <a:gd name="T19" fmla="*/ 1 h 26"/>
                  <a:gd name="T20" fmla="*/ 0 w 70"/>
                  <a:gd name="T21" fmla="*/ 1 h 26"/>
                  <a:gd name="T22" fmla="*/ 0 w 70"/>
                  <a:gd name="T23" fmla="*/ 1 h 26"/>
                  <a:gd name="T24" fmla="*/ 0 w 70"/>
                  <a:gd name="T25" fmla="*/ 1 h 26"/>
                  <a:gd name="T26" fmla="*/ 0 w 70"/>
                  <a:gd name="T27" fmla="*/ 1 h 26"/>
                  <a:gd name="T28" fmla="*/ 0 w 70"/>
                  <a:gd name="T29" fmla="*/ 1 h 26"/>
                  <a:gd name="T30" fmla="*/ 0 w 70"/>
                  <a:gd name="T31" fmla="*/ 1 h 26"/>
                  <a:gd name="T32" fmla="*/ 0 w 70"/>
                  <a:gd name="T33" fmla="*/ 1 h 26"/>
                  <a:gd name="T34" fmla="*/ 0 w 70"/>
                  <a:gd name="T35" fmla="*/ 1 h 26"/>
                  <a:gd name="T36" fmla="*/ 0 w 70"/>
                  <a:gd name="T37" fmla="*/ 1 h 26"/>
                  <a:gd name="T38" fmla="*/ 0 w 70"/>
                  <a:gd name="T39" fmla="*/ 1 h 26"/>
                  <a:gd name="T40" fmla="*/ 0 w 70"/>
                  <a:gd name="T41" fmla="*/ 1 h 26"/>
                  <a:gd name="T42" fmla="*/ 0 w 70"/>
                  <a:gd name="T43" fmla="*/ 1 h 26"/>
                  <a:gd name="T44" fmla="*/ 0 w 70"/>
                  <a:gd name="T45" fmla="*/ 1 h 26"/>
                  <a:gd name="T46" fmla="*/ 0 w 70"/>
                  <a:gd name="T47" fmla="*/ 1 h 26"/>
                  <a:gd name="T48" fmla="*/ 0 w 70"/>
                  <a:gd name="T49" fmla="*/ 1 h 26"/>
                  <a:gd name="T50" fmla="*/ 0 w 70"/>
                  <a:gd name="T51" fmla="*/ 1 h 26"/>
                  <a:gd name="T52" fmla="*/ 0 w 70"/>
                  <a:gd name="T53" fmla="*/ 1 h 26"/>
                  <a:gd name="T54" fmla="*/ 0 w 70"/>
                  <a:gd name="T55" fmla="*/ 1 h 26"/>
                  <a:gd name="T56" fmla="*/ 0 w 70"/>
                  <a:gd name="T57" fmla="*/ 1 h 26"/>
                  <a:gd name="T58" fmla="*/ 0 w 70"/>
                  <a:gd name="T59" fmla="*/ 1 h 26"/>
                  <a:gd name="T60" fmla="*/ 0 w 70"/>
                  <a:gd name="T61" fmla="*/ 1 h 26"/>
                  <a:gd name="T62" fmla="*/ 0 w 70"/>
                  <a:gd name="T63" fmla="*/ 1 h 26"/>
                  <a:gd name="T64" fmla="*/ 0 w 70"/>
                  <a:gd name="T65" fmla="*/ 1 h 26"/>
                  <a:gd name="T66" fmla="*/ 0 w 70"/>
                  <a:gd name="T67" fmla="*/ 1 h 26"/>
                  <a:gd name="T68" fmla="*/ 0 w 70"/>
                  <a:gd name="T69" fmla="*/ 1 h 26"/>
                  <a:gd name="T70" fmla="*/ 1 w 70"/>
                  <a:gd name="T71" fmla="*/ 1 h 26"/>
                  <a:gd name="T72" fmla="*/ 1 w 70"/>
                  <a:gd name="T73" fmla="*/ 1 h 26"/>
                  <a:gd name="T74" fmla="*/ 1 w 70"/>
                  <a:gd name="T75" fmla="*/ 1 h 26"/>
                  <a:gd name="T76" fmla="*/ 1 w 70"/>
                  <a:gd name="T77" fmla="*/ 1 h 26"/>
                  <a:gd name="T78" fmla="*/ 1 w 70"/>
                  <a:gd name="T79" fmla="*/ 1 h 26"/>
                  <a:gd name="T80" fmla="*/ 1 w 70"/>
                  <a:gd name="T81" fmla="*/ 0 h 2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0" t="0" r="r" b="b"/>
                <a:pathLst>
                  <a:path w="70" h="26">
                    <a:moveTo>
                      <a:pt x="70" y="0"/>
                    </a:moveTo>
                    <a:lnTo>
                      <a:pt x="66" y="1"/>
                    </a:lnTo>
                    <a:lnTo>
                      <a:pt x="61" y="1"/>
                    </a:lnTo>
                    <a:lnTo>
                      <a:pt x="57" y="3"/>
                    </a:lnTo>
                    <a:lnTo>
                      <a:pt x="53" y="4"/>
                    </a:lnTo>
                    <a:lnTo>
                      <a:pt x="48" y="4"/>
                    </a:lnTo>
                    <a:lnTo>
                      <a:pt x="44" y="5"/>
                    </a:lnTo>
                    <a:lnTo>
                      <a:pt x="40" y="5"/>
                    </a:lnTo>
                    <a:lnTo>
                      <a:pt x="34" y="7"/>
                    </a:lnTo>
                    <a:lnTo>
                      <a:pt x="31" y="7"/>
                    </a:lnTo>
                    <a:lnTo>
                      <a:pt x="25" y="8"/>
                    </a:lnTo>
                    <a:lnTo>
                      <a:pt x="21" y="8"/>
                    </a:lnTo>
                    <a:lnTo>
                      <a:pt x="17" y="8"/>
                    </a:lnTo>
                    <a:lnTo>
                      <a:pt x="14" y="9"/>
                    </a:lnTo>
                    <a:lnTo>
                      <a:pt x="8" y="9"/>
                    </a:lnTo>
                    <a:lnTo>
                      <a:pt x="4" y="9"/>
                    </a:lnTo>
                    <a:lnTo>
                      <a:pt x="0" y="9"/>
                    </a:lnTo>
                    <a:lnTo>
                      <a:pt x="0" y="15"/>
                    </a:lnTo>
                    <a:lnTo>
                      <a:pt x="0" y="18"/>
                    </a:lnTo>
                    <a:lnTo>
                      <a:pt x="0" y="22"/>
                    </a:lnTo>
                    <a:lnTo>
                      <a:pt x="0" y="26"/>
                    </a:lnTo>
                    <a:lnTo>
                      <a:pt x="4" y="26"/>
                    </a:lnTo>
                    <a:lnTo>
                      <a:pt x="10" y="26"/>
                    </a:lnTo>
                    <a:lnTo>
                      <a:pt x="14" y="26"/>
                    </a:lnTo>
                    <a:lnTo>
                      <a:pt x="17" y="25"/>
                    </a:lnTo>
                    <a:lnTo>
                      <a:pt x="23" y="25"/>
                    </a:lnTo>
                    <a:lnTo>
                      <a:pt x="27" y="24"/>
                    </a:lnTo>
                    <a:lnTo>
                      <a:pt x="31" y="24"/>
                    </a:lnTo>
                    <a:lnTo>
                      <a:pt x="36" y="22"/>
                    </a:lnTo>
                    <a:lnTo>
                      <a:pt x="40" y="22"/>
                    </a:lnTo>
                    <a:lnTo>
                      <a:pt x="44" y="21"/>
                    </a:lnTo>
                    <a:lnTo>
                      <a:pt x="49" y="20"/>
                    </a:lnTo>
                    <a:lnTo>
                      <a:pt x="53" y="20"/>
                    </a:lnTo>
                    <a:lnTo>
                      <a:pt x="57" y="18"/>
                    </a:lnTo>
                    <a:lnTo>
                      <a:pt x="62" y="17"/>
                    </a:lnTo>
                    <a:lnTo>
                      <a:pt x="66" y="16"/>
                    </a:lnTo>
                    <a:lnTo>
                      <a:pt x="70" y="15"/>
                    </a:lnTo>
                    <a:lnTo>
                      <a:pt x="70" y="11"/>
                    </a:lnTo>
                    <a:lnTo>
                      <a:pt x="70" y="8"/>
                    </a:lnTo>
                    <a:lnTo>
                      <a:pt x="70" y="4"/>
                    </a:lnTo>
                    <a:lnTo>
                      <a:pt x="70" y="0"/>
                    </a:lnTo>
                    <a:close/>
                  </a:path>
                </a:pathLst>
              </a:custGeom>
              <a:solidFill>
                <a:srgbClr val="E8E8E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9552" name="Freeform 77"/>
              <p:cNvSpPr>
                <a:spLocks/>
              </p:cNvSpPr>
              <p:nvPr/>
            </p:nvSpPr>
            <p:spPr bwMode="auto">
              <a:xfrm rot="-5379998">
                <a:off x="699" y="3730"/>
                <a:ext cx="34" cy="13"/>
              </a:xfrm>
              <a:custGeom>
                <a:avLst/>
                <a:gdLst>
                  <a:gd name="T0" fmla="*/ 1 w 70"/>
                  <a:gd name="T1" fmla="*/ 0 h 26"/>
                  <a:gd name="T2" fmla="*/ 1 w 70"/>
                  <a:gd name="T3" fmla="*/ 1 h 26"/>
                  <a:gd name="T4" fmla="*/ 0 w 70"/>
                  <a:gd name="T5" fmla="*/ 1 h 26"/>
                  <a:gd name="T6" fmla="*/ 0 w 70"/>
                  <a:gd name="T7" fmla="*/ 1 h 26"/>
                  <a:gd name="T8" fmla="*/ 0 w 70"/>
                  <a:gd name="T9" fmla="*/ 1 h 26"/>
                  <a:gd name="T10" fmla="*/ 0 w 70"/>
                  <a:gd name="T11" fmla="*/ 1 h 26"/>
                  <a:gd name="T12" fmla="*/ 0 w 70"/>
                  <a:gd name="T13" fmla="*/ 1 h 26"/>
                  <a:gd name="T14" fmla="*/ 0 w 70"/>
                  <a:gd name="T15" fmla="*/ 1 h 26"/>
                  <a:gd name="T16" fmla="*/ 0 w 70"/>
                  <a:gd name="T17" fmla="*/ 1 h 26"/>
                  <a:gd name="T18" fmla="*/ 0 w 70"/>
                  <a:gd name="T19" fmla="*/ 1 h 26"/>
                  <a:gd name="T20" fmla="*/ 0 w 70"/>
                  <a:gd name="T21" fmla="*/ 1 h 26"/>
                  <a:gd name="T22" fmla="*/ 0 w 70"/>
                  <a:gd name="T23" fmla="*/ 1 h 26"/>
                  <a:gd name="T24" fmla="*/ 0 w 70"/>
                  <a:gd name="T25" fmla="*/ 1 h 26"/>
                  <a:gd name="T26" fmla="*/ 0 w 70"/>
                  <a:gd name="T27" fmla="*/ 1 h 26"/>
                  <a:gd name="T28" fmla="*/ 0 w 70"/>
                  <a:gd name="T29" fmla="*/ 1 h 26"/>
                  <a:gd name="T30" fmla="*/ 0 w 70"/>
                  <a:gd name="T31" fmla="*/ 1 h 26"/>
                  <a:gd name="T32" fmla="*/ 0 w 70"/>
                  <a:gd name="T33" fmla="*/ 1 h 26"/>
                  <a:gd name="T34" fmla="*/ 0 w 70"/>
                  <a:gd name="T35" fmla="*/ 1 h 26"/>
                  <a:gd name="T36" fmla="*/ 0 w 70"/>
                  <a:gd name="T37" fmla="*/ 1 h 26"/>
                  <a:gd name="T38" fmla="*/ 0 w 70"/>
                  <a:gd name="T39" fmla="*/ 1 h 26"/>
                  <a:gd name="T40" fmla="*/ 0 w 70"/>
                  <a:gd name="T41" fmla="*/ 1 h 26"/>
                  <a:gd name="T42" fmla="*/ 0 w 70"/>
                  <a:gd name="T43" fmla="*/ 1 h 26"/>
                  <a:gd name="T44" fmla="*/ 0 w 70"/>
                  <a:gd name="T45" fmla="*/ 1 h 26"/>
                  <a:gd name="T46" fmla="*/ 0 w 70"/>
                  <a:gd name="T47" fmla="*/ 1 h 26"/>
                  <a:gd name="T48" fmla="*/ 0 w 70"/>
                  <a:gd name="T49" fmla="*/ 1 h 26"/>
                  <a:gd name="T50" fmla="*/ 0 w 70"/>
                  <a:gd name="T51" fmla="*/ 1 h 26"/>
                  <a:gd name="T52" fmla="*/ 0 w 70"/>
                  <a:gd name="T53" fmla="*/ 1 h 26"/>
                  <a:gd name="T54" fmla="*/ 0 w 70"/>
                  <a:gd name="T55" fmla="*/ 1 h 26"/>
                  <a:gd name="T56" fmla="*/ 0 w 70"/>
                  <a:gd name="T57" fmla="*/ 1 h 26"/>
                  <a:gd name="T58" fmla="*/ 0 w 70"/>
                  <a:gd name="T59" fmla="*/ 1 h 26"/>
                  <a:gd name="T60" fmla="*/ 0 w 70"/>
                  <a:gd name="T61" fmla="*/ 1 h 26"/>
                  <a:gd name="T62" fmla="*/ 0 w 70"/>
                  <a:gd name="T63" fmla="*/ 1 h 26"/>
                  <a:gd name="T64" fmla="*/ 0 w 70"/>
                  <a:gd name="T65" fmla="*/ 1 h 26"/>
                  <a:gd name="T66" fmla="*/ 0 w 70"/>
                  <a:gd name="T67" fmla="*/ 1 h 26"/>
                  <a:gd name="T68" fmla="*/ 0 w 70"/>
                  <a:gd name="T69" fmla="*/ 1 h 26"/>
                  <a:gd name="T70" fmla="*/ 1 w 70"/>
                  <a:gd name="T71" fmla="*/ 1 h 26"/>
                  <a:gd name="T72" fmla="*/ 1 w 70"/>
                  <a:gd name="T73" fmla="*/ 1 h 26"/>
                  <a:gd name="T74" fmla="*/ 1 w 70"/>
                  <a:gd name="T75" fmla="*/ 1 h 26"/>
                  <a:gd name="T76" fmla="*/ 1 w 70"/>
                  <a:gd name="T77" fmla="*/ 1 h 26"/>
                  <a:gd name="T78" fmla="*/ 1 w 70"/>
                  <a:gd name="T79" fmla="*/ 1 h 26"/>
                  <a:gd name="T80" fmla="*/ 1 w 70"/>
                  <a:gd name="T81" fmla="*/ 0 h 2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0" t="0" r="r" b="b"/>
                <a:pathLst>
                  <a:path w="70" h="26">
                    <a:moveTo>
                      <a:pt x="70" y="0"/>
                    </a:moveTo>
                    <a:lnTo>
                      <a:pt x="66" y="1"/>
                    </a:lnTo>
                    <a:lnTo>
                      <a:pt x="61" y="1"/>
                    </a:lnTo>
                    <a:lnTo>
                      <a:pt x="57" y="3"/>
                    </a:lnTo>
                    <a:lnTo>
                      <a:pt x="53" y="4"/>
                    </a:lnTo>
                    <a:lnTo>
                      <a:pt x="48" y="4"/>
                    </a:lnTo>
                    <a:lnTo>
                      <a:pt x="44" y="5"/>
                    </a:lnTo>
                    <a:lnTo>
                      <a:pt x="40" y="5"/>
                    </a:lnTo>
                    <a:lnTo>
                      <a:pt x="34" y="7"/>
                    </a:lnTo>
                    <a:lnTo>
                      <a:pt x="31" y="7"/>
                    </a:lnTo>
                    <a:lnTo>
                      <a:pt x="25" y="8"/>
                    </a:lnTo>
                    <a:lnTo>
                      <a:pt x="21" y="8"/>
                    </a:lnTo>
                    <a:lnTo>
                      <a:pt x="17" y="8"/>
                    </a:lnTo>
                    <a:lnTo>
                      <a:pt x="14" y="9"/>
                    </a:lnTo>
                    <a:lnTo>
                      <a:pt x="8" y="9"/>
                    </a:lnTo>
                    <a:lnTo>
                      <a:pt x="4" y="9"/>
                    </a:lnTo>
                    <a:lnTo>
                      <a:pt x="0" y="9"/>
                    </a:lnTo>
                    <a:lnTo>
                      <a:pt x="0" y="15"/>
                    </a:lnTo>
                    <a:lnTo>
                      <a:pt x="0" y="18"/>
                    </a:lnTo>
                    <a:lnTo>
                      <a:pt x="0" y="22"/>
                    </a:lnTo>
                    <a:lnTo>
                      <a:pt x="0" y="26"/>
                    </a:lnTo>
                    <a:lnTo>
                      <a:pt x="4" y="26"/>
                    </a:lnTo>
                    <a:lnTo>
                      <a:pt x="10" y="26"/>
                    </a:lnTo>
                    <a:lnTo>
                      <a:pt x="14" y="26"/>
                    </a:lnTo>
                    <a:lnTo>
                      <a:pt x="17" y="25"/>
                    </a:lnTo>
                    <a:lnTo>
                      <a:pt x="23" y="25"/>
                    </a:lnTo>
                    <a:lnTo>
                      <a:pt x="27" y="24"/>
                    </a:lnTo>
                    <a:lnTo>
                      <a:pt x="31" y="24"/>
                    </a:lnTo>
                    <a:lnTo>
                      <a:pt x="36" y="22"/>
                    </a:lnTo>
                    <a:lnTo>
                      <a:pt x="40" y="22"/>
                    </a:lnTo>
                    <a:lnTo>
                      <a:pt x="44" y="21"/>
                    </a:lnTo>
                    <a:lnTo>
                      <a:pt x="49" y="20"/>
                    </a:lnTo>
                    <a:lnTo>
                      <a:pt x="53" y="20"/>
                    </a:lnTo>
                    <a:lnTo>
                      <a:pt x="57" y="18"/>
                    </a:lnTo>
                    <a:lnTo>
                      <a:pt x="62" y="17"/>
                    </a:lnTo>
                    <a:lnTo>
                      <a:pt x="66" y="16"/>
                    </a:lnTo>
                    <a:lnTo>
                      <a:pt x="70" y="15"/>
                    </a:lnTo>
                    <a:lnTo>
                      <a:pt x="70" y="11"/>
                    </a:lnTo>
                    <a:lnTo>
                      <a:pt x="70" y="8"/>
                    </a:lnTo>
                    <a:lnTo>
                      <a:pt x="70" y="4"/>
                    </a:lnTo>
                    <a:lnTo>
                      <a:pt x="70" y="0"/>
                    </a:lnTo>
                  </a:path>
                </a:pathLst>
              </a:custGeom>
              <a:noFill/>
              <a:ln w="0">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9553" name="Rectangle 78"/>
              <p:cNvSpPr>
                <a:spLocks noChangeArrowheads="1"/>
              </p:cNvSpPr>
              <p:nvPr/>
            </p:nvSpPr>
            <p:spPr bwMode="auto">
              <a:xfrm rot="-5379998">
                <a:off x="625" y="3859"/>
                <a:ext cx="2" cy="12"/>
              </a:xfrm>
              <a:prstGeom prst="rect">
                <a:avLst/>
              </a:prstGeom>
              <a:noFill/>
              <a:ln w="0">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endParaRPr lang="en-US" altLang="en-US" sz="3200">
                  <a:solidFill>
                    <a:schemeClr val="bg1"/>
                  </a:solidFill>
                </a:endParaRPr>
              </a:p>
            </p:txBody>
          </p:sp>
          <p:sp>
            <p:nvSpPr>
              <p:cNvPr id="19554" name="Rectangle 79"/>
              <p:cNvSpPr>
                <a:spLocks noChangeArrowheads="1"/>
              </p:cNvSpPr>
              <p:nvPr/>
            </p:nvSpPr>
            <p:spPr bwMode="auto">
              <a:xfrm rot="-5379998">
                <a:off x="625" y="3705"/>
                <a:ext cx="3" cy="12"/>
              </a:xfrm>
              <a:prstGeom prst="rect">
                <a:avLst/>
              </a:prstGeom>
              <a:solidFill>
                <a:srgbClr val="FF9933"/>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endParaRPr lang="en-US" altLang="en-US" sz="3200">
                  <a:solidFill>
                    <a:schemeClr val="bg1"/>
                  </a:solidFill>
                </a:endParaRPr>
              </a:p>
            </p:txBody>
          </p:sp>
          <p:sp>
            <p:nvSpPr>
              <p:cNvPr id="19555" name="Rectangle 80"/>
              <p:cNvSpPr>
                <a:spLocks noChangeArrowheads="1"/>
              </p:cNvSpPr>
              <p:nvPr/>
            </p:nvSpPr>
            <p:spPr bwMode="auto">
              <a:xfrm rot="-5379998">
                <a:off x="625" y="3705"/>
                <a:ext cx="3" cy="12"/>
              </a:xfrm>
              <a:prstGeom prst="rect">
                <a:avLst/>
              </a:prstGeom>
              <a:noFill/>
              <a:ln w="0">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endParaRPr lang="en-US" altLang="en-US" sz="3200">
                  <a:solidFill>
                    <a:schemeClr val="bg1"/>
                  </a:solidFill>
                </a:endParaRPr>
              </a:p>
            </p:txBody>
          </p:sp>
          <p:sp>
            <p:nvSpPr>
              <p:cNvPr id="19556" name="Freeform 81"/>
              <p:cNvSpPr>
                <a:spLocks/>
              </p:cNvSpPr>
              <p:nvPr/>
            </p:nvSpPr>
            <p:spPr bwMode="auto">
              <a:xfrm rot="-5379998">
                <a:off x="516" y="3749"/>
                <a:ext cx="143" cy="76"/>
              </a:xfrm>
              <a:custGeom>
                <a:avLst/>
                <a:gdLst>
                  <a:gd name="T0" fmla="*/ 3 w 285"/>
                  <a:gd name="T1" fmla="*/ 3 h 152"/>
                  <a:gd name="T2" fmla="*/ 3 w 285"/>
                  <a:gd name="T3" fmla="*/ 3 h 152"/>
                  <a:gd name="T4" fmla="*/ 3 w 285"/>
                  <a:gd name="T5" fmla="*/ 3 h 152"/>
                  <a:gd name="T6" fmla="*/ 3 w 285"/>
                  <a:gd name="T7" fmla="*/ 3 h 152"/>
                  <a:gd name="T8" fmla="*/ 3 w 285"/>
                  <a:gd name="T9" fmla="*/ 3 h 152"/>
                  <a:gd name="T10" fmla="*/ 4 w 285"/>
                  <a:gd name="T11" fmla="*/ 3 h 152"/>
                  <a:gd name="T12" fmla="*/ 4 w 285"/>
                  <a:gd name="T13" fmla="*/ 3 h 152"/>
                  <a:gd name="T14" fmla="*/ 4 w 285"/>
                  <a:gd name="T15" fmla="*/ 3 h 152"/>
                  <a:gd name="T16" fmla="*/ 4 w 285"/>
                  <a:gd name="T17" fmla="*/ 3 h 152"/>
                  <a:gd name="T18" fmla="*/ 4 w 285"/>
                  <a:gd name="T19" fmla="*/ 3 h 152"/>
                  <a:gd name="T20" fmla="*/ 4 w 285"/>
                  <a:gd name="T21" fmla="*/ 3 h 152"/>
                  <a:gd name="T22" fmla="*/ 4 w 285"/>
                  <a:gd name="T23" fmla="*/ 3 h 152"/>
                  <a:gd name="T24" fmla="*/ 5 w 285"/>
                  <a:gd name="T25" fmla="*/ 3 h 152"/>
                  <a:gd name="T26" fmla="*/ 5 w 285"/>
                  <a:gd name="T27" fmla="*/ 2 h 152"/>
                  <a:gd name="T28" fmla="*/ 5 w 285"/>
                  <a:gd name="T29" fmla="*/ 2 h 152"/>
                  <a:gd name="T30" fmla="*/ 5 w 285"/>
                  <a:gd name="T31" fmla="*/ 2 h 152"/>
                  <a:gd name="T32" fmla="*/ 4 w 285"/>
                  <a:gd name="T33" fmla="*/ 0 h 152"/>
                  <a:gd name="T34" fmla="*/ 4 w 285"/>
                  <a:gd name="T35" fmla="*/ 1 h 152"/>
                  <a:gd name="T36" fmla="*/ 4 w 285"/>
                  <a:gd name="T37" fmla="*/ 1 h 152"/>
                  <a:gd name="T38" fmla="*/ 4 w 285"/>
                  <a:gd name="T39" fmla="*/ 1 h 152"/>
                  <a:gd name="T40" fmla="*/ 4 w 285"/>
                  <a:gd name="T41" fmla="*/ 1 h 152"/>
                  <a:gd name="T42" fmla="*/ 3 w 285"/>
                  <a:gd name="T43" fmla="*/ 1 h 152"/>
                  <a:gd name="T44" fmla="*/ 3 w 285"/>
                  <a:gd name="T45" fmla="*/ 1 h 152"/>
                  <a:gd name="T46" fmla="*/ 3 w 285"/>
                  <a:gd name="T47" fmla="*/ 1 h 152"/>
                  <a:gd name="T48" fmla="*/ 3 w 285"/>
                  <a:gd name="T49" fmla="*/ 1 h 152"/>
                  <a:gd name="T50" fmla="*/ 3 w 285"/>
                  <a:gd name="T51" fmla="*/ 1 h 152"/>
                  <a:gd name="T52" fmla="*/ 2 w 285"/>
                  <a:gd name="T53" fmla="*/ 1 h 152"/>
                  <a:gd name="T54" fmla="*/ 2 w 285"/>
                  <a:gd name="T55" fmla="*/ 1 h 152"/>
                  <a:gd name="T56" fmla="*/ 2 w 285"/>
                  <a:gd name="T57" fmla="*/ 1 h 152"/>
                  <a:gd name="T58" fmla="*/ 2 w 285"/>
                  <a:gd name="T59" fmla="*/ 1 h 152"/>
                  <a:gd name="T60" fmla="*/ 1 w 285"/>
                  <a:gd name="T61" fmla="*/ 1 h 152"/>
                  <a:gd name="T62" fmla="*/ 1 w 285"/>
                  <a:gd name="T63" fmla="*/ 1 h 152"/>
                  <a:gd name="T64" fmla="*/ 1 w 285"/>
                  <a:gd name="T65" fmla="*/ 0 h 152"/>
                  <a:gd name="T66" fmla="*/ 1 w 285"/>
                  <a:gd name="T67" fmla="*/ 2 h 152"/>
                  <a:gd name="T68" fmla="*/ 1 w 285"/>
                  <a:gd name="T69" fmla="*/ 2 h 152"/>
                  <a:gd name="T70" fmla="*/ 1 w 285"/>
                  <a:gd name="T71" fmla="*/ 2 h 152"/>
                  <a:gd name="T72" fmla="*/ 1 w 285"/>
                  <a:gd name="T73" fmla="*/ 3 h 152"/>
                  <a:gd name="T74" fmla="*/ 1 w 285"/>
                  <a:gd name="T75" fmla="*/ 3 h 152"/>
                  <a:gd name="T76" fmla="*/ 1 w 285"/>
                  <a:gd name="T77" fmla="*/ 3 h 152"/>
                  <a:gd name="T78" fmla="*/ 1 w 285"/>
                  <a:gd name="T79" fmla="*/ 3 h 152"/>
                  <a:gd name="T80" fmla="*/ 1 w 285"/>
                  <a:gd name="T81" fmla="*/ 3 h 152"/>
                  <a:gd name="T82" fmla="*/ 2 w 285"/>
                  <a:gd name="T83" fmla="*/ 3 h 152"/>
                  <a:gd name="T84" fmla="*/ 2 w 285"/>
                  <a:gd name="T85" fmla="*/ 3 h 152"/>
                  <a:gd name="T86" fmla="*/ 2 w 285"/>
                  <a:gd name="T87" fmla="*/ 3 h 152"/>
                  <a:gd name="T88" fmla="*/ 2 w 285"/>
                  <a:gd name="T89" fmla="*/ 3 h 152"/>
                  <a:gd name="T90" fmla="*/ 2 w 285"/>
                  <a:gd name="T91" fmla="*/ 3 h 152"/>
                  <a:gd name="T92" fmla="*/ 2 w 285"/>
                  <a:gd name="T93" fmla="*/ 3 h 152"/>
                  <a:gd name="T94" fmla="*/ 2 w 285"/>
                  <a:gd name="T95" fmla="*/ 3 h 152"/>
                  <a:gd name="T96" fmla="*/ 3 w 285"/>
                  <a:gd name="T97" fmla="*/ 3 h 152"/>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0" t="0" r="r" b="b"/>
                <a:pathLst>
                  <a:path w="285" h="152">
                    <a:moveTo>
                      <a:pt x="143" y="152"/>
                    </a:moveTo>
                    <a:lnTo>
                      <a:pt x="148" y="152"/>
                    </a:lnTo>
                    <a:lnTo>
                      <a:pt x="153" y="152"/>
                    </a:lnTo>
                    <a:lnTo>
                      <a:pt x="157" y="152"/>
                    </a:lnTo>
                    <a:lnTo>
                      <a:pt x="162" y="152"/>
                    </a:lnTo>
                    <a:lnTo>
                      <a:pt x="168" y="152"/>
                    </a:lnTo>
                    <a:lnTo>
                      <a:pt x="171" y="152"/>
                    </a:lnTo>
                    <a:lnTo>
                      <a:pt x="177" y="152"/>
                    </a:lnTo>
                    <a:lnTo>
                      <a:pt x="181" y="151"/>
                    </a:lnTo>
                    <a:lnTo>
                      <a:pt x="186" y="151"/>
                    </a:lnTo>
                    <a:lnTo>
                      <a:pt x="190" y="151"/>
                    </a:lnTo>
                    <a:lnTo>
                      <a:pt x="195" y="149"/>
                    </a:lnTo>
                    <a:lnTo>
                      <a:pt x="200" y="149"/>
                    </a:lnTo>
                    <a:lnTo>
                      <a:pt x="204" y="148"/>
                    </a:lnTo>
                    <a:lnTo>
                      <a:pt x="209" y="147"/>
                    </a:lnTo>
                    <a:lnTo>
                      <a:pt x="213" y="147"/>
                    </a:lnTo>
                    <a:lnTo>
                      <a:pt x="217" y="145"/>
                    </a:lnTo>
                    <a:lnTo>
                      <a:pt x="223" y="144"/>
                    </a:lnTo>
                    <a:lnTo>
                      <a:pt x="226" y="143"/>
                    </a:lnTo>
                    <a:lnTo>
                      <a:pt x="232" y="141"/>
                    </a:lnTo>
                    <a:lnTo>
                      <a:pt x="236" y="140"/>
                    </a:lnTo>
                    <a:lnTo>
                      <a:pt x="240" y="139"/>
                    </a:lnTo>
                    <a:lnTo>
                      <a:pt x="245" y="138"/>
                    </a:lnTo>
                    <a:lnTo>
                      <a:pt x="249" y="136"/>
                    </a:lnTo>
                    <a:lnTo>
                      <a:pt x="253" y="134"/>
                    </a:lnTo>
                    <a:lnTo>
                      <a:pt x="257" y="132"/>
                    </a:lnTo>
                    <a:lnTo>
                      <a:pt x="261" y="131"/>
                    </a:lnTo>
                    <a:lnTo>
                      <a:pt x="266" y="128"/>
                    </a:lnTo>
                    <a:lnTo>
                      <a:pt x="270" y="127"/>
                    </a:lnTo>
                    <a:lnTo>
                      <a:pt x="274" y="124"/>
                    </a:lnTo>
                    <a:lnTo>
                      <a:pt x="278" y="122"/>
                    </a:lnTo>
                    <a:lnTo>
                      <a:pt x="281" y="119"/>
                    </a:lnTo>
                    <a:lnTo>
                      <a:pt x="285" y="117"/>
                    </a:lnTo>
                    <a:lnTo>
                      <a:pt x="247" y="0"/>
                    </a:lnTo>
                    <a:lnTo>
                      <a:pt x="241" y="1"/>
                    </a:lnTo>
                    <a:lnTo>
                      <a:pt x="234" y="1"/>
                    </a:lnTo>
                    <a:lnTo>
                      <a:pt x="228" y="3"/>
                    </a:lnTo>
                    <a:lnTo>
                      <a:pt x="221" y="3"/>
                    </a:lnTo>
                    <a:lnTo>
                      <a:pt x="215" y="4"/>
                    </a:lnTo>
                    <a:lnTo>
                      <a:pt x="208" y="4"/>
                    </a:lnTo>
                    <a:lnTo>
                      <a:pt x="202" y="4"/>
                    </a:lnTo>
                    <a:lnTo>
                      <a:pt x="195" y="5"/>
                    </a:lnTo>
                    <a:lnTo>
                      <a:pt x="188" y="5"/>
                    </a:lnTo>
                    <a:lnTo>
                      <a:pt x="182" y="5"/>
                    </a:lnTo>
                    <a:lnTo>
                      <a:pt x="175" y="5"/>
                    </a:lnTo>
                    <a:lnTo>
                      <a:pt x="169" y="6"/>
                    </a:lnTo>
                    <a:lnTo>
                      <a:pt x="162" y="6"/>
                    </a:lnTo>
                    <a:lnTo>
                      <a:pt x="156" y="6"/>
                    </a:lnTo>
                    <a:lnTo>
                      <a:pt x="149" y="6"/>
                    </a:lnTo>
                    <a:lnTo>
                      <a:pt x="143" y="6"/>
                    </a:lnTo>
                    <a:lnTo>
                      <a:pt x="136" y="6"/>
                    </a:lnTo>
                    <a:lnTo>
                      <a:pt x="130" y="6"/>
                    </a:lnTo>
                    <a:lnTo>
                      <a:pt x="123" y="6"/>
                    </a:lnTo>
                    <a:lnTo>
                      <a:pt x="116" y="6"/>
                    </a:lnTo>
                    <a:lnTo>
                      <a:pt x="110" y="5"/>
                    </a:lnTo>
                    <a:lnTo>
                      <a:pt x="103" y="5"/>
                    </a:lnTo>
                    <a:lnTo>
                      <a:pt x="97" y="5"/>
                    </a:lnTo>
                    <a:lnTo>
                      <a:pt x="90" y="5"/>
                    </a:lnTo>
                    <a:lnTo>
                      <a:pt x="84" y="4"/>
                    </a:lnTo>
                    <a:lnTo>
                      <a:pt x="77" y="4"/>
                    </a:lnTo>
                    <a:lnTo>
                      <a:pt x="71" y="4"/>
                    </a:lnTo>
                    <a:lnTo>
                      <a:pt x="64" y="3"/>
                    </a:lnTo>
                    <a:lnTo>
                      <a:pt x="58" y="3"/>
                    </a:lnTo>
                    <a:lnTo>
                      <a:pt x="51" y="1"/>
                    </a:lnTo>
                    <a:lnTo>
                      <a:pt x="44" y="1"/>
                    </a:lnTo>
                    <a:lnTo>
                      <a:pt x="38" y="0"/>
                    </a:lnTo>
                    <a:lnTo>
                      <a:pt x="0" y="117"/>
                    </a:lnTo>
                    <a:lnTo>
                      <a:pt x="4" y="119"/>
                    </a:lnTo>
                    <a:lnTo>
                      <a:pt x="8" y="122"/>
                    </a:lnTo>
                    <a:lnTo>
                      <a:pt x="12" y="124"/>
                    </a:lnTo>
                    <a:lnTo>
                      <a:pt x="17" y="127"/>
                    </a:lnTo>
                    <a:lnTo>
                      <a:pt x="21" y="128"/>
                    </a:lnTo>
                    <a:lnTo>
                      <a:pt x="25" y="131"/>
                    </a:lnTo>
                    <a:lnTo>
                      <a:pt x="29" y="132"/>
                    </a:lnTo>
                    <a:lnTo>
                      <a:pt x="33" y="134"/>
                    </a:lnTo>
                    <a:lnTo>
                      <a:pt x="38" y="136"/>
                    </a:lnTo>
                    <a:lnTo>
                      <a:pt x="42" y="138"/>
                    </a:lnTo>
                    <a:lnTo>
                      <a:pt x="46" y="139"/>
                    </a:lnTo>
                    <a:lnTo>
                      <a:pt x="51" y="140"/>
                    </a:lnTo>
                    <a:lnTo>
                      <a:pt x="55" y="141"/>
                    </a:lnTo>
                    <a:lnTo>
                      <a:pt x="59" y="143"/>
                    </a:lnTo>
                    <a:lnTo>
                      <a:pt x="64" y="144"/>
                    </a:lnTo>
                    <a:lnTo>
                      <a:pt x="68" y="145"/>
                    </a:lnTo>
                    <a:lnTo>
                      <a:pt x="73" y="147"/>
                    </a:lnTo>
                    <a:lnTo>
                      <a:pt x="77" y="147"/>
                    </a:lnTo>
                    <a:lnTo>
                      <a:pt x="82" y="148"/>
                    </a:lnTo>
                    <a:lnTo>
                      <a:pt x="86" y="149"/>
                    </a:lnTo>
                    <a:lnTo>
                      <a:pt x="90" y="149"/>
                    </a:lnTo>
                    <a:lnTo>
                      <a:pt x="96" y="151"/>
                    </a:lnTo>
                    <a:lnTo>
                      <a:pt x="101" y="151"/>
                    </a:lnTo>
                    <a:lnTo>
                      <a:pt x="105" y="151"/>
                    </a:lnTo>
                    <a:lnTo>
                      <a:pt x="110" y="152"/>
                    </a:lnTo>
                    <a:lnTo>
                      <a:pt x="114" y="152"/>
                    </a:lnTo>
                    <a:lnTo>
                      <a:pt x="119" y="152"/>
                    </a:lnTo>
                    <a:lnTo>
                      <a:pt x="124" y="152"/>
                    </a:lnTo>
                    <a:lnTo>
                      <a:pt x="128" y="152"/>
                    </a:lnTo>
                    <a:lnTo>
                      <a:pt x="133" y="152"/>
                    </a:lnTo>
                    <a:lnTo>
                      <a:pt x="139" y="152"/>
                    </a:lnTo>
                    <a:lnTo>
                      <a:pt x="143" y="15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9557" name="Freeform 82"/>
              <p:cNvSpPr>
                <a:spLocks/>
              </p:cNvSpPr>
              <p:nvPr/>
            </p:nvSpPr>
            <p:spPr bwMode="auto">
              <a:xfrm rot="-5379998">
                <a:off x="372" y="3752"/>
                <a:ext cx="127" cy="67"/>
              </a:xfrm>
              <a:custGeom>
                <a:avLst/>
                <a:gdLst>
                  <a:gd name="T0" fmla="*/ 4 w 253"/>
                  <a:gd name="T1" fmla="*/ 0 h 134"/>
                  <a:gd name="T2" fmla="*/ 4 w 253"/>
                  <a:gd name="T3" fmla="*/ 0 h 134"/>
                  <a:gd name="T4" fmla="*/ 4 w 253"/>
                  <a:gd name="T5" fmla="*/ 1 h 134"/>
                  <a:gd name="T6" fmla="*/ 4 w 253"/>
                  <a:gd name="T7" fmla="*/ 1 h 134"/>
                  <a:gd name="T8" fmla="*/ 4 w 253"/>
                  <a:gd name="T9" fmla="*/ 1 h 134"/>
                  <a:gd name="T10" fmla="*/ 4 w 253"/>
                  <a:gd name="T11" fmla="*/ 1 h 134"/>
                  <a:gd name="T12" fmla="*/ 4 w 253"/>
                  <a:gd name="T13" fmla="*/ 1 h 134"/>
                  <a:gd name="T14" fmla="*/ 4 w 253"/>
                  <a:gd name="T15" fmla="*/ 1 h 134"/>
                  <a:gd name="T16" fmla="*/ 4 w 253"/>
                  <a:gd name="T17" fmla="*/ 1 h 134"/>
                  <a:gd name="T18" fmla="*/ 4 w 253"/>
                  <a:gd name="T19" fmla="*/ 3 h 134"/>
                  <a:gd name="T20" fmla="*/ 4 w 253"/>
                  <a:gd name="T21" fmla="*/ 3 h 134"/>
                  <a:gd name="T22" fmla="*/ 4 w 253"/>
                  <a:gd name="T23" fmla="*/ 3 h 134"/>
                  <a:gd name="T24" fmla="*/ 4 w 253"/>
                  <a:gd name="T25" fmla="*/ 3 h 134"/>
                  <a:gd name="T26" fmla="*/ 4 w 253"/>
                  <a:gd name="T27" fmla="*/ 3 h 134"/>
                  <a:gd name="T28" fmla="*/ 4 w 253"/>
                  <a:gd name="T29" fmla="*/ 3 h 134"/>
                  <a:gd name="T30" fmla="*/ 3 w 253"/>
                  <a:gd name="T31" fmla="*/ 3 h 134"/>
                  <a:gd name="T32" fmla="*/ 3 w 253"/>
                  <a:gd name="T33" fmla="*/ 3 h 134"/>
                  <a:gd name="T34" fmla="*/ 3 w 253"/>
                  <a:gd name="T35" fmla="*/ 3 h 134"/>
                  <a:gd name="T36" fmla="*/ 3 w 253"/>
                  <a:gd name="T37" fmla="*/ 3 h 134"/>
                  <a:gd name="T38" fmla="*/ 3 w 253"/>
                  <a:gd name="T39" fmla="*/ 3 h 134"/>
                  <a:gd name="T40" fmla="*/ 3 w 253"/>
                  <a:gd name="T41" fmla="*/ 3 h 134"/>
                  <a:gd name="T42" fmla="*/ 3 w 253"/>
                  <a:gd name="T43" fmla="*/ 3 h 134"/>
                  <a:gd name="T44" fmla="*/ 3 w 253"/>
                  <a:gd name="T45" fmla="*/ 3 h 134"/>
                  <a:gd name="T46" fmla="*/ 3 w 253"/>
                  <a:gd name="T47" fmla="*/ 3 h 134"/>
                  <a:gd name="T48" fmla="*/ 3 w 253"/>
                  <a:gd name="T49" fmla="*/ 3 h 134"/>
                  <a:gd name="T50" fmla="*/ 2 w 253"/>
                  <a:gd name="T51" fmla="*/ 3 h 134"/>
                  <a:gd name="T52" fmla="*/ 2 w 253"/>
                  <a:gd name="T53" fmla="*/ 3 h 134"/>
                  <a:gd name="T54" fmla="*/ 2 w 253"/>
                  <a:gd name="T55" fmla="*/ 3 h 134"/>
                  <a:gd name="T56" fmla="*/ 2 w 253"/>
                  <a:gd name="T57" fmla="*/ 3 h 134"/>
                  <a:gd name="T58" fmla="*/ 2 w 253"/>
                  <a:gd name="T59" fmla="*/ 3 h 134"/>
                  <a:gd name="T60" fmla="*/ 2 w 253"/>
                  <a:gd name="T61" fmla="*/ 3 h 134"/>
                  <a:gd name="T62" fmla="*/ 2 w 253"/>
                  <a:gd name="T63" fmla="*/ 3 h 134"/>
                  <a:gd name="T64" fmla="*/ 2 w 253"/>
                  <a:gd name="T65" fmla="*/ 3 h 134"/>
                  <a:gd name="T66" fmla="*/ 2 w 253"/>
                  <a:gd name="T67" fmla="*/ 3 h 134"/>
                  <a:gd name="T68" fmla="*/ 2 w 253"/>
                  <a:gd name="T69" fmla="*/ 3 h 134"/>
                  <a:gd name="T70" fmla="*/ 1 w 253"/>
                  <a:gd name="T71" fmla="*/ 3 h 134"/>
                  <a:gd name="T72" fmla="*/ 1 w 253"/>
                  <a:gd name="T73" fmla="*/ 3 h 134"/>
                  <a:gd name="T74" fmla="*/ 1 w 253"/>
                  <a:gd name="T75" fmla="*/ 3 h 134"/>
                  <a:gd name="T76" fmla="*/ 1 w 253"/>
                  <a:gd name="T77" fmla="*/ 3 h 134"/>
                  <a:gd name="T78" fmla="*/ 1 w 253"/>
                  <a:gd name="T79" fmla="*/ 3 h 134"/>
                  <a:gd name="T80" fmla="*/ 1 w 253"/>
                  <a:gd name="T81" fmla="*/ 3 h 134"/>
                  <a:gd name="T82" fmla="*/ 1 w 253"/>
                  <a:gd name="T83" fmla="*/ 3 h 134"/>
                  <a:gd name="T84" fmla="*/ 0 w 253"/>
                  <a:gd name="T85" fmla="*/ 1 h 134"/>
                  <a:gd name="T86" fmla="*/ 1 w 253"/>
                  <a:gd name="T87" fmla="*/ 1 h 134"/>
                  <a:gd name="T88" fmla="*/ 1 w 253"/>
                  <a:gd name="T89" fmla="*/ 1 h 134"/>
                  <a:gd name="T90" fmla="*/ 1 w 253"/>
                  <a:gd name="T91" fmla="*/ 1 h 134"/>
                  <a:gd name="T92" fmla="*/ 1 w 253"/>
                  <a:gd name="T93" fmla="*/ 1 h 134"/>
                  <a:gd name="T94" fmla="*/ 1 w 253"/>
                  <a:gd name="T95" fmla="*/ 1 h 134"/>
                  <a:gd name="T96" fmla="*/ 1 w 253"/>
                  <a:gd name="T97" fmla="*/ 1 h 134"/>
                  <a:gd name="T98" fmla="*/ 1 w 253"/>
                  <a:gd name="T99" fmla="*/ 0 h 134"/>
                  <a:gd name="T100" fmla="*/ 1 w 253"/>
                  <a:gd name="T101" fmla="*/ 0 h 134"/>
                  <a:gd name="T102" fmla="*/ 4 w 253"/>
                  <a:gd name="T103" fmla="*/ 0 h 134"/>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0" t="0" r="r" b="b"/>
                <a:pathLst>
                  <a:path w="253" h="134">
                    <a:moveTo>
                      <a:pt x="230" y="0"/>
                    </a:moveTo>
                    <a:lnTo>
                      <a:pt x="233" y="0"/>
                    </a:lnTo>
                    <a:lnTo>
                      <a:pt x="236" y="2"/>
                    </a:lnTo>
                    <a:lnTo>
                      <a:pt x="238" y="3"/>
                    </a:lnTo>
                    <a:lnTo>
                      <a:pt x="241" y="6"/>
                    </a:lnTo>
                    <a:lnTo>
                      <a:pt x="244" y="8"/>
                    </a:lnTo>
                    <a:lnTo>
                      <a:pt x="247" y="11"/>
                    </a:lnTo>
                    <a:lnTo>
                      <a:pt x="250" y="13"/>
                    </a:lnTo>
                    <a:lnTo>
                      <a:pt x="253" y="16"/>
                    </a:lnTo>
                    <a:lnTo>
                      <a:pt x="233" y="134"/>
                    </a:lnTo>
                    <a:lnTo>
                      <a:pt x="226" y="134"/>
                    </a:lnTo>
                    <a:lnTo>
                      <a:pt x="220" y="133"/>
                    </a:lnTo>
                    <a:lnTo>
                      <a:pt x="212" y="133"/>
                    </a:lnTo>
                    <a:lnTo>
                      <a:pt x="206" y="133"/>
                    </a:lnTo>
                    <a:lnTo>
                      <a:pt x="199" y="131"/>
                    </a:lnTo>
                    <a:lnTo>
                      <a:pt x="192" y="131"/>
                    </a:lnTo>
                    <a:lnTo>
                      <a:pt x="186" y="131"/>
                    </a:lnTo>
                    <a:lnTo>
                      <a:pt x="179" y="131"/>
                    </a:lnTo>
                    <a:lnTo>
                      <a:pt x="173" y="130"/>
                    </a:lnTo>
                    <a:lnTo>
                      <a:pt x="166" y="130"/>
                    </a:lnTo>
                    <a:lnTo>
                      <a:pt x="160" y="130"/>
                    </a:lnTo>
                    <a:lnTo>
                      <a:pt x="153" y="130"/>
                    </a:lnTo>
                    <a:lnTo>
                      <a:pt x="147" y="130"/>
                    </a:lnTo>
                    <a:lnTo>
                      <a:pt x="140" y="130"/>
                    </a:lnTo>
                    <a:lnTo>
                      <a:pt x="134" y="130"/>
                    </a:lnTo>
                    <a:lnTo>
                      <a:pt x="127" y="130"/>
                    </a:lnTo>
                    <a:lnTo>
                      <a:pt x="120" y="130"/>
                    </a:lnTo>
                    <a:lnTo>
                      <a:pt x="114" y="130"/>
                    </a:lnTo>
                    <a:lnTo>
                      <a:pt x="107" y="130"/>
                    </a:lnTo>
                    <a:lnTo>
                      <a:pt x="101" y="130"/>
                    </a:lnTo>
                    <a:lnTo>
                      <a:pt x="94" y="130"/>
                    </a:lnTo>
                    <a:lnTo>
                      <a:pt x="88" y="130"/>
                    </a:lnTo>
                    <a:lnTo>
                      <a:pt x="81" y="130"/>
                    </a:lnTo>
                    <a:lnTo>
                      <a:pt x="75" y="131"/>
                    </a:lnTo>
                    <a:lnTo>
                      <a:pt x="68" y="131"/>
                    </a:lnTo>
                    <a:lnTo>
                      <a:pt x="60" y="131"/>
                    </a:lnTo>
                    <a:lnTo>
                      <a:pt x="54" y="131"/>
                    </a:lnTo>
                    <a:lnTo>
                      <a:pt x="47" y="133"/>
                    </a:lnTo>
                    <a:lnTo>
                      <a:pt x="41" y="133"/>
                    </a:lnTo>
                    <a:lnTo>
                      <a:pt x="34" y="133"/>
                    </a:lnTo>
                    <a:lnTo>
                      <a:pt x="27" y="134"/>
                    </a:lnTo>
                    <a:lnTo>
                      <a:pt x="21" y="134"/>
                    </a:lnTo>
                    <a:lnTo>
                      <a:pt x="0" y="16"/>
                    </a:lnTo>
                    <a:lnTo>
                      <a:pt x="1" y="15"/>
                    </a:lnTo>
                    <a:lnTo>
                      <a:pt x="3" y="12"/>
                    </a:lnTo>
                    <a:lnTo>
                      <a:pt x="5" y="10"/>
                    </a:lnTo>
                    <a:lnTo>
                      <a:pt x="6" y="7"/>
                    </a:lnTo>
                    <a:lnTo>
                      <a:pt x="8" y="4"/>
                    </a:lnTo>
                    <a:lnTo>
                      <a:pt x="9" y="2"/>
                    </a:lnTo>
                    <a:lnTo>
                      <a:pt x="12" y="0"/>
                    </a:lnTo>
                    <a:lnTo>
                      <a:pt x="13" y="0"/>
                    </a:lnTo>
                    <a:lnTo>
                      <a:pt x="23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9558" name="Freeform 83"/>
              <p:cNvSpPr>
                <a:spLocks/>
              </p:cNvSpPr>
              <p:nvPr/>
            </p:nvSpPr>
            <p:spPr bwMode="auto">
              <a:xfrm rot="-5379998">
                <a:off x="542" y="3810"/>
                <a:ext cx="17" cy="80"/>
              </a:xfrm>
              <a:custGeom>
                <a:avLst/>
                <a:gdLst>
                  <a:gd name="T0" fmla="*/ 0 w 34"/>
                  <a:gd name="T1" fmla="*/ 3 h 160"/>
                  <a:gd name="T2" fmla="*/ 1 w 34"/>
                  <a:gd name="T3" fmla="*/ 2 h 160"/>
                  <a:gd name="T4" fmla="*/ 1 w 34"/>
                  <a:gd name="T5" fmla="*/ 0 h 160"/>
                  <a:gd name="T6" fmla="*/ 1 w 34"/>
                  <a:gd name="T7" fmla="*/ 0 h 160"/>
                  <a:gd name="T8" fmla="*/ 0 w 34"/>
                  <a:gd name="T9" fmla="*/ 3 h 16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4" h="160">
                    <a:moveTo>
                      <a:pt x="0" y="160"/>
                    </a:moveTo>
                    <a:lnTo>
                      <a:pt x="34" y="69"/>
                    </a:lnTo>
                    <a:lnTo>
                      <a:pt x="34" y="0"/>
                    </a:lnTo>
                    <a:lnTo>
                      <a:pt x="1" y="0"/>
                    </a:lnTo>
                    <a:lnTo>
                      <a:pt x="0" y="16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9559" name="Freeform 84"/>
              <p:cNvSpPr>
                <a:spLocks/>
              </p:cNvSpPr>
              <p:nvPr/>
            </p:nvSpPr>
            <p:spPr bwMode="auto">
              <a:xfrm rot="-5379998">
                <a:off x="543" y="3683"/>
                <a:ext cx="17" cy="80"/>
              </a:xfrm>
              <a:custGeom>
                <a:avLst/>
                <a:gdLst>
                  <a:gd name="T0" fmla="*/ 1 w 34"/>
                  <a:gd name="T1" fmla="*/ 3 h 160"/>
                  <a:gd name="T2" fmla="*/ 0 w 34"/>
                  <a:gd name="T3" fmla="*/ 2 h 160"/>
                  <a:gd name="T4" fmla="*/ 0 w 34"/>
                  <a:gd name="T5" fmla="*/ 0 h 160"/>
                  <a:gd name="T6" fmla="*/ 1 w 34"/>
                  <a:gd name="T7" fmla="*/ 0 h 160"/>
                  <a:gd name="T8" fmla="*/ 1 w 34"/>
                  <a:gd name="T9" fmla="*/ 3 h 16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4" h="160">
                    <a:moveTo>
                      <a:pt x="34" y="160"/>
                    </a:moveTo>
                    <a:lnTo>
                      <a:pt x="0" y="69"/>
                    </a:lnTo>
                    <a:lnTo>
                      <a:pt x="0" y="0"/>
                    </a:lnTo>
                    <a:lnTo>
                      <a:pt x="32" y="0"/>
                    </a:lnTo>
                    <a:lnTo>
                      <a:pt x="34" y="16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9560" name="Freeform 85"/>
              <p:cNvSpPr>
                <a:spLocks/>
              </p:cNvSpPr>
              <p:nvPr/>
            </p:nvSpPr>
            <p:spPr bwMode="auto">
              <a:xfrm rot="-5379998">
                <a:off x="452" y="3676"/>
                <a:ext cx="17" cy="93"/>
              </a:xfrm>
              <a:custGeom>
                <a:avLst/>
                <a:gdLst>
                  <a:gd name="T0" fmla="*/ 1 w 32"/>
                  <a:gd name="T1" fmla="*/ 0 h 186"/>
                  <a:gd name="T2" fmla="*/ 0 w 32"/>
                  <a:gd name="T3" fmla="*/ 2 h 186"/>
                  <a:gd name="T4" fmla="*/ 0 w 32"/>
                  <a:gd name="T5" fmla="*/ 3 h 186"/>
                  <a:gd name="T6" fmla="*/ 1 w 32"/>
                  <a:gd name="T7" fmla="*/ 3 h 186"/>
                  <a:gd name="T8" fmla="*/ 1 w 32"/>
                  <a:gd name="T9" fmla="*/ 0 h 18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2" h="186">
                    <a:moveTo>
                      <a:pt x="25" y="0"/>
                    </a:moveTo>
                    <a:lnTo>
                      <a:pt x="0" y="124"/>
                    </a:lnTo>
                    <a:lnTo>
                      <a:pt x="0" y="186"/>
                    </a:lnTo>
                    <a:lnTo>
                      <a:pt x="32" y="186"/>
                    </a:lnTo>
                    <a:lnTo>
                      <a:pt x="25"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9561" name="Freeform 86"/>
              <p:cNvSpPr>
                <a:spLocks/>
              </p:cNvSpPr>
              <p:nvPr/>
            </p:nvSpPr>
            <p:spPr bwMode="auto">
              <a:xfrm rot="-5379998">
                <a:off x="452" y="3803"/>
                <a:ext cx="16" cy="93"/>
              </a:xfrm>
              <a:custGeom>
                <a:avLst/>
                <a:gdLst>
                  <a:gd name="T0" fmla="*/ 0 w 33"/>
                  <a:gd name="T1" fmla="*/ 0 h 186"/>
                  <a:gd name="T2" fmla="*/ 0 w 33"/>
                  <a:gd name="T3" fmla="*/ 2 h 186"/>
                  <a:gd name="T4" fmla="*/ 0 w 33"/>
                  <a:gd name="T5" fmla="*/ 3 h 186"/>
                  <a:gd name="T6" fmla="*/ 0 w 33"/>
                  <a:gd name="T7" fmla="*/ 3 h 186"/>
                  <a:gd name="T8" fmla="*/ 0 w 33"/>
                  <a:gd name="T9" fmla="*/ 0 h 18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3" h="186">
                    <a:moveTo>
                      <a:pt x="6" y="0"/>
                    </a:moveTo>
                    <a:lnTo>
                      <a:pt x="33" y="124"/>
                    </a:lnTo>
                    <a:lnTo>
                      <a:pt x="33" y="186"/>
                    </a:lnTo>
                    <a:lnTo>
                      <a:pt x="0" y="186"/>
                    </a:lnTo>
                    <a:lnTo>
                      <a:pt x="6"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9562" name="Freeform 87"/>
              <p:cNvSpPr>
                <a:spLocks/>
              </p:cNvSpPr>
              <p:nvPr/>
            </p:nvSpPr>
            <p:spPr bwMode="auto">
              <a:xfrm rot="-5379998">
                <a:off x="585" y="3864"/>
                <a:ext cx="20" cy="12"/>
              </a:xfrm>
              <a:custGeom>
                <a:avLst/>
                <a:gdLst>
                  <a:gd name="T0" fmla="*/ 0 w 41"/>
                  <a:gd name="T1" fmla="*/ 0 h 23"/>
                  <a:gd name="T2" fmla="*/ 0 w 41"/>
                  <a:gd name="T3" fmla="*/ 0 h 23"/>
                  <a:gd name="T4" fmla="*/ 0 w 41"/>
                  <a:gd name="T5" fmla="*/ 0 h 23"/>
                  <a:gd name="T6" fmla="*/ 0 w 41"/>
                  <a:gd name="T7" fmla="*/ 1 h 23"/>
                  <a:gd name="T8" fmla="*/ 0 w 41"/>
                  <a:gd name="T9" fmla="*/ 1 h 23"/>
                  <a:gd name="T10" fmla="*/ 0 w 41"/>
                  <a:gd name="T11" fmla="*/ 1 h 23"/>
                  <a:gd name="T12" fmla="*/ 0 w 41"/>
                  <a:gd name="T13" fmla="*/ 1 h 23"/>
                  <a:gd name="T14" fmla="*/ 0 w 41"/>
                  <a:gd name="T15" fmla="*/ 1 h 23"/>
                  <a:gd name="T16" fmla="*/ 0 w 41"/>
                  <a:gd name="T17" fmla="*/ 1 h 23"/>
                  <a:gd name="T18" fmla="*/ 0 w 41"/>
                  <a:gd name="T19" fmla="*/ 1 h 23"/>
                  <a:gd name="T20" fmla="*/ 0 w 41"/>
                  <a:gd name="T21" fmla="*/ 1 h 23"/>
                  <a:gd name="T22" fmla="*/ 0 w 41"/>
                  <a:gd name="T23" fmla="*/ 1 h 23"/>
                  <a:gd name="T24" fmla="*/ 0 w 41"/>
                  <a:gd name="T25" fmla="*/ 1 h 23"/>
                  <a:gd name="T26" fmla="*/ 0 w 41"/>
                  <a:gd name="T27" fmla="*/ 1 h 23"/>
                  <a:gd name="T28" fmla="*/ 0 w 41"/>
                  <a:gd name="T29" fmla="*/ 1 h 23"/>
                  <a:gd name="T30" fmla="*/ 0 w 41"/>
                  <a:gd name="T31" fmla="*/ 1 h 23"/>
                  <a:gd name="T32" fmla="*/ 0 w 41"/>
                  <a:gd name="T33" fmla="*/ 1 h 23"/>
                  <a:gd name="T34" fmla="*/ 0 w 41"/>
                  <a:gd name="T35" fmla="*/ 1 h 23"/>
                  <a:gd name="T36" fmla="*/ 0 w 41"/>
                  <a:gd name="T37" fmla="*/ 1 h 23"/>
                  <a:gd name="T38" fmla="*/ 0 w 41"/>
                  <a:gd name="T39" fmla="*/ 0 h 23"/>
                  <a:gd name="T40" fmla="*/ 0 w 41"/>
                  <a:gd name="T41" fmla="*/ 0 h 23"/>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0" t="0" r="r" b="b"/>
                <a:pathLst>
                  <a:path w="41" h="23">
                    <a:moveTo>
                      <a:pt x="3" y="0"/>
                    </a:moveTo>
                    <a:lnTo>
                      <a:pt x="38" y="0"/>
                    </a:lnTo>
                    <a:lnTo>
                      <a:pt x="39" y="0"/>
                    </a:lnTo>
                    <a:lnTo>
                      <a:pt x="39" y="1"/>
                    </a:lnTo>
                    <a:lnTo>
                      <a:pt x="41" y="1"/>
                    </a:lnTo>
                    <a:lnTo>
                      <a:pt x="41" y="2"/>
                    </a:lnTo>
                    <a:lnTo>
                      <a:pt x="41" y="21"/>
                    </a:lnTo>
                    <a:lnTo>
                      <a:pt x="41" y="22"/>
                    </a:lnTo>
                    <a:lnTo>
                      <a:pt x="39" y="22"/>
                    </a:lnTo>
                    <a:lnTo>
                      <a:pt x="39" y="23"/>
                    </a:lnTo>
                    <a:lnTo>
                      <a:pt x="38" y="23"/>
                    </a:lnTo>
                    <a:lnTo>
                      <a:pt x="3" y="17"/>
                    </a:lnTo>
                    <a:lnTo>
                      <a:pt x="1" y="17"/>
                    </a:lnTo>
                    <a:lnTo>
                      <a:pt x="0" y="15"/>
                    </a:lnTo>
                    <a:lnTo>
                      <a:pt x="0" y="14"/>
                    </a:lnTo>
                    <a:lnTo>
                      <a:pt x="0" y="2"/>
                    </a:lnTo>
                    <a:lnTo>
                      <a:pt x="0" y="1"/>
                    </a:lnTo>
                    <a:lnTo>
                      <a:pt x="1" y="1"/>
                    </a:lnTo>
                    <a:lnTo>
                      <a:pt x="1" y="0"/>
                    </a:lnTo>
                    <a:lnTo>
                      <a:pt x="3"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9563" name="Freeform 88"/>
              <p:cNvSpPr>
                <a:spLocks/>
              </p:cNvSpPr>
              <p:nvPr/>
            </p:nvSpPr>
            <p:spPr bwMode="auto">
              <a:xfrm rot="-5379998">
                <a:off x="586" y="3700"/>
                <a:ext cx="20" cy="12"/>
              </a:xfrm>
              <a:custGeom>
                <a:avLst/>
                <a:gdLst>
                  <a:gd name="T0" fmla="*/ 0 w 41"/>
                  <a:gd name="T1" fmla="*/ 0 h 23"/>
                  <a:gd name="T2" fmla="*/ 0 w 41"/>
                  <a:gd name="T3" fmla="*/ 0 h 23"/>
                  <a:gd name="T4" fmla="*/ 0 w 41"/>
                  <a:gd name="T5" fmla="*/ 0 h 23"/>
                  <a:gd name="T6" fmla="*/ 0 w 41"/>
                  <a:gd name="T7" fmla="*/ 1 h 23"/>
                  <a:gd name="T8" fmla="*/ 0 w 41"/>
                  <a:gd name="T9" fmla="*/ 1 h 23"/>
                  <a:gd name="T10" fmla="*/ 0 w 41"/>
                  <a:gd name="T11" fmla="*/ 1 h 23"/>
                  <a:gd name="T12" fmla="*/ 0 w 41"/>
                  <a:gd name="T13" fmla="*/ 1 h 23"/>
                  <a:gd name="T14" fmla="*/ 0 w 41"/>
                  <a:gd name="T15" fmla="*/ 1 h 23"/>
                  <a:gd name="T16" fmla="*/ 0 w 41"/>
                  <a:gd name="T17" fmla="*/ 1 h 23"/>
                  <a:gd name="T18" fmla="*/ 0 w 41"/>
                  <a:gd name="T19" fmla="*/ 1 h 23"/>
                  <a:gd name="T20" fmla="*/ 0 w 41"/>
                  <a:gd name="T21" fmla="*/ 1 h 23"/>
                  <a:gd name="T22" fmla="*/ 0 w 41"/>
                  <a:gd name="T23" fmla="*/ 1 h 23"/>
                  <a:gd name="T24" fmla="*/ 0 w 41"/>
                  <a:gd name="T25" fmla="*/ 1 h 23"/>
                  <a:gd name="T26" fmla="*/ 0 w 41"/>
                  <a:gd name="T27" fmla="*/ 1 h 23"/>
                  <a:gd name="T28" fmla="*/ 0 w 41"/>
                  <a:gd name="T29" fmla="*/ 1 h 23"/>
                  <a:gd name="T30" fmla="*/ 0 w 41"/>
                  <a:gd name="T31" fmla="*/ 1 h 23"/>
                  <a:gd name="T32" fmla="*/ 0 w 41"/>
                  <a:gd name="T33" fmla="*/ 1 h 23"/>
                  <a:gd name="T34" fmla="*/ 0 w 41"/>
                  <a:gd name="T35" fmla="*/ 1 h 23"/>
                  <a:gd name="T36" fmla="*/ 0 w 41"/>
                  <a:gd name="T37" fmla="*/ 1 h 23"/>
                  <a:gd name="T38" fmla="*/ 0 w 41"/>
                  <a:gd name="T39" fmla="*/ 0 h 23"/>
                  <a:gd name="T40" fmla="*/ 0 w 41"/>
                  <a:gd name="T41" fmla="*/ 0 h 23"/>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0" t="0" r="r" b="b"/>
                <a:pathLst>
                  <a:path w="41" h="23">
                    <a:moveTo>
                      <a:pt x="38" y="0"/>
                    </a:moveTo>
                    <a:lnTo>
                      <a:pt x="3" y="0"/>
                    </a:lnTo>
                    <a:lnTo>
                      <a:pt x="2" y="0"/>
                    </a:lnTo>
                    <a:lnTo>
                      <a:pt x="2" y="1"/>
                    </a:lnTo>
                    <a:lnTo>
                      <a:pt x="0" y="1"/>
                    </a:lnTo>
                    <a:lnTo>
                      <a:pt x="0" y="2"/>
                    </a:lnTo>
                    <a:lnTo>
                      <a:pt x="0" y="21"/>
                    </a:lnTo>
                    <a:lnTo>
                      <a:pt x="0" y="22"/>
                    </a:lnTo>
                    <a:lnTo>
                      <a:pt x="2" y="22"/>
                    </a:lnTo>
                    <a:lnTo>
                      <a:pt x="2" y="23"/>
                    </a:lnTo>
                    <a:lnTo>
                      <a:pt x="3" y="23"/>
                    </a:lnTo>
                    <a:lnTo>
                      <a:pt x="38" y="17"/>
                    </a:lnTo>
                    <a:lnTo>
                      <a:pt x="40" y="17"/>
                    </a:lnTo>
                    <a:lnTo>
                      <a:pt x="41" y="15"/>
                    </a:lnTo>
                    <a:lnTo>
                      <a:pt x="41" y="14"/>
                    </a:lnTo>
                    <a:lnTo>
                      <a:pt x="41" y="2"/>
                    </a:lnTo>
                    <a:lnTo>
                      <a:pt x="41" y="1"/>
                    </a:lnTo>
                    <a:lnTo>
                      <a:pt x="40" y="1"/>
                    </a:lnTo>
                    <a:lnTo>
                      <a:pt x="40" y="0"/>
                    </a:lnTo>
                    <a:lnTo>
                      <a:pt x="38"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grpSp>
          <p:nvGrpSpPr>
            <p:cNvPr id="19505" name="Group 89"/>
            <p:cNvGrpSpPr>
              <a:grpSpLocks/>
            </p:cNvGrpSpPr>
            <p:nvPr/>
          </p:nvGrpSpPr>
          <p:grpSpPr bwMode="auto">
            <a:xfrm rot="3762778">
              <a:off x="4430" y="1762"/>
              <a:ext cx="348" cy="184"/>
              <a:chOff x="1679" y="3696"/>
              <a:chExt cx="348" cy="184"/>
            </a:xfrm>
          </p:grpSpPr>
          <p:sp>
            <p:nvSpPr>
              <p:cNvPr id="19506" name="Freeform 90"/>
              <p:cNvSpPr>
                <a:spLocks/>
              </p:cNvSpPr>
              <p:nvPr/>
            </p:nvSpPr>
            <p:spPr bwMode="auto">
              <a:xfrm rot="-5379998">
                <a:off x="1623" y="3762"/>
                <a:ext cx="164" cy="51"/>
              </a:xfrm>
              <a:custGeom>
                <a:avLst/>
                <a:gdLst>
                  <a:gd name="T0" fmla="*/ 1 w 328"/>
                  <a:gd name="T1" fmla="*/ 0 h 102"/>
                  <a:gd name="T2" fmla="*/ 5 w 328"/>
                  <a:gd name="T3" fmla="*/ 0 h 102"/>
                  <a:gd name="T4" fmla="*/ 5 w 328"/>
                  <a:gd name="T5" fmla="*/ 0 h 102"/>
                  <a:gd name="T6" fmla="*/ 6 w 328"/>
                  <a:gd name="T7" fmla="*/ 1 h 102"/>
                  <a:gd name="T8" fmla="*/ 6 w 328"/>
                  <a:gd name="T9" fmla="*/ 1 h 102"/>
                  <a:gd name="T10" fmla="*/ 6 w 328"/>
                  <a:gd name="T11" fmla="*/ 1 h 102"/>
                  <a:gd name="T12" fmla="*/ 6 w 328"/>
                  <a:gd name="T13" fmla="*/ 1 h 102"/>
                  <a:gd name="T14" fmla="*/ 6 w 328"/>
                  <a:gd name="T15" fmla="*/ 1 h 102"/>
                  <a:gd name="T16" fmla="*/ 6 w 328"/>
                  <a:gd name="T17" fmla="*/ 1 h 102"/>
                  <a:gd name="T18" fmla="*/ 6 w 328"/>
                  <a:gd name="T19" fmla="*/ 1 h 102"/>
                  <a:gd name="T20" fmla="*/ 6 w 328"/>
                  <a:gd name="T21" fmla="*/ 2 h 102"/>
                  <a:gd name="T22" fmla="*/ 6 w 328"/>
                  <a:gd name="T23" fmla="*/ 2 h 102"/>
                  <a:gd name="T24" fmla="*/ 6 w 328"/>
                  <a:gd name="T25" fmla="*/ 2 h 102"/>
                  <a:gd name="T26" fmla="*/ 6 w 328"/>
                  <a:gd name="T27" fmla="*/ 2 h 102"/>
                  <a:gd name="T28" fmla="*/ 6 w 328"/>
                  <a:gd name="T29" fmla="*/ 2 h 102"/>
                  <a:gd name="T30" fmla="*/ 6 w 328"/>
                  <a:gd name="T31" fmla="*/ 2 h 102"/>
                  <a:gd name="T32" fmla="*/ 6 w 328"/>
                  <a:gd name="T33" fmla="*/ 2 h 102"/>
                  <a:gd name="T34" fmla="*/ 5 w 328"/>
                  <a:gd name="T35" fmla="*/ 2 h 102"/>
                  <a:gd name="T36" fmla="*/ 5 w 328"/>
                  <a:gd name="T37" fmla="*/ 2 h 102"/>
                  <a:gd name="T38" fmla="*/ 1 w 328"/>
                  <a:gd name="T39" fmla="*/ 2 h 102"/>
                  <a:gd name="T40" fmla="*/ 1 w 328"/>
                  <a:gd name="T41" fmla="*/ 2 h 102"/>
                  <a:gd name="T42" fmla="*/ 1 w 328"/>
                  <a:gd name="T43" fmla="*/ 2 h 102"/>
                  <a:gd name="T44" fmla="*/ 1 w 328"/>
                  <a:gd name="T45" fmla="*/ 2 h 102"/>
                  <a:gd name="T46" fmla="*/ 1 w 328"/>
                  <a:gd name="T47" fmla="*/ 2 h 102"/>
                  <a:gd name="T48" fmla="*/ 1 w 328"/>
                  <a:gd name="T49" fmla="*/ 2 h 102"/>
                  <a:gd name="T50" fmla="*/ 1 w 328"/>
                  <a:gd name="T51" fmla="*/ 2 h 102"/>
                  <a:gd name="T52" fmla="*/ 0 w 328"/>
                  <a:gd name="T53" fmla="*/ 2 h 102"/>
                  <a:gd name="T54" fmla="*/ 0 w 328"/>
                  <a:gd name="T55" fmla="*/ 2 h 102"/>
                  <a:gd name="T56" fmla="*/ 0 w 328"/>
                  <a:gd name="T57" fmla="*/ 1 h 102"/>
                  <a:gd name="T58" fmla="*/ 0 w 328"/>
                  <a:gd name="T59" fmla="*/ 1 h 102"/>
                  <a:gd name="T60" fmla="*/ 1 w 328"/>
                  <a:gd name="T61" fmla="*/ 1 h 102"/>
                  <a:gd name="T62" fmla="*/ 1 w 328"/>
                  <a:gd name="T63" fmla="*/ 1 h 102"/>
                  <a:gd name="T64" fmla="*/ 1 w 328"/>
                  <a:gd name="T65" fmla="*/ 1 h 102"/>
                  <a:gd name="T66" fmla="*/ 1 w 328"/>
                  <a:gd name="T67" fmla="*/ 1 h 102"/>
                  <a:gd name="T68" fmla="*/ 1 w 328"/>
                  <a:gd name="T69" fmla="*/ 1 h 102"/>
                  <a:gd name="T70" fmla="*/ 1 w 328"/>
                  <a:gd name="T71" fmla="*/ 0 h 102"/>
                  <a:gd name="T72" fmla="*/ 1 w 328"/>
                  <a:gd name="T73" fmla="*/ 0 h 102"/>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0" t="0" r="r" b="b"/>
                <a:pathLst>
                  <a:path w="328" h="102">
                    <a:moveTo>
                      <a:pt x="10" y="0"/>
                    </a:moveTo>
                    <a:lnTo>
                      <a:pt x="319" y="0"/>
                    </a:lnTo>
                    <a:lnTo>
                      <a:pt x="320" y="0"/>
                    </a:lnTo>
                    <a:lnTo>
                      <a:pt x="322" y="1"/>
                    </a:lnTo>
                    <a:lnTo>
                      <a:pt x="324" y="1"/>
                    </a:lnTo>
                    <a:lnTo>
                      <a:pt x="325" y="3"/>
                    </a:lnTo>
                    <a:lnTo>
                      <a:pt x="326" y="4"/>
                    </a:lnTo>
                    <a:lnTo>
                      <a:pt x="326" y="5"/>
                    </a:lnTo>
                    <a:lnTo>
                      <a:pt x="328" y="8"/>
                    </a:lnTo>
                    <a:lnTo>
                      <a:pt x="328" y="9"/>
                    </a:lnTo>
                    <a:lnTo>
                      <a:pt x="328" y="93"/>
                    </a:lnTo>
                    <a:lnTo>
                      <a:pt x="328" y="94"/>
                    </a:lnTo>
                    <a:lnTo>
                      <a:pt x="326" y="97"/>
                    </a:lnTo>
                    <a:lnTo>
                      <a:pt x="326" y="98"/>
                    </a:lnTo>
                    <a:lnTo>
                      <a:pt x="325" y="100"/>
                    </a:lnTo>
                    <a:lnTo>
                      <a:pt x="324" y="101"/>
                    </a:lnTo>
                    <a:lnTo>
                      <a:pt x="322" y="101"/>
                    </a:lnTo>
                    <a:lnTo>
                      <a:pt x="320" y="102"/>
                    </a:lnTo>
                    <a:lnTo>
                      <a:pt x="319" y="102"/>
                    </a:lnTo>
                    <a:lnTo>
                      <a:pt x="10" y="102"/>
                    </a:lnTo>
                    <a:lnTo>
                      <a:pt x="8" y="102"/>
                    </a:lnTo>
                    <a:lnTo>
                      <a:pt x="6" y="101"/>
                    </a:lnTo>
                    <a:lnTo>
                      <a:pt x="4" y="101"/>
                    </a:lnTo>
                    <a:lnTo>
                      <a:pt x="3" y="100"/>
                    </a:lnTo>
                    <a:lnTo>
                      <a:pt x="2" y="98"/>
                    </a:lnTo>
                    <a:lnTo>
                      <a:pt x="2" y="97"/>
                    </a:lnTo>
                    <a:lnTo>
                      <a:pt x="0" y="94"/>
                    </a:lnTo>
                    <a:lnTo>
                      <a:pt x="0" y="93"/>
                    </a:lnTo>
                    <a:lnTo>
                      <a:pt x="0" y="9"/>
                    </a:lnTo>
                    <a:lnTo>
                      <a:pt x="0" y="8"/>
                    </a:lnTo>
                    <a:lnTo>
                      <a:pt x="2" y="5"/>
                    </a:lnTo>
                    <a:lnTo>
                      <a:pt x="2" y="4"/>
                    </a:lnTo>
                    <a:lnTo>
                      <a:pt x="3" y="3"/>
                    </a:lnTo>
                    <a:lnTo>
                      <a:pt x="4" y="1"/>
                    </a:lnTo>
                    <a:lnTo>
                      <a:pt x="6" y="1"/>
                    </a:lnTo>
                    <a:lnTo>
                      <a:pt x="8" y="0"/>
                    </a:lnTo>
                    <a:lnTo>
                      <a:pt x="1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9507" name="AutoShape 91"/>
              <p:cNvSpPr>
                <a:spLocks noChangeArrowheads="1"/>
              </p:cNvSpPr>
              <p:nvPr/>
            </p:nvSpPr>
            <p:spPr bwMode="auto">
              <a:xfrm rot="-5379998">
                <a:off x="1776" y="3716"/>
                <a:ext cx="164" cy="145"/>
              </a:xfrm>
              <a:prstGeom prst="flowChartMagneticDrum">
                <a:avLst/>
              </a:pr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endParaRPr lang="en-US" altLang="en-US" sz="3200">
                  <a:solidFill>
                    <a:schemeClr val="bg1"/>
                  </a:solidFill>
                </a:endParaRPr>
              </a:p>
            </p:txBody>
          </p:sp>
          <p:sp>
            <p:nvSpPr>
              <p:cNvPr id="19508" name="AutoShape 92"/>
              <p:cNvSpPr>
                <a:spLocks noChangeArrowheads="1"/>
              </p:cNvSpPr>
              <p:nvPr/>
            </p:nvSpPr>
            <p:spPr bwMode="auto">
              <a:xfrm rot="-5379998">
                <a:off x="1942" y="3835"/>
                <a:ext cx="14" cy="61"/>
              </a:xfrm>
              <a:prstGeom prst="flowChartMagneticDrum">
                <a:avLst/>
              </a:pr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endParaRPr lang="en-US" altLang="en-US" sz="3200">
                  <a:solidFill>
                    <a:schemeClr val="bg1"/>
                  </a:solidFill>
                </a:endParaRPr>
              </a:p>
            </p:txBody>
          </p:sp>
          <p:sp>
            <p:nvSpPr>
              <p:cNvPr id="19509" name="AutoShape 93"/>
              <p:cNvSpPr>
                <a:spLocks noChangeArrowheads="1"/>
              </p:cNvSpPr>
              <p:nvPr/>
            </p:nvSpPr>
            <p:spPr bwMode="auto">
              <a:xfrm rot="-5379998">
                <a:off x="1943" y="3680"/>
                <a:ext cx="14" cy="61"/>
              </a:xfrm>
              <a:prstGeom prst="flowChartMagneticDrum">
                <a:avLst/>
              </a:pr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endParaRPr lang="en-US" altLang="en-US" sz="3200">
                  <a:solidFill>
                    <a:schemeClr val="bg1"/>
                  </a:solidFill>
                </a:endParaRPr>
              </a:p>
            </p:txBody>
          </p:sp>
          <p:sp>
            <p:nvSpPr>
              <p:cNvPr id="19510" name="AutoShape 94"/>
              <p:cNvSpPr>
                <a:spLocks noChangeArrowheads="1"/>
              </p:cNvSpPr>
              <p:nvPr/>
            </p:nvSpPr>
            <p:spPr bwMode="auto">
              <a:xfrm rot="-5379998">
                <a:off x="1744" y="3835"/>
                <a:ext cx="14" cy="60"/>
              </a:xfrm>
              <a:prstGeom prst="flowChartMagneticDrum">
                <a:avLst/>
              </a:pr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endParaRPr lang="en-US" altLang="en-US" sz="3200">
                  <a:solidFill>
                    <a:schemeClr val="bg1"/>
                  </a:solidFill>
                </a:endParaRPr>
              </a:p>
            </p:txBody>
          </p:sp>
          <p:sp>
            <p:nvSpPr>
              <p:cNvPr id="19511" name="AutoShape 95"/>
              <p:cNvSpPr>
                <a:spLocks noChangeArrowheads="1"/>
              </p:cNvSpPr>
              <p:nvPr/>
            </p:nvSpPr>
            <p:spPr bwMode="auto">
              <a:xfrm rot="-5379998">
                <a:off x="1745" y="3680"/>
                <a:ext cx="14" cy="60"/>
              </a:xfrm>
              <a:prstGeom prst="flowChartMagneticDrum">
                <a:avLst/>
              </a:pr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endParaRPr lang="en-US" altLang="en-US" sz="3200">
                  <a:solidFill>
                    <a:schemeClr val="bg1"/>
                  </a:solidFill>
                </a:endParaRPr>
              </a:p>
            </p:txBody>
          </p:sp>
          <p:sp>
            <p:nvSpPr>
              <p:cNvPr id="19512" name="Freeform 96"/>
              <p:cNvSpPr>
                <a:spLocks/>
              </p:cNvSpPr>
              <p:nvPr/>
            </p:nvSpPr>
            <p:spPr bwMode="auto">
              <a:xfrm rot="-5379998">
                <a:off x="1917" y="3761"/>
                <a:ext cx="167" cy="53"/>
              </a:xfrm>
              <a:custGeom>
                <a:avLst/>
                <a:gdLst>
                  <a:gd name="T0" fmla="*/ 0 w 335"/>
                  <a:gd name="T1" fmla="*/ 0 h 106"/>
                  <a:gd name="T2" fmla="*/ 5 w 335"/>
                  <a:gd name="T3" fmla="*/ 0 h 106"/>
                  <a:gd name="T4" fmla="*/ 5 w 335"/>
                  <a:gd name="T5" fmla="*/ 1 h 106"/>
                  <a:gd name="T6" fmla="*/ 5 w 335"/>
                  <a:gd name="T7" fmla="*/ 1 h 106"/>
                  <a:gd name="T8" fmla="*/ 5 w 335"/>
                  <a:gd name="T9" fmla="*/ 1 h 106"/>
                  <a:gd name="T10" fmla="*/ 5 w 335"/>
                  <a:gd name="T11" fmla="*/ 1 h 106"/>
                  <a:gd name="T12" fmla="*/ 5 w 335"/>
                  <a:gd name="T13" fmla="*/ 1 h 106"/>
                  <a:gd name="T14" fmla="*/ 5 w 335"/>
                  <a:gd name="T15" fmla="*/ 1 h 106"/>
                  <a:gd name="T16" fmla="*/ 5 w 335"/>
                  <a:gd name="T17" fmla="*/ 1 h 106"/>
                  <a:gd name="T18" fmla="*/ 5 w 335"/>
                  <a:gd name="T19" fmla="*/ 1 h 106"/>
                  <a:gd name="T20" fmla="*/ 5 w 335"/>
                  <a:gd name="T21" fmla="*/ 1 h 106"/>
                  <a:gd name="T22" fmla="*/ 5 w 335"/>
                  <a:gd name="T23" fmla="*/ 2 h 106"/>
                  <a:gd name="T24" fmla="*/ 5 w 335"/>
                  <a:gd name="T25" fmla="*/ 2 h 106"/>
                  <a:gd name="T26" fmla="*/ 5 w 335"/>
                  <a:gd name="T27" fmla="*/ 2 h 106"/>
                  <a:gd name="T28" fmla="*/ 5 w 335"/>
                  <a:gd name="T29" fmla="*/ 2 h 106"/>
                  <a:gd name="T30" fmla="*/ 4 w 335"/>
                  <a:gd name="T31" fmla="*/ 2 h 106"/>
                  <a:gd name="T32" fmla="*/ 4 w 335"/>
                  <a:gd name="T33" fmla="*/ 2 h 106"/>
                  <a:gd name="T34" fmla="*/ 4 w 335"/>
                  <a:gd name="T35" fmla="*/ 2 h 106"/>
                  <a:gd name="T36" fmla="*/ 4 w 335"/>
                  <a:gd name="T37" fmla="*/ 2 h 106"/>
                  <a:gd name="T38" fmla="*/ 4 w 335"/>
                  <a:gd name="T39" fmla="*/ 2 h 106"/>
                  <a:gd name="T40" fmla="*/ 4 w 335"/>
                  <a:gd name="T41" fmla="*/ 2 h 106"/>
                  <a:gd name="T42" fmla="*/ 3 w 335"/>
                  <a:gd name="T43" fmla="*/ 2 h 106"/>
                  <a:gd name="T44" fmla="*/ 3 w 335"/>
                  <a:gd name="T45" fmla="*/ 2 h 106"/>
                  <a:gd name="T46" fmla="*/ 3 w 335"/>
                  <a:gd name="T47" fmla="*/ 2 h 106"/>
                  <a:gd name="T48" fmla="*/ 3 w 335"/>
                  <a:gd name="T49" fmla="*/ 2 h 106"/>
                  <a:gd name="T50" fmla="*/ 2 w 335"/>
                  <a:gd name="T51" fmla="*/ 2 h 106"/>
                  <a:gd name="T52" fmla="*/ 2 w 335"/>
                  <a:gd name="T53" fmla="*/ 2 h 106"/>
                  <a:gd name="T54" fmla="*/ 2 w 335"/>
                  <a:gd name="T55" fmla="*/ 2 h 106"/>
                  <a:gd name="T56" fmla="*/ 2 w 335"/>
                  <a:gd name="T57" fmla="*/ 2 h 106"/>
                  <a:gd name="T58" fmla="*/ 1 w 335"/>
                  <a:gd name="T59" fmla="*/ 2 h 106"/>
                  <a:gd name="T60" fmla="*/ 1 w 335"/>
                  <a:gd name="T61" fmla="*/ 2 h 106"/>
                  <a:gd name="T62" fmla="*/ 1 w 335"/>
                  <a:gd name="T63" fmla="*/ 2 h 106"/>
                  <a:gd name="T64" fmla="*/ 1 w 335"/>
                  <a:gd name="T65" fmla="*/ 2 h 106"/>
                  <a:gd name="T66" fmla="*/ 1 w 335"/>
                  <a:gd name="T67" fmla="*/ 2 h 106"/>
                  <a:gd name="T68" fmla="*/ 0 w 335"/>
                  <a:gd name="T69" fmla="*/ 2 h 106"/>
                  <a:gd name="T70" fmla="*/ 0 w 335"/>
                  <a:gd name="T71" fmla="*/ 2 h 106"/>
                  <a:gd name="T72" fmla="*/ 0 w 335"/>
                  <a:gd name="T73" fmla="*/ 2 h 106"/>
                  <a:gd name="T74" fmla="*/ 0 w 335"/>
                  <a:gd name="T75" fmla="*/ 2 h 106"/>
                  <a:gd name="T76" fmla="*/ 0 w 335"/>
                  <a:gd name="T77" fmla="*/ 2 h 106"/>
                  <a:gd name="T78" fmla="*/ 0 w 335"/>
                  <a:gd name="T79" fmla="*/ 2 h 106"/>
                  <a:gd name="T80" fmla="*/ 0 w 335"/>
                  <a:gd name="T81" fmla="*/ 2 h 106"/>
                  <a:gd name="T82" fmla="*/ 0 w 335"/>
                  <a:gd name="T83" fmla="*/ 2 h 106"/>
                  <a:gd name="T84" fmla="*/ 0 w 335"/>
                  <a:gd name="T85" fmla="*/ 1 h 106"/>
                  <a:gd name="T86" fmla="*/ 0 w 335"/>
                  <a:gd name="T87" fmla="*/ 1 h 106"/>
                  <a:gd name="T88" fmla="*/ 0 w 335"/>
                  <a:gd name="T89" fmla="*/ 1 h 106"/>
                  <a:gd name="T90" fmla="*/ 0 w 335"/>
                  <a:gd name="T91" fmla="*/ 1 h 106"/>
                  <a:gd name="T92" fmla="*/ 0 w 335"/>
                  <a:gd name="T93" fmla="*/ 1 h 106"/>
                  <a:gd name="T94" fmla="*/ 0 w 335"/>
                  <a:gd name="T95" fmla="*/ 1 h 106"/>
                  <a:gd name="T96" fmla="*/ 0 w 335"/>
                  <a:gd name="T97" fmla="*/ 1 h 106"/>
                  <a:gd name="T98" fmla="*/ 0 w 335"/>
                  <a:gd name="T99" fmla="*/ 1 h 106"/>
                  <a:gd name="T100" fmla="*/ 0 w 335"/>
                  <a:gd name="T101" fmla="*/ 1 h 106"/>
                  <a:gd name="T102" fmla="*/ 0 w 335"/>
                  <a:gd name="T103" fmla="*/ 0 h 10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0" t="0" r="r" b="b"/>
                <a:pathLst>
                  <a:path w="335" h="106">
                    <a:moveTo>
                      <a:pt x="13" y="0"/>
                    </a:moveTo>
                    <a:lnTo>
                      <a:pt x="321" y="0"/>
                    </a:lnTo>
                    <a:lnTo>
                      <a:pt x="324" y="1"/>
                    </a:lnTo>
                    <a:lnTo>
                      <a:pt x="327" y="1"/>
                    </a:lnTo>
                    <a:lnTo>
                      <a:pt x="328" y="4"/>
                    </a:lnTo>
                    <a:lnTo>
                      <a:pt x="331" y="6"/>
                    </a:lnTo>
                    <a:lnTo>
                      <a:pt x="332" y="9"/>
                    </a:lnTo>
                    <a:lnTo>
                      <a:pt x="334" y="12"/>
                    </a:lnTo>
                    <a:lnTo>
                      <a:pt x="335" y="16"/>
                    </a:lnTo>
                    <a:lnTo>
                      <a:pt x="335" y="19"/>
                    </a:lnTo>
                    <a:lnTo>
                      <a:pt x="335" y="63"/>
                    </a:lnTo>
                    <a:lnTo>
                      <a:pt x="334" y="68"/>
                    </a:lnTo>
                    <a:lnTo>
                      <a:pt x="331" y="73"/>
                    </a:lnTo>
                    <a:lnTo>
                      <a:pt x="327" y="77"/>
                    </a:lnTo>
                    <a:lnTo>
                      <a:pt x="321" y="81"/>
                    </a:lnTo>
                    <a:lnTo>
                      <a:pt x="313" y="85"/>
                    </a:lnTo>
                    <a:lnTo>
                      <a:pt x="304" y="89"/>
                    </a:lnTo>
                    <a:lnTo>
                      <a:pt x="294" y="92"/>
                    </a:lnTo>
                    <a:lnTo>
                      <a:pt x="283" y="96"/>
                    </a:lnTo>
                    <a:lnTo>
                      <a:pt x="271" y="98"/>
                    </a:lnTo>
                    <a:lnTo>
                      <a:pt x="258" y="99"/>
                    </a:lnTo>
                    <a:lnTo>
                      <a:pt x="243" y="102"/>
                    </a:lnTo>
                    <a:lnTo>
                      <a:pt x="229" y="103"/>
                    </a:lnTo>
                    <a:lnTo>
                      <a:pt x="214" y="105"/>
                    </a:lnTo>
                    <a:lnTo>
                      <a:pt x="199" y="105"/>
                    </a:lnTo>
                    <a:lnTo>
                      <a:pt x="183" y="106"/>
                    </a:lnTo>
                    <a:lnTo>
                      <a:pt x="167" y="106"/>
                    </a:lnTo>
                    <a:lnTo>
                      <a:pt x="152" y="106"/>
                    </a:lnTo>
                    <a:lnTo>
                      <a:pt x="136" y="106"/>
                    </a:lnTo>
                    <a:lnTo>
                      <a:pt x="120" y="105"/>
                    </a:lnTo>
                    <a:lnTo>
                      <a:pt x="106" y="103"/>
                    </a:lnTo>
                    <a:lnTo>
                      <a:pt x="91" y="102"/>
                    </a:lnTo>
                    <a:lnTo>
                      <a:pt x="77" y="99"/>
                    </a:lnTo>
                    <a:lnTo>
                      <a:pt x="64" y="98"/>
                    </a:lnTo>
                    <a:lnTo>
                      <a:pt x="52" y="96"/>
                    </a:lnTo>
                    <a:lnTo>
                      <a:pt x="40" y="93"/>
                    </a:lnTo>
                    <a:lnTo>
                      <a:pt x="30" y="89"/>
                    </a:lnTo>
                    <a:lnTo>
                      <a:pt x="21" y="86"/>
                    </a:lnTo>
                    <a:lnTo>
                      <a:pt x="14" y="82"/>
                    </a:lnTo>
                    <a:lnTo>
                      <a:pt x="8" y="77"/>
                    </a:lnTo>
                    <a:lnTo>
                      <a:pt x="2" y="73"/>
                    </a:lnTo>
                    <a:lnTo>
                      <a:pt x="0" y="68"/>
                    </a:lnTo>
                    <a:lnTo>
                      <a:pt x="0" y="63"/>
                    </a:lnTo>
                    <a:lnTo>
                      <a:pt x="0" y="19"/>
                    </a:lnTo>
                    <a:lnTo>
                      <a:pt x="0" y="16"/>
                    </a:lnTo>
                    <a:lnTo>
                      <a:pt x="0" y="12"/>
                    </a:lnTo>
                    <a:lnTo>
                      <a:pt x="1" y="9"/>
                    </a:lnTo>
                    <a:lnTo>
                      <a:pt x="4" y="6"/>
                    </a:lnTo>
                    <a:lnTo>
                      <a:pt x="5" y="4"/>
                    </a:lnTo>
                    <a:lnTo>
                      <a:pt x="8" y="1"/>
                    </a:lnTo>
                    <a:lnTo>
                      <a:pt x="10" y="1"/>
                    </a:lnTo>
                    <a:lnTo>
                      <a:pt x="13"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9513" name="Freeform 97"/>
              <p:cNvSpPr>
                <a:spLocks/>
              </p:cNvSpPr>
              <p:nvPr/>
            </p:nvSpPr>
            <p:spPr bwMode="auto">
              <a:xfrm rot="-5379998">
                <a:off x="1770" y="3620"/>
                <a:ext cx="163" cy="334"/>
              </a:xfrm>
              <a:custGeom>
                <a:avLst/>
                <a:gdLst>
                  <a:gd name="T0" fmla="*/ 5 w 326"/>
                  <a:gd name="T1" fmla="*/ 0 h 670"/>
                  <a:gd name="T2" fmla="*/ 6 w 326"/>
                  <a:gd name="T3" fmla="*/ 0 h 670"/>
                  <a:gd name="T4" fmla="*/ 6 w 326"/>
                  <a:gd name="T5" fmla="*/ 1 h 670"/>
                  <a:gd name="T6" fmla="*/ 6 w 326"/>
                  <a:gd name="T7" fmla="*/ 3 h 670"/>
                  <a:gd name="T8" fmla="*/ 6 w 326"/>
                  <a:gd name="T9" fmla="*/ 3 h 670"/>
                  <a:gd name="T10" fmla="*/ 5 w 326"/>
                  <a:gd name="T11" fmla="*/ 3 h 670"/>
                  <a:gd name="T12" fmla="*/ 5 w 326"/>
                  <a:gd name="T13" fmla="*/ 7 h 670"/>
                  <a:gd name="T14" fmla="*/ 6 w 326"/>
                  <a:gd name="T15" fmla="*/ 7 h 670"/>
                  <a:gd name="T16" fmla="*/ 6 w 326"/>
                  <a:gd name="T17" fmla="*/ 7 h 670"/>
                  <a:gd name="T18" fmla="*/ 6 w 326"/>
                  <a:gd name="T19" fmla="*/ 7 h 670"/>
                  <a:gd name="T20" fmla="*/ 6 w 326"/>
                  <a:gd name="T21" fmla="*/ 9 h 670"/>
                  <a:gd name="T22" fmla="*/ 6 w 326"/>
                  <a:gd name="T23" fmla="*/ 9 h 670"/>
                  <a:gd name="T24" fmla="*/ 5 w 326"/>
                  <a:gd name="T25" fmla="*/ 9 h 670"/>
                  <a:gd name="T26" fmla="*/ 5 w 326"/>
                  <a:gd name="T27" fmla="*/ 10 h 670"/>
                  <a:gd name="T28" fmla="*/ 5 w 326"/>
                  <a:gd name="T29" fmla="*/ 10 h 670"/>
                  <a:gd name="T30" fmla="*/ 5 w 326"/>
                  <a:gd name="T31" fmla="*/ 10 h 670"/>
                  <a:gd name="T32" fmla="*/ 4 w 326"/>
                  <a:gd name="T33" fmla="*/ 10 h 670"/>
                  <a:gd name="T34" fmla="*/ 4 w 326"/>
                  <a:gd name="T35" fmla="*/ 10 h 670"/>
                  <a:gd name="T36" fmla="*/ 3 w 326"/>
                  <a:gd name="T37" fmla="*/ 10 h 670"/>
                  <a:gd name="T38" fmla="*/ 2 w 326"/>
                  <a:gd name="T39" fmla="*/ 10 h 670"/>
                  <a:gd name="T40" fmla="*/ 2 w 326"/>
                  <a:gd name="T41" fmla="*/ 10 h 670"/>
                  <a:gd name="T42" fmla="*/ 1 w 326"/>
                  <a:gd name="T43" fmla="*/ 10 h 670"/>
                  <a:gd name="T44" fmla="*/ 1 w 326"/>
                  <a:gd name="T45" fmla="*/ 10 h 670"/>
                  <a:gd name="T46" fmla="*/ 1 w 326"/>
                  <a:gd name="T47" fmla="*/ 10 h 670"/>
                  <a:gd name="T48" fmla="*/ 1 w 326"/>
                  <a:gd name="T49" fmla="*/ 9 h 670"/>
                  <a:gd name="T50" fmla="*/ 1 w 326"/>
                  <a:gd name="T51" fmla="*/ 9 h 670"/>
                  <a:gd name="T52" fmla="*/ 0 w 326"/>
                  <a:gd name="T53" fmla="*/ 9 h 670"/>
                  <a:gd name="T54" fmla="*/ 0 w 326"/>
                  <a:gd name="T55" fmla="*/ 7 h 670"/>
                  <a:gd name="T56" fmla="*/ 1 w 326"/>
                  <a:gd name="T57" fmla="*/ 7 h 670"/>
                  <a:gd name="T58" fmla="*/ 1 w 326"/>
                  <a:gd name="T59" fmla="*/ 7 h 670"/>
                  <a:gd name="T60" fmla="*/ 1 w 326"/>
                  <a:gd name="T61" fmla="*/ 7 h 670"/>
                  <a:gd name="T62" fmla="*/ 1 w 326"/>
                  <a:gd name="T63" fmla="*/ 3 h 670"/>
                  <a:gd name="T64" fmla="*/ 1 w 326"/>
                  <a:gd name="T65" fmla="*/ 3 h 670"/>
                  <a:gd name="T66" fmla="*/ 0 w 326"/>
                  <a:gd name="T67" fmla="*/ 3 h 670"/>
                  <a:gd name="T68" fmla="*/ 0 w 326"/>
                  <a:gd name="T69" fmla="*/ 1 h 670"/>
                  <a:gd name="T70" fmla="*/ 1 w 326"/>
                  <a:gd name="T71" fmla="*/ 0 h 670"/>
                  <a:gd name="T72" fmla="*/ 1 w 326"/>
                  <a:gd name="T73" fmla="*/ 0 h 670"/>
                  <a:gd name="T74" fmla="*/ 1 w 326"/>
                  <a:gd name="T75" fmla="*/ 0 h 670"/>
                  <a:gd name="T76" fmla="*/ 1 w 326"/>
                  <a:gd name="T77" fmla="*/ 0 h 670"/>
                  <a:gd name="T78" fmla="*/ 1 w 326"/>
                  <a:gd name="T79" fmla="*/ 0 h 670"/>
                  <a:gd name="T80" fmla="*/ 5 w 326"/>
                  <a:gd name="T81" fmla="*/ 0 h 670"/>
                  <a:gd name="T82" fmla="*/ 5 w 326"/>
                  <a:gd name="T83" fmla="*/ 0 h 670"/>
                  <a:gd name="T84" fmla="*/ 5 w 326"/>
                  <a:gd name="T85" fmla="*/ 0 h 670"/>
                  <a:gd name="T86" fmla="*/ 5 w 326"/>
                  <a:gd name="T87" fmla="*/ 0 h 670"/>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326" h="670">
                    <a:moveTo>
                      <a:pt x="318" y="59"/>
                    </a:moveTo>
                    <a:lnTo>
                      <a:pt x="319" y="59"/>
                    </a:lnTo>
                    <a:lnTo>
                      <a:pt x="320" y="59"/>
                    </a:lnTo>
                    <a:lnTo>
                      <a:pt x="322" y="59"/>
                    </a:lnTo>
                    <a:lnTo>
                      <a:pt x="323" y="60"/>
                    </a:lnTo>
                    <a:lnTo>
                      <a:pt x="324" y="62"/>
                    </a:lnTo>
                    <a:lnTo>
                      <a:pt x="324" y="63"/>
                    </a:lnTo>
                    <a:lnTo>
                      <a:pt x="326" y="64"/>
                    </a:lnTo>
                    <a:lnTo>
                      <a:pt x="326" y="66"/>
                    </a:lnTo>
                    <a:lnTo>
                      <a:pt x="326" y="67"/>
                    </a:lnTo>
                    <a:lnTo>
                      <a:pt x="326" y="207"/>
                    </a:lnTo>
                    <a:lnTo>
                      <a:pt x="326" y="209"/>
                    </a:lnTo>
                    <a:lnTo>
                      <a:pt x="326" y="210"/>
                    </a:lnTo>
                    <a:lnTo>
                      <a:pt x="324" y="211"/>
                    </a:lnTo>
                    <a:lnTo>
                      <a:pt x="324" y="213"/>
                    </a:lnTo>
                    <a:lnTo>
                      <a:pt x="323" y="214"/>
                    </a:lnTo>
                    <a:lnTo>
                      <a:pt x="322" y="214"/>
                    </a:lnTo>
                    <a:lnTo>
                      <a:pt x="320" y="215"/>
                    </a:lnTo>
                    <a:lnTo>
                      <a:pt x="319" y="215"/>
                    </a:lnTo>
                    <a:lnTo>
                      <a:pt x="318" y="215"/>
                    </a:lnTo>
                    <a:lnTo>
                      <a:pt x="318" y="451"/>
                    </a:lnTo>
                    <a:lnTo>
                      <a:pt x="319" y="451"/>
                    </a:lnTo>
                    <a:lnTo>
                      <a:pt x="320" y="452"/>
                    </a:lnTo>
                    <a:lnTo>
                      <a:pt x="322" y="452"/>
                    </a:lnTo>
                    <a:lnTo>
                      <a:pt x="323" y="452"/>
                    </a:lnTo>
                    <a:lnTo>
                      <a:pt x="324" y="454"/>
                    </a:lnTo>
                    <a:lnTo>
                      <a:pt x="324" y="455"/>
                    </a:lnTo>
                    <a:lnTo>
                      <a:pt x="326" y="456"/>
                    </a:lnTo>
                    <a:lnTo>
                      <a:pt x="326" y="458"/>
                    </a:lnTo>
                    <a:lnTo>
                      <a:pt x="326" y="460"/>
                    </a:lnTo>
                    <a:lnTo>
                      <a:pt x="326" y="599"/>
                    </a:lnTo>
                    <a:lnTo>
                      <a:pt x="326" y="602"/>
                    </a:lnTo>
                    <a:lnTo>
                      <a:pt x="326" y="603"/>
                    </a:lnTo>
                    <a:lnTo>
                      <a:pt x="324" y="604"/>
                    </a:lnTo>
                    <a:lnTo>
                      <a:pt x="324" y="606"/>
                    </a:lnTo>
                    <a:lnTo>
                      <a:pt x="323" y="606"/>
                    </a:lnTo>
                    <a:lnTo>
                      <a:pt x="322" y="607"/>
                    </a:lnTo>
                    <a:lnTo>
                      <a:pt x="320" y="607"/>
                    </a:lnTo>
                    <a:lnTo>
                      <a:pt x="319" y="607"/>
                    </a:lnTo>
                    <a:lnTo>
                      <a:pt x="318" y="607"/>
                    </a:lnTo>
                    <a:lnTo>
                      <a:pt x="318" y="641"/>
                    </a:lnTo>
                    <a:lnTo>
                      <a:pt x="317" y="644"/>
                    </a:lnTo>
                    <a:lnTo>
                      <a:pt x="315" y="648"/>
                    </a:lnTo>
                    <a:lnTo>
                      <a:pt x="310" y="650"/>
                    </a:lnTo>
                    <a:lnTo>
                      <a:pt x="305" y="653"/>
                    </a:lnTo>
                    <a:lnTo>
                      <a:pt x="298" y="656"/>
                    </a:lnTo>
                    <a:lnTo>
                      <a:pt x="289" y="658"/>
                    </a:lnTo>
                    <a:lnTo>
                      <a:pt x="280" y="661"/>
                    </a:lnTo>
                    <a:lnTo>
                      <a:pt x="269" y="662"/>
                    </a:lnTo>
                    <a:lnTo>
                      <a:pt x="259" y="663"/>
                    </a:lnTo>
                    <a:lnTo>
                      <a:pt x="246" y="666"/>
                    </a:lnTo>
                    <a:lnTo>
                      <a:pt x="233" y="667"/>
                    </a:lnTo>
                    <a:lnTo>
                      <a:pt x="220" y="667"/>
                    </a:lnTo>
                    <a:lnTo>
                      <a:pt x="207" y="669"/>
                    </a:lnTo>
                    <a:lnTo>
                      <a:pt x="192" y="670"/>
                    </a:lnTo>
                    <a:lnTo>
                      <a:pt x="178" y="670"/>
                    </a:lnTo>
                    <a:lnTo>
                      <a:pt x="163" y="670"/>
                    </a:lnTo>
                    <a:lnTo>
                      <a:pt x="149" y="670"/>
                    </a:lnTo>
                    <a:lnTo>
                      <a:pt x="135" y="670"/>
                    </a:lnTo>
                    <a:lnTo>
                      <a:pt x="120" y="669"/>
                    </a:lnTo>
                    <a:lnTo>
                      <a:pt x="106" y="669"/>
                    </a:lnTo>
                    <a:lnTo>
                      <a:pt x="93" y="667"/>
                    </a:lnTo>
                    <a:lnTo>
                      <a:pt x="80" y="666"/>
                    </a:lnTo>
                    <a:lnTo>
                      <a:pt x="68" y="665"/>
                    </a:lnTo>
                    <a:lnTo>
                      <a:pt x="57" y="662"/>
                    </a:lnTo>
                    <a:lnTo>
                      <a:pt x="45" y="661"/>
                    </a:lnTo>
                    <a:lnTo>
                      <a:pt x="36" y="658"/>
                    </a:lnTo>
                    <a:lnTo>
                      <a:pt x="28" y="656"/>
                    </a:lnTo>
                    <a:lnTo>
                      <a:pt x="22" y="653"/>
                    </a:lnTo>
                    <a:lnTo>
                      <a:pt x="15" y="650"/>
                    </a:lnTo>
                    <a:lnTo>
                      <a:pt x="11" y="648"/>
                    </a:lnTo>
                    <a:lnTo>
                      <a:pt x="9" y="644"/>
                    </a:lnTo>
                    <a:lnTo>
                      <a:pt x="8" y="641"/>
                    </a:lnTo>
                    <a:lnTo>
                      <a:pt x="8" y="607"/>
                    </a:lnTo>
                    <a:lnTo>
                      <a:pt x="6" y="607"/>
                    </a:lnTo>
                    <a:lnTo>
                      <a:pt x="5" y="607"/>
                    </a:lnTo>
                    <a:lnTo>
                      <a:pt x="4" y="607"/>
                    </a:lnTo>
                    <a:lnTo>
                      <a:pt x="2" y="606"/>
                    </a:lnTo>
                    <a:lnTo>
                      <a:pt x="1" y="606"/>
                    </a:lnTo>
                    <a:lnTo>
                      <a:pt x="1" y="604"/>
                    </a:lnTo>
                    <a:lnTo>
                      <a:pt x="0" y="603"/>
                    </a:lnTo>
                    <a:lnTo>
                      <a:pt x="0" y="602"/>
                    </a:lnTo>
                    <a:lnTo>
                      <a:pt x="0" y="599"/>
                    </a:lnTo>
                    <a:lnTo>
                      <a:pt x="0" y="460"/>
                    </a:lnTo>
                    <a:lnTo>
                      <a:pt x="0" y="458"/>
                    </a:lnTo>
                    <a:lnTo>
                      <a:pt x="0" y="456"/>
                    </a:lnTo>
                    <a:lnTo>
                      <a:pt x="1" y="455"/>
                    </a:lnTo>
                    <a:lnTo>
                      <a:pt x="1" y="454"/>
                    </a:lnTo>
                    <a:lnTo>
                      <a:pt x="2" y="452"/>
                    </a:lnTo>
                    <a:lnTo>
                      <a:pt x="4" y="452"/>
                    </a:lnTo>
                    <a:lnTo>
                      <a:pt x="5" y="452"/>
                    </a:lnTo>
                    <a:lnTo>
                      <a:pt x="6" y="451"/>
                    </a:lnTo>
                    <a:lnTo>
                      <a:pt x="8" y="451"/>
                    </a:lnTo>
                    <a:lnTo>
                      <a:pt x="8" y="215"/>
                    </a:lnTo>
                    <a:lnTo>
                      <a:pt x="6" y="215"/>
                    </a:lnTo>
                    <a:lnTo>
                      <a:pt x="5" y="215"/>
                    </a:lnTo>
                    <a:lnTo>
                      <a:pt x="4" y="214"/>
                    </a:lnTo>
                    <a:lnTo>
                      <a:pt x="2" y="214"/>
                    </a:lnTo>
                    <a:lnTo>
                      <a:pt x="1" y="213"/>
                    </a:lnTo>
                    <a:lnTo>
                      <a:pt x="1" y="211"/>
                    </a:lnTo>
                    <a:lnTo>
                      <a:pt x="0" y="210"/>
                    </a:lnTo>
                    <a:lnTo>
                      <a:pt x="0" y="209"/>
                    </a:lnTo>
                    <a:lnTo>
                      <a:pt x="0" y="207"/>
                    </a:lnTo>
                    <a:lnTo>
                      <a:pt x="0" y="67"/>
                    </a:lnTo>
                    <a:lnTo>
                      <a:pt x="0" y="66"/>
                    </a:lnTo>
                    <a:lnTo>
                      <a:pt x="0" y="64"/>
                    </a:lnTo>
                    <a:lnTo>
                      <a:pt x="1" y="63"/>
                    </a:lnTo>
                    <a:lnTo>
                      <a:pt x="1" y="62"/>
                    </a:lnTo>
                    <a:lnTo>
                      <a:pt x="2" y="60"/>
                    </a:lnTo>
                    <a:lnTo>
                      <a:pt x="4" y="59"/>
                    </a:lnTo>
                    <a:lnTo>
                      <a:pt x="5" y="59"/>
                    </a:lnTo>
                    <a:lnTo>
                      <a:pt x="6" y="59"/>
                    </a:lnTo>
                    <a:lnTo>
                      <a:pt x="8" y="59"/>
                    </a:lnTo>
                    <a:lnTo>
                      <a:pt x="8" y="13"/>
                    </a:lnTo>
                    <a:lnTo>
                      <a:pt x="9" y="11"/>
                    </a:lnTo>
                    <a:lnTo>
                      <a:pt x="9" y="8"/>
                    </a:lnTo>
                    <a:lnTo>
                      <a:pt x="10" y="5"/>
                    </a:lnTo>
                    <a:lnTo>
                      <a:pt x="11" y="4"/>
                    </a:lnTo>
                    <a:lnTo>
                      <a:pt x="14" y="1"/>
                    </a:lnTo>
                    <a:lnTo>
                      <a:pt x="17" y="0"/>
                    </a:lnTo>
                    <a:lnTo>
                      <a:pt x="18" y="0"/>
                    </a:lnTo>
                    <a:lnTo>
                      <a:pt x="21" y="0"/>
                    </a:lnTo>
                    <a:lnTo>
                      <a:pt x="305" y="0"/>
                    </a:lnTo>
                    <a:lnTo>
                      <a:pt x="307" y="0"/>
                    </a:lnTo>
                    <a:lnTo>
                      <a:pt x="310" y="0"/>
                    </a:lnTo>
                    <a:lnTo>
                      <a:pt x="313" y="1"/>
                    </a:lnTo>
                    <a:lnTo>
                      <a:pt x="314" y="4"/>
                    </a:lnTo>
                    <a:lnTo>
                      <a:pt x="317" y="5"/>
                    </a:lnTo>
                    <a:lnTo>
                      <a:pt x="317" y="8"/>
                    </a:lnTo>
                    <a:lnTo>
                      <a:pt x="318" y="11"/>
                    </a:lnTo>
                    <a:lnTo>
                      <a:pt x="318" y="13"/>
                    </a:lnTo>
                    <a:lnTo>
                      <a:pt x="318" y="59"/>
                    </a:lnTo>
                    <a:close/>
                  </a:path>
                </a:pathLst>
              </a:custGeom>
              <a:solidFill>
                <a:srgbClr val="3333CC"/>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9514" name="Freeform 98"/>
              <p:cNvSpPr>
                <a:spLocks/>
              </p:cNvSpPr>
              <p:nvPr/>
            </p:nvSpPr>
            <p:spPr bwMode="auto">
              <a:xfrm rot="-5379998">
                <a:off x="1770" y="3620"/>
                <a:ext cx="163" cy="334"/>
              </a:xfrm>
              <a:custGeom>
                <a:avLst/>
                <a:gdLst>
                  <a:gd name="T0" fmla="*/ 5 w 326"/>
                  <a:gd name="T1" fmla="*/ 0 h 670"/>
                  <a:gd name="T2" fmla="*/ 6 w 326"/>
                  <a:gd name="T3" fmla="*/ 0 h 670"/>
                  <a:gd name="T4" fmla="*/ 6 w 326"/>
                  <a:gd name="T5" fmla="*/ 1 h 670"/>
                  <a:gd name="T6" fmla="*/ 6 w 326"/>
                  <a:gd name="T7" fmla="*/ 3 h 670"/>
                  <a:gd name="T8" fmla="*/ 6 w 326"/>
                  <a:gd name="T9" fmla="*/ 3 h 670"/>
                  <a:gd name="T10" fmla="*/ 5 w 326"/>
                  <a:gd name="T11" fmla="*/ 3 h 670"/>
                  <a:gd name="T12" fmla="*/ 5 w 326"/>
                  <a:gd name="T13" fmla="*/ 7 h 670"/>
                  <a:gd name="T14" fmla="*/ 6 w 326"/>
                  <a:gd name="T15" fmla="*/ 7 h 670"/>
                  <a:gd name="T16" fmla="*/ 6 w 326"/>
                  <a:gd name="T17" fmla="*/ 7 h 670"/>
                  <a:gd name="T18" fmla="*/ 6 w 326"/>
                  <a:gd name="T19" fmla="*/ 7 h 670"/>
                  <a:gd name="T20" fmla="*/ 6 w 326"/>
                  <a:gd name="T21" fmla="*/ 9 h 670"/>
                  <a:gd name="T22" fmla="*/ 6 w 326"/>
                  <a:gd name="T23" fmla="*/ 9 h 670"/>
                  <a:gd name="T24" fmla="*/ 5 w 326"/>
                  <a:gd name="T25" fmla="*/ 9 h 670"/>
                  <a:gd name="T26" fmla="*/ 5 w 326"/>
                  <a:gd name="T27" fmla="*/ 10 h 670"/>
                  <a:gd name="T28" fmla="*/ 5 w 326"/>
                  <a:gd name="T29" fmla="*/ 10 h 670"/>
                  <a:gd name="T30" fmla="*/ 5 w 326"/>
                  <a:gd name="T31" fmla="*/ 10 h 670"/>
                  <a:gd name="T32" fmla="*/ 4 w 326"/>
                  <a:gd name="T33" fmla="*/ 10 h 670"/>
                  <a:gd name="T34" fmla="*/ 4 w 326"/>
                  <a:gd name="T35" fmla="*/ 10 h 670"/>
                  <a:gd name="T36" fmla="*/ 3 w 326"/>
                  <a:gd name="T37" fmla="*/ 10 h 670"/>
                  <a:gd name="T38" fmla="*/ 2 w 326"/>
                  <a:gd name="T39" fmla="*/ 10 h 670"/>
                  <a:gd name="T40" fmla="*/ 2 w 326"/>
                  <a:gd name="T41" fmla="*/ 10 h 670"/>
                  <a:gd name="T42" fmla="*/ 1 w 326"/>
                  <a:gd name="T43" fmla="*/ 10 h 670"/>
                  <a:gd name="T44" fmla="*/ 1 w 326"/>
                  <a:gd name="T45" fmla="*/ 10 h 670"/>
                  <a:gd name="T46" fmla="*/ 1 w 326"/>
                  <a:gd name="T47" fmla="*/ 10 h 670"/>
                  <a:gd name="T48" fmla="*/ 1 w 326"/>
                  <a:gd name="T49" fmla="*/ 9 h 670"/>
                  <a:gd name="T50" fmla="*/ 1 w 326"/>
                  <a:gd name="T51" fmla="*/ 9 h 670"/>
                  <a:gd name="T52" fmla="*/ 0 w 326"/>
                  <a:gd name="T53" fmla="*/ 9 h 670"/>
                  <a:gd name="T54" fmla="*/ 0 w 326"/>
                  <a:gd name="T55" fmla="*/ 7 h 670"/>
                  <a:gd name="T56" fmla="*/ 1 w 326"/>
                  <a:gd name="T57" fmla="*/ 7 h 670"/>
                  <a:gd name="T58" fmla="*/ 1 w 326"/>
                  <a:gd name="T59" fmla="*/ 7 h 670"/>
                  <a:gd name="T60" fmla="*/ 1 w 326"/>
                  <a:gd name="T61" fmla="*/ 7 h 670"/>
                  <a:gd name="T62" fmla="*/ 1 w 326"/>
                  <a:gd name="T63" fmla="*/ 3 h 670"/>
                  <a:gd name="T64" fmla="*/ 1 w 326"/>
                  <a:gd name="T65" fmla="*/ 3 h 670"/>
                  <a:gd name="T66" fmla="*/ 0 w 326"/>
                  <a:gd name="T67" fmla="*/ 3 h 670"/>
                  <a:gd name="T68" fmla="*/ 0 w 326"/>
                  <a:gd name="T69" fmla="*/ 1 h 670"/>
                  <a:gd name="T70" fmla="*/ 1 w 326"/>
                  <a:gd name="T71" fmla="*/ 0 h 670"/>
                  <a:gd name="T72" fmla="*/ 1 w 326"/>
                  <a:gd name="T73" fmla="*/ 0 h 670"/>
                  <a:gd name="T74" fmla="*/ 1 w 326"/>
                  <a:gd name="T75" fmla="*/ 0 h 670"/>
                  <a:gd name="T76" fmla="*/ 1 w 326"/>
                  <a:gd name="T77" fmla="*/ 0 h 670"/>
                  <a:gd name="T78" fmla="*/ 1 w 326"/>
                  <a:gd name="T79" fmla="*/ 0 h 670"/>
                  <a:gd name="T80" fmla="*/ 5 w 326"/>
                  <a:gd name="T81" fmla="*/ 0 h 670"/>
                  <a:gd name="T82" fmla="*/ 5 w 326"/>
                  <a:gd name="T83" fmla="*/ 0 h 670"/>
                  <a:gd name="T84" fmla="*/ 5 w 326"/>
                  <a:gd name="T85" fmla="*/ 0 h 670"/>
                  <a:gd name="T86" fmla="*/ 5 w 326"/>
                  <a:gd name="T87" fmla="*/ 0 h 670"/>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326" h="670">
                    <a:moveTo>
                      <a:pt x="318" y="59"/>
                    </a:moveTo>
                    <a:lnTo>
                      <a:pt x="319" y="59"/>
                    </a:lnTo>
                    <a:lnTo>
                      <a:pt x="320" y="59"/>
                    </a:lnTo>
                    <a:lnTo>
                      <a:pt x="322" y="59"/>
                    </a:lnTo>
                    <a:lnTo>
                      <a:pt x="323" y="60"/>
                    </a:lnTo>
                    <a:lnTo>
                      <a:pt x="324" y="62"/>
                    </a:lnTo>
                    <a:lnTo>
                      <a:pt x="324" y="63"/>
                    </a:lnTo>
                    <a:lnTo>
                      <a:pt x="326" y="64"/>
                    </a:lnTo>
                    <a:lnTo>
                      <a:pt x="326" y="66"/>
                    </a:lnTo>
                    <a:lnTo>
                      <a:pt x="326" y="67"/>
                    </a:lnTo>
                    <a:lnTo>
                      <a:pt x="326" y="207"/>
                    </a:lnTo>
                    <a:lnTo>
                      <a:pt x="326" y="209"/>
                    </a:lnTo>
                    <a:lnTo>
                      <a:pt x="326" y="210"/>
                    </a:lnTo>
                    <a:lnTo>
                      <a:pt x="324" y="211"/>
                    </a:lnTo>
                    <a:lnTo>
                      <a:pt x="324" y="213"/>
                    </a:lnTo>
                    <a:lnTo>
                      <a:pt x="323" y="214"/>
                    </a:lnTo>
                    <a:lnTo>
                      <a:pt x="322" y="214"/>
                    </a:lnTo>
                    <a:lnTo>
                      <a:pt x="320" y="215"/>
                    </a:lnTo>
                    <a:lnTo>
                      <a:pt x="319" y="215"/>
                    </a:lnTo>
                    <a:lnTo>
                      <a:pt x="318" y="215"/>
                    </a:lnTo>
                    <a:lnTo>
                      <a:pt x="318" y="451"/>
                    </a:lnTo>
                    <a:lnTo>
                      <a:pt x="319" y="451"/>
                    </a:lnTo>
                    <a:lnTo>
                      <a:pt x="320" y="452"/>
                    </a:lnTo>
                    <a:lnTo>
                      <a:pt x="322" y="452"/>
                    </a:lnTo>
                    <a:lnTo>
                      <a:pt x="323" y="452"/>
                    </a:lnTo>
                    <a:lnTo>
                      <a:pt x="324" y="454"/>
                    </a:lnTo>
                    <a:lnTo>
                      <a:pt x="324" y="455"/>
                    </a:lnTo>
                    <a:lnTo>
                      <a:pt x="326" y="456"/>
                    </a:lnTo>
                    <a:lnTo>
                      <a:pt x="326" y="458"/>
                    </a:lnTo>
                    <a:lnTo>
                      <a:pt x="326" y="460"/>
                    </a:lnTo>
                    <a:lnTo>
                      <a:pt x="326" y="599"/>
                    </a:lnTo>
                    <a:lnTo>
                      <a:pt x="326" y="602"/>
                    </a:lnTo>
                    <a:lnTo>
                      <a:pt x="326" y="603"/>
                    </a:lnTo>
                    <a:lnTo>
                      <a:pt x="324" y="604"/>
                    </a:lnTo>
                    <a:lnTo>
                      <a:pt x="324" y="606"/>
                    </a:lnTo>
                    <a:lnTo>
                      <a:pt x="323" y="606"/>
                    </a:lnTo>
                    <a:lnTo>
                      <a:pt x="322" y="607"/>
                    </a:lnTo>
                    <a:lnTo>
                      <a:pt x="320" y="607"/>
                    </a:lnTo>
                    <a:lnTo>
                      <a:pt x="319" y="607"/>
                    </a:lnTo>
                    <a:lnTo>
                      <a:pt x="318" y="607"/>
                    </a:lnTo>
                    <a:lnTo>
                      <a:pt x="318" y="641"/>
                    </a:lnTo>
                    <a:lnTo>
                      <a:pt x="317" y="644"/>
                    </a:lnTo>
                    <a:lnTo>
                      <a:pt x="315" y="648"/>
                    </a:lnTo>
                    <a:lnTo>
                      <a:pt x="310" y="650"/>
                    </a:lnTo>
                    <a:lnTo>
                      <a:pt x="305" y="653"/>
                    </a:lnTo>
                    <a:lnTo>
                      <a:pt x="298" y="656"/>
                    </a:lnTo>
                    <a:lnTo>
                      <a:pt x="289" y="658"/>
                    </a:lnTo>
                    <a:lnTo>
                      <a:pt x="280" y="661"/>
                    </a:lnTo>
                    <a:lnTo>
                      <a:pt x="269" y="662"/>
                    </a:lnTo>
                    <a:lnTo>
                      <a:pt x="259" y="663"/>
                    </a:lnTo>
                    <a:lnTo>
                      <a:pt x="246" y="666"/>
                    </a:lnTo>
                    <a:lnTo>
                      <a:pt x="233" y="667"/>
                    </a:lnTo>
                    <a:lnTo>
                      <a:pt x="220" y="667"/>
                    </a:lnTo>
                    <a:lnTo>
                      <a:pt x="207" y="669"/>
                    </a:lnTo>
                    <a:lnTo>
                      <a:pt x="192" y="670"/>
                    </a:lnTo>
                    <a:lnTo>
                      <a:pt x="178" y="670"/>
                    </a:lnTo>
                    <a:lnTo>
                      <a:pt x="163" y="670"/>
                    </a:lnTo>
                    <a:lnTo>
                      <a:pt x="149" y="670"/>
                    </a:lnTo>
                    <a:lnTo>
                      <a:pt x="135" y="670"/>
                    </a:lnTo>
                    <a:lnTo>
                      <a:pt x="120" y="669"/>
                    </a:lnTo>
                    <a:lnTo>
                      <a:pt x="106" y="669"/>
                    </a:lnTo>
                    <a:lnTo>
                      <a:pt x="93" y="667"/>
                    </a:lnTo>
                    <a:lnTo>
                      <a:pt x="80" y="666"/>
                    </a:lnTo>
                    <a:lnTo>
                      <a:pt x="68" y="665"/>
                    </a:lnTo>
                    <a:lnTo>
                      <a:pt x="57" y="662"/>
                    </a:lnTo>
                    <a:lnTo>
                      <a:pt x="45" y="661"/>
                    </a:lnTo>
                    <a:lnTo>
                      <a:pt x="36" y="658"/>
                    </a:lnTo>
                    <a:lnTo>
                      <a:pt x="28" y="656"/>
                    </a:lnTo>
                    <a:lnTo>
                      <a:pt x="22" y="653"/>
                    </a:lnTo>
                    <a:lnTo>
                      <a:pt x="15" y="650"/>
                    </a:lnTo>
                    <a:lnTo>
                      <a:pt x="11" y="648"/>
                    </a:lnTo>
                    <a:lnTo>
                      <a:pt x="9" y="644"/>
                    </a:lnTo>
                    <a:lnTo>
                      <a:pt x="8" y="641"/>
                    </a:lnTo>
                    <a:lnTo>
                      <a:pt x="8" y="607"/>
                    </a:lnTo>
                    <a:lnTo>
                      <a:pt x="6" y="607"/>
                    </a:lnTo>
                    <a:lnTo>
                      <a:pt x="5" y="607"/>
                    </a:lnTo>
                    <a:lnTo>
                      <a:pt x="4" y="607"/>
                    </a:lnTo>
                    <a:lnTo>
                      <a:pt x="2" y="606"/>
                    </a:lnTo>
                    <a:lnTo>
                      <a:pt x="1" y="606"/>
                    </a:lnTo>
                    <a:lnTo>
                      <a:pt x="1" y="604"/>
                    </a:lnTo>
                    <a:lnTo>
                      <a:pt x="0" y="603"/>
                    </a:lnTo>
                    <a:lnTo>
                      <a:pt x="0" y="602"/>
                    </a:lnTo>
                    <a:lnTo>
                      <a:pt x="0" y="599"/>
                    </a:lnTo>
                    <a:lnTo>
                      <a:pt x="0" y="460"/>
                    </a:lnTo>
                    <a:lnTo>
                      <a:pt x="0" y="458"/>
                    </a:lnTo>
                    <a:lnTo>
                      <a:pt x="0" y="456"/>
                    </a:lnTo>
                    <a:lnTo>
                      <a:pt x="1" y="455"/>
                    </a:lnTo>
                    <a:lnTo>
                      <a:pt x="1" y="454"/>
                    </a:lnTo>
                    <a:lnTo>
                      <a:pt x="2" y="452"/>
                    </a:lnTo>
                    <a:lnTo>
                      <a:pt x="4" y="452"/>
                    </a:lnTo>
                    <a:lnTo>
                      <a:pt x="5" y="452"/>
                    </a:lnTo>
                    <a:lnTo>
                      <a:pt x="6" y="451"/>
                    </a:lnTo>
                    <a:lnTo>
                      <a:pt x="8" y="451"/>
                    </a:lnTo>
                    <a:lnTo>
                      <a:pt x="8" y="215"/>
                    </a:lnTo>
                    <a:lnTo>
                      <a:pt x="6" y="215"/>
                    </a:lnTo>
                    <a:lnTo>
                      <a:pt x="5" y="215"/>
                    </a:lnTo>
                    <a:lnTo>
                      <a:pt x="4" y="214"/>
                    </a:lnTo>
                    <a:lnTo>
                      <a:pt x="2" y="214"/>
                    </a:lnTo>
                    <a:lnTo>
                      <a:pt x="1" y="213"/>
                    </a:lnTo>
                    <a:lnTo>
                      <a:pt x="1" y="211"/>
                    </a:lnTo>
                    <a:lnTo>
                      <a:pt x="0" y="210"/>
                    </a:lnTo>
                    <a:lnTo>
                      <a:pt x="0" y="209"/>
                    </a:lnTo>
                    <a:lnTo>
                      <a:pt x="0" y="207"/>
                    </a:lnTo>
                    <a:lnTo>
                      <a:pt x="0" y="67"/>
                    </a:lnTo>
                    <a:lnTo>
                      <a:pt x="0" y="66"/>
                    </a:lnTo>
                    <a:lnTo>
                      <a:pt x="0" y="64"/>
                    </a:lnTo>
                    <a:lnTo>
                      <a:pt x="1" y="63"/>
                    </a:lnTo>
                    <a:lnTo>
                      <a:pt x="1" y="62"/>
                    </a:lnTo>
                    <a:lnTo>
                      <a:pt x="2" y="60"/>
                    </a:lnTo>
                    <a:lnTo>
                      <a:pt x="4" y="59"/>
                    </a:lnTo>
                    <a:lnTo>
                      <a:pt x="5" y="59"/>
                    </a:lnTo>
                    <a:lnTo>
                      <a:pt x="6" y="59"/>
                    </a:lnTo>
                    <a:lnTo>
                      <a:pt x="8" y="59"/>
                    </a:lnTo>
                    <a:lnTo>
                      <a:pt x="8" y="13"/>
                    </a:lnTo>
                    <a:lnTo>
                      <a:pt x="9" y="11"/>
                    </a:lnTo>
                    <a:lnTo>
                      <a:pt x="9" y="8"/>
                    </a:lnTo>
                    <a:lnTo>
                      <a:pt x="10" y="5"/>
                    </a:lnTo>
                    <a:lnTo>
                      <a:pt x="11" y="4"/>
                    </a:lnTo>
                    <a:lnTo>
                      <a:pt x="14" y="1"/>
                    </a:lnTo>
                    <a:lnTo>
                      <a:pt x="17" y="0"/>
                    </a:lnTo>
                    <a:lnTo>
                      <a:pt x="18" y="0"/>
                    </a:lnTo>
                    <a:lnTo>
                      <a:pt x="21" y="0"/>
                    </a:lnTo>
                    <a:lnTo>
                      <a:pt x="305" y="0"/>
                    </a:lnTo>
                    <a:lnTo>
                      <a:pt x="307" y="0"/>
                    </a:lnTo>
                    <a:lnTo>
                      <a:pt x="310" y="0"/>
                    </a:lnTo>
                    <a:lnTo>
                      <a:pt x="313" y="1"/>
                    </a:lnTo>
                    <a:lnTo>
                      <a:pt x="314" y="4"/>
                    </a:lnTo>
                    <a:lnTo>
                      <a:pt x="317" y="5"/>
                    </a:lnTo>
                    <a:lnTo>
                      <a:pt x="317" y="8"/>
                    </a:lnTo>
                    <a:lnTo>
                      <a:pt x="318" y="11"/>
                    </a:lnTo>
                    <a:lnTo>
                      <a:pt x="318" y="13"/>
                    </a:lnTo>
                    <a:lnTo>
                      <a:pt x="318" y="59"/>
                    </a:lnTo>
                  </a:path>
                </a:pathLst>
              </a:custGeom>
              <a:noFill/>
              <a:ln w="0">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9515" name="Freeform 99"/>
              <p:cNvSpPr>
                <a:spLocks/>
              </p:cNvSpPr>
              <p:nvPr/>
            </p:nvSpPr>
            <p:spPr bwMode="auto">
              <a:xfrm rot="-5379998">
                <a:off x="1981" y="3782"/>
                <a:ext cx="73" cy="8"/>
              </a:xfrm>
              <a:custGeom>
                <a:avLst/>
                <a:gdLst>
                  <a:gd name="T0" fmla="*/ 1 w 145"/>
                  <a:gd name="T1" fmla="*/ 0 h 17"/>
                  <a:gd name="T2" fmla="*/ 3 w 145"/>
                  <a:gd name="T3" fmla="*/ 0 h 17"/>
                  <a:gd name="T4" fmla="*/ 3 w 145"/>
                  <a:gd name="T5" fmla="*/ 0 h 17"/>
                  <a:gd name="T6" fmla="*/ 3 w 145"/>
                  <a:gd name="T7" fmla="*/ 0 h 17"/>
                  <a:gd name="T8" fmla="*/ 3 w 145"/>
                  <a:gd name="T9" fmla="*/ 0 h 17"/>
                  <a:gd name="T10" fmla="*/ 3 w 145"/>
                  <a:gd name="T11" fmla="*/ 0 h 17"/>
                  <a:gd name="T12" fmla="*/ 3 w 145"/>
                  <a:gd name="T13" fmla="*/ 0 h 17"/>
                  <a:gd name="T14" fmla="*/ 3 w 145"/>
                  <a:gd name="T15" fmla="*/ 0 h 17"/>
                  <a:gd name="T16" fmla="*/ 3 w 145"/>
                  <a:gd name="T17" fmla="*/ 0 h 17"/>
                  <a:gd name="T18" fmla="*/ 3 w 145"/>
                  <a:gd name="T19" fmla="*/ 0 h 17"/>
                  <a:gd name="T20" fmla="*/ 3 w 145"/>
                  <a:gd name="T21" fmla="*/ 0 h 17"/>
                  <a:gd name="T22" fmla="*/ 3 w 145"/>
                  <a:gd name="T23" fmla="*/ 0 h 17"/>
                  <a:gd name="T24" fmla="*/ 3 w 145"/>
                  <a:gd name="T25" fmla="*/ 0 h 17"/>
                  <a:gd name="T26" fmla="*/ 3 w 145"/>
                  <a:gd name="T27" fmla="*/ 0 h 17"/>
                  <a:gd name="T28" fmla="*/ 3 w 145"/>
                  <a:gd name="T29" fmla="*/ 0 h 17"/>
                  <a:gd name="T30" fmla="*/ 3 w 145"/>
                  <a:gd name="T31" fmla="*/ 0 h 17"/>
                  <a:gd name="T32" fmla="*/ 3 w 145"/>
                  <a:gd name="T33" fmla="*/ 0 h 17"/>
                  <a:gd name="T34" fmla="*/ 3 w 145"/>
                  <a:gd name="T35" fmla="*/ 0 h 17"/>
                  <a:gd name="T36" fmla="*/ 3 w 145"/>
                  <a:gd name="T37" fmla="*/ 0 h 17"/>
                  <a:gd name="T38" fmla="*/ 1 w 145"/>
                  <a:gd name="T39" fmla="*/ 0 h 17"/>
                  <a:gd name="T40" fmla="*/ 1 w 145"/>
                  <a:gd name="T41" fmla="*/ 0 h 17"/>
                  <a:gd name="T42" fmla="*/ 1 w 145"/>
                  <a:gd name="T43" fmla="*/ 0 h 17"/>
                  <a:gd name="T44" fmla="*/ 1 w 145"/>
                  <a:gd name="T45" fmla="*/ 0 h 17"/>
                  <a:gd name="T46" fmla="*/ 1 w 145"/>
                  <a:gd name="T47" fmla="*/ 0 h 17"/>
                  <a:gd name="T48" fmla="*/ 1 w 145"/>
                  <a:gd name="T49" fmla="*/ 0 h 17"/>
                  <a:gd name="T50" fmla="*/ 0 w 145"/>
                  <a:gd name="T51" fmla="*/ 0 h 17"/>
                  <a:gd name="T52" fmla="*/ 0 w 145"/>
                  <a:gd name="T53" fmla="*/ 0 h 17"/>
                  <a:gd name="T54" fmla="*/ 0 w 145"/>
                  <a:gd name="T55" fmla="*/ 0 h 17"/>
                  <a:gd name="T56" fmla="*/ 0 w 145"/>
                  <a:gd name="T57" fmla="*/ 0 h 17"/>
                  <a:gd name="T58" fmla="*/ 0 w 145"/>
                  <a:gd name="T59" fmla="*/ 0 h 17"/>
                  <a:gd name="T60" fmla="*/ 0 w 145"/>
                  <a:gd name="T61" fmla="*/ 0 h 17"/>
                  <a:gd name="T62" fmla="*/ 1 w 145"/>
                  <a:gd name="T63" fmla="*/ 0 h 17"/>
                  <a:gd name="T64" fmla="*/ 1 w 145"/>
                  <a:gd name="T65" fmla="*/ 0 h 17"/>
                  <a:gd name="T66" fmla="*/ 1 w 145"/>
                  <a:gd name="T67" fmla="*/ 0 h 17"/>
                  <a:gd name="T68" fmla="*/ 1 w 145"/>
                  <a:gd name="T69" fmla="*/ 0 h 17"/>
                  <a:gd name="T70" fmla="*/ 1 w 145"/>
                  <a:gd name="T71" fmla="*/ 0 h 17"/>
                  <a:gd name="T72" fmla="*/ 1 w 145"/>
                  <a:gd name="T73" fmla="*/ 0 h 17"/>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0" t="0" r="r" b="b"/>
                <a:pathLst>
                  <a:path w="145" h="17">
                    <a:moveTo>
                      <a:pt x="9" y="0"/>
                    </a:moveTo>
                    <a:lnTo>
                      <a:pt x="136" y="0"/>
                    </a:lnTo>
                    <a:lnTo>
                      <a:pt x="137" y="0"/>
                    </a:lnTo>
                    <a:lnTo>
                      <a:pt x="140" y="0"/>
                    </a:lnTo>
                    <a:lnTo>
                      <a:pt x="141" y="1"/>
                    </a:lnTo>
                    <a:lnTo>
                      <a:pt x="143" y="3"/>
                    </a:lnTo>
                    <a:lnTo>
                      <a:pt x="144" y="4"/>
                    </a:lnTo>
                    <a:lnTo>
                      <a:pt x="145" y="5"/>
                    </a:lnTo>
                    <a:lnTo>
                      <a:pt x="145" y="7"/>
                    </a:lnTo>
                    <a:lnTo>
                      <a:pt x="145" y="9"/>
                    </a:lnTo>
                    <a:lnTo>
                      <a:pt x="145" y="11"/>
                    </a:lnTo>
                    <a:lnTo>
                      <a:pt x="145" y="12"/>
                    </a:lnTo>
                    <a:lnTo>
                      <a:pt x="144" y="13"/>
                    </a:lnTo>
                    <a:lnTo>
                      <a:pt x="143" y="15"/>
                    </a:lnTo>
                    <a:lnTo>
                      <a:pt x="141" y="16"/>
                    </a:lnTo>
                    <a:lnTo>
                      <a:pt x="140" y="17"/>
                    </a:lnTo>
                    <a:lnTo>
                      <a:pt x="137" y="17"/>
                    </a:lnTo>
                    <a:lnTo>
                      <a:pt x="136" y="17"/>
                    </a:lnTo>
                    <a:lnTo>
                      <a:pt x="9" y="17"/>
                    </a:lnTo>
                    <a:lnTo>
                      <a:pt x="8" y="17"/>
                    </a:lnTo>
                    <a:lnTo>
                      <a:pt x="5" y="17"/>
                    </a:lnTo>
                    <a:lnTo>
                      <a:pt x="4" y="16"/>
                    </a:lnTo>
                    <a:lnTo>
                      <a:pt x="3" y="15"/>
                    </a:lnTo>
                    <a:lnTo>
                      <a:pt x="1" y="13"/>
                    </a:lnTo>
                    <a:lnTo>
                      <a:pt x="0" y="12"/>
                    </a:lnTo>
                    <a:lnTo>
                      <a:pt x="0" y="11"/>
                    </a:lnTo>
                    <a:lnTo>
                      <a:pt x="0" y="9"/>
                    </a:lnTo>
                    <a:lnTo>
                      <a:pt x="0" y="7"/>
                    </a:lnTo>
                    <a:lnTo>
                      <a:pt x="0" y="5"/>
                    </a:lnTo>
                    <a:lnTo>
                      <a:pt x="1" y="4"/>
                    </a:lnTo>
                    <a:lnTo>
                      <a:pt x="3" y="3"/>
                    </a:lnTo>
                    <a:lnTo>
                      <a:pt x="4" y="1"/>
                    </a:lnTo>
                    <a:lnTo>
                      <a:pt x="5" y="0"/>
                    </a:lnTo>
                    <a:lnTo>
                      <a:pt x="8" y="0"/>
                    </a:lnTo>
                    <a:lnTo>
                      <a:pt x="9"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9516" name="Freeform 100"/>
              <p:cNvSpPr>
                <a:spLocks/>
              </p:cNvSpPr>
              <p:nvPr/>
            </p:nvSpPr>
            <p:spPr bwMode="auto">
              <a:xfrm rot="-5379998">
                <a:off x="1996" y="3851"/>
                <a:ext cx="10" cy="20"/>
              </a:xfrm>
              <a:custGeom>
                <a:avLst/>
                <a:gdLst>
                  <a:gd name="T0" fmla="*/ 0 w 18"/>
                  <a:gd name="T1" fmla="*/ 0 h 41"/>
                  <a:gd name="T2" fmla="*/ 1 w 18"/>
                  <a:gd name="T3" fmla="*/ 0 h 41"/>
                  <a:gd name="T4" fmla="*/ 1 w 18"/>
                  <a:gd name="T5" fmla="*/ 0 h 41"/>
                  <a:gd name="T6" fmla="*/ 1 w 18"/>
                  <a:gd name="T7" fmla="*/ 0 h 41"/>
                  <a:gd name="T8" fmla="*/ 1 w 18"/>
                  <a:gd name="T9" fmla="*/ 0 h 41"/>
                  <a:gd name="T10" fmla="*/ 1 w 18"/>
                  <a:gd name="T11" fmla="*/ 0 h 41"/>
                  <a:gd name="T12" fmla="*/ 1 w 18"/>
                  <a:gd name="T13" fmla="*/ 0 h 41"/>
                  <a:gd name="T14" fmla="*/ 1 w 18"/>
                  <a:gd name="T15" fmla="*/ 0 h 41"/>
                  <a:gd name="T16" fmla="*/ 1 w 18"/>
                  <a:gd name="T17" fmla="*/ 0 h 41"/>
                  <a:gd name="T18" fmla="*/ 1 w 18"/>
                  <a:gd name="T19" fmla="*/ 0 h 41"/>
                  <a:gd name="T20" fmla="*/ 1 w 18"/>
                  <a:gd name="T21" fmla="*/ 0 h 41"/>
                  <a:gd name="T22" fmla="*/ 1 w 18"/>
                  <a:gd name="T23" fmla="*/ 0 h 41"/>
                  <a:gd name="T24" fmla="*/ 1 w 18"/>
                  <a:gd name="T25" fmla="*/ 0 h 41"/>
                  <a:gd name="T26" fmla="*/ 1 w 18"/>
                  <a:gd name="T27" fmla="*/ 0 h 41"/>
                  <a:gd name="T28" fmla="*/ 1 w 18"/>
                  <a:gd name="T29" fmla="*/ 0 h 41"/>
                  <a:gd name="T30" fmla="*/ 1 w 18"/>
                  <a:gd name="T31" fmla="*/ 0 h 41"/>
                  <a:gd name="T32" fmla="*/ 1 w 18"/>
                  <a:gd name="T33" fmla="*/ 0 h 41"/>
                  <a:gd name="T34" fmla="*/ 1 w 18"/>
                  <a:gd name="T35" fmla="*/ 0 h 41"/>
                  <a:gd name="T36" fmla="*/ 1 w 18"/>
                  <a:gd name="T37" fmla="*/ 0 h 41"/>
                  <a:gd name="T38" fmla="*/ 1 w 18"/>
                  <a:gd name="T39" fmla="*/ 0 h 41"/>
                  <a:gd name="T40" fmla="*/ 0 w 18"/>
                  <a:gd name="T41" fmla="*/ 0 h 41"/>
                  <a:gd name="T42" fmla="*/ 0 w 18"/>
                  <a:gd name="T43" fmla="*/ 0 h 41"/>
                  <a:gd name="T44" fmla="*/ 0 w 18"/>
                  <a:gd name="T45" fmla="*/ 0 h 41"/>
                  <a:gd name="T46" fmla="*/ 0 w 18"/>
                  <a:gd name="T47" fmla="*/ 0 h 41"/>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0" t="0" r="r" b="b"/>
                <a:pathLst>
                  <a:path w="18" h="41">
                    <a:moveTo>
                      <a:pt x="0" y="0"/>
                    </a:moveTo>
                    <a:lnTo>
                      <a:pt x="13" y="9"/>
                    </a:lnTo>
                    <a:lnTo>
                      <a:pt x="13" y="24"/>
                    </a:lnTo>
                    <a:lnTo>
                      <a:pt x="14" y="24"/>
                    </a:lnTo>
                    <a:lnTo>
                      <a:pt x="16" y="25"/>
                    </a:lnTo>
                    <a:lnTo>
                      <a:pt x="17" y="25"/>
                    </a:lnTo>
                    <a:lnTo>
                      <a:pt x="17" y="26"/>
                    </a:lnTo>
                    <a:lnTo>
                      <a:pt x="18" y="26"/>
                    </a:lnTo>
                    <a:lnTo>
                      <a:pt x="18" y="30"/>
                    </a:lnTo>
                    <a:lnTo>
                      <a:pt x="18" y="34"/>
                    </a:lnTo>
                    <a:lnTo>
                      <a:pt x="18" y="37"/>
                    </a:lnTo>
                    <a:lnTo>
                      <a:pt x="18" y="41"/>
                    </a:lnTo>
                    <a:lnTo>
                      <a:pt x="13" y="38"/>
                    </a:lnTo>
                    <a:lnTo>
                      <a:pt x="8" y="37"/>
                    </a:lnTo>
                    <a:lnTo>
                      <a:pt x="5" y="34"/>
                    </a:lnTo>
                    <a:lnTo>
                      <a:pt x="2" y="33"/>
                    </a:lnTo>
                    <a:lnTo>
                      <a:pt x="1" y="30"/>
                    </a:lnTo>
                    <a:lnTo>
                      <a:pt x="0" y="27"/>
                    </a:lnTo>
                    <a:lnTo>
                      <a:pt x="0" y="25"/>
                    </a:lnTo>
                    <a:lnTo>
                      <a:pt x="0" y="22"/>
                    </a:lnTo>
                    <a:lnTo>
                      <a:pt x="0" y="0"/>
                    </a:lnTo>
                    <a:close/>
                  </a:path>
                </a:pathLst>
              </a:custGeom>
              <a:solidFill>
                <a:srgbClr val="FF9933"/>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9517" name="Freeform 101"/>
              <p:cNvSpPr>
                <a:spLocks/>
              </p:cNvSpPr>
              <p:nvPr/>
            </p:nvSpPr>
            <p:spPr bwMode="auto">
              <a:xfrm rot="-5379998">
                <a:off x="1996" y="3851"/>
                <a:ext cx="10" cy="20"/>
              </a:xfrm>
              <a:custGeom>
                <a:avLst/>
                <a:gdLst>
                  <a:gd name="T0" fmla="*/ 0 w 18"/>
                  <a:gd name="T1" fmla="*/ 0 h 41"/>
                  <a:gd name="T2" fmla="*/ 1 w 18"/>
                  <a:gd name="T3" fmla="*/ 0 h 41"/>
                  <a:gd name="T4" fmla="*/ 1 w 18"/>
                  <a:gd name="T5" fmla="*/ 0 h 41"/>
                  <a:gd name="T6" fmla="*/ 1 w 18"/>
                  <a:gd name="T7" fmla="*/ 0 h 41"/>
                  <a:gd name="T8" fmla="*/ 1 w 18"/>
                  <a:gd name="T9" fmla="*/ 0 h 41"/>
                  <a:gd name="T10" fmla="*/ 1 w 18"/>
                  <a:gd name="T11" fmla="*/ 0 h 41"/>
                  <a:gd name="T12" fmla="*/ 1 w 18"/>
                  <a:gd name="T13" fmla="*/ 0 h 41"/>
                  <a:gd name="T14" fmla="*/ 1 w 18"/>
                  <a:gd name="T15" fmla="*/ 0 h 41"/>
                  <a:gd name="T16" fmla="*/ 1 w 18"/>
                  <a:gd name="T17" fmla="*/ 0 h 41"/>
                  <a:gd name="T18" fmla="*/ 1 w 18"/>
                  <a:gd name="T19" fmla="*/ 0 h 41"/>
                  <a:gd name="T20" fmla="*/ 1 w 18"/>
                  <a:gd name="T21" fmla="*/ 0 h 41"/>
                  <a:gd name="T22" fmla="*/ 1 w 18"/>
                  <a:gd name="T23" fmla="*/ 0 h 41"/>
                  <a:gd name="T24" fmla="*/ 1 w 18"/>
                  <a:gd name="T25" fmla="*/ 0 h 41"/>
                  <a:gd name="T26" fmla="*/ 1 w 18"/>
                  <a:gd name="T27" fmla="*/ 0 h 41"/>
                  <a:gd name="T28" fmla="*/ 1 w 18"/>
                  <a:gd name="T29" fmla="*/ 0 h 41"/>
                  <a:gd name="T30" fmla="*/ 1 w 18"/>
                  <a:gd name="T31" fmla="*/ 0 h 41"/>
                  <a:gd name="T32" fmla="*/ 1 w 18"/>
                  <a:gd name="T33" fmla="*/ 0 h 41"/>
                  <a:gd name="T34" fmla="*/ 1 w 18"/>
                  <a:gd name="T35" fmla="*/ 0 h 41"/>
                  <a:gd name="T36" fmla="*/ 1 w 18"/>
                  <a:gd name="T37" fmla="*/ 0 h 41"/>
                  <a:gd name="T38" fmla="*/ 1 w 18"/>
                  <a:gd name="T39" fmla="*/ 0 h 41"/>
                  <a:gd name="T40" fmla="*/ 0 w 18"/>
                  <a:gd name="T41" fmla="*/ 0 h 41"/>
                  <a:gd name="T42" fmla="*/ 0 w 18"/>
                  <a:gd name="T43" fmla="*/ 0 h 41"/>
                  <a:gd name="T44" fmla="*/ 0 w 18"/>
                  <a:gd name="T45" fmla="*/ 0 h 41"/>
                  <a:gd name="T46" fmla="*/ 0 w 18"/>
                  <a:gd name="T47" fmla="*/ 0 h 41"/>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0" t="0" r="r" b="b"/>
                <a:pathLst>
                  <a:path w="18" h="41">
                    <a:moveTo>
                      <a:pt x="0" y="0"/>
                    </a:moveTo>
                    <a:lnTo>
                      <a:pt x="13" y="9"/>
                    </a:lnTo>
                    <a:lnTo>
                      <a:pt x="13" y="24"/>
                    </a:lnTo>
                    <a:lnTo>
                      <a:pt x="14" y="24"/>
                    </a:lnTo>
                    <a:lnTo>
                      <a:pt x="16" y="25"/>
                    </a:lnTo>
                    <a:lnTo>
                      <a:pt x="17" y="25"/>
                    </a:lnTo>
                    <a:lnTo>
                      <a:pt x="17" y="26"/>
                    </a:lnTo>
                    <a:lnTo>
                      <a:pt x="18" y="26"/>
                    </a:lnTo>
                    <a:lnTo>
                      <a:pt x="18" y="30"/>
                    </a:lnTo>
                    <a:lnTo>
                      <a:pt x="18" y="34"/>
                    </a:lnTo>
                    <a:lnTo>
                      <a:pt x="18" y="37"/>
                    </a:lnTo>
                    <a:lnTo>
                      <a:pt x="18" y="41"/>
                    </a:lnTo>
                    <a:lnTo>
                      <a:pt x="13" y="38"/>
                    </a:lnTo>
                    <a:lnTo>
                      <a:pt x="8" y="37"/>
                    </a:lnTo>
                    <a:lnTo>
                      <a:pt x="5" y="34"/>
                    </a:lnTo>
                    <a:lnTo>
                      <a:pt x="2" y="33"/>
                    </a:lnTo>
                    <a:lnTo>
                      <a:pt x="1" y="30"/>
                    </a:lnTo>
                    <a:lnTo>
                      <a:pt x="0" y="27"/>
                    </a:lnTo>
                    <a:lnTo>
                      <a:pt x="0" y="25"/>
                    </a:lnTo>
                    <a:lnTo>
                      <a:pt x="0" y="22"/>
                    </a:lnTo>
                    <a:lnTo>
                      <a:pt x="0" y="0"/>
                    </a:lnTo>
                  </a:path>
                </a:pathLst>
              </a:custGeom>
              <a:noFill/>
              <a:ln w="0">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9518" name="Freeform 102"/>
              <p:cNvSpPr>
                <a:spLocks/>
              </p:cNvSpPr>
              <p:nvPr/>
            </p:nvSpPr>
            <p:spPr bwMode="auto">
              <a:xfrm rot="-5379998">
                <a:off x="1997" y="3705"/>
                <a:ext cx="10" cy="20"/>
              </a:xfrm>
              <a:custGeom>
                <a:avLst/>
                <a:gdLst>
                  <a:gd name="T0" fmla="*/ 1 w 19"/>
                  <a:gd name="T1" fmla="*/ 0 h 41"/>
                  <a:gd name="T2" fmla="*/ 1 w 19"/>
                  <a:gd name="T3" fmla="*/ 0 h 41"/>
                  <a:gd name="T4" fmla="*/ 1 w 19"/>
                  <a:gd name="T5" fmla="*/ 0 h 41"/>
                  <a:gd name="T6" fmla="*/ 1 w 19"/>
                  <a:gd name="T7" fmla="*/ 0 h 41"/>
                  <a:gd name="T8" fmla="*/ 1 w 19"/>
                  <a:gd name="T9" fmla="*/ 0 h 41"/>
                  <a:gd name="T10" fmla="*/ 1 w 19"/>
                  <a:gd name="T11" fmla="*/ 0 h 41"/>
                  <a:gd name="T12" fmla="*/ 1 w 19"/>
                  <a:gd name="T13" fmla="*/ 0 h 41"/>
                  <a:gd name="T14" fmla="*/ 1 w 19"/>
                  <a:gd name="T15" fmla="*/ 0 h 41"/>
                  <a:gd name="T16" fmla="*/ 1 w 19"/>
                  <a:gd name="T17" fmla="*/ 0 h 41"/>
                  <a:gd name="T18" fmla="*/ 1 w 19"/>
                  <a:gd name="T19" fmla="*/ 0 h 41"/>
                  <a:gd name="T20" fmla="*/ 0 w 19"/>
                  <a:gd name="T21" fmla="*/ 0 h 41"/>
                  <a:gd name="T22" fmla="*/ 0 w 19"/>
                  <a:gd name="T23" fmla="*/ 0 h 41"/>
                  <a:gd name="T24" fmla="*/ 0 w 19"/>
                  <a:gd name="T25" fmla="*/ 0 h 41"/>
                  <a:gd name="T26" fmla="*/ 0 w 19"/>
                  <a:gd name="T27" fmla="*/ 0 h 41"/>
                  <a:gd name="T28" fmla="*/ 0 w 19"/>
                  <a:gd name="T29" fmla="*/ 0 h 41"/>
                  <a:gd name="T30" fmla="*/ 1 w 19"/>
                  <a:gd name="T31" fmla="*/ 0 h 41"/>
                  <a:gd name="T32" fmla="*/ 1 w 19"/>
                  <a:gd name="T33" fmla="*/ 0 h 41"/>
                  <a:gd name="T34" fmla="*/ 1 w 19"/>
                  <a:gd name="T35" fmla="*/ 0 h 41"/>
                  <a:gd name="T36" fmla="*/ 1 w 19"/>
                  <a:gd name="T37" fmla="*/ 0 h 41"/>
                  <a:gd name="T38" fmla="*/ 1 w 19"/>
                  <a:gd name="T39" fmla="*/ 0 h 41"/>
                  <a:gd name="T40" fmla="*/ 1 w 19"/>
                  <a:gd name="T41" fmla="*/ 0 h 41"/>
                  <a:gd name="T42" fmla="*/ 1 w 19"/>
                  <a:gd name="T43" fmla="*/ 0 h 41"/>
                  <a:gd name="T44" fmla="*/ 1 w 19"/>
                  <a:gd name="T45" fmla="*/ 0 h 41"/>
                  <a:gd name="T46" fmla="*/ 1 w 19"/>
                  <a:gd name="T47" fmla="*/ 0 h 41"/>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0" t="0" r="r" b="b"/>
                <a:pathLst>
                  <a:path w="19" h="41">
                    <a:moveTo>
                      <a:pt x="18" y="0"/>
                    </a:moveTo>
                    <a:lnTo>
                      <a:pt x="5" y="9"/>
                    </a:lnTo>
                    <a:lnTo>
                      <a:pt x="5" y="24"/>
                    </a:lnTo>
                    <a:lnTo>
                      <a:pt x="4" y="24"/>
                    </a:lnTo>
                    <a:lnTo>
                      <a:pt x="4" y="25"/>
                    </a:lnTo>
                    <a:lnTo>
                      <a:pt x="2" y="25"/>
                    </a:lnTo>
                    <a:lnTo>
                      <a:pt x="1" y="26"/>
                    </a:lnTo>
                    <a:lnTo>
                      <a:pt x="0" y="26"/>
                    </a:lnTo>
                    <a:lnTo>
                      <a:pt x="0" y="30"/>
                    </a:lnTo>
                    <a:lnTo>
                      <a:pt x="0" y="34"/>
                    </a:lnTo>
                    <a:lnTo>
                      <a:pt x="0" y="37"/>
                    </a:lnTo>
                    <a:lnTo>
                      <a:pt x="0" y="41"/>
                    </a:lnTo>
                    <a:lnTo>
                      <a:pt x="6" y="38"/>
                    </a:lnTo>
                    <a:lnTo>
                      <a:pt x="10" y="37"/>
                    </a:lnTo>
                    <a:lnTo>
                      <a:pt x="14" y="34"/>
                    </a:lnTo>
                    <a:lnTo>
                      <a:pt x="16" y="33"/>
                    </a:lnTo>
                    <a:lnTo>
                      <a:pt x="18" y="30"/>
                    </a:lnTo>
                    <a:lnTo>
                      <a:pt x="18" y="27"/>
                    </a:lnTo>
                    <a:lnTo>
                      <a:pt x="19" y="25"/>
                    </a:lnTo>
                    <a:lnTo>
                      <a:pt x="19" y="22"/>
                    </a:lnTo>
                    <a:lnTo>
                      <a:pt x="18" y="0"/>
                    </a:lnTo>
                    <a:close/>
                  </a:path>
                </a:pathLst>
              </a:custGeom>
              <a:solidFill>
                <a:srgbClr val="FF9933"/>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9519" name="Freeform 103"/>
              <p:cNvSpPr>
                <a:spLocks/>
              </p:cNvSpPr>
              <p:nvPr/>
            </p:nvSpPr>
            <p:spPr bwMode="auto">
              <a:xfrm rot="-5379998">
                <a:off x="1997" y="3705"/>
                <a:ext cx="10" cy="20"/>
              </a:xfrm>
              <a:custGeom>
                <a:avLst/>
                <a:gdLst>
                  <a:gd name="T0" fmla="*/ 1 w 19"/>
                  <a:gd name="T1" fmla="*/ 0 h 41"/>
                  <a:gd name="T2" fmla="*/ 1 w 19"/>
                  <a:gd name="T3" fmla="*/ 0 h 41"/>
                  <a:gd name="T4" fmla="*/ 1 w 19"/>
                  <a:gd name="T5" fmla="*/ 0 h 41"/>
                  <a:gd name="T6" fmla="*/ 1 w 19"/>
                  <a:gd name="T7" fmla="*/ 0 h 41"/>
                  <a:gd name="T8" fmla="*/ 1 w 19"/>
                  <a:gd name="T9" fmla="*/ 0 h 41"/>
                  <a:gd name="T10" fmla="*/ 1 w 19"/>
                  <a:gd name="T11" fmla="*/ 0 h 41"/>
                  <a:gd name="T12" fmla="*/ 1 w 19"/>
                  <a:gd name="T13" fmla="*/ 0 h 41"/>
                  <a:gd name="T14" fmla="*/ 1 w 19"/>
                  <a:gd name="T15" fmla="*/ 0 h 41"/>
                  <a:gd name="T16" fmla="*/ 1 w 19"/>
                  <a:gd name="T17" fmla="*/ 0 h 41"/>
                  <a:gd name="T18" fmla="*/ 1 w 19"/>
                  <a:gd name="T19" fmla="*/ 0 h 41"/>
                  <a:gd name="T20" fmla="*/ 0 w 19"/>
                  <a:gd name="T21" fmla="*/ 0 h 41"/>
                  <a:gd name="T22" fmla="*/ 0 w 19"/>
                  <a:gd name="T23" fmla="*/ 0 h 41"/>
                  <a:gd name="T24" fmla="*/ 0 w 19"/>
                  <a:gd name="T25" fmla="*/ 0 h 41"/>
                  <a:gd name="T26" fmla="*/ 0 w 19"/>
                  <a:gd name="T27" fmla="*/ 0 h 41"/>
                  <a:gd name="T28" fmla="*/ 0 w 19"/>
                  <a:gd name="T29" fmla="*/ 0 h 41"/>
                  <a:gd name="T30" fmla="*/ 1 w 19"/>
                  <a:gd name="T31" fmla="*/ 0 h 41"/>
                  <a:gd name="T32" fmla="*/ 1 w 19"/>
                  <a:gd name="T33" fmla="*/ 0 h 41"/>
                  <a:gd name="T34" fmla="*/ 1 w 19"/>
                  <a:gd name="T35" fmla="*/ 0 h 41"/>
                  <a:gd name="T36" fmla="*/ 1 w 19"/>
                  <a:gd name="T37" fmla="*/ 0 h 41"/>
                  <a:gd name="T38" fmla="*/ 1 w 19"/>
                  <a:gd name="T39" fmla="*/ 0 h 41"/>
                  <a:gd name="T40" fmla="*/ 1 w 19"/>
                  <a:gd name="T41" fmla="*/ 0 h 41"/>
                  <a:gd name="T42" fmla="*/ 1 w 19"/>
                  <a:gd name="T43" fmla="*/ 0 h 41"/>
                  <a:gd name="T44" fmla="*/ 1 w 19"/>
                  <a:gd name="T45" fmla="*/ 0 h 41"/>
                  <a:gd name="T46" fmla="*/ 1 w 19"/>
                  <a:gd name="T47" fmla="*/ 0 h 41"/>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0" t="0" r="r" b="b"/>
                <a:pathLst>
                  <a:path w="19" h="41">
                    <a:moveTo>
                      <a:pt x="18" y="0"/>
                    </a:moveTo>
                    <a:lnTo>
                      <a:pt x="5" y="9"/>
                    </a:lnTo>
                    <a:lnTo>
                      <a:pt x="5" y="24"/>
                    </a:lnTo>
                    <a:lnTo>
                      <a:pt x="4" y="24"/>
                    </a:lnTo>
                    <a:lnTo>
                      <a:pt x="4" y="25"/>
                    </a:lnTo>
                    <a:lnTo>
                      <a:pt x="2" y="25"/>
                    </a:lnTo>
                    <a:lnTo>
                      <a:pt x="1" y="26"/>
                    </a:lnTo>
                    <a:lnTo>
                      <a:pt x="0" y="26"/>
                    </a:lnTo>
                    <a:lnTo>
                      <a:pt x="0" y="30"/>
                    </a:lnTo>
                    <a:lnTo>
                      <a:pt x="0" y="34"/>
                    </a:lnTo>
                    <a:lnTo>
                      <a:pt x="0" y="37"/>
                    </a:lnTo>
                    <a:lnTo>
                      <a:pt x="0" y="41"/>
                    </a:lnTo>
                    <a:lnTo>
                      <a:pt x="6" y="38"/>
                    </a:lnTo>
                    <a:lnTo>
                      <a:pt x="10" y="37"/>
                    </a:lnTo>
                    <a:lnTo>
                      <a:pt x="14" y="34"/>
                    </a:lnTo>
                    <a:lnTo>
                      <a:pt x="16" y="33"/>
                    </a:lnTo>
                    <a:lnTo>
                      <a:pt x="18" y="30"/>
                    </a:lnTo>
                    <a:lnTo>
                      <a:pt x="18" y="27"/>
                    </a:lnTo>
                    <a:lnTo>
                      <a:pt x="19" y="25"/>
                    </a:lnTo>
                    <a:lnTo>
                      <a:pt x="19" y="22"/>
                    </a:lnTo>
                    <a:lnTo>
                      <a:pt x="18" y="0"/>
                    </a:lnTo>
                  </a:path>
                </a:pathLst>
              </a:custGeom>
              <a:noFill/>
              <a:ln w="0">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9520" name="Freeform 104"/>
              <p:cNvSpPr>
                <a:spLocks/>
              </p:cNvSpPr>
              <p:nvPr/>
            </p:nvSpPr>
            <p:spPr bwMode="auto">
              <a:xfrm rot="-5379998">
                <a:off x="1994" y="3832"/>
                <a:ext cx="34" cy="13"/>
              </a:xfrm>
              <a:custGeom>
                <a:avLst/>
                <a:gdLst>
                  <a:gd name="T0" fmla="*/ 0 w 70"/>
                  <a:gd name="T1" fmla="*/ 0 h 26"/>
                  <a:gd name="T2" fmla="*/ 0 w 70"/>
                  <a:gd name="T3" fmla="*/ 1 h 26"/>
                  <a:gd name="T4" fmla="*/ 0 w 70"/>
                  <a:gd name="T5" fmla="*/ 1 h 26"/>
                  <a:gd name="T6" fmla="*/ 0 w 70"/>
                  <a:gd name="T7" fmla="*/ 1 h 26"/>
                  <a:gd name="T8" fmla="*/ 0 w 70"/>
                  <a:gd name="T9" fmla="*/ 1 h 26"/>
                  <a:gd name="T10" fmla="*/ 0 w 70"/>
                  <a:gd name="T11" fmla="*/ 1 h 26"/>
                  <a:gd name="T12" fmla="*/ 0 w 70"/>
                  <a:gd name="T13" fmla="*/ 1 h 26"/>
                  <a:gd name="T14" fmla="*/ 0 w 70"/>
                  <a:gd name="T15" fmla="*/ 1 h 26"/>
                  <a:gd name="T16" fmla="*/ 0 w 70"/>
                  <a:gd name="T17" fmla="*/ 1 h 26"/>
                  <a:gd name="T18" fmla="*/ 0 w 70"/>
                  <a:gd name="T19" fmla="*/ 1 h 26"/>
                  <a:gd name="T20" fmla="*/ 0 w 70"/>
                  <a:gd name="T21" fmla="*/ 1 h 26"/>
                  <a:gd name="T22" fmla="*/ 0 w 70"/>
                  <a:gd name="T23" fmla="*/ 1 h 26"/>
                  <a:gd name="T24" fmla="*/ 0 w 70"/>
                  <a:gd name="T25" fmla="*/ 1 h 26"/>
                  <a:gd name="T26" fmla="*/ 0 w 70"/>
                  <a:gd name="T27" fmla="*/ 1 h 26"/>
                  <a:gd name="T28" fmla="*/ 0 w 70"/>
                  <a:gd name="T29" fmla="*/ 1 h 26"/>
                  <a:gd name="T30" fmla="*/ 1 w 70"/>
                  <a:gd name="T31" fmla="*/ 1 h 26"/>
                  <a:gd name="T32" fmla="*/ 1 w 70"/>
                  <a:gd name="T33" fmla="*/ 1 h 26"/>
                  <a:gd name="T34" fmla="*/ 1 w 70"/>
                  <a:gd name="T35" fmla="*/ 1 h 26"/>
                  <a:gd name="T36" fmla="*/ 1 w 70"/>
                  <a:gd name="T37" fmla="*/ 1 h 26"/>
                  <a:gd name="T38" fmla="*/ 1 w 70"/>
                  <a:gd name="T39" fmla="*/ 1 h 26"/>
                  <a:gd name="T40" fmla="*/ 1 w 70"/>
                  <a:gd name="T41" fmla="*/ 1 h 26"/>
                  <a:gd name="T42" fmla="*/ 1 w 70"/>
                  <a:gd name="T43" fmla="*/ 1 h 26"/>
                  <a:gd name="T44" fmla="*/ 0 w 70"/>
                  <a:gd name="T45" fmla="*/ 1 h 26"/>
                  <a:gd name="T46" fmla="*/ 0 w 70"/>
                  <a:gd name="T47" fmla="*/ 1 h 26"/>
                  <a:gd name="T48" fmla="*/ 0 w 70"/>
                  <a:gd name="T49" fmla="*/ 1 h 26"/>
                  <a:gd name="T50" fmla="*/ 0 w 70"/>
                  <a:gd name="T51" fmla="*/ 1 h 26"/>
                  <a:gd name="T52" fmla="*/ 0 w 70"/>
                  <a:gd name="T53" fmla="*/ 1 h 26"/>
                  <a:gd name="T54" fmla="*/ 0 w 70"/>
                  <a:gd name="T55" fmla="*/ 1 h 26"/>
                  <a:gd name="T56" fmla="*/ 0 w 70"/>
                  <a:gd name="T57" fmla="*/ 1 h 26"/>
                  <a:gd name="T58" fmla="*/ 0 w 70"/>
                  <a:gd name="T59" fmla="*/ 1 h 26"/>
                  <a:gd name="T60" fmla="*/ 0 w 70"/>
                  <a:gd name="T61" fmla="*/ 1 h 26"/>
                  <a:gd name="T62" fmla="*/ 0 w 70"/>
                  <a:gd name="T63" fmla="*/ 1 h 26"/>
                  <a:gd name="T64" fmla="*/ 0 w 70"/>
                  <a:gd name="T65" fmla="*/ 1 h 26"/>
                  <a:gd name="T66" fmla="*/ 0 w 70"/>
                  <a:gd name="T67" fmla="*/ 1 h 26"/>
                  <a:gd name="T68" fmla="*/ 0 w 70"/>
                  <a:gd name="T69" fmla="*/ 1 h 26"/>
                  <a:gd name="T70" fmla="*/ 0 w 70"/>
                  <a:gd name="T71" fmla="*/ 1 h 26"/>
                  <a:gd name="T72" fmla="*/ 0 w 70"/>
                  <a:gd name="T73" fmla="*/ 1 h 26"/>
                  <a:gd name="T74" fmla="*/ 0 w 70"/>
                  <a:gd name="T75" fmla="*/ 1 h 26"/>
                  <a:gd name="T76" fmla="*/ 0 w 70"/>
                  <a:gd name="T77" fmla="*/ 1 h 26"/>
                  <a:gd name="T78" fmla="*/ 0 w 70"/>
                  <a:gd name="T79" fmla="*/ 1 h 26"/>
                  <a:gd name="T80" fmla="*/ 0 w 70"/>
                  <a:gd name="T81" fmla="*/ 0 h 2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0" t="0" r="r" b="b"/>
                <a:pathLst>
                  <a:path w="70" h="26">
                    <a:moveTo>
                      <a:pt x="0" y="0"/>
                    </a:moveTo>
                    <a:lnTo>
                      <a:pt x="5" y="1"/>
                    </a:lnTo>
                    <a:lnTo>
                      <a:pt x="9" y="1"/>
                    </a:lnTo>
                    <a:lnTo>
                      <a:pt x="13" y="3"/>
                    </a:lnTo>
                    <a:lnTo>
                      <a:pt x="18" y="4"/>
                    </a:lnTo>
                    <a:lnTo>
                      <a:pt x="22" y="4"/>
                    </a:lnTo>
                    <a:lnTo>
                      <a:pt x="28" y="5"/>
                    </a:lnTo>
                    <a:lnTo>
                      <a:pt x="32" y="5"/>
                    </a:lnTo>
                    <a:lnTo>
                      <a:pt x="36" y="7"/>
                    </a:lnTo>
                    <a:lnTo>
                      <a:pt x="41" y="7"/>
                    </a:lnTo>
                    <a:lnTo>
                      <a:pt x="45" y="8"/>
                    </a:lnTo>
                    <a:lnTo>
                      <a:pt x="49" y="8"/>
                    </a:lnTo>
                    <a:lnTo>
                      <a:pt x="53" y="8"/>
                    </a:lnTo>
                    <a:lnTo>
                      <a:pt x="58" y="9"/>
                    </a:lnTo>
                    <a:lnTo>
                      <a:pt x="62" y="9"/>
                    </a:lnTo>
                    <a:lnTo>
                      <a:pt x="66" y="9"/>
                    </a:lnTo>
                    <a:lnTo>
                      <a:pt x="70" y="9"/>
                    </a:lnTo>
                    <a:lnTo>
                      <a:pt x="70" y="15"/>
                    </a:lnTo>
                    <a:lnTo>
                      <a:pt x="70" y="18"/>
                    </a:lnTo>
                    <a:lnTo>
                      <a:pt x="70" y="22"/>
                    </a:lnTo>
                    <a:lnTo>
                      <a:pt x="70" y="26"/>
                    </a:lnTo>
                    <a:lnTo>
                      <a:pt x="66" y="26"/>
                    </a:lnTo>
                    <a:lnTo>
                      <a:pt x="62" y="26"/>
                    </a:lnTo>
                    <a:lnTo>
                      <a:pt x="56" y="26"/>
                    </a:lnTo>
                    <a:lnTo>
                      <a:pt x="53" y="25"/>
                    </a:lnTo>
                    <a:lnTo>
                      <a:pt x="49" y="25"/>
                    </a:lnTo>
                    <a:lnTo>
                      <a:pt x="43" y="24"/>
                    </a:lnTo>
                    <a:lnTo>
                      <a:pt x="39" y="24"/>
                    </a:lnTo>
                    <a:lnTo>
                      <a:pt x="36" y="22"/>
                    </a:lnTo>
                    <a:lnTo>
                      <a:pt x="30" y="22"/>
                    </a:lnTo>
                    <a:lnTo>
                      <a:pt x="26" y="21"/>
                    </a:lnTo>
                    <a:lnTo>
                      <a:pt x="22" y="20"/>
                    </a:lnTo>
                    <a:lnTo>
                      <a:pt x="17" y="20"/>
                    </a:lnTo>
                    <a:lnTo>
                      <a:pt x="13" y="18"/>
                    </a:lnTo>
                    <a:lnTo>
                      <a:pt x="9" y="17"/>
                    </a:lnTo>
                    <a:lnTo>
                      <a:pt x="4" y="16"/>
                    </a:lnTo>
                    <a:lnTo>
                      <a:pt x="0" y="15"/>
                    </a:lnTo>
                    <a:lnTo>
                      <a:pt x="0" y="11"/>
                    </a:lnTo>
                    <a:lnTo>
                      <a:pt x="0" y="8"/>
                    </a:lnTo>
                    <a:lnTo>
                      <a:pt x="0" y="4"/>
                    </a:lnTo>
                    <a:lnTo>
                      <a:pt x="0" y="0"/>
                    </a:lnTo>
                    <a:close/>
                  </a:path>
                </a:pathLst>
              </a:custGeom>
              <a:solidFill>
                <a:srgbClr val="E8E8E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9521" name="Freeform 105"/>
              <p:cNvSpPr>
                <a:spLocks/>
              </p:cNvSpPr>
              <p:nvPr/>
            </p:nvSpPr>
            <p:spPr bwMode="auto">
              <a:xfrm rot="-5379998">
                <a:off x="1994" y="3832"/>
                <a:ext cx="34" cy="13"/>
              </a:xfrm>
              <a:custGeom>
                <a:avLst/>
                <a:gdLst>
                  <a:gd name="T0" fmla="*/ 0 w 70"/>
                  <a:gd name="T1" fmla="*/ 0 h 26"/>
                  <a:gd name="T2" fmla="*/ 0 w 70"/>
                  <a:gd name="T3" fmla="*/ 1 h 26"/>
                  <a:gd name="T4" fmla="*/ 0 w 70"/>
                  <a:gd name="T5" fmla="*/ 1 h 26"/>
                  <a:gd name="T6" fmla="*/ 0 w 70"/>
                  <a:gd name="T7" fmla="*/ 1 h 26"/>
                  <a:gd name="T8" fmla="*/ 0 w 70"/>
                  <a:gd name="T9" fmla="*/ 1 h 26"/>
                  <a:gd name="T10" fmla="*/ 0 w 70"/>
                  <a:gd name="T11" fmla="*/ 1 h 26"/>
                  <a:gd name="T12" fmla="*/ 0 w 70"/>
                  <a:gd name="T13" fmla="*/ 1 h 26"/>
                  <a:gd name="T14" fmla="*/ 0 w 70"/>
                  <a:gd name="T15" fmla="*/ 1 h 26"/>
                  <a:gd name="T16" fmla="*/ 0 w 70"/>
                  <a:gd name="T17" fmla="*/ 1 h 26"/>
                  <a:gd name="T18" fmla="*/ 0 w 70"/>
                  <a:gd name="T19" fmla="*/ 1 h 26"/>
                  <a:gd name="T20" fmla="*/ 0 w 70"/>
                  <a:gd name="T21" fmla="*/ 1 h 26"/>
                  <a:gd name="T22" fmla="*/ 0 w 70"/>
                  <a:gd name="T23" fmla="*/ 1 h 26"/>
                  <a:gd name="T24" fmla="*/ 0 w 70"/>
                  <a:gd name="T25" fmla="*/ 1 h 26"/>
                  <a:gd name="T26" fmla="*/ 0 w 70"/>
                  <a:gd name="T27" fmla="*/ 1 h 26"/>
                  <a:gd name="T28" fmla="*/ 0 w 70"/>
                  <a:gd name="T29" fmla="*/ 1 h 26"/>
                  <a:gd name="T30" fmla="*/ 1 w 70"/>
                  <a:gd name="T31" fmla="*/ 1 h 26"/>
                  <a:gd name="T32" fmla="*/ 1 w 70"/>
                  <a:gd name="T33" fmla="*/ 1 h 26"/>
                  <a:gd name="T34" fmla="*/ 1 w 70"/>
                  <a:gd name="T35" fmla="*/ 1 h 26"/>
                  <a:gd name="T36" fmla="*/ 1 w 70"/>
                  <a:gd name="T37" fmla="*/ 1 h 26"/>
                  <a:gd name="T38" fmla="*/ 1 w 70"/>
                  <a:gd name="T39" fmla="*/ 1 h 26"/>
                  <a:gd name="T40" fmla="*/ 1 w 70"/>
                  <a:gd name="T41" fmla="*/ 1 h 26"/>
                  <a:gd name="T42" fmla="*/ 1 w 70"/>
                  <a:gd name="T43" fmla="*/ 1 h 26"/>
                  <a:gd name="T44" fmla="*/ 0 w 70"/>
                  <a:gd name="T45" fmla="*/ 1 h 26"/>
                  <a:gd name="T46" fmla="*/ 0 w 70"/>
                  <a:gd name="T47" fmla="*/ 1 h 26"/>
                  <a:gd name="T48" fmla="*/ 0 w 70"/>
                  <a:gd name="T49" fmla="*/ 1 h 26"/>
                  <a:gd name="T50" fmla="*/ 0 w 70"/>
                  <a:gd name="T51" fmla="*/ 1 h 26"/>
                  <a:gd name="T52" fmla="*/ 0 w 70"/>
                  <a:gd name="T53" fmla="*/ 1 h 26"/>
                  <a:gd name="T54" fmla="*/ 0 w 70"/>
                  <a:gd name="T55" fmla="*/ 1 h 26"/>
                  <a:gd name="T56" fmla="*/ 0 w 70"/>
                  <a:gd name="T57" fmla="*/ 1 h 26"/>
                  <a:gd name="T58" fmla="*/ 0 w 70"/>
                  <a:gd name="T59" fmla="*/ 1 h 26"/>
                  <a:gd name="T60" fmla="*/ 0 w 70"/>
                  <a:gd name="T61" fmla="*/ 1 h 26"/>
                  <a:gd name="T62" fmla="*/ 0 w 70"/>
                  <a:gd name="T63" fmla="*/ 1 h 26"/>
                  <a:gd name="T64" fmla="*/ 0 w 70"/>
                  <a:gd name="T65" fmla="*/ 1 h 26"/>
                  <a:gd name="T66" fmla="*/ 0 w 70"/>
                  <a:gd name="T67" fmla="*/ 1 h 26"/>
                  <a:gd name="T68" fmla="*/ 0 w 70"/>
                  <a:gd name="T69" fmla="*/ 1 h 26"/>
                  <a:gd name="T70" fmla="*/ 0 w 70"/>
                  <a:gd name="T71" fmla="*/ 1 h 26"/>
                  <a:gd name="T72" fmla="*/ 0 w 70"/>
                  <a:gd name="T73" fmla="*/ 1 h 26"/>
                  <a:gd name="T74" fmla="*/ 0 w 70"/>
                  <a:gd name="T75" fmla="*/ 1 h 26"/>
                  <a:gd name="T76" fmla="*/ 0 w 70"/>
                  <a:gd name="T77" fmla="*/ 1 h 26"/>
                  <a:gd name="T78" fmla="*/ 0 w 70"/>
                  <a:gd name="T79" fmla="*/ 1 h 26"/>
                  <a:gd name="T80" fmla="*/ 0 w 70"/>
                  <a:gd name="T81" fmla="*/ 0 h 2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0" t="0" r="r" b="b"/>
                <a:pathLst>
                  <a:path w="70" h="26">
                    <a:moveTo>
                      <a:pt x="0" y="0"/>
                    </a:moveTo>
                    <a:lnTo>
                      <a:pt x="5" y="1"/>
                    </a:lnTo>
                    <a:lnTo>
                      <a:pt x="9" y="1"/>
                    </a:lnTo>
                    <a:lnTo>
                      <a:pt x="13" y="3"/>
                    </a:lnTo>
                    <a:lnTo>
                      <a:pt x="18" y="4"/>
                    </a:lnTo>
                    <a:lnTo>
                      <a:pt x="22" y="4"/>
                    </a:lnTo>
                    <a:lnTo>
                      <a:pt x="28" y="5"/>
                    </a:lnTo>
                    <a:lnTo>
                      <a:pt x="32" y="5"/>
                    </a:lnTo>
                    <a:lnTo>
                      <a:pt x="36" y="7"/>
                    </a:lnTo>
                    <a:lnTo>
                      <a:pt x="41" y="7"/>
                    </a:lnTo>
                    <a:lnTo>
                      <a:pt x="45" y="8"/>
                    </a:lnTo>
                    <a:lnTo>
                      <a:pt x="49" y="8"/>
                    </a:lnTo>
                    <a:lnTo>
                      <a:pt x="53" y="8"/>
                    </a:lnTo>
                    <a:lnTo>
                      <a:pt x="58" y="9"/>
                    </a:lnTo>
                    <a:lnTo>
                      <a:pt x="62" y="9"/>
                    </a:lnTo>
                    <a:lnTo>
                      <a:pt x="66" y="9"/>
                    </a:lnTo>
                    <a:lnTo>
                      <a:pt x="70" y="9"/>
                    </a:lnTo>
                    <a:lnTo>
                      <a:pt x="70" y="15"/>
                    </a:lnTo>
                    <a:lnTo>
                      <a:pt x="70" y="18"/>
                    </a:lnTo>
                    <a:lnTo>
                      <a:pt x="70" y="22"/>
                    </a:lnTo>
                    <a:lnTo>
                      <a:pt x="70" y="26"/>
                    </a:lnTo>
                    <a:lnTo>
                      <a:pt x="66" y="26"/>
                    </a:lnTo>
                    <a:lnTo>
                      <a:pt x="62" y="26"/>
                    </a:lnTo>
                    <a:lnTo>
                      <a:pt x="56" y="26"/>
                    </a:lnTo>
                    <a:lnTo>
                      <a:pt x="53" y="25"/>
                    </a:lnTo>
                    <a:lnTo>
                      <a:pt x="49" y="25"/>
                    </a:lnTo>
                    <a:lnTo>
                      <a:pt x="43" y="24"/>
                    </a:lnTo>
                    <a:lnTo>
                      <a:pt x="39" y="24"/>
                    </a:lnTo>
                    <a:lnTo>
                      <a:pt x="36" y="22"/>
                    </a:lnTo>
                    <a:lnTo>
                      <a:pt x="30" y="22"/>
                    </a:lnTo>
                    <a:lnTo>
                      <a:pt x="26" y="21"/>
                    </a:lnTo>
                    <a:lnTo>
                      <a:pt x="22" y="20"/>
                    </a:lnTo>
                    <a:lnTo>
                      <a:pt x="17" y="20"/>
                    </a:lnTo>
                    <a:lnTo>
                      <a:pt x="13" y="18"/>
                    </a:lnTo>
                    <a:lnTo>
                      <a:pt x="9" y="17"/>
                    </a:lnTo>
                    <a:lnTo>
                      <a:pt x="4" y="16"/>
                    </a:lnTo>
                    <a:lnTo>
                      <a:pt x="0" y="15"/>
                    </a:lnTo>
                    <a:lnTo>
                      <a:pt x="0" y="11"/>
                    </a:lnTo>
                    <a:lnTo>
                      <a:pt x="0" y="8"/>
                    </a:lnTo>
                    <a:lnTo>
                      <a:pt x="0" y="4"/>
                    </a:lnTo>
                    <a:lnTo>
                      <a:pt x="0" y="0"/>
                    </a:lnTo>
                  </a:path>
                </a:pathLst>
              </a:custGeom>
              <a:noFill/>
              <a:ln w="0">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9522" name="Freeform 106"/>
              <p:cNvSpPr>
                <a:spLocks/>
              </p:cNvSpPr>
              <p:nvPr/>
            </p:nvSpPr>
            <p:spPr bwMode="auto">
              <a:xfrm rot="-5379998">
                <a:off x="1995" y="3730"/>
                <a:ext cx="34" cy="13"/>
              </a:xfrm>
              <a:custGeom>
                <a:avLst/>
                <a:gdLst>
                  <a:gd name="T0" fmla="*/ 1 w 70"/>
                  <a:gd name="T1" fmla="*/ 0 h 26"/>
                  <a:gd name="T2" fmla="*/ 1 w 70"/>
                  <a:gd name="T3" fmla="*/ 1 h 26"/>
                  <a:gd name="T4" fmla="*/ 0 w 70"/>
                  <a:gd name="T5" fmla="*/ 1 h 26"/>
                  <a:gd name="T6" fmla="*/ 0 w 70"/>
                  <a:gd name="T7" fmla="*/ 1 h 26"/>
                  <a:gd name="T8" fmla="*/ 0 w 70"/>
                  <a:gd name="T9" fmla="*/ 1 h 26"/>
                  <a:gd name="T10" fmla="*/ 0 w 70"/>
                  <a:gd name="T11" fmla="*/ 1 h 26"/>
                  <a:gd name="T12" fmla="*/ 0 w 70"/>
                  <a:gd name="T13" fmla="*/ 1 h 26"/>
                  <a:gd name="T14" fmla="*/ 0 w 70"/>
                  <a:gd name="T15" fmla="*/ 1 h 26"/>
                  <a:gd name="T16" fmla="*/ 0 w 70"/>
                  <a:gd name="T17" fmla="*/ 1 h 26"/>
                  <a:gd name="T18" fmla="*/ 0 w 70"/>
                  <a:gd name="T19" fmla="*/ 1 h 26"/>
                  <a:gd name="T20" fmla="*/ 0 w 70"/>
                  <a:gd name="T21" fmla="*/ 1 h 26"/>
                  <a:gd name="T22" fmla="*/ 0 w 70"/>
                  <a:gd name="T23" fmla="*/ 1 h 26"/>
                  <a:gd name="T24" fmla="*/ 0 w 70"/>
                  <a:gd name="T25" fmla="*/ 1 h 26"/>
                  <a:gd name="T26" fmla="*/ 0 w 70"/>
                  <a:gd name="T27" fmla="*/ 1 h 26"/>
                  <a:gd name="T28" fmla="*/ 0 w 70"/>
                  <a:gd name="T29" fmla="*/ 1 h 26"/>
                  <a:gd name="T30" fmla="*/ 0 w 70"/>
                  <a:gd name="T31" fmla="*/ 1 h 26"/>
                  <a:gd name="T32" fmla="*/ 0 w 70"/>
                  <a:gd name="T33" fmla="*/ 1 h 26"/>
                  <a:gd name="T34" fmla="*/ 0 w 70"/>
                  <a:gd name="T35" fmla="*/ 1 h 26"/>
                  <a:gd name="T36" fmla="*/ 0 w 70"/>
                  <a:gd name="T37" fmla="*/ 1 h 26"/>
                  <a:gd name="T38" fmla="*/ 0 w 70"/>
                  <a:gd name="T39" fmla="*/ 1 h 26"/>
                  <a:gd name="T40" fmla="*/ 0 w 70"/>
                  <a:gd name="T41" fmla="*/ 1 h 26"/>
                  <a:gd name="T42" fmla="*/ 0 w 70"/>
                  <a:gd name="T43" fmla="*/ 1 h 26"/>
                  <a:gd name="T44" fmla="*/ 0 w 70"/>
                  <a:gd name="T45" fmla="*/ 1 h 26"/>
                  <a:gd name="T46" fmla="*/ 0 w 70"/>
                  <a:gd name="T47" fmla="*/ 1 h 26"/>
                  <a:gd name="T48" fmla="*/ 0 w 70"/>
                  <a:gd name="T49" fmla="*/ 1 h 26"/>
                  <a:gd name="T50" fmla="*/ 0 w 70"/>
                  <a:gd name="T51" fmla="*/ 1 h 26"/>
                  <a:gd name="T52" fmla="*/ 0 w 70"/>
                  <a:gd name="T53" fmla="*/ 1 h 26"/>
                  <a:gd name="T54" fmla="*/ 0 w 70"/>
                  <a:gd name="T55" fmla="*/ 1 h 26"/>
                  <a:gd name="T56" fmla="*/ 0 w 70"/>
                  <a:gd name="T57" fmla="*/ 1 h 26"/>
                  <a:gd name="T58" fmla="*/ 0 w 70"/>
                  <a:gd name="T59" fmla="*/ 1 h 26"/>
                  <a:gd name="T60" fmla="*/ 0 w 70"/>
                  <a:gd name="T61" fmla="*/ 1 h 26"/>
                  <a:gd name="T62" fmla="*/ 0 w 70"/>
                  <a:gd name="T63" fmla="*/ 1 h 26"/>
                  <a:gd name="T64" fmla="*/ 0 w 70"/>
                  <a:gd name="T65" fmla="*/ 1 h 26"/>
                  <a:gd name="T66" fmla="*/ 0 w 70"/>
                  <a:gd name="T67" fmla="*/ 1 h 26"/>
                  <a:gd name="T68" fmla="*/ 0 w 70"/>
                  <a:gd name="T69" fmla="*/ 1 h 26"/>
                  <a:gd name="T70" fmla="*/ 1 w 70"/>
                  <a:gd name="T71" fmla="*/ 1 h 26"/>
                  <a:gd name="T72" fmla="*/ 1 w 70"/>
                  <a:gd name="T73" fmla="*/ 1 h 26"/>
                  <a:gd name="T74" fmla="*/ 1 w 70"/>
                  <a:gd name="T75" fmla="*/ 1 h 26"/>
                  <a:gd name="T76" fmla="*/ 1 w 70"/>
                  <a:gd name="T77" fmla="*/ 1 h 26"/>
                  <a:gd name="T78" fmla="*/ 1 w 70"/>
                  <a:gd name="T79" fmla="*/ 1 h 26"/>
                  <a:gd name="T80" fmla="*/ 1 w 70"/>
                  <a:gd name="T81" fmla="*/ 0 h 2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0" t="0" r="r" b="b"/>
                <a:pathLst>
                  <a:path w="70" h="26">
                    <a:moveTo>
                      <a:pt x="70" y="0"/>
                    </a:moveTo>
                    <a:lnTo>
                      <a:pt x="66" y="1"/>
                    </a:lnTo>
                    <a:lnTo>
                      <a:pt x="61" y="1"/>
                    </a:lnTo>
                    <a:lnTo>
                      <a:pt x="57" y="3"/>
                    </a:lnTo>
                    <a:lnTo>
                      <a:pt x="53" y="4"/>
                    </a:lnTo>
                    <a:lnTo>
                      <a:pt x="48" y="4"/>
                    </a:lnTo>
                    <a:lnTo>
                      <a:pt x="44" y="5"/>
                    </a:lnTo>
                    <a:lnTo>
                      <a:pt x="40" y="5"/>
                    </a:lnTo>
                    <a:lnTo>
                      <a:pt x="34" y="7"/>
                    </a:lnTo>
                    <a:lnTo>
                      <a:pt x="31" y="7"/>
                    </a:lnTo>
                    <a:lnTo>
                      <a:pt x="25" y="8"/>
                    </a:lnTo>
                    <a:lnTo>
                      <a:pt x="21" y="8"/>
                    </a:lnTo>
                    <a:lnTo>
                      <a:pt x="17" y="8"/>
                    </a:lnTo>
                    <a:lnTo>
                      <a:pt x="14" y="9"/>
                    </a:lnTo>
                    <a:lnTo>
                      <a:pt x="8" y="9"/>
                    </a:lnTo>
                    <a:lnTo>
                      <a:pt x="4" y="9"/>
                    </a:lnTo>
                    <a:lnTo>
                      <a:pt x="0" y="9"/>
                    </a:lnTo>
                    <a:lnTo>
                      <a:pt x="0" y="15"/>
                    </a:lnTo>
                    <a:lnTo>
                      <a:pt x="0" y="18"/>
                    </a:lnTo>
                    <a:lnTo>
                      <a:pt x="0" y="22"/>
                    </a:lnTo>
                    <a:lnTo>
                      <a:pt x="0" y="26"/>
                    </a:lnTo>
                    <a:lnTo>
                      <a:pt x="4" y="26"/>
                    </a:lnTo>
                    <a:lnTo>
                      <a:pt x="10" y="26"/>
                    </a:lnTo>
                    <a:lnTo>
                      <a:pt x="14" y="26"/>
                    </a:lnTo>
                    <a:lnTo>
                      <a:pt x="17" y="25"/>
                    </a:lnTo>
                    <a:lnTo>
                      <a:pt x="23" y="25"/>
                    </a:lnTo>
                    <a:lnTo>
                      <a:pt x="27" y="24"/>
                    </a:lnTo>
                    <a:lnTo>
                      <a:pt x="31" y="24"/>
                    </a:lnTo>
                    <a:lnTo>
                      <a:pt x="36" y="22"/>
                    </a:lnTo>
                    <a:lnTo>
                      <a:pt x="40" y="22"/>
                    </a:lnTo>
                    <a:lnTo>
                      <a:pt x="44" y="21"/>
                    </a:lnTo>
                    <a:lnTo>
                      <a:pt x="49" y="20"/>
                    </a:lnTo>
                    <a:lnTo>
                      <a:pt x="53" y="20"/>
                    </a:lnTo>
                    <a:lnTo>
                      <a:pt x="57" y="18"/>
                    </a:lnTo>
                    <a:lnTo>
                      <a:pt x="62" y="17"/>
                    </a:lnTo>
                    <a:lnTo>
                      <a:pt x="66" y="16"/>
                    </a:lnTo>
                    <a:lnTo>
                      <a:pt x="70" y="15"/>
                    </a:lnTo>
                    <a:lnTo>
                      <a:pt x="70" y="11"/>
                    </a:lnTo>
                    <a:lnTo>
                      <a:pt x="70" y="8"/>
                    </a:lnTo>
                    <a:lnTo>
                      <a:pt x="70" y="4"/>
                    </a:lnTo>
                    <a:lnTo>
                      <a:pt x="70" y="0"/>
                    </a:lnTo>
                    <a:close/>
                  </a:path>
                </a:pathLst>
              </a:custGeom>
              <a:solidFill>
                <a:srgbClr val="E8E8E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9523" name="Freeform 107"/>
              <p:cNvSpPr>
                <a:spLocks/>
              </p:cNvSpPr>
              <p:nvPr/>
            </p:nvSpPr>
            <p:spPr bwMode="auto">
              <a:xfrm rot="-5379998">
                <a:off x="1995" y="3730"/>
                <a:ext cx="34" cy="13"/>
              </a:xfrm>
              <a:custGeom>
                <a:avLst/>
                <a:gdLst>
                  <a:gd name="T0" fmla="*/ 1 w 70"/>
                  <a:gd name="T1" fmla="*/ 0 h 26"/>
                  <a:gd name="T2" fmla="*/ 1 w 70"/>
                  <a:gd name="T3" fmla="*/ 1 h 26"/>
                  <a:gd name="T4" fmla="*/ 0 w 70"/>
                  <a:gd name="T5" fmla="*/ 1 h 26"/>
                  <a:gd name="T6" fmla="*/ 0 w 70"/>
                  <a:gd name="T7" fmla="*/ 1 h 26"/>
                  <a:gd name="T8" fmla="*/ 0 w 70"/>
                  <a:gd name="T9" fmla="*/ 1 h 26"/>
                  <a:gd name="T10" fmla="*/ 0 w 70"/>
                  <a:gd name="T11" fmla="*/ 1 h 26"/>
                  <a:gd name="T12" fmla="*/ 0 w 70"/>
                  <a:gd name="T13" fmla="*/ 1 h 26"/>
                  <a:gd name="T14" fmla="*/ 0 w 70"/>
                  <a:gd name="T15" fmla="*/ 1 h 26"/>
                  <a:gd name="T16" fmla="*/ 0 w 70"/>
                  <a:gd name="T17" fmla="*/ 1 h 26"/>
                  <a:gd name="T18" fmla="*/ 0 w 70"/>
                  <a:gd name="T19" fmla="*/ 1 h 26"/>
                  <a:gd name="T20" fmla="*/ 0 w 70"/>
                  <a:gd name="T21" fmla="*/ 1 h 26"/>
                  <a:gd name="T22" fmla="*/ 0 w 70"/>
                  <a:gd name="T23" fmla="*/ 1 h 26"/>
                  <a:gd name="T24" fmla="*/ 0 w 70"/>
                  <a:gd name="T25" fmla="*/ 1 h 26"/>
                  <a:gd name="T26" fmla="*/ 0 w 70"/>
                  <a:gd name="T27" fmla="*/ 1 h 26"/>
                  <a:gd name="T28" fmla="*/ 0 w 70"/>
                  <a:gd name="T29" fmla="*/ 1 h 26"/>
                  <a:gd name="T30" fmla="*/ 0 w 70"/>
                  <a:gd name="T31" fmla="*/ 1 h 26"/>
                  <a:gd name="T32" fmla="*/ 0 w 70"/>
                  <a:gd name="T33" fmla="*/ 1 h 26"/>
                  <a:gd name="T34" fmla="*/ 0 w 70"/>
                  <a:gd name="T35" fmla="*/ 1 h 26"/>
                  <a:gd name="T36" fmla="*/ 0 w 70"/>
                  <a:gd name="T37" fmla="*/ 1 h 26"/>
                  <a:gd name="T38" fmla="*/ 0 w 70"/>
                  <a:gd name="T39" fmla="*/ 1 h 26"/>
                  <a:gd name="T40" fmla="*/ 0 w 70"/>
                  <a:gd name="T41" fmla="*/ 1 h 26"/>
                  <a:gd name="T42" fmla="*/ 0 w 70"/>
                  <a:gd name="T43" fmla="*/ 1 h 26"/>
                  <a:gd name="T44" fmla="*/ 0 w 70"/>
                  <a:gd name="T45" fmla="*/ 1 h 26"/>
                  <a:gd name="T46" fmla="*/ 0 w 70"/>
                  <a:gd name="T47" fmla="*/ 1 h 26"/>
                  <a:gd name="T48" fmla="*/ 0 w 70"/>
                  <a:gd name="T49" fmla="*/ 1 h 26"/>
                  <a:gd name="T50" fmla="*/ 0 w 70"/>
                  <a:gd name="T51" fmla="*/ 1 h 26"/>
                  <a:gd name="T52" fmla="*/ 0 w 70"/>
                  <a:gd name="T53" fmla="*/ 1 h 26"/>
                  <a:gd name="T54" fmla="*/ 0 w 70"/>
                  <a:gd name="T55" fmla="*/ 1 h 26"/>
                  <a:gd name="T56" fmla="*/ 0 w 70"/>
                  <a:gd name="T57" fmla="*/ 1 h 26"/>
                  <a:gd name="T58" fmla="*/ 0 w 70"/>
                  <a:gd name="T59" fmla="*/ 1 h 26"/>
                  <a:gd name="T60" fmla="*/ 0 w 70"/>
                  <a:gd name="T61" fmla="*/ 1 h 26"/>
                  <a:gd name="T62" fmla="*/ 0 w 70"/>
                  <a:gd name="T63" fmla="*/ 1 h 26"/>
                  <a:gd name="T64" fmla="*/ 0 w 70"/>
                  <a:gd name="T65" fmla="*/ 1 h 26"/>
                  <a:gd name="T66" fmla="*/ 0 w 70"/>
                  <a:gd name="T67" fmla="*/ 1 h 26"/>
                  <a:gd name="T68" fmla="*/ 0 w 70"/>
                  <a:gd name="T69" fmla="*/ 1 h 26"/>
                  <a:gd name="T70" fmla="*/ 1 w 70"/>
                  <a:gd name="T71" fmla="*/ 1 h 26"/>
                  <a:gd name="T72" fmla="*/ 1 w 70"/>
                  <a:gd name="T73" fmla="*/ 1 h 26"/>
                  <a:gd name="T74" fmla="*/ 1 w 70"/>
                  <a:gd name="T75" fmla="*/ 1 h 26"/>
                  <a:gd name="T76" fmla="*/ 1 w 70"/>
                  <a:gd name="T77" fmla="*/ 1 h 26"/>
                  <a:gd name="T78" fmla="*/ 1 w 70"/>
                  <a:gd name="T79" fmla="*/ 1 h 26"/>
                  <a:gd name="T80" fmla="*/ 1 w 70"/>
                  <a:gd name="T81" fmla="*/ 0 h 2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0" t="0" r="r" b="b"/>
                <a:pathLst>
                  <a:path w="70" h="26">
                    <a:moveTo>
                      <a:pt x="70" y="0"/>
                    </a:moveTo>
                    <a:lnTo>
                      <a:pt x="66" y="1"/>
                    </a:lnTo>
                    <a:lnTo>
                      <a:pt x="61" y="1"/>
                    </a:lnTo>
                    <a:lnTo>
                      <a:pt x="57" y="3"/>
                    </a:lnTo>
                    <a:lnTo>
                      <a:pt x="53" y="4"/>
                    </a:lnTo>
                    <a:lnTo>
                      <a:pt x="48" y="4"/>
                    </a:lnTo>
                    <a:lnTo>
                      <a:pt x="44" y="5"/>
                    </a:lnTo>
                    <a:lnTo>
                      <a:pt x="40" y="5"/>
                    </a:lnTo>
                    <a:lnTo>
                      <a:pt x="34" y="7"/>
                    </a:lnTo>
                    <a:lnTo>
                      <a:pt x="31" y="7"/>
                    </a:lnTo>
                    <a:lnTo>
                      <a:pt x="25" y="8"/>
                    </a:lnTo>
                    <a:lnTo>
                      <a:pt x="21" y="8"/>
                    </a:lnTo>
                    <a:lnTo>
                      <a:pt x="17" y="8"/>
                    </a:lnTo>
                    <a:lnTo>
                      <a:pt x="14" y="9"/>
                    </a:lnTo>
                    <a:lnTo>
                      <a:pt x="8" y="9"/>
                    </a:lnTo>
                    <a:lnTo>
                      <a:pt x="4" y="9"/>
                    </a:lnTo>
                    <a:lnTo>
                      <a:pt x="0" y="9"/>
                    </a:lnTo>
                    <a:lnTo>
                      <a:pt x="0" y="15"/>
                    </a:lnTo>
                    <a:lnTo>
                      <a:pt x="0" y="18"/>
                    </a:lnTo>
                    <a:lnTo>
                      <a:pt x="0" y="22"/>
                    </a:lnTo>
                    <a:lnTo>
                      <a:pt x="0" y="26"/>
                    </a:lnTo>
                    <a:lnTo>
                      <a:pt x="4" y="26"/>
                    </a:lnTo>
                    <a:lnTo>
                      <a:pt x="10" y="26"/>
                    </a:lnTo>
                    <a:lnTo>
                      <a:pt x="14" y="26"/>
                    </a:lnTo>
                    <a:lnTo>
                      <a:pt x="17" y="25"/>
                    </a:lnTo>
                    <a:lnTo>
                      <a:pt x="23" y="25"/>
                    </a:lnTo>
                    <a:lnTo>
                      <a:pt x="27" y="24"/>
                    </a:lnTo>
                    <a:lnTo>
                      <a:pt x="31" y="24"/>
                    </a:lnTo>
                    <a:lnTo>
                      <a:pt x="36" y="22"/>
                    </a:lnTo>
                    <a:lnTo>
                      <a:pt x="40" y="22"/>
                    </a:lnTo>
                    <a:lnTo>
                      <a:pt x="44" y="21"/>
                    </a:lnTo>
                    <a:lnTo>
                      <a:pt x="49" y="20"/>
                    </a:lnTo>
                    <a:lnTo>
                      <a:pt x="53" y="20"/>
                    </a:lnTo>
                    <a:lnTo>
                      <a:pt x="57" y="18"/>
                    </a:lnTo>
                    <a:lnTo>
                      <a:pt x="62" y="17"/>
                    </a:lnTo>
                    <a:lnTo>
                      <a:pt x="66" y="16"/>
                    </a:lnTo>
                    <a:lnTo>
                      <a:pt x="70" y="15"/>
                    </a:lnTo>
                    <a:lnTo>
                      <a:pt x="70" y="11"/>
                    </a:lnTo>
                    <a:lnTo>
                      <a:pt x="70" y="8"/>
                    </a:lnTo>
                    <a:lnTo>
                      <a:pt x="70" y="4"/>
                    </a:lnTo>
                    <a:lnTo>
                      <a:pt x="70" y="0"/>
                    </a:lnTo>
                  </a:path>
                </a:pathLst>
              </a:custGeom>
              <a:noFill/>
              <a:ln w="0">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9524" name="AutoShape 108"/>
              <p:cNvSpPr>
                <a:spLocks noChangeArrowheads="1"/>
              </p:cNvSpPr>
              <p:nvPr/>
            </p:nvSpPr>
            <p:spPr bwMode="auto">
              <a:xfrm rot="-5379998">
                <a:off x="1921" y="3859"/>
                <a:ext cx="2" cy="12"/>
              </a:xfrm>
              <a:prstGeom prst="flowChartMagneticDrum">
                <a:avLst/>
              </a:pr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endParaRPr lang="en-US" altLang="en-US" sz="3200">
                  <a:solidFill>
                    <a:schemeClr val="bg1"/>
                  </a:solidFill>
                </a:endParaRPr>
              </a:p>
            </p:txBody>
          </p:sp>
          <p:sp>
            <p:nvSpPr>
              <p:cNvPr id="19525" name="AutoShape 109"/>
              <p:cNvSpPr>
                <a:spLocks noChangeArrowheads="1"/>
              </p:cNvSpPr>
              <p:nvPr/>
            </p:nvSpPr>
            <p:spPr bwMode="auto">
              <a:xfrm rot="-5379998">
                <a:off x="1921" y="3705"/>
                <a:ext cx="3" cy="12"/>
              </a:xfrm>
              <a:prstGeom prst="flowChartMagneticDrum">
                <a:avLst/>
              </a:prstGeom>
              <a:solidFill>
                <a:srgbClr val="FF9933"/>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endParaRPr lang="en-US" altLang="en-US" sz="3200">
                  <a:solidFill>
                    <a:schemeClr val="bg1"/>
                  </a:solidFill>
                </a:endParaRPr>
              </a:p>
            </p:txBody>
          </p:sp>
          <p:sp>
            <p:nvSpPr>
              <p:cNvPr id="19526" name="AutoShape 110"/>
              <p:cNvSpPr>
                <a:spLocks noChangeArrowheads="1"/>
              </p:cNvSpPr>
              <p:nvPr/>
            </p:nvSpPr>
            <p:spPr bwMode="auto">
              <a:xfrm rot="-5379998">
                <a:off x="1921" y="3705"/>
                <a:ext cx="3" cy="12"/>
              </a:xfrm>
              <a:prstGeom prst="flowChartMagneticDrum">
                <a:avLst/>
              </a:prstGeom>
              <a:noFill/>
              <a:ln w="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endParaRPr lang="en-US" altLang="en-US" sz="3200">
                  <a:solidFill>
                    <a:schemeClr val="bg1"/>
                  </a:solidFill>
                </a:endParaRPr>
              </a:p>
            </p:txBody>
          </p:sp>
          <p:sp>
            <p:nvSpPr>
              <p:cNvPr id="19527" name="Freeform 111"/>
              <p:cNvSpPr>
                <a:spLocks/>
              </p:cNvSpPr>
              <p:nvPr/>
            </p:nvSpPr>
            <p:spPr bwMode="auto">
              <a:xfrm rot="-5379998">
                <a:off x="1812" y="3749"/>
                <a:ext cx="143" cy="76"/>
              </a:xfrm>
              <a:custGeom>
                <a:avLst/>
                <a:gdLst>
                  <a:gd name="T0" fmla="*/ 3 w 285"/>
                  <a:gd name="T1" fmla="*/ 3 h 152"/>
                  <a:gd name="T2" fmla="*/ 3 w 285"/>
                  <a:gd name="T3" fmla="*/ 3 h 152"/>
                  <a:gd name="T4" fmla="*/ 3 w 285"/>
                  <a:gd name="T5" fmla="*/ 3 h 152"/>
                  <a:gd name="T6" fmla="*/ 3 w 285"/>
                  <a:gd name="T7" fmla="*/ 3 h 152"/>
                  <a:gd name="T8" fmla="*/ 3 w 285"/>
                  <a:gd name="T9" fmla="*/ 3 h 152"/>
                  <a:gd name="T10" fmla="*/ 4 w 285"/>
                  <a:gd name="T11" fmla="*/ 3 h 152"/>
                  <a:gd name="T12" fmla="*/ 4 w 285"/>
                  <a:gd name="T13" fmla="*/ 3 h 152"/>
                  <a:gd name="T14" fmla="*/ 4 w 285"/>
                  <a:gd name="T15" fmla="*/ 3 h 152"/>
                  <a:gd name="T16" fmla="*/ 4 w 285"/>
                  <a:gd name="T17" fmla="*/ 3 h 152"/>
                  <a:gd name="T18" fmla="*/ 4 w 285"/>
                  <a:gd name="T19" fmla="*/ 3 h 152"/>
                  <a:gd name="T20" fmla="*/ 4 w 285"/>
                  <a:gd name="T21" fmla="*/ 3 h 152"/>
                  <a:gd name="T22" fmla="*/ 4 w 285"/>
                  <a:gd name="T23" fmla="*/ 3 h 152"/>
                  <a:gd name="T24" fmla="*/ 5 w 285"/>
                  <a:gd name="T25" fmla="*/ 3 h 152"/>
                  <a:gd name="T26" fmla="*/ 5 w 285"/>
                  <a:gd name="T27" fmla="*/ 2 h 152"/>
                  <a:gd name="T28" fmla="*/ 5 w 285"/>
                  <a:gd name="T29" fmla="*/ 2 h 152"/>
                  <a:gd name="T30" fmla="*/ 5 w 285"/>
                  <a:gd name="T31" fmla="*/ 2 h 152"/>
                  <a:gd name="T32" fmla="*/ 4 w 285"/>
                  <a:gd name="T33" fmla="*/ 0 h 152"/>
                  <a:gd name="T34" fmla="*/ 4 w 285"/>
                  <a:gd name="T35" fmla="*/ 1 h 152"/>
                  <a:gd name="T36" fmla="*/ 4 w 285"/>
                  <a:gd name="T37" fmla="*/ 1 h 152"/>
                  <a:gd name="T38" fmla="*/ 4 w 285"/>
                  <a:gd name="T39" fmla="*/ 1 h 152"/>
                  <a:gd name="T40" fmla="*/ 4 w 285"/>
                  <a:gd name="T41" fmla="*/ 1 h 152"/>
                  <a:gd name="T42" fmla="*/ 3 w 285"/>
                  <a:gd name="T43" fmla="*/ 1 h 152"/>
                  <a:gd name="T44" fmla="*/ 3 w 285"/>
                  <a:gd name="T45" fmla="*/ 1 h 152"/>
                  <a:gd name="T46" fmla="*/ 3 w 285"/>
                  <a:gd name="T47" fmla="*/ 1 h 152"/>
                  <a:gd name="T48" fmla="*/ 3 w 285"/>
                  <a:gd name="T49" fmla="*/ 1 h 152"/>
                  <a:gd name="T50" fmla="*/ 3 w 285"/>
                  <a:gd name="T51" fmla="*/ 1 h 152"/>
                  <a:gd name="T52" fmla="*/ 2 w 285"/>
                  <a:gd name="T53" fmla="*/ 1 h 152"/>
                  <a:gd name="T54" fmla="*/ 2 w 285"/>
                  <a:gd name="T55" fmla="*/ 1 h 152"/>
                  <a:gd name="T56" fmla="*/ 2 w 285"/>
                  <a:gd name="T57" fmla="*/ 1 h 152"/>
                  <a:gd name="T58" fmla="*/ 2 w 285"/>
                  <a:gd name="T59" fmla="*/ 1 h 152"/>
                  <a:gd name="T60" fmla="*/ 1 w 285"/>
                  <a:gd name="T61" fmla="*/ 1 h 152"/>
                  <a:gd name="T62" fmla="*/ 1 w 285"/>
                  <a:gd name="T63" fmla="*/ 1 h 152"/>
                  <a:gd name="T64" fmla="*/ 1 w 285"/>
                  <a:gd name="T65" fmla="*/ 0 h 152"/>
                  <a:gd name="T66" fmla="*/ 1 w 285"/>
                  <a:gd name="T67" fmla="*/ 2 h 152"/>
                  <a:gd name="T68" fmla="*/ 1 w 285"/>
                  <a:gd name="T69" fmla="*/ 2 h 152"/>
                  <a:gd name="T70" fmla="*/ 1 w 285"/>
                  <a:gd name="T71" fmla="*/ 2 h 152"/>
                  <a:gd name="T72" fmla="*/ 1 w 285"/>
                  <a:gd name="T73" fmla="*/ 3 h 152"/>
                  <a:gd name="T74" fmla="*/ 1 w 285"/>
                  <a:gd name="T75" fmla="*/ 3 h 152"/>
                  <a:gd name="T76" fmla="*/ 1 w 285"/>
                  <a:gd name="T77" fmla="*/ 3 h 152"/>
                  <a:gd name="T78" fmla="*/ 1 w 285"/>
                  <a:gd name="T79" fmla="*/ 3 h 152"/>
                  <a:gd name="T80" fmla="*/ 1 w 285"/>
                  <a:gd name="T81" fmla="*/ 3 h 152"/>
                  <a:gd name="T82" fmla="*/ 2 w 285"/>
                  <a:gd name="T83" fmla="*/ 3 h 152"/>
                  <a:gd name="T84" fmla="*/ 2 w 285"/>
                  <a:gd name="T85" fmla="*/ 3 h 152"/>
                  <a:gd name="T86" fmla="*/ 2 w 285"/>
                  <a:gd name="T87" fmla="*/ 3 h 152"/>
                  <a:gd name="T88" fmla="*/ 2 w 285"/>
                  <a:gd name="T89" fmla="*/ 3 h 152"/>
                  <a:gd name="T90" fmla="*/ 2 w 285"/>
                  <a:gd name="T91" fmla="*/ 3 h 152"/>
                  <a:gd name="T92" fmla="*/ 2 w 285"/>
                  <a:gd name="T93" fmla="*/ 3 h 152"/>
                  <a:gd name="T94" fmla="*/ 2 w 285"/>
                  <a:gd name="T95" fmla="*/ 3 h 152"/>
                  <a:gd name="T96" fmla="*/ 3 w 285"/>
                  <a:gd name="T97" fmla="*/ 3 h 152"/>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0" t="0" r="r" b="b"/>
                <a:pathLst>
                  <a:path w="285" h="152">
                    <a:moveTo>
                      <a:pt x="143" y="152"/>
                    </a:moveTo>
                    <a:lnTo>
                      <a:pt x="148" y="152"/>
                    </a:lnTo>
                    <a:lnTo>
                      <a:pt x="153" y="152"/>
                    </a:lnTo>
                    <a:lnTo>
                      <a:pt x="157" y="152"/>
                    </a:lnTo>
                    <a:lnTo>
                      <a:pt x="162" y="152"/>
                    </a:lnTo>
                    <a:lnTo>
                      <a:pt x="168" y="152"/>
                    </a:lnTo>
                    <a:lnTo>
                      <a:pt x="171" y="152"/>
                    </a:lnTo>
                    <a:lnTo>
                      <a:pt x="177" y="152"/>
                    </a:lnTo>
                    <a:lnTo>
                      <a:pt x="181" y="151"/>
                    </a:lnTo>
                    <a:lnTo>
                      <a:pt x="186" y="151"/>
                    </a:lnTo>
                    <a:lnTo>
                      <a:pt x="190" y="151"/>
                    </a:lnTo>
                    <a:lnTo>
                      <a:pt x="195" y="149"/>
                    </a:lnTo>
                    <a:lnTo>
                      <a:pt x="200" y="149"/>
                    </a:lnTo>
                    <a:lnTo>
                      <a:pt x="204" y="148"/>
                    </a:lnTo>
                    <a:lnTo>
                      <a:pt x="209" y="147"/>
                    </a:lnTo>
                    <a:lnTo>
                      <a:pt x="213" y="147"/>
                    </a:lnTo>
                    <a:lnTo>
                      <a:pt x="217" y="145"/>
                    </a:lnTo>
                    <a:lnTo>
                      <a:pt x="223" y="144"/>
                    </a:lnTo>
                    <a:lnTo>
                      <a:pt x="226" y="143"/>
                    </a:lnTo>
                    <a:lnTo>
                      <a:pt x="232" y="141"/>
                    </a:lnTo>
                    <a:lnTo>
                      <a:pt x="236" y="140"/>
                    </a:lnTo>
                    <a:lnTo>
                      <a:pt x="240" y="139"/>
                    </a:lnTo>
                    <a:lnTo>
                      <a:pt x="245" y="138"/>
                    </a:lnTo>
                    <a:lnTo>
                      <a:pt x="249" y="136"/>
                    </a:lnTo>
                    <a:lnTo>
                      <a:pt x="253" y="134"/>
                    </a:lnTo>
                    <a:lnTo>
                      <a:pt x="257" y="132"/>
                    </a:lnTo>
                    <a:lnTo>
                      <a:pt x="261" y="131"/>
                    </a:lnTo>
                    <a:lnTo>
                      <a:pt x="266" y="128"/>
                    </a:lnTo>
                    <a:lnTo>
                      <a:pt x="270" y="127"/>
                    </a:lnTo>
                    <a:lnTo>
                      <a:pt x="274" y="124"/>
                    </a:lnTo>
                    <a:lnTo>
                      <a:pt x="278" y="122"/>
                    </a:lnTo>
                    <a:lnTo>
                      <a:pt x="281" y="119"/>
                    </a:lnTo>
                    <a:lnTo>
                      <a:pt x="285" y="117"/>
                    </a:lnTo>
                    <a:lnTo>
                      <a:pt x="247" y="0"/>
                    </a:lnTo>
                    <a:lnTo>
                      <a:pt x="241" y="1"/>
                    </a:lnTo>
                    <a:lnTo>
                      <a:pt x="234" y="1"/>
                    </a:lnTo>
                    <a:lnTo>
                      <a:pt x="228" y="3"/>
                    </a:lnTo>
                    <a:lnTo>
                      <a:pt x="221" y="3"/>
                    </a:lnTo>
                    <a:lnTo>
                      <a:pt x="215" y="4"/>
                    </a:lnTo>
                    <a:lnTo>
                      <a:pt x="208" y="4"/>
                    </a:lnTo>
                    <a:lnTo>
                      <a:pt x="202" y="4"/>
                    </a:lnTo>
                    <a:lnTo>
                      <a:pt x="195" y="5"/>
                    </a:lnTo>
                    <a:lnTo>
                      <a:pt x="188" y="5"/>
                    </a:lnTo>
                    <a:lnTo>
                      <a:pt x="182" y="5"/>
                    </a:lnTo>
                    <a:lnTo>
                      <a:pt x="175" y="5"/>
                    </a:lnTo>
                    <a:lnTo>
                      <a:pt x="169" y="6"/>
                    </a:lnTo>
                    <a:lnTo>
                      <a:pt x="162" y="6"/>
                    </a:lnTo>
                    <a:lnTo>
                      <a:pt x="156" y="6"/>
                    </a:lnTo>
                    <a:lnTo>
                      <a:pt x="149" y="6"/>
                    </a:lnTo>
                    <a:lnTo>
                      <a:pt x="143" y="6"/>
                    </a:lnTo>
                    <a:lnTo>
                      <a:pt x="136" y="6"/>
                    </a:lnTo>
                    <a:lnTo>
                      <a:pt x="130" y="6"/>
                    </a:lnTo>
                    <a:lnTo>
                      <a:pt x="123" y="6"/>
                    </a:lnTo>
                    <a:lnTo>
                      <a:pt x="116" y="6"/>
                    </a:lnTo>
                    <a:lnTo>
                      <a:pt x="110" y="5"/>
                    </a:lnTo>
                    <a:lnTo>
                      <a:pt x="103" y="5"/>
                    </a:lnTo>
                    <a:lnTo>
                      <a:pt x="97" y="5"/>
                    </a:lnTo>
                    <a:lnTo>
                      <a:pt x="90" y="5"/>
                    </a:lnTo>
                    <a:lnTo>
                      <a:pt x="84" y="4"/>
                    </a:lnTo>
                    <a:lnTo>
                      <a:pt x="77" y="4"/>
                    </a:lnTo>
                    <a:lnTo>
                      <a:pt x="71" y="4"/>
                    </a:lnTo>
                    <a:lnTo>
                      <a:pt x="64" y="3"/>
                    </a:lnTo>
                    <a:lnTo>
                      <a:pt x="58" y="3"/>
                    </a:lnTo>
                    <a:lnTo>
                      <a:pt x="51" y="1"/>
                    </a:lnTo>
                    <a:lnTo>
                      <a:pt x="44" y="1"/>
                    </a:lnTo>
                    <a:lnTo>
                      <a:pt x="38" y="0"/>
                    </a:lnTo>
                    <a:lnTo>
                      <a:pt x="0" y="117"/>
                    </a:lnTo>
                    <a:lnTo>
                      <a:pt x="4" y="119"/>
                    </a:lnTo>
                    <a:lnTo>
                      <a:pt x="8" y="122"/>
                    </a:lnTo>
                    <a:lnTo>
                      <a:pt x="12" y="124"/>
                    </a:lnTo>
                    <a:lnTo>
                      <a:pt x="17" y="127"/>
                    </a:lnTo>
                    <a:lnTo>
                      <a:pt x="21" y="128"/>
                    </a:lnTo>
                    <a:lnTo>
                      <a:pt x="25" y="131"/>
                    </a:lnTo>
                    <a:lnTo>
                      <a:pt x="29" y="132"/>
                    </a:lnTo>
                    <a:lnTo>
                      <a:pt x="33" y="134"/>
                    </a:lnTo>
                    <a:lnTo>
                      <a:pt x="38" y="136"/>
                    </a:lnTo>
                    <a:lnTo>
                      <a:pt x="42" y="138"/>
                    </a:lnTo>
                    <a:lnTo>
                      <a:pt x="46" y="139"/>
                    </a:lnTo>
                    <a:lnTo>
                      <a:pt x="51" y="140"/>
                    </a:lnTo>
                    <a:lnTo>
                      <a:pt x="55" y="141"/>
                    </a:lnTo>
                    <a:lnTo>
                      <a:pt x="59" y="143"/>
                    </a:lnTo>
                    <a:lnTo>
                      <a:pt x="64" y="144"/>
                    </a:lnTo>
                    <a:lnTo>
                      <a:pt x="68" y="145"/>
                    </a:lnTo>
                    <a:lnTo>
                      <a:pt x="73" y="147"/>
                    </a:lnTo>
                    <a:lnTo>
                      <a:pt x="77" y="147"/>
                    </a:lnTo>
                    <a:lnTo>
                      <a:pt x="82" y="148"/>
                    </a:lnTo>
                    <a:lnTo>
                      <a:pt x="86" y="149"/>
                    </a:lnTo>
                    <a:lnTo>
                      <a:pt x="90" y="149"/>
                    </a:lnTo>
                    <a:lnTo>
                      <a:pt x="96" y="151"/>
                    </a:lnTo>
                    <a:lnTo>
                      <a:pt x="101" y="151"/>
                    </a:lnTo>
                    <a:lnTo>
                      <a:pt x="105" y="151"/>
                    </a:lnTo>
                    <a:lnTo>
                      <a:pt x="110" y="152"/>
                    </a:lnTo>
                    <a:lnTo>
                      <a:pt x="114" y="152"/>
                    </a:lnTo>
                    <a:lnTo>
                      <a:pt x="119" y="152"/>
                    </a:lnTo>
                    <a:lnTo>
                      <a:pt x="124" y="152"/>
                    </a:lnTo>
                    <a:lnTo>
                      <a:pt x="128" y="152"/>
                    </a:lnTo>
                    <a:lnTo>
                      <a:pt x="133" y="152"/>
                    </a:lnTo>
                    <a:lnTo>
                      <a:pt x="139" y="152"/>
                    </a:lnTo>
                    <a:lnTo>
                      <a:pt x="143" y="15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9528" name="Freeform 112"/>
              <p:cNvSpPr>
                <a:spLocks/>
              </p:cNvSpPr>
              <p:nvPr/>
            </p:nvSpPr>
            <p:spPr bwMode="auto">
              <a:xfrm rot="-5379998">
                <a:off x="1668" y="3752"/>
                <a:ext cx="127" cy="67"/>
              </a:xfrm>
              <a:custGeom>
                <a:avLst/>
                <a:gdLst>
                  <a:gd name="T0" fmla="*/ 4 w 253"/>
                  <a:gd name="T1" fmla="*/ 0 h 134"/>
                  <a:gd name="T2" fmla="*/ 4 w 253"/>
                  <a:gd name="T3" fmla="*/ 0 h 134"/>
                  <a:gd name="T4" fmla="*/ 4 w 253"/>
                  <a:gd name="T5" fmla="*/ 1 h 134"/>
                  <a:gd name="T6" fmla="*/ 4 w 253"/>
                  <a:gd name="T7" fmla="*/ 1 h 134"/>
                  <a:gd name="T8" fmla="*/ 4 w 253"/>
                  <a:gd name="T9" fmla="*/ 1 h 134"/>
                  <a:gd name="T10" fmla="*/ 4 w 253"/>
                  <a:gd name="T11" fmla="*/ 1 h 134"/>
                  <a:gd name="T12" fmla="*/ 4 w 253"/>
                  <a:gd name="T13" fmla="*/ 1 h 134"/>
                  <a:gd name="T14" fmla="*/ 4 w 253"/>
                  <a:gd name="T15" fmla="*/ 1 h 134"/>
                  <a:gd name="T16" fmla="*/ 4 w 253"/>
                  <a:gd name="T17" fmla="*/ 1 h 134"/>
                  <a:gd name="T18" fmla="*/ 4 w 253"/>
                  <a:gd name="T19" fmla="*/ 3 h 134"/>
                  <a:gd name="T20" fmla="*/ 4 w 253"/>
                  <a:gd name="T21" fmla="*/ 3 h 134"/>
                  <a:gd name="T22" fmla="*/ 4 w 253"/>
                  <a:gd name="T23" fmla="*/ 3 h 134"/>
                  <a:gd name="T24" fmla="*/ 4 w 253"/>
                  <a:gd name="T25" fmla="*/ 3 h 134"/>
                  <a:gd name="T26" fmla="*/ 4 w 253"/>
                  <a:gd name="T27" fmla="*/ 3 h 134"/>
                  <a:gd name="T28" fmla="*/ 4 w 253"/>
                  <a:gd name="T29" fmla="*/ 3 h 134"/>
                  <a:gd name="T30" fmla="*/ 3 w 253"/>
                  <a:gd name="T31" fmla="*/ 3 h 134"/>
                  <a:gd name="T32" fmla="*/ 3 w 253"/>
                  <a:gd name="T33" fmla="*/ 3 h 134"/>
                  <a:gd name="T34" fmla="*/ 3 w 253"/>
                  <a:gd name="T35" fmla="*/ 3 h 134"/>
                  <a:gd name="T36" fmla="*/ 3 w 253"/>
                  <a:gd name="T37" fmla="*/ 3 h 134"/>
                  <a:gd name="T38" fmla="*/ 3 w 253"/>
                  <a:gd name="T39" fmla="*/ 3 h 134"/>
                  <a:gd name="T40" fmla="*/ 3 w 253"/>
                  <a:gd name="T41" fmla="*/ 3 h 134"/>
                  <a:gd name="T42" fmla="*/ 3 w 253"/>
                  <a:gd name="T43" fmla="*/ 3 h 134"/>
                  <a:gd name="T44" fmla="*/ 3 w 253"/>
                  <a:gd name="T45" fmla="*/ 3 h 134"/>
                  <a:gd name="T46" fmla="*/ 3 w 253"/>
                  <a:gd name="T47" fmla="*/ 3 h 134"/>
                  <a:gd name="T48" fmla="*/ 3 w 253"/>
                  <a:gd name="T49" fmla="*/ 3 h 134"/>
                  <a:gd name="T50" fmla="*/ 2 w 253"/>
                  <a:gd name="T51" fmla="*/ 3 h 134"/>
                  <a:gd name="T52" fmla="*/ 2 w 253"/>
                  <a:gd name="T53" fmla="*/ 3 h 134"/>
                  <a:gd name="T54" fmla="*/ 2 w 253"/>
                  <a:gd name="T55" fmla="*/ 3 h 134"/>
                  <a:gd name="T56" fmla="*/ 2 w 253"/>
                  <a:gd name="T57" fmla="*/ 3 h 134"/>
                  <a:gd name="T58" fmla="*/ 2 w 253"/>
                  <a:gd name="T59" fmla="*/ 3 h 134"/>
                  <a:gd name="T60" fmla="*/ 2 w 253"/>
                  <a:gd name="T61" fmla="*/ 3 h 134"/>
                  <a:gd name="T62" fmla="*/ 2 w 253"/>
                  <a:gd name="T63" fmla="*/ 3 h 134"/>
                  <a:gd name="T64" fmla="*/ 2 w 253"/>
                  <a:gd name="T65" fmla="*/ 3 h 134"/>
                  <a:gd name="T66" fmla="*/ 2 w 253"/>
                  <a:gd name="T67" fmla="*/ 3 h 134"/>
                  <a:gd name="T68" fmla="*/ 2 w 253"/>
                  <a:gd name="T69" fmla="*/ 3 h 134"/>
                  <a:gd name="T70" fmla="*/ 1 w 253"/>
                  <a:gd name="T71" fmla="*/ 3 h 134"/>
                  <a:gd name="T72" fmla="*/ 1 w 253"/>
                  <a:gd name="T73" fmla="*/ 3 h 134"/>
                  <a:gd name="T74" fmla="*/ 1 w 253"/>
                  <a:gd name="T75" fmla="*/ 3 h 134"/>
                  <a:gd name="T76" fmla="*/ 1 w 253"/>
                  <a:gd name="T77" fmla="*/ 3 h 134"/>
                  <a:gd name="T78" fmla="*/ 1 w 253"/>
                  <a:gd name="T79" fmla="*/ 3 h 134"/>
                  <a:gd name="T80" fmla="*/ 1 w 253"/>
                  <a:gd name="T81" fmla="*/ 3 h 134"/>
                  <a:gd name="T82" fmla="*/ 1 w 253"/>
                  <a:gd name="T83" fmla="*/ 3 h 134"/>
                  <a:gd name="T84" fmla="*/ 0 w 253"/>
                  <a:gd name="T85" fmla="*/ 1 h 134"/>
                  <a:gd name="T86" fmla="*/ 1 w 253"/>
                  <a:gd name="T87" fmla="*/ 1 h 134"/>
                  <a:gd name="T88" fmla="*/ 1 w 253"/>
                  <a:gd name="T89" fmla="*/ 1 h 134"/>
                  <a:gd name="T90" fmla="*/ 1 w 253"/>
                  <a:gd name="T91" fmla="*/ 1 h 134"/>
                  <a:gd name="T92" fmla="*/ 1 w 253"/>
                  <a:gd name="T93" fmla="*/ 1 h 134"/>
                  <a:gd name="T94" fmla="*/ 1 w 253"/>
                  <a:gd name="T95" fmla="*/ 1 h 134"/>
                  <a:gd name="T96" fmla="*/ 1 w 253"/>
                  <a:gd name="T97" fmla="*/ 1 h 134"/>
                  <a:gd name="T98" fmla="*/ 1 w 253"/>
                  <a:gd name="T99" fmla="*/ 0 h 134"/>
                  <a:gd name="T100" fmla="*/ 1 w 253"/>
                  <a:gd name="T101" fmla="*/ 0 h 134"/>
                  <a:gd name="T102" fmla="*/ 4 w 253"/>
                  <a:gd name="T103" fmla="*/ 0 h 134"/>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0" t="0" r="r" b="b"/>
                <a:pathLst>
                  <a:path w="253" h="134">
                    <a:moveTo>
                      <a:pt x="230" y="0"/>
                    </a:moveTo>
                    <a:lnTo>
                      <a:pt x="233" y="0"/>
                    </a:lnTo>
                    <a:lnTo>
                      <a:pt x="236" y="2"/>
                    </a:lnTo>
                    <a:lnTo>
                      <a:pt x="238" y="3"/>
                    </a:lnTo>
                    <a:lnTo>
                      <a:pt x="241" y="6"/>
                    </a:lnTo>
                    <a:lnTo>
                      <a:pt x="244" y="8"/>
                    </a:lnTo>
                    <a:lnTo>
                      <a:pt x="247" y="11"/>
                    </a:lnTo>
                    <a:lnTo>
                      <a:pt x="250" y="13"/>
                    </a:lnTo>
                    <a:lnTo>
                      <a:pt x="253" y="16"/>
                    </a:lnTo>
                    <a:lnTo>
                      <a:pt x="233" y="134"/>
                    </a:lnTo>
                    <a:lnTo>
                      <a:pt x="226" y="134"/>
                    </a:lnTo>
                    <a:lnTo>
                      <a:pt x="220" y="133"/>
                    </a:lnTo>
                    <a:lnTo>
                      <a:pt x="212" y="133"/>
                    </a:lnTo>
                    <a:lnTo>
                      <a:pt x="206" y="133"/>
                    </a:lnTo>
                    <a:lnTo>
                      <a:pt x="199" y="131"/>
                    </a:lnTo>
                    <a:lnTo>
                      <a:pt x="192" y="131"/>
                    </a:lnTo>
                    <a:lnTo>
                      <a:pt x="186" y="131"/>
                    </a:lnTo>
                    <a:lnTo>
                      <a:pt x="179" y="131"/>
                    </a:lnTo>
                    <a:lnTo>
                      <a:pt x="173" y="130"/>
                    </a:lnTo>
                    <a:lnTo>
                      <a:pt x="166" y="130"/>
                    </a:lnTo>
                    <a:lnTo>
                      <a:pt x="160" y="130"/>
                    </a:lnTo>
                    <a:lnTo>
                      <a:pt x="153" y="130"/>
                    </a:lnTo>
                    <a:lnTo>
                      <a:pt x="147" y="130"/>
                    </a:lnTo>
                    <a:lnTo>
                      <a:pt x="140" y="130"/>
                    </a:lnTo>
                    <a:lnTo>
                      <a:pt x="134" y="130"/>
                    </a:lnTo>
                    <a:lnTo>
                      <a:pt x="127" y="130"/>
                    </a:lnTo>
                    <a:lnTo>
                      <a:pt x="120" y="130"/>
                    </a:lnTo>
                    <a:lnTo>
                      <a:pt x="114" y="130"/>
                    </a:lnTo>
                    <a:lnTo>
                      <a:pt x="107" y="130"/>
                    </a:lnTo>
                    <a:lnTo>
                      <a:pt x="101" y="130"/>
                    </a:lnTo>
                    <a:lnTo>
                      <a:pt x="94" y="130"/>
                    </a:lnTo>
                    <a:lnTo>
                      <a:pt x="88" y="130"/>
                    </a:lnTo>
                    <a:lnTo>
                      <a:pt x="81" y="130"/>
                    </a:lnTo>
                    <a:lnTo>
                      <a:pt x="75" y="131"/>
                    </a:lnTo>
                    <a:lnTo>
                      <a:pt x="68" y="131"/>
                    </a:lnTo>
                    <a:lnTo>
                      <a:pt x="60" y="131"/>
                    </a:lnTo>
                    <a:lnTo>
                      <a:pt x="54" y="131"/>
                    </a:lnTo>
                    <a:lnTo>
                      <a:pt x="47" y="133"/>
                    </a:lnTo>
                    <a:lnTo>
                      <a:pt x="41" y="133"/>
                    </a:lnTo>
                    <a:lnTo>
                      <a:pt x="34" y="133"/>
                    </a:lnTo>
                    <a:lnTo>
                      <a:pt x="27" y="134"/>
                    </a:lnTo>
                    <a:lnTo>
                      <a:pt x="21" y="134"/>
                    </a:lnTo>
                    <a:lnTo>
                      <a:pt x="0" y="16"/>
                    </a:lnTo>
                    <a:lnTo>
                      <a:pt x="1" y="15"/>
                    </a:lnTo>
                    <a:lnTo>
                      <a:pt x="3" y="12"/>
                    </a:lnTo>
                    <a:lnTo>
                      <a:pt x="5" y="10"/>
                    </a:lnTo>
                    <a:lnTo>
                      <a:pt x="6" y="7"/>
                    </a:lnTo>
                    <a:lnTo>
                      <a:pt x="8" y="4"/>
                    </a:lnTo>
                    <a:lnTo>
                      <a:pt x="9" y="2"/>
                    </a:lnTo>
                    <a:lnTo>
                      <a:pt x="12" y="0"/>
                    </a:lnTo>
                    <a:lnTo>
                      <a:pt x="13" y="0"/>
                    </a:lnTo>
                    <a:lnTo>
                      <a:pt x="23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9529" name="Freeform 113"/>
              <p:cNvSpPr>
                <a:spLocks/>
              </p:cNvSpPr>
              <p:nvPr/>
            </p:nvSpPr>
            <p:spPr bwMode="auto">
              <a:xfrm rot="-5379998">
                <a:off x="1838" y="3810"/>
                <a:ext cx="17" cy="80"/>
              </a:xfrm>
              <a:custGeom>
                <a:avLst/>
                <a:gdLst>
                  <a:gd name="T0" fmla="*/ 0 w 34"/>
                  <a:gd name="T1" fmla="*/ 3 h 160"/>
                  <a:gd name="T2" fmla="*/ 1 w 34"/>
                  <a:gd name="T3" fmla="*/ 2 h 160"/>
                  <a:gd name="T4" fmla="*/ 1 w 34"/>
                  <a:gd name="T5" fmla="*/ 0 h 160"/>
                  <a:gd name="T6" fmla="*/ 1 w 34"/>
                  <a:gd name="T7" fmla="*/ 0 h 160"/>
                  <a:gd name="T8" fmla="*/ 0 w 34"/>
                  <a:gd name="T9" fmla="*/ 3 h 16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4" h="160">
                    <a:moveTo>
                      <a:pt x="0" y="160"/>
                    </a:moveTo>
                    <a:lnTo>
                      <a:pt x="34" y="69"/>
                    </a:lnTo>
                    <a:lnTo>
                      <a:pt x="34" y="0"/>
                    </a:lnTo>
                    <a:lnTo>
                      <a:pt x="1" y="0"/>
                    </a:lnTo>
                    <a:lnTo>
                      <a:pt x="0" y="16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9530" name="Freeform 114"/>
              <p:cNvSpPr>
                <a:spLocks/>
              </p:cNvSpPr>
              <p:nvPr/>
            </p:nvSpPr>
            <p:spPr bwMode="auto">
              <a:xfrm rot="-5379998">
                <a:off x="1839" y="3683"/>
                <a:ext cx="17" cy="80"/>
              </a:xfrm>
              <a:custGeom>
                <a:avLst/>
                <a:gdLst>
                  <a:gd name="T0" fmla="*/ 1 w 34"/>
                  <a:gd name="T1" fmla="*/ 3 h 160"/>
                  <a:gd name="T2" fmla="*/ 0 w 34"/>
                  <a:gd name="T3" fmla="*/ 2 h 160"/>
                  <a:gd name="T4" fmla="*/ 0 w 34"/>
                  <a:gd name="T5" fmla="*/ 0 h 160"/>
                  <a:gd name="T6" fmla="*/ 1 w 34"/>
                  <a:gd name="T7" fmla="*/ 0 h 160"/>
                  <a:gd name="T8" fmla="*/ 1 w 34"/>
                  <a:gd name="T9" fmla="*/ 3 h 16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4" h="160">
                    <a:moveTo>
                      <a:pt x="34" y="160"/>
                    </a:moveTo>
                    <a:lnTo>
                      <a:pt x="0" y="69"/>
                    </a:lnTo>
                    <a:lnTo>
                      <a:pt x="0" y="0"/>
                    </a:lnTo>
                    <a:lnTo>
                      <a:pt x="32" y="0"/>
                    </a:lnTo>
                    <a:lnTo>
                      <a:pt x="34" y="16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9531" name="Freeform 115"/>
              <p:cNvSpPr>
                <a:spLocks/>
              </p:cNvSpPr>
              <p:nvPr/>
            </p:nvSpPr>
            <p:spPr bwMode="auto">
              <a:xfrm rot="-5379998">
                <a:off x="1748" y="3676"/>
                <a:ext cx="17" cy="93"/>
              </a:xfrm>
              <a:custGeom>
                <a:avLst/>
                <a:gdLst>
                  <a:gd name="T0" fmla="*/ 1 w 32"/>
                  <a:gd name="T1" fmla="*/ 0 h 186"/>
                  <a:gd name="T2" fmla="*/ 0 w 32"/>
                  <a:gd name="T3" fmla="*/ 2 h 186"/>
                  <a:gd name="T4" fmla="*/ 0 w 32"/>
                  <a:gd name="T5" fmla="*/ 3 h 186"/>
                  <a:gd name="T6" fmla="*/ 1 w 32"/>
                  <a:gd name="T7" fmla="*/ 3 h 186"/>
                  <a:gd name="T8" fmla="*/ 1 w 32"/>
                  <a:gd name="T9" fmla="*/ 0 h 18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2" h="186">
                    <a:moveTo>
                      <a:pt x="25" y="0"/>
                    </a:moveTo>
                    <a:lnTo>
                      <a:pt x="0" y="124"/>
                    </a:lnTo>
                    <a:lnTo>
                      <a:pt x="0" y="186"/>
                    </a:lnTo>
                    <a:lnTo>
                      <a:pt x="32" y="186"/>
                    </a:lnTo>
                    <a:lnTo>
                      <a:pt x="25"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9532" name="Freeform 116"/>
              <p:cNvSpPr>
                <a:spLocks/>
              </p:cNvSpPr>
              <p:nvPr/>
            </p:nvSpPr>
            <p:spPr bwMode="auto">
              <a:xfrm rot="-5379998">
                <a:off x="1748" y="3803"/>
                <a:ext cx="16" cy="93"/>
              </a:xfrm>
              <a:custGeom>
                <a:avLst/>
                <a:gdLst>
                  <a:gd name="T0" fmla="*/ 0 w 33"/>
                  <a:gd name="T1" fmla="*/ 0 h 186"/>
                  <a:gd name="T2" fmla="*/ 0 w 33"/>
                  <a:gd name="T3" fmla="*/ 2 h 186"/>
                  <a:gd name="T4" fmla="*/ 0 w 33"/>
                  <a:gd name="T5" fmla="*/ 3 h 186"/>
                  <a:gd name="T6" fmla="*/ 0 w 33"/>
                  <a:gd name="T7" fmla="*/ 3 h 186"/>
                  <a:gd name="T8" fmla="*/ 0 w 33"/>
                  <a:gd name="T9" fmla="*/ 0 h 18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3" h="186">
                    <a:moveTo>
                      <a:pt x="6" y="0"/>
                    </a:moveTo>
                    <a:lnTo>
                      <a:pt x="33" y="124"/>
                    </a:lnTo>
                    <a:lnTo>
                      <a:pt x="33" y="186"/>
                    </a:lnTo>
                    <a:lnTo>
                      <a:pt x="0" y="186"/>
                    </a:lnTo>
                    <a:lnTo>
                      <a:pt x="6"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9533" name="Freeform 117"/>
              <p:cNvSpPr>
                <a:spLocks/>
              </p:cNvSpPr>
              <p:nvPr/>
            </p:nvSpPr>
            <p:spPr bwMode="auto">
              <a:xfrm rot="-5379998">
                <a:off x="1881" y="3864"/>
                <a:ext cx="20" cy="12"/>
              </a:xfrm>
              <a:custGeom>
                <a:avLst/>
                <a:gdLst>
                  <a:gd name="T0" fmla="*/ 0 w 41"/>
                  <a:gd name="T1" fmla="*/ 0 h 23"/>
                  <a:gd name="T2" fmla="*/ 0 w 41"/>
                  <a:gd name="T3" fmla="*/ 0 h 23"/>
                  <a:gd name="T4" fmla="*/ 0 w 41"/>
                  <a:gd name="T5" fmla="*/ 0 h 23"/>
                  <a:gd name="T6" fmla="*/ 0 w 41"/>
                  <a:gd name="T7" fmla="*/ 1 h 23"/>
                  <a:gd name="T8" fmla="*/ 0 w 41"/>
                  <a:gd name="T9" fmla="*/ 1 h 23"/>
                  <a:gd name="T10" fmla="*/ 0 w 41"/>
                  <a:gd name="T11" fmla="*/ 1 h 23"/>
                  <a:gd name="T12" fmla="*/ 0 w 41"/>
                  <a:gd name="T13" fmla="*/ 1 h 23"/>
                  <a:gd name="T14" fmla="*/ 0 w 41"/>
                  <a:gd name="T15" fmla="*/ 1 h 23"/>
                  <a:gd name="T16" fmla="*/ 0 w 41"/>
                  <a:gd name="T17" fmla="*/ 1 h 23"/>
                  <a:gd name="T18" fmla="*/ 0 w 41"/>
                  <a:gd name="T19" fmla="*/ 1 h 23"/>
                  <a:gd name="T20" fmla="*/ 0 w 41"/>
                  <a:gd name="T21" fmla="*/ 1 h 23"/>
                  <a:gd name="T22" fmla="*/ 0 w 41"/>
                  <a:gd name="T23" fmla="*/ 1 h 23"/>
                  <a:gd name="T24" fmla="*/ 0 w 41"/>
                  <a:gd name="T25" fmla="*/ 1 h 23"/>
                  <a:gd name="T26" fmla="*/ 0 w 41"/>
                  <a:gd name="T27" fmla="*/ 1 h 23"/>
                  <a:gd name="T28" fmla="*/ 0 w 41"/>
                  <a:gd name="T29" fmla="*/ 1 h 23"/>
                  <a:gd name="T30" fmla="*/ 0 w 41"/>
                  <a:gd name="T31" fmla="*/ 1 h 23"/>
                  <a:gd name="T32" fmla="*/ 0 w 41"/>
                  <a:gd name="T33" fmla="*/ 1 h 23"/>
                  <a:gd name="T34" fmla="*/ 0 w 41"/>
                  <a:gd name="T35" fmla="*/ 1 h 23"/>
                  <a:gd name="T36" fmla="*/ 0 w 41"/>
                  <a:gd name="T37" fmla="*/ 1 h 23"/>
                  <a:gd name="T38" fmla="*/ 0 w 41"/>
                  <a:gd name="T39" fmla="*/ 0 h 23"/>
                  <a:gd name="T40" fmla="*/ 0 w 41"/>
                  <a:gd name="T41" fmla="*/ 0 h 23"/>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0" t="0" r="r" b="b"/>
                <a:pathLst>
                  <a:path w="41" h="23">
                    <a:moveTo>
                      <a:pt x="3" y="0"/>
                    </a:moveTo>
                    <a:lnTo>
                      <a:pt x="38" y="0"/>
                    </a:lnTo>
                    <a:lnTo>
                      <a:pt x="39" y="0"/>
                    </a:lnTo>
                    <a:lnTo>
                      <a:pt x="39" y="1"/>
                    </a:lnTo>
                    <a:lnTo>
                      <a:pt x="41" y="1"/>
                    </a:lnTo>
                    <a:lnTo>
                      <a:pt x="41" y="2"/>
                    </a:lnTo>
                    <a:lnTo>
                      <a:pt x="41" y="21"/>
                    </a:lnTo>
                    <a:lnTo>
                      <a:pt x="41" y="22"/>
                    </a:lnTo>
                    <a:lnTo>
                      <a:pt x="39" y="22"/>
                    </a:lnTo>
                    <a:lnTo>
                      <a:pt x="39" y="23"/>
                    </a:lnTo>
                    <a:lnTo>
                      <a:pt x="38" y="23"/>
                    </a:lnTo>
                    <a:lnTo>
                      <a:pt x="3" y="17"/>
                    </a:lnTo>
                    <a:lnTo>
                      <a:pt x="1" y="17"/>
                    </a:lnTo>
                    <a:lnTo>
                      <a:pt x="0" y="15"/>
                    </a:lnTo>
                    <a:lnTo>
                      <a:pt x="0" y="14"/>
                    </a:lnTo>
                    <a:lnTo>
                      <a:pt x="0" y="2"/>
                    </a:lnTo>
                    <a:lnTo>
                      <a:pt x="0" y="1"/>
                    </a:lnTo>
                    <a:lnTo>
                      <a:pt x="1" y="1"/>
                    </a:lnTo>
                    <a:lnTo>
                      <a:pt x="1" y="0"/>
                    </a:lnTo>
                    <a:lnTo>
                      <a:pt x="3"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9534" name="Freeform 118"/>
              <p:cNvSpPr>
                <a:spLocks/>
              </p:cNvSpPr>
              <p:nvPr/>
            </p:nvSpPr>
            <p:spPr bwMode="auto">
              <a:xfrm rot="-5379998">
                <a:off x="1882" y="3700"/>
                <a:ext cx="20" cy="12"/>
              </a:xfrm>
              <a:custGeom>
                <a:avLst/>
                <a:gdLst>
                  <a:gd name="T0" fmla="*/ 0 w 41"/>
                  <a:gd name="T1" fmla="*/ 0 h 23"/>
                  <a:gd name="T2" fmla="*/ 0 w 41"/>
                  <a:gd name="T3" fmla="*/ 0 h 23"/>
                  <a:gd name="T4" fmla="*/ 0 w 41"/>
                  <a:gd name="T5" fmla="*/ 0 h 23"/>
                  <a:gd name="T6" fmla="*/ 0 w 41"/>
                  <a:gd name="T7" fmla="*/ 1 h 23"/>
                  <a:gd name="T8" fmla="*/ 0 w 41"/>
                  <a:gd name="T9" fmla="*/ 1 h 23"/>
                  <a:gd name="T10" fmla="*/ 0 w 41"/>
                  <a:gd name="T11" fmla="*/ 1 h 23"/>
                  <a:gd name="T12" fmla="*/ 0 w 41"/>
                  <a:gd name="T13" fmla="*/ 1 h 23"/>
                  <a:gd name="T14" fmla="*/ 0 w 41"/>
                  <a:gd name="T15" fmla="*/ 1 h 23"/>
                  <a:gd name="T16" fmla="*/ 0 w 41"/>
                  <a:gd name="T17" fmla="*/ 1 h 23"/>
                  <a:gd name="T18" fmla="*/ 0 w 41"/>
                  <a:gd name="T19" fmla="*/ 1 h 23"/>
                  <a:gd name="T20" fmla="*/ 0 w 41"/>
                  <a:gd name="T21" fmla="*/ 1 h 23"/>
                  <a:gd name="T22" fmla="*/ 0 w 41"/>
                  <a:gd name="T23" fmla="*/ 1 h 23"/>
                  <a:gd name="T24" fmla="*/ 0 w 41"/>
                  <a:gd name="T25" fmla="*/ 1 h 23"/>
                  <a:gd name="T26" fmla="*/ 0 w 41"/>
                  <a:gd name="T27" fmla="*/ 1 h 23"/>
                  <a:gd name="T28" fmla="*/ 0 w 41"/>
                  <a:gd name="T29" fmla="*/ 1 h 23"/>
                  <a:gd name="T30" fmla="*/ 0 w 41"/>
                  <a:gd name="T31" fmla="*/ 1 h 23"/>
                  <a:gd name="T32" fmla="*/ 0 w 41"/>
                  <a:gd name="T33" fmla="*/ 1 h 23"/>
                  <a:gd name="T34" fmla="*/ 0 w 41"/>
                  <a:gd name="T35" fmla="*/ 1 h 23"/>
                  <a:gd name="T36" fmla="*/ 0 w 41"/>
                  <a:gd name="T37" fmla="*/ 1 h 23"/>
                  <a:gd name="T38" fmla="*/ 0 w 41"/>
                  <a:gd name="T39" fmla="*/ 0 h 23"/>
                  <a:gd name="T40" fmla="*/ 0 w 41"/>
                  <a:gd name="T41" fmla="*/ 0 h 23"/>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0" t="0" r="r" b="b"/>
                <a:pathLst>
                  <a:path w="41" h="23">
                    <a:moveTo>
                      <a:pt x="38" y="0"/>
                    </a:moveTo>
                    <a:lnTo>
                      <a:pt x="3" y="0"/>
                    </a:lnTo>
                    <a:lnTo>
                      <a:pt x="2" y="0"/>
                    </a:lnTo>
                    <a:lnTo>
                      <a:pt x="2" y="1"/>
                    </a:lnTo>
                    <a:lnTo>
                      <a:pt x="0" y="1"/>
                    </a:lnTo>
                    <a:lnTo>
                      <a:pt x="0" y="2"/>
                    </a:lnTo>
                    <a:lnTo>
                      <a:pt x="0" y="21"/>
                    </a:lnTo>
                    <a:lnTo>
                      <a:pt x="0" y="22"/>
                    </a:lnTo>
                    <a:lnTo>
                      <a:pt x="2" y="22"/>
                    </a:lnTo>
                    <a:lnTo>
                      <a:pt x="2" y="23"/>
                    </a:lnTo>
                    <a:lnTo>
                      <a:pt x="3" y="23"/>
                    </a:lnTo>
                    <a:lnTo>
                      <a:pt x="38" y="17"/>
                    </a:lnTo>
                    <a:lnTo>
                      <a:pt x="40" y="17"/>
                    </a:lnTo>
                    <a:lnTo>
                      <a:pt x="41" y="15"/>
                    </a:lnTo>
                    <a:lnTo>
                      <a:pt x="41" y="14"/>
                    </a:lnTo>
                    <a:lnTo>
                      <a:pt x="41" y="2"/>
                    </a:lnTo>
                    <a:lnTo>
                      <a:pt x="41" y="1"/>
                    </a:lnTo>
                    <a:lnTo>
                      <a:pt x="40" y="1"/>
                    </a:lnTo>
                    <a:lnTo>
                      <a:pt x="40" y="0"/>
                    </a:lnTo>
                    <a:lnTo>
                      <a:pt x="38"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grpSp>
      <p:grpSp>
        <p:nvGrpSpPr>
          <p:cNvPr id="105591" name="Group 119"/>
          <p:cNvGrpSpPr>
            <a:grpSpLocks/>
          </p:cNvGrpSpPr>
          <p:nvPr/>
        </p:nvGrpSpPr>
        <p:grpSpPr bwMode="auto">
          <a:xfrm>
            <a:off x="2711450" y="2133601"/>
            <a:ext cx="223838" cy="227013"/>
            <a:chOff x="4840" y="1620"/>
            <a:chExt cx="2520" cy="4680"/>
          </a:xfrm>
        </p:grpSpPr>
        <p:sp>
          <p:nvSpPr>
            <p:cNvPr id="19501" name="AutoShape 120"/>
            <p:cNvSpPr>
              <a:spLocks noChangeArrowheads="1"/>
            </p:cNvSpPr>
            <p:nvPr/>
          </p:nvSpPr>
          <p:spPr bwMode="auto">
            <a:xfrm>
              <a:off x="5040" y="1620"/>
              <a:ext cx="2160" cy="4680"/>
            </a:xfrm>
            <a:prstGeom prst="triangle">
              <a:avLst>
                <a:gd name="adj" fmla="val 50000"/>
              </a:avLst>
            </a:prstGeom>
            <a:solidFill>
              <a:srgbClr val="FF0000"/>
            </a:solidFill>
            <a:ln w="9525">
              <a:solidFill>
                <a:srgbClr val="000000"/>
              </a:solidFill>
              <a:miter lim="800000"/>
              <a:headEnd/>
              <a:tailEnd/>
            </a:ln>
          </p:spPr>
          <p:txBody>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endParaRPr lang="en-US" altLang="en-US" sz="3200">
                <a:solidFill>
                  <a:schemeClr val="bg1"/>
                </a:solidFill>
              </a:endParaRPr>
            </a:p>
          </p:txBody>
        </p:sp>
        <p:sp>
          <p:nvSpPr>
            <p:cNvPr id="19502" name="AutoShape 121"/>
            <p:cNvSpPr>
              <a:spLocks noChangeArrowheads="1"/>
            </p:cNvSpPr>
            <p:nvPr/>
          </p:nvSpPr>
          <p:spPr bwMode="auto">
            <a:xfrm rot="10800000">
              <a:off x="5390" y="3240"/>
              <a:ext cx="1450" cy="1620"/>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4499 w 21600"/>
                <a:gd name="T13" fmla="*/ 4507 h 21600"/>
                <a:gd name="T14" fmla="*/ 17101 w 21600"/>
                <a:gd name="T15" fmla="*/ 17107 h 21600"/>
              </a:gdLst>
              <a:ahLst/>
              <a:cxnLst>
                <a:cxn ang="T8">
                  <a:pos x="T0" y="T1"/>
                </a:cxn>
                <a:cxn ang="T9">
                  <a:pos x="T2" y="T3"/>
                </a:cxn>
                <a:cxn ang="T10">
                  <a:pos x="T4" y="T5"/>
                </a:cxn>
                <a:cxn ang="T11">
                  <a:pos x="T6" y="T7"/>
                </a:cxn>
              </a:cxnLst>
              <a:rect l="T12" t="T13" r="T14" b="T15"/>
              <a:pathLst>
                <a:path w="21600" h="21600">
                  <a:moveTo>
                    <a:pt x="0" y="0"/>
                  </a:moveTo>
                  <a:lnTo>
                    <a:pt x="5400" y="21600"/>
                  </a:lnTo>
                  <a:lnTo>
                    <a:pt x="16200" y="21600"/>
                  </a:lnTo>
                  <a:lnTo>
                    <a:pt x="21600" y="0"/>
                  </a:lnTo>
                  <a:lnTo>
                    <a:pt x="0" y="0"/>
                  </a:lnTo>
                  <a:close/>
                </a:path>
              </a:pathLst>
            </a:custGeom>
            <a:solidFill>
              <a:srgbClr val="FFFFFF"/>
            </a:solidFill>
            <a:ln w="9525">
              <a:solidFill>
                <a:srgbClr val="000000"/>
              </a:solidFill>
              <a:miter lim="800000"/>
              <a:headEnd/>
              <a:tailEnd/>
            </a:ln>
          </p:spPr>
          <p:txBody>
            <a:bodyPr/>
            <a:lstStyle/>
            <a:p>
              <a:endParaRPr lang="en-GB"/>
            </a:p>
          </p:txBody>
        </p:sp>
        <p:sp>
          <p:nvSpPr>
            <p:cNvPr id="19503" name="Rectangle 122"/>
            <p:cNvSpPr>
              <a:spLocks noChangeArrowheads="1"/>
            </p:cNvSpPr>
            <p:nvPr/>
          </p:nvSpPr>
          <p:spPr bwMode="auto">
            <a:xfrm>
              <a:off x="4840" y="6120"/>
              <a:ext cx="2520" cy="180"/>
            </a:xfrm>
            <a:prstGeom prst="rect">
              <a:avLst/>
            </a:prstGeom>
            <a:solidFill>
              <a:srgbClr val="000000"/>
            </a:solidFill>
            <a:ln w="9525">
              <a:solidFill>
                <a:srgbClr val="000000"/>
              </a:solidFill>
              <a:miter lim="800000"/>
              <a:headEnd/>
              <a:tailEnd/>
            </a:ln>
          </p:spPr>
          <p:txBody>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endParaRPr lang="en-US" altLang="en-US" sz="3200">
                <a:solidFill>
                  <a:schemeClr val="bg1"/>
                </a:solidFill>
              </a:endParaRPr>
            </a:p>
          </p:txBody>
        </p:sp>
      </p:grpSp>
      <p:grpSp>
        <p:nvGrpSpPr>
          <p:cNvPr id="105599" name="Group 127"/>
          <p:cNvGrpSpPr>
            <a:grpSpLocks/>
          </p:cNvGrpSpPr>
          <p:nvPr/>
        </p:nvGrpSpPr>
        <p:grpSpPr bwMode="auto">
          <a:xfrm>
            <a:off x="3216275" y="2420938"/>
            <a:ext cx="223838" cy="227012"/>
            <a:chOff x="4840" y="1620"/>
            <a:chExt cx="2520" cy="4680"/>
          </a:xfrm>
        </p:grpSpPr>
        <p:sp>
          <p:nvSpPr>
            <p:cNvPr id="19498" name="AutoShape 128"/>
            <p:cNvSpPr>
              <a:spLocks noChangeArrowheads="1"/>
            </p:cNvSpPr>
            <p:nvPr/>
          </p:nvSpPr>
          <p:spPr bwMode="auto">
            <a:xfrm>
              <a:off x="5040" y="1620"/>
              <a:ext cx="2160" cy="4680"/>
            </a:xfrm>
            <a:prstGeom prst="triangle">
              <a:avLst>
                <a:gd name="adj" fmla="val 50000"/>
              </a:avLst>
            </a:prstGeom>
            <a:solidFill>
              <a:srgbClr val="FF0000"/>
            </a:solidFill>
            <a:ln w="9525">
              <a:solidFill>
                <a:srgbClr val="000000"/>
              </a:solidFill>
              <a:miter lim="800000"/>
              <a:headEnd/>
              <a:tailEnd/>
            </a:ln>
          </p:spPr>
          <p:txBody>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endParaRPr lang="en-US" altLang="en-US" sz="3200">
                <a:solidFill>
                  <a:schemeClr val="bg1"/>
                </a:solidFill>
              </a:endParaRPr>
            </a:p>
          </p:txBody>
        </p:sp>
        <p:sp>
          <p:nvSpPr>
            <p:cNvPr id="19499" name="AutoShape 129"/>
            <p:cNvSpPr>
              <a:spLocks noChangeArrowheads="1"/>
            </p:cNvSpPr>
            <p:nvPr/>
          </p:nvSpPr>
          <p:spPr bwMode="auto">
            <a:xfrm rot="10800000">
              <a:off x="5390" y="3240"/>
              <a:ext cx="1450" cy="1620"/>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4499 w 21600"/>
                <a:gd name="T13" fmla="*/ 4507 h 21600"/>
                <a:gd name="T14" fmla="*/ 17101 w 21600"/>
                <a:gd name="T15" fmla="*/ 17107 h 21600"/>
              </a:gdLst>
              <a:ahLst/>
              <a:cxnLst>
                <a:cxn ang="T8">
                  <a:pos x="T0" y="T1"/>
                </a:cxn>
                <a:cxn ang="T9">
                  <a:pos x="T2" y="T3"/>
                </a:cxn>
                <a:cxn ang="T10">
                  <a:pos x="T4" y="T5"/>
                </a:cxn>
                <a:cxn ang="T11">
                  <a:pos x="T6" y="T7"/>
                </a:cxn>
              </a:cxnLst>
              <a:rect l="T12" t="T13" r="T14" b="T15"/>
              <a:pathLst>
                <a:path w="21600" h="21600">
                  <a:moveTo>
                    <a:pt x="0" y="0"/>
                  </a:moveTo>
                  <a:lnTo>
                    <a:pt x="5400" y="21600"/>
                  </a:lnTo>
                  <a:lnTo>
                    <a:pt x="16200" y="21600"/>
                  </a:lnTo>
                  <a:lnTo>
                    <a:pt x="21600" y="0"/>
                  </a:lnTo>
                  <a:lnTo>
                    <a:pt x="0" y="0"/>
                  </a:lnTo>
                  <a:close/>
                </a:path>
              </a:pathLst>
            </a:custGeom>
            <a:solidFill>
              <a:srgbClr val="FFFFFF"/>
            </a:solidFill>
            <a:ln w="9525">
              <a:solidFill>
                <a:srgbClr val="000000"/>
              </a:solidFill>
              <a:miter lim="800000"/>
              <a:headEnd/>
              <a:tailEnd/>
            </a:ln>
          </p:spPr>
          <p:txBody>
            <a:bodyPr/>
            <a:lstStyle/>
            <a:p>
              <a:endParaRPr lang="en-GB"/>
            </a:p>
          </p:txBody>
        </p:sp>
        <p:sp>
          <p:nvSpPr>
            <p:cNvPr id="19500" name="Rectangle 130"/>
            <p:cNvSpPr>
              <a:spLocks noChangeArrowheads="1"/>
            </p:cNvSpPr>
            <p:nvPr/>
          </p:nvSpPr>
          <p:spPr bwMode="auto">
            <a:xfrm>
              <a:off x="4840" y="6120"/>
              <a:ext cx="2520" cy="180"/>
            </a:xfrm>
            <a:prstGeom prst="rect">
              <a:avLst/>
            </a:prstGeom>
            <a:solidFill>
              <a:srgbClr val="000000"/>
            </a:solidFill>
            <a:ln w="9525">
              <a:solidFill>
                <a:srgbClr val="000000"/>
              </a:solidFill>
              <a:miter lim="800000"/>
              <a:headEnd/>
              <a:tailEnd/>
            </a:ln>
          </p:spPr>
          <p:txBody>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endParaRPr lang="en-US" altLang="en-US" sz="3200">
                <a:solidFill>
                  <a:schemeClr val="bg1"/>
                </a:solidFill>
              </a:endParaRPr>
            </a:p>
          </p:txBody>
        </p:sp>
      </p:grpSp>
      <p:grpSp>
        <p:nvGrpSpPr>
          <p:cNvPr id="105603" name="Group 131"/>
          <p:cNvGrpSpPr>
            <a:grpSpLocks/>
          </p:cNvGrpSpPr>
          <p:nvPr/>
        </p:nvGrpSpPr>
        <p:grpSpPr bwMode="auto">
          <a:xfrm>
            <a:off x="3792539" y="2781301"/>
            <a:ext cx="223837" cy="227013"/>
            <a:chOff x="4840" y="1620"/>
            <a:chExt cx="2520" cy="4680"/>
          </a:xfrm>
        </p:grpSpPr>
        <p:sp>
          <p:nvSpPr>
            <p:cNvPr id="19495" name="AutoShape 132"/>
            <p:cNvSpPr>
              <a:spLocks noChangeArrowheads="1"/>
            </p:cNvSpPr>
            <p:nvPr/>
          </p:nvSpPr>
          <p:spPr bwMode="auto">
            <a:xfrm>
              <a:off x="5040" y="1620"/>
              <a:ext cx="2160" cy="4680"/>
            </a:xfrm>
            <a:prstGeom prst="triangle">
              <a:avLst>
                <a:gd name="adj" fmla="val 50000"/>
              </a:avLst>
            </a:prstGeom>
            <a:solidFill>
              <a:srgbClr val="FF0000"/>
            </a:solidFill>
            <a:ln w="9525">
              <a:solidFill>
                <a:srgbClr val="000000"/>
              </a:solidFill>
              <a:miter lim="800000"/>
              <a:headEnd/>
              <a:tailEnd/>
            </a:ln>
          </p:spPr>
          <p:txBody>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endParaRPr lang="en-US" altLang="en-US" sz="3200">
                <a:solidFill>
                  <a:schemeClr val="bg1"/>
                </a:solidFill>
              </a:endParaRPr>
            </a:p>
          </p:txBody>
        </p:sp>
        <p:sp>
          <p:nvSpPr>
            <p:cNvPr id="19496" name="AutoShape 133"/>
            <p:cNvSpPr>
              <a:spLocks noChangeArrowheads="1"/>
            </p:cNvSpPr>
            <p:nvPr/>
          </p:nvSpPr>
          <p:spPr bwMode="auto">
            <a:xfrm rot="10800000">
              <a:off x="5390" y="3240"/>
              <a:ext cx="1450" cy="1620"/>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4499 w 21600"/>
                <a:gd name="T13" fmla="*/ 4507 h 21600"/>
                <a:gd name="T14" fmla="*/ 17101 w 21600"/>
                <a:gd name="T15" fmla="*/ 17107 h 21600"/>
              </a:gdLst>
              <a:ahLst/>
              <a:cxnLst>
                <a:cxn ang="T8">
                  <a:pos x="T0" y="T1"/>
                </a:cxn>
                <a:cxn ang="T9">
                  <a:pos x="T2" y="T3"/>
                </a:cxn>
                <a:cxn ang="T10">
                  <a:pos x="T4" y="T5"/>
                </a:cxn>
                <a:cxn ang="T11">
                  <a:pos x="T6" y="T7"/>
                </a:cxn>
              </a:cxnLst>
              <a:rect l="T12" t="T13" r="T14" b="T15"/>
              <a:pathLst>
                <a:path w="21600" h="21600">
                  <a:moveTo>
                    <a:pt x="0" y="0"/>
                  </a:moveTo>
                  <a:lnTo>
                    <a:pt x="5400" y="21600"/>
                  </a:lnTo>
                  <a:lnTo>
                    <a:pt x="16200" y="21600"/>
                  </a:lnTo>
                  <a:lnTo>
                    <a:pt x="21600" y="0"/>
                  </a:lnTo>
                  <a:lnTo>
                    <a:pt x="0" y="0"/>
                  </a:lnTo>
                  <a:close/>
                </a:path>
              </a:pathLst>
            </a:custGeom>
            <a:solidFill>
              <a:srgbClr val="FFFFFF"/>
            </a:solidFill>
            <a:ln w="9525">
              <a:solidFill>
                <a:srgbClr val="000000"/>
              </a:solidFill>
              <a:miter lim="800000"/>
              <a:headEnd/>
              <a:tailEnd/>
            </a:ln>
          </p:spPr>
          <p:txBody>
            <a:bodyPr/>
            <a:lstStyle/>
            <a:p>
              <a:endParaRPr lang="en-GB"/>
            </a:p>
          </p:txBody>
        </p:sp>
        <p:sp>
          <p:nvSpPr>
            <p:cNvPr id="19497" name="Rectangle 134"/>
            <p:cNvSpPr>
              <a:spLocks noChangeArrowheads="1"/>
            </p:cNvSpPr>
            <p:nvPr/>
          </p:nvSpPr>
          <p:spPr bwMode="auto">
            <a:xfrm>
              <a:off x="4840" y="6120"/>
              <a:ext cx="2520" cy="180"/>
            </a:xfrm>
            <a:prstGeom prst="rect">
              <a:avLst/>
            </a:prstGeom>
            <a:solidFill>
              <a:srgbClr val="000000"/>
            </a:solidFill>
            <a:ln w="9525">
              <a:solidFill>
                <a:srgbClr val="000000"/>
              </a:solidFill>
              <a:miter lim="800000"/>
              <a:headEnd/>
              <a:tailEnd/>
            </a:ln>
          </p:spPr>
          <p:txBody>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endParaRPr lang="en-US" altLang="en-US" sz="3200">
                <a:solidFill>
                  <a:schemeClr val="bg1"/>
                </a:solidFill>
              </a:endParaRPr>
            </a:p>
          </p:txBody>
        </p:sp>
      </p:grpSp>
      <p:grpSp>
        <p:nvGrpSpPr>
          <p:cNvPr id="105607" name="Group 135"/>
          <p:cNvGrpSpPr>
            <a:grpSpLocks/>
          </p:cNvGrpSpPr>
          <p:nvPr/>
        </p:nvGrpSpPr>
        <p:grpSpPr bwMode="auto">
          <a:xfrm>
            <a:off x="4367214" y="3141663"/>
            <a:ext cx="223837" cy="227012"/>
            <a:chOff x="4840" y="1620"/>
            <a:chExt cx="2520" cy="4680"/>
          </a:xfrm>
        </p:grpSpPr>
        <p:sp>
          <p:nvSpPr>
            <p:cNvPr id="19492" name="AutoShape 136"/>
            <p:cNvSpPr>
              <a:spLocks noChangeArrowheads="1"/>
            </p:cNvSpPr>
            <p:nvPr/>
          </p:nvSpPr>
          <p:spPr bwMode="auto">
            <a:xfrm>
              <a:off x="5040" y="1620"/>
              <a:ext cx="2160" cy="4680"/>
            </a:xfrm>
            <a:prstGeom prst="triangle">
              <a:avLst>
                <a:gd name="adj" fmla="val 50000"/>
              </a:avLst>
            </a:prstGeom>
            <a:solidFill>
              <a:srgbClr val="FF0000"/>
            </a:solidFill>
            <a:ln w="9525">
              <a:solidFill>
                <a:srgbClr val="000000"/>
              </a:solidFill>
              <a:miter lim="800000"/>
              <a:headEnd/>
              <a:tailEnd/>
            </a:ln>
          </p:spPr>
          <p:txBody>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endParaRPr lang="en-US" altLang="en-US" sz="3200">
                <a:solidFill>
                  <a:schemeClr val="bg1"/>
                </a:solidFill>
              </a:endParaRPr>
            </a:p>
          </p:txBody>
        </p:sp>
        <p:sp>
          <p:nvSpPr>
            <p:cNvPr id="19493" name="AutoShape 137"/>
            <p:cNvSpPr>
              <a:spLocks noChangeArrowheads="1"/>
            </p:cNvSpPr>
            <p:nvPr/>
          </p:nvSpPr>
          <p:spPr bwMode="auto">
            <a:xfrm rot="10800000">
              <a:off x="5390" y="3240"/>
              <a:ext cx="1450" cy="1620"/>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4499 w 21600"/>
                <a:gd name="T13" fmla="*/ 4507 h 21600"/>
                <a:gd name="T14" fmla="*/ 17101 w 21600"/>
                <a:gd name="T15" fmla="*/ 17107 h 21600"/>
              </a:gdLst>
              <a:ahLst/>
              <a:cxnLst>
                <a:cxn ang="T8">
                  <a:pos x="T0" y="T1"/>
                </a:cxn>
                <a:cxn ang="T9">
                  <a:pos x="T2" y="T3"/>
                </a:cxn>
                <a:cxn ang="T10">
                  <a:pos x="T4" y="T5"/>
                </a:cxn>
                <a:cxn ang="T11">
                  <a:pos x="T6" y="T7"/>
                </a:cxn>
              </a:cxnLst>
              <a:rect l="T12" t="T13" r="T14" b="T15"/>
              <a:pathLst>
                <a:path w="21600" h="21600">
                  <a:moveTo>
                    <a:pt x="0" y="0"/>
                  </a:moveTo>
                  <a:lnTo>
                    <a:pt x="5400" y="21600"/>
                  </a:lnTo>
                  <a:lnTo>
                    <a:pt x="16200" y="21600"/>
                  </a:lnTo>
                  <a:lnTo>
                    <a:pt x="21600" y="0"/>
                  </a:lnTo>
                  <a:lnTo>
                    <a:pt x="0" y="0"/>
                  </a:lnTo>
                  <a:close/>
                </a:path>
              </a:pathLst>
            </a:custGeom>
            <a:solidFill>
              <a:srgbClr val="FFFFFF"/>
            </a:solidFill>
            <a:ln w="9525">
              <a:solidFill>
                <a:srgbClr val="000000"/>
              </a:solidFill>
              <a:miter lim="800000"/>
              <a:headEnd/>
              <a:tailEnd/>
            </a:ln>
          </p:spPr>
          <p:txBody>
            <a:bodyPr/>
            <a:lstStyle/>
            <a:p>
              <a:endParaRPr lang="en-GB"/>
            </a:p>
          </p:txBody>
        </p:sp>
        <p:sp>
          <p:nvSpPr>
            <p:cNvPr id="19494" name="Rectangle 138"/>
            <p:cNvSpPr>
              <a:spLocks noChangeArrowheads="1"/>
            </p:cNvSpPr>
            <p:nvPr/>
          </p:nvSpPr>
          <p:spPr bwMode="auto">
            <a:xfrm>
              <a:off x="4840" y="6120"/>
              <a:ext cx="2520" cy="180"/>
            </a:xfrm>
            <a:prstGeom prst="rect">
              <a:avLst/>
            </a:prstGeom>
            <a:solidFill>
              <a:srgbClr val="000000"/>
            </a:solidFill>
            <a:ln w="9525">
              <a:solidFill>
                <a:srgbClr val="000000"/>
              </a:solidFill>
              <a:miter lim="800000"/>
              <a:headEnd/>
              <a:tailEnd/>
            </a:ln>
          </p:spPr>
          <p:txBody>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endParaRPr lang="en-US" altLang="en-US" sz="3200">
                <a:solidFill>
                  <a:schemeClr val="bg1"/>
                </a:solidFill>
              </a:endParaRPr>
            </a:p>
          </p:txBody>
        </p:sp>
      </p:grpSp>
      <p:grpSp>
        <p:nvGrpSpPr>
          <p:cNvPr id="105611" name="Group 139"/>
          <p:cNvGrpSpPr>
            <a:grpSpLocks/>
          </p:cNvGrpSpPr>
          <p:nvPr/>
        </p:nvGrpSpPr>
        <p:grpSpPr bwMode="auto">
          <a:xfrm>
            <a:off x="5016500" y="3429001"/>
            <a:ext cx="223838" cy="227013"/>
            <a:chOff x="4840" y="1620"/>
            <a:chExt cx="2520" cy="4680"/>
          </a:xfrm>
        </p:grpSpPr>
        <p:sp>
          <p:nvSpPr>
            <p:cNvPr id="19489" name="AutoShape 140"/>
            <p:cNvSpPr>
              <a:spLocks noChangeArrowheads="1"/>
            </p:cNvSpPr>
            <p:nvPr/>
          </p:nvSpPr>
          <p:spPr bwMode="auto">
            <a:xfrm>
              <a:off x="5040" y="1620"/>
              <a:ext cx="2160" cy="4680"/>
            </a:xfrm>
            <a:prstGeom prst="triangle">
              <a:avLst>
                <a:gd name="adj" fmla="val 50000"/>
              </a:avLst>
            </a:prstGeom>
            <a:solidFill>
              <a:srgbClr val="FF0000"/>
            </a:solidFill>
            <a:ln w="9525">
              <a:solidFill>
                <a:srgbClr val="000000"/>
              </a:solidFill>
              <a:miter lim="800000"/>
              <a:headEnd/>
              <a:tailEnd/>
            </a:ln>
          </p:spPr>
          <p:txBody>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endParaRPr lang="en-US" altLang="en-US" sz="3200">
                <a:solidFill>
                  <a:schemeClr val="bg1"/>
                </a:solidFill>
              </a:endParaRPr>
            </a:p>
          </p:txBody>
        </p:sp>
        <p:sp>
          <p:nvSpPr>
            <p:cNvPr id="19490" name="AutoShape 141"/>
            <p:cNvSpPr>
              <a:spLocks noChangeArrowheads="1"/>
            </p:cNvSpPr>
            <p:nvPr/>
          </p:nvSpPr>
          <p:spPr bwMode="auto">
            <a:xfrm rot="10800000">
              <a:off x="5390" y="3240"/>
              <a:ext cx="1450" cy="1620"/>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4499 w 21600"/>
                <a:gd name="T13" fmla="*/ 4507 h 21600"/>
                <a:gd name="T14" fmla="*/ 17101 w 21600"/>
                <a:gd name="T15" fmla="*/ 17107 h 21600"/>
              </a:gdLst>
              <a:ahLst/>
              <a:cxnLst>
                <a:cxn ang="T8">
                  <a:pos x="T0" y="T1"/>
                </a:cxn>
                <a:cxn ang="T9">
                  <a:pos x="T2" y="T3"/>
                </a:cxn>
                <a:cxn ang="T10">
                  <a:pos x="T4" y="T5"/>
                </a:cxn>
                <a:cxn ang="T11">
                  <a:pos x="T6" y="T7"/>
                </a:cxn>
              </a:cxnLst>
              <a:rect l="T12" t="T13" r="T14" b="T15"/>
              <a:pathLst>
                <a:path w="21600" h="21600">
                  <a:moveTo>
                    <a:pt x="0" y="0"/>
                  </a:moveTo>
                  <a:lnTo>
                    <a:pt x="5400" y="21600"/>
                  </a:lnTo>
                  <a:lnTo>
                    <a:pt x="16200" y="21600"/>
                  </a:lnTo>
                  <a:lnTo>
                    <a:pt x="21600" y="0"/>
                  </a:lnTo>
                  <a:lnTo>
                    <a:pt x="0" y="0"/>
                  </a:lnTo>
                  <a:close/>
                </a:path>
              </a:pathLst>
            </a:custGeom>
            <a:solidFill>
              <a:srgbClr val="FFFFFF"/>
            </a:solidFill>
            <a:ln w="9525">
              <a:solidFill>
                <a:srgbClr val="000000"/>
              </a:solidFill>
              <a:miter lim="800000"/>
              <a:headEnd/>
              <a:tailEnd/>
            </a:ln>
          </p:spPr>
          <p:txBody>
            <a:bodyPr/>
            <a:lstStyle/>
            <a:p>
              <a:endParaRPr lang="en-GB"/>
            </a:p>
          </p:txBody>
        </p:sp>
        <p:sp>
          <p:nvSpPr>
            <p:cNvPr id="19491" name="Rectangle 142"/>
            <p:cNvSpPr>
              <a:spLocks noChangeArrowheads="1"/>
            </p:cNvSpPr>
            <p:nvPr/>
          </p:nvSpPr>
          <p:spPr bwMode="auto">
            <a:xfrm>
              <a:off x="4840" y="6120"/>
              <a:ext cx="2520" cy="180"/>
            </a:xfrm>
            <a:prstGeom prst="rect">
              <a:avLst/>
            </a:prstGeom>
            <a:solidFill>
              <a:srgbClr val="000000"/>
            </a:solidFill>
            <a:ln w="9525">
              <a:solidFill>
                <a:srgbClr val="000000"/>
              </a:solidFill>
              <a:miter lim="800000"/>
              <a:headEnd/>
              <a:tailEnd/>
            </a:ln>
          </p:spPr>
          <p:txBody>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endParaRPr lang="en-US" altLang="en-US" sz="3200">
                <a:solidFill>
                  <a:schemeClr val="bg1"/>
                </a:solidFill>
              </a:endParaRPr>
            </a:p>
          </p:txBody>
        </p:sp>
      </p:grpSp>
      <p:sp>
        <p:nvSpPr>
          <p:cNvPr id="19470" name="Line 143"/>
          <p:cNvSpPr>
            <a:spLocks noChangeShapeType="1"/>
          </p:cNvSpPr>
          <p:nvPr/>
        </p:nvSpPr>
        <p:spPr bwMode="auto">
          <a:xfrm>
            <a:off x="2135189" y="2060576"/>
            <a:ext cx="7672387" cy="317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9471" name="Line 144"/>
          <p:cNvSpPr>
            <a:spLocks noChangeShapeType="1"/>
          </p:cNvSpPr>
          <p:nvPr/>
        </p:nvSpPr>
        <p:spPr bwMode="auto">
          <a:xfrm>
            <a:off x="2135189" y="5229226"/>
            <a:ext cx="7672387" cy="3175"/>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9472" name="Line 145"/>
          <p:cNvSpPr>
            <a:spLocks noChangeShapeType="1"/>
          </p:cNvSpPr>
          <p:nvPr/>
        </p:nvSpPr>
        <p:spPr bwMode="auto">
          <a:xfrm flipH="1">
            <a:off x="1847850" y="3716338"/>
            <a:ext cx="8313738" cy="4762"/>
          </a:xfrm>
          <a:prstGeom prst="line">
            <a:avLst/>
          </a:prstGeom>
          <a:noFill/>
          <a:ln w="9525">
            <a:solidFill>
              <a:srgbClr val="000000"/>
            </a:solidFill>
            <a:prstDash val="dash"/>
            <a:round/>
            <a:headEnd/>
            <a:tailEnd/>
          </a:ln>
          <a:extLst>
            <a:ext uri="{909E8E84-426E-40DD-AFC4-6F175D3DCCD1}">
              <a14:hiddenFill xmlns:a14="http://schemas.microsoft.com/office/drawing/2010/main">
                <a:noFill/>
              </a14:hiddenFill>
            </a:ext>
          </a:extLst>
        </p:spPr>
        <p:txBody>
          <a:bodyPr/>
          <a:lstStyle/>
          <a:p>
            <a:endParaRPr lang="en-GB"/>
          </a:p>
        </p:txBody>
      </p:sp>
      <p:sp>
        <p:nvSpPr>
          <p:cNvPr id="19473" name="Text Box 146"/>
          <p:cNvSpPr txBox="1">
            <a:spLocks noChangeArrowheads="1"/>
          </p:cNvSpPr>
          <p:nvPr/>
        </p:nvSpPr>
        <p:spPr bwMode="auto">
          <a:xfrm>
            <a:off x="4008438" y="4797425"/>
            <a:ext cx="1008062"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50000"/>
              </a:spcBef>
              <a:buFontTx/>
              <a:buNone/>
            </a:pPr>
            <a:r>
              <a:rPr lang="en-GB" altLang="en-US" sz="1400">
                <a:solidFill>
                  <a:schemeClr val="bg1"/>
                </a:solidFill>
              </a:rPr>
              <a:t>100m</a:t>
            </a:r>
          </a:p>
        </p:txBody>
      </p:sp>
      <p:sp>
        <p:nvSpPr>
          <p:cNvPr id="105621" name="Text Box 149"/>
          <p:cNvSpPr txBox="1">
            <a:spLocks noChangeArrowheads="1"/>
          </p:cNvSpPr>
          <p:nvPr/>
        </p:nvSpPr>
        <p:spPr bwMode="auto">
          <a:xfrm>
            <a:off x="3792538" y="4437063"/>
            <a:ext cx="863600"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50000"/>
              </a:spcBef>
              <a:buFontTx/>
              <a:buNone/>
            </a:pPr>
            <a:r>
              <a:rPr lang="en-GB" altLang="en-US" sz="1400">
                <a:solidFill>
                  <a:schemeClr val="tx1"/>
                </a:solidFill>
              </a:rPr>
              <a:t>100m</a:t>
            </a:r>
          </a:p>
        </p:txBody>
      </p:sp>
      <p:sp>
        <p:nvSpPr>
          <p:cNvPr id="105622" name="Text Box 150"/>
          <p:cNvSpPr txBox="1">
            <a:spLocks noChangeArrowheads="1"/>
          </p:cNvSpPr>
          <p:nvPr/>
        </p:nvSpPr>
        <p:spPr bwMode="auto">
          <a:xfrm>
            <a:off x="7104063" y="4508500"/>
            <a:ext cx="863600"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50000"/>
              </a:spcBef>
              <a:buFontTx/>
              <a:buNone/>
            </a:pPr>
            <a:r>
              <a:rPr lang="en-GB" altLang="en-US" sz="1400">
                <a:solidFill>
                  <a:schemeClr val="tx1"/>
                </a:solidFill>
              </a:rPr>
              <a:t>50m</a:t>
            </a:r>
          </a:p>
        </p:txBody>
      </p:sp>
      <p:grpSp>
        <p:nvGrpSpPr>
          <p:cNvPr id="105623" name="Group 151"/>
          <p:cNvGrpSpPr>
            <a:grpSpLocks/>
          </p:cNvGrpSpPr>
          <p:nvPr/>
        </p:nvGrpSpPr>
        <p:grpSpPr bwMode="auto">
          <a:xfrm>
            <a:off x="6816725" y="3500438"/>
            <a:ext cx="223838" cy="227012"/>
            <a:chOff x="4840" y="1620"/>
            <a:chExt cx="2520" cy="4680"/>
          </a:xfrm>
        </p:grpSpPr>
        <p:sp>
          <p:nvSpPr>
            <p:cNvPr id="19486" name="AutoShape 152"/>
            <p:cNvSpPr>
              <a:spLocks noChangeArrowheads="1"/>
            </p:cNvSpPr>
            <p:nvPr/>
          </p:nvSpPr>
          <p:spPr bwMode="auto">
            <a:xfrm>
              <a:off x="5040" y="1620"/>
              <a:ext cx="2160" cy="4680"/>
            </a:xfrm>
            <a:prstGeom prst="triangle">
              <a:avLst>
                <a:gd name="adj" fmla="val 50000"/>
              </a:avLst>
            </a:prstGeom>
            <a:solidFill>
              <a:srgbClr val="FF0000"/>
            </a:solidFill>
            <a:ln w="9525">
              <a:solidFill>
                <a:srgbClr val="000000"/>
              </a:solidFill>
              <a:miter lim="800000"/>
              <a:headEnd/>
              <a:tailEnd/>
            </a:ln>
          </p:spPr>
          <p:txBody>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endParaRPr lang="en-US" altLang="en-US" sz="3200">
                <a:solidFill>
                  <a:schemeClr val="bg1"/>
                </a:solidFill>
              </a:endParaRPr>
            </a:p>
          </p:txBody>
        </p:sp>
        <p:sp>
          <p:nvSpPr>
            <p:cNvPr id="19487" name="AutoShape 153"/>
            <p:cNvSpPr>
              <a:spLocks noChangeArrowheads="1"/>
            </p:cNvSpPr>
            <p:nvPr/>
          </p:nvSpPr>
          <p:spPr bwMode="auto">
            <a:xfrm rot="10800000">
              <a:off x="5390" y="3240"/>
              <a:ext cx="1450" cy="1620"/>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4499 w 21600"/>
                <a:gd name="T13" fmla="*/ 4507 h 21600"/>
                <a:gd name="T14" fmla="*/ 17101 w 21600"/>
                <a:gd name="T15" fmla="*/ 17107 h 21600"/>
              </a:gdLst>
              <a:ahLst/>
              <a:cxnLst>
                <a:cxn ang="T8">
                  <a:pos x="T0" y="T1"/>
                </a:cxn>
                <a:cxn ang="T9">
                  <a:pos x="T2" y="T3"/>
                </a:cxn>
                <a:cxn ang="T10">
                  <a:pos x="T4" y="T5"/>
                </a:cxn>
                <a:cxn ang="T11">
                  <a:pos x="T6" y="T7"/>
                </a:cxn>
              </a:cxnLst>
              <a:rect l="T12" t="T13" r="T14" b="T15"/>
              <a:pathLst>
                <a:path w="21600" h="21600">
                  <a:moveTo>
                    <a:pt x="0" y="0"/>
                  </a:moveTo>
                  <a:lnTo>
                    <a:pt x="5400" y="21600"/>
                  </a:lnTo>
                  <a:lnTo>
                    <a:pt x="16200" y="21600"/>
                  </a:lnTo>
                  <a:lnTo>
                    <a:pt x="21600" y="0"/>
                  </a:lnTo>
                  <a:lnTo>
                    <a:pt x="0" y="0"/>
                  </a:lnTo>
                  <a:close/>
                </a:path>
              </a:pathLst>
            </a:custGeom>
            <a:solidFill>
              <a:srgbClr val="FFFFFF"/>
            </a:solidFill>
            <a:ln w="9525">
              <a:solidFill>
                <a:srgbClr val="000000"/>
              </a:solidFill>
              <a:miter lim="800000"/>
              <a:headEnd/>
              <a:tailEnd/>
            </a:ln>
          </p:spPr>
          <p:txBody>
            <a:bodyPr/>
            <a:lstStyle/>
            <a:p>
              <a:endParaRPr lang="en-GB"/>
            </a:p>
          </p:txBody>
        </p:sp>
        <p:sp>
          <p:nvSpPr>
            <p:cNvPr id="19488" name="Rectangle 154"/>
            <p:cNvSpPr>
              <a:spLocks noChangeArrowheads="1"/>
            </p:cNvSpPr>
            <p:nvPr/>
          </p:nvSpPr>
          <p:spPr bwMode="auto">
            <a:xfrm>
              <a:off x="4840" y="6120"/>
              <a:ext cx="2520" cy="180"/>
            </a:xfrm>
            <a:prstGeom prst="rect">
              <a:avLst/>
            </a:prstGeom>
            <a:solidFill>
              <a:srgbClr val="000000"/>
            </a:solidFill>
            <a:ln w="9525">
              <a:solidFill>
                <a:srgbClr val="000000"/>
              </a:solidFill>
              <a:miter lim="800000"/>
              <a:headEnd/>
              <a:tailEnd/>
            </a:ln>
          </p:spPr>
          <p:txBody>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endParaRPr lang="en-US" altLang="en-US" sz="3200">
                <a:solidFill>
                  <a:schemeClr val="bg1"/>
                </a:solidFill>
              </a:endParaRPr>
            </a:p>
          </p:txBody>
        </p:sp>
      </p:grpSp>
      <p:grpSp>
        <p:nvGrpSpPr>
          <p:cNvPr id="105631" name="Group 159"/>
          <p:cNvGrpSpPr>
            <a:grpSpLocks/>
          </p:cNvGrpSpPr>
          <p:nvPr/>
        </p:nvGrpSpPr>
        <p:grpSpPr bwMode="auto">
          <a:xfrm>
            <a:off x="7240589" y="3500438"/>
            <a:ext cx="223837" cy="227012"/>
            <a:chOff x="4840" y="1620"/>
            <a:chExt cx="2520" cy="4680"/>
          </a:xfrm>
        </p:grpSpPr>
        <p:sp>
          <p:nvSpPr>
            <p:cNvPr id="19483" name="AutoShape 160"/>
            <p:cNvSpPr>
              <a:spLocks noChangeArrowheads="1"/>
            </p:cNvSpPr>
            <p:nvPr/>
          </p:nvSpPr>
          <p:spPr bwMode="auto">
            <a:xfrm>
              <a:off x="5040" y="1620"/>
              <a:ext cx="2160" cy="4680"/>
            </a:xfrm>
            <a:prstGeom prst="triangle">
              <a:avLst>
                <a:gd name="adj" fmla="val 50000"/>
              </a:avLst>
            </a:prstGeom>
            <a:solidFill>
              <a:srgbClr val="FF0000"/>
            </a:solidFill>
            <a:ln w="9525">
              <a:solidFill>
                <a:srgbClr val="000000"/>
              </a:solidFill>
              <a:miter lim="800000"/>
              <a:headEnd/>
              <a:tailEnd/>
            </a:ln>
          </p:spPr>
          <p:txBody>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endParaRPr lang="en-US" altLang="en-US" sz="3200">
                <a:solidFill>
                  <a:schemeClr val="bg1"/>
                </a:solidFill>
              </a:endParaRPr>
            </a:p>
          </p:txBody>
        </p:sp>
        <p:sp>
          <p:nvSpPr>
            <p:cNvPr id="19484" name="AutoShape 161"/>
            <p:cNvSpPr>
              <a:spLocks noChangeArrowheads="1"/>
            </p:cNvSpPr>
            <p:nvPr/>
          </p:nvSpPr>
          <p:spPr bwMode="auto">
            <a:xfrm rot="10800000">
              <a:off x="5390" y="3240"/>
              <a:ext cx="1450" cy="1620"/>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4499 w 21600"/>
                <a:gd name="T13" fmla="*/ 4507 h 21600"/>
                <a:gd name="T14" fmla="*/ 17101 w 21600"/>
                <a:gd name="T15" fmla="*/ 17107 h 21600"/>
              </a:gdLst>
              <a:ahLst/>
              <a:cxnLst>
                <a:cxn ang="T8">
                  <a:pos x="T0" y="T1"/>
                </a:cxn>
                <a:cxn ang="T9">
                  <a:pos x="T2" y="T3"/>
                </a:cxn>
                <a:cxn ang="T10">
                  <a:pos x="T4" y="T5"/>
                </a:cxn>
                <a:cxn ang="T11">
                  <a:pos x="T6" y="T7"/>
                </a:cxn>
              </a:cxnLst>
              <a:rect l="T12" t="T13" r="T14" b="T15"/>
              <a:pathLst>
                <a:path w="21600" h="21600">
                  <a:moveTo>
                    <a:pt x="0" y="0"/>
                  </a:moveTo>
                  <a:lnTo>
                    <a:pt x="5400" y="21600"/>
                  </a:lnTo>
                  <a:lnTo>
                    <a:pt x="16200" y="21600"/>
                  </a:lnTo>
                  <a:lnTo>
                    <a:pt x="21600" y="0"/>
                  </a:lnTo>
                  <a:lnTo>
                    <a:pt x="0" y="0"/>
                  </a:lnTo>
                  <a:close/>
                </a:path>
              </a:pathLst>
            </a:custGeom>
            <a:solidFill>
              <a:srgbClr val="FFFFFF"/>
            </a:solidFill>
            <a:ln w="9525">
              <a:solidFill>
                <a:srgbClr val="000000"/>
              </a:solidFill>
              <a:miter lim="800000"/>
              <a:headEnd/>
              <a:tailEnd/>
            </a:ln>
          </p:spPr>
          <p:txBody>
            <a:bodyPr/>
            <a:lstStyle/>
            <a:p>
              <a:endParaRPr lang="en-GB"/>
            </a:p>
          </p:txBody>
        </p:sp>
        <p:sp>
          <p:nvSpPr>
            <p:cNvPr id="19485" name="Rectangle 162"/>
            <p:cNvSpPr>
              <a:spLocks noChangeArrowheads="1"/>
            </p:cNvSpPr>
            <p:nvPr/>
          </p:nvSpPr>
          <p:spPr bwMode="auto">
            <a:xfrm>
              <a:off x="4840" y="6120"/>
              <a:ext cx="2520" cy="180"/>
            </a:xfrm>
            <a:prstGeom prst="rect">
              <a:avLst/>
            </a:prstGeom>
            <a:solidFill>
              <a:srgbClr val="000000"/>
            </a:solidFill>
            <a:ln w="9525">
              <a:solidFill>
                <a:srgbClr val="000000"/>
              </a:solidFill>
              <a:miter lim="800000"/>
              <a:headEnd/>
              <a:tailEnd/>
            </a:ln>
          </p:spPr>
          <p:txBody>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endParaRPr lang="en-US" altLang="en-US" sz="3200">
                <a:solidFill>
                  <a:schemeClr val="bg1"/>
                </a:solidFill>
              </a:endParaRPr>
            </a:p>
          </p:txBody>
        </p:sp>
      </p:grpSp>
      <p:grpSp>
        <p:nvGrpSpPr>
          <p:cNvPr id="105635" name="Group 163"/>
          <p:cNvGrpSpPr>
            <a:grpSpLocks/>
          </p:cNvGrpSpPr>
          <p:nvPr/>
        </p:nvGrpSpPr>
        <p:grpSpPr bwMode="auto">
          <a:xfrm>
            <a:off x="7600950" y="3500438"/>
            <a:ext cx="223838" cy="227012"/>
            <a:chOff x="4840" y="1620"/>
            <a:chExt cx="2520" cy="4680"/>
          </a:xfrm>
        </p:grpSpPr>
        <p:sp>
          <p:nvSpPr>
            <p:cNvPr id="19480" name="AutoShape 164"/>
            <p:cNvSpPr>
              <a:spLocks noChangeArrowheads="1"/>
            </p:cNvSpPr>
            <p:nvPr/>
          </p:nvSpPr>
          <p:spPr bwMode="auto">
            <a:xfrm>
              <a:off x="5040" y="1620"/>
              <a:ext cx="2160" cy="4680"/>
            </a:xfrm>
            <a:prstGeom prst="triangle">
              <a:avLst>
                <a:gd name="adj" fmla="val 50000"/>
              </a:avLst>
            </a:prstGeom>
            <a:solidFill>
              <a:srgbClr val="FF0000"/>
            </a:solidFill>
            <a:ln w="9525">
              <a:solidFill>
                <a:srgbClr val="000000"/>
              </a:solidFill>
              <a:miter lim="800000"/>
              <a:headEnd/>
              <a:tailEnd/>
            </a:ln>
          </p:spPr>
          <p:txBody>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endParaRPr lang="en-US" altLang="en-US" sz="3200">
                <a:solidFill>
                  <a:schemeClr val="bg1"/>
                </a:solidFill>
              </a:endParaRPr>
            </a:p>
          </p:txBody>
        </p:sp>
        <p:sp>
          <p:nvSpPr>
            <p:cNvPr id="19481" name="AutoShape 165"/>
            <p:cNvSpPr>
              <a:spLocks noChangeArrowheads="1"/>
            </p:cNvSpPr>
            <p:nvPr/>
          </p:nvSpPr>
          <p:spPr bwMode="auto">
            <a:xfrm rot="10800000">
              <a:off x="5390" y="3240"/>
              <a:ext cx="1450" cy="1620"/>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4499 w 21600"/>
                <a:gd name="T13" fmla="*/ 4507 h 21600"/>
                <a:gd name="T14" fmla="*/ 17101 w 21600"/>
                <a:gd name="T15" fmla="*/ 17107 h 21600"/>
              </a:gdLst>
              <a:ahLst/>
              <a:cxnLst>
                <a:cxn ang="T8">
                  <a:pos x="T0" y="T1"/>
                </a:cxn>
                <a:cxn ang="T9">
                  <a:pos x="T2" y="T3"/>
                </a:cxn>
                <a:cxn ang="T10">
                  <a:pos x="T4" y="T5"/>
                </a:cxn>
                <a:cxn ang="T11">
                  <a:pos x="T6" y="T7"/>
                </a:cxn>
              </a:cxnLst>
              <a:rect l="T12" t="T13" r="T14" b="T15"/>
              <a:pathLst>
                <a:path w="21600" h="21600">
                  <a:moveTo>
                    <a:pt x="0" y="0"/>
                  </a:moveTo>
                  <a:lnTo>
                    <a:pt x="5400" y="21600"/>
                  </a:lnTo>
                  <a:lnTo>
                    <a:pt x="16200" y="21600"/>
                  </a:lnTo>
                  <a:lnTo>
                    <a:pt x="21600" y="0"/>
                  </a:lnTo>
                  <a:lnTo>
                    <a:pt x="0" y="0"/>
                  </a:lnTo>
                  <a:close/>
                </a:path>
              </a:pathLst>
            </a:custGeom>
            <a:solidFill>
              <a:srgbClr val="FFFFFF"/>
            </a:solidFill>
            <a:ln w="9525">
              <a:solidFill>
                <a:srgbClr val="000000"/>
              </a:solidFill>
              <a:miter lim="800000"/>
              <a:headEnd/>
              <a:tailEnd/>
            </a:ln>
          </p:spPr>
          <p:txBody>
            <a:bodyPr/>
            <a:lstStyle/>
            <a:p>
              <a:endParaRPr lang="en-GB"/>
            </a:p>
          </p:txBody>
        </p:sp>
        <p:sp>
          <p:nvSpPr>
            <p:cNvPr id="19482" name="Rectangle 166"/>
            <p:cNvSpPr>
              <a:spLocks noChangeArrowheads="1"/>
            </p:cNvSpPr>
            <p:nvPr/>
          </p:nvSpPr>
          <p:spPr bwMode="auto">
            <a:xfrm>
              <a:off x="4840" y="6120"/>
              <a:ext cx="2520" cy="180"/>
            </a:xfrm>
            <a:prstGeom prst="rect">
              <a:avLst/>
            </a:prstGeom>
            <a:solidFill>
              <a:srgbClr val="000000"/>
            </a:solidFill>
            <a:ln w="9525">
              <a:solidFill>
                <a:srgbClr val="000000"/>
              </a:solidFill>
              <a:miter lim="800000"/>
              <a:headEnd/>
              <a:tailEnd/>
            </a:ln>
          </p:spPr>
          <p:txBody>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endParaRPr lang="en-US" altLang="en-US" sz="3200">
                <a:solidFill>
                  <a:schemeClr val="bg1"/>
                </a:solidFill>
              </a:endParaRPr>
            </a:p>
          </p:txBody>
        </p:sp>
      </p:gr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86974" y="2119369"/>
            <a:ext cx="476316" cy="362001"/>
          </a:xfrm>
          <a:prstGeom prst="rect">
            <a:avLst/>
          </a:prstGeom>
        </p:spPr>
      </p:pic>
      <p:sp>
        <p:nvSpPr>
          <p:cNvPr id="149" name="TextBox 148"/>
          <p:cNvSpPr txBox="1"/>
          <p:nvPr/>
        </p:nvSpPr>
        <p:spPr>
          <a:xfrm>
            <a:off x="1099189" y="379504"/>
            <a:ext cx="9809019" cy="584775"/>
          </a:xfrm>
          <a:prstGeom prst="rect">
            <a:avLst/>
          </a:prstGeom>
          <a:solidFill>
            <a:srgbClr val="002060"/>
          </a:solidFill>
        </p:spPr>
        <p:txBody>
          <a:bodyPr wrap="square" rtlCol="0">
            <a:spAutoFit/>
          </a:bodyPr>
          <a:lstStyle/>
          <a:p>
            <a:pPr algn="ctr"/>
            <a:r>
              <a:rPr lang="en-GB" sz="3200" b="1" dirty="0">
                <a:solidFill>
                  <a:schemeClr val="bg1"/>
                </a:solidFill>
              </a:rPr>
              <a:t>Caution: Making the Scene Safe</a:t>
            </a:r>
          </a:p>
        </p:txBody>
      </p:sp>
    </p:spTree>
    <p:extLst>
      <p:ext uri="{BB962C8B-B14F-4D97-AF65-F5344CB8AC3E}">
        <p14:creationId xmlns:p14="http://schemas.microsoft.com/office/powerpoint/2010/main" val="97078100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05530"/>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05490"/>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105525"/>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5622"/>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105623"/>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105631"/>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nodeType="clickEffect">
                                  <p:stCondLst>
                                    <p:cond delay="0"/>
                                  </p:stCondLst>
                                  <p:childTnLst>
                                    <p:set>
                                      <p:cBhvr>
                                        <p:cTn id="30" dur="1" fill="hold">
                                          <p:stCondLst>
                                            <p:cond delay="0"/>
                                          </p:stCondLst>
                                        </p:cTn>
                                        <p:tgtEl>
                                          <p:spTgt spid="105635"/>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nodeType="clickEffect">
                                  <p:stCondLst>
                                    <p:cond delay="0"/>
                                  </p:stCondLst>
                                  <p:childTnLst>
                                    <p:set>
                                      <p:cBhvr>
                                        <p:cTn id="34" dur="1" fill="hold">
                                          <p:stCondLst>
                                            <p:cond delay="0"/>
                                          </p:stCondLst>
                                        </p:cTn>
                                        <p:tgtEl>
                                          <p:spTgt spid="105591"/>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1" presetClass="entr" presetSubtype="0" fill="hold" nodeType="clickEffect">
                                  <p:stCondLst>
                                    <p:cond delay="0"/>
                                  </p:stCondLst>
                                  <p:childTnLst>
                                    <p:set>
                                      <p:cBhvr>
                                        <p:cTn id="38" dur="1" fill="hold">
                                          <p:stCondLst>
                                            <p:cond delay="0"/>
                                          </p:stCondLst>
                                        </p:cTn>
                                        <p:tgtEl>
                                          <p:spTgt spid="105599"/>
                                        </p:tgtEl>
                                        <p:attrNameLst>
                                          <p:attrName>style.visibility</p:attrName>
                                        </p:attrNameLst>
                                      </p:cBhvr>
                                      <p:to>
                                        <p:strVal val="visible"/>
                                      </p:to>
                                    </p:set>
                                  </p:childTnLst>
                                </p:cTn>
                              </p:par>
                            </p:childTnLst>
                          </p:cTn>
                        </p:par>
                      </p:childTnLst>
                    </p:cTn>
                  </p:par>
                  <p:par>
                    <p:cTn id="39" fill="hold" nodeType="clickPar">
                      <p:stCondLst>
                        <p:cond delay="indefinite"/>
                      </p:stCondLst>
                      <p:childTnLst>
                        <p:par>
                          <p:cTn id="40" fill="hold" nodeType="withGroup">
                            <p:stCondLst>
                              <p:cond delay="0"/>
                            </p:stCondLst>
                            <p:childTnLst>
                              <p:par>
                                <p:cTn id="41" presetID="1" presetClass="entr" presetSubtype="0" fill="hold" nodeType="clickEffect">
                                  <p:stCondLst>
                                    <p:cond delay="0"/>
                                  </p:stCondLst>
                                  <p:childTnLst>
                                    <p:set>
                                      <p:cBhvr>
                                        <p:cTn id="42" dur="1" fill="hold">
                                          <p:stCondLst>
                                            <p:cond delay="0"/>
                                          </p:stCondLst>
                                        </p:cTn>
                                        <p:tgtEl>
                                          <p:spTgt spid="105603"/>
                                        </p:tgtEl>
                                        <p:attrNameLst>
                                          <p:attrName>style.visibility</p:attrName>
                                        </p:attrNameLst>
                                      </p:cBhvr>
                                      <p:to>
                                        <p:strVal val="visible"/>
                                      </p:to>
                                    </p:set>
                                  </p:childTnLst>
                                </p:cTn>
                              </p:par>
                            </p:childTnLst>
                          </p:cTn>
                        </p:par>
                      </p:childTnLst>
                    </p:cTn>
                  </p:par>
                  <p:par>
                    <p:cTn id="43" fill="hold" nodeType="clickPar">
                      <p:stCondLst>
                        <p:cond delay="indefinite"/>
                      </p:stCondLst>
                      <p:childTnLst>
                        <p:par>
                          <p:cTn id="44" fill="hold" nodeType="withGroup">
                            <p:stCondLst>
                              <p:cond delay="0"/>
                            </p:stCondLst>
                            <p:childTnLst>
                              <p:par>
                                <p:cTn id="45" presetID="1" presetClass="entr" presetSubtype="0" fill="hold" nodeType="clickEffect">
                                  <p:stCondLst>
                                    <p:cond delay="0"/>
                                  </p:stCondLst>
                                  <p:childTnLst>
                                    <p:set>
                                      <p:cBhvr>
                                        <p:cTn id="46" dur="1" fill="hold">
                                          <p:stCondLst>
                                            <p:cond delay="0"/>
                                          </p:stCondLst>
                                        </p:cTn>
                                        <p:tgtEl>
                                          <p:spTgt spid="105607"/>
                                        </p:tgtEl>
                                        <p:attrNameLst>
                                          <p:attrName>style.visibility</p:attrName>
                                        </p:attrNameLst>
                                      </p:cBhvr>
                                      <p:to>
                                        <p:strVal val="visible"/>
                                      </p:to>
                                    </p:set>
                                  </p:childTnLst>
                                </p:cTn>
                              </p:par>
                            </p:childTnLst>
                          </p:cTn>
                        </p:par>
                      </p:childTnLst>
                    </p:cTn>
                  </p:par>
                  <p:par>
                    <p:cTn id="47" fill="hold" nodeType="clickPar">
                      <p:stCondLst>
                        <p:cond delay="indefinite"/>
                      </p:stCondLst>
                      <p:childTnLst>
                        <p:par>
                          <p:cTn id="48" fill="hold" nodeType="withGroup">
                            <p:stCondLst>
                              <p:cond delay="0"/>
                            </p:stCondLst>
                            <p:childTnLst>
                              <p:par>
                                <p:cTn id="49" presetID="1" presetClass="entr" presetSubtype="0" fill="hold" nodeType="clickEffect">
                                  <p:stCondLst>
                                    <p:cond delay="0"/>
                                  </p:stCondLst>
                                  <p:childTnLst>
                                    <p:set>
                                      <p:cBhvr>
                                        <p:cTn id="50" dur="1" fill="hold">
                                          <p:stCondLst>
                                            <p:cond delay="0"/>
                                          </p:stCondLst>
                                        </p:cTn>
                                        <p:tgtEl>
                                          <p:spTgt spid="105611"/>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0"/>
                                          </p:stCondLst>
                                        </p:cTn>
                                        <p:tgtEl>
                                          <p:spTgt spid="105482"/>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105621"/>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nodeType="clickEffect">
                                  <p:stCondLst>
                                    <p:cond delay="0"/>
                                  </p:stCondLst>
                                  <p:childTnLst>
                                    <p:set>
                                      <p:cBhvr>
                                        <p:cTn id="62"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5621" grpId="0"/>
      <p:bldP spid="105622"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Client\R$\SWPKDIVLDSEPF\Shared\Pre-join\Images\RTA.jpg"/>
          <p:cNvPicPr>
            <a:picLocks noChangeAspect="1" noChangeArrowheads="1"/>
          </p:cNvPicPr>
          <p:nvPr/>
        </p:nvPicPr>
        <p:blipFill>
          <a:blip r:embed="rId3">
            <a:duotone>
              <a:schemeClr val="bg2">
                <a:shade val="45000"/>
                <a:satMod val="135000"/>
              </a:schemeClr>
              <a:prstClr val="white"/>
            </a:duotone>
            <a:extLst>
              <a:ext uri="{BEBA8EAE-BF5A-486C-A8C5-ECC9F3942E4B}">
                <a14:imgProps xmlns:a14="http://schemas.microsoft.com/office/drawing/2010/main">
                  <a14:imgLayer r:embed="rId4">
                    <a14:imgEffect>
                      <a14:colorTemperature colorTemp="4700"/>
                    </a14:imgEffect>
                    <a14:imgEffect>
                      <a14:saturation sat="66000"/>
                    </a14:imgEffect>
                    <a14:imgEffect>
                      <a14:brightnessContrast bright="27000" contrast="22000"/>
                    </a14:imgEffect>
                  </a14:imgLayer>
                </a14:imgProps>
              </a:ext>
              <a:ext uri="{28A0092B-C50C-407E-A947-70E740481C1C}">
                <a14:useLocalDpi xmlns:a14="http://schemas.microsoft.com/office/drawing/2010/main" val="0"/>
              </a:ext>
            </a:extLst>
          </a:blip>
          <a:srcRect/>
          <a:stretch>
            <a:fillRect/>
          </a:stretch>
        </p:blipFill>
        <p:spPr bwMode="auto">
          <a:xfrm>
            <a:off x="1136072" y="734935"/>
            <a:ext cx="9809019" cy="53832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Box 4"/>
          <p:cNvSpPr txBox="1">
            <a:spLocks noChangeArrowheads="1"/>
          </p:cNvSpPr>
          <p:nvPr/>
        </p:nvSpPr>
        <p:spPr bwMode="auto">
          <a:xfrm>
            <a:off x="2401516" y="1752327"/>
            <a:ext cx="7940738" cy="35394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marL="571500" indent="-571500">
              <a:spcBef>
                <a:spcPct val="0"/>
              </a:spcBef>
            </a:pPr>
            <a:r>
              <a:rPr lang="en-GB" altLang="en-US" sz="3200" dirty="0">
                <a:solidFill>
                  <a:srgbClr val="002060"/>
                </a:solidFill>
                <a:latin typeface="+mn-lt"/>
              </a:rPr>
              <a:t>Position Police Vehicles correctly</a:t>
            </a:r>
          </a:p>
          <a:p>
            <a:pPr marL="571500" indent="-571500">
              <a:spcBef>
                <a:spcPct val="0"/>
              </a:spcBef>
            </a:pPr>
            <a:endParaRPr lang="en-GB" altLang="en-US" sz="3200" dirty="0">
              <a:solidFill>
                <a:srgbClr val="002060"/>
              </a:solidFill>
              <a:latin typeface="+mn-lt"/>
            </a:endParaRPr>
          </a:p>
          <a:p>
            <a:pPr marL="571500" indent="-571500">
              <a:spcBef>
                <a:spcPct val="0"/>
              </a:spcBef>
            </a:pPr>
            <a:endParaRPr lang="en-GB" altLang="en-US" sz="3200" dirty="0">
              <a:solidFill>
                <a:srgbClr val="002060"/>
              </a:solidFill>
              <a:latin typeface="+mn-lt"/>
            </a:endParaRPr>
          </a:p>
          <a:p>
            <a:pPr marL="571500" indent="-571500">
              <a:spcBef>
                <a:spcPct val="0"/>
              </a:spcBef>
            </a:pPr>
            <a:r>
              <a:rPr lang="en-GB" altLang="en-US" sz="3200" dirty="0">
                <a:solidFill>
                  <a:srgbClr val="002060"/>
                </a:solidFill>
                <a:latin typeface="+mn-lt"/>
              </a:rPr>
              <a:t>Make use of cones/signs/cordons</a:t>
            </a:r>
          </a:p>
          <a:p>
            <a:pPr marL="571500" indent="-571500">
              <a:spcBef>
                <a:spcPct val="0"/>
              </a:spcBef>
            </a:pPr>
            <a:endParaRPr lang="en-GB" altLang="en-US" sz="3200" dirty="0">
              <a:solidFill>
                <a:srgbClr val="002060"/>
              </a:solidFill>
              <a:latin typeface="+mn-lt"/>
            </a:endParaRPr>
          </a:p>
          <a:p>
            <a:pPr marL="571500" indent="-571500">
              <a:spcBef>
                <a:spcPct val="0"/>
              </a:spcBef>
            </a:pPr>
            <a:endParaRPr lang="en-GB" altLang="en-US" sz="3200" dirty="0">
              <a:solidFill>
                <a:srgbClr val="002060"/>
              </a:solidFill>
              <a:latin typeface="+mn-lt"/>
            </a:endParaRPr>
          </a:p>
          <a:p>
            <a:pPr marL="571500" indent="-571500">
              <a:spcBef>
                <a:spcPct val="0"/>
              </a:spcBef>
            </a:pPr>
            <a:r>
              <a:rPr lang="en-GB" altLang="en-US" sz="3200" dirty="0">
                <a:solidFill>
                  <a:srgbClr val="002060"/>
                </a:solidFill>
                <a:latin typeface="+mn-lt"/>
              </a:rPr>
              <a:t>Control access to and from the scene</a:t>
            </a:r>
          </a:p>
        </p:txBody>
      </p:sp>
      <p:sp>
        <p:nvSpPr>
          <p:cNvPr id="5" name="TextBox 4"/>
          <p:cNvSpPr txBox="1"/>
          <p:nvPr/>
        </p:nvSpPr>
        <p:spPr>
          <a:xfrm>
            <a:off x="1136072" y="341142"/>
            <a:ext cx="9809019" cy="584775"/>
          </a:xfrm>
          <a:prstGeom prst="rect">
            <a:avLst/>
          </a:prstGeom>
          <a:solidFill>
            <a:srgbClr val="002060"/>
          </a:solidFill>
        </p:spPr>
        <p:txBody>
          <a:bodyPr wrap="square" rtlCol="0">
            <a:spAutoFit/>
          </a:bodyPr>
          <a:lstStyle/>
          <a:p>
            <a:pPr algn="ctr"/>
            <a:r>
              <a:rPr lang="en-GB" sz="3200" b="1" dirty="0">
                <a:solidFill>
                  <a:schemeClr val="bg1"/>
                </a:solidFill>
              </a:rPr>
              <a:t>Securing and Preserving Evidence</a:t>
            </a:r>
          </a:p>
        </p:txBody>
      </p:sp>
    </p:spTree>
    <p:extLst>
      <p:ext uri="{BB962C8B-B14F-4D97-AF65-F5344CB8AC3E}">
        <p14:creationId xmlns:p14="http://schemas.microsoft.com/office/powerpoint/2010/main" val="22981923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custDataLst>
              <p:tags r:id="rId1"/>
            </p:custDataLst>
          </p:nvPr>
        </p:nvPicPr>
        <p:blipFill rotWithShape="1">
          <a:blip r:embed="rId5" cstate="print">
            <a:extLst>
              <a:ext uri="{28A0092B-C50C-407E-A947-70E740481C1C}">
                <a14:useLocalDpi xmlns:a14="http://schemas.microsoft.com/office/drawing/2010/main" val="0"/>
              </a:ext>
            </a:extLst>
          </a:blip>
          <a:srcRect l="20457"/>
          <a:stretch/>
        </p:blipFill>
        <p:spPr>
          <a:xfrm>
            <a:off x="1449304" y="960222"/>
            <a:ext cx="9182552" cy="5025308"/>
          </a:xfrm>
          <a:prstGeom prst="rect">
            <a:avLst/>
          </a:prstGeom>
          <a:ln>
            <a:noFill/>
          </a:ln>
          <a:effectLst>
            <a:softEdge rad="635000"/>
          </a:effectLst>
        </p:spPr>
      </p:pic>
      <p:sp>
        <p:nvSpPr>
          <p:cNvPr id="8" name="TextBox 7"/>
          <p:cNvSpPr txBox="1"/>
          <p:nvPr>
            <p:custDataLst>
              <p:tags r:id="rId2"/>
            </p:custDataLst>
          </p:nvPr>
        </p:nvSpPr>
        <p:spPr>
          <a:xfrm>
            <a:off x="3794805" y="2882189"/>
            <a:ext cx="4491551" cy="769441"/>
          </a:xfrm>
          <a:prstGeom prst="rect">
            <a:avLst/>
          </a:prstGeom>
          <a:noFill/>
        </p:spPr>
        <p:txBody>
          <a:bodyPr wrap="none" rtlCol="0">
            <a:spAutoFit/>
          </a:bodyPr>
          <a:lstStyle/>
          <a:p>
            <a:pPr algn="ctr" eaLnBrk="1" hangingPunct="1"/>
            <a:r>
              <a:rPr lang="en-GB" sz="4400" b="1" dirty="0">
                <a:solidFill>
                  <a:srgbClr val="FFFF00"/>
                </a:solidFill>
                <a:effectLst>
                  <a:outerShdw blurRad="38100" dist="38100" dir="2700000" algn="tl">
                    <a:srgbClr val="000000">
                      <a:alpha val="43137"/>
                    </a:srgbClr>
                  </a:outerShdw>
                </a:effectLst>
                <a:ea typeface="ＭＳ Ｐゴシック" pitchFamily="-112" charset="-128"/>
              </a:rPr>
              <a:t>‘The Golden Hour’</a:t>
            </a:r>
          </a:p>
        </p:txBody>
      </p:sp>
      <p:sp>
        <p:nvSpPr>
          <p:cNvPr id="6" name="TextBox 5"/>
          <p:cNvSpPr txBox="1"/>
          <p:nvPr/>
        </p:nvSpPr>
        <p:spPr>
          <a:xfrm>
            <a:off x="1136070" y="255901"/>
            <a:ext cx="9809019" cy="584775"/>
          </a:xfrm>
          <a:prstGeom prst="rect">
            <a:avLst/>
          </a:prstGeom>
          <a:solidFill>
            <a:srgbClr val="002060"/>
          </a:solidFill>
        </p:spPr>
        <p:txBody>
          <a:bodyPr wrap="square" rtlCol="0">
            <a:spAutoFit/>
          </a:bodyPr>
          <a:lstStyle/>
          <a:p>
            <a:pPr algn="ctr"/>
            <a:r>
              <a:rPr lang="en-GB" sz="3200" b="1" dirty="0">
                <a:solidFill>
                  <a:schemeClr val="bg1"/>
                </a:solidFill>
              </a:rPr>
              <a:t>Securing and Preserving Evidence</a:t>
            </a:r>
          </a:p>
        </p:txBody>
      </p:sp>
    </p:spTree>
    <p:extLst>
      <p:ext uri="{BB962C8B-B14F-4D97-AF65-F5344CB8AC3E}">
        <p14:creationId xmlns:p14="http://schemas.microsoft.com/office/powerpoint/2010/main" val="2434055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custDataLst>
              <p:tags r:id="rId1"/>
            </p:custDataLst>
          </p:nvPr>
        </p:nvPicPr>
        <p:blipFill rotWithShape="1">
          <a:blip r:embed="rId4" cstate="print">
            <a:extLst>
              <a:ext uri="{28A0092B-C50C-407E-A947-70E740481C1C}">
                <a14:useLocalDpi xmlns:a14="http://schemas.microsoft.com/office/drawing/2010/main" val="0"/>
              </a:ext>
            </a:extLst>
          </a:blip>
          <a:srcRect l="20457"/>
          <a:stretch/>
        </p:blipFill>
        <p:spPr>
          <a:xfrm>
            <a:off x="8213216" y="1538255"/>
            <a:ext cx="3382654" cy="4295778"/>
          </a:xfrm>
          <a:prstGeom prst="rect">
            <a:avLst/>
          </a:prstGeom>
          <a:ln>
            <a:noFill/>
          </a:ln>
          <a:effectLst>
            <a:softEdge rad="635000"/>
          </a:effectLst>
        </p:spPr>
      </p:pic>
      <p:sp>
        <p:nvSpPr>
          <p:cNvPr id="2" name="TextBox 1"/>
          <p:cNvSpPr txBox="1"/>
          <p:nvPr/>
        </p:nvSpPr>
        <p:spPr>
          <a:xfrm>
            <a:off x="1255223" y="1700985"/>
            <a:ext cx="3108960" cy="3970318"/>
          </a:xfrm>
          <a:prstGeom prst="rect">
            <a:avLst/>
          </a:prstGeom>
          <a:noFill/>
        </p:spPr>
        <p:txBody>
          <a:bodyPr wrap="square" rtlCol="0">
            <a:spAutoFit/>
          </a:bodyPr>
          <a:lstStyle/>
          <a:p>
            <a:pPr marL="457200" indent="-457200">
              <a:buFont typeface="Arial" panose="020B0604020202020204" pitchFamily="34" charset="0"/>
              <a:buChar char="•"/>
            </a:pPr>
            <a:r>
              <a:rPr lang="en-GB" sz="2800" dirty="0">
                <a:solidFill>
                  <a:srgbClr val="002060"/>
                </a:solidFill>
              </a:rPr>
              <a:t>Victims</a:t>
            </a:r>
          </a:p>
          <a:p>
            <a:pPr marL="457200" indent="-457200">
              <a:buFont typeface="Arial" panose="020B0604020202020204" pitchFamily="34" charset="0"/>
              <a:buChar char="•"/>
            </a:pPr>
            <a:endParaRPr lang="en-GB" sz="2800" dirty="0">
              <a:solidFill>
                <a:srgbClr val="002060"/>
              </a:solidFill>
            </a:endParaRPr>
          </a:p>
          <a:p>
            <a:pPr marL="457200" indent="-457200">
              <a:buFont typeface="Arial" panose="020B0604020202020204" pitchFamily="34" charset="0"/>
              <a:buChar char="•"/>
            </a:pPr>
            <a:r>
              <a:rPr lang="en-GB" sz="2800" dirty="0">
                <a:solidFill>
                  <a:srgbClr val="002060"/>
                </a:solidFill>
              </a:rPr>
              <a:t>Scenes</a:t>
            </a:r>
          </a:p>
          <a:p>
            <a:pPr marL="457200" indent="-457200">
              <a:buFont typeface="Arial" panose="020B0604020202020204" pitchFamily="34" charset="0"/>
              <a:buChar char="•"/>
            </a:pPr>
            <a:endParaRPr lang="en-GB" sz="2800" dirty="0">
              <a:solidFill>
                <a:srgbClr val="002060"/>
              </a:solidFill>
            </a:endParaRPr>
          </a:p>
          <a:p>
            <a:pPr marL="457200" indent="-457200">
              <a:buFont typeface="Arial" panose="020B0604020202020204" pitchFamily="34" charset="0"/>
              <a:buChar char="•"/>
            </a:pPr>
            <a:r>
              <a:rPr lang="en-GB" sz="2800" dirty="0">
                <a:solidFill>
                  <a:srgbClr val="002060"/>
                </a:solidFill>
              </a:rPr>
              <a:t>Suspects</a:t>
            </a:r>
          </a:p>
          <a:p>
            <a:pPr marL="457200" indent="-457200">
              <a:buFont typeface="Arial" panose="020B0604020202020204" pitchFamily="34" charset="0"/>
              <a:buChar char="•"/>
            </a:pPr>
            <a:endParaRPr lang="en-GB" sz="2800" dirty="0">
              <a:solidFill>
                <a:srgbClr val="002060"/>
              </a:solidFill>
            </a:endParaRPr>
          </a:p>
          <a:p>
            <a:pPr marL="457200" indent="-457200">
              <a:buFont typeface="Arial" panose="020B0604020202020204" pitchFamily="34" charset="0"/>
              <a:buChar char="•"/>
            </a:pPr>
            <a:r>
              <a:rPr lang="en-GB" sz="2800" dirty="0">
                <a:solidFill>
                  <a:srgbClr val="002060"/>
                </a:solidFill>
              </a:rPr>
              <a:t>Witnesses</a:t>
            </a:r>
          </a:p>
          <a:p>
            <a:pPr marL="457200" indent="-457200">
              <a:buFont typeface="Arial" panose="020B0604020202020204" pitchFamily="34" charset="0"/>
              <a:buChar char="•"/>
            </a:pPr>
            <a:endParaRPr lang="en-GB" sz="2800" dirty="0">
              <a:solidFill>
                <a:srgbClr val="002060"/>
              </a:solidFill>
            </a:endParaRPr>
          </a:p>
          <a:p>
            <a:pPr marL="457200" indent="-457200">
              <a:buFont typeface="Arial" panose="020B0604020202020204" pitchFamily="34" charset="0"/>
              <a:buChar char="•"/>
            </a:pPr>
            <a:r>
              <a:rPr lang="en-GB" sz="2800" dirty="0">
                <a:solidFill>
                  <a:srgbClr val="002060"/>
                </a:solidFill>
              </a:rPr>
              <a:t>Log</a:t>
            </a:r>
          </a:p>
        </p:txBody>
      </p:sp>
      <p:sp>
        <p:nvSpPr>
          <p:cNvPr id="6" name="TextBox 5"/>
          <p:cNvSpPr txBox="1"/>
          <p:nvPr/>
        </p:nvSpPr>
        <p:spPr>
          <a:xfrm>
            <a:off x="3770546" y="1700985"/>
            <a:ext cx="4288933" cy="3970318"/>
          </a:xfrm>
          <a:prstGeom prst="rect">
            <a:avLst/>
          </a:prstGeom>
          <a:noFill/>
        </p:spPr>
        <p:txBody>
          <a:bodyPr wrap="square" rtlCol="0">
            <a:spAutoFit/>
          </a:bodyPr>
          <a:lstStyle/>
          <a:p>
            <a:pPr marL="457200" indent="-457200">
              <a:buFont typeface="Arial" panose="020B0604020202020204" pitchFamily="34" charset="0"/>
              <a:buChar char="•"/>
            </a:pPr>
            <a:r>
              <a:rPr lang="en-GB" sz="2800" dirty="0">
                <a:solidFill>
                  <a:srgbClr val="002060"/>
                </a:solidFill>
              </a:rPr>
              <a:t>Family/Community</a:t>
            </a:r>
          </a:p>
          <a:p>
            <a:pPr marL="457200" indent="-457200">
              <a:buFont typeface="Arial" panose="020B0604020202020204" pitchFamily="34" charset="0"/>
              <a:buChar char="•"/>
            </a:pPr>
            <a:endParaRPr lang="en-GB" sz="2800" dirty="0">
              <a:solidFill>
                <a:srgbClr val="002060"/>
              </a:solidFill>
            </a:endParaRPr>
          </a:p>
          <a:p>
            <a:pPr marL="457200" indent="-457200">
              <a:buFont typeface="Arial" panose="020B0604020202020204" pitchFamily="34" charset="0"/>
              <a:buChar char="•"/>
            </a:pPr>
            <a:r>
              <a:rPr lang="en-GB" sz="2800" dirty="0">
                <a:solidFill>
                  <a:srgbClr val="002060"/>
                </a:solidFill>
              </a:rPr>
              <a:t>Physical evidence</a:t>
            </a:r>
          </a:p>
          <a:p>
            <a:pPr marL="457200" indent="-457200">
              <a:buFont typeface="Arial" panose="020B0604020202020204" pitchFamily="34" charset="0"/>
              <a:buChar char="•"/>
            </a:pPr>
            <a:endParaRPr lang="en-GB" sz="2800" dirty="0">
              <a:solidFill>
                <a:srgbClr val="002060"/>
              </a:solidFill>
            </a:endParaRPr>
          </a:p>
          <a:p>
            <a:pPr marL="457200" indent="-457200">
              <a:buFont typeface="Arial" panose="020B0604020202020204" pitchFamily="34" charset="0"/>
              <a:buChar char="•"/>
            </a:pPr>
            <a:r>
              <a:rPr lang="en-GB" sz="2800" dirty="0">
                <a:solidFill>
                  <a:srgbClr val="002060"/>
                </a:solidFill>
              </a:rPr>
              <a:t>Intelligence</a:t>
            </a:r>
          </a:p>
          <a:p>
            <a:pPr marL="457200" indent="-457200">
              <a:buFont typeface="Arial" panose="020B0604020202020204" pitchFamily="34" charset="0"/>
              <a:buChar char="•"/>
            </a:pPr>
            <a:endParaRPr lang="en-GB" sz="2800" dirty="0">
              <a:solidFill>
                <a:srgbClr val="002060"/>
              </a:solidFill>
            </a:endParaRPr>
          </a:p>
          <a:p>
            <a:pPr marL="457200" indent="-457200">
              <a:buFont typeface="Arial" panose="020B0604020202020204" pitchFamily="34" charset="0"/>
              <a:buChar char="•"/>
            </a:pPr>
            <a:r>
              <a:rPr lang="en-GB" sz="2800" dirty="0">
                <a:solidFill>
                  <a:srgbClr val="002060"/>
                </a:solidFill>
              </a:rPr>
              <a:t>Prevent contamination</a:t>
            </a:r>
          </a:p>
          <a:p>
            <a:pPr marL="457200" indent="-457200">
              <a:buFont typeface="Arial" panose="020B0604020202020204" pitchFamily="34" charset="0"/>
              <a:buChar char="•"/>
            </a:pPr>
            <a:endParaRPr lang="en-GB" sz="2800" dirty="0">
              <a:solidFill>
                <a:srgbClr val="002060"/>
              </a:solidFill>
            </a:endParaRPr>
          </a:p>
          <a:p>
            <a:pPr marL="457200" indent="-457200">
              <a:buFont typeface="Arial" panose="020B0604020202020204" pitchFamily="34" charset="0"/>
              <a:buChar char="•"/>
            </a:pPr>
            <a:r>
              <a:rPr lang="en-GB" sz="2800" dirty="0">
                <a:solidFill>
                  <a:srgbClr val="002060"/>
                </a:solidFill>
              </a:rPr>
              <a:t>Lines of responsibility</a:t>
            </a:r>
          </a:p>
        </p:txBody>
      </p:sp>
      <p:sp>
        <p:nvSpPr>
          <p:cNvPr id="9" name="TextBox 8"/>
          <p:cNvSpPr txBox="1"/>
          <p:nvPr/>
        </p:nvSpPr>
        <p:spPr>
          <a:xfrm>
            <a:off x="1255223" y="175196"/>
            <a:ext cx="9809019" cy="1077218"/>
          </a:xfrm>
          <a:prstGeom prst="rect">
            <a:avLst/>
          </a:prstGeom>
          <a:solidFill>
            <a:srgbClr val="002060"/>
          </a:solidFill>
        </p:spPr>
        <p:txBody>
          <a:bodyPr wrap="square" rtlCol="0">
            <a:spAutoFit/>
          </a:bodyPr>
          <a:lstStyle/>
          <a:p>
            <a:pPr algn="ctr"/>
            <a:r>
              <a:rPr lang="en-GB" sz="3200" b="1" dirty="0">
                <a:solidFill>
                  <a:schemeClr val="bg1"/>
                </a:solidFill>
              </a:rPr>
              <a:t>Securing and Preserving Evidence</a:t>
            </a:r>
          </a:p>
          <a:p>
            <a:pPr algn="ctr"/>
            <a:r>
              <a:rPr lang="en-GB" sz="3200" b="1" dirty="0">
                <a:solidFill>
                  <a:srgbClr val="FFFF00"/>
                </a:solidFill>
              </a:rPr>
              <a:t>‘The Golden Hour Principles’</a:t>
            </a:r>
          </a:p>
        </p:txBody>
      </p:sp>
    </p:spTree>
    <p:extLst>
      <p:ext uri="{BB962C8B-B14F-4D97-AF65-F5344CB8AC3E}">
        <p14:creationId xmlns:p14="http://schemas.microsoft.com/office/powerpoint/2010/main" val="14143338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
                                            <p:txEl>
                                              <p:pRg st="2" end="2"/>
                                            </p:txEl>
                                          </p:spTgt>
                                        </p:tgtEl>
                                        <p:attrNameLst>
                                          <p:attrName>style.visibility</p:attrName>
                                        </p:attrNameLst>
                                      </p:cBhvr>
                                      <p:to>
                                        <p:strVal val="visible"/>
                                      </p:to>
                                    </p:set>
                                    <p:animEffect transition="in" filter="fade">
                                      <p:cBhvr>
                                        <p:cTn id="12" dur="500"/>
                                        <p:tgtEl>
                                          <p:spTgt spid="2">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
                                            <p:txEl>
                                              <p:pRg st="4" end="4"/>
                                            </p:txEl>
                                          </p:spTgt>
                                        </p:tgtEl>
                                        <p:attrNameLst>
                                          <p:attrName>style.visibility</p:attrName>
                                        </p:attrNameLst>
                                      </p:cBhvr>
                                      <p:to>
                                        <p:strVal val="visible"/>
                                      </p:to>
                                    </p:set>
                                    <p:animEffect transition="in" filter="fade">
                                      <p:cBhvr>
                                        <p:cTn id="17" dur="500"/>
                                        <p:tgtEl>
                                          <p:spTgt spid="2">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
                                            <p:txEl>
                                              <p:pRg st="6" end="6"/>
                                            </p:txEl>
                                          </p:spTgt>
                                        </p:tgtEl>
                                        <p:attrNameLst>
                                          <p:attrName>style.visibility</p:attrName>
                                        </p:attrNameLst>
                                      </p:cBhvr>
                                      <p:to>
                                        <p:strVal val="visible"/>
                                      </p:to>
                                    </p:set>
                                    <p:animEffect transition="in" filter="fade">
                                      <p:cBhvr>
                                        <p:cTn id="22" dur="500"/>
                                        <p:tgtEl>
                                          <p:spTgt spid="2">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2">
                                            <p:txEl>
                                              <p:pRg st="8" end="8"/>
                                            </p:txEl>
                                          </p:spTgt>
                                        </p:tgtEl>
                                        <p:attrNameLst>
                                          <p:attrName>style.visibility</p:attrName>
                                        </p:attrNameLst>
                                      </p:cBhvr>
                                      <p:to>
                                        <p:strVal val="visible"/>
                                      </p:to>
                                    </p:set>
                                    <p:animEffect transition="in" filter="fade">
                                      <p:cBhvr>
                                        <p:cTn id="27" dur="500"/>
                                        <p:tgtEl>
                                          <p:spTgt spid="2">
                                            <p:txEl>
                                              <p:pRg st="8" end="8"/>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6">
                                            <p:txEl>
                                              <p:pRg st="0" end="0"/>
                                            </p:txEl>
                                          </p:spTgt>
                                        </p:tgtEl>
                                        <p:attrNameLst>
                                          <p:attrName>style.visibility</p:attrName>
                                        </p:attrNameLst>
                                      </p:cBhvr>
                                      <p:to>
                                        <p:strVal val="visible"/>
                                      </p:to>
                                    </p:set>
                                    <p:animEffect transition="in" filter="fade">
                                      <p:cBhvr>
                                        <p:cTn id="32" dur="500"/>
                                        <p:tgtEl>
                                          <p:spTgt spid="6">
                                            <p:txEl>
                                              <p:pRg st="0" end="0"/>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6">
                                            <p:txEl>
                                              <p:pRg st="2" end="2"/>
                                            </p:txEl>
                                          </p:spTgt>
                                        </p:tgtEl>
                                        <p:attrNameLst>
                                          <p:attrName>style.visibility</p:attrName>
                                        </p:attrNameLst>
                                      </p:cBhvr>
                                      <p:to>
                                        <p:strVal val="visible"/>
                                      </p:to>
                                    </p:set>
                                    <p:animEffect transition="in" filter="fade">
                                      <p:cBhvr>
                                        <p:cTn id="37" dur="500"/>
                                        <p:tgtEl>
                                          <p:spTgt spid="6">
                                            <p:txEl>
                                              <p:pRg st="2" end="2"/>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6">
                                            <p:txEl>
                                              <p:pRg st="4" end="4"/>
                                            </p:txEl>
                                          </p:spTgt>
                                        </p:tgtEl>
                                        <p:attrNameLst>
                                          <p:attrName>style.visibility</p:attrName>
                                        </p:attrNameLst>
                                      </p:cBhvr>
                                      <p:to>
                                        <p:strVal val="visible"/>
                                      </p:to>
                                    </p:set>
                                    <p:animEffect transition="in" filter="fade">
                                      <p:cBhvr>
                                        <p:cTn id="42" dur="500"/>
                                        <p:tgtEl>
                                          <p:spTgt spid="6">
                                            <p:txEl>
                                              <p:pRg st="4" end="4"/>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6">
                                            <p:txEl>
                                              <p:pRg st="6" end="6"/>
                                            </p:txEl>
                                          </p:spTgt>
                                        </p:tgtEl>
                                        <p:attrNameLst>
                                          <p:attrName>style.visibility</p:attrName>
                                        </p:attrNameLst>
                                      </p:cBhvr>
                                      <p:to>
                                        <p:strVal val="visible"/>
                                      </p:to>
                                    </p:set>
                                    <p:animEffect transition="in" filter="fade">
                                      <p:cBhvr>
                                        <p:cTn id="47" dur="500"/>
                                        <p:tgtEl>
                                          <p:spTgt spid="6">
                                            <p:txEl>
                                              <p:pRg st="6" end="6"/>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6">
                                            <p:txEl>
                                              <p:pRg st="8" end="8"/>
                                            </p:txEl>
                                          </p:spTgt>
                                        </p:tgtEl>
                                        <p:attrNameLst>
                                          <p:attrName>style.visibility</p:attrName>
                                        </p:attrNameLst>
                                      </p:cBhvr>
                                      <p:to>
                                        <p:strVal val="visible"/>
                                      </p:to>
                                    </p:set>
                                    <p:animEffect transition="in" filter="fade">
                                      <p:cBhvr>
                                        <p:cTn id="52" dur="500"/>
                                        <p:tgtEl>
                                          <p:spTgt spid="6">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a:spLocks noChangeArrowheads="1"/>
          </p:cNvSpPr>
          <p:nvPr/>
        </p:nvSpPr>
        <p:spPr bwMode="auto">
          <a:xfrm>
            <a:off x="2320001" y="1243531"/>
            <a:ext cx="4967287"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r>
              <a:rPr lang="en-GB" altLang="en-US" sz="3200" b="1" dirty="0">
                <a:solidFill>
                  <a:srgbClr val="FF0000"/>
                </a:solidFill>
                <a:latin typeface="+mn-lt"/>
              </a:rPr>
              <a:t>C</a:t>
            </a:r>
            <a:r>
              <a:rPr lang="en-GB" altLang="en-US" sz="3200" dirty="0">
                <a:solidFill>
                  <a:schemeClr val="tx1"/>
                </a:solidFill>
                <a:latin typeface="+mn-lt"/>
              </a:rPr>
              <a:t> </a:t>
            </a:r>
            <a:r>
              <a:rPr lang="en-GB" altLang="en-US" sz="3200" b="1" dirty="0">
                <a:solidFill>
                  <a:srgbClr val="002060"/>
                </a:solidFill>
                <a:latin typeface="+mn-lt"/>
              </a:rPr>
              <a:t>- Casualties</a:t>
            </a:r>
          </a:p>
        </p:txBody>
      </p:sp>
      <p:sp>
        <p:nvSpPr>
          <p:cNvPr id="9" name="TextBox 8"/>
          <p:cNvSpPr txBox="1">
            <a:spLocks noChangeArrowheads="1"/>
          </p:cNvSpPr>
          <p:nvPr/>
        </p:nvSpPr>
        <p:spPr bwMode="auto">
          <a:xfrm>
            <a:off x="2320001" y="2843097"/>
            <a:ext cx="4968875"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r>
              <a:rPr lang="en-GB" altLang="en-US" sz="3200" b="1" dirty="0">
                <a:solidFill>
                  <a:srgbClr val="FF0000"/>
                </a:solidFill>
                <a:latin typeface="+mn-lt"/>
              </a:rPr>
              <a:t>O</a:t>
            </a:r>
            <a:r>
              <a:rPr lang="en-GB" altLang="en-US" sz="3200" dirty="0">
                <a:solidFill>
                  <a:schemeClr val="tx1"/>
                </a:solidFill>
                <a:latin typeface="+mn-lt"/>
              </a:rPr>
              <a:t> </a:t>
            </a:r>
            <a:r>
              <a:rPr lang="en-GB" altLang="en-US" sz="3200" b="1" dirty="0">
                <a:solidFill>
                  <a:srgbClr val="002060"/>
                </a:solidFill>
                <a:latin typeface="+mn-lt"/>
              </a:rPr>
              <a:t>- Obstruction</a:t>
            </a:r>
          </a:p>
        </p:txBody>
      </p:sp>
      <p:sp>
        <p:nvSpPr>
          <p:cNvPr id="10" name="TextBox 9"/>
          <p:cNvSpPr txBox="1">
            <a:spLocks noChangeArrowheads="1"/>
          </p:cNvSpPr>
          <p:nvPr/>
        </p:nvSpPr>
        <p:spPr bwMode="auto">
          <a:xfrm>
            <a:off x="2320000" y="4681942"/>
            <a:ext cx="4967287"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r>
              <a:rPr lang="en-GB" altLang="en-US" sz="3200" b="1" dirty="0">
                <a:solidFill>
                  <a:srgbClr val="FF0000"/>
                </a:solidFill>
                <a:latin typeface="+mn-lt"/>
              </a:rPr>
              <a:t>W</a:t>
            </a:r>
            <a:r>
              <a:rPr lang="en-GB" altLang="en-US" sz="3200" dirty="0">
                <a:solidFill>
                  <a:schemeClr val="tx1"/>
                </a:solidFill>
                <a:latin typeface="+mn-lt"/>
              </a:rPr>
              <a:t> </a:t>
            </a:r>
            <a:r>
              <a:rPr lang="en-GB" altLang="en-US" sz="3200" b="1" dirty="0">
                <a:solidFill>
                  <a:srgbClr val="002060"/>
                </a:solidFill>
                <a:latin typeface="+mn-lt"/>
              </a:rPr>
              <a:t>- Witnesses</a:t>
            </a:r>
          </a:p>
        </p:txBody>
      </p:sp>
      <p:pic>
        <p:nvPicPr>
          <p:cNvPr id="11" name="Picture 7" descr="road traffic accident compensation claim"/>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06337" y="1124357"/>
            <a:ext cx="2305050" cy="11707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 name="Picture 4" descr="\\Client\G$\CKP Images\Traffic\Obstruction.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306337" y="2528601"/>
            <a:ext cx="2286000" cy="13368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 name="Picture 2" descr="\\Client\G$\Roger Images\Images\Photos\Dscf0063.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7306337" y="4363290"/>
            <a:ext cx="2447925" cy="13451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 name="TextBox 13"/>
          <p:cNvSpPr txBox="1"/>
          <p:nvPr/>
        </p:nvSpPr>
        <p:spPr>
          <a:xfrm>
            <a:off x="1136072" y="228740"/>
            <a:ext cx="9809019" cy="646331"/>
          </a:xfrm>
          <a:prstGeom prst="rect">
            <a:avLst/>
          </a:prstGeom>
          <a:solidFill>
            <a:srgbClr val="002060"/>
          </a:solidFill>
        </p:spPr>
        <p:txBody>
          <a:bodyPr wrap="square" rtlCol="0">
            <a:spAutoFit/>
          </a:bodyPr>
          <a:lstStyle/>
          <a:p>
            <a:pPr algn="ctr"/>
            <a:r>
              <a:rPr lang="en-GB" sz="3600" b="1" dirty="0">
                <a:solidFill>
                  <a:schemeClr val="bg1"/>
                </a:solidFill>
              </a:rPr>
              <a:t>Examine</a:t>
            </a:r>
          </a:p>
        </p:txBody>
      </p:sp>
    </p:spTree>
    <p:extLst>
      <p:ext uri="{BB962C8B-B14F-4D97-AF65-F5344CB8AC3E}">
        <p14:creationId xmlns:p14="http://schemas.microsoft.com/office/powerpoint/2010/main" val="29251022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fade">
                                      <p:cBhvr>
                                        <p:cTn id="12" dur="500"/>
                                        <p:tgtEl>
                                          <p:spTgt spid="11"/>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500"/>
                                        <p:tgtEl>
                                          <p:spTgt spid="9"/>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2"/>
                                        </p:tgtEl>
                                        <p:attrNameLst>
                                          <p:attrName>style.visibility</p:attrName>
                                        </p:attrNameLst>
                                      </p:cBhvr>
                                      <p:to>
                                        <p:strVal val="visible"/>
                                      </p:to>
                                    </p:set>
                                    <p:animEffect transition="in" filter="fade">
                                      <p:cBhvr>
                                        <p:cTn id="22" dur="500"/>
                                        <p:tgtEl>
                                          <p:spTgt spid="12"/>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0"/>
                                        </p:tgtEl>
                                        <p:attrNameLst>
                                          <p:attrName>style.visibility</p:attrName>
                                        </p:attrNameLst>
                                      </p:cBhvr>
                                      <p:to>
                                        <p:strVal val="visible"/>
                                      </p:to>
                                    </p:set>
                                    <p:animEffect transition="in" filter="fade">
                                      <p:cBhvr>
                                        <p:cTn id="27" dur="500"/>
                                        <p:tgtEl>
                                          <p:spTgt spid="10"/>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3"/>
                                        </p:tgtEl>
                                        <p:attrNameLst>
                                          <p:attrName>style.visibility</p:attrName>
                                        </p:attrNameLst>
                                      </p:cBhvr>
                                      <p:to>
                                        <p:strVal val="visible"/>
                                      </p:to>
                                    </p:set>
                                    <p:animEffect transition="in" filter="fade">
                                      <p:cBhvr>
                                        <p:cTn id="32"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P spid="10"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2" descr="\\Client\G$\Roger Images\Images\DSC_0119.JPG"/>
          <p:cNvPicPr>
            <a:picLocks noChangeAspect="1" noChangeArrowheads="1"/>
          </p:cNvPicPr>
          <p:nvPr/>
        </p:nvPicPr>
        <p:blipFill>
          <a:blip r:embed="rId3">
            <a:duotone>
              <a:schemeClr val="bg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1152699" y="734934"/>
            <a:ext cx="9792392" cy="53666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 name="TextBox 15"/>
          <p:cNvSpPr txBox="1">
            <a:spLocks noChangeArrowheads="1"/>
          </p:cNvSpPr>
          <p:nvPr/>
        </p:nvSpPr>
        <p:spPr bwMode="auto">
          <a:xfrm>
            <a:off x="2446547" y="1156079"/>
            <a:ext cx="7188068" cy="45243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marL="457200" indent="-457200">
              <a:spcBef>
                <a:spcPct val="0"/>
              </a:spcBef>
            </a:pPr>
            <a:r>
              <a:rPr lang="en-GB" altLang="en-US" sz="3200" dirty="0">
                <a:solidFill>
                  <a:srgbClr val="002060"/>
                </a:solidFill>
                <a:latin typeface="+mn-lt"/>
              </a:rPr>
              <a:t>How many?</a:t>
            </a:r>
          </a:p>
          <a:p>
            <a:pPr marL="457200" indent="-457200">
              <a:spcBef>
                <a:spcPct val="0"/>
              </a:spcBef>
            </a:pPr>
            <a:endParaRPr lang="en-GB" altLang="en-US" sz="3200" dirty="0">
              <a:solidFill>
                <a:srgbClr val="002060"/>
              </a:solidFill>
              <a:latin typeface="+mn-lt"/>
            </a:endParaRPr>
          </a:p>
          <a:p>
            <a:pPr marL="457200" indent="-457200">
              <a:spcBef>
                <a:spcPct val="0"/>
              </a:spcBef>
            </a:pPr>
            <a:r>
              <a:rPr lang="en-GB" altLang="en-US" sz="3200" dirty="0">
                <a:solidFill>
                  <a:srgbClr val="002060"/>
                </a:solidFill>
                <a:latin typeface="+mn-lt"/>
              </a:rPr>
              <a:t>What are their injuries?</a:t>
            </a:r>
          </a:p>
          <a:p>
            <a:pPr marL="457200" indent="-457200">
              <a:spcBef>
                <a:spcPct val="0"/>
              </a:spcBef>
            </a:pPr>
            <a:endParaRPr lang="en-GB" altLang="en-US" sz="3200" dirty="0">
              <a:solidFill>
                <a:srgbClr val="002060"/>
              </a:solidFill>
              <a:latin typeface="+mn-lt"/>
            </a:endParaRPr>
          </a:p>
          <a:p>
            <a:pPr marL="457200" indent="-457200">
              <a:spcBef>
                <a:spcPct val="0"/>
              </a:spcBef>
            </a:pPr>
            <a:r>
              <a:rPr lang="en-GB" altLang="en-US" sz="3200" dirty="0">
                <a:solidFill>
                  <a:srgbClr val="002060"/>
                </a:solidFill>
                <a:latin typeface="+mn-lt"/>
              </a:rPr>
              <a:t>Are all casualties visible?</a:t>
            </a:r>
          </a:p>
          <a:p>
            <a:pPr marL="457200" indent="-457200">
              <a:spcBef>
                <a:spcPct val="0"/>
              </a:spcBef>
            </a:pPr>
            <a:endParaRPr lang="en-GB" altLang="en-US" sz="3200" dirty="0">
              <a:solidFill>
                <a:srgbClr val="002060"/>
              </a:solidFill>
              <a:latin typeface="+mn-lt"/>
            </a:endParaRPr>
          </a:p>
          <a:p>
            <a:pPr marL="457200" indent="-457200">
              <a:spcBef>
                <a:spcPct val="0"/>
              </a:spcBef>
            </a:pPr>
            <a:r>
              <a:rPr lang="en-GB" altLang="en-US" sz="3200" dirty="0">
                <a:solidFill>
                  <a:srgbClr val="002060"/>
                </a:solidFill>
                <a:latin typeface="+mn-lt"/>
              </a:rPr>
              <a:t>Has anyone left the scene?</a:t>
            </a:r>
          </a:p>
          <a:p>
            <a:pPr marL="457200" indent="-457200">
              <a:spcBef>
                <a:spcPct val="0"/>
              </a:spcBef>
            </a:pPr>
            <a:endParaRPr lang="en-GB" altLang="en-US" sz="3200" dirty="0">
              <a:solidFill>
                <a:srgbClr val="002060"/>
              </a:solidFill>
              <a:latin typeface="+mn-lt"/>
            </a:endParaRPr>
          </a:p>
          <a:p>
            <a:pPr marL="457200" indent="-457200">
              <a:spcBef>
                <a:spcPct val="0"/>
              </a:spcBef>
            </a:pPr>
            <a:r>
              <a:rPr lang="en-GB" altLang="en-US" sz="3200" dirty="0">
                <a:solidFill>
                  <a:srgbClr val="002060"/>
                </a:solidFill>
                <a:latin typeface="+mn-lt"/>
              </a:rPr>
              <a:t>Provide First Aid</a:t>
            </a:r>
          </a:p>
        </p:txBody>
      </p:sp>
      <p:sp>
        <p:nvSpPr>
          <p:cNvPr id="5" name="TextBox 4"/>
          <p:cNvSpPr txBox="1"/>
          <p:nvPr/>
        </p:nvSpPr>
        <p:spPr>
          <a:xfrm>
            <a:off x="1136072" y="88604"/>
            <a:ext cx="9809019" cy="584775"/>
          </a:xfrm>
          <a:prstGeom prst="rect">
            <a:avLst/>
          </a:prstGeom>
          <a:solidFill>
            <a:srgbClr val="002060"/>
          </a:solidFill>
        </p:spPr>
        <p:txBody>
          <a:bodyPr wrap="square" rtlCol="0">
            <a:spAutoFit/>
          </a:bodyPr>
          <a:lstStyle/>
          <a:p>
            <a:pPr algn="ctr"/>
            <a:r>
              <a:rPr lang="en-GB" sz="3200" b="1" dirty="0" err="1">
                <a:solidFill>
                  <a:schemeClr val="bg1"/>
                </a:solidFill>
              </a:rPr>
              <a:t>Casualities</a:t>
            </a:r>
            <a:endParaRPr lang="en-GB" sz="3200" b="1" dirty="0">
              <a:solidFill>
                <a:schemeClr val="bg1"/>
              </a:solidFill>
            </a:endParaRPr>
          </a:p>
        </p:txBody>
      </p:sp>
    </p:spTree>
    <p:extLst>
      <p:ext uri="{BB962C8B-B14F-4D97-AF65-F5344CB8AC3E}">
        <p14:creationId xmlns:p14="http://schemas.microsoft.com/office/powerpoint/2010/main" val="10350418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6">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6">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6">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6">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Client\G$\Roger Images\Images\DSC_0045.JPG"/>
          <p:cNvPicPr>
            <a:picLocks noChangeAspect="1" noChangeArrowheads="1"/>
          </p:cNvPicPr>
          <p:nvPr/>
        </p:nvPicPr>
        <p:blipFill>
          <a:blip r:embed="rId3" cstate="print">
            <a:extLst>
              <a:ext uri="{BEBA8EAE-BF5A-486C-A8C5-ECC9F3942E4B}">
                <a14:imgProps xmlns:a14="http://schemas.microsoft.com/office/drawing/2010/main">
                  <a14:imgLayer r:embed="rId4">
                    <a14:imgEffect>
                      <a14:sharpenSoften amount="-66000"/>
                    </a14:imgEffect>
                    <a14:imgEffect>
                      <a14:brightnessContrast bright="-14000" contrast="-6000"/>
                    </a14:imgEffect>
                  </a14:imgLayer>
                </a14:imgProps>
              </a:ext>
              <a:ext uri="{28A0092B-C50C-407E-A947-70E740481C1C}">
                <a14:useLocalDpi xmlns:a14="http://schemas.microsoft.com/office/drawing/2010/main" val="0"/>
              </a:ext>
            </a:extLst>
          </a:blip>
          <a:srcRect/>
          <a:stretch>
            <a:fillRect/>
          </a:stretch>
        </p:blipFill>
        <p:spPr bwMode="auto">
          <a:xfrm>
            <a:off x="1310155" y="854205"/>
            <a:ext cx="9460848" cy="51119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TextBox 7"/>
          <p:cNvSpPr txBox="1">
            <a:spLocks noChangeArrowheads="1"/>
          </p:cNvSpPr>
          <p:nvPr/>
        </p:nvSpPr>
        <p:spPr bwMode="auto">
          <a:xfrm>
            <a:off x="2795929" y="994148"/>
            <a:ext cx="6489299" cy="48320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marL="457200" indent="-457200">
              <a:spcBef>
                <a:spcPct val="0"/>
              </a:spcBef>
            </a:pPr>
            <a:r>
              <a:rPr lang="en-GB" altLang="en-US" sz="2800" dirty="0">
                <a:solidFill>
                  <a:srgbClr val="002060"/>
                </a:solidFill>
                <a:latin typeface="+mn-lt"/>
              </a:rPr>
              <a:t>Ambulance</a:t>
            </a:r>
          </a:p>
          <a:p>
            <a:pPr marL="457200" indent="-457200">
              <a:spcBef>
                <a:spcPct val="0"/>
              </a:spcBef>
            </a:pPr>
            <a:endParaRPr lang="en-GB" altLang="en-US" sz="2800" dirty="0">
              <a:solidFill>
                <a:srgbClr val="002060"/>
              </a:solidFill>
              <a:latin typeface="+mn-lt"/>
            </a:endParaRPr>
          </a:p>
          <a:p>
            <a:pPr marL="457200" indent="-457200">
              <a:spcBef>
                <a:spcPct val="0"/>
              </a:spcBef>
            </a:pPr>
            <a:r>
              <a:rPr lang="en-GB" altLang="en-US" sz="2800" dirty="0">
                <a:solidFill>
                  <a:srgbClr val="002060"/>
                </a:solidFill>
                <a:latin typeface="+mn-lt"/>
              </a:rPr>
              <a:t>Fire &amp; Rescue</a:t>
            </a:r>
          </a:p>
          <a:p>
            <a:pPr marL="457200" indent="-457200">
              <a:spcBef>
                <a:spcPct val="0"/>
              </a:spcBef>
            </a:pPr>
            <a:endParaRPr lang="en-GB" altLang="en-US" sz="2800" dirty="0">
              <a:solidFill>
                <a:srgbClr val="002060"/>
              </a:solidFill>
              <a:latin typeface="+mn-lt"/>
            </a:endParaRPr>
          </a:p>
          <a:p>
            <a:pPr marL="457200" indent="-457200">
              <a:spcBef>
                <a:spcPct val="0"/>
              </a:spcBef>
            </a:pPr>
            <a:r>
              <a:rPr lang="en-GB" altLang="en-US" sz="2800" dirty="0">
                <a:solidFill>
                  <a:srgbClr val="002060"/>
                </a:solidFill>
                <a:latin typeface="+mn-lt"/>
              </a:rPr>
              <a:t>Highways Agency</a:t>
            </a:r>
          </a:p>
          <a:p>
            <a:pPr marL="457200" indent="-457200">
              <a:spcBef>
                <a:spcPct val="0"/>
              </a:spcBef>
            </a:pPr>
            <a:endParaRPr lang="en-GB" altLang="en-US" sz="2800" dirty="0">
              <a:solidFill>
                <a:srgbClr val="002060"/>
              </a:solidFill>
              <a:latin typeface="+mn-lt"/>
            </a:endParaRPr>
          </a:p>
          <a:p>
            <a:pPr marL="457200" indent="-457200">
              <a:spcBef>
                <a:spcPct val="0"/>
              </a:spcBef>
            </a:pPr>
            <a:r>
              <a:rPr lang="en-GB" altLang="en-US" sz="2800" dirty="0">
                <a:solidFill>
                  <a:srgbClr val="002060"/>
                </a:solidFill>
                <a:latin typeface="+mn-lt"/>
              </a:rPr>
              <a:t>Serious Collision Investigation Unit</a:t>
            </a:r>
          </a:p>
          <a:p>
            <a:pPr marL="457200" indent="-457200">
              <a:spcBef>
                <a:spcPct val="0"/>
              </a:spcBef>
            </a:pPr>
            <a:endParaRPr lang="en-GB" altLang="en-US" sz="2800" dirty="0">
              <a:solidFill>
                <a:srgbClr val="002060"/>
              </a:solidFill>
              <a:latin typeface="+mn-lt"/>
            </a:endParaRPr>
          </a:p>
          <a:p>
            <a:pPr marL="457200" indent="-457200">
              <a:spcBef>
                <a:spcPct val="0"/>
              </a:spcBef>
            </a:pPr>
            <a:r>
              <a:rPr lang="en-GB" altLang="en-US" sz="2800" dirty="0">
                <a:solidFill>
                  <a:srgbClr val="002060"/>
                </a:solidFill>
                <a:latin typeface="+mn-lt"/>
              </a:rPr>
              <a:t>Vehicle Recovery Agencies</a:t>
            </a:r>
          </a:p>
          <a:p>
            <a:pPr marL="457200" indent="-457200">
              <a:spcBef>
                <a:spcPct val="0"/>
              </a:spcBef>
            </a:pPr>
            <a:endParaRPr lang="en-GB" altLang="en-US" sz="2800" dirty="0">
              <a:solidFill>
                <a:srgbClr val="002060"/>
              </a:solidFill>
              <a:latin typeface="+mn-lt"/>
            </a:endParaRPr>
          </a:p>
          <a:p>
            <a:pPr marL="457200" indent="-457200">
              <a:spcBef>
                <a:spcPct val="0"/>
              </a:spcBef>
            </a:pPr>
            <a:r>
              <a:rPr lang="en-GB" altLang="en-US" sz="2800" dirty="0">
                <a:solidFill>
                  <a:srgbClr val="002060"/>
                </a:solidFill>
                <a:latin typeface="+mn-lt"/>
              </a:rPr>
              <a:t>Media</a:t>
            </a:r>
          </a:p>
        </p:txBody>
      </p:sp>
      <p:sp>
        <p:nvSpPr>
          <p:cNvPr id="5" name="TextBox 4"/>
          <p:cNvSpPr txBox="1"/>
          <p:nvPr/>
        </p:nvSpPr>
        <p:spPr>
          <a:xfrm>
            <a:off x="1136072" y="88604"/>
            <a:ext cx="9809019" cy="584775"/>
          </a:xfrm>
          <a:prstGeom prst="rect">
            <a:avLst/>
          </a:prstGeom>
          <a:solidFill>
            <a:srgbClr val="002060"/>
          </a:solidFill>
        </p:spPr>
        <p:txBody>
          <a:bodyPr wrap="square" rtlCol="0">
            <a:spAutoFit/>
          </a:bodyPr>
          <a:lstStyle/>
          <a:p>
            <a:pPr algn="ctr"/>
            <a:r>
              <a:rPr lang="en-GB" sz="3200" b="1" dirty="0">
                <a:solidFill>
                  <a:schemeClr val="bg1"/>
                </a:solidFill>
              </a:rPr>
              <a:t>Ambulance &amp; other specialist assistance</a:t>
            </a:r>
          </a:p>
        </p:txBody>
      </p:sp>
    </p:spTree>
    <p:extLst>
      <p:ext uri="{BB962C8B-B14F-4D97-AF65-F5344CB8AC3E}">
        <p14:creationId xmlns:p14="http://schemas.microsoft.com/office/powerpoint/2010/main" val="7533121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8">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Client\G$\CKP Images\Traffic\Obstruction.jpg"/>
          <p:cNvPicPr>
            <a:picLocks noChangeAspect="1" noChangeArrowheads="1"/>
          </p:cNvPicPr>
          <p:nvPr/>
        </p:nvPicPr>
        <p:blipFill>
          <a:blip r:embed="rId3">
            <a:duotone>
              <a:schemeClr val="bg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1136072" y="734935"/>
            <a:ext cx="9809019" cy="53749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TextBox 9"/>
          <p:cNvSpPr txBox="1">
            <a:spLocks noChangeArrowheads="1"/>
          </p:cNvSpPr>
          <p:nvPr/>
        </p:nvSpPr>
        <p:spPr bwMode="auto">
          <a:xfrm>
            <a:off x="1612250" y="1381266"/>
            <a:ext cx="9020308" cy="35394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marL="457200" indent="-457200">
              <a:spcBef>
                <a:spcPct val="0"/>
              </a:spcBef>
            </a:pPr>
            <a:r>
              <a:rPr lang="en-GB" altLang="en-US" sz="3200" dirty="0">
                <a:solidFill>
                  <a:srgbClr val="002060"/>
                </a:solidFill>
                <a:latin typeface="+mn-lt"/>
              </a:rPr>
              <a:t>Is there a danger requiring immediate action?</a:t>
            </a:r>
          </a:p>
          <a:p>
            <a:pPr marL="457200" indent="-457200">
              <a:spcBef>
                <a:spcPct val="0"/>
              </a:spcBef>
            </a:pPr>
            <a:endParaRPr lang="en-GB" altLang="en-US" sz="3200" dirty="0">
              <a:solidFill>
                <a:srgbClr val="002060"/>
              </a:solidFill>
              <a:latin typeface="+mn-lt"/>
            </a:endParaRPr>
          </a:p>
          <a:p>
            <a:pPr marL="457200" indent="-457200">
              <a:spcBef>
                <a:spcPct val="0"/>
              </a:spcBef>
            </a:pPr>
            <a:endParaRPr lang="en-GB" altLang="en-US" sz="3200" dirty="0">
              <a:solidFill>
                <a:srgbClr val="002060"/>
              </a:solidFill>
              <a:latin typeface="+mn-lt"/>
            </a:endParaRPr>
          </a:p>
          <a:p>
            <a:pPr marL="457200" indent="-457200">
              <a:spcBef>
                <a:spcPct val="0"/>
              </a:spcBef>
            </a:pPr>
            <a:r>
              <a:rPr lang="en-GB" altLang="en-US" sz="3200" dirty="0">
                <a:solidFill>
                  <a:srgbClr val="002060"/>
                </a:solidFill>
                <a:latin typeface="+mn-lt"/>
              </a:rPr>
              <a:t>Is there an obstruction to traffic?</a:t>
            </a:r>
          </a:p>
          <a:p>
            <a:pPr marL="457200" indent="-457200">
              <a:spcBef>
                <a:spcPct val="0"/>
              </a:spcBef>
            </a:pPr>
            <a:endParaRPr lang="en-GB" altLang="en-US" sz="3200" dirty="0">
              <a:solidFill>
                <a:srgbClr val="002060"/>
              </a:solidFill>
              <a:latin typeface="+mn-lt"/>
            </a:endParaRPr>
          </a:p>
          <a:p>
            <a:pPr marL="457200" indent="-457200">
              <a:spcBef>
                <a:spcPct val="0"/>
              </a:spcBef>
            </a:pPr>
            <a:endParaRPr lang="en-GB" altLang="en-US" sz="3200" dirty="0">
              <a:solidFill>
                <a:srgbClr val="002060"/>
              </a:solidFill>
              <a:latin typeface="+mn-lt"/>
            </a:endParaRPr>
          </a:p>
          <a:p>
            <a:pPr marL="457200" indent="-457200">
              <a:spcBef>
                <a:spcPct val="0"/>
              </a:spcBef>
            </a:pPr>
            <a:r>
              <a:rPr lang="en-GB" altLang="en-US" sz="3200" dirty="0">
                <a:solidFill>
                  <a:srgbClr val="002060"/>
                </a:solidFill>
                <a:latin typeface="+mn-lt"/>
              </a:rPr>
              <a:t>Is it serious enough to require immediate action?</a:t>
            </a:r>
          </a:p>
        </p:txBody>
      </p:sp>
      <p:sp>
        <p:nvSpPr>
          <p:cNvPr id="6" name="TextBox 5"/>
          <p:cNvSpPr txBox="1"/>
          <p:nvPr/>
        </p:nvSpPr>
        <p:spPr>
          <a:xfrm>
            <a:off x="1136072" y="287387"/>
            <a:ext cx="9809019" cy="584775"/>
          </a:xfrm>
          <a:prstGeom prst="rect">
            <a:avLst/>
          </a:prstGeom>
          <a:solidFill>
            <a:srgbClr val="002060"/>
          </a:solidFill>
        </p:spPr>
        <p:txBody>
          <a:bodyPr wrap="square" rtlCol="0">
            <a:spAutoFit/>
          </a:bodyPr>
          <a:lstStyle/>
          <a:p>
            <a:pPr algn="ctr"/>
            <a:r>
              <a:rPr lang="en-GB" sz="3200" b="1" dirty="0">
                <a:solidFill>
                  <a:schemeClr val="bg1"/>
                </a:solidFill>
              </a:rPr>
              <a:t>Remove (the obstruction)</a:t>
            </a:r>
          </a:p>
        </p:txBody>
      </p:sp>
    </p:spTree>
    <p:extLst>
      <p:ext uri="{BB962C8B-B14F-4D97-AF65-F5344CB8AC3E}">
        <p14:creationId xmlns:p14="http://schemas.microsoft.com/office/powerpoint/2010/main" val="29030085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2" descr="\\Client\G$\Roger Images\Images\Photos\Dscf0063.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655135" y="890613"/>
            <a:ext cx="8770892" cy="48607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 name="TextBox 4"/>
          <p:cNvSpPr txBox="1">
            <a:spLocks noChangeArrowheads="1"/>
          </p:cNvSpPr>
          <p:nvPr/>
        </p:nvSpPr>
        <p:spPr bwMode="auto">
          <a:xfrm>
            <a:off x="1755918" y="2997825"/>
            <a:ext cx="8569325"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sz="3600" b="1" dirty="0">
                <a:solidFill>
                  <a:srgbClr val="002060"/>
                </a:solidFill>
                <a:latin typeface="+mn-lt"/>
              </a:rPr>
              <a:t>Dealing with victims, witnesses &amp; suspects</a:t>
            </a:r>
          </a:p>
        </p:txBody>
      </p:sp>
      <p:sp>
        <p:nvSpPr>
          <p:cNvPr id="5" name="TextBox 4"/>
          <p:cNvSpPr txBox="1"/>
          <p:nvPr/>
        </p:nvSpPr>
        <p:spPr>
          <a:xfrm>
            <a:off x="1136072" y="88604"/>
            <a:ext cx="9809019" cy="584775"/>
          </a:xfrm>
          <a:prstGeom prst="rect">
            <a:avLst/>
          </a:prstGeom>
          <a:solidFill>
            <a:srgbClr val="002060"/>
          </a:solidFill>
        </p:spPr>
        <p:txBody>
          <a:bodyPr wrap="square" rtlCol="0">
            <a:spAutoFit/>
          </a:bodyPr>
          <a:lstStyle/>
          <a:p>
            <a:pPr algn="ctr"/>
            <a:r>
              <a:rPr lang="en-GB" sz="3200" b="1" dirty="0">
                <a:solidFill>
                  <a:schemeClr val="bg1"/>
                </a:solidFill>
              </a:rPr>
              <a:t>Detailed Investigation</a:t>
            </a:r>
          </a:p>
        </p:txBody>
      </p:sp>
    </p:spTree>
    <p:extLst>
      <p:ext uri="{BB962C8B-B14F-4D97-AF65-F5344CB8AC3E}">
        <p14:creationId xmlns:p14="http://schemas.microsoft.com/office/powerpoint/2010/main" val="19889091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2" descr="\\Client\G$\Roger Images\Images\Photos\Dscf0063.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65780" y="910744"/>
            <a:ext cx="9169300" cy="50399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p:cNvSpPr txBox="1">
            <a:spLocks noChangeArrowheads="1"/>
          </p:cNvSpPr>
          <p:nvPr/>
        </p:nvSpPr>
        <p:spPr bwMode="auto">
          <a:xfrm>
            <a:off x="1637250" y="1994840"/>
            <a:ext cx="8626359" cy="32932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sz="3600" dirty="0">
                <a:solidFill>
                  <a:srgbClr val="002060"/>
                </a:solidFill>
                <a:latin typeface="+mn-lt"/>
              </a:rPr>
              <a:t>Do not lose witnesses from the scene if possible</a:t>
            </a:r>
          </a:p>
          <a:p>
            <a:pPr algn="ctr" eaLnBrk="1" hangingPunct="1">
              <a:spcBef>
                <a:spcPct val="0"/>
              </a:spcBef>
              <a:buFontTx/>
              <a:buNone/>
            </a:pPr>
            <a:endParaRPr lang="en-GB" altLang="en-US" sz="3600" dirty="0">
              <a:solidFill>
                <a:srgbClr val="002060"/>
              </a:solidFill>
              <a:latin typeface="+mn-lt"/>
            </a:endParaRPr>
          </a:p>
          <a:p>
            <a:pPr algn="ctr" eaLnBrk="1" hangingPunct="1">
              <a:spcBef>
                <a:spcPct val="0"/>
              </a:spcBef>
              <a:buFontTx/>
              <a:buNone/>
            </a:pPr>
            <a:endParaRPr lang="en-GB" altLang="en-US" sz="3600" dirty="0">
              <a:solidFill>
                <a:srgbClr val="002060"/>
              </a:solidFill>
              <a:latin typeface="+mn-lt"/>
            </a:endParaRPr>
          </a:p>
          <a:p>
            <a:pPr algn="ctr" eaLnBrk="1" hangingPunct="1">
              <a:spcBef>
                <a:spcPct val="0"/>
              </a:spcBef>
              <a:buFontTx/>
              <a:buNone/>
            </a:pPr>
            <a:r>
              <a:rPr lang="en-GB" altLang="en-US" sz="3600" dirty="0">
                <a:solidFill>
                  <a:srgbClr val="002060"/>
                </a:solidFill>
                <a:latin typeface="+mn-lt"/>
              </a:rPr>
              <a:t>Ascertain identity of any witnesses</a:t>
            </a:r>
          </a:p>
          <a:p>
            <a:pPr eaLnBrk="1" hangingPunct="1">
              <a:spcBef>
                <a:spcPct val="0"/>
              </a:spcBef>
              <a:buFontTx/>
              <a:buNone/>
            </a:pPr>
            <a:endParaRPr lang="en-GB" altLang="en-US" sz="2800" dirty="0">
              <a:solidFill>
                <a:srgbClr val="0000FF"/>
              </a:solidFill>
              <a:latin typeface="+mn-lt"/>
            </a:endParaRPr>
          </a:p>
        </p:txBody>
      </p:sp>
      <p:sp>
        <p:nvSpPr>
          <p:cNvPr id="6" name="TextBox 5"/>
          <p:cNvSpPr txBox="1"/>
          <p:nvPr/>
        </p:nvSpPr>
        <p:spPr>
          <a:xfrm>
            <a:off x="1136072" y="88604"/>
            <a:ext cx="9809019" cy="584775"/>
          </a:xfrm>
          <a:prstGeom prst="rect">
            <a:avLst/>
          </a:prstGeom>
          <a:solidFill>
            <a:srgbClr val="002060"/>
          </a:solidFill>
        </p:spPr>
        <p:txBody>
          <a:bodyPr wrap="square" rtlCol="0">
            <a:spAutoFit/>
          </a:bodyPr>
          <a:lstStyle/>
          <a:p>
            <a:pPr algn="ctr"/>
            <a:r>
              <a:rPr lang="en-GB" sz="3200" b="1" dirty="0">
                <a:solidFill>
                  <a:schemeClr val="bg1"/>
                </a:solidFill>
              </a:rPr>
              <a:t>Detailed Investigation: Witnesses</a:t>
            </a:r>
          </a:p>
        </p:txBody>
      </p:sp>
    </p:spTree>
    <p:extLst>
      <p:ext uri="{BB962C8B-B14F-4D97-AF65-F5344CB8AC3E}">
        <p14:creationId xmlns:p14="http://schemas.microsoft.com/office/powerpoint/2010/main" val="21212224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2" descr="\\Client\G$\Roger Images\Images\Photos\Dscf0063.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30456" y="734935"/>
            <a:ext cx="9420248" cy="52206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5"/>
          <p:cNvSpPr txBox="1">
            <a:spLocks noChangeArrowheads="1"/>
          </p:cNvSpPr>
          <p:nvPr/>
        </p:nvSpPr>
        <p:spPr bwMode="auto">
          <a:xfrm>
            <a:off x="2365433" y="1811527"/>
            <a:ext cx="7350295" cy="28007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r>
              <a:rPr lang="en-GB" altLang="en-US" sz="3600" dirty="0">
                <a:solidFill>
                  <a:srgbClr val="002060"/>
                </a:solidFill>
                <a:latin typeface="+mn-lt"/>
              </a:rPr>
              <a:t>Identify victims as soon as possible</a:t>
            </a:r>
          </a:p>
          <a:p>
            <a:pPr eaLnBrk="1" hangingPunct="1">
              <a:spcBef>
                <a:spcPct val="0"/>
              </a:spcBef>
              <a:buFontTx/>
              <a:buNone/>
            </a:pPr>
            <a:endParaRPr lang="en-GB" altLang="en-US" sz="3600" dirty="0">
              <a:solidFill>
                <a:srgbClr val="002060"/>
              </a:solidFill>
              <a:latin typeface="+mn-lt"/>
            </a:endParaRPr>
          </a:p>
          <a:p>
            <a:pPr eaLnBrk="1" hangingPunct="1">
              <a:spcBef>
                <a:spcPct val="0"/>
              </a:spcBef>
              <a:buFontTx/>
              <a:buNone/>
            </a:pPr>
            <a:endParaRPr lang="en-GB" altLang="en-US" sz="3600" dirty="0">
              <a:solidFill>
                <a:srgbClr val="002060"/>
              </a:solidFill>
              <a:latin typeface="+mn-lt"/>
            </a:endParaRPr>
          </a:p>
          <a:p>
            <a:pPr eaLnBrk="1" hangingPunct="1">
              <a:spcBef>
                <a:spcPct val="0"/>
              </a:spcBef>
              <a:buFontTx/>
              <a:buNone/>
            </a:pPr>
            <a:r>
              <a:rPr lang="en-GB" altLang="en-US" sz="3600" dirty="0">
                <a:solidFill>
                  <a:srgbClr val="002060"/>
                </a:solidFill>
                <a:latin typeface="+mn-lt"/>
              </a:rPr>
              <a:t>Obtain details (name, address etc.)</a:t>
            </a:r>
          </a:p>
          <a:p>
            <a:pPr eaLnBrk="1" hangingPunct="1">
              <a:spcBef>
                <a:spcPct val="0"/>
              </a:spcBef>
              <a:buFontTx/>
              <a:buNone/>
            </a:pPr>
            <a:endParaRPr lang="en-GB" altLang="en-US" sz="3200" dirty="0">
              <a:solidFill>
                <a:srgbClr val="0000FF"/>
              </a:solidFill>
              <a:latin typeface="+mn-lt"/>
            </a:endParaRPr>
          </a:p>
        </p:txBody>
      </p:sp>
      <p:sp>
        <p:nvSpPr>
          <p:cNvPr id="5" name="TextBox 4"/>
          <p:cNvSpPr txBox="1"/>
          <p:nvPr/>
        </p:nvSpPr>
        <p:spPr>
          <a:xfrm>
            <a:off x="1136072" y="88604"/>
            <a:ext cx="9809019" cy="584775"/>
          </a:xfrm>
          <a:prstGeom prst="rect">
            <a:avLst/>
          </a:prstGeom>
          <a:solidFill>
            <a:srgbClr val="002060"/>
          </a:solidFill>
        </p:spPr>
        <p:txBody>
          <a:bodyPr wrap="square" rtlCol="0">
            <a:spAutoFit/>
          </a:bodyPr>
          <a:lstStyle/>
          <a:p>
            <a:pPr algn="ctr"/>
            <a:r>
              <a:rPr lang="en-GB" sz="3200" b="1" dirty="0">
                <a:solidFill>
                  <a:schemeClr val="bg1"/>
                </a:solidFill>
              </a:rPr>
              <a:t>Detailed Investigation: Victims</a:t>
            </a:r>
          </a:p>
        </p:txBody>
      </p:sp>
    </p:spTree>
    <p:extLst>
      <p:ext uri="{BB962C8B-B14F-4D97-AF65-F5344CB8AC3E}">
        <p14:creationId xmlns:p14="http://schemas.microsoft.com/office/powerpoint/2010/main" val="41998190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2" descr="\\Client\G$\Roger Images\Images\Photos\Dscf0063.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42090" y="867456"/>
            <a:ext cx="9297123" cy="50550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p:cNvSpPr txBox="1">
            <a:spLocks noChangeArrowheads="1"/>
          </p:cNvSpPr>
          <p:nvPr/>
        </p:nvSpPr>
        <p:spPr bwMode="auto">
          <a:xfrm>
            <a:off x="1392020" y="2149892"/>
            <a:ext cx="8785225" cy="3046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sz="3200" dirty="0">
                <a:solidFill>
                  <a:srgbClr val="002060"/>
                </a:solidFill>
                <a:latin typeface="+mn-lt"/>
              </a:rPr>
              <a:t>Suspects/vehicles are potential sources of evidence</a:t>
            </a:r>
          </a:p>
          <a:p>
            <a:pPr algn="ctr" eaLnBrk="1" hangingPunct="1">
              <a:spcBef>
                <a:spcPct val="0"/>
              </a:spcBef>
              <a:buFontTx/>
              <a:buNone/>
            </a:pPr>
            <a:endParaRPr lang="en-GB" altLang="en-US" sz="3200" dirty="0">
              <a:solidFill>
                <a:srgbClr val="002060"/>
              </a:solidFill>
              <a:latin typeface="+mn-lt"/>
            </a:endParaRPr>
          </a:p>
          <a:p>
            <a:pPr algn="ctr" eaLnBrk="1" hangingPunct="1">
              <a:spcBef>
                <a:spcPct val="0"/>
              </a:spcBef>
              <a:buFontTx/>
              <a:buNone/>
            </a:pPr>
            <a:endParaRPr lang="en-GB" altLang="en-US" sz="3200" dirty="0">
              <a:solidFill>
                <a:srgbClr val="002060"/>
              </a:solidFill>
              <a:latin typeface="+mn-lt"/>
            </a:endParaRPr>
          </a:p>
          <a:p>
            <a:pPr algn="ctr" eaLnBrk="1" hangingPunct="1">
              <a:spcBef>
                <a:spcPct val="0"/>
              </a:spcBef>
              <a:buFontTx/>
              <a:buNone/>
            </a:pPr>
            <a:r>
              <a:rPr lang="en-GB" altLang="en-US" sz="3200" dirty="0">
                <a:solidFill>
                  <a:srgbClr val="002060"/>
                </a:solidFill>
                <a:latin typeface="+mn-lt"/>
              </a:rPr>
              <a:t>Suspects should be cautioned prior to being questioned about the incident</a:t>
            </a:r>
          </a:p>
          <a:p>
            <a:pPr eaLnBrk="1" hangingPunct="1">
              <a:spcBef>
                <a:spcPct val="0"/>
              </a:spcBef>
              <a:buFontTx/>
              <a:buNone/>
            </a:pPr>
            <a:endParaRPr lang="en-GB" altLang="en-US" sz="3200" dirty="0">
              <a:solidFill>
                <a:schemeClr val="tx1"/>
              </a:solidFill>
            </a:endParaRPr>
          </a:p>
        </p:txBody>
      </p:sp>
      <p:sp>
        <p:nvSpPr>
          <p:cNvPr id="6" name="TextBox 5"/>
          <p:cNvSpPr txBox="1"/>
          <p:nvPr/>
        </p:nvSpPr>
        <p:spPr>
          <a:xfrm>
            <a:off x="1136072" y="88604"/>
            <a:ext cx="9809019" cy="584775"/>
          </a:xfrm>
          <a:prstGeom prst="rect">
            <a:avLst/>
          </a:prstGeom>
          <a:solidFill>
            <a:srgbClr val="002060"/>
          </a:solidFill>
        </p:spPr>
        <p:txBody>
          <a:bodyPr wrap="square" rtlCol="0">
            <a:spAutoFit/>
          </a:bodyPr>
          <a:lstStyle/>
          <a:p>
            <a:pPr algn="ctr"/>
            <a:r>
              <a:rPr lang="en-GB" sz="3200" b="1" dirty="0">
                <a:solidFill>
                  <a:schemeClr val="bg1"/>
                </a:solidFill>
              </a:rPr>
              <a:t>Detailed Investigation: Suspects</a:t>
            </a:r>
          </a:p>
        </p:txBody>
      </p:sp>
    </p:spTree>
    <p:extLst>
      <p:ext uri="{BB962C8B-B14F-4D97-AF65-F5344CB8AC3E}">
        <p14:creationId xmlns:p14="http://schemas.microsoft.com/office/powerpoint/2010/main" val="12248003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2" descr="\\Client\G$\Roger Images\Images\Adam - Image Bank\Image Bank\Leadership\Leadership3.JPG"/>
          <p:cNvPicPr>
            <a:picLocks noChangeAspect="1" noChangeArrowheads="1"/>
          </p:cNvPicPr>
          <p:nvPr/>
        </p:nvPicPr>
        <p:blipFill>
          <a:blip r:embed="rId4" cstate="print">
            <a:duotone>
              <a:schemeClr val="bg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1341902" y="843655"/>
            <a:ext cx="9397358" cy="5066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 name="TextBox 4"/>
          <p:cNvSpPr txBox="1">
            <a:spLocks noChangeArrowheads="1"/>
          </p:cNvSpPr>
          <p:nvPr>
            <p:custDataLst>
              <p:tags r:id="rId1"/>
            </p:custDataLst>
          </p:nvPr>
        </p:nvSpPr>
        <p:spPr bwMode="auto">
          <a:xfrm>
            <a:off x="2505030" y="1145294"/>
            <a:ext cx="7084958" cy="40318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har char="•"/>
              <a:defRPr sz="2400">
                <a:solidFill>
                  <a:schemeClr val="accent2"/>
                </a:solidFill>
                <a:latin typeface="Verdana" pitchFamily="34" charset="0"/>
                <a:ea typeface="ＭＳ Ｐゴシック" pitchFamily="-112" charset="-128"/>
              </a:defRPr>
            </a:lvl1pPr>
            <a:lvl2pPr marL="742950" indent="-285750" eaLnBrk="0" hangingPunct="0">
              <a:spcBef>
                <a:spcPct val="20000"/>
              </a:spcBef>
              <a:buChar char="–"/>
              <a:defRPr sz="2400">
                <a:solidFill>
                  <a:schemeClr val="accent2"/>
                </a:solidFill>
                <a:latin typeface="Verdana" pitchFamily="34" charset="0"/>
                <a:ea typeface="ＭＳ Ｐゴシック" pitchFamily="-112"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112"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112"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112"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112" charset="-128"/>
              </a:defRPr>
            </a:lvl9pPr>
          </a:lstStyle>
          <a:p>
            <a:pPr marL="457200" indent="-457200" eaLnBrk="1" hangingPunct="1">
              <a:spcBef>
                <a:spcPct val="0"/>
              </a:spcBef>
            </a:pPr>
            <a:endParaRPr lang="en-GB" altLang="en-US" sz="3200" dirty="0">
              <a:solidFill>
                <a:srgbClr val="0033CC"/>
              </a:solidFill>
              <a:effectLst>
                <a:outerShdw blurRad="38100" dist="38100" dir="2700000" algn="tl">
                  <a:srgbClr val="000000">
                    <a:alpha val="43137"/>
                  </a:srgbClr>
                </a:outerShdw>
              </a:effectLst>
            </a:endParaRPr>
          </a:p>
          <a:p>
            <a:pPr marL="571500" indent="-571500" eaLnBrk="1" hangingPunct="1">
              <a:spcBef>
                <a:spcPct val="0"/>
              </a:spcBef>
            </a:pPr>
            <a:r>
              <a:rPr lang="en-GB" altLang="en-US" sz="3200" dirty="0">
                <a:solidFill>
                  <a:srgbClr val="002060"/>
                </a:solidFill>
                <a:latin typeface="+mn-lt"/>
              </a:rPr>
              <a:t>Examine and review information</a:t>
            </a:r>
          </a:p>
          <a:p>
            <a:pPr marL="571500" indent="-571500" eaLnBrk="1" hangingPunct="1">
              <a:spcBef>
                <a:spcPct val="0"/>
              </a:spcBef>
            </a:pPr>
            <a:endParaRPr lang="en-GB" altLang="en-US" sz="3200" dirty="0">
              <a:solidFill>
                <a:srgbClr val="002060"/>
              </a:solidFill>
              <a:latin typeface="+mn-lt"/>
            </a:endParaRPr>
          </a:p>
          <a:p>
            <a:pPr marL="571500" indent="-571500" eaLnBrk="1" hangingPunct="1">
              <a:spcBef>
                <a:spcPct val="0"/>
              </a:spcBef>
            </a:pPr>
            <a:endParaRPr lang="en-GB" altLang="en-US" sz="3200" dirty="0">
              <a:solidFill>
                <a:srgbClr val="002060"/>
              </a:solidFill>
              <a:latin typeface="+mn-lt"/>
            </a:endParaRPr>
          </a:p>
          <a:p>
            <a:pPr marL="571500" indent="-571500" eaLnBrk="1" hangingPunct="1">
              <a:spcBef>
                <a:spcPct val="0"/>
              </a:spcBef>
            </a:pPr>
            <a:r>
              <a:rPr lang="en-GB" altLang="en-US" sz="3200" dirty="0">
                <a:solidFill>
                  <a:srgbClr val="002060"/>
                </a:solidFill>
                <a:latin typeface="+mn-lt"/>
              </a:rPr>
              <a:t>Assess and evaluate actions</a:t>
            </a:r>
          </a:p>
          <a:p>
            <a:pPr marL="571500" indent="-571500" eaLnBrk="1" hangingPunct="1">
              <a:spcBef>
                <a:spcPct val="0"/>
              </a:spcBef>
            </a:pPr>
            <a:endParaRPr lang="en-GB" altLang="en-US" sz="3200" dirty="0">
              <a:solidFill>
                <a:srgbClr val="002060"/>
              </a:solidFill>
              <a:latin typeface="+mn-lt"/>
            </a:endParaRPr>
          </a:p>
          <a:p>
            <a:pPr marL="571500" indent="-571500" eaLnBrk="1" hangingPunct="1">
              <a:spcBef>
                <a:spcPct val="0"/>
              </a:spcBef>
            </a:pPr>
            <a:endParaRPr lang="en-GB" altLang="en-US" sz="3200" dirty="0">
              <a:solidFill>
                <a:srgbClr val="002060"/>
              </a:solidFill>
              <a:latin typeface="+mn-lt"/>
            </a:endParaRPr>
          </a:p>
          <a:p>
            <a:pPr marL="571500" indent="-571500" eaLnBrk="1" hangingPunct="1">
              <a:spcBef>
                <a:spcPct val="0"/>
              </a:spcBef>
            </a:pPr>
            <a:r>
              <a:rPr lang="en-GB" altLang="en-US" sz="3200" dirty="0">
                <a:solidFill>
                  <a:srgbClr val="002060"/>
                </a:solidFill>
                <a:latin typeface="+mn-lt"/>
              </a:rPr>
              <a:t>Health, Safety &amp; Welfare</a:t>
            </a:r>
          </a:p>
        </p:txBody>
      </p:sp>
      <p:sp>
        <p:nvSpPr>
          <p:cNvPr id="5" name="TextBox 4"/>
          <p:cNvSpPr txBox="1"/>
          <p:nvPr/>
        </p:nvSpPr>
        <p:spPr>
          <a:xfrm>
            <a:off x="1136072" y="88604"/>
            <a:ext cx="9809019" cy="584775"/>
          </a:xfrm>
          <a:prstGeom prst="rect">
            <a:avLst/>
          </a:prstGeom>
          <a:solidFill>
            <a:srgbClr val="002060"/>
          </a:solidFill>
        </p:spPr>
        <p:txBody>
          <a:bodyPr wrap="square" rtlCol="0">
            <a:spAutoFit/>
          </a:bodyPr>
          <a:lstStyle/>
          <a:p>
            <a:pPr algn="ctr"/>
            <a:r>
              <a:rPr lang="en-GB" sz="3200" b="1" dirty="0">
                <a:solidFill>
                  <a:schemeClr val="bg1"/>
                </a:solidFill>
              </a:rPr>
              <a:t>Post Incident De-brief</a:t>
            </a:r>
          </a:p>
        </p:txBody>
      </p:sp>
    </p:spTree>
    <p:extLst>
      <p:ext uri="{BB962C8B-B14F-4D97-AF65-F5344CB8AC3E}">
        <p14:creationId xmlns:p14="http://schemas.microsoft.com/office/powerpoint/2010/main" val="21945005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1">
                                            <p:txEl>
                                              <p:pRg st="1" end="1"/>
                                            </p:txEl>
                                          </p:spTgt>
                                        </p:tgtEl>
                                        <p:attrNameLst>
                                          <p:attrName>style.visibility</p:attrName>
                                        </p:attrNameLst>
                                      </p:cBhvr>
                                      <p:to>
                                        <p:strVal val="visible"/>
                                      </p:to>
                                    </p:set>
                                    <p:animEffect transition="in" filter="fade">
                                      <p:cBhvr>
                                        <p:cTn id="7" dur="500"/>
                                        <p:tgtEl>
                                          <p:spTgt spid="11">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1">
                                            <p:txEl>
                                              <p:pRg st="4" end="4"/>
                                            </p:txEl>
                                          </p:spTgt>
                                        </p:tgtEl>
                                        <p:attrNameLst>
                                          <p:attrName>style.visibility</p:attrName>
                                        </p:attrNameLst>
                                      </p:cBhvr>
                                      <p:to>
                                        <p:strVal val="visible"/>
                                      </p:to>
                                    </p:set>
                                    <p:animEffect transition="in" filter="fade">
                                      <p:cBhvr>
                                        <p:cTn id="12" dur="500"/>
                                        <p:tgtEl>
                                          <p:spTgt spid="11">
                                            <p:txEl>
                                              <p:pRg st="4" end="4"/>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1">
                                            <p:txEl>
                                              <p:pRg st="7" end="7"/>
                                            </p:txEl>
                                          </p:spTgt>
                                        </p:tgtEl>
                                        <p:attrNameLst>
                                          <p:attrName>style.visibility</p:attrName>
                                        </p:attrNameLst>
                                      </p:cBhvr>
                                      <p:to>
                                        <p:strVal val="visible"/>
                                      </p:to>
                                    </p:set>
                                    <p:animEffect transition="in" filter="fade">
                                      <p:cBhvr>
                                        <p:cTn id="17" dur="500"/>
                                        <p:tgtEl>
                                          <p:spTgt spid="11">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a:blip r:embed="rId3"/>
          <a:stretch>
            <a:fillRect/>
          </a:stretch>
        </p:blipFill>
        <p:spPr>
          <a:xfrm>
            <a:off x="3193774" y="872280"/>
            <a:ext cx="6175840" cy="4504503"/>
          </a:xfrm>
          <a:prstGeom prst="rect">
            <a:avLst/>
          </a:prstGeom>
        </p:spPr>
      </p:pic>
    </p:spTree>
    <p:extLst>
      <p:ext uri="{BB962C8B-B14F-4D97-AF65-F5344CB8AC3E}">
        <p14:creationId xmlns:p14="http://schemas.microsoft.com/office/powerpoint/2010/main" val="1260858276"/>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MMPROD_SUBSTITUTION_ID" val="{13BB0CD2-7759-47A3-80F5-AF2CBDF1959C}"/>
</p:tagLst>
</file>

<file path=ppt/tags/tag2.xml><?xml version="1.0" encoding="utf-8"?>
<p:tagLst xmlns:a="http://schemas.openxmlformats.org/drawingml/2006/main" xmlns:r="http://schemas.openxmlformats.org/officeDocument/2006/relationships" xmlns:p="http://schemas.openxmlformats.org/presentationml/2006/main">
  <p:tag name="MMPROD_SUBSTITUTION_ID" val="{D821FA8A-442F-49E5-950E-50922AEEA267}"/>
</p:tagLst>
</file>

<file path=ppt/tags/tag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0&quot;/&gt;&lt;lineCharCount val=&quot;15&quot;/&gt;&lt;lineCharCount val=&quot;22&quot;/&gt;&lt;lineCharCount val=&quot;21&quot;/&gt;&lt;lineCharCount val=&quot;20&quot;/&gt;&lt;lineCharCount val=&quot;22&quot;/&gt;&lt;lineCharCount val=&quot;22&quot;/&gt;&lt;lineCharCount val=&quot;21&quot;/&gt;&lt;lineCharCount val=&quot;20&quot;/&gt;&lt;lineCharCount val=&quot;23&quot;/&gt;&lt;lineCharCount val=&quot;6&quot;/&gt;&lt;/TableIndex&gt;&lt;/ShapeTextInfo&gt;"/>
</p:tagLst>
</file>

<file path=ppt/tags/tag4.xml><?xml version="1.0" encoding="utf-8"?>
<p:tagLst xmlns:a="http://schemas.openxmlformats.org/drawingml/2006/main" xmlns:r="http://schemas.openxmlformats.org/officeDocument/2006/relationships" xmlns:p="http://schemas.openxmlformats.org/presentationml/2006/main">
  <p:tag name="PRESENTER_SHAPEINFO" val="&lt;ThreeDShapeInfo&gt;&lt;uuid val=&quot;{4F38EC23-EAEC-4CEC-8584-E7E6E96F1E8F}&quot;/&gt;&lt;isInvalidForFieldText val=&quot;0&quot;/&gt;&lt;Image&gt;&lt;filename val=&quot;C:\DOCUME~1\swp54152\LOCALS~1\Temp\PR\data\asimages\{4F38EC23-EAEC-4CEC-8584-E7E6E96F1E8F}_5.png&quot;/&gt;&lt;left val=&quot;0&quot;/&gt;&lt;top val=&quot;17&quot;/&gt;&lt;width val=&quot;747&quot;/&gt;&lt;height val=&quot;520&quot;/&gt;&lt;hasText val=&quot;1&quot;/&gt;&lt;/Image&gt;&lt;/ThreeDShapeInfo&gt;"/>
</p:tagLst>
</file>

<file path=ppt/tags/tag5.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3&quot;/&gt;&lt;lineCharCount val=&quot;10&quot;/&gt;&lt;lineCharCount val=&quot;11&quot;/&gt;&lt;lineCharCount val=&quot;8&quot;/&gt;&lt;/TableIndex&gt;&lt;/ShapeTextInfo&gt;"/>
</p:tagLst>
</file>

<file path=ppt/tags/tag6.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7.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 name="PRESENTER_SHAPEINFO" val="&lt;ThreeDShapeInfo&gt;&lt;uuid val=&quot;{9495FB94-CDE3-4A92-8433-4591F359BD4C}&quot;/&gt;&lt;isInvalidForFieldText val=&quot;0&quot;/&gt;&lt;Image&gt;&lt;filename val=&quot;C:\DOCUME~1\swp54152\LOCALS~1\Temp\PR\data\asimages\{9495FB94-CDE3-4A92-8433-4591F359BD4C}_5.png&quot;/&gt;&lt;left val=&quot;412&quot;/&gt;&lt;top val=&quot;207&quot;/&gt;&lt;width val=&quot;43&quot;/&gt;&lt;height val=&quot;37&quot;/&gt;&lt;hasText val=&quot;1&quot;/&gt;&lt;/Image&gt;&lt;/ThreeDShapeInfo&gt;"/>
</p:tagLst>
</file>

<file path=ppt/tags/tag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9.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10.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 name="PRESENTER_SHAPEINFO" val="&lt;ThreeDShapeInfo&gt;&lt;uuid val=&quot;{1189AC2C-0034-438F-A68C-602A941313E7}&quot;/&gt;&lt;isInvalidForFieldText val=&quot;0&quot;/&gt;&lt;Image&gt;&lt;filename val=&quot;C:\DOCUME~1\swp54152\LOCALS~1\Temp\PR\data\asimages\{1189AC2C-0034-438F-A68C-602A941313E7}_5.png&quot;/&gt;&lt;left val=&quot;285&quot;/&gt;&lt;top val=&quot;210&quot;/&gt;&lt;width val=&quot;44&quot;/&gt;&lt;height val=&quot;36&quot;/&gt;&lt;hasText val=&quot;1&quot;/&gt;&lt;/Image&gt;&lt;/ThreeDShapeInfo&gt;"/>
</p:tagLst>
</file>

<file path=ppt/tags/tag11.xml><?xml version="1.0" encoding="utf-8"?>
<p:tagLst xmlns:a="http://schemas.openxmlformats.org/drawingml/2006/main" xmlns:r="http://schemas.openxmlformats.org/officeDocument/2006/relationships" xmlns:p="http://schemas.openxmlformats.org/presentationml/2006/main">
  <p:tag name="PRESENTER_SHAPEINFO" val="&lt;ThreeDShapeInfo&gt;&lt;uuid val=&quot;{50823748-AB38-4E9A-A4A4-A2FA33A72F5B}&quot;/&gt;&lt;isInvalidForFieldText val=&quot;0&quot;/&gt;&lt;Image&gt;&lt;filename val=&quot;C:\DOCUME~1\swp54152\LOCALS~1\Temp\PR\data\asimages\{50823748-AB38-4E9A-A4A4-A2FA33A72F5B}_23.png&quot;/&gt;&lt;left val=&quot;19&quot;/&gt;&lt;top val=&quot;70&quot;/&gt;&lt;width val=&quot;683&quot;/&gt;&lt;height val=&quot;483&quot;/&gt;&lt;hasText val=&quot;1&quot;/&gt;&lt;/Image&gt;&lt;/ThreeDShapeInfo&gt;"/>
</p:tagLst>
</file>

<file path=ppt/tags/tag1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5&quot;/&gt;&lt;/TableIndex&gt;&lt;/ShapeTextInfo&gt;"/>
  <p:tag name="PRESENTER_SHAPEINFO" val="&lt;ThreeDShapeInfo&gt;&lt;uuid val=&quot;{A03E48E9-57D0-49CF-B822-179F172BD369}&quot;/&gt;&lt;isInvalidForFieldText val=&quot;0&quot;/&gt;&lt;Image&gt;&lt;filename val=&quot;C:\DOCUME~1\swp54152\LOCALS~1\Temp\PR\data\asimages\{A03E48E9-57D0-49CF-B822-179F172BD369}_23.png&quot;/&gt;&lt;left val=&quot;138&quot;/&gt;&lt;top val=&quot;332&quot;/&gt;&lt;width val=&quot;472&quot;/&gt;&lt;height val=&quot;73&quot;/&gt;&lt;hasText val=&quot;1&quot;/&gt;&lt;/Image&gt;&lt;/ThreeDShapeInfo&gt;"/>
</p:tagLst>
</file>

<file path=ppt/tags/tag13.xml><?xml version="1.0" encoding="utf-8"?>
<p:tagLst xmlns:a="http://schemas.openxmlformats.org/drawingml/2006/main" xmlns:r="http://schemas.openxmlformats.org/officeDocument/2006/relationships" xmlns:p="http://schemas.openxmlformats.org/presentationml/2006/main">
  <p:tag name="PRESENTER_SHAPEINFO" val="&lt;ThreeDShapeInfo&gt;&lt;uuid val=&quot;{50823748-AB38-4E9A-A4A4-A2FA33A72F5B}&quot;/&gt;&lt;isInvalidForFieldText val=&quot;0&quot;/&gt;&lt;Image&gt;&lt;filename val=&quot;C:\DOCUME~1\swp54152\LOCALS~1\Temp\PR\data\asimages\{50823748-AB38-4E9A-A4A4-A2FA33A72F5B}_23.png&quot;/&gt;&lt;left val=&quot;19&quot;/&gt;&lt;top val=&quot;70&quot;/&gt;&lt;width val=&quot;683&quot;/&gt;&lt;height val=&quot;483&quot;/&gt;&lt;hasText val=&quot;1&quot;/&gt;&lt;/Image&gt;&lt;/ThreeDShapeInfo&gt;"/>
</p:tagLst>
</file>

<file path=ppt/tags/tag1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7&quot;/&gt;&lt;lineCharCount val=&quot;25&quot;/&gt;&lt;lineCharCount val=&quot;1&quot;/&gt;&lt;lineCharCount val=&quot;19&quot;/&gt;&lt;lineCharCount val=&quot;1&quot;/&gt;&lt;lineCharCount val=&quot;31&quot;/&gt;&lt;lineCharCount val=&quot;1&quot;/&gt;&lt;lineCharCount val=&quot;7&quot;/&gt;&lt;/TableIndex&gt;&lt;/ShapeTextInfo&gt;"/>
  <p:tag name="PRESENTER_SHAPEINFO" val="&lt;TextEffect&gt;&lt;Image&gt;&lt;filename val=&quot;C:\DOCUME~1\swp54152\LOCALS~1\Temp\PR\data\asimages\{A4805295-9562-4E93-BE65-23DD9BE81E42}_1.png_crop.png&quot;/&gt;&lt;left val=&quot;51&quot;/&gt;&lt;top val=&quot;143&quot;/&gt;&lt;width val=&quot;466&quot;/&gt;&lt;height val=&quot;33&quot;/&gt;&lt;hasText val=&quot;1&quot;/&gt;&lt;paraId val=&quot;1&quot;/&gt;&lt;/Image&gt;&lt;Image&gt;&lt;filename val=&quot;C:\DOCUME~1\swp54152\LOCALS~1\Temp\PR\data\asimages\{06A12CE1-B6AB-45D6-8E32-9F8C2D472452}_1.png_crop.png&quot;/&gt;&lt;left val=&quot;651&quot;/&gt;&lt;top val=&quot;413&quot;/&gt;&lt;width val=&quot;0&quot;/&gt;&lt;height val=&quot;0&quot;/&gt;&lt;hasText val=&quot;1&quot;/&gt;&lt;paraId val=&quot;2&quot;/&gt;&lt;/Image&gt;&lt;Image&gt;&lt;filename val=&quot;C:\DOCUME~1\swp54152\LOCALS~1\Temp\PR\data\asimages\{4CBA5C26-39A7-4745-9DD2-D516E53EE8EC}_1.png_crop.png&quot;/&gt;&lt;left val=&quot;51&quot;/&gt;&lt;top val=&quot;220&quot;/&gt;&lt;width val=&quot;338&quot;/&gt;&lt;height val=&quot;27&quot;/&gt;&lt;hasText val=&quot;1&quot;/&gt;&lt;paraId val=&quot;3&quot;/&gt;&lt;/Image&gt;&lt;Image&gt;&lt;filename val=&quot;C:\DOCUME~1\swp54152\LOCALS~1\Temp\PR\data\asimages\{1C6CCC6F-29FF-400D-AB45-CC9ED92BC911}_1.png_crop.png&quot;/&gt;&lt;left val=&quot;651&quot;/&gt;&lt;top val=&quot;413&quot;/&gt;&lt;width val=&quot;0&quot;/&gt;&lt;height val=&quot;0&quot;/&gt;&lt;hasText val=&quot;1&quot;/&gt;&lt;paraId val=&quot;4&quot;/&gt;&lt;/Image&gt;&lt;Image&gt;&lt;filename val=&quot;C:\DOCUME~1\swp54152\LOCALS~1\Temp\PR\data\asimages\{5367DD23-856E-464D-8055-17C3DCB3B89B}_1.png_crop.png&quot;/&gt;&lt;left val=&quot;51&quot;/&gt;&lt;top val=&quot;297&quot;/&gt;&lt;width val=&quot;583&quot;/&gt;&lt;height val=&quot;28&quot;/&gt;&lt;hasText val=&quot;1&quot;/&gt;&lt;paraId val=&quot;5&quot;/&gt;&lt;/Image&gt;&lt;Image&gt;&lt;filename val=&quot;C:\DOCUME~1\swp54152\LOCALS~1\Temp\PR\data\asimages\{D880936E-490B-4D61-B8E0-AC9A647BEED1}_1.png_crop.png&quot;/&gt;&lt;left val=&quot;651&quot;/&gt;&lt;top val=&quot;413&quot;/&gt;&lt;width val=&quot;0&quot;/&gt;&lt;height val=&quot;0&quot;/&gt;&lt;hasText val=&quot;1&quot;/&gt;&lt;paraId val=&quot;6&quot;/&gt;&lt;/Image&gt;&lt;Image&gt;&lt;filename val=&quot;C:\DOCUME~1\swp54152\LOCALS~1\Temp\PR\data\asimages\{7B237065-35E5-4630-87A8-2867074F1A42}_1.png_crop.png&quot;/&gt;&lt;left val=&quot;49&quot;/&gt;&lt;top val=&quot;374&quot;/&gt;&lt;width val=&quot;139&quot;/&gt;&lt;height val=&quot;33&quot;/&gt;&lt;hasText val=&quot;1&quot;/&gt;&lt;paraId val=&quot;7&quot;/&gt;&lt;/Image&gt;&lt;/TextEffect&gt;"/>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1738</TotalTime>
  <Words>6459</Words>
  <Application>Microsoft Office PowerPoint</Application>
  <PresentationFormat>Widescreen</PresentationFormat>
  <Paragraphs>729</Paragraphs>
  <Slides>36</Slides>
  <Notes>34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36</vt:i4>
      </vt:variant>
    </vt:vector>
  </HeadingPairs>
  <TitlesOfParts>
    <vt:vector size="43" baseType="lpstr">
      <vt:lpstr>Arial</vt:lpstr>
      <vt:lpstr>Calibri</vt:lpstr>
      <vt:lpstr>Calibri Light</vt:lpstr>
      <vt:lpstr>Microsoft Sans Serif</vt:lpstr>
      <vt:lpstr>Times New Roman</vt:lpstr>
      <vt:lpstr>Verdana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South Wales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Jones,Sarah swp5354</dc:creator>
  <cp:lastModifiedBy>Kelly Andrews</cp:lastModifiedBy>
  <cp:revision>136</cp:revision>
  <dcterms:created xsi:type="dcterms:W3CDTF">2018-01-30T11:09:50Z</dcterms:created>
  <dcterms:modified xsi:type="dcterms:W3CDTF">2022-11-28T06:36:39Z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0e5233a2-02bd-475e-ab65-006b631733b6</vt:lpwstr>
  </property>
  <property fmtid="{D5CDD505-2E9C-101B-9397-08002B2CF9AE}" pid="3" name="Classification">
    <vt:lpwstr>OFFICIAL</vt:lpwstr>
  </property>
  <property fmtid="{D5CDD505-2E9C-101B-9397-08002B2CF9AE}" pid="4" name="Visibility">
    <vt:lpwstr>NOT VISIBLE</vt:lpwstr>
  </property>
  <property fmtid="{D5CDD505-2E9C-101B-9397-08002B2CF9AE}" pid="5" name="MSIP_Label_66cf8fe5-b7b7-4df7-b38d-1c61ac2f6639_Enabled">
    <vt:lpwstr>true</vt:lpwstr>
  </property>
  <property fmtid="{D5CDD505-2E9C-101B-9397-08002B2CF9AE}" pid="6" name="MSIP_Label_66cf8fe5-b7b7-4df7-b38d-1c61ac2f6639_SetDate">
    <vt:lpwstr>2022-01-17T07:32:56Z</vt:lpwstr>
  </property>
  <property fmtid="{D5CDD505-2E9C-101B-9397-08002B2CF9AE}" pid="7" name="MSIP_Label_66cf8fe5-b7b7-4df7-b38d-1c61ac2f6639_Method">
    <vt:lpwstr>Standard</vt:lpwstr>
  </property>
  <property fmtid="{D5CDD505-2E9C-101B-9397-08002B2CF9AE}" pid="8" name="MSIP_Label_66cf8fe5-b7b7-4df7-b38d-1c61ac2f6639_Name">
    <vt:lpwstr>66cf8fe5-b7b7-4df7-b38d-1c61ac2f6639</vt:lpwstr>
  </property>
  <property fmtid="{D5CDD505-2E9C-101B-9397-08002B2CF9AE}" pid="9" name="MSIP_Label_66cf8fe5-b7b7-4df7-b38d-1c61ac2f6639_SiteId">
    <vt:lpwstr>270c2f4d-fd0c-4f08-92a9-e5bdd8a87e09</vt:lpwstr>
  </property>
  <property fmtid="{D5CDD505-2E9C-101B-9397-08002B2CF9AE}" pid="10" name="MSIP_Label_66cf8fe5-b7b7-4df7-b38d-1c61ac2f6639_ActionId">
    <vt:lpwstr>5f697ff7-fac6-455f-9c05-64addb0dd3bf</vt:lpwstr>
  </property>
  <property fmtid="{D5CDD505-2E9C-101B-9397-08002B2CF9AE}" pid="11" name="MSIP_Label_66cf8fe5-b7b7-4df7-b38d-1c61ac2f6639_ContentBits">
    <vt:lpwstr>0</vt:lpwstr>
  </property>
</Properties>
</file>