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6" r:id="rId9"/>
  </p:sldMasterIdLst>
  <p:notesMasterIdLst>
    <p:notesMasterId r:id="rId42"/>
  </p:notesMasterIdLst>
  <p:sldIdLst>
    <p:sldId id="292" r:id="rId10"/>
    <p:sldId id="412" r:id="rId11"/>
    <p:sldId id="571" r:id="rId12"/>
    <p:sldId id="600" r:id="rId13"/>
    <p:sldId id="641" r:id="rId14"/>
    <p:sldId id="642" r:id="rId15"/>
    <p:sldId id="643" r:id="rId16"/>
    <p:sldId id="644" r:id="rId17"/>
    <p:sldId id="506" r:id="rId18"/>
    <p:sldId id="645" r:id="rId19"/>
    <p:sldId id="614" r:id="rId20"/>
    <p:sldId id="646" r:id="rId21"/>
    <p:sldId id="648" r:id="rId22"/>
    <p:sldId id="649" r:id="rId23"/>
    <p:sldId id="650" r:id="rId24"/>
    <p:sldId id="651" r:id="rId25"/>
    <p:sldId id="652" r:id="rId26"/>
    <p:sldId id="653" r:id="rId27"/>
    <p:sldId id="655" r:id="rId28"/>
    <p:sldId id="654" r:id="rId29"/>
    <p:sldId id="656" r:id="rId30"/>
    <p:sldId id="657" r:id="rId31"/>
    <p:sldId id="658" r:id="rId32"/>
    <p:sldId id="659" r:id="rId33"/>
    <p:sldId id="660" r:id="rId34"/>
    <p:sldId id="661" r:id="rId35"/>
    <p:sldId id="662" r:id="rId36"/>
    <p:sldId id="663" r:id="rId37"/>
    <p:sldId id="664" r:id="rId38"/>
    <p:sldId id="665" r:id="rId39"/>
    <p:sldId id="405" r:id="rId40"/>
    <p:sldId id="43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4092" autoAdjust="0"/>
  </p:normalViewPr>
  <p:slideViewPr>
    <p:cSldViewPr snapToGrid="0">
      <p:cViewPr varScale="1">
        <p:scale>
          <a:sx n="78" d="100"/>
          <a:sy n="78" d="100"/>
        </p:scale>
        <p:origin x="1614" y="90"/>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ACFD070F-4E9B-41DF-90F2-8C17CF2571B9}"/>
    <pc:docChg chg="custSel delSld modSld">
      <pc:chgData name="Nitheesh Kaliyamurthy" userId="2821ebda-f4ac-4963-9a4e-a836dfc45829" providerId="ADAL" clId="{ACFD070F-4E9B-41DF-90F2-8C17CF2571B9}" dt="2024-03-18T05:49:06.459" v="26" actId="47"/>
      <pc:docMkLst>
        <pc:docMk/>
      </pc:docMkLst>
      <pc:sldChg chg="modNotesTx">
        <pc:chgData name="Nitheesh Kaliyamurthy" userId="2821ebda-f4ac-4963-9a4e-a836dfc45829" providerId="ADAL" clId="{ACFD070F-4E9B-41DF-90F2-8C17CF2571B9}" dt="2024-03-18T05:46:36.141" v="6" actId="6549"/>
        <pc:sldMkLst>
          <pc:docMk/>
          <pc:sldMk cId="4175394146" sldId="506"/>
        </pc:sldMkLst>
      </pc:sldChg>
      <pc:sldChg chg="modNotesTx">
        <pc:chgData name="Nitheesh Kaliyamurthy" userId="2821ebda-f4ac-4963-9a4e-a836dfc45829" providerId="ADAL" clId="{ACFD070F-4E9B-41DF-90F2-8C17CF2571B9}" dt="2024-03-18T05:46:18.908" v="0" actId="6549"/>
        <pc:sldMkLst>
          <pc:docMk/>
          <pc:sldMk cId="2902312421" sldId="571"/>
        </pc:sldMkLst>
      </pc:sldChg>
      <pc:sldChg chg="modNotesTx">
        <pc:chgData name="Nitheesh Kaliyamurthy" userId="2821ebda-f4ac-4963-9a4e-a836dfc45829" providerId="ADAL" clId="{ACFD070F-4E9B-41DF-90F2-8C17CF2571B9}" dt="2024-03-18T05:46:25.850" v="2" actId="6549"/>
        <pc:sldMkLst>
          <pc:docMk/>
          <pc:sldMk cId="3816051673" sldId="600"/>
        </pc:sldMkLst>
      </pc:sldChg>
      <pc:sldChg chg="modNotesTx">
        <pc:chgData name="Nitheesh Kaliyamurthy" userId="2821ebda-f4ac-4963-9a4e-a836dfc45829" providerId="ADAL" clId="{ACFD070F-4E9B-41DF-90F2-8C17CF2571B9}" dt="2024-03-18T05:46:40.555" v="8" actId="6549"/>
        <pc:sldMkLst>
          <pc:docMk/>
          <pc:sldMk cId="2221005315" sldId="614"/>
        </pc:sldMkLst>
      </pc:sldChg>
      <pc:sldChg chg="modNotesTx">
        <pc:chgData name="Nitheesh Kaliyamurthy" userId="2821ebda-f4ac-4963-9a4e-a836dfc45829" providerId="ADAL" clId="{ACFD070F-4E9B-41DF-90F2-8C17CF2571B9}" dt="2024-03-18T05:46:29.212" v="3" actId="6549"/>
        <pc:sldMkLst>
          <pc:docMk/>
          <pc:sldMk cId="1652980840" sldId="642"/>
        </pc:sldMkLst>
      </pc:sldChg>
      <pc:sldChg chg="modNotesTx">
        <pc:chgData name="Nitheesh Kaliyamurthy" userId="2821ebda-f4ac-4963-9a4e-a836dfc45829" providerId="ADAL" clId="{ACFD070F-4E9B-41DF-90F2-8C17CF2571B9}" dt="2024-03-18T05:46:31.234" v="4" actId="6549"/>
        <pc:sldMkLst>
          <pc:docMk/>
          <pc:sldMk cId="993233466" sldId="643"/>
        </pc:sldMkLst>
      </pc:sldChg>
      <pc:sldChg chg="modNotesTx">
        <pc:chgData name="Nitheesh Kaliyamurthy" userId="2821ebda-f4ac-4963-9a4e-a836dfc45829" providerId="ADAL" clId="{ACFD070F-4E9B-41DF-90F2-8C17CF2571B9}" dt="2024-03-18T05:46:33.236" v="5" actId="6549"/>
        <pc:sldMkLst>
          <pc:docMk/>
          <pc:sldMk cId="2665281464" sldId="644"/>
        </pc:sldMkLst>
      </pc:sldChg>
      <pc:sldChg chg="modNotesTx">
        <pc:chgData name="Nitheesh Kaliyamurthy" userId="2821ebda-f4ac-4963-9a4e-a836dfc45829" providerId="ADAL" clId="{ACFD070F-4E9B-41DF-90F2-8C17CF2571B9}" dt="2024-03-18T05:46:38.427" v="7" actId="6549"/>
        <pc:sldMkLst>
          <pc:docMk/>
          <pc:sldMk cId="2571902364" sldId="645"/>
        </pc:sldMkLst>
      </pc:sldChg>
      <pc:sldChg chg="modNotesTx">
        <pc:chgData name="Nitheesh Kaliyamurthy" userId="2821ebda-f4ac-4963-9a4e-a836dfc45829" providerId="ADAL" clId="{ACFD070F-4E9B-41DF-90F2-8C17CF2571B9}" dt="2024-03-18T05:46:42.700" v="9" actId="6549"/>
        <pc:sldMkLst>
          <pc:docMk/>
          <pc:sldMk cId="8792186" sldId="646"/>
        </pc:sldMkLst>
      </pc:sldChg>
      <pc:sldChg chg="delSp modSp mod modNotesTx">
        <pc:chgData name="Nitheesh Kaliyamurthy" userId="2821ebda-f4ac-4963-9a4e-a836dfc45829" providerId="ADAL" clId="{ACFD070F-4E9B-41DF-90F2-8C17CF2571B9}" dt="2024-03-18T05:47:47.627" v="25" actId="478"/>
        <pc:sldMkLst>
          <pc:docMk/>
          <pc:sldMk cId="620696795" sldId="648"/>
        </pc:sldMkLst>
        <pc:spChg chg="del mod">
          <ac:chgData name="Nitheesh Kaliyamurthy" userId="2821ebda-f4ac-4963-9a4e-a836dfc45829" providerId="ADAL" clId="{ACFD070F-4E9B-41DF-90F2-8C17CF2571B9}" dt="2024-03-18T05:47:47.627" v="25" actId="478"/>
          <ac:spMkLst>
            <pc:docMk/>
            <pc:sldMk cId="620696795" sldId="648"/>
            <ac:spMk id="2" creationId="{ACF345C3-FFD8-49AE-B7D0-A4DDA1E5B355}"/>
          </ac:spMkLst>
        </pc:spChg>
      </pc:sldChg>
      <pc:sldChg chg="modNotesTx">
        <pc:chgData name="Nitheesh Kaliyamurthy" userId="2821ebda-f4ac-4963-9a4e-a836dfc45829" providerId="ADAL" clId="{ACFD070F-4E9B-41DF-90F2-8C17CF2571B9}" dt="2024-03-18T05:46:46.931" v="11" actId="6549"/>
        <pc:sldMkLst>
          <pc:docMk/>
          <pc:sldMk cId="2957746480" sldId="649"/>
        </pc:sldMkLst>
      </pc:sldChg>
      <pc:sldChg chg="modNotesTx">
        <pc:chgData name="Nitheesh Kaliyamurthy" userId="2821ebda-f4ac-4963-9a4e-a836dfc45829" providerId="ADAL" clId="{ACFD070F-4E9B-41DF-90F2-8C17CF2571B9}" dt="2024-03-18T05:46:48.892" v="12" actId="6549"/>
        <pc:sldMkLst>
          <pc:docMk/>
          <pc:sldMk cId="3194897287" sldId="650"/>
        </pc:sldMkLst>
      </pc:sldChg>
      <pc:sldChg chg="modNotesTx">
        <pc:chgData name="Nitheesh Kaliyamurthy" userId="2821ebda-f4ac-4963-9a4e-a836dfc45829" providerId="ADAL" clId="{ACFD070F-4E9B-41DF-90F2-8C17CF2571B9}" dt="2024-03-18T05:46:51.804" v="13" actId="6549"/>
        <pc:sldMkLst>
          <pc:docMk/>
          <pc:sldMk cId="1656733418" sldId="651"/>
        </pc:sldMkLst>
      </pc:sldChg>
      <pc:sldChg chg="modNotesTx">
        <pc:chgData name="Nitheesh Kaliyamurthy" userId="2821ebda-f4ac-4963-9a4e-a836dfc45829" providerId="ADAL" clId="{ACFD070F-4E9B-41DF-90F2-8C17CF2571B9}" dt="2024-03-18T05:46:53.876" v="14" actId="6549"/>
        <pc:sldMkLst>
          <pc:docMk/>
          <pc:sldMk cId="1309899184" sldId="652"/>
        </pc:sldMkLst>
      </pc:sldChg>
      <pc:sldChg chg="modNotesTx">
        <pc:chgData name="Nitheesh Kaliyamurthy" userId="2821ebda-f4ac-4963-9a4e-a836dfc45829" providerId="ADAL" clId="{ACFD070F-4E9B-41DF-90F2-8C17CF2571B9}" dt="2024-03-18T05:46:55.893" v="15" actId="6549"/>
        <pc:sldMkLst>
          <pc:docMk/>
          <pc:sldMk cId="984268261" sldId="653"/>
        </pc:sldMkLst>
      </pc:sldChg>
      <pc:sldChg chg="modNotesTx">
        <pc:chgData name="Nitheesh Kaliyamurthy" userId="2821ebda-f4ac-4963-9a4e-a836dfc45829" providerId="ADAL" clId="{ACFD070F-4E9B-41DF-90F2-8C17CF2571B9}" dt="2024-03-18T05:46:59.813" v="17" actId="6549"/>
        <pc:sldMkLst>
          <pc:docMk/>
          <pc:sldMk cId="1038858208" sldId="654"/>
        </pc:sldMkLst>
      </pc:sldChg>
      <pc:sldChg chg="modNotesTx">
        <pc:chgData name="Nitheesh Kaliyamurthy" userId="2821ebda-f4ac-4963-9a4e-a836dfc45829" providerId="ADAL" clId="{ACFD070F-4E9B-41DF-90F2-8C17CF2571B9}" dt="2024-03-18T05:46:57.834" v="16" actId="6549"/>
        <pc:sldMkLst>
          <pc:docMk/>
          <pc:sldMk cId="360504769" sldId="655"/>
        </pc:sldMkLst>
      </pc:sldChg>
      <pc:sldChg chg="modNotesTx">
        <pc:chgData name="Nitheesh Kaliyamurthy" userId="2821ebda-f4ac-4963-9a4e-a836dfc45829" providerId="ADAL" clId="{ACFD070F-4E9B-41DF-90F2-8C17CF2571B9}" dt="2024-03-18T05:47:04.118" v="18" actId="6549"/>
        <pc:sldMkLst>
          <pc:docMk/>
          <pc:sldMk cId="3429238638" sldId="658"/>
        </pc:sldMkLst>
      </pc:sldChg>
      <pc:sldChg chg="modNotesTx">
        <pc:chgData name="Nitheesh Kaliyamurthy" userId="2821ebda-f4ac-4963-9a4e-a836dfc45829" providerId="ADAL" clId="{ACFD070F-4E9B-41DF-90F2-8C17CF2571B9}" dt="2024-03-18T05:47:06.077" v="19" actId="6549"/>
        <pc:sldMkLst>
          <pc:docMk/>
          <pc:sldMk cId="4205382871" sldId="659"/>
        </pc:sldMkLst>
      </pc:sldChg>
      <pc:sldChg chg="modNotesTx">
        <pc:chgData name="Nitheesh Kaliyamurthy" userId="2821ebda-f4ac-4963-9a4e-a836dfc45829" providerId="ADAL" clId="{ACFD070F-4E9B-41DF-90F2-8C17CF2571B9}" dt="2024-03-18T05:47:09.284" v="20" actId="6549"/>
        <pc:sldMkLst>
          <pc:docMk/>
          <pc:sldMk cId="3748116272" sldId="661"/>
        </pc:sldMkLst>
      </pc:sldChg>
      <pc:sldChg chg="modNotesTx">
        <pc:chgData name="Nitheesh Kaliyamurthy" userId="2821ebda-f4ac-4963-9a4e-a836dfc45829" providerId="ADAL" clId="{ACFD070F-4E9B-41DF-90F2-8C17CF2571B9}" dt="2024-03-18T05:47:12.685" v="21" actId="6549"/>
        <pc:sldMkLst>
          <pc:docMk/>
          <pc:sldMk cId="2588985490" sldId="662"/>
        </pc:sldMkLst>
      </pc:sldChg>
      <pc:sldChg chg="modNotesTx">
        <pc:chgData name="Nitheesh Kaliyamurthy" userId="2821ebda-f4ac-4963-9a4e-a836dfc45829" providerId="ADAL" clId="{ACFD070F-4E9B-41DF-90F2-8C17CF2571B9}" dt="2024-03-18T05:47:14.699" v="22" actId="6549"/>
        <pc:sldMkLst>
          <pc:docMk/>
          <pc:sldMk cId="236992959" sldId="663"/>
        </pc:sldMkLst>
      </pc:sldChg>
      <pc:sldChg chg="modNotesTx">
        <pc:chgData name="Nitheesh Kaliyamurthy" userId="2821ebda-f4ac-4963-9a4e-a836dfc45829" providerId="ADAL" clId="{ACFD070F-4E9B-41DF-90F2-8C17CF2571B9}" dt="2024-03-18T05:47:17.143" v="23" actId="6549"/>
        <pc:sldMkLst>
          <pc:docMk/>
          <pc:sldMk cId="1947746068" sldId="664"/>
        </pc:sldMkLst>
      </pc:sldChg>
      <pc:sldChg chg="del modNotesTx">
        <pc:chgData name="Nitheesh Kaliyamurthy" userId="2821ebda-f4ac-4963-9a4e-a836dfc45829" providerId="ADAL" clId="{ACFD070F-4E9B-41DF-90F2-8C17CF2571B9}" dt="2024-03-18T05:49:06.459" v="26" actId="47"/>
        <pc:sldMkLst>
          <pc:docMk/>
          <pc:sldMk cId="1433604074" sldId="66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1C6B64-45A9-4E69-A97A-BF4BE33B44F4}" type="doc">
      <dgm:prSet loTypeId="urn:microsoft.com/office/officeart/2018/5/layout/IconLeafLabelList" loCatId="icon" qsTypeId="urn:microsoft.com/office/officeart/2005/8/quickstyle/simple4" qsCatId="simple" csTypeId="urn:microsoft.com/office/officeart/2005/8/colors/accent1_2" csCatId="accent1" phldr="1"/>
      <dgm:spPr/>
      <dgm:t>
        <a:bodyPr/>
        <a:lstStyle/>
        <a:p>
          <a:endParaRPr lang="en-US"/>
        </a:p>
      </dgm:t>
    </dgm:pt>
    <dgm:pt modelId="{59F43E57-FB51-4C0A-B95D-AAF992D943DD}">
      <dgm:prSet/>
      <dgm:spPr/>
      <dgm:t>
        <a:bodyPr/>
        <a:lstStyle/>
        <a:p>
          <a:pPr>
            <a:lnSpc>
              <a:spcPct val="100000"/>
            </a:lnSpc>
            <a:defRPr cap="all"/>
          </a:pPr>
          <a:r>
            <a:rPr lang="en-US" dirty="0"/>
            <a:t>AFT</a:t>
          </a:r>
        </a:p>
      </dgm:t>
    </dgm:pt>
    <dgm:pt modelId="{8DED20C5-34A7-4477-B9A1-F3F084ACCC23}" type="parTrans" cxnId="{FF8B98E4-DFFD-4B87-B1C6-CD9A8A9F124D}">
      <dgm:prSet/>
      <dgm:spPr/>
      <dgm:t>
        <a:bodyPr/>
        <a:lstStyle/>
        <a:p>
          <a:endParaRPr lang="en-US"/>
        </a:p>
      </dgm:t>
    </dgm:pt>
    <dgm:pt modelId="{CFCA0EF2-7393-4F25-AF2E-88BD2F9200D3}" type="sibTrans" cxnId="{FF8B98E4-DFFD-4B87-B1C6-CD9A8A9F124D}">
      <dgm:prSet/>
      <dgm:spPr/>
      <dgm:t>
        <a:bodyPr/>
        <a:lstStyle/>
        <a:p>
          <a:endParaRPr lang="en-US"/>
        </a:p>
      </dgm:t>
    </dgm:pt>
    <dgm:pt modelId="{210F6B93-0127-43E9-98E3-E5776C6666FF}">
      <dgm:prSet/>
      <dgm:spPr/>
      <dgm:t>
        <a:bodyPr/>
        <a:lstStyle/>
        <a:p>
          <a:pPr>
            <a:lnSpc>
              <a:spcPct val="100000"/>
            </a:lnSpc>
            <a:defRPr cap="all"/>
          </a:pPr>
          <a:r>
            <a:rPr lang="en-US" dirty="0"/>
            <a:t>Data deletion</a:t>
          </a:r>
        </a:p>
      </dgm:t>
    </dgm:pt>
    <dgm:pt modelId="{2287702C-061D-4D2C-A592-4D89CBCE7678}" type="parTrans" cxnId="{E149F58D-B7A6-4F44-9275-E35A28E6F9DD}">
      <dgm:prSet/>
      <dgm:spPr/>
      <dgm:t>
        <a:bodyPr/>
        <a:lstStyle/>
        <a:p>
          <a:endParaRPr lang="en-US"/>
        </a:p>
      </dgm:t>
    </dgm:pt>
    <dgm:pt modelId="{A4F0773C-A7C3-4AFA-B68C-C019C551A912}" type="sibTrans" cxnId="{E149F58D-B7A6-4F44-9275-E35A28E6F9DD}">
      <dgm:prSet/>
      <dgm:spPr/>
      <dgm:t>
        <a:bodyPr/>
        <a:lstStyle/>
        <a:p>
          <a:endParaRPr lang="en-US"/>
        </a:p>
      </dgm:t>
    </dgm:pt>
    <dgm:pt modelId="{5FB1F104-5A0C-4582-9004-1B8D08BE5053}">
      <dgm:prSet/>
      <dgm:spPr/>
      <dgm:t>
        <a:bodyPr/>
        <a:lstStyle/>
        <a:p>
          <a:pPr>
            <a:lnSpc>
              <a:spcPct val="100000"/>
            </a:lnSpc>
            <a:defRPr cap="all"/>
          </a:pPr>
          <a:r>
            <a:rPr lang="en-US" dirty="0"/>
            <a:t>File carving</a:t>
          </a:r>
        </a:p>
      </dgm:t>
    </dgm:pt>
    <dgm:pt modelId="{D118EFE8-C50F-4C6F-8D0D-6F9B9C18B538}" type="parTrans" cxnId="{3EF7D8BB-4626-4DAA-92EC-7EDDF10713D3}">
      <dgm:prSet/>
      <dgm:spPr/>
      <dgm:t>
        <a:bodyPr/>
        <a:lstStyle/>
        <a:p>
          <a:endParaRPr lang="en-US"/>
        </a:p>
      </dgm:t>
    </dgm:pt>
    <dgm:pt modelId="{CA41F8C8-8FEC-4B4A-8FCB-86FB31FDF953}" type="sibTrans" cxnId="{3EF7D8BB-4626-4DAA-92EC-7EDDF10713D3}">
      <dgm:prSet/>
      <dgm:spPr/>
      <dgm:t>
        <a:bodyPr/>
        <a:lstStyle/>
        <a:p>
          <a:endParaRPr lang="en-US"/>
        </a:p>
      </dgm:t>
    </dgm:pt>
    <dgm:pt modelId="{A4C52532-7BE4-4230-9898-8741E6CADB38}">
      <dgm:prSet/>
      <dgm:spPr/>
      <dgm:t>
        <a:bodyPr/>
        <a:lstStyle/>
        <a:p>
          <a:pPr>
            <a:lnSpc>
              <a:spcPct val="100000"/>
            </a:lnSpc>
            <a:defRPr cap="all"/>
          </a:pPr>
          <a:r>
            <a:rPr lang="en-US" dirty="0"/>
            <a:t>Artifact wiping</a:t>
          </a:r>
        </a:p>
      </dgm:t>
    </dgm:pt>
    <dgm:pt modelId="{07B2D69B-C5B4-4BE8-A297-9D9BC06721FD}" type="parTrans" cxnId="{76C1A984-B1C8-4C63-BC39-7445129E081E}">
      <dgm:prSet/>
      <dgm:spPr/>
      <dgm:t>
        <a:bodyPr/>
        <a:lstStyle/>
        <a:p>
          <a:endParaRPr lang="en-US"/>
        </a:p>
      </dgm:t>
    </dgm:pt>
    <dgm:pt modelId="{FD8732D4-E44F-4F76-BD5D-363FB7D28BC4}" type="sibTrans" cxnId="{76C1A984-B1C8-4C63-BC39-7445129E081E}">
      <dgm:prSet/>
      <dgm:spPr/>
      <dgm:t>
        <a:bodyPr/>
        <a:lstStyle/>
        <a:p>
          <a:endParaRPr lang="en-US"/>
        </a:p>
      </dgm:t>
    </dgm:pt>
    <dgm:pt modelId="{46D6100E-91E1-4E3C-8F7B-2F406F1E8ECC}" type="pres">
      <dgm:prSet presAssocID="{971C6B64-45A9-4E69-A97A-BF4BE33B44F4}" presName="root" presStyleCnt="0">
        <dgm:presLayoutVars>
          <dgm:dir/>
          <dgm:resizeHandles val="exact"/>
        </dgm:presLayoutVars>
      </dgm:prSet>
      <dgm:spPr/>
    </dgm:pt>
    <dgm:pt modelId="{8962CAC3-9114-4304-A04A-A0018DC6D0FB}" type="pres">
      <dgm:prSet presAssocID="{59F43E57-FB51-4C0A-B95D-AAF992D943DD}" presName="compNode" presStyleCnt="0"/>
      <dgm:spPr/>
    </dgm:pt>
    <dgm:pt modelId="{91B5CD4C-C368-42DC-A6AC-1A6D1B8DD32D}" type="pres">
      <dgm:prSet presAssocID="{59F43E57-FB51-4C0A-B95D-AAF992D943DD}" presName="iconBgRect" presStyleLbl="bgShp" presStyleIdx="0" presStyleCnt="4"/>
      <dgm:spPr>
        <a:prstGeom prst="round2DiagRect">
          <a:avLst>
            <a:gd name="adj1" fmla="val 29727"/>
            <a:gd name="adj2" fmla="val 0"/>
          </a:avLst>
        </a:prstGeom>
      </dgm:spPr>
    </dgm:pt>
    <dgm:pt modelId="{7FD4AD0E-78D4-46A3-9AFA-E67C4972BE14}" type="pres">
      <dgm:prSet presAssocID="{59F43E57-FB51-4C0A-B95D-AAF992D943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cquisition with solid fill"/>
        </a:ext>
      </dgm:extLst>
    </dgm:pt>
    <dgm:pt modelId="{DA9BB46C-BB0A-4A6A-BEBA-75113EBE4C20}" type="pres">
      <dgm:prSet presAssocID="{59F43E57-FB51-4C0A-B95D-AAF992D943DD}" presName="spaceRect" presStyleCnt="0"/>
      <dgm:spPr/>
    </dgm:pt>
    <dgm:pt modelId="{9C113C1E-6BDE-4446-9C49-54C8429CFE7E}" type="pres">
      <dgm:prSet presAssocID="{59F43E57-FB51-4C0A-B95D-AAF992D943DD}" presName="textRect" presStyleLbl="revTx" presStyleIdx="0" presStyleCnt="4">
        <dgm:presLayoutVars>
          <dgm:chMax val="1"/>
          <dgm:chPref val="1"/>
        </dgm:presLayoutVars>
      </dgm:prSet>
      <dgm:spPr/>
    </dgm:pt>
    <dgm:pt modelId="{BAA382EC-2E6D-4118-A3F7-8AFEC94731C0}" type="pres">
      <dgm:prSet presAssocID="{CFCA0EF2-7393-4F25-AF2E-88BD2F9200D3}" presName="sibTrans" presStyleCnt="0"/>
      <dgm:spPr/>
    </dgm:pt>
    <dgm:pt modelId="{9C0D6301-8F6C-43A0-AF83-DF08248BA583}" type="pres">
      <dgm:prSet presAssocID="{210F6B93-0127-43E9-98E3-E5776C6666FF}" presName="compNode" presStyleCnt="0"/>
      <dgm:spPr/>
    </dgm:pt>
    <dgm:pt modelId="{88335389-A9D0-4D8E-82A9-DE3CCA32E789}" type="pres">
      <dgm:prSet presAssocID="{210F6B93-0127-43E9-98E3-E5776C6666FF}" presName="iconBgRect" presStyleLbl="bgShp" presStyleIdx="1" presStyleCnt="4"/>
      <dgm:spPr>
        <a:prstGeom prst="round2DiagRect">
          <a:avLst>
            <a:gd name="adj1" fmla="val 29727"/>
            <a:gd name="adj2" fmla="val 0"/>
          </a:avLst>
        </a:prstGeom>
      </dgm:spPr>
    </dgm:pt>
    <dgm:pt modelId="{0BE96F4D-DA5F-4342-9692-7E5639E3C85F}" type="pres">
      <dgm:prSet presAssocID="{210F6B93-0127-43E9-98E3-E5776C6666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Continuous Improvement with solid fill"/>
        </a:ext>
      </dgm:extLst>
    </dgm:pt>
    <dgm:pt modelId="{07701DBD-FD25-492E-84E6-B876DA2A005E}" type="pres">
      <dgm:prSet presAssocID="{210F6B93-0127-43E9-98E3-E5776C6666FF}" presName="spaceRect" presStyleCnt="0"/>
      <dgm:spPr/>
    </dgm:pt>
    <dgm:pt modelId="{2EAB2E86-3E44-4B9E-8ED5-F5EF95847940}" type="pres">
      <dgm:prSet presAssocID="{210F6B93-0127-43E9-98E3-E5776C6666FF}" presName="textRect" presStyleLbl="revTx" presStyleIdx="1" presStyleCnt="4">
        <dgm:presLayoutVars>
          <dgm:chMax val="1"/>
          <dgm:chPref val="1"/>
        </dgm:presLayoutVars>
      </dgm:prSet>
      <dgm:spPr/>
    </dgm:pt>
    <dgm:pt modelId="{6E249212-366C-42FC-8C1C-AA11C2F1C1AC}" type="pres">
      <dgm:prSet presAssocID="{A4F0773C-A7C3-4AFA-B68C-C019C551A912}" presName="sibTrans" presStyleCnt="0"/>
      <dgm:spPr/>
    </dgm:pt>
    <dgm:pt modelId="{446AE5DB-0488-4C67-BB4A-069C232B5B82}" type="pres">
      <dgm:prSet presAssocID="{5FB1F104-5A0C-4582-9004-1B8D08BE5053}" presName="compNode" presStyleCnt="0"/>
      <dgm:spPr/>
    </dgm:pt>
    <dgm:pt modelId="{D7908F13-4075-412E-87CE-9DE9F0BC290A}" type="pres">
      <dgm:prSet presAssocID="{5FB1F104-5A0C-4582-9004-1B8D08BE5053}" presName="iconBgRect" presStyleLbl="bgShp" presStyleIdx="2" presStyleCnt="4"/>
      <dgm:spPr>
        <a:prstGeom prst="round2DiagRect">
          <a:avLst>
            <a:gd name="adj1" fmla="val 29727"/>
            <a:gd name="adj2" fmla="val 0"/>
          </a:avLst>
        </a:prstGeom>
      </dgm:spPr>
    </dgm:pt>
    <dgm:pt modelId="{4A9282AC-1FB3-4EFF-A036-AACF7BC05E9E}" type="pres">
      <dgm:prSet presAssocID="{5FB1F104-5A0C-4582-9004-1B8D08BE50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ontinuous Improvement with solid fill"/>
        </a:ext>
      </dgm:extLst>
    </dgm:pt>
    <dgm:pt modelId="{FE4CFC56-2239-4D45-81E3-8ACF7DC2D63E}" type="pres">
      <dgm:prSet presAssocID="{5FB1F104-5A0C-4582-9004-1B8D08BE5053}" presName="spaceRect" presStyleCnt="0"/>
      <dgm:spPr/>
    </dgm:pt>
    <dgm:pt modelId="{485363CD-C05C-41B9-A00A-C604A4FB1708}" type="pres">
      <dgm:prSet presAssocID="{5FB1F104-5A0C-4582-9004-1B8D08BE5053}" presName="textRect" presStyleLbl="revTx" presStyleIdx="2" presStyleCnt="4">
        <dgm:presLayoutVars>
          <dgm:chMax val="1"/>
          <dgm:chPref val="1"/>
        </dgm:presLayoutVars>
      </dgm:prSet>
      <dgm:spPr/>
    </dgm:pt>
    <dgm:pt modelId="{5004869E-AEED-4DA8-95A8-FD65FD575B4E}" type="pres">
      <dgm:prSet presAssocID="{CA41F8C8-8FEC-4B4A-8FCB-86FB31FDF953}" presName="sibTrans" presStyleCnt="0"/>
      <dgm:spPr/>
    </dgm:pt>
    <dgm:pt modelId="{ED0C0739-4283-4104-BCB1-75ABAE4011BB}" type="pres">
      <dgm:prSet presAssocID="{A4C52532-7BE4-4230-9898-8741E6CADB38}" presName="compNode" presStyleCnt="0"/>
      <dgm:spPr/>
    </dgm:pt>
    <dgm:pt modelId="{2E1A9F7C-018C-46C2-B614-72B1D03EC346}" type="pres">
      <dgm:prSet presAssocID="{A4C52532-7BE4-4230-9898-8741E6CADB38}" presName="iconBgRect" presStyleLbl="bgShp" presStyleIdx="3" presStyleCnt="4"/>
      <dgm:spPr>
        <a:prstGeom prst="round2DiagRect">
          <a:avLst>
            <a:gd name="adj1" fmla="val 29727"/>
            <a:gd name="adj2" fmla="val 0"/>
          </a:avLst>
        </a:prstGeom>
      </dgm:spPr>
    </dgm:pt>
    <dgm:pt modelId="{D39A8BB8-AE33-4B49-B960-43D737DFE697}" type="pres">
      <dgm:prSet presAssocID="{A4C52532-7BE4-4230-9898-8741E6CADB38}"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Lst>
          </a:blip>
          <a:srcRect/>
          <a:stretch>
            <a:fillRect l="-36000" r="-36000"/>
          </a:stretch>
        </a:blipFill>
      </dgm:spPr>
    </dgm:pt>
    <dgm:pt modelId="{2018290B-06D6-464E-ACAF-B4E66216A1B1}" type="pres">
      <dgm:prSet presAssocID="{A4C52532-7BE4-4230-9898-8741E6CADB38}" presName="spaceRect" presStyleCnt="0"/>
      <dgm:spPr/>
    </dgm:pt>
    <dgm:pt modelId="{5E81EB65-2AD8-4A46-B247-7DCCE77D6EA0}" type="pres">
      <dgm:prSet presAssocID="{A4C52532-7BE4-4230-9898-8741E6CADB38}" presName="textRect" presStyleLbl="revTx" presStyleIdx="3" presStyleCnt="4">
        <dgm:presLayoutVars>
          <dgm:chMax val="1"/>
          <dgm:chPref val="1"/>
        </dgm:presLayoutVars>
      </dgm:prSet>
      <dgm:spPr/>
    </dgm:pt>
  </dgm:ptLst>
  <dgm:cxnLst>
    <dgm:cxn modelId="{EFAE9E00-2D6F-49CE-B8E3-4198C2A292DB}" type="presOf" srcId="{5FB1F104-5A0C-4582-9004-1B8D08BE5053}" destId="{485363CD-C05C-41B9-A00A-C604A4FB1708}" srcOrd="0" destOrd="0" presId="urn:microsoft.com/office/officeart/2018/5/layout/IconLeafLabelList"/>
    <dgm:cxn modelId="{9F667522-FE5C-48CD-9559-EA22E39ECB99}" type="presOf" srcId="{A4C52532-7BE4-4230-9898-8741E6CADB38}" destId="{5E81EB65-2AD8-4A46-B247-7DCCE77D6EA0}" srcOrd="0" destOrd="0" presId="urn:microsoft.com/office/officeart/2018/5/layout/IconLeafLabelList"/>
    <dgm:cxn modelId="{59613C32-E6E2-4AB8-9F64-D71BDE5D08AA}" type="presOf" srcId="{59F43E57-FB51-4C0A-B95D-AAF992D943DD}" destId="{9C113C1E-6BDE-4446-9C49-54C8429CFE7E}" srcOrd="0" destOrd="0" presId="urn:microsoft.com/office/officeart/2018/5/layout/IconLeafLabelList"/>
    <dgm:cxn modelId="{76C1A984-B1C8-4C63-BC39-7445129E081E}" srcId="{971C6B64-45A9-4E69-A97A-BF4BE33B44F4}" destId="{A4C52532-7BE4-4230-9898-8741E6CADB38}" srcOrd="3" destOrd="0" parTransId="{07B2D69B-C5B4-4BE8-A297-9D9BC06721FD}" sibTransId="{FD8732D4-E44F-4F76-BD5D-363FB7D28BC4}"/>
    <dgm:cxn modelId="{E149F58D-B7A6-4F44-9275-E35A28E6F9DD}" srcId="{971C6B64-45A9-4E69-A97A-BF4BE33B44F4}" destId="{210F6B93-0127-43E9-98E3-E5776C6666FF}" srcOrd="1" destOrd="0" parTransId="{2287702C-061D-4D2C-A592-4D89CBCE7678}" sibTransId="{A4F0773C-A7C3-4AFA-B68C-C019C551A912}"/>
    <dgm:cxn modelId="{3EF7D8BB-4626-4DAA-92EC-7EDDF10713D3}" srcId="{971C6B64-45A9-4E69-A97A-BF4BE33B44F4}" destId="{5FB1F104-5A0C-4582-9004-1B8D08BE5053}" srcOrd="2" destOrd="0" parTransId="{D118EFE8-C50F-4C6F-8D0D-6F9B9C18B538}" sibTransId="{CA41F8C8-8FEC-4B4A-8FCB-86FB31FDF953}"/>
    <dgm:cxn modelId="{FF8B98E4-DFFD-4B87-B1C6-CD9A8A9F124D}" srcId="{971C6B64-45A9-4E69-A97A-BF4BE33B44F4}" destId="{59F43E57-FB51-4C0A-B95D-AAF992D943DD}" srcOrd="0" destOrd="0" parTransId="{8DED20C5-34A7-4477-B9A1-F3F084ACCC23}" sibTransId="{CFCA0EF2-7393-4F25-AF2E-88BD2F9200D3}"/>
    <dgm:cxn modelId="{32150BEC-EE44-4A47-8527-97B8EBA615E6}" type="presOf" srcId="{971C6B64-45A9-4E69-A97A-BF4BE33B44F4}" destId="{46D6100E-91E1-4E3C-8F7B-2F406F1E8ECC}" srcOrd="0" destOrd="0" presId="urn:microsoft.com/office/officeart/2018/5/layout/IconLeafLabelList"/>
    <dgm:cxn modelId="{6FA37CFC-C522-4389-B520-C1AA8F9DB55B}" type="presOf" srcId="{210F6B93-0127-43E9-98E3-E5776C6666FF}" destId="{2EAB2E86-3E44-4B9E-8ED5-F5EF95847940}" srcOrd="0" destOrd="0" presId="urn:microsoft.com/office/officeart/2018/5/layout/IconLeafLabelList"/>
    <dgm:cxn modelId="{082AD920-BC59-46CF-AFEB-C3161FE908F7}" type="presParOf" srcId="{46D6100E-91E1-4E3C-8F7B-2F406F1E8ECC}" destId="{8962CAC3-9114-4304-A04A-A0018DC6D0FB}" srcOrd="0" destOrd="0" presId="urn:microsoft.com/office/officeart/2018/5/layout/IconLeafLabelList"/>
    <dgm:cxn modelId="{63533383-2737-4803-BAC0-80A723581F59}" type="presParOf" srcId="{8962CAC3-9114-4304-A04A-A0018DC6D0FB}" destId="{91B5CD4C-C368-42DC-A6AC-1A6D1B8DD32D}" srcOrd="0" destOrd="0" presId="urn:microsoft.com/office/officeart/2018/5/layout/IconLeafLabelList"/>
    <dgm:cxn modelId="{56B20870-097D-4C4E-9E3D-BF3EF4CCADB9}" type="presParOf" srcId="{8962CAC3-9114-4304-A04A-A0018DC6D0FB}" destId="{7FD4AD0E-78D4-46A3-9AFA-E67C4972BE14}" srcOrd="1" destOrd="0" presId="urn:microsoft.com/office/officeart/2018/5/layout/IconLeafLabelList"/>
    <dgm:cxn modelId="{D185642A-020A-4DE1-B2CB-39D600D09E35}" type="presParOf" srcId="{8962CAC3-9114-4304-A04A-A0018DC6D0FB}" destId="{DA9BB46C-BB0A-4A6A-BEBA-75113EBE4C20}" srcOrd="2" destOrd="0" presId="urn:microsoft.com/office/officeart/2018/5/layout/IconLeafLabelList"/>
    <dgm:cxn modelId="{19FBB2E5-C6CF-47E8-893F-0766FE2F5C3F}" type="presParOf" srcId="{8962CAC3-9114-4304-A04A-A0018DC6D0FB}" destId="{9C113C1E-6BDE-4446-9C49-54C8429CFE7E}" srcOrd="3" destOrd="0" presId="urn:microsoft.com/office/officeart/2018/5/layout/IconLeafLabelList"/>
    <dgm:cxn modelId="{52F6AD8E-ED8B-44C4-8859-95A1C8EF8440}" type="presParOf" srcId="{46D6100E-91E1-4E3C-8F7B-2F406F1E8ECC}" destId="{BAA382EC-2E6D-4118-A3F7-8AFEC94731C0}" srcOrd="1" destOrd="0" presId="urn:microsoft.com/office/officeart/2018/5/layout/IconLeafLabelList"/>
    <dgm:cxn modelId="{2F23F2E6-9A04-461A-8679-38C3D60ABCC0}" type="presParOf" srcId="{46D6100E-91E1-4E3C-8F7B-2F406F1E8ECC}" destId="{9C0D6301-8F6C-43A0-AF83-DF08248BA583}" srcOrd="2" destOrd="0" presId="urn:microsoft.com/office/officeart/2018/5/layout/IconLeafLabelList"/>
    <dgm:cxn modelId="{3C68212A-0F09-410D-A9A1-D3449C963C81}" type="presParOf" srcId="{9C0D6301-8F6C-43A0-AF83-DF08248BA583}" destId="{88335389-A9D0-4D8E-82A9-DE3CCA32E789}" srcOrd="0" destOrd="0" presId="urn:microsoft.com/office/officeart/2018/5/layout/IconLeafLabelList"/>
    <dgm:cxn modelId="{1F2D07E0-CD85-41B4-B3C6-7244FF5DB11C}" type="presParOf" srcId="{9C0D6301-8F6C-43A0-AF83-DF08248BA583}" destId="{0BE96F4D-DA5F-4342-9692-7E5639E3C85F}" srcOrd="1" destOrd="0" presId="urn:microsoft.com/office/officeart/2018/5/layout/IconLeafLabelList"/>
    <dgm:cxn modelId="{BED93F77-5704-4814-A9D4-CAB69F11B9DB}" type="presParOf" srcId="{9C0D6301-8F6C-43A0-AF83-DF08248BA583}" destId="{07701DBD-FD25-492E-84E6-B876DA2A005E}" srcOrd="2" destOrd="0" presId="urn:microsoft.com/office/officeart/2018/5/layout/IconLeafLabelList"/>
    <dgm:cxn modelId="{2CCFAB01-D53A-4D6E-ADD7-01A39412E5B2}" type="presParOf" srcId="{9C0D6301-8F6C-43A0-AF83-DF08248BA583}" destId="{2EAB2E86-3E44-4B9E-8ED5-F5EF95847940}" srcOrd="3" destOrd="0" presId="urn:microsoft.com/office/officeart/2018/5/layout/IconLeafLabelList"/>
    <dgm:cxn modelId="{28D13C4C-DCA7-4C39-8FBA-14774B9D0D4C}" type="presParOf" srcId="{46D6100E-91E1-4E3C-8F7B-2F406F1E8ECC}" destId="{6E249212-366C-42FC-8C1C-AA11C2F1C1AC}" srcOrd="3" destOrd="0" presId="urn:microsoft.com/office/officeart/2018/5/layout/IconLeafLabelList"/>
    <dgm:cxn modelId="{3CFFB95F-7DB2-421A-B2DE-B614C599DB5C}" type="presParOf" srcId="{46D6100E-91E1-4E3C-8F7B-2F406F1E8ECC}" destId="{446AE5DB-0488-4C67-BB4A-069C232B5B82}" srcOrd="4" destOrd="0" presId="urn:microsoft.com/office/officeart/2018/5/layout/IconLeafLabelList"/>
    <dgm:cxn modelId="{65704B9B-B401-47BD-8B79-5ECAE48B1BC1}" type="presParOf" srcId="{446AE5DB-0488-4C67-BB4A-069C232B5B82}" destId="{D7908F13-4075-412E-87CE-9DE9F0BC290A}" srcOrd="0" destOrd="0" presId="urn:microsoft.com/office/officeart/2018/5/layout/IconLeafLabelList"/>
    <dgm:cxn modelId="{D3F71592-3F9B-4CF0-AA43-CC021540751D}" type="presParOf" srcId="{446AE5DB-0488-4C67-BB4A-069C232B5B82}" destId="{4A9282AC-1FB3-4EFF-A036-AACF7BC05E9E}" srcOrd="1" destOrd="0" presId="urn:microsoft.com/office/officeart/2018/5/layout/IconLeafLabelList"/>
    <dgm:cxn modelId="{53D1D58F-CEBC-4BFC-A5F8-7CD74DDCE66B}" type="presParOf" srcId="{446AE5DB-0488-4C67-BB4A-069C232B5B82}" destId="{FE4CFC56-2239-4D45-81E3-8ACF7DC2D63E}" srcOrd="2" destOrd="0" presId="urn:microsoft.com/office/officeart/2018/5/layout/IconLeafLabelList"/>
    <dgm:cxn modelId="{89BDA7A1-3446-4139-8352-A9BB90874968}" type="presParOf" srcId="{446AE5DB-0488-4C67-BB4A-069C232B5B82}" destId="{485363CD-C05C-41B9-A00A-C604A4FB1708}" srcOrd="3" destOrd="0" presId="urn:microsoft.com/office/officeart/2018/5/layout/IconLeafLabelList"/>
    <dgm:cxn modelId="{65874F9C-1727-4D33-8181-D0FF624DD067}" type="presParOf" srcId="{46D6100E-91E1-4E3C-8F7B-2F406F1E8ECC}" destId="{5004869E-AEED-4DA8-95A8-FD65FD575B4E}" srcOrd="5" destOrd="0" presId="urn:microsoft.com/office/officeart/2018/5/layout/IconLeafLabelList"/>
    <dgm:cxn modelId="{EA8E4C83-E04C-444C-8BED-417740FC5F07}" type="presParOf" srcId="{46D6100E-91E1-4E3C-8F7B-2F406F1E8ECC}" destId="{ED0C0739-4283-4104-BCB1-75ABAE4011BB}" srcOrd="6" destOrd="0" presId="urn:microsoft.com/office/officeart/2018/5/layout/IconLeafLabelList"/>
    <dgm:cxn modelId="{AC861E94-D7E2-45FE-AB87-568B4E403F89}" type="presParOf" srcId="{ED0C0739-4283-4104-BCB1-75ABAE4011BB}" destId="{2E1A9F7C-018C-46C2-B614-72B1D03EC346}" srcOrd="0" destOrd="0" presId="urn:microsoft.com/office/officeart/2018/5/layout/IconLeafLabelList"/>
    <dgm:cxn modelId="{799DCB19-6B28-4A42-A527-0E3FE35E53AD}" type="presParOf" srcId="{ED0C0739-4283-4104-BCB1-75ABAE4011BB}" destId="{D39A8BB8-AE33-4B49-B960-43D737DFE697}" srcOrd="1" destOrd="0" presId="urn:microsoft.com/office/officeart/2018/5/layout/IconLeafLabelList"/>
    <dgm:cxn modelId="{C4590496-C6EA-4677-896D-D290BA262D1F}" type="presParOf" srcId="{ED0C0739-4283-4104-BCB1-75ABAE4011BB}" destId="{2018290B-06D6-464E-ACAF-B4E66216A1B1}" srcOrd="2" destOrd="0" presId="urn:microsoft.com/office/officeart/2018/5/layout/IconLeafLabelList"/>
    <dgm:cxn modelId="{DF1C4822-97D4-4A47-BB71-F427972479A4}" type="presParOf" srcId="{ED0C0739-4283-4104-BCB1-75ABAE4011BB}" destId="{5E81EB65-2AD8-4A46-B247-7DCCE77D6EA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2800" dirty="0"/>
            <a:t>Medium/ Message</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b="1" dirty="0" err="1"/>
            <a:t>Stego</a:t>
          </a:r>
          <a:r>
            <a:rPr lang="en-GB" b="1"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20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9D07335B-DC1B-49CB-9C2D-2EE2F95C0CBB}">
      <dgm:prSet phldrT="[Text]" custT="1"/>
      <dgm:spPr/>
      <dgm:t>
        <a:bodyPr/>
        <a:lstStyle/>
        <a:p>
          <a:r>
            <a:rPr lang="en-GB" sz="2400" dirty="0"/>
            <a:t>Embedding Function</a:t>
          </a:r>
        </a:p>
      </dgm:t>
    </dgm:pt>
    <dgm:pt modelId="{07F7FDA6-CEE2-42E0-B5E3-CB8731E5AF79}" type="parTrans" cxnId="{04B86CF4-2EC2-4867-8D7F-19F5126B3E85}">
      <dgm:prSet/>
      <dgm:spPr/>
      <dgm:t>
        <a:bodyPr/>
        <a:lstStyle/>
        <a:p>
          <a:endParaRPr lang="en-GB"/>
        </a:p>
      </dgm:t>
    </dgm:pt>
    <dgm:pt modelId="{8F19E2E6-DC40-4784-A05D-DF3B6A58225D}" type="sibTrans" cxnId="{04B86CF4-2EC2-4867-8D7F-19F5126B3E85}">
      <dgm:prSet/>
      <dgm:spPr/>
      <dgm:t>
        <a:bodyPr/>
        <a:lstStyle/>
        <a:p>
          <a:endParaRPr lang="en-GB"/>
        </a:p>
      </dgm:t>
    </dgm:pt>
    <dgm:pt modelId="{6EBE3A04-C7B5-452E-A254-7B0FBC0B73A1}">
      <dgm:prSet phldrT="[Text]" custT="1"/>
      <dgm:spPr/>
      <dgm:t>
        <a:bodyPr/>
        <a:lstStyle/>
        <a:p>
          <a:r>
            <a:rPr lang="en-GB" sz="3200" dirty="0"/>
            <a:t>Message</a:t>
          </a:r>
        </a:p>
      </dgm:t>
    </dgm:pt>
    <dgm:pt modelId="{6AFFAAEB-D53F-421D-B840-7B46BE2D7F4C}" type="parTrans" cxnId="{A8CEFF66-6B7D-4454-AED1-0E47B6CDFF82}">
      <dgm:prSet/>
      <dgm:spPr/>
      <dgm:t>
        <a:bodyPr/>
        <a:lstStyle/>
        <a:p>
          <a:endParaRPr lang="en-GB"/>
        </a:p>
      </dgm:t>
    </dgm:pt>
    <dgm:pt modelId="{552CA1E9-7307-4460-9630-83389BBA2D26}" type="sibTrans" cxnId="{A8CEFF66-6B7D-4454-AED1-0E47B6CDFF82}">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5"/>
      <dgm:spPr/>
    </dgm:pt>
    <dgm:pt modelId="{551B0298-FB49-4EAD-9A63-96364A2A4439}" type="pres">
      <dgm:prSet presAssocID="{EADAA6A9-4C71-417D-9B05-804C94F0D3CA}" presName="desTx1" presStyleLbl="revTx" presStyleIdx="1" presStyleCnt="5" custScaleX="281669">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3"/>
      <dgm:spPr/>
    </dgm:pt>
    <dgm:pt modelId="{B64555BF-3FCC-4A62-8939-F17694D1BCB4}" type="pres">
      <dgm:prSet presAssocID="{37824C4E-1526-4744-BACD-C4C88A9944AE}" presName="spChevron1" presStyleCnt="0"/>
      <dgm:spPr/>
    </dgm:pt>
    <dgm:pt modelId="{7276BAB6-473C-4008-8F87-CDA7A8384F6C}" type="pres">
      <dgm:prSet presAssocID="{9D07335B-DC1B-49CB-9C2D-2EE2F95C0CBB}" presName="middle" presStyleCnt="0"/>
      <dgm:spPr/>
    </dgm:pt>
    <dgm:pt modelId="{DBDD6447-702F-437A-99BA-028F933ED3F1}" type="pres">
      <dgm:prSet presAssocID="{9D07335B-DC1B-49CB-9C2D-2EE2F95C0CBB}" presName="parTxMid" presStyleLbl="revTx" presStyleIdx="2" presStyleCnt="5" custScaleX="121398"/>
      <dgm:spPr/>
    </dgm:pt>
    <dgm:pt modelId="{44949EF8-DC7F-45E5-9992-CCF704F8BDE6}" type="pres">
      <dgm:prSet presAssocID="{9D07335B-DC1B-49CB-9C2D-2EE2F95C0CBB}" presName="spMid" presStyleCnt="0"/>
      <dgm:spPr/>
    </dgm:pt>
    <dgm:pt modelId="{1E6F67F4-6392-43E5-81E7-69EDD7ABCA8A}" type="pres">
      <dgm:prSet presAssocID="{8F19E2E6-DC40-4784-A05D-DF3B6A58225D}" presName="chevronComposite1" presStyleCnt="0"/>
      <dgm:spPr/>
    </dgm:pt>
    <dgm:pt modelId="{F8B768A4-881D-4C77-8F33-59A3658954F3}" type="pres">
      <dgm:prSet presAssocID="{8F19E2E6-DC40-4784-A05D-DF3B6A58225D}" presName="chevron1" presStyleLbl="sibTrans2D1" presStyleIdx="1" presStyleCnt="3"/>
      <dgm:spPr/>
    </dgm:pt>
    <dgm:pt modelId="{76C01698-058D-44BF-A447-300B4A089194}" type="pres">
      <dgm:prSet presAssocID="{8F19E2E6-DC40-4784-A05D-DF3B6A58225D}" presName="spChevron1" presStyleCnt="0"/>
      <dgm:spPr/>
    </dgm:pt>
    <dgm:pt modelId="{DEB6E936-F7AC-4909-A4A1-271346946771}" type="pres">
      <dgm:prSet presAssocID="{9FE159EB-B75A-44E9-BF33-17C973E681C4}" presName="middle" presStyleCnt="0"/>
      <dgm:spPr/>
    </dgm:pt>
    <dgm:pt modelId="{26F3CBD9-AB98-4BF5-AEB8-6A4C98D47D7C}" type="pres">
      <dgm:prSet presAssocID="{9FE159EB-B75A-44E9-BF33-17C973E681C4}" presName="parTxMid" presStyleLbl="revTx" presStyleIdx="3" presStyleCnt="5"/>
      <dgm:spPr/>
    </dgm:pt>
    <dgm:pt modelId="{3C911642-1E8B-4AAA-A8CA-BCAB8AB854A4}" type="pres">
      <dgm:prSet presAssocID="{9FE159EB-B75A-44E9-BF33-17C973E681C4}" presName="spMid" presStyleCnt="0"/>
      <dgm:spPr/>
    </dgm:pt>
    <dgm:pt modelId="{A8CCB111-594A-4D51-8F7E-CF3B21551F1D}" type="pres">
      <dgm:prSet presAssocID="{8F07D5AD-CDFB-4A81-AFE7-45DE0CC3DB14}" presName="chevronComposite1" presStyleCnt="0"/>
      <dgm:spPr/>
    </dgm:pt>
    <dgm:pt modelId="{56A779AB-43DE-487D-9D58-0B33E2AB9CA7}" type="pres">
      <dgm:prSet presAssocID="{8F07D5AD-CDFB-4A81-AFE7-45DE0CC3DB14}" presName="chevron1" presStyleLbl="sibTrans2D1" presStyleIdx="2" presStyleCnt="3"/>
      <dgm:spPr/>
    </dgm:pt>
    <dgm:pt modelId="{92B5A67B-8F3C-4491-8C5B-40907BE80118}" type="pres">
      <dgm:prSet presAssocID="{8F07D5AD-CDFB-4A81-AFE7-45DE0CC3DB14}" presName="spChevron1" presStyleCnt="0"/>
      <dgm:spPr/>
    </dgm:pt>
    <dgm:pt modelId="{7F4F466D-FA18-4AE8-AB8B-1BD6E7753D80}" type="pres">
      <dgm:prSet presAssocID="{607ED279-ADA5-41D9-99A7-704301C7F788}" presName="last" presStyleCnt="0"/>
      <dgm:spPr/>
    </dgm:pt>
    <dgm:pt modelId="{B4CDC84E-3721-4437-B240-78D929CAA268}" type="pres">
      <dgm:prSet presAssocID="{607ED279-ADA5-41D9-99A7-704301C7F788}" presName="circleTx" presStyleLbl="node1" presStyleIdx="18" presStyleCnt="19" custScaleX="124630" custScaleY="112785"/>
      <dgm:spPr/>
    </dgm:pt>
    <dgm:pt modelId="{A49A7D0F-77E0-4268-A2D5-8DCCD6AB4783}" type="pres">
      <dgm:prSet presAssocID="{607ED279-ADA5-41D9-99A7-704301C7F788}" presName="desTxN" presStyleLbl="revTx" presStyleIdx="4" presStyleCnt="5" custScaleX="141325">
        <dgm:presLayoutVars>
          <dgm:bulletEnabled val="1"/>
        </dgm:presLayoutVars>
      </dgm:prSet>
      <dgm:spPr/>
    </dgm:pt>
    <dgm:pt modelId="{39990524-E59D-4243-B731-66722F836F97}" type="pres">
      <dgm:prSet presAssocID="{607ED279-ADA5-41D9-99A7-704301C7F788}" presName="spN" presStyleCnt="0"/>
      <dgm:spPr/>
    </dgm:pt>
  </dgm:ptLst>
  <dgm:cxnLst>
    <dgm:cxn modelId="{315AEB0B-DA63-4A09-9255-EA256138A992}" type="presOf" srcId="{6EBE3A04-C7B5-452E-A254-7B0FBC0B73A1}" destId="{A49A7D0F-77E0-4268-A2D5-8DCCD6AB4783}" srcOrd="0" destOrd="0" presId="urn:microsoft.com/office/officeart/2009/3/layout/RandomtoResultProcess"/>
    <dgm:cxn modelId="{3635A00D-42FD-4FC0-85C9-690B1974D826}" srcId="{D3C92BBA-E07C-40FF-BBD8-E2FC7102E5AD}" destId="{EADAA6A9-4C71-417D-9B05-804C94F0D3CA}" srcOrd="0" destOrd="0" parTransId="{8610746C-208B-4652-9600-441C6966D83E}" sibTransId="{37824C4E-1526-4744-BACD-C4C88A9944AE}"/>
    <dgm:cxn modelId="{657FEE27-A37F-45CA-AF46-105A305BB6A1}" type="presOf" srcId="{9FE159EB-B75A-44E9-BF33-17C973E681C4}" destId="{26F3CBD9-AB98-4BF5-AEB8-6A4C98D47D7C}" srcOrd="0" destOrd="0" presId="urn:microsoft.com/office/officeart/2009/3/layout/RandomtoResultProcess"/>
    <dgm:cxn modelId="{7C09593E-0CC4-4130-A9F2-F2DAD7260BEA}" srcId="{EADAA6A9-4C71-417D-9B05-804C94F0D3CA}" destId="{515013C9-371A-496C-9D54-3887822BA370}" srcOrd="0" destOrd="0" parTransId="{E5AF39F3-1E8E-41D2-A5A1-390C3FAD85A5}" sibTransId="{9CF49988-969F-4E8D-B5A0-92A2FDEDD2BE}"/>
    <dgm:cxn modelId="{A8CEFF66-6B7D-4454-AED1-0E47B6CDFF82}" srcId="{607ED279-ADA5-41D9-99A7-704301C7F788}" destId="{6EBE3A04-C7B5-452E-A254-7B0FBC0B73A1}" srcOrd="0" destOrd="0" parTransId="{6AFFAAEB-D53F-421D-B840-7B46BE2D7F4C}" sibTransId="{552CA1E9-7307-4460-9630-83389BBA2D26}"/>
    <dgm:cxn modelId="{02EADD68-C8E4-4825-9359-4DC81DA2D1D7}" srcId="{D3C92BBA-E07C-40FF-BBD8-E2FC7102E5AD}" destId="{607ED279-ADA5-41D9-99A7-704301C7F788}" srcOrd="3" destOrd="0" parTransId="{B78016F2-0CBB-4E77-A6D4-51ED18786326}" sibTransId="{8190B1E4-55A2-4714-BAF0-E74D52D22774}"/>
    <dgm:cxn modelId="{347E1497-3F56-4A11-A4CF-06E16896E210}" type="presOf" srcId="{D3C92BBA-E07C-40FF-BBD8-E2FC7102E5AD}" destId="{56D90F80-D001-47D5-9064-49194CFD623D}" srcOrd="0" destOrd="0" presId="urn:microsoft.com/office/officeart/2009/3/layout/RandomtoResultProcess"/>
    <dgm:cxn modelId="{F837959D-2C3E-4F44-99AC-F63249E6E76E}" type="presOf" srcId="{607ED279-ADA5-41D9-99A7-704301C7F788}" destId="{B4CDC84E-3721-4437-B240-78D929CAA268}" srcOrd="0" destOrd="0" presId="urn:microsoft.com/office/officeart/2009/3/layout/RandomtoResultProcess"/>
    <dgm:cxn modelId="{754A099F-21E2-42A9-A932-BCC170DDEF0E}" type="presOf" srcId="{9D07335B-DC1B-49CB-9C2D-2EE2F95C0CBB}" destId="{DBDD6447-702F-437A-99BA-028F933ED3F1}" srcOrd="0" destOrd="0" presId="urn:microsoft.com/office/officeart/2009/3/layout/RandomtoResultProcess"/>
    <dgm:cxn modelId="{DDF232BB-2DC3-4E06-AA5E-FABE2CC7CBA2}" srcId="{D3C92BBA-E07C-40FF-BBD8-E2FC7102E5AD}" destId="{9FE159EB-B75A-44E9-BF33-17C973E681C4}" srcOrd="2" destOrd="0" parTransId="{96E506F1-4C12-407E-80FD-22BB2B56514C}" sibTransId="{8F07D5AD-CDFB-4A81-AFE7-45DE0CC3DB14}"/>
    <dgm:cxn modelId="{20F09DC3-4D43-4CAE-8255-2F69E5757D59}" type="presOf" srcId="{EADAA6A9-4C71-417D-9B05-804C94F0D3CA}" destId="{17084EF3-89C6-4BE0-B1B9-1E95E76F7D8F}" srcOrd="0" destOrd="0" presId="urn:microsoft.com/office/officeart/2009/3/layout/RandomtoResultProcess"/>
    <dgm:cxn modelId="{69094CDF-766E-487E-8FD9-E8D27EF915B3}" type="presOf" srcId="{515013C9-371A-496C-9D54-3887822BA370}" destId="{551B0298-FB49-4EAD-9A63-96364A2A4439}" srcOrd="0" destOrd="0" presId="urn:microsoft.com/office/officeart/2009/3/layout/RandomtoResultProcess"/>
    <dgm:cxn modelId="{04B86CF4-2EC2-4867-8D7F-19F5126B3E85}" srcId="{D3C92BBA-E07C-40FF-BBD8-E2FC7102E5AD}" destId="{9D07335B-DC1B-49CB-9C2D-2EE2F95C0CBB}" srcOrd="1" destOrd="0" parTransId="{07F7FDA6-CEE2-42E0-B5E3-CB8731E5AF79}" sibTransId="{8F19E2E6-DC40-4784-A05D-DF3B6A58225D}"/>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E490C16B-8F03-4DB7-8BB1-2BE3E2974189}" type="presParOf" srcId="{57B1A98D-C95B-4BC7-9DC4-E08047E8D0F8}" destId="{551B0298-FB49-4EAD-9A63-96364A2A4439}"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42719938-AB53-4E06-A214-1E6A24DBC540}" type="presParOf" srcId="{56D90F80-D001-47D5-9064-49194CFD623D}" destId="{7276BAB6-473C-4008-8F87-CDA7A8384F6C}" srcOrd="2" destOrd="0" presId="urn:microsoft.com/office/officeart/2009/3/layout/RandomtoResultProcess"/>
    <dgm:cxn modelId="{C8AEA6F1-83AE-4188-9B76-70EF586E1B54}" type="presParOf" srcId="{7276BAB6-473C-4008-8F87-CDA7A8384F6C}" destId="{DBDD6447-702F-437A-99BA-028F933ED3F1}" srcOrd="0" destOrd="0" presId="urn:microsoft.com/office/officeart/2009/3/layout/RandomtoResultProcess"/>
    <dgm:cxn modelId="{157B252B-4CE7-45AB-8E11-466D89711298}" type="presParOf" srcId="{7276BAB6-473C-4008-8F87-CDA7A8384F6C}" destId="{44949EF8-DC7F-45E5-9992-CCF704F8BDE6}" srcOrd="1" destOrd="0" presId="urn:microsoft.com/office/officeart/2009/3/layout/RandomtoResultProcess"/>
    <dgm:cxn modelId="{65523F57-F992-4D19-98C1-F4F0D5CFDCE2}" type="presParOf" srcId="{56D90F80-D001-47D5-9064-49194CFD623D}" destId="{1E6F67F4-6392-43E5-81E7-69EDD7ABCA8A}" srcOrd="3" destOrd="0" presId="urn:microsoft.com/office/officeart/2009/3/layout/RandomtoResultProcess"/>
    <dgm:cxn modelId="{206631CA-9205-4BE0-97AB-F41BA08E4FE6}" type="presParOf" srcId="{1E6F67F4-6392-43E5-81E7-69EDD7ABCA8A}" destId="{F8B768A4-881D-4C77-8F33-59A3658954F3}" srcOrd="0" destOrd="0" presId="urn:microsoft.com/office/officeart/2009/3/layout/RandomtoResultProcess"/>
    <dgm:cxn modelId="{50EAD16D-A3A3-430C-8DC5-DA4826D12A05}" type="presParOf" srcId="{1E6F67F4-6392-43E5-81E7-69EDD7ABCA8A}" destId="{76C01698-058D-44BF-A447-300B4A089194}" srcOrd="1" destOrd="0" presId="urn:microsoft.com/office/officeart/2009/3/layout/RandomtoResultProcess"/>
    <dgm:cxn modelId="{41FD7B9A-61DC-48EB-87B8-F4E282B08F30}" type="presParOf" srcId="{56D90F80-D001-47D5-9064-49194CFD623D}" destId="{DEB6E936-F7AC-4909-A4A1-271346946771}" srcOrd="4" destOrd="0" presId="urn:microsoft.com/office/officeart/2009/3/layout/RandomtoResultProcess"/>
    <dgm:cxn modelId="{1EFD6441-7237-407D-BFBA-9A0960B37F6E}" type="presParOf" srcId="{DEB6E936-F7AC-4909-A4A1-271346946771}" destId="{26F3CBD9-AB98-4BF5-AEB8-6A4C98D47D7C}" srcOrd="0" destOrd="0" presId="urn:microsoft.com/office/officeart/2009/3/layout/RandomtoResultProcess"/>
    <dgm:cxn modelId="{01764A88-0A9D-413C-BA7D-A99139D40B9C}" type="presParOf" srcId="{DEB6E936-F7AC-4909-A4A1-271346946771}" destId="{3C911642-1E8B-4AAA-A8CA-BCAB8AB854A4}" srcOrd="1" destOrd="0" presId="urn:microsoft.com/office/officeart/2009/3/layout/RandomtoResultProcess"/>
    <dgm:cxn modelId="{B330BDC6-DD87-49CF-9C52-C706F7D27500}" type="presParOf" srcId="{56D90F80-D001-47D5-9064-49194CFD623D}" destId="{A8CCB111-594A-4D51-8F7E-CF3B21551F1D}" srcOrd="5" destOrd="0" presId="urn:microsoft.com/office/officeart/2009/3/layout/RandomtoResultProcess"/>
    <dgm:cxn modelId="{8D499A89-86AB-4E7F-A452-856398DE3493}" type="presParOf" srcId="{A8CCB111-594A-4D51-8F7E-CF3B21551F1D}" destId="{56A779AB-43DE-487D-9D58-0B33E2AB9CA7}" srcOrd="0" destOrd="0" presId="urn:microsoft.com/office/officeart/2009/3/layout/RandomtoResultProcess"/>
    <dgm:cxn modelId="{D940B07A-F7E2-4302-A957-B18FB0D6A586}" type="presParOf" srcId="{A8CCB111-594A-4D51-8F7E-CF3B21551F1D}" destId="{92B5A67B-8F3C-4491-8C5B-40907BE80118}" srcOrd="1" destOrd="0" presId="urn:microsoft.com/office/officeart/2009/3/layout/RandomtoResultProcess"/>
    <dgm:cxn modelId="{951428A6-76AA-4FFD-8557-B23D52398F76}" type="presParOf" srcId="{56D90F80-D001-47D5-9064-49194CFD623D}" destId="{7F4F466D-FA18-4AE8-AB8B-1BD6E7753D80}" srcOrd="6" destOrd="0" presId="urn:microsoft.com/office/officeart/2009/3/layout/RandomtoResultProcess"/>
    <dgm:cxn modelId="{9523A22B-5C8B-4FAB-AC10-6F7AB14C18DE}" type="presParOf" srcId="{7F4F466D-FA18-4AE8-AB8B-1BD6E7753D80}" destId="{B4CDC84E-3721-4437-B240-78D929CAA268}" srcOrd="0" destOrd="0" presId="urn:microsoft.com/office/officeart/2009/3/layout/RandomtoResultProcess"/>
    <dgm:cxn modelId="{C05050D1-5956-46FD-8245-9AE51441198C}" type="presParOf" srcId="{7F4F466D-FA18-4AE8-AB8B-1BD6E7753D80}" destId="{A49A7D0F-77E0-4268-A2D5-8DCCD6AB4783}" srcOrd="1" destOrd="0" presId="urn:microsoft.com/office/officeart/2009/3/layout/RandomtoResultProcess"/>
    <dgm:cxn modelId="{30D925DF-2168-4454-9B3E-CDADD39B5CF2}" type="presParOf" srcId="{7F4F466D-FA18-4AE8-AB8B-1BD6E7753D80}" destId="{39990524-E59D-4243-B731-66722F836F97}"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2800" dirty="0"/>
            <a:t>Medium/ Message</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b="1" dirty="0" err="1"/>
            <a:t>Stego</a:t>
          </a:r>
          <a:r>
            <a:rPr lang="en-GB" b="1"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20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9D07335B-DC1B-49CB-9C2D-2EE2F95C0CBB}">
      <dgm:prSet phldrT="[Text]" custT="1"/>
      <dgm:spPr/>
      <dgm:t>
        <a:bodyPr/>
        <a:lstStyle/>
        <a:p>
          <a:r>
            <a:rPr lang="en-GB" sz="2400" dirty="0"/>
            <a:t>Embedding Function</a:t>
          </a:r>
        </a:p>
      </dgm:t>
    </dgm:pt>
    <dgm:pt modelId="{07F7FDA6-CEE2-42E0-B5E3-CB8731E5AF79}" type="parTrans" cxnId="{04B86CF4-2EC2-4867-8D7F-19F5126B3E85}">
      <dgm:prSet/>
      <dgm:spPr/>
      <dgm:t>
        <a:bodyPr/>
        <a:lstStyle/>
        <a:p>
          <a:endParaRPr lang="en-GB"/>
        </a:p>
      </dgm:t>
    </dgm:pt>
    <dgm:pt modelId="{8F19E2E6-DC40-4784-A05D-DF3B6A58225D}" type="sibTrans" cxnId="{04B86CF4-2EC2-4867-8D7F-19F5126B3E85}">
      <dgm:prSet/>
      <dgm:spPr/>
      <dgm:t>
        <a:bodyPr/>
        <a:lstStyle/>
        <a:p>
          <a:endParaRPr lang="en-GB"/>
        </a:p>
      </dgm:t>
    </dgm:pt>
    <dgm:pt modelId="{6EBE3A04-C7B5-452E-A254-7B0FBC0B73A1}">
      <dgm:prSet phldrT="[Text]" custT="1"/>
      <dgm:spPr/>
      <dgm:t>
        <a:bodyPr/>
        <a:lstStyle/>
        <a:p>
          <a:r>
            <a:rPr lang="en-GB" sz="3200" dirty="0"/>
            <a:t>Message</a:t>
          </a:r>
        </a:p>
      </dgm:t>
    </dgm:pt>
    <dgm:pt modelId="{6AFFAAEB-D53F-421D-B840-7B46BE2D7F4C}" type="parTrans" cxnId="{A8CEFF66-6B7D-4454-AED1-0E47B6CDFF82}">
      <dgm:prSet/>
      <dgm:spPr/>
      <dgm:t>
        <a:bodyPr/>
        <a:lstStyle/>
        <a:p>
          <a:endParaRPr lang="en-GB"/>
        </a:p>
      </dgm:t>
    </dgm:pt>
    <dgm:pt modelId="{552CA1E9-7307-4460-9630-83389BBA2D26}" type="sibTrans" cxnId="{A8CEFF66-6B7D-4454-AED1-0E47B6CDFF82}">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5"/>
      <dgm:spPr/>
    </dgm:pt>
    <dgm:pt modelId="{551B0298-FB49-4EAD-9A63-96364A2A4439}" type="pres">
      <dgm:prSet presAssocID="{EADAA6A9-4C71-417D-9B05-804C94F0D3CA}" presName="desTx1" presStyleLbl="revTx" presStyleIdx="1" presStyleCnt="5" custScaleX="281669">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3"/>
      <dgm:spPr/>
    </dgm:pt>
    <dgm:pt modelId="{B64555BF-3FCC-4A62-8939-F17694D1BCB4}" type="pres">
      <dgm:prSet presAssocID="{37824C4E-1526-4744-BACD-C4C88A9944AE}" presName="spChevron1" presStyleCnt="0"/>
      <dgm:spPr/>
    </dgm:pt>
    <dgm:pt modelId="{7276BAB6-473C-4008-8F87-CDA7A8384F6C}" type="pres">
      <dgm:prSet presAssocID="{9D07335B-DC1B-49CB-9C2D-2EE2F95C0CBB}" presName="middle" presStyleCnt="0"/>
      <dgm:spPr/>
    </dgm:pt>
    <dgm:pt modelId="{DBDD6447-702F-437A-99BA-028F933ED3F1}" type="pres">
      <dgm:prSet presAssocID="{9D07335B-DC1B-49CB-9C2D-2EE2F95C0CBB}" presName="parTxMid" presStyleLbl="revTx" presStyleIdx="2" presStyleCnt="5" custScaleX="121398"/>
      <dgm:spPr/>
    </dgm:pt>
    <dgm:pt modelId="{44949EF8-DC7F-45E5-9992-CCF704F8BDE6}" type="pres">
      <dgm:prSet presAssocID="{9D07335B-DC1B-49CB-9C2D-2EE2F95C0CBB}" presName="spMid" presStyleCnt="0"/>
      <dgm:spPr/>
    </dgm:pt>
    <dgm:pt modelId="{1E6F67F4-6392-43E5-81E7-69EDD7ABCA8A}" type="pres">
      <dgm:prSet presAssocID="{8F19E2E6-DC40-4784-A05D-DF3B6A58225D}" presName="chevronComposite1" presStyleCnt="0"/>
      <dgm:spPr/>
    </dgm:pt>
    <dgm:pt modelId="{F8B768A4-881D-4C77-8F33-59A3658954F3}" type="pres">
      <dgm:prSet presAssocID="{8F19E2E6-DC40-4784-A05D-DF3B6A58225D}" presName="chevron1" presStyleLbl="sibTrans2D1" presStyleIdx="1" presStyleCnt="3"/>
      <dgm:spPr/>
    </dgm:pt>
    <dgm:pt modelId="{76C01698-058D-44BF-A447-300B4A089194}" type="pres">
      <dgm:prSet presAssocID="{8F19E2E6-DC40-4784-A05D-DF3B6A58225D}" presName="spChevron1" presStyleCnt="0"/>
      <dgm:spPr/>
    </dgm:pt>
    <dgm:pt modelId="{DEB6E936-F7AC-4909-A4A1-271346946771}" type="pres">
      <dgm:prSet presAssocID="{9FE159EB-B75A-44E9-BF33-17C973E681C4}" presName="middle" presStyleCnt="0"/>
      <dgm:spPr/>
    </dgm:pt>
    <dgm:pt modelId="{26F3CBD9-AB98-4BF5-AEB8-6A4C98D47D7C}" type="pres">
      <dgm:prSet presAssocID="{9FE159EB-B75A-44E9-BF33-17C973E681C4}" presName="parTxMid" presStyleLbl="revTx" presStyleIdx="3" presStyleCnt="5"/>
      <dgm:spPr/>
    </dgm:pt>
    <dgm:pt modelId="{3C911642-1E8B-4AAA-A8CA-BCAB8AB854A4}" type="pres">
      <dgm:prSet presAssocID="{9FE159EB-B75A-44E9-BF33-17C973E681C4}" presName="spMid" presStyleCnt="0"/>
      <dgm:spPr/>
    </dgm:pt>
    <dgm:pt modelId="{A8CCB111-594A-4D51-8F7E-CF3B21551F1D}" type="pres">
      <dgm:prSet presAssocID="{8F07D5AD-CDFB-4A81-AFE7-45DE0CC3DB14}" presName="chevronComposite1" presStyleCnt="0"/>
      <dgm:spPr/>
    </dgm:pt>
    <dgm:pt modelId="{56A779AB-43DE-487D-9D58-0B33E2AB9CA7}" type="pres">
      <dgm:prSet presAssocID="{8F07D5AD-CDFB-4A81-AFE7-45DE0CC3DB14}" presName="chevron1" presStyleLbl="sibTrans2D1" presStyleIdx="2" presStyleCnt="3"/>
      <dgm:spPr/>
    </dgm:pt>
    <dgm:pt modelId="{92B5A67B-8F3C-4491-8C5B-40907BE80118}" type="pres">
      <dgm:prSet presAssocID="{8F07D5AD-CDFB-4A81-AFE7-45DE0CC3DB14}" presName="spChevron1" presStyleCnt="0"/>
      <dgm:spPr/>
    </dgm:pt>
    <dgm:pt modelId="{7F4F466D-FA18-4AE8-AB8B-1BD6E7753D80}" type="pres">
      <dgm:prSet presAssocID="{607ED279-ADA5-41D9-99A7-704301C7F788}" presName="last" presStyleCnt="0"/>
      <dgm:spPr/>
    </dgm:pt>
    <dgm:pt modelId="{B4CDC84E-3721-4437-B240-78D929CAA268}" type="pres">
      <dgm:prSet presAssocID="{607ED279-ADA5-41D9-99A7-704301C7F788}" presName="circleTx" presStyleLbl="node1" presStyleIdx="18" presStyleCnt="19" custScaleX="124630" custScaleY="112785"/>
      <dgm:spPr/>
    </dgm:pt>
    <dgm:pt modelId="{A49A7D0F-77E0-4268-A2D5-8DCCD6AB4783}" type="pres">
      <dgm:prSet presAssocID="{607ED279-ADA5-41D9-99A7-704301C7F788}" presName="desTxN" presStyleLbl="revTx" presStyleIdx="4" presStyleCnt="5" custScaleX="141325">
        <dgm:presLayoutVars>
          <dgm:bulletEnabled val="1"/>
        </dgm:presLayoutVars>
      </dgm:prSet>
      <dgm:spPr/>
    </dgm:pt>
    <dgm:pt modelId="{39990524-E59D-4243-B731-66722F836F97}" type="pres">
      <dgm:prSet presAssocID="{607ED279-ADA5-41D9-99A7-704301C7F788}" presName="spN" presStyleCnt="0"/>
      <dgm:spPr/>
    </dgm:pt>
  </dgm:ptLst>
  <dgm:cxnLst>
    <dgm:cxn modelId="{315AEB0B-DA63-4A09-9255-EA256138A992}" type="presOf" srcId="{6EBE3A04-C7B5-452E-A254-7B0FBC0B73A1}" destId="{A49A7D0F-77E0-4268-A2D5-8DCCD6AB4783}" srcOrd="0" destOrd="0" presId="urn:microsoft.com/office/officeart/2009/3/layout/RandomtoResultProcess"/>
    <dgm:cxn modelId="{3635A00D-42FD-4FC0-85C9-690B1974D826}" srcId="{D3C92BBA-E07C-40FF-BBD8-E2FC7102E5AD}" destId="{EADAA6A9-4C71-417D-9B05-804C94F0D3CA}" srcOrd="0" destOrd="0" parTransId="{8610746C-208B-4652-9600-441C6966D83E}" sibTransId="{37824C4E-1526-4744-BACD-C4C88A9944AE}"/>
    <dgm:cxn modelId="{657FEE27-A37F-45CA-AF46-105A305BB6A1}" type="presOf" srcId="{9FE159EB-B75A-44E9-BF33-17C973E681C4}" destId="{26F3CBD9-AB98-4BF5-AEB8-6A4C98D47D7C}" srcOrd="0" destOrd="0" presId="urn:microsoft.com/office/officeart/2009/3/layout/RandomtoResultProcess"/>
    <dgm:cxn modelId="{7C09593E-0CC4-4130-A9F2-F2DAD7260BEA}" srcId="{EADAA6A9-4C71-417D-9B05-804C94F0D3CA}" destId="{515013C9-371A-496C-9D54-3887822BA370}" srcOrd="0" destOrd="0" parTransId="{E5AF39F3-1E8E-41D2-A5A1-390C3FAD85A5}" sibTransId="{9CF49988-969F-4E8D-B5A0-92A2FDEDD2BE}"/>
    <dgm:cxn modelId="{A8CEFF66-6B7D-4454-AED1-0E47B6CDFF82}" srcId="{607ED279-ADA5-41D9-99A7-704301C7F788}" destId="{6EBE3A04-C7B5-452E-A254-7B0FBC0B73A1}" srcOrd="0" destOrd="0" parTransId="{6AFFAAEB-D53F-421D-B840-7B46BE2D7F4C}" sibTransId="{552CA1E9-7307-4460-9630-83389BBA2D26}"/>
    <dgm:cxn modelId="{02EADD68-C8E4-4825-9359-4DC81DA2D1D7}" srcId="{D3C92BBA-E07C-40FF-BBD8-E2FC7102E5AD}" destId="{607ED279-ADA5-41D9-99A7-704301C7F788}" srcOrd="3" destOrd="0" parTransId="{B78016F2-0CBB-4E77-A6D4-51ED18786326}" sibTransId="{8190B1E4-55A2-4714-BAF0-E74D52D22774}"/>
    <dgm:cxn modelId="{347E1497-3F56-4A11-A4CF-06E16896E210}" type="presOf" srcId="{D3C92BBA-E07C-40FF-BBD8-E2FC7102E5AD}" destId="{56D90F80-D001-47D5-9064-49194CFD623D}" srcOrd="0" destOrd="0" presId="urn:microsoft.com/office/officeart/2009/3/layout/RandomtoResultProcess"/>
    <dgm:cxn modelId="{F837959D-2C3E-4F44-99AC-F63249E6E76E}" type="presOf" srcId="{607ED279-ADA5-41D9-99A7-704301C7F788}" destId="{B4CDC84E-3721-4437-B240-78D929CAA268}" srcOrd="0" destOrd="0" presId="urn:microsoft.com/office/officeart/2009/3/layout/RandomtoResultProcess"/>
    <dgm:cxn modelId="{754A099F-21E2-42A9-A932-BCC170DDEF0E}" type="presOf" srcId="{9D07335B-DC1B-49CB-9C2D-2EE2F95C0CBB}" destId="{DBDD6447-702F-437A-99BA-028F933ED3F1}" srcOrd="0" destOrd="0" presId="urn:microsoft.com/office/officeart/2009/3/layout/RandomtoResultProcess"/>
    <dgm:cxn modelId="{DDF232BB-2DC3-4E06-AA5E-FABE2CC7CBA2}" srcId="{D3C92BBA-E07C-40FF-BBD8-E2FC7102E5AD}" destId="{9FE159EB-B75A-44E9-BF33-17C973E681C4}" srcOrd="2" destOrd="0" parTransId="{96E506F1-4C12-407E-80FD-22BB2B56514C}" sibTransId="{8F07D5AD-CDFB-4A81-AFE7-45DE0CC3DB14}"/>
    <dgm:cxn modelId="{20F09DC3-4D43-4CAE-8255-2F69E5757D59}" type="presOf" srcId="{EADAA6A9-4C71-417D-9B05-804C94F0D3CA}" destId="{17084EF3-89C6-4BE0-B1B9-1E95E76F7D8F}" srcOrd="0" destOrd="0" presId="urn:microsoft.com/office/officeart/2009/3/layout/RandomtoResultProcess"/>
    <dgm:cxn modelId="{69094CDF-766E-487E-8FD9-E8D27EF915B3}" type="presOf" srcId="{515013C9-371A-496C-9D54-3887822BA370}" destId="{551B0298-FB49-4EAD-9A63-96364A2A4439}" srcOrd="0" destOrd="0" presId="urn:microsoft.com/office/officeart/2009/3/layout/RandomtoResultProcess"/>
    <dgm:cxn modelId="{04B86CF4-2EC2-4867-8D7F-19F5126B3E85}" srcId="{D3C92BBA-E07C-40FF-BBD8-E2FC7102E5AD}" destId="{9D07335B-DC1B-49CB-9C2D-2EE2F95C0CBB}" srcOrd="1" destOrd="0" parTransId="{07F7FDA6-CEE2-42E0-B5E3-CB8731E5AF79}" sibTransId="{8F19E2E6-DC40-4784-A05D-DF3B6A58225D}"/>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E490C16B-8F03-4DB7-8BB1-2BE3E2974189}" type="presParOf" srcId="{57B1A98D-C95B-4BC7-9DC4-E08047E8D0F8}" destId="{551B0298-FB49-4EAD-9A63-96364A2A4439}"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42719938-AB53-4E06-A214-1E6A24DBC540}" type="presParOf" srcId="{56D90F80-D001-47D5-9064-49194CFD623D}" destId="{7276BAB6-473C-4008-8F87-CDA7A8384F6C}" srcOrd="2" destOrd="0" presId="urn:microsoft.com/office/officeart/2009/3/layout/RandomtoResultProcess"/>
    <dgm:cxn modelId="{C8AEA6F1-83AE-4188-9B76-70EF586E1B54}" type="presParOf" srcId="{7276BAB6-473C-4008-8F87-CDA7A8384F6C}" destId="{DBDD6447-702F-437A-99BA-028F933ED3F1}" srcOrd="0" destOrd="0" presId="urn:microsoft.com/office/officeart/2009/3/layout/RandomtoResultProcess"/>
    <dgm:cxn modelId="{157B252B-4CE7-45AB-8E11-466D89711298}" type="presParOf" srcId="{7276BAB6-473C-4008-8F87-CDA7A8384F6C}" destId="{44949EF8-DC7F-45E5-9992-CCF704F8BDE6}" srcOrd="1" destOrd="0" presId="urn:microsoft.com/office/officeart/2009/3/layout/RandomtoResultProcess"/>
    <dgm:cxn modelId="{65523F57-F992-4D19-98C1-F4F0D5CFDCE2}" type="presParOf" srcId="{56D90F80-D001-47D5-9064-49194CFD623D}" destId="{1E6F67F4-6392-43E5-81E7-69EDD7ABCA8A}" srcOrd="3" destOrd="0" presId="urn:microsoft.com/office/officeart/2009/3/layout/RandomtoResultProcess"/>
    <dgm:cxn modelId="{206631CA-9205-4BE0-97AB-F41BA08E4FE6}" type="presParOf" srcId="{1E6F67F4-6392-43E5-81E7-69EDD7ABCA8A}" destId="{F8B768A4-881D-4C77-8F33-59A3658954F3}" srcOrd="0" destOrd="0" presId="urn:microsoft.com/office/officeart/2009/3/layout/RandomtoResultProcess"/>
    <dgm:cxn modelId="{50EAD16D-A3A3-430C-8DC5-DA4826D12A05}" type="presParOf" srcId="{1E6F67F4-6392-43E5-81E7-69EDD7ABCA8A}" destId="{76C01698-058D-44BF-A447-300B4A089194}" srcOrd="1" destOrd="0" presId="urn:microsoft.com/office/officeart/2009/3/layout/RandomtoResultProcess"/>
    <dgm:cxn modelId="{41FD7B9A-61DC-48EB-87B8-F4E282B08F30}" type="presParOf" srcId="{56D90F80-D001-47D5-9064-49194CFD623D}" destId="{DEB6E936-F7AC-4909-A4A1-271346946771}" srcOrd="4" destOrd="0" presId="urn:microsoft.com/office/officeart/2009/3/layout/RandomtoResultProcess"/>
    <dgm:cxn modelId="{1EFD6441-7237-407D-BFBA-9A0960B37F6E}" type="presParOf" srcId="{DEB6E936-F7AC-4909-A4A1-271346946771}" destId="{26F3CBD9-AB98-4BF5-AEB8-6A4C98D47D7C}" srcOrd="0" destOrd="0" presId="urn:microsoft.com/office/officeart/2009/3/layout/RandomtoResultProcess"/>
    <dgm:cxn modelId="{01764A88-0A9D-413C-BA7D-A99139D40B9C}" type="presParOf" srcId="{DEB6E936-F7AC-4909-A4A1-271346946771}" destId="{3C911642-1E8B-4AAA-A8CA-BCAB8AB854A4}" srcOrd="1" destOrd="0" presId="urn:microsoft.com/office/officeart/2009/3/layout/RandomtoResultProcess"/>
    <dgm:cxn modelId="{B330BDC6-DD87-49CF-9C52-C706F7D27500}" type="presParOf" srcId="{56D90F80-D001-47D5-9064-49194CFD623D}" destId="{A8CCB111-594A-4D51-8F7E-CF3B21551F1D}" srcOrd="5" destOrd="0" presId="urn:microsoft.com/office/officeart/2009/3/layout/RandomtoResultProcess"/>
    <dgm:cxn modelId="{8D499A89-86AB-4E7F-A452-856398DE3493}" type="presParOf" srcId="{A8CCB111-594A-4D51-8F7E-CF3B21551F1D}" destId="{56A779AB-43DE-487D-9D58-0B33E2AB9CA7}" srcOrd="0" destOrd="0" presId="urn:microsoft.com/office/officeart/2009/3/layout/RandomtoResultProcess"/>
    <dgm:cxn modelId="{D940B07A-F7E2-4302-A957-B18FB0D6A586}" type="presParOf" srcId="{A8CCB111-594A-4D51-8F7E-CF3B21551F1D}" destId="{92B5A67B-8F3C-4491-8C5B-40907BE80118}" srcOrd="1" destOrd="0" presId="urn:microsoft.com/office/officeart/2009/3/layout/RandomtoResultProcess"/>
    <dgm:cxn modelId="{951428A6-76AA-4FFD-8557-B23D52398F76}" type="presParOf" srcId="{56D90F80-D001-47D5-9064-49194CFD623D}" destId="{7F4F466D-FA18-4AE8-AB8B-1BD6E7753D80}" srcOrd="6" destOrd="0" presId="urn:microsoft.com/office/officeart/2009/3/layout/RandomtoResultProcess"/>
    <dgm:cxn modelId="{9523A22B-5C8B-4FAB-AC10-6F7AB14C18DE}" type="presParOf" srcId="{7F4F466D-FA18-4AE8-AB8B-1BD6E7753D80}" destId="{B4CDC84E-3721-4437-B240-78D929CAA268}" srcOrd="0" destOrd="0" presId="urn:microsoft.com/office/officeart/2009/3/layout/RandomtoResultProcess"/>
    <dgm:cxn modelId="{C05050D1-5956-46FD-8245-9AE51441198C}" type="presParOf" srcId="{7F4F466D-FA18-4AE8-AB8B-1BD6E7753D80}" destId="{A49A7D0F-77E0-4268-A2D5-8DCCD6AB4783}" srcOrd="1" destOrd="0" presId="urn:microsoft.com/office/officeart/2009/3/layout/RandomtoResultProcess"/>
    <dgm:cxn modelId="{30D925DF-2168-4454-9B3E-CDADD39B5CF2}" type="presParOf" srcId="{7F4F466D-FA18-4AE8-AB8B-1BD6E7753D80}" destId="{39990524-E59D-4243-B731-66722F836F97}"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5CD4C-C368-42DC-A6AC-1A6D1B8DD32D}">
      <dsp:nvSpPr>
        <dsp:cNvPr id="0" name=""/>
        <dsp:cNvSpPr/>
      </dsp:nvSpPr>
      <dsp:spPr>
        <a:xfrm>
          <a:off x="973190"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FD4AD0E-78D4-46A3-9AFA-E67C4972BE14}">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C113C1E-6BDE-4446-9C49-54C8429CFE7E}">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AFT</a:t>
          </a:r>
        </a:p>
      </dsp:txBody>
      <dsp:txXfrm>
        <a:off x="569079" y="2644614"/>
        <a:ext cx="2072362" cy="720000"/>
      </dsp:txXfrm>
    </dsp:sp>
    <dsp:sp modelId="{88335389-A9D0-4D8E-82A9-DE3CCA32E789}">
      <dsp:nvSpPr>
        <dsp:cNvPr id="0" name=""/>
        <dsp:cNvSpPr/>
      </dsp:nvSpPr>
      <dsp:spPr>
        <a:xfrm>
          <a:off x="3408216"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BE96F4D-DA5F-4342-9692-7E5639E3C85F}">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EAB2E86-3E44-4B9E-8ED5-F5EF95847940}">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Data deletion</a:t>
          </a:r>
        </a:p>
      </dsp:txBody>
      <dsp:txXfrm>
        <a:off x="3004105" y="2644614"/>
        <a:ext cx="2072362" cy="720000"/>
      </dsp:txXfrm>
    </dsp:sp>
    <dsp:sp modelId="{D7908F13-4075-412E-87CE-9DE9F0BC290A}">
      <dsp:nvSpPr>
        <dsp:cNvPr id="0" name=""/>
        <dsp:cNvSpPr/>
      </dsp:nvSpPr>
      <dsp:spPr>
        <a:xfrm>
          <a:off x="5843242"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A9282AC-1FB3-4EFF-A036-AACF7BC05E9E}">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85363CD-C05C-41B9-A00A-C604A4FB1708}">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File carving</a:t>
          </a:r>
        </a:p>
      </dsp:txBody>
      <dsp:txXfrm>
        <a:off x="5439131" y="2644614"/>
        <a:ext cx="2072362" cy="720000"/>
      </dsp:txXfrm>
    </dsp:sp>
    <dsp:sp modelId="{2E1A9F7C-018C-46C2-B614-72B1D03EC346}">
      <dsp:nvSpPr>
        <dsp:cNvPr id="0" name=""/>
        <dsp:cNvSpPr/>
      </dsp:nvSpPr>
      <dsp:spPr>
        <a:xfrm>
          <a:off x="8278268"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39A8BB8-AE33-4B49-B960-43D737DFE697}">
      <dsp:nvSpPr>
        <dsp:cNvPr id="0" name=""/>
        <dsp:cNvSpPr/>
      </dsp:nvSpPr>
      <dsp:spPr>
        <a:xfrm>
          <a:off x="8547675" y="1256131"/>
          <a:ext cx="725326" cy="72532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Lst>
          </a:blip>
          <a:srcRect/>
          <a:stretch>
            <a:fillRect l="-36000" r="-36000"/>
          </a:stretch>
        </a:blipFill>
        <a:ln>
          <a:noFill/>
        </a:ln>
        <a:effectLst/>
      </dsp:spPr>
      <dsp:style>
        <a:lnRef idx="0">
          <a:scrgbClr r="0" g="0" b="0"/>
        </a:lnRef>
        <a:fillRef idx="3">
          <a:scrgbClr r="0" g="0" b="0"/>
        </a:fillRef>
        <a:effectRef idx="2">
          <a:scrgbClr r="0" g="0" b="0"/>
        </a:effectRef>
        <a:fontRef idx="minor">
          <a:schemeClr val="lt1"/>
        </a:fontRef>
      </dsp:style>
    </dsp:sp>
    <dsp:sp modelId="{5E81EB65-2AD8-4A46-B247-7DCCE77D6EA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Artifact wiping</a:t>
          </a:r>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1466592" y="488581"/>
          <a:ext cx="1371020" cy="45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Data (to hide)</a:t>
          </a:r>
        </a:p>
      </dsp:txBody>
      <dsp:txXfrm>
        <a:off x="1466592" y="488581"/>
        <a:ext cx="1371020" cy="451813"/>
      </dsp:txXfrm>
    </dsp:sp>
    <dsp:sp modelId="{551B0298-FB49-4EAD-9A63-96364A2A4439}">
      <dsp:nvSpPr>
        <dsp:cNvPr id="0" name=""/>
        <dsp:cNvSpPr/>
      </dsp:nvSpPr>
      <dsp:spPr>
        <a:xfrm>
          <a:off x="221233" y="1441301"/>
          <a:ext cx="3861740" cy="84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Medium/ Message</a:t>
          </a:r>
        </a:p>
      </dsp:txBody>
      <dsp:txXfrm>
        <a:off x="221233" y="1441301"/>
        <a:ext cx="3861740" cy="846478"/>
      </dsp:txXfrm>
    </dsp:sp>
    <dsp:sp modelId="{D21E8DBB-6A96-4B81-A829-BAE4216B8BA3}">
      <dsp:nvSpPr>
        <dsp:cNvPr id="0" name=""/>
        <dsp:cNvSpPr/>
      </dsp:nvSpPr>
      <dsp:spPr>
        <a:xfrm>
          <a:off x="1465034" y="35116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1541375" y="198486"/>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1724594" y="229022"/>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1877275" y="61072"/>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2075762" y="0"/>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2320053" y="106877"/>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2472735" y="183218"/>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686489" y="35116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778098" y="51911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984153" y="198486"/>
          <a:ext cx="280436" cy="2804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1388694" y="778677"/>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1480303" y="916091"/>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1709325" y="1038236"/>
          <a:ext cx="249276" cy="2492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2029957" y="1236723"/>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2091030" y="1038236"/>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2243712" y="1251991"/>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2356913" y="1008669"/>
          <a:ext cx="249276" cy="2492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717026" y="946627"/>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4082973"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DD6447-702F-437A-99BA-028F933ED3F1}">
      <dsp:nvSpPr>
        <dsp:cNvPr id="0" name=""/>
        <dsp:cNvSpPr/>
      </dsp:nvSpPr>
      <dsp:spPr>
        <a:xfrm>
          <a:off x="4586285" y="229235"/>
          <a:ext cx="1666391" cy="960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Embedding Function</a:t>
          </a:r>
        </a:p>
      </dsp:txBody>
      <dsp:txXfrm>
        <a:off x="4586285" y="229235"/>
        <a:ext cx="1666391" cy="960867"/>
      </dsp:txXfrm>
    </dsp:sp>
    <dsp:sp modelId="{F8B768A4-881D-4C77-8F33-59A3658954F3}">
      <dsp:nvSpPr>
        <dsp:cNvPr id="0" name=""/>
        <dsp:cNvSpPr/>
      </dsp:nvSpPr>
      <dsp:spPr>
        <a:xfrm>
          <a:off x="6252676"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F3CBD9-AB98-4BF5-AEB8-6A4C98D47D7C}">
      <dsp:nvSpPr>
        <dsp:cNvPr id="0" name=""/>
        <dsp:cNvSpPr/>
      </dsp:nvSpPr>
      <dsp:spPr>
        <a:xfrm>
          <a:off x="6755988" y="229235"/>
          <a:ext cx="1372667" cy="960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err="1"/>
            <a:t>Stego</a:t>
          </a:r>
          <a:r>
            <a:rPr lang="en-GB" sz="1800" b="1" kern="1200" dirty="0"/>
            <a:t> Object</a:t>
          </a:r>
        </a:p>
      </dsp:txBody>
      <dsp:txXfrm>
        <a:off x="6755988" y="229235"/>
        <a:ext cx="1372667" cy="960867"/>
      </dsp:txXfrm>
    </dsp:sp>
    <dsp:sp modelId="{56A779AB-43DE-487D-9D58-0B33E2AB9CA7}">
      <dsp:nvSpPr>
        <dsp:cNvPr id="0" name=""/>
        <dsp:cNvSpPr/>
      </dsp:nvSpPr>
      <dsp:spPr>
        <a:xfrm>
          <a:off x="8128656"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4CDC84E-3721-4437-B240-78D929CAA268}">
      <dsp:nvSpPr>
        <dsp:cNvPr id="0" name=""/>
        <dsp:cNvSpPr/>
      </dsp:nvSpPr>
      <dsp:spPr>
        <a:xfrm>
          <a:off x="8874858" y="86016"/>
          <a:ext cx="1454142" cy="13159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Extract Function</a:t>
          </a:r>
        </a:p>
      </dsp:txBody>
      <dsp:txXfrm>
        <a:off x="9087812" y="278731"/>
        <a:ext cx="1028234" cy="930509"/>
      </dsp:txXfrm>
    </dsp:sp>
    <dsp:sp modelId="{A49A7D0F-77E0-4268-A2D5-8DCCD6AB4783}">
      <dsp:nvSpPr>
        <dsp:cNvPr id="0" name=""/>
        <dsp:cNvSpPr/>
      </dsp:nvSpPr>
      <dsp:spPr>
        <a:xfrm>
          <a:off x="8631967" y="1441301"/>
          <a:ext cx="1939923" cy="84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Message</a:t>
          </a:r>
        </a:p>
      </dsp:txBody>
      <dsp:txXfrm>
        <a:off x="8631967" y="1441301"/>
        <a:ext cx="1939923" cy="8464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1466592" y="488581"/>
          <a:ext cx="1371020" cy="45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Data (to hide)</a:t>
          </a:r>
        </a:p>
      </dsp:txBody>
      <dsp:txXfrm>
        <a:off x="1466592" y="488581"/>
        <a:ext cx="1371020" cy="451813"/>
      </dsp:txXfrm>
    </dsp:sp>
    <dsp:sp modelId="{551B0298-FB49-4EAD-9A63-96364A2A4439}">
      <dsp:nvSpPr>
        <dsp:cNvPr id="0" name=""/>
        <dsp:cNvSpPr/>
      </dsp:nvSpPr>
      <dsp:spPr>
        <a:xfrm>
          <a:off x="221233" y="1441301"/>
          <a:ext cx="3861740" cy="84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Medium/ Message</a:t>
          </a:r>
        </a:p>
      </dsp:txBody>
      <dsp:txXfrm>
        <a:off x="221233" y="1441301"/>
        <a:ext cx="3861740" cy="846478"/>
      </dsp:txXfrm>
    </dsp:sp>
    <dsp:sp modelId="{D21E8DBB-6A96-4B81-A829-BAE4216B8BA3}">
      <dsp:nvSpPr>
        <dsp:cNvPr id="0" name=""/>
        <dsp:cNvSpPr/>
      </dsp:nvSpPr>
      <dsp:spPr>
        <a:xfrm>
          <a:off x="1465034" y="35116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1541375" y="198486"/>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1724594" y="229022"/>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1877275" y="61072"/>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2075762" y="0"/>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2320053" y="106877"/>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2472735" y="183218"/>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686489" y="35116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778098" y="51911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984153" y="198486"/>
          <a:ext cx="280436" cy="2804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1388694" y="778677"/>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1480303" y="916091"/>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1709325" y="1038236"/>
          <a:ext cx="249276" cy="2492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2029957" y="1236723"/>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2091030" y="1038236"/>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2243712" y="1251991"/>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2356913" y="1008669"/>
          <a:ext cx="249276" cy="2492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717026" y="946627"/>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4082973"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DD6447-702F-437A-99BA-028F933ED3F1}">
      <dsp:nvSpPr>
        <dsp:cNvPr id="0" name=""/>
        <dsp:cNvSpPr/>
      </dsp:nvSpPr>
      <dsp:spPr>
        <a:xfrm>
          <a:off x="4586285" y="229235"/>
          <a:ext cx="1666391" cy="960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Embedding Function</a:t>
          </a:r>
        </a:p>
      </dsp:txBody>
      <dsp:txXfrm>
        <a:off x="4586285" y="229235"/>
        <a:ext cx="1666391" cy="960867"/>
      </dsp:txXfrm>
    </dsp:sp>
    <dsp:sp modelId="{F8B768A4-881D-4C77-8F33-59A3658954F3}">
      <dsp:nvSpPr>
        <dsp:cNvPr id="0" name=""/>
        <dsp:cNvSpPr/>
      </dsp:nvSpPr>
      <dsp:spPr>
        <a:xfrm>
          <a:off x="6252676"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F3CBD9-AB98-4BF5-AEB8-6A4C98D47D7C}">
      <dsp:nvSpPr>
        <dsp:cNvPr id="0" name=""/>
        <dsp:cNvSpPr/>
      </dsp:nvSpPr>
      <dsp:spPr>
        <a:xfrm>
          <a:off x="6755988" y="229235"/>
          <a:ext cx="1372667" cy="960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err="1"/>
            <a:t>Stego</a:t>
          </a:r>
          <a:r>
            <a:rPr lang="en-GB" sz="1800" b="1" kern="1200" dirty="0"/>
            <a:t> Object</a:t>
          </a:r>
        </a:p>
      </dsp:txBody>
      <dsp:txXfrm>
        <a:off x="6755988" y="229235"/>
        <a:ext cx="1372667" cy="960867"/>
      </dsp:txXfrm>
    </dsp:sp>
    <dsp:sp modelId="{56A779AB-43DE-487D-9D58-0B33E2AB9CA7}">
      <dsp:nvSpPr>
        <dsp:cNvPr id="0" name=""/>
        <dsp:cNvSpPr/>
      </dsp:nvSpPr>
      <dsp:spPr>
        <a:xfrm>
          <a:off x="8128656"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4CDC84E-3721-4437-B240-78D929CAA268}">
      <dsp:nvSpPr>
        <dsp:cNvPr id="0" name=""/>
        <dsp:cNvSpPr/>
      </dsp:nvSpPr>
      <dsp:spPr>
        <a:xfrm>
          <a:off x="8874858" y="86016"/>
          <a:ext cx="1454142" cy="13159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Extract Function</a:t>
          </a:r>
        </a:p>
      </dsp:txBody>
      <dsp:txXfrm>
        <a:off x="9087812" y="278731"/>
        <a:ext cx="1028234" cy="930509"/>
      </dsp:txXfrm>
    </dsp:sp>
    <dsp:sp modelId="{A49A7D0F-77E0-4268-A2D5-8DCCD6AB4783}">
      <dsp:nvSpPr>
        <dsp:cNvPr id="0" name=""/>
        <dsp:cNvSpPr/>
      </dsp:nvSpPr>
      <dsp:spPr>
        <a:xfrm>
          <a:off x="8631967" y="1441301"/>
          <a:ext cx="1939923" cy="84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Message</a:t>
          </a:r>
        </a:p>
      </dsp:txBody>
      <dsp:txXfrm>
        <a:off x="8631967" y="1441301"/>
        <a:ext cx="1939923" cy="84647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Wingdings" panose="05000000000000000000" pitchFamily="2" charset="2"/>
              <a:buChar char="Ø"/>
              <a:tabLst>
                <a:tab pos="4308475" algn="l"/>
                <a:tab pos="4391025" algn="l"/>
              </a:tabLst>
            </a:pPr>
            <a:r>
              <a:rPr lang="en-GB" sz="1200" b="1" i="1" dirty="0">
                <a:solidFill>
                  <a:schemeClr val="bg1"/>
                </a:solidFill>
              </a:rPr>
              <a:t>Understand Anti-Forensics Techniques</a:t>
            </a:r>
          </a:p>
          <a:p>
            <a:pPr marL="457200" indent="-457200">
              <a:buFont typeface="Wingdings" panose="05000000000000000000" pitchFamily="2" charset="2"/>
              <a:buChar char="Ø"/>
              <a:tabLst>
                <a:tab pos="4308475" algn="l"/>
                <a:tab pos="4391025" algn="l"/>
              </a:tabLst>
            </a:pPr>
            <a:r>
              <a:rPr lang="en-GB" sz="1200" b="1" i="1" dirty="0">
                <a:solidFill>
                  <a:schemeClr val="bg1"/>
                </a:solidFill>
              </a:rPr>
              <a:t>Data Deletion and Recycle Bin Forensics</a:t>
            </a:r>
          </a:p>
          <a:p>
            <a:pPr marL="457200" indent="-457200">
              <a:buFont typeface="Wingdings" panose="05000000000000000000" pitchFamily="2" charset="2"/>
              <a:buChar char="Ø"/>
              <a:tabLst>
                <a:tab pos="4308475" algn="l"/>
                <a:tab pos="4391025" algn="l"/>
              </a:tabLst>
            </a:pPr>
            <a:r>
              <a:rPr lang="en-GB" sz="1200" b="1" i="1" dirty="0">
                <a:solidFill>
                  <a:schemeClr val="bg1"/>
                </a:solidFill>
              </a:rPr>
              <a:t>File Carving</a:t>
            </a:r>
          </a:p>
          <a:p>
            <a:pPr marL="457200" indent="-457200">
              <a:buFont typeface="Wingdings" panose="05000000000000000000" pitchFamily="2" charset="2"/>
              <a:buChar char="Ø"/>
              <a:tabLst>
                <a:tab pos="4308475" algn="l"/>
                <a:tab pos="4391025" algn="l"/>
              </a:tabLst>
            </a:pPr>
            <a:r>
              <a:rPr lang="en-GB" sz="1200" b="1" i="1" dirty="0">
                <a:solidFill>
                  <a:schemeClr val="bg1"/>
                </a:solidFill>
              </a:rPr>
              <a:t>Password Cracking</a:t>
            </a:r>
          </a:p>
          <a:p>
            <a:pPr marL="457200" indent="-457200">
              <a:buFont typeface="Wingdings" panose="05000000000000000000" pitchFamily="2" charset="2"/>
              <a:buChar char="Ø"/>
              <a:tabLst>
                <a:tab pos="4308475" algn="l"/>
                <a:tab pos="4391025" algn="l"/>
              </a:tabLst>
            </a:pPr>
            <a:r>
              <a:rPr lang="en-GB" sz="1200" b="1" i="1" dirty="0">
                <a:solidFill>
                  <a:schemeClr val="bg1"/>
                </a:solidFill>
              </a:rPr>
              <a:t>Detecting Steganography</a:t>
            </a:r>
          </a:p>
          <a:p>
            <a:pPr marL="457200" indent="-457200">
              <a:buFont typeface="Wingdings" panose="05000000000000000000" pitchFamily="2" charset="2"/>
              <a:buChar char="Ø"/>
              <a:tabLst>
                <a:tab pos="4308475" algn="l"/>
                <a:tab pos="4391025" algn="l"/>
              </a:tabLst>
            </a:pPr>
            <a:r>
              <a:rPr lang="en-GB" sz="1200" b="1" i="1" dirty="0">
                <a:solidFill>
                  <a:schemeClr val="bg1"/>
                </a:solidFill>
              </a:rPr>
              <a:t>Artifact Wiping Techniques</a:t>
            </a:r>
          </a:p>
          <a:p>
            <a:pPr marL="457200" indent="-457200">
              <a:buFont typeface="Wingdings" panose="05000000000000000000" pitchFamily="2" charset="2"/>
              <a:buChar char="Ø"/>
              <a:tabLst>
                <a:tab pos="4308475" algn="l"/>
                <a:tab pos="4391025" algn="l"/>
              </a:tabLst>
            </a:pPr>
            <a:r>
              <a:rPr lang="en-GB" sz="1200" b="1" i="1" dirty="0">
                <a:solidFill>
                  <a:schemeClr val="bg1"/>
                </a:solidFill>
              </a:rPr>
              <a:t>Countermeasures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1330054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1325380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2921800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9843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21143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3149287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GB" altLang="en-US"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2534893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39332566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970456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8856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511718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377230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1826658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009088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23422619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42258379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41729199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9160358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38225386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33936651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9658337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7227839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28045874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29482061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13632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5219420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39178371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3608978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26490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18/03/2024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991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74094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48225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28386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178730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76027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39157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7784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26553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460833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40689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126075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5" Type="http://schemas.openxmlformats.org/officeDocument/2006/relationships/image" Target="../media/image3.png"/><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3325446581"/>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hyperlink" Target="https://pixabay.com/en/quiz-time-quiz-time-answer-sign-2453148/"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782103" y="6151738"/>
            <a:ext cx="6757490" cy="365743"/>
          </a:xfrm>
        </p:spPr>
        <p:txBody>
          <a:bodyPr vert="horz" lIns="91440" tIns="45720" rIns="91440" bIns="45720" rtlCol="0" anchor="ctr">
            <a:noAutofit/>
          </a:bodyPr>
          <a:lstStyle/>
          <a:p>
            <a:r>
              <a:rPr lang="en-US" sz="3600" b="1" kern="1200" dirty="0">
                <a:solidFill>
                  <a:schemeClr val="tx1"/>
                </a:solidFill>
                <a:latin typeface="+mj-lt"/>
                <a:ea typeface="+mj-ea"/>
                <a:cs typeface="+mj-cs"/>
              </a:rPr>
              <a:t>Today’s Discussion</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2"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227A289E-9EC1-1C8C-6EAE-122D1C7EA5DF}"/>
              </a:ext>
            </a:extLst>
          </p:cNvPr>
          <p:cNvSpPr txBox="1"/>
          <p:nvPr/>
        </p:nvSpPr>
        <p:spPr>
          <a:xfrm>
            <a:off x="959340" y="173357"/>
            <a:ext cx="9752203" cy="1754326"/>
          </a:xfrm>
          <a:prstGeom prst="rect">
            <a:avLst/>
          </a:prstGeom>
          <a:noFill/>
        </p:spPr>
        <p:txBody>
          <a:bodyPr wrap="square">
            <a:spAutoFit/>
          </a:bodyPr>
          <a:lstStyle/>
          <a:p>
            <a:pPr algn="just"/>
            <a:r>
              <a:rPr lang="en-US" i="1" dirty="0">
                <a:solidFill>
                  <a:schemeClr val="tx1">
                    <a:lumMod val="50000"/>
                  </a:schemeClr>
                </a:solidFill>
              </a:rPr>
              <a:t> In continuation to our earlier lectures, where we discussed about various Computer Forensics aspects, today, lets discuss about “</a:t>
            </a:r>
            <a:r>
              <a:rPr lang="en-GB" i="1" dirty="0"/>
              <a:t>Anti-forensics techniques”. They are used by cyber-criminals to complicate or prevent proper forensics investigation. Cyber-criminals employ these techniques to make evidence collection extremely difficult and to compromise the accuracy of a forensics report</a:t>
            </a:r>
            <a:r>
              <a:rPr lang="en-US" i="1" dirty="0">
                <a:solidFill>
                  <a:schemeClr val="tx1">
                    <a:lumMod val="50000"/>
                  </a:schemeClr>
                </a:solidFill>
              </a:rPr>
              <a:t>.</a:t>
            </a:r>
          </a:p>
          <a:p>
            <a:pPr algn="just"/>
            <a:endParaRPr lang="en-US" i="1" dirty="0">
              <a:solidFill>
                <a:schemeClr val="tx1">
                  <a:lumMod val="50000"/>
                </a:schemeClr>
              </a:solidFill>
            </a:endParaRPr>
          </a:p>
          <a:p>
            <a:pPr algn="just"/>
            <a:r>
              <a:rPr lang="en-US" i="1" dirty="0">
                <a:solidFill>
                  <a:schemeClr val="tx1">
                    <a:lumMod val="50000"/>
                  </a:schemeClr>
                </a:solidFill>
              </a:rPr>
              <a:t>Let's discuss and try to understand what AFT is? Its Goals, Techniques and concepts around this.</a:t>
            </a:r>
          </a:p>
        </p:txBody>
      </p:sp>
      <p:graphicFrame>
        <p:nvGraphicFramePr>
          <p:cNvPr id="14" name="TextBox 3">
            <a:extLst>
              <a:ext uri="{FF2B5EF4-FFF2-40B4-BE49-F238E27FC236}">
                <a16:creationId xmlns:a16="http://schemas.microsoft.com/office/drawing/2014/main" id="{CB32AD22-4B3F-138F-E0F5-D69FAC23CCF1}"/>
              </a:ext>
            </a:extLst>
          </p:cNvPr>
          <p:cNvGraphicFramePr/>
          <p:nvPr>
            <p:extLst>
              <p:ext uri="{D42A27DB-BD31-4B8C-83A1-F6EECF244321}">
                <p14:modId xmlns:p14="http://schemas.microsoft.com/office/powerpoint/2010/main" val="3072895101"/>
              </p:ext>
            </p:extLst>
          </p:nvPr>
        </p:nvGraphicFramePr>
        <p:xfrm>
          <a:off x="960510" y="1914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23FE733-F95B-4DF6-AFC5-BEEB3577C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6852464"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196" y="978408"/>
            <a:ext cx="6007608" cy="1106424"/>
          </a:xfrm>
        </p:spPr>
        <p:txBody>
          <a:bodyPr vert="horz" lIns="91440" tIns="45720" rIns="91440" bIns="45720" rtlCol="0" anchor="ctr">
            <a:normAutofit/>
          </a:bodyPr>
          <a:lstStyle/>
          <a:p>
            <a:r>
              <a:rPr lang="en-US" sz="2800" dirty="0"/>
              <a:t>Let's talk….</a:t>
            </a:r>
          </a:p>
        </p:txBody>
      </p:sp>
      <p:sp>
        <p:nvSpPr>
          <p:cNvPr id="1035" name="Rectangle 1034">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4" y="2121408"/>
            <a:ext cx="582472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41244" y="2359152"/>
            <a:ext cx="6007608" cy="3429000"/>
          </a:xfrm>
        </p:spPr>
        <p:txBody>
          <a:bodyPr vert="horz" lIns="91440" tIns="45720" rIns="91440" bIns="45720" rtlCol="0">
            <a:normAutofit/>
          </a:bodyPr>
          <a:lstStyle/>
          <a:p>
            <a:pPr marL="0" indent="0">
              <a:buNone/>
            </a:pPr>
            <a:r>
              <a:rPr lang="en-US" sz="1400" b="1" dirty="0"/>
              <a:t>Last week, you got a copy of digital evidence. </a:t>
            </a:r>
          </a:p>
          <a:p>
            <a:pPr marL="0" indent="0">
              <a:buNone/>
            </a:pPr>
            <a:r>
              <a:rPr lang="en-US" sz="1400" b="1" dirty="0"/>
              <a:t>You are asked to follow appropriate measures to secure the acquired evidence, analyze the data forensically investigating its content. </a:t>
            </a:r>
          </a:p>
          <a:p>
            <a:pPr marL="0" indent="0">
              <a:buNone/>
            </a:pPr>
            <a:endParaRPr lang="en-US" sz="1400" b="1" dirty="0"/>
          </a:p>
          <a:p>
            <a:pPr marL="0" indent="0">
              <a:buNone/>
            </a:pPr>
            <a:r>
              <a:rPr lang="en-US" sz="1400" b="1" dirty="0">
                <a:sym typeface="Wingdings" panose="05000000000000000000" pitchFamily="2" charset="2"/>
              </a:rPr>
              <a:t>	 Open the Digital Evidence</a:t>
            </a:r>
          </a:p>
          <a:p>
            <a:pPr marL="0" indent="0">
              <a:buNone/>
            </a:pPr>
            <a:r>
              <a:rPr lang="en-US" sz="1400" b="1" dirty="0">
                <a:sym typeface="Wingdings" panose="05000000000000000000" pitchFamily="2" charset="2"/>
              </a:rPr>
              <a:t>	 Copy and Paste the Evidence</a:t>
            </a:r>
          </a:p>
          <a:p>
            <a:pPr marL="0" indent="0">
              <a:buNone/>
            </a:pPr>
            <a:r>
              <a:rPr lang="en-US" sz="1400" b="1" dirty="0">
                <a:sym typeface="Wingdings" panose="05000000000000000000" pitchFamily="2" charset="2"/>
              </a:rPr>
              <a:t>	 </a:t>
            </a:r>
            <a:r>
              <a:rPr lang="en-US" sz="1400" b="1" dirty="0" err="1">
                <a:sym typeface="Wingdings" panose="05000000000000000000" pitchFamily="2" charset="2"/>
              </a:rPr>
              <a:t>Analyse</a:t>
            </a:r>
            <a:r>
              <a:rPr lang="en-US" sz="1400" b="1" dirty="0">
                <a:sym typeface="Wingdings" panose="05000000000000000000" pitchFamily="2" charset="2"/>
              </a:rPr>
              <a:t> the Evidence</a:t>
            </a:r>
          </a:p>
          <a:p>
            <a:pPr marL="0" indent="0">
              <a:buNone/>
            </a:pPr>
            <a:r>
              <a:rPr lang="en-US" sz="1400" b="1" dirty="0">
                <a:sym typeface="Wingdings" panose="05000000000000000000" pitchFamily="2" charset="2"/>
              </a:rPr>
              <a:t>	 Report the Findings</a:t>
            </a:r>
          </a:p>
          <a:p>
            <a:pPr marL="0" indent="0">
              <a:buNone/>
            </a:pPr>
            <a:endParaRPr lang="en-US" sz="1400" b="1" dirty="0">
              <a:sym typeface="Wingdings" panose="05000000000000000000" pitchFamily="2" charset="2"/>
            </a:endParaRPr>
          </a:p>
          <a:p>
            <a:pPr marL="0" indent="0">
              <a:buNone/>
            </a:pPr>
            <a:r>
              <a:rPr lang="en-US" sz="1400" b="1" dirty="0">
                <a:sym typeface="Wingdings" panose="05000000000000000000" pitchFamily="2" charset="2"/>
              </a:rPr>
              <a:t>Are we missing anything here?</a:t>
            </a:r>
            <a:endParaRPr lang="en-US" sz="1400" b="1" dirty="0"/>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80960" y="885205"/>
            <a:ext cx="4233672" cy="2148588"/>
          </a:xfrm>
          <a:prstGeom prst="rect">
            <a:avLst/>
          </a:prstGeom>
        </p:spPr>
      </p:pic>
      <p:pic>
        <p:nvPicPr>
          <p:cNvPr id="1026" name="Picture 2" descr="QR code for this padlet">
            <a:extLst>
              <a:ext uri="{FF2B5EF4-FFF2-40B4-BE49-F238E27FC236}">
                <a16:creationId xmlns:a16="http://schemas.microsoft.com/office/drawing/2014/main" id="{1ACDC171-FB09-46A3-6EBE-93CB57D28A0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470138" y="3472468"/>
            <a:ext cx="2651760" cy="2651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2312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a:t>
            </a:r>
          </a:p>
        </p:txBody>
      </p:sp>
      <p:sp>
        <p:nvSpPr>
          <p:cNvPr id="3" name="Content Placeholder 2"/>
          <p:cNvSpPr>
            <a:spLocks noGrp="1"/>
          </p:cNvSpPr>
          <p:nvPr>
            <p:ph idx="1"/>
          </p:nvPr>
        </p:nvSpPr>
        <p:spPr>
          <a:xfrm>
            <a:off x="139700" y="648628"/>
            <a:ext cx="11697223" cy="4901746"/>
          </a:xfrm>
        </p:spPr>
        <p:txBody>
          <a:bodyPr>
            <a:normAutofit/>
          </a:bodyPr>
          <a:lstStyle/>
          <a:p>
            <a:pPr marL="539750" lvl="1" indent="-457200" algn="just">
              <a:spcBef>
                <a:spcPts val="1000"/>
              </a:spcBef>
              <a:buFont typeface="Wingdings" panose="05000000000000000000" pitchFamily="2" charset="2"/>
              <a:buChar char="Ø"/>
            </a:pPr>
            <a:r>
              <a:rPr lang="en-GB" altLang="en-US" sz="2800" dirty="0"/>
              <a:t>Anti-forensics, also known as counter forensics, </a:t>
            </a:r>
          </a:p>
          <a:p>
            <a:pPr marL="539750" lvl="1" indent="-457200" algn="just">
              <a:spcBef>
                <a:spcPts val="1000"/>
              </a:spcBef>
              <a:buFont typeface="Wingdings" panose="05000000000000000000" pitchFamily="2" charset="2"/>
              <a:buChar char="Ø"/>
            </a:pPr>
            <a:r>
              <a:rPr lang="en-GB" altLang="en-US" sz="2800" dirty="0"/>
              <a:t>It is a set of techniques that attackers or perpetrators use to sidetrack the forensic investigation process </a:t>
            </a:r>
          </a:p>
          <a:p>
            <a:pPr marL="82550" lvl="1" indent="0" algn="r">
              <a:spcBef>
                <a:spcPts val="1000"/>
              </a:spcBef>
              <a:buNone/>
            </a:pPr>
            <a:r>
              <a:rPr lang="en-GB" altLang="en-US" sz="2800" i="1" dirty="0"/>
              <a:t>(try to make the investigations much harder)</a:t>
            </a:r>
            <a:r>
              <a:rPr lang="en-GB" altLang="en-US" sz="2800" dirty="0"/>
              <a:t>. </a:t>
            </a:r>
          </a:p>
          <a:p>
            <a:pPr marL="539750" lvl="1" indent="-457200" algn="just">
              <a:spcBef>
                <a:spcPts val="1000"/>
              </a:spcBef>
              <a:buFont typeface="Wingdings" panose="05000000000000000000" pitchFamily="2" charset="2"/>
              <a:buChar char="Ø"/>
            </a:pPr>
            <a:r>
              <a:rPr lang="en-GB" altLang="en-US" sz="2800" dirty="0"/>
              <a:t>It will negatively affect the quantity and quality of evidence from a crime scene. </a:t>
            </a:r>
          </a:p>
          <a:p>
            <a:pPr marL="82550" lvl="1" indent="0" algn="r">
              <a:spcBef>
                <a:spcPts val="1000"/>
              </a:spcBef>
              <a:buNone/>
            </a:pPr>
            <a:r>
              <a:rPr lang="en-GB" altLang="en-US" sz="2800" i="1" dirty="0"/>
              <a:t>(making the forensic investigation process difficult). </a:t>
            </a:r>
          </a:p>
          <a:p>
            <a:pPr marL="539750" lvl="1" indent="-457200" algn="just">
              <a:spcBef>
                <a:spcPts val="1000"/>
              </a:spcBef>
              <a:buFont typeface="Wingdings" panose="05000000000000000000" pitchFamily="2" charset="2"/>
              <a:buChar char="Ø"/>
            </a:pPr>
            <a:r>
              <a:rPr lang="en-GB" altLang="en-US" sz="2800" dirty="0"/>
              <a:t>As an investigator, you might have to perform additional steps to fetch the data.</a:t>
            </a:r>
          </a:p>
          <a:p>
            <a:pPr marL="82550" lvl="1" indent="0" algn="r">
              <a:spcBef>
                <a:spcPts val="1000"/>
              </a:spcBef>
              <a:buNone/>
            </a:pPr>
            <a:r>
              <a:rPr lang="en-GB" altLang="en-US" sz="2800" i="1" dirty="0"/>
              <a:t>(leading to a delay in the investigation process).</a:t>
            </a:r>
          </a:p>
        </p:txBody>
      </p:sp>
    </p:spTree>
    <p:extLst>
      <p:ext uri="{BB962C8B-B14F-4D97-AF65-F5344CB8AC3E}">
        <p14:creationId xmlns:p14="http://schemas.microsoft.com/office/powerpoint/2010/main" val="3816051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a:t>
            </a:r>
          </a:p>
        </p:txBody>
      </p:sp>
      <p:sp>
        <p:nvSpPr>
          <p:cNvPr id="3" name="Content Placeholder 2"/>
          <p:cNvSpPr>
            <a:spLocks noGrp="1"/>
          </p:cNvSpPr>
          <p:nvPr>
            <p:ph idx="1"/>
          </p:nvPr>
        </p:nvSpPr>
        <p:spPr>
          <a:xfrm>
            <a:off x="139700" y="648628"/>
            <a:ext cx="11697223" cy="4901746"/>
          </a:xfrm>
        </p:spPr>
        <p:txBody>
          <a:bodyPr>
            <a:normAutofit fontScale="85000" lnSpcReduction="20000"/>
          </a:bodyPr>
          <a:lstStyle/>
          <a:p>
            <a:pPr marL="82550" lvl="1" indent="0" algn="just">
              <a:spcBef>
                <a:spcPts val="1000"/>
              </a:spcBef>
              <a:buNone/>
            </a:pPr>
            <a:r>
              <a:rPr lang="en-GB" altLang="en-US" sz="2800" b="1" dirty="0"/>
              <a:t>Goals </a:t>
            </a:r>
          </a:p>
          <a:p>
            <a:pPr marL="539750" lvl="1" indent="-457200" algn="just">
              <a:spcBef>
                <a:spcPts val="1000"/>
              </a:spcBef>
              <a:buFont typeface="Wingdings" panose="05000000000000000000" pitchFamily="2" charset="2"/>
              <a:buChar char="Ø"/>
            </a:pPr>
            <a:r>
              <a:rPr lang="en-GB" altLang="en-US" sz="2800" dirty="0"/>
              <a:t>Interrupt and prevent information collection </a:t>
            </a:r>
          </a:p>
          <a:p>
            <a:pPr marL="539750" lvl="1" indent="-457200" algn="just">
              <a:spcBef>
                <a:spcPts val="1000"/>
              </a:spcBef>
              <a:buFont typeface="Wingdings" panose="05000000000000000000" pitchFamily="2" charset="2"/>
              <a:buChar char="Ø"/>
            </a:pPr>
            <a:r>
              <a:rPr lang="en-GB" altLang="en-US" sz="2800" dirty="0"/>
              <a:t>Make the investigator’s task of finding evidence difficult </a:t>
            </a:r>
          </a:p>
          <a:p>
            <a:pPr marL="539750" lvl="1" indent="-457200" algn="just">
              <a:spcBef>
                <a:spcPts val="1000"/>
              </a:spcBef>
              <a:buFont typeface="Wingdings" panose="05000000000000000000" pitchFamily="2" charset="2"/>
              <a:buChar char="Ø"/>
            </a:pPr>
            <a:r>
              <a:rPr lang="en-GB" altLang="en-US" sz="2800" dirty="0"/>
              <a:t>Hide traces of crime or illegal activity </a:t>
            </a:r>
          </a:p>
          <a:p>
            <a:pPr marL="539750" lvl="1" indent="-457200" algn="just">
              <a:spcBef>
                <a:spcPts val="1000"/>
              </a:spcBef>
              <a:buFont typeface="Wingdings" panose="05000000000000000000" pitchFamily="2" charset="2"/>
              <a:buChar char="Ø"/>
            </a:pPr>
            <a:r>
              <a:rPr lang="en-GB" altLang="en-US" sz="2800" dirty="0"/>
              <a:t>Compromise the accuracy of a forensics report or testimony </a:t>
            </a:r>
          </a:p>
          <a:p>
            <a:pPr marL="539750" lvl="1" indent="-457200" algn="just">
              <a:spcBef>
                <a:spcPts val="1000"/>
              </a:spcBef>
              <a:buFont typeface="Wingdings" panose="05000000000000000000" pitchFamily="2" charset="2"/>
              <a:buChar char="Ø"/>
            </a:pPr>
            <a:r>
              <a:rPr lang="en-GB" altLang="en-US" sz="2800" dirty="0"/>
              <a:t>Delete evidence that an anti-forensics tool has been run</a:t>
            </a:r>
          </a:p>
          <a:p>
            <a:pPr marL="82550" lvl="1" indent="0" algn="just">
              <a:spcBef>
                <a:spcPts val="1000"/>
              </a:spcBef>
              <a:buNone/>
            </a:pPr>
            <a:r>
              <a:rPr lang="en-GB" altLang="en-US" sz="2800" b="1" dirty="0"/>
              <a:t>Techniques </a:t>
            </a:r>
          </a:p>
          <a:p>
            <a:pPr marL="539750" lvl="1" indent="-457200" algn="just">
              <a:spcBef>
                <a:spcPts val="1000"/>
              </a:spcBef>
              <a:buFont typeface="Wingdings" panose="05000000000000000000" pitchFamily="2" charset="2"/>
              <a:buChar char="Ø"/>
            </a:pPr>
            <a:r>
              <a:rPr lang="en-GB" altLang="en-US" sz="2800" dirty="0"/>
              <a:t>Data/File Deletion </a:t>
            </a:r>
          </a:p>
          <a:p>
            <a:pPr marL="539750" lvl="1" indent="-457200" algn="just">
              <a:spcBef>
                <a:spcPts val="1000"/>
              </a:spcBef>
              <a:buFont typeface="Wingdings" panose="05000000000000000000" pitchFamily="2" charset="2"/>
              <a:buChar char="Ø"/>
            </a:pPr>
            <a:r>
              <a:rPr lang="en-GB" altLang="en-US" sz="2800" dirty="0"/>
              <a:t>Password Protection </a:t>
            </a:r>
          </a:p>
          <a:p>
            <a:pPr marL="539750" lvl="1" indent="-457200" algn="just">
              <a:spcBef>
                <a:spcPts val="1000"/>
              </a:spcBef>
              <a:buFont typeface="Wingdings" panose="05000000000000000000" pitchFamily="2" charset="2"/>
              <a:buChar char="Ø"/>
            </a:pPr>
            <a:r>
              <a:rPr lang="en-GB" altLang="en-US" sz="2800" dirty="0"/>
              <a:t>Steganography </a:t>
            </a:r>
          </a:p>
          <a:p>
            <a:pPr marL="539750" lvl="1" indent="-457200" algn="just">
              <a:spcBef>
                <a:spcPts val="1000"/>
              </a:spcBef>
              <a:buFont typeface="Wingdings" panose="05000000000000000000" pitchFamily="2" charset="2"/>
              <a:buChar char="Ø"/>
            </a:pPr>
            <a:r>
              <a:rPr lang="en-GB" altLang="en-US" sz="2800" dirty="0"/>
              <a:t>Data Hiding in File System Structures </a:t>
            </a:r>
          </a:p>
          <a:p>
            <a:pPr marL="539750" lvl="1" indent="-457200" algn="just">
              <a:spcBef>
                <a:spcPts val="1000"/>
              </a:spcBef>
              <a:buFont typeface="Wingdings" panose="05000000000000000000" pitchFamily="2" charset="2"/>
              <a:buChar char="Ø"/>
            </a:pPr>
            <a:r>
              <a:rPr lang="en-GB" altLang="en-US" sz="2800" dirty="0"/>
              <a:t>Trail Obfuscation</a:t>
            </a:r>
          </a:p>
        </p:txBody>
      </p:sp>
      <p:sp>
        <p:nvSpPr>
          <p:cNvPr id="5" name="TextBox 4">
            <a:extLst>
              <a:ext uri="{FF2B5EF4-FFF2-40B4-BE49-F238E27FC236}">
                <a16:creationId xmlns:a16="http://schemas.microsoft.com/office/drawing/2014/main" id="{2D04C994-2C9C-639C-1B67-6A1B8F79C7EB}"/>
              </a:ext>
            </a:extLst>
          </p:cNvPr>
          <p:cNvSpPr txBox="1"/>
          <p:nvPr/>
        </p:nvSpPr>
        <p:spPr>
          <a:xfrm>
            <a:off x="5842226" y="3345875"/>
            <a:ext cx="4946072" cy="1914563"/>
          </a:xfrm>
          <a:prstGeom prst="rect">
            <a:avLst/>
          </a:prstGeom>
          <a:noFill/>
        </p:spPr>
        <p:txBody>
          <a:bodyPr wrap="square">
            <a:spAutoFit/>
          </a:bodyPr>
          <a:lstStyle/>
          <a:p>
            <a:pPr marL="539750" lvl="1" indent="-457200" algn="just">
              <a:lnSpc>
                <a:spcPct val="70000"/>
              </a:lnSpc>
              <a:spcBef>
                <a:spcPts val="1000"/>
              </a:spcBef>
              <a:buFont typeface="Wingdings" panose="05000000000000000000" pitchFamily="2" charset="2"/>
              <a:buChar char="Ø"/>
            </a:pPr>
            <a:r>
              <a:rPr lang="en-GB" altLang="en-US" sz="2400" dirty="0"/>
              <a:t>Artifact Wiping </a:t>
            </a:r>
          </a:p>
          <a:p>
            <a:pPr marL="539750" lvl="1" indent="-457200" algn="just">
              <a:lnSpc>
                <a:spcPct val="70000"/>
              </a:lnSpc>
              <a:spcBef>
                <a:spcPts val="1000"/>
              </a:spcBef>
              <a:buFont typeface="Wingdings" panose="05000000000000000000" pitchFamily="2" charset="2"/>
              <a:buChar char="Ø"/>
            </a:pPr>
            <a:r>
              <a:rPr lang="en-GB" altLang="en-US" sz="2400" dirty="0"/>
              <a:t>Overwriting Data/Metadata </a:t>
            </a:r>
          </a:p>
          <a:p>
            <a:pPr marL="539750" lvl="1" indent="-457200" algn="just">
              <a:lnSpc>
                <a:spcPct val="70000"/>
              </a:lnSpc>
              <a:spcBef>
                <a:spcPts val="1000"/>
              </a:spcBef>
              <a:buFont typeface="Wingdings" panose="05000000000000000000" pitchFamily="2" charset="2"/>
              <a:buChar char="Ø"/>
            </a:pPr>
            <a:r>
              <a:rPr lang="en-GB" altLang="en-US" sz="2400" dirty="0"/>
              <a:t>Encryption </a:t>
            </a:r>
          </a:p>
          <a:p>
            <a:pPr marL="539750" lvl="1" indent="-457200" algn="just">
              <a:lnSpc>
                <a:spcPct val="70000"/>
              </a:lnSpc>
              <a:spcBef>
                <a:spcPts val="1000"/>
              </a:spcBef>
              <a:buFont typeface="Wingdings" panose="05000000000000000000" pitchFamily="2" charset="2"/>
              <a:buChar char="Ø"/>
            </a:pPr>
            <a:r>
              <a:rPr lang="en-GB" altLang="en-US" sz="2400" dirty="0"/>
              <a:t>Program Packers </a:t>
            </a:r>
          </a:p>
          <a:p>
            <a:pPr marL="539750" lvl="1" indent="-457200" algn="just">
              <a:lnSpc>
                <a:spcPct val="70000"/>
              </a:lnSpc>
              <a:spcBef>
                <a:spcPts val="1000"/>
              </a:spcBef>
              <a:buFont typeface="Wingdings" panose="05000000000000000000" pitchFamily="2" charset="2"/>
              <a:buChar char="Ø"/>
            </a:pPr>
            <a:r>
              <a:rPr lang="en-GB" altLang="en-US" sz="2400" dirty="0"/>
              <a:t>Minimizing Footprint</a:t>
            </a:r>
          </a:p>
        </p:txBody>
      </p:sp>
    </p:spTree>
    <p:extLst>
      <p:ext uri="{BB962C8B-B14F-4D97-AF65-F5344CB8AC3E}">
        <p14:creationId xmlns:p14="http://schemas.microsoft.com/office/powerpoint/2010/main" val="1374612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a:t>
            </a:r>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GB" altLang="en-US" sz="2800" b="1" dirty="0"/>
              <a:t>Deleting files/data is a common anti-forensics technique used by attackers.</a:t>
            </a:r>
          </a:p>
          <a:p>
            <a:pPr marL="539750" lvl="1" indent="-457200" algn="just">
              <a:spcBef>
                <a:spcPts val="1000"/>
              </a:spcBef>
              <a:buFont typeface="Wingdings" panose="05000000000000000000" pitchFamily="2" charset="2"/>
              <a:buChar char="Ø"/>
            </a:pPr>
            <a:r>
              <a:rPr lang="en-GB" altLang="en-US" sz="2800" dirty="0"/>
              <a:t>What happens when a file is deleted from the hard drive? </a:t>
            </a:r>
          </a:p>
          <a:p>
            <a:pPr marL="539750" lvl="1" indent="-457200" algn="just">
              <a:spcBef>
                <a:spcPts val="1000"/>
              </a:spcBef>
              <a:buFont typeface="Wingdings" panose="05000000000000000000" pitchFamily="2" charset="2"/>
              <a:buChar char="Ø"/>
            </a:pPr>
            <a:r>
              <a:rPr lang="en-GB" altLang="en-US" sz="2800" dirty="0"/>
              <a:t>How will you try to recover the deleted data?</a:t>
            </a:r>
          </a:p>
          <a:p>
            <a:pPr marL="539750" lvl="1" indent="-457200" algn="just">
              <a:spcBef>
                <a:spcPts val="1000"/>
              </a:spcBef>
              <a:buFont typeface="Wingdings" panose="05000000000000000000" pitchFamily="2" charset="2"/>
              <a:buChar char="Ø"/>
            </a:pPr>
            <a:r>
              <a:rPr lang="en-GB" altLang="en-US" sz="2800" dirty="0"/>
              <a:t>What tools will you use?</a:t>
            </a:r>
          </a:p>
          <a:p>
            <a:pPr marL="82550" lvl="1" indent="0" algn="just">
              <a:spcBef>
                <a:spcPts val="1000"/>
              </a:spcBef>
              <a:buNone/>
            </a:pPr>
            <a:endParaRPr lang="en-GB" altLang="en-US" sz="2800" dirty="0"/>
          </a:p>
          <a:p>
            <a:pPr marL="82550" lvl="1" indent="0" algn="just">
              <a:spcBef>
                <a:spcPts val="1000"/>
              </a:spcBef>
              <a:buNone/>
            </a:pPr>
            <a:r>
              <a:rPr lang="en-GB" altLang="en-US" sz="2800" b="1" dirty="0"/>
              <a:t>Discuss with your group and share your thoughts!!!</a:t>
            </a:r>
          </a:p>
          <a:p>
            <a:pPr marL="82550" lvl="1" indent="0" algn="just">
              <a:spcBef>
                <a:spcPts val="1000"/>
              </a:spcBef>
              <a:buNone/>
            </a:pPr>
            <a:r>
              <a:rPr lang="en-GB" altLang="en-US" sz="2800" b="1" dirty="0"/>
              <a:t>Duration: 5 Mins Discussion – 5 Mins Presentation</a:t>
            </a:r>
          </a:p>
          <a:p>
            <a:pPr marL="82550" lvl="1" indent="0" algn="just">
              <a:spcBef>
                <a:spcPts val="1000"/>
              </a:spcBef>
              <a:buNone/>
            </a:pPr>
            <a:endParaRPr lang="en-GB" altLang="en-US" sz="2800" dirty="0"/>
          </a:p>
          <a:p>
            <a:pPr marL="82550" lvl="1" indent="0" algn="just">
              <a:spcBef>
                <a:spcPts val="1000"/>
              </a:spcBef>
              <a:buNone/>
            </a:pPr>
            <a:endParaRPr lang="en-GB" altLang="en-US" sz="2800" dirty="0"/>
          </a:p>
        </p:txBody>
      </p:sp>
    </p:spTree>
    <p:extLst>
      <p:ext uri="{BB962C8B-B14F-4D97-AF65-F5344CB8AC3E}">
        <p14:creationId xmlns:p14="http://schemas.microsoft.com/office/powerpoint/2010/main" val="1652980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a:t>
            </a:r>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GB" altLang="en-US" sz="2800" b="1" dirty="0"/>
              <a:t>E5h!</a:t>
            </a:r>
          </a:p>
          <a:p>
            <a:pPr marL="82550" lvl="1" indent="0" algn="just">
              <a:spcBef>
                <a:spcPts val="1000"/>
              </a:spcBef>
              <a:buNone/>
            </a:pPr>
            <a:r>
              <a:rPr lang="en-GB" altLang="en-US" sz="2800" b="1" dirty="0"/>
              <a:t>Rings a bell? What is it? </a:t>
            </a:r>
          </a:p>
          <a:p>
            <a:pPr marL="82550" lvl="1" indent="0" algn="just">
              <a:spcBef>
                <a:spcPts val="1000"/>
              </a:spcBef>
              <a:buNone/>
            </a:pPr>
            <a:endParaRPr lang="en-GB" altLang="en-US" sz="2800" dirty="0"/>
          </a:p>
          <a:p>
            <a:pPr marL="82550" lvl="1" indent="0" algn="just">
              <a:spcBef>
                <a:spcPts val="1000"/>
              </a:spcBef>
              <a:buNone/>
            </a:pPr>
            <a:r>
              <a:rPr lang="en-GB" sz="2800" b="1" dirty="0"/>
              <a:t>$</a:t>
            </a:r>
            <a:r>
              <a:rPr lang="en-GB" sz="2800" b="1" dirty="0" err="1"/>
              <a:t>BitMap</a:t>
            </a:r>
            <a:endParaRPr lang="en-GB" sz="2800" b="1" dirty="0"/>
          </a:p>
          <a:p>
            <a:pPr marL="82550" lvl="1" indent="0" algn="just">
              <a:spcBef>
                <a:spcPts val="1000"/>
              </a:spcBef>
              <a:buNone/>
            </a:pPr>
            <a:r>
              <a:rPr lang="en-GB" altLang="en-US" sz="2800" b="1" dirty="0"/>
              <a:t>Rings a bell? What is it? </a:t>
            </a:r>
          </a:p>
          <a:p>
            <a:pPr marL="82550" lvl="1" indent="0" algn="just">
              <a:spcBef>
                <a:spcPts val="1000"/>
              </a:spcBef>
              <a:buNone/>
            </a:pPr>
            <a:endParaRPr lang="en-GB" altLang="en-US" sz="2800" b="1" dirty="0"/>
          </a:p>
          <a:p>
            <a:pPr marL="82550" lvl="1" indent="0" algn="just">
              <a:spcBef>
                <a:spcPts val="1000"/>
              </a:spcBef>
              <a:buNone/>
            </a:pPr>
            <a:r>
              <a:rPr lang="en-GB" altLang="en-US" sz="2800" b="1" dirty="0"/>
              <a:t>Recycle Bin</a:t>
            </a:r>
          </a:p>
          <a:p>
            <a:pPr marL="82550" lvl="1" indent="0" algn="just">
              <a:spcBef>
                <a:spcPts val="1000"/>
              </a:spcBef>
              <a:buNone/>
            </a:pPr>
            <a:r>
              <a:rPr lang="en-GB" altLang="en-US" sz="2800" b="1" dirty="0"/>
              <a:t>What is it? – Storage Location – Maximum Limit – How it restores?</a:t>
            </a:r>
          </a:p>
          <a:p>
            <a:pPr marL="82550" lvl="1" indent="0" algn="just">
              <a:spcBef>
                <a:spcPts val="1000"/>
              </a:spcBef>
              <a:buNone/>
            </a:pPr>
            <a:endParaRPr lang="en-GB" altLang="en-US" sz="2800" dirty="0"/>
          </a:p>
          <a:p>
            <a:pPr marL="82550" lvl="1" indent="0" algn="just">
              <a:spcBef>
                <a:spcPts val="1000"/>
              </a:spcBef>
              <a:buNone/>
            </a:pPr>
            <a:endParaRPr lang="en-GB" altLang="en-US" sz="2800" dirty="0"/>
          </a:p>
          <a:p>
            <a:pPr marL="82550" lvl="1" indent="0" algn="just">
              <a:spcBef>
                <a:spcPts val="1000"/>
              </a:spcBef>
              <a:buNone/>
            </a:pPr>
            <a:endParaRPr lang="en-GB" altLang="en-US" sz="2800" dirty="0"/>
          </a:p>
        </p:txBody>
      </p:sp>
    </p:spTree>
    <p:extLst>
      <p:ext uri="{BB962C8B-B14F-4D97-AF65-F5344CB8AC3E}">
        <p14:creationId xmlns:p14="http://schemas.microsoft.com/office/powerpoint/2010/main" val="993233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a:t>
            </a:r>
          </a:p>
        </p:txBody>
      </p:sp>
      <p:sp>
        <p:nvSpPr>
          <p:cNvPr id="3" name="Content Placeholder 2"/>
          <p:cNvSpPr>
            <a:spLocks noGrp="1"/>
          </p:cNvSpPr>
          <p:nvPr>
            <p:ph idx="1"/>
          </p:nvPr>
        </p:nvSpPr>
        <p:spPr>
          <a:xfrm>
            <a:off x="139701" y="648628"/>
            <a:ext cx="8718550" cy="4901746"/>
          </a:xfrm>
        </p:spPr>
        <p:txBody>
          <a:bodyPr>
            <a:normAutofit/>
          </a:bodyPr>
          <a:lstStyle/>
          <a:p>
            <a:pPr marL="539750" lvl="1" indent="-457200" algn="just">
              <a:spcBef>
                <a:spcPts val="1000"/>
              </a:spcBef>
              <a:buFont typeface="Wingdings" panose="05000000000000000000" pitchFamily="2" charset="2"/>
              <a:buChar char="Ø"/>
            </a:pPr>
            <a:r>
              <a:rPr lang="en-GB" altLang="en-US" sz="2800" dirty="0"/>
              <a:t>INFO2 is the master database file and is very crucial for the recovery of data. </a:t>
            </a:r>
          </a:p>
          <a:p>
            <a:pPr marL="539750" lvl="1" indent="-457200" algn="just">
              <a:spcBef>
                <a:spcPts val="1000"/>
              </a:spcBef>
              <a:buFont typeface="Wingdings" panose="05000000000000000000" pitchFamily="2" charset="2"/>
              <a:buChar char="Ø"/>
            </a:pPr>
            <a:r>
              <a:rPr lang="en-GB" altLang="en-US" sz="2800" dirty="0"/>
              <a:t>It contains various details of deleted files such as their original file name, original file size, date and time of deletion, unique identifying number, and the drive number in which the file was stored.</a:t>
            </a:r>
          </a:p>
          <a:p>
            <a:pPr marL="82550" lvl="1" indent="0" algn="just">
              <a:spcBef>
                <a:spcPts val="1000"/>
              </a:spcBef>
              <a:buNone/>
            </a:pPr>
            <a:endParaRPr lang="en-GB" altLang="en-US" sz="2800" dirty="0"/>
          </a:p>
          <a:p>
            <a:pPr marL="82550" lvl="1" indent="0" algn="just">
              <a:spcBef>
                <a:spcPts val="1000"/>
              </a:spcBef>
              <a:buNone/>
            </a:pPr>
            <a:endParaRPr lang="en-GB" altLang="en-US" sz="2800" dirty="0"/>
          </a:p>
        </p:txBody>
      </p:sp>
      <p:pic>
        <p:nvPicPr>
          <p:cNvPr id="5" name="Picture 4">
            <a:extLst>
              <a:ext uri="{FF2B5EF4-FFF2-40B4-BE49-F238E27FC236}">
                <a16:creationId xmlns:a16="http://schemas.microsoft.com/office/drawing/2014/main" id="{FB836871-68F7-9C7A-D48F-91B25194FDA8}"/>
              </a:ext>
            </a:extLst>
          </p:cNvPr>
          <p:cNvPicPr>
            <a:picLocks noChangeAspect="1"/>
          </p:cNvPicPr>
          <p:nvPr/>
        </p:nvPicPr>
        <p:blipFill rotWithShape="1">
          <a:blip r:embed="rId3"/>
          <a:srcRect t="33944"/>
          <a:stretch/>
        </p:blipFill>
        <p:spPr>
          <a:xfrm>
            <a:off x="9029509" y="148670"/>
            <a:ext cx="3022790" cy="5280580"/>
          </a:xfrm>
          <a:prstGeom prst="rect">
            <a:avLst/>
          </a:prstGeom>
        </p:spPr>
      </p:pic>
      <p:pic>
        <p:nvPicPr>
          <p:cNvPr id="6" name="Picture 5">
            <a:extLst>
              <a:ext uri="{FF2B5EF4-FFF2-40B4-BE49-F238E27FC236}">
                <a16:creationId xmlns:a16="http://schemas.microsoft.com/office/drawing/2014/main" id="{3C055E7D-AC5C-C29F-CF05-D9C6E730685B}"/>
              </a:ext>
            </a:extLst>
          </p:cNvPr>
          <p:cNvPicPr>
            <a:picLocks noChangeAspect="1"/>
          </p:cNvPicPr>
          <p:nvPr/>
        </p:nvPicPr>
        <p:blipFill rotWithShape="1">
          <a:blip r:embed="rId3"/>
          <a:srcRect b="77723"/>
          <a:stretch/>
        </p:blipFill>
        <p:spPr>
          <a:xfrm>
            <a:off x="785813" y="3173755"/>
            <a:ext cx="4907470" cy="2480260"/>
          </a:xfrm>
          <a:prstGeom prst="rect">
            <a:avLst/>
          </a:prstGeom>
        </p:spPr>
      </p:pic>
    </p:spTree>
    <p:extLst>
      <p:ext uri="{BB962C8B-B14F-4D97-AF65-F5344CB8AC3E}">
        <p14:creationId xmlns:p14="http://schemas.microsoft.com/office/powerpoint/2010/main" val="2665281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1AA794B0-AF13-8C6A-94BB-FB82927C0C3E}"/>
              </a:ext>
            </a:extLst>
          </p:cNvPr>
          <p:cNvPicPr>
            <a:picLocks noChangeAspect="1"/>
          </p:cNvPicPr>
          <p:nvPr/>
        </p:nvPicPr>
        <p:blipFill rotWithShape="1">
          <a:blip r:embed="rId3">
            <a:alphaModFix amt="20000"/>
          </a:blip>
          <a:srcRect t="45859" r="1" b="29391"/>
          <a:stretch/>
        </p:blipFill>
        <p:spPr>
          <a:xfrm>
            <a:off x="20" y="10"/>
            <a:ext cx="12191980" cy="6857990"/>
          </a:xfrm>
          <a:prstGeom prst="rect">
            <a:avLst/>
          </a:prstGeom>
        </p:spPr>
      </p:pic>
      <p:sp>
        <p:nvSpPr>
          <p:cNvPr id="22" name="Title 1">
            <a:extLst>
              <a:ext uri="{FF2B5EF4-FFF2-40B4-BE49-F238E27FC236}">
                <a16:creationId xmlns:a16="http://schemas.microsoft.com/office/drawing/2014/main" id="{87A34F53-36B4-119F-BB39-A582D0053C51}"/>
              </a:ext>
            </a:extLst>
          </p:cNvPr>
          <p:cNvSpPr txBox="1">
            <a:spLocks/>
          </p:cNvSpPr>
          <p:nvPr/>
        </p:nvSpPr>
        <p:spPr>
          <a:xfrm>
            <a:off x="0" y="0"/>
            <a:ext cx="10673364" cy="5449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a:t>Anti Forensics – Deletion</a:t>
            </a:r>
            <a:endParaRPr lang="en-US" sz="3200" dirty="0"/>
          </a:p>
        </p:txBody>
      </p:sp>
      <p:sp>
        <p:nvSpPr>
          <p:cNvPr id="23" name="Content Placeholder 2">
            <a:extLst>
              <a:ext uri="{FF2B5EF4-FFF2-40B4-BE49-F238E27FC236}">
                <a16:creationId xmlns:a16="http://schemas.microsoft.com/office/drawing/2014/main" id="{1CC8CEBD-3378-77BB-8D61-88260320427F}"/>
              </a:ext>
            </a:extLst>
          </p:cNvPr>
          <p:cNvSpPr txBox="1">
            <a:spLocks/>
          </p:cNvSpPr>
          <p:nvPr/>
        </p:nvSpPr>
        <p:spPr>
          <a:xfrm>
            <a:off x="139701" y="648628"/>
            <a:ext cx="11718924" cy="580932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2550" marR="0" lvl="1" indent="0" algn="just" fontAlgn="auto">
              <a:spcBef>
                <a:spcPts val="1000"/>
              </a:spcBef>
              <a:spcAft>
                <a:spcPts val="0"/>
              </a:spcAft>
              <a:buClrTx/>
              <a:buSzTx/>
              <a:buNone/>
              <a:tabLst/>
              <a:defRPr/>
            </a:pPr>
            <a:r>
              <a:rPr lang="en-GB" sz="2800" dirty="0"/>
              <a:t>Recycle Bin Forensics </a:t>
            </a:r>
          </a:p>
          <a:p>
            <a:pPr marL="539750" marR="0" lvl="1" indent="-457200" algn="just" fontAlgn="auto">
              <a:spcBef>
                <a:spcPts val="1000"/>
              </a:spcBef>
              <a:spcAft>
                <a:spcPts val="0"/>
              </a:spcAft>
              <a:buClrTx/>
              <a:buSzTx/>
              <a:buFont typeface="Wingdings" panose="05000000000000000000" pitchFamily="2" charset="2"/>
              <a:buChar char="Ø"/>
              <a:tabLst/>
              <a:defRPr/>
            </a:pPr>
            <a:r>
              <a:rPr lang="en-GB" sz="2800" dirty="0"/>
              <a:t>The original files pertaining to the $I files are not visible in the Recycle Bin folder when $I file is corrupted or damaged </a:t>
            </a:r>
          </a:p>
          <a:p>
            <a:pPr marL="82550" marR="0" lvl="1" indent="0" algn="r" fontAlgn="auto">
              <a:spcBef>
                <a:spcPts val="1000"/>
              </a:spcBef>
              <a:spcAft>
                <a:spcPts val="0"/>
              </a:spcAft>
              <a:buClrTx/>
              <a:buSzTx/>
              <a:buNone/>
              <a:tabLst/>
              <a:defRPr/>
            </a:pPr>
            <a:r>
              <a:rPr lang="en-GB" sz="2800" i="1" dirty="0"/>
              <a:t>(The attacker/insider deletes $I files from the Recycle Bin)</a:t>
            </a:r>
          </a:p>
          <a:p>
            <a:pPr marL="539750" marR="0" lvl="1" indent="-457200" algn="just" fontAlgn="auto">
              <a:spcBef>
                <a:spcPts val="1000"/>
              </a:spcBef>
              <a:spcAft>
                <a:spcPts val="0"/>
              </a:spcAft>
              <a:buClrTx/>
              <a:buSzTx/>
              <a:buFont typeface="Wingdings" panose="05000000000000000000" pitchFamily="2" charset="2"/>
              <a:buChar char="Ø"/>
              <a:tabLst/>
              <a:defRPr/>
            </a:pPr>
            <a:endParaRPr lang="en-GB" sz="2800" dirty="0"/>
          </a:p>
          <a:p>
            <a:pPr marL="539750" marR="0" lvl="1" indent="-457200" algn="just" fontAlgn="auto">
              <a:spcBef>
                <a:spcPts val="1000"/>
              </a:spcBef>
              <a:spcAft>
                <a:spcPts val="0"/>
              </a:spcAft>
              <a:buClrTx/>
              <a:buSzTx/>
              <a:buFont typeface="Wingdings" panose="05000000000000000000" pitchFamily="2" charset="2"/>
              <a:buChar char="Ø"/>
              <a:tabLst/>
              <a:defRPr/>
            </a:pPr>
            <a:r>
              <a:rPr lang="en-GB" sz="2800" dirty="0"/>
              <a:t>Check for the $R files in the Recycle Bin directory </a:t>
            </a:r>
          </a:p>
          <a:p>
            <a:pPr marL="82550" marR="0" lvl="1" indent="0" algn="r" fontAlgn="auto">
              <a:spcBef>
                <a:spcPts val="1000"/>
              </a:spcBef>
              <a:spcAft>
                <a:spcPts val="0"/>
              </a:spcAft>
              <a:buClrTx/>
              <a:buSzTx/>
              <a:buNone/>
              <a:tabLst/>
              <a:defRPr/>
            </a:pPr>
            <a:r>
              <a:rPr lang="en-GB" sz="2800" i="1" dirty="0"/>
              <a:t>(to counter the anti-forensic technique used by the attacker)</a:t>
            </a:r>
          </a:p>
          <a:p>
            <a:pPr marL="539750" marR="0" lvl="1" indent="-457200" algn="just" fontAlgn="auto">
              <a:spcBef>
                <a:spcPts val="1000"/>
              </a:spcBef>
              <a:spcAft>
                <a:spcPts val="0"/>
              </a:spcAft>
              <a:buClrTx/>
              <a:buSzTx/>
              <a:buFont typeface="Wingdings" panose="05000000000000000000" pitchFamily="2" charset="2"/>
              <a:buChar char="Ø"/>
              <a:tabLst/>
              <a:defRPr/>
            </a:pPr>
            <a:endParaRPr lang="en-GB" sz="2800" dirty="0"/>
          </a:p>
          <a:p>
            <a:pPr marL="539750" marR="0" lvl="1" indent="-457200" algn="just" fontAlgn="auto">
              <a:spcBef>
                <a:spcPts val="1000"/>
              </a:spcBef>
              <a:spcAft>
                <a:spcPts val="0"/>
              </a:spcAft>
              <a:buClrTx/>
              <a:buSzTx/>
              <a:buFont typeface="Wingdings" panose="05000000000000000000" pitchFamily="2" charset="2"/>
              <a:buChar char="Ø"/>
              <a:tabLst/>
              <a:defRPr/>
            </a:pPr>
            <a:r>
              <a:rPr lang="en-GB" sz="2800" dirty="0"/>
              <a:t>If the metadata files related to the original files are not present in the folder, </a:t>
            </a:r>
          </a:p>
          <a:p>
            <a:pPr marL="996950" lvl="2" indent="-457200" algn="just">
              <a:spcBef>
                <a:spcPts val="1000"/>
              </a:spcBef>
              <a:buFont typeface="Wingdings" panose="05000000000000000000" pitchFamily="2" charset="2"/>
              <a:buChar char="Ø"/>
              <a:defRPr/>
            </a:pPr>
            <a:r>
              <a:rPr lang="en-GB" sz="2800" dirty="0"/>
              <a:t>Recover the deleted files from Recycle Bin for further analysis.</a:t>
            </a:r>
          </a:p>
          <a:p>
            <a:pPr marL="539750" marR="0" lvl="1" indent="-457200" algn="just" fontAlgn="auto">
              <a:spcBef>
                <a:spcPts val="1000"/>
              </a:spcBef>
              <a:spcAft>
                <a:spcPts val="0"/>
              </a:spcAft>
              <a:buClrTx/>
              <a:buSzTx/>
              <a:buFont typeface="Wingdings" panose="05000000000000000000" pitchFamily="2" charset="2"/>
              <a:buChar char="Ø"/>
              <a:tabLst/>
              <a:defRPr/>
            </a:pPr>
            <a:endParaRPr lang="en-GB" sz="2800" dirty="0"/>
          </a:p>
          <a:p>
            <a:pPr marL="82550" lvl="1" indent="0" algn="just">
              <a:spcBef>
                <a:spcPts val="1000"/>
              </a:spcBef>
              <a:buFont typeface="Arial" panose="020B0604020202020204" pitchFamily="34" charset="0"/>
              <a:buNone/>
            </a:pPr>
            <a:endParaRPr lang="en-GB" altLang="en-US" sz="2800" dirty="0"/>
          </a:p>
        </p:txBody>
      </p:sp>
    </p:spTree>
    <p:extLst>
      <p:ext uri="{BB962C8B-B14F-4D97-AF65-F5344CB8AC3E}">
        <p14:creationId xmlns:p14="http://schemas.microsoft.com/office/powerpoint/2010/main" val="417539414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a:t>Anti Forensics – Deletion</a:t>
            </a:r>
            <a:endParaRPr lang="en-US" sz="3200" dirty="0"/>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GB" altLang="en-US" sz="2800" b="1" dirty="0"/>
              <a:t>Deleting files/data is a common anti-forensics technique used by attackers.</a:t>
            </a:r>
          </a:p>
          <a:p>
            <a:pPr marL="539750" lvl="1" indent="-457200" algn="just">
              <a:spcBef>
                <a:spcPts val="1000"/>
              </a:spcBef>
              <a:buFont typeface="Wingdings" panose="05000000000000000000" pitchFamily="2" charset="2"/>
              <a:buChar char="Ø"/>
            </a:pPr>
            <a:r>
              <a:rPr lang="en-GB" altLang="en-US" sz="2800" dirty="0"/>
              <a:t>During your investigation, the file system metadata is not present. What will you do? Or How will you proceed further? </a:t>
            </a:r>
          </a:p>
          <a:p>
            <a:pPr marL="82550" lvl="1" indent="0" algn="just">
              <a:spcBef>
                <a:spcPts val="1000"/>
              </a:spcBef>
              <a:buNone/>
            </a:pPr>
            <a:endParaRPr lang="en-GB" altLang="en-US" sz="2800" dirty="0"/>
          </a:p>
          <a:p>
            <a:pPr marL="82550" lvl="1" indent="0" algn="just">
              <a:spcBef>
                <a:spcPts val="1000"/>
              </a:spcBef>
              <a:buNone/>
            </a:pPr>
            <a:r>
              <a:rPr lang="en-GB" altLang="en-US" sz="2800" dirty="0"/>
              <a:t>Discuss with your group and share your thoughts!!!</a:t>
            </a:r>
          </a:p>
          <a:p>
            <a:pPr marL="82550" lvl="1" indent="0" algn="just">
              <a:spcBef>
                <a:spcPts val="1000"/>
              </a:spcBef>
              <a:buNone/>
            </a:pPr>
            <a:r>
              <a:rPr lang="en-GB" altLang="en-US" sz="2800" dirty="0"/>
              <a:t>Duration: 5 Mins Discussion – 5 Mins Presentation</a:t>
            </a:r>
          </a:p>
          <a:p>
            <a:pPr marL="82550" lvl="1" indent="0" algn="just">
              <a:spcBef>
                <a:spcPts val="1000"/>
              </a:spcBef>
              <a:buNone/>
            </a:pPr>
            <a:endParaRPr lang="en-GB" altLang="en-US" sz="2800" dirty="0"/>
          </a:p>
          <a:p>
            <a:pPr marL="82550" lvl="1" indent="0" algn="just">
              <a:spcBef>
                <a:spcPts val="1000"/>
              </a:spcBef>
              <a:buNone/>
            </a:pPr>
            <a:endParaRPr lang="en-GB" altLang="en-US" sz="2800" dirty="0"/>
          </a:p>
        </p:txBody>
      </p:sp>
      <p:sp>
        <p:nvSpPr>
          <p:cNvPr id="5" name="TextBox 4">
            <a:extLst>
              <a:ext uri="{FF2B5EF4-FFF2-40B4-BE49-F238E27FC236}">
                <a16:creationId xmlns:a16="http://schemas.microsoft.com/office/drawing/2014/main" id="{15CDC805-37B8-3FBA-6B04-3397A4B60B8E}"/>
              </a:ext>
            </a:extLst>
          </p:cNvPr>
          <p:cNvSpPr txBox="1"/>
          <p:nvPr/>
        </p:nvSpPr>
        <p:spPr>
          <a:xfrm>
            <a:off x="1000125" y="4165379"/>
            <a:ext cx="10679636" cy="138499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b="1" i="1"/>
              <a:t>File carving refers to a technique that is used to recover deleted/lost files and fragments of files from the hard disk when file system metadata is missing. </a:t>
            </a:r>
            <a:endParaRPr lang="en-GB" sz="2800" b="1" i="1" dirty="0"/>
          </a:p>
        </p:txBody>
      </p:sp>
      <p:pic>
        <p:nvPicPr>
          <p:cNvPr id="6" name="Picture 5" descr="A group of people working on computers&#10;&#10;Description automatically generated">
            <a:extLst>
              <a:ext uri="{FF2B5EF4-FFF2-40B4-BE49-F238E27FC236}">
                <a16:creationId xmlns:a16="http://schemas.microsoft.com/office/drawing/2014/main" id="{78F1D9B6-24FE-442C-901F-E82BCDF35FD0}"/>
              </a:ext>
            </a:extLst>
          </p:cNvPr>
          <p:cNvPicPr>
            <a:picLocks noChangeAspect="1"/>
          </p:cNvPicPr>
          <p:nvPr/>
        </p:nvPicPr>
        <p:blipFill>
          <a:blip r:embed="rId3" cstate="print">
            <a:alphaModFix amt="39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Picture 2" descr="QR code for this padlet">
            <a:extLst>
              <a:ext uri="{FF2B5EF4-FFF2-40B4-BE49-F238E27FC236}">
                <a16:creationId xmlns:a16="http://schemas.microsoft.com/office/drawing/2014/main" id="{40CB983C-949A-107A-1B50-D35A3650598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400540" y="1531873"/>
            <a:ext cx="2651760" cy="2651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190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 </a:t>
            </a:r>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GB" altLang="en-US" sz="2800" dirty="0"/>
              <a:t>File Carving Techniques</a:t>
            </a:r>
          </a:p>
          <a:p>
            <a:pPr marL="539750" lvl="1" indent="-457200" algn="just">
              <a:spcBef>
                <a:spcPts val="1000"/>
              </a:spcBef>
              <a:buFont typeface="Wingdings" panose="05000000000000000000" pitchFamily="2" charset="2"/>
              <a:buChar char="Ø"/>
            </a:pPr>
            <a:r>
              <a:rPr lang="en-GB" altLang="en-US" sz="2800" dirty="0"/>
              <a:t>helps to </a:t>
            </a:r>
            <a:r>
              <a:rPr lang="en-GB" altLang="en-US" sz="2800" b="1" i="1" dirty="0"/>
              <a:t>extract data from a storage medium without any support from the file system </a:t>
            </a:r>
            <a:r>
              <a:rPr lang="en-GB" altLang="en-US" sz="2800" dirty="0"/>
              <a:t>used in the creation of the file.</a:t>
            </a:r>
          </a:p>
          <a:p>
            <a:pPr marL="539750" lvl="1" indent="-457200" algn="just">
              <a:spcBef>
                <a:spcPts val="1000"/>
              </a:spcBef>
              <a:buFont typeface="Wingdings" panose="05000000000000000000" pitchFamily="2" charset="2"/>
              <a:buChar char="Ø"/>
            </a:pPr>
            <a:r>
              <a:rPr lang="en-GB" altLang="en-US" sz="2800" dirty="0"/>
              <a:t>Understand – Unallocated Space</a:t>
            </a:r>
          </a:p>
          <a:p>
            <a:pPr marL="539750" lvl="1" indent="-457200" algn="just">
              <a:spcBef>
                <a:spcPts val="1000"/>
              </a:spcBef>
              <a:buFont typeface="Wingdings" panose="05000000000000000000" pitchFamily="2" charset="2"/>
              <a:buChar char="Ø"/>
            </a:pPr>
            <a:r>
              <a:rPr lang="en-GB" altLang="en-US" sz="2800" dirty="0"/>
              <a:t>Observe – Characteristics of file headers and footer</a:t>
            </a:r>
          </a:p>
          <a:p>
            <a:pPr marL="82550" lvl="1" indent="0" algn="r">
              <a:spcBef>
                <a:spcPts val="1000"/>
              </a:spcBef>
              <a:buNone/>
            </a:pPr>
            <a:r>
              <a:rPr lang="en-GB" altLang="en-US" sz="2800" i="1" dirty="0"/>
              <a:t>identify the files using file header and footer (the first and last few bytes)</a:t>
            </a:r>
          </a:p>
          <a:p>
            <a:pPr marL="539750" lvl="1" indent="-457200" algn="just">
              <a:spcBef>
                <a:spcPts val="1000"/>
              </a:spcBef>
              <a:buFont typeface="Wingdings" panose="05000000000000000000" pitchFamily="2" charset="2"/>
              <a:buChar char="Ø"/>
            </a:pPr>
            <a:r>
              <a:rPr lang="en-GB" altLang="en-US" sz="2800" dirty="0"/>
              <a:t>Identify – the elements</a:t>
            </a:r>
          </a:p>
          <a:p>
            <a:pPr marL="996950" lvl="2" indent="-457200" algn="just">
              <a:spcBef>
                <a:spcPts val="1000"/>
              </a:spcBef>
              <a:buFont typeface="Wingdings" panose="05000000000000000000" pitchFamily="2" charset="2"/>
              <a:buChar char="Ø"/>
            </a:pPr>
            <a:r>
              <a:rPr lang="en-GB" altLang="en-US" sz="2400" dirty="0"/>
              <a:t>Fragments of data present</a:t>
            </a:r>
          </a:p>
          <a:p>
            <a:pPr marL="996950" lvl="2" indent="-457200" algn="just">
              <a:spcBef>
                <a:spcPts val="1000"/>
              </a:spcBef>
              <a:buFont typeface="Wingdings" panose="05000000000000000000" pitchFamily="2" charset="2"/>
              <a:buChar char="Ø"/>
            </a:pPr>
            <a:r>
              <a:rPr lang="en-GB" altLang="en-US" sz="2400" dirty="0"/>
              <a:t>Deletion Technique used</a:t>
            </a:r>
          </a:p>
          <a:p>
            <a:pPr marL="996950" lvl="2" indent="-457200" algn="just">
              <a:spcBef>
                <a:spcPts val="1000"/>
              </a:spcBef>
              <a:buFont typeface="Wingdings" panose="05000000000000000000" pitchFamily="2" charset="2"/>
              <a:buChar char="Ø"/>
            </a:pPr>
            <a:r>
              <a:rPr lang="en-GB" altLang="en-US" sz="2400" dirty="0"/>
              <a:t>Type of Storage</a:t>
            </a:r>
          </a:p>
        </p:txBody>
      </p:sp>
      <p:sp>
        <p:nvSpPr>
          <p:cNvPr id="4" name="Flowchart: Or 3">
            <a:extLst>
              <a:ext uri="{FF2B5EF4-FFF2-40B4-BE49-F238E27FC236}">
                <a16:creationId xmlns:a16="http://schemas.microsoft.com/office/drawing/2014/main" id="{AE36D8CB-BADD-F84E-A60A-3DF5E875D314}"/>
              </a:ext>
            </a:extLst>
          </p:cNvPr>
          <p:cNvSpPr/>
          <p:nvPr/>
        </p:nvSpPr>
        <p:spPr>
          <a:xfrm>
            <a:off x="6123705" y="3814529"/>
            <a:ext cx="342900" cy="342900"/>
          </a:xfrm>
          <a:prstGeom prst="flowChar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7CA6884-9860-7653-7881-C969D060FBC4}"/>
              </a:ext>
            </a:extLst>
          </p:cNvPr>
          <p:cNvSpPr txBox="1"/>
          <p:nvPr/>
        </p:nvSpPr>
        <p:spPr>
          <a:xfrm>
            <a:off x="6585667" y="3662813"/>
            <a:ext cx="5278961" cy="707886"/>
          </a:xfrm>
          <a:prstGeom prst="rect">
            <a:avLst/>
          </a:prstGeom>
          <a:noFill/>
        </p:spPr>
        <p:txBody>
          <a:bodyPr wrap="square">
            <a:spAutoFit/>
          </a:bodyPr>
          <a:lstStyle/>
          <a:p>
            <a:pPr algn="just"/>
            <a:r>
              <a:rPr lang="en-GB" altLang="en-US" sz="2000" dirty="0"/>
              <a:t>Tools such as 010 Editor, CI Hex Viewer, </a:t>
            </a:r>
            <a:r>
              <a:rPr lang="en-GB" altLang="en-US" sz="2000" dirty="0" err="1"/>
              <a:t>Hexinator</a:t>
            </a:r>
            <a:r>
              <a:rPr lang="en-GB" altLang="en-US" sz="2000" dirty="0"/>
              <a:t>, Hex Editor Neo, </a:t>
            </a:r>
            <a:r>
              <a:rPr lang="en-GB" altLang="en-US" sz="2000" dirty="0" err="1"/>
              <a:t>Qiew</a:t>
            </a:r>
            <a:r>
              <a:rPr lang="en-GB" altLang="en-US" sz="2000" dirty="0"/>
              <a:t>, </a:t>
            </a:r>
            <a:r>
              <a:rPr lang="en-GB" altLang="en-US" sz="2000" dirty="0" err="1"/>
              <a:t>WinHex</a:t>
            </a:r>
            <a:r>
              <a:rPr lang="en-GB" altLang="en-US" sz="2000" dirty="0"/>
              <a:t>, etc.</a:t>
            </a:r>
            <a:endParaRPr lang="en-GB" sz="2000" dirty="0"/>
          </a:p>
        </p:txBody>
      </p:sp>
      <p:sp>
        <p:nvSpPr>
          <p:cNvPr id="7" name="TextBox 6">
            <a:extLst>
              <a:ext uri="{FF2B5EF4-FFF2-40B4-BE49-F238E27FC236}">
                <a16:creationId xmlns:a16="http://schemas.microsoft.com/office/drawing/2014/main" id="{1C58254F-95D3-82BA-8ECD-1A97DADB0F6F}"/>
              </a:ext>
            </a:extLst>
          </p:cNvPr>
          <p:cNvSpPr txBox="1"/>
          <p:nvPr/>
        </p:nvSpPr>
        <p:spPr>
          <a:xfrm>
            <a:off x="5394403" y="4534711"/>
            <a:ext cx="6657897" cy="1015663"/>
          </a:xfrm>
          <a:prstGeom prst="rect">
            <a:avLst/>
          </a:prstGeom>
          <a:noFill/>
        </p:spPr>
        <p:txBody>
          <a:bodyPr wrap="square">
            <a:spAutoFit/>
          </a:bodyPr>
          <a:lstStyle/>
          <a:p>
            <a:pPr marL="0" lvl="1" algn="just">
              <a:spcBef>
                <a:spcPts val="1000"/>
              </a:spcBef>
            </a:pPr>
            <a:r>
              <a:rPr lang="en-GB" altLang="en-US" sz="2000" dirty="0"/>
              <a:t>File carving does not require file system structure to recover data from the disk whereas file recovery requires knowledge of the file system structure to recover deleted data.</a:t>
            </a:r>
          </a:p>
        </p:txBody>
      </p:sp>
      <p:sp>
        <p:nvSpPr>
          <p:cNvPr id="8" name="Flowchart: Or 7">
            <a:extLst>
              <a:ext uri="{FF2B5EF4-FFF2-40B4-BE49-F238E27FC236}">
                <a16:creationId xmlns:a16="http://schemas.microsoft.com/office/drawing/2014/main" id="{79A805B5-BD1A-46B0-D080-7F4645C90B06}"/>
              </a:ext>
            </a:extLst>
          </p:cNvPr>
          <p:cNvSpPr/>
          <p:nvPr/>
        </p:nvSpPr>
        <p:spPr>
          <a:xfrm>
            <a:off x="4991972" y="4463240"/>
            <a:ext cx="342900" cy="342900"/>
          </a:xfrm>
          <a:prstGeom prst="flowChar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10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randombar(horizont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0-#ppt_w/2"/>
                                          </p:val>
                                        </p:tav>
                                        <p:tav tm="100000">
                                          <p:val>
                                            <p:strVal val="#ppt_x"/>
                                          </p:val>
                                        </p:tav>
                                      </p:tavLst>
                                    </p:anim>
                                    <p:anim calcmode="lin" valueType="num">
                                      <p:cBhvr additive="base">
                                        <p:cTn id="19"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randombar(horizontal)">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7" grpId="0"/>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 </a:t>
            </a:r>
          </a:p>
        </p:txBody>
      </p:sp>
      <p:sp>
        <p:nvSpPr>
          <p:cNvPr id="3" name="Content Placeholder 2"/>
          <p:cNvSpPr>
            <a:spLocks noGrp="1"/>
          </p:cNvSpPr>
          <p:nvPr>
            <p:ph idx="1"/>
          </p:nvPr>
        </p:nvSpPr>
        <p:spPr>
          <a:xfrm>
            <a:off x="139700" y="648628"/>
            <a:ext cx="9250564" cy="4901746"/>
          </a:xfrm>
        </p:spPr>
        <p:txBody>
          <a:bodyPr>
            <a:normAutofit/>
          </a:bodyPr>
          <a:lstStyle/>
          <a:p>
            <a:pPr marL="82550" lvl="1" indent="0" algn="just">
              <a:spcBef>
                <a:spcPts val="1000"/>
              </a:spcBef>
              <a:buNone/>
            </a:pPr>
            <a:r>
              <a:rPr lang="en-GB" altLang="en-US" dirty="0"/>
              <a:t>File Carving – Windows SSD/HDD File</a:t>
            </a:r>
          </a:p>
          <a:p>
            <a:pPr marL="539750" lvl="1" indent="-457200" algn="just">
              <a:spcBef>
                <a:spcPts val="1000"/>
              </a:spcBef>
              <a:buFont typeface="Wingdings" panose="05000000000000000000" pitchFamily="2" charset="2"/>
              <a:buChar char="Ø"/>
            </a:pPr>
            <a:r>
              <a:rPr lang="en-GB" altLang="en-US" b="1" dirty="0"/>
              <a:t>The recovery of deleted files in SSD becomes difficult as TRIM is enabled by default </a:t>
            </a:r>
            <a:r>
              <a:rPr lang="en-GB" altLang="en-US" i="1" dirty="0"/>
              <a:t>(mostly not possible)</a:t>
            </a:r>
          </a:p>
          <a:p>
            <a:pPr marL="539750" lvl="1" indent="-457200" algn="just">
              <a:spcBef>
                <a:spcPts val="1000"/>
              </a:spcBef>
              <a:buFont typeface="Wingdings" panose="05000000000000000000" pitchFamily="2" charset="2"/>
              <a:buChar char="Ø"/>
            </a:pPr>
            <a:r>
              <a:rPr lang="en-GB" altLang="en-US" dirty="0"/>
              <a:t>With Autopsy, the file names are listed but the deleted data cannot be recovered</a:t>
            </a:r>
          </a:p>
          <a:p>
            <a:pPr marL="539750" lvl="1" indent="-457200" algn="just">
              <a:spcBef>
                <a:spcPts val="1000"/>
              </a:spcBef>
              <a:buFont typeface="Wingdings" panose="05000000000000000000" pitchFamily="2" charset="2"/>
              <a:buChar char="Ø"/>
            </a:pPr>
            <a:r>
              <a:rPr lang="en-GB" altLang="en-US" dirty="0"/>
              <a:t>Check status of the SSD’s TRIM feature</a:t>
            </a:r>
          </a:p>
          <a:p>
            <a:pPr marL="539750" lvl="1" indent="-457200" algn="just">
              <a:spcBef>
                <a:spcPts val="1000"/>
              </a:spcBef>
              <a:buFont typeface="Wingdings" panose="05000000000000000000" pitchFamily="2" charset="2"/>
              <a:buChar char="Ø"/>
            </a:pPr>
            <a:r>
              <a:rPr lang="en-GB" altLang="en-US" dirty="0"/>
              <a:t>In TRIM disabled SSD’s, you can perform file carving to recover lost data from the drive</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endParaRPr lang="en-GB" altLang="en-US" sz="2800" dirty="0"/>
          </a:p>
        </p:txBody>
      </p:sp>
      <p:pic>
        <p:nvPicPr>
          <p:cNvPr id="9" name="Picture 8">
            <a:extLst>
              <a:ext uri="{FF2B5EF4-FFF2-40B4-BE49-F238E27FC236}">
                <a16:creationId xmlns:a16="http://schemas.microsoft.com/office/drawing/2014/main" id="{11946954-D36B-0227-8A49-C46BB37F7082}"/>
              </a:ext>
            </a:extLst>
          </p:cNvPr>
          <p:cNvPicPr>
            <a:picLocks noChangeAspect="1"/>
          </p:cNvPicPr>
          <p:nvPr/>
        </p:nvPicPr>
        <p:blipFill rotWithShape="1">
          <a:blip r:embed="rId3"/>
          <a:srcRect b="1387"/>
          <a:stretch/>
        </p:blipFill>
        <p:spPr>
          <a:xfrm>
            <a:off x="9390264" y="1305853"/>
            <a:ext cx="2566199" cy="3766210"/>
          </a:xfrm>
          <a:prstGeom prst="rect">
            <a:avLst/>
          </a:prstGeom>
        </p:spPr>
      </p:pic>
    </p:spTree>
    <p:extLst>
      <p:ext uri="{BB962C8B-B14F-4D97-AF65-F5344CB8AC3E}">
        <p14:creationId xmlns:p14="http://schemas.microsoft.com/office/powerpoint/2010/main" val="8792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11593610" cy="6121182"/>
          </a:xfrm>
        </p:spPr>
        <p:txBody>
          <a:bodyPr vert="horz" lIns="91440" tIns="45720" rIns="91440" bIns="45720" rtlCol="0">
            <a:normAutofit/>
          </a:bodyPr>
          <a:lstStyle/>
          <a:p>
            <a:pPr marL="0" indent="0">
              <a:buNone/>
            </a:pPr>
            <a:r>
              <a:rPr lang="en-GB" altLang="en-US" sz="1800" b="1" dirty="0"/>
              <a:t>Using File Recovery Tools like Recover my Files etc, you can recover</a:t>
            </a:r>
          </a:p>
          <a:p>
            <a:pPr marL="0" indent="0">
              <a:buNone/>
            </a:pPr>
            <a:r>
              <a:rPr lang="en-GB" sz="1800" dirty="0"/>
              <a:t>a. Files even if emptied from Recycle Bin Data</a:t>
            </a:r>
          </a:p>
          <a:p>
            <a:pPr marL="0" indent="0">
              <a:buNone/>
            </a:pPr>
            <a:r>
              <a:rPr lang="en-GB" sz="1800" dirty="0"/>
              <a:t>b. Files after accidental format or reinstallation</a:t>
            </a:r>
          </a:p>
          <a:p>
            <a:pPr marL="0" indent="0">
              <a:buNone/>
            </a:pPr>
            <a:r>
              <a:rPr lang="en-GB" sz="1800" dirty="0"/>
              <a:t>c. Files after a Hard Disk Crash</a:t>
            </a:r>
          </a:p>
          <a:p>
            <a:pPr marL="0" indent="0">
              <a:buNone/>
            </a:pPr>
            <a:r>
              <a:rPr lang="en-GB" sz="1800" dirty="0"/>
              <a:t>d. Files after a partitioning error</a:t>
            </a:r>
          </a:p>
          <a:p>
            <a:pPr marL="0" indent="0">
              <a:buNone/>
            </a:pPr>
            <a:r>
              <a:rPr lang="en-GB" sz="1800" dirty="0"/>
              <a:t>e. Files from RAW hard drives</a:t>
            </a:r>
          </a:p>
          <a:p>
            <a:pPr marL="0" indent="0">
              <a:buNone/>
            </a:pPr>
            <a:r>
              <a:rPr lang="en-GB" sz="1800" dirty="0"/>
              <a:t>f. Files from HD, Memory Card, USB, Floppy or any media</a:t>
            </a:r>
          </a:p>
          <a:p>
            <a:pPr marL="0" indent="0">
              <a:buNone/>
            </a:pPr>
            <a:r>
              <a:rPr lang="en-GB" altLang="en-US" sz="1800" b="1" dirty="0"/>
              <a:t>Using Autopsy Tool, you can</a:t>
            </a:r>
          </a:p>
          <a:p>
            <a:pPr marL="0" indent="0">
              <a:buNone/>
            </a:pPr>
            <a:r>
              <a:rPr lang="en-GB" sz="1800" dirty="0"/>
              <a:t>a. Timeline Analysis</a:t>
            </a:r>
          </a:p>
          <a:p>
            <a:pPr marL="0" indent="0">
              <a:buNone/>
            </a:pPr>
            <a:r>
              <a:rPr lang="en-GB" sz="1800" dirty="0"/>
              <a:t>b. Hash Filtering</a:t>
            </a:r>
          </a:p>
          <a:p>
            <a:pPr marL="0" indent="0">
              <a:buNone/>
            </a:pPr>
            <a:r>
              <a:rPr lang="en-GB" sz="1800" dirty="0"/>
              <a:t>c. Keyword Search</a:t>
            </a:r>
          </a:p>
          <a:p>
            <a:pPr marL="0" indent="0">
              <a:buNone/>
            </a:pPr>
            <a:r>
              <a:rPr lang="en-GB" sz="1800" dirty="0"/>
              <a:t>d. Web Artifacts</a:t>
            </a:r>
          </a:p>
          <a:p>
            <a:pPr marL="0" indent="0">
              <a:buNone/>
            </a:pPr>
            <a:r>
              <a:rPr lang="en-GB" sz="1800" dirty="0"/>
              <a:t>e. Data Carving</a:t>
            </a:r>
          </a:p>
          <a:p>
            <a:pPr marL="0" indent="0">
              <a:buNone/>
            </a:pPr>
            <a:r>
              <a:rPr lang="en-GB" sz="1800" dirty="0"/>
              <a:t>f. Multimedia</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620696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Passwords </a:t>
            </a:r>
          </a:p>
        </p:txBody>
      </p:sp>
      <p:sp>
        <p:nvSpPr>
          <p:cNvPr id="3" name="Content Placeholder 2"/>
          <p:cNvSpPr>
            <a:spLocks noGrp="1"/>
          </p:cNvSpPr>
          <p:nvPr>
            <p:ph idx="1"/>
          </p:nvPr>
        </p:nvSpPr>
        <p:spPr>
          <a:xfrm>
            <a:off x="139700" y="648628"/>
            <a:ext cx="9250564" cy="4901746"/>
          </a:xfrm>
        </p:spPr>
        <p:txBody>
          <a:bodyPr>
            <a:normAutofit/>
          </a:bodyPr>
          <a:lstStyle/>
          <a:p>
            <a:pPr marL="539750" lvl="1" indent="-457200" algn="just">
              <a:spcBef>
                <a:spcPts val="1000"/>
              </a:spcBef>
              <a:buFont typeface="Wingdings" panose="05000000000000000000" pitchFamily="2" charset="2"/>
              <a:buChar char="Ø"/>
            </a:pPr>
            <a:r>
              <a:rPr lang="en-GB" altLang="en-US" b="1" dirty="0"/>
              <a:t>Cleartext Passwords</a:t>
            </a:r>
          </a:p>
          <a:p>
            <a:pPr marL="539750" lvl="1" indent="-457200" algn="just">
              <a:spcBef>
                <a:spcPts val="1000"/>
              </a:spcBef>
              <a:buFont typeface="Wingdings" panose="05000000000000000000" pitchFamily="2" charset="2"/>
              <a:buChar char="Ø"/>
            </a:pPr>
            <a:r>
              <a:rPr lang="en-GB" altLang="en-US" b="1" dirty="0"/>
              <a:t>Obfuscated passwords </a:t>
            </a:r>
          </a:p>
          <a:p>
            <a:pPr marL="539750" lvl="1" indent="-457200" algn="just">
              <a:spcBef>
                <a:spcPts val="1000"/>
              </a:spcBef>
              <a:buFont typeface="Wingdings" panose="05000000000000000000" pitchFamily="2" charset="2"/>
              <a:buChar char="Ø"/>
            </a:pPr>
            <a:r>
              <a:rPr lang="en-GB" altLang="en-US" b="1" dirty="0"/>
              <a:t>Password hashes </a:t>
            </a:r>
          </a:p>
        </p:txBody>
      </p:sp>
      <p:sp>
        <p:nvSpPr>
          <p:cNvPr id="4" name="Rectangle 3">
            <a:extLst>
              <a:ext uri="{FF2B5EF4-FFF2-40B4-BE49-F238E27FC236}">
                <a16:creationId xmlns:a16="http://schemas.microsoft.com/office/drawing/2014/main" id="{1C568953-E60D-8E14-0E53-CDFD97223825}"/>
              </a:ext>
            </a:extLst>
          </p:cNvPr>
          <p:cNvSpPr/>
          <p:nvPr/>
        </p:nvSpPr>
        <p:spPr>
          <a:xfrm>
            <a:off x="6605513" y="2785811"/>
            <a:ext cx="3969228" cy="677108"/>
          </a:xfrm>
          <a:prstGeom prst="rect">
            <a:avLst/>
          </a:prstGeom>
          <a:noFill/>
        </p:spPr>
        <p:txBody>
          <a:bodyPr wrap="none" lIns="91440" tIns="45720" rIns="91440" bIns="45720">
            <a:spAutoFit/>
          </a:bodyPr>
          <a:lstStyle/>
          <a:p>
            <a:pPr algn="ctr"/>
            <a:r>
              <a:rPr lang="en-GB" altLang="en-US" sz="3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Dictionary Attacks </a:t>
            </a:r>
          </a:p>
        </p:txBody>
      </p:sp>
      <p:sp>
        <p:nvSpPr>
          <p:cNvPr id="5" name="Rectangle 4">
            <a:extLst>
              <a:ext uri="{FF2B5EF4-FFF2-40B4-BE49-F238E27FC236}">
                <a16:creationId xmlns:a16="http://schemas.microsoft.com/office/drawing/2014/main" id="{84804957-6EBD-B4C3-E562-C3EBD2DD3BA9}"/>
              </a:ext>
            </a:extLst>
          </p:cNvPr>
          <p:cNvSpPr/>
          <p:nvPr/>
        </p:nvSpPr>
        <p:spPr>
          <a:xfrm>
            <a:off x="5669568" y="412020"/>
            <a:ext cx="6089650" cy="1887696"/>
          </a:xfrm>
          <a:prstGeom prst="rect">
            <a:avLst/>
          </a:prstGeom>
          <a:noFill/>
        </p:spPr>
        <p:txBody>
          <a:bodyPr wrap="square" lIns="91440" tIns="45720" rIns="91440" bIns="45720">
            <a:spAutoFit/>
          </a:bodyPr>
          <a:lstStyle/>
          <a:p>
            <a:pPr marL="82550" lvl="1" algn="just">
              <a:spcBef>
                <a:spcPts val="1000"/>
              </a:spcBef>
            </a:pPr>
            <a:r>
              <a:rPr lang="en-GB" altLang="en-US" sz="2000" dirty="0"/>
              <a:t>This attack is applicable in two situations: </a:t>
            </a:r>
          </a:p>
          <a:p>
            <a:pPr marL="539750" lvl="1" indent="-457200" algn="just">
              <a:spcBef>
                <a:spcPts val="1000"/>
              </a:spcBef>
              <a:buFont typeface="Wingdings" panose="05000000000000000000" pitchFamily="2" charset="2"/>
              <a:buChar char="Ø"/>
            </a:pPr>
            <a:r>
              <a:rPr lang="en-GB" altLang="en-US" sz="2000" dirty="0"/>
              <a:t>In cryptanalysis </a:t>
            </a:r>
            <a:r>
              <a:rPr lang="en-GB" altLang="en-US" sz="2000" i="1" dirty="0"/>
              <a:t>(it helps find out the decryption key for obtaining the plaintext from the ciphertext)</a:t>
            </a:r>
          </a:p>
          <a:p>
            <a:pPr marL="539750" lvl="1" indent="-457200" algn="just">
              <a:spcBef>
                <a:spcPts val="1000"/>
              </a:spcBef>
              <a:buFont typeface="Wingdings" panose="05000000000000000000" pitchFamily="2" charset="2"/>
              <a:buChar char="Ø"/>
            </a:pPr>
            <a:r>
              <a:rPr lang="en-GB" altLang="en-US" sz="2000" dirty="0"/>
              <a:t>In computer security, </a:t>
            </a:r>
            <a:r>
              <a:rPr lang="en-GB" altLang="en-US" sz="2000" i="1" dirty="0"/>
              <a:t>(it helps avoid authentication and access to a computer by guessing passwords)</a:t>
            </a:r>
          </a:p>
        </p:txBody>
      </p:sp>
      <p:sp>
        <p:nvSpPr>
          <p:cNvPr id="6" name="Rectangle 5">
            <a:extLst>
              <a:ext uri="{FF2B5EF4-FFF2-40B4-BE49-F238E27FC236}">
                <a16:creationId xmlns:a16="http://schemas.microsoft.com/office/drawing/2014/main" id="{84D25717-92B8-22F1-A7EB-9247B0B1D3D0}"/>
              </a:ext>
            </a:extLst>
          </p:cNvPr>
          <p:cNvSpPr/>
          <p:nvPr/>
        </p:nvSpPr>
        <p:spPr>
          <a:xfrm>
            <a:off x="311150" y="3768325"/>
            <a:ext cx="6089650" cy="1579920"/>
          </a:xfrm>
          <a:prstGeom prst="rect">
            <a:avLst/>
          </a:prstGeom>
          <a:noFill/>
        </p:spPr>
        <p:txBody>
          <a:bodyPr wrap="square" lIns="91440" tIns="45720" rIns="91440" bIns="45720">
            <a:spAutoFit/>
          </a:bodyPr>
          <a:lstStyle/>
          <a:p>
            <a:pPr marL="82550" lvl="1" algn="just">
              <a:spcBef>
                <a:spcPts val="1000"/>
              </a:spcBef>
            </a:pPr>
            <a:r>
              <a:rPr lang="en-GB" altLang="en-US" sz="2000" dirty="0"/>
              <a:t>Methods to improve the success of a dictionary attack:</a:t>
            </a:r>
          </a:p>
          <a:p>
            <a:pPr marL="539750" lvl="1" indent="-457200" algn="just">
              <a:spcBef>
                <a:spcPts val="1000"/>
              </a:spcBef>
              <a:buFont typeface="Wingdings" panose="05000000000000000000" pitchFamily="2" charset="2"/>
              <a:buChar char="Ø"/>
            </a:pPr>
            <a:r>
              <a:rPr lang="en-GB" altLang="en-US" sz="2000" dirty="0"/>
              <a:t>Using a greater number of dictionaries, (technical dictionaries and foreign dictionaries etc)</a:t>
            </a:r>
          </a:p>
          <a:p>
            <a:pPr marL="539750" lvl="1" indent="-457200" algn="just">
              <a:spcBef>
                <a:spcPts val="1000"/>
              </a:spcBef>
              <a:buFont typeface="Wingdings" panose="05000000000000000000" pitchFamily="2" charset="2"/>
              <a:buChar char="Ø"/>
            </a:pPr>
            <a:r>
              <a:rPr lang="en-GB" altLang="en-US" sz="2000" dirty="0"/>
              <a:t>Using string manipulation</a:t>
            </a:r>
          </a:p>
        </p:txBody>
      </p:sp>
    </p:spTree>
    <p:extLst>
      <p:ext uri="{BB962C8B-B14F-4D97-AF65-F5344CB8AC3E}">
        <p14:creationId xmlns:p14="http://schemas.microsoft.com/office/powerpoint/2010/main" val="2957746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Passwords </a:t>
            </a:r>
          </a:p>
        </p:txBody>
      </p:sp>
      <p:sp>
        <p:nvSpPr>
          <p:cNvPr id="3" name="Content Placeholder 2"/>
          <p:cNvSpPr>
            <a:spLocks noGrp="1"/>
          </p:cNvSpPr>
          <p:nvPr>
            <p:ph idx="1"/>
          </p:nvPr>
        </p:nvSpPr>
        <p:spPr>
          <a:xfrm>
            <a:off x="139700" y="648628"/>
            <a:ext cx="9250564" cy="4901746"/>
          </a:xfrm>
        </p:spPr>
        <p:txBody>
          <a:bodyPr>
            <a:normAutofit/>
          </a:bodyPr>
          <a:lstStyle/>
          <a:p>
            <a:pPr marL="539750" lvl="1" indent="-457200" algn="just">
              <a:spcBef>
                <a:spcPts val="1000"/>
              </a:spcBef>
              <a:buFont typeface="Wingdings" panose="05000000000000000000" pitchFamily="2" charset="2"/>
              <a:buChar char="Ø"/>
            </a:pPr>
            <a:r>
              <a:rPr lang="en-GB" altLang="en-US" b="1" dirty="0"/>
              <a:t>Cleartext Passwords</a:t>
            </a:r>
          </a:p>
          <a:p>
            <a:pPr marL="539750" lvl="1" indent="-457200" algn="just">
              <a:spcBef>
                <a:spcPts val="1000"/>
              </a:spcBef>
              <a:buFont typeface="Wingdings" panose="05000000000000000000" pitchFamily="2" charset="2"/>
              <a:buChar char="Ø"/>
            </a:pPr>
            <a:r>
              <a:rPr lang="en-GB" altLang="en-US" b="1" dirty="0"/>
              <a:t>Obfuscated passwords </a:t>
            </a:r>
          </a:p>
          <a:p>
            <a:pPr marL="539750" lvl="1" indent="-457200" algn="just">
              <a:spcBef>
                <a:spcPts val="1000"/>
              </a:spcBef>
              <a:buFont typeface="Wingdings" panose="05000000000000000000" pitchFamily="2" charset="2"/>
              <a:buChar char="Ø"/>
            </a:pPr>
            <a:r>
              <a:rPr lang="en-GB" altLang="en-US" b="1" dirty="0"/>
              <a:t>Password hashes </a:t>
            </a:r>
          </a:p>
        </p:txBody>
      </p:sp>
      <p:sp>
        <p:nvSpPr>
          <p:cNvPr id="4" name="Rectangle 3">
            <a:extLst>
              <a:ext uri="{FF2B5EF4-FFF2-40B4-BE49-F238E27FC236}">
                <a16:creationId xmlns:a16="http://schemas.microsoft.com/office/drawing/2014/main" id="{1C568953-E60D-8E14-0E53-CDFD97223825}"/>
              </a:ext>
            </a:extLst>
          </p:cNvPr>
          <p:cNvSpPr/>
          <p:nvPr/>
        </p:nvSpPr>
        <p:spPr>
          <a:xfrm>
            <a:off x="6490162" y="2785811"/>
            <a:ext cx="4199932" cy="677108"/>
          </a:xfrm>
          <a:prstGeom prst="rect">
            <a:avLst/>
          </a:prstGeom>
          <a:noFill/>
        </p:spPr>
        <p:txBody>
          <a:bodyPr wrap="none" lIns="91440" tIns="45720" rIns="91440" bIns="45720">
            <a:spAutoFit/>
          </a:bodyPr>
          <a:lstStyle/>
          <a:p>
            <a:pPr algn="ctr"/>
            <a:r>
              <a:rPr lang="en-GB" altLang="en-US" sz="3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Brute Force Attacks </a:t>
            </a:r>
          </a:p>
        </p:txBody>
      </p:sp>
      <p:sp>
        <p:nvSpPr>
          <p:cNvPr id="5" name="Rectangle 4">
            <a:extLst>
              <a:ext uri="{FF2B5EF4-FFF2-40B4-BE49-F238E27FC236}">
                <a16:creationId xmlns:a16="http://schemas.microsoft.com/office/drawing/2014/main" id="{84804957-6EBD-B4C3-E562-C3EBD2DD3BA9}"/>
              </a:ext>
            </a:extLst>
          </p:cNvPr>
          <p:cNvSpPr/>
          <p:nvPr/>
        </p:nvSpPr>
        <p:spPr>
          <a:xfrm>
            <a:off x="4833256" y="104242"/>
            <a:ext cx="7358743" cy="2195473"/>
          </a:xfrm>
          <a:prstGeom prst="rect">
            <a:avLst/>
          </a:prstGeom>
          <a:noFill/>
        </p:spPr>
        <p:txBody>
          <a:bodyPr wrap="square" lIns="91440" tIns="45720" rIns="91440" bIns="45720">
            <a:spAutoFit/>
          </a:bodyPr>
          <a:lstStyle/>
          <a:p>
            <a:pPr marL="82550" lvl="1" algn="just">
              <a:spcBef>
                <a:spcPts val="1000"/>
              </a:spcBef>
            </a:pPr>
            <a:r>
              <a:rPr lang="en-GB" altLang="en-US" sz="2000" dirty="0"/>
              <a:t>This attack</a:t>
            </a:r>
          </a:p>
          <a:p>
            <a:pPr marL="539750" lvl="1" indent="-457200" algn="just">
              <a:spcBef>
                <a:spcPts val="1000"/>
              </a:spcBef>
              <a:buFont typeface="Wingdings" panose="05000000000000000000" pitchFamily="2" charset="2"/>
              <a:buChar char="Ø"/>
            </a:pPr>
            <a:r>
              <a:rPr lang="en-GB" altLang="en-US" sz="2000" dirty="0"/>
              <a:t>involves testing all possible keys to recover the plaintext, which is the base for producing a particular ciphertext. </a:t>
            </a:r>
          </a:p>
          <a:p>
            <a:pPr marL="539750" lvl="1" indent="-457200" algn="just">
              <a:spcBef>
                <a:spcPts val="1000"/>
              </a:spcBef>
              <a:buFont typeface="Wingdings" panose="05000000000000000000" pitchFamily="2" charset="2"/>
              <a:buChar char="Ø"/>
            </a:pPr>
            <a:r>
              <a:rPr lang="en-GB" altLang="en-US" sz="2000" dirty="0"/>
              <a:t>Brute-force attacks need more processing power compared to other attacks. The detection of keys or plaintext at a rapid pace in a brute-force attack results in breaking of the cipher.</a:t>
            </a:r>
            <a:endParaRPr lang="en-GB" altLang="en-US" sz="2000" i="1" dirty="0"/>
          </a:p>
        </p:txBody>
      </p:sp>
      <p:sp>
        <p:nvSpPr>
          <p:cNvPr id="6" name="Rectangle 5">
            <a:extLst>
              <a:ext uri="{FF2B5EF4-FFF2-40B4-BE49-F238E27FC236}">
                <a16:creationId xmlns:a16="http://schemas.microsoft.com/office/drawing/2014/main" id="{84D25717-92B8-22F1-A7EB-9247B0B1D3D0}"/>
              </a:ext>
            </a:extLst>
          </p:cNvPr>
          <p:cNvSpPr/>
          <p:nvPr/>
        </p:nvSpPr>
        <p:spPr>
          <a:xfrm>
            <a:off x="311149" y="3768325"/>
            <a:ext cx="11447463" cy="1708160"/>
          </a:xfrm>
          <a:prstGeom prst="rect">
            <a:avLst/>
          </a:prstGeom>
          <a:noFill/>
        </p:spPr>
        <p:txBody>
          <a:bodyPr wrap="square" lIns="91440" tIns="45720" rIns="91440" bIns="45720">
            <a:spAutoFit/>
          </a:bodyPr>
          <a:lstStyle/>
          <a:p>
            <a:pPr marL="82550" lvl="1" algn="just">
              <a:spcBef>
                <a:spcPts val="1000"/>
              </a:spcBef>
            </a:pPr>
            <a:r>
              <a:rPr lang="en-GB" altLang="en-US" sz="2000" dirty="0"/>
              <a:t>Some considerations for brute-force attack are as follows: </a:t>
            </a:r>
          </a:p>
          <a:p>
            <a:pPr marL="539750" lvl="1" indent="-457200" algn="just">
              <a:spcBef>
                <a:spcPts val="1000"/>
              </a:spcBef>
              <a:buFont typeface="Wingdings" panose="05000000000000000000" pitchFamily="2" charset="2"/>
              <a:buChar char="Ø"/>
            </a:pPr>
            <a:r>
              <a:rPr lang="en-GB" altLang="en-US" sz="2000" dirty="0"/>
              <a:t>It is a time-consuming process </a:t>
            </a:r>
          </a:p>
          <a:p>
            <a:pPr marL="539750" lvl="1" indent="-457200" algn="just">
              <a:spcBef>
                <a:spcPts val="1000"/>
              </a:spcBef>
              <a:buFont typeface="Wingdings" panose="05000000000000000000" pitchFamily="2" charset="2"/>
              <a:buChar char="Ø"/>
            </a:pPr>
            <a:r>
              <a:rPr lang="en-GB" altLang="en-US" sz="2000" dirty="0"/>
              <a:t>It can eventually trace all passwords </a:t>
            </a:r>
          </a:p>
          <a:p>
            <a:pPr marL="539750" lvl="1" indent="-457200" algn="just">
              <a:spcBef>
                <a:spcPts val="1000"/>
              </a:spcBef>
              <a:buFont typeface="Wingdings" panose="05000000000000000000" pitchFamily="2" charset="2"/>
              <a:buChar char="Ø"/>
            </a:pPr>
            <a:r>
              <a:rPr lang="en-GB" altLang="en-US" sz="2000" dirty="0"/>
              <a:t>An attack against Networking Technology (NT) hash is much harder against LAN Manager (LM) hash</a:t>
            </a:r>
          </a:p>
        </p:txBody>
      </p:sp>
    </p:spTree>
    <p:extLst>
      <p:ext uri="{BB962C8B-B14F-4D97-AF65-F5344CB8AC3E}">
        <p14:creationId xmlns:p14="http://schemas.microsoft.com/office/powerpoint/2010/main" val="3194897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Passwords </a:t>
            </a:r>
          </a:p>
        </p:txBody>
      </p:sp>
      <p:sp>
        <p:nvSpPr>
          <p:cNvPr id="3" name="Content Placeholder 2"/>
          <p:cNvSpPr>
            <a:spLocks noGrp="1"/>
          </p:cNvSpPr>
          <p:nvPr>
            <p:ph idx="1"/>
          </p:nvPr>
        </p:nvSpPr>
        <p:spPr>
          <a:xfrm>
            <a:off x="139700" y="648628"/>
            <a:ext cx="9250564" cy="4901746"/>
          </a:xfrm>
        </p:spPr>
        <p:txBody>
          <a:bodyPr>
            <a:normAutofit/>
          </a:bodyPr>
          <a:lstStyle/>
          <a:p>
            <a:pPr marL="539750" lvl="1" indent="-457200" algn="just">
              <a:spcBef>
                <a:spcPts val="1000"/>
              </a:spcBef>
              <a:buFont typeface="Wingdings" panose="05000000000000000000" pitchFamily="2" charset="2"/>
              <a:buChar char="Ø"/>
            </a:pPr>
            <a:r>
              <a:rPr lang="en-GB" altLang="en-US" b="1" dirty="0"/>
              <a:t>Cleartext Passwords</a:t>
            </a:r>
          </a:p>
          <a:p>
            <a:pPr marL="539750" lvl="1" indent="-457200" algn="just">
              <a:spcBef>
                <a:spcPts val="1000"/>
              </a:spcBef>
              <a:buFont typeface="Wingdings" panose="05000000000000000000" pitchFamily="2" charset="2"/>
              <a:buChar char="Ø"/>
            </a:pPr>
            <a:r>
              <a:rPr lang="en-GB" altLang="en-US" b="1" dirty="0"/>
              <a:t>Obfuscated passwords </a:t>
            </a:r>
          </a:p>
          <a:p>
            <a:pPr marL="539750" lvl="1" indent="-457200" algn="just">
              <a:spcBef>
                <a:spcPts val="1000"/>
              </a:spcBef>
              <a:buFont typeface="Wingdings" panose="05000000000000000000" pitchFamily="2" charset="2"/>
              <a:buChar char="Ø"/>
            </a:pPr>
            <a:r>
              <a:rPr lang="en-GB" altLang="en-US" b="1" dirty="0"/>
              <a:t>Password hashes </a:t>
            </a:r>
          </a:p>
        </p:txBody>
      </p:sp>
      <p:sp>
        <p:nvSpPr>
          <p:cNvPr id="4" name="Rectangle 3">
            <a:extLst>
              <a:ext uri="{FF2B5EF4-FFF2-40B4-BE49-F238E27FC236}">
                <a16:creationId xmlns:a16="http://schemas.microsoft.com/office/drawing/2014/main" id="{1C568953-E60D-8E14-0E53-CDFD97223825}"/>
              </a:ext>
            </a:extLst>
          </p:cNvPr>
          <p:cNvSpPr/>
          <p:nvPr/>
        </p:nvSpPr>
        <p:spPr>
          <a:xfrm>
            <a:off x="6687910" y="2785811"/>
            <a:ext cx="3804439" cy="677108"/>
          </a:xfrm>
          <a:prstGeom prst="rect">
            <a:avLst/>
          </a:prstGeom>
          <a:noFill/>
        </p:spPr>
        <p:txBody>
          <a:bodyPr wrap="none" lIns="91440" tIns="45720" rIns="91440" bIns="45720">
            <a:spAutoFit/>
          </a:bodyPr>
          <a:lstStyle/>
          <a:p>
            <a:pPr algn="ctr"/>
            <a:r>
              <a:rPr lang="en-GB" altLang="en-US" sz="3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Rule Based Attack</a:t>
            </a:r>
          </a:p>
        </p:txBody>
      </p:sp>
      <p:sp>
        <p:nvSpPr>
          <p:cNvPr id="5" name="Rectangle 4">
            <a:extLst>
              <a:ext uri="{FF2B5EF4-FFF2-40B4-BE49-F238E27FC236}">
                <a16:creationId xmlns:a16="http://schemas.microsoft.com/office/drawing/2014/main" id="{84804957-6EBD-B4C3-E562-C3EBD2DD3BA9}"/>
              </a:ext>
            </a:extLst>
          </p:cNvPr>
          <p:cNvSpPr/>
          <p:nvPr/>
        </p:nvSpPr>
        <p:spPr>
          <a:xfrm>
            <a:off x="4833256" y="104242"/>
            <a:ext cx="7358743" cy="1272143"/>
          </a:xfrm>
          <a:prstGeom prst="rect">
            <a:avLst/>
          </a:prstGeom>
          <a:noFill/>
        </p:spPr>
        <p:txBody>
          <a:bodyPr wrap="square" lIns="91440" tIns="45720" rIns="91440" bIns="45720">
            <a:spAutoFit/>
          </a:bodyPr>
          <a:lstStyle/>
          <a:p>
            <a:pPr marL="82550" lvl="1" algn="just">
              <a:spcBef>
                <a:spcPts val="1000"/>
              </a:spcBef>
            </a:pPr>
            <a:r>
              <a:rPr lang="en-GB" altLang="en-US" sz="2000" dirty="0"/>
              <a:t>This attack</a:t>
            </a:r>
          </a:p>
          <a:p>
            <a:pPr marL="539750" lvl="1" indent="-457200" algn="just">
              <a:spcBef>
                <a:spcPts val="1000"/>
              </a:spcBef>
              <a:buFont typeface="Wingdings" panose="05000000000000000000" pitchFamily="2" charset="2"/>
              <a:buChar char="Ø"/>
            </a:pPr>
            <a:r>
              <a:rPr lang="en-GB" altLang="en-US" sz="2000" dirty="0"/>
              <a:t>Is possible with some credible information about the password</a:t>
            </a:r>
          </a:p>
          <a:p>
            <a:pPr marL="539750" lvl="1" indent="-457200" algn="just">
              <a:spcBef>
                <a:spcPts val="1000"/>
              </a:spcBef>
              <a:buFont typeface="Wingdings" panose="05000000000000000000" pitchFamily="2" charset="2"/>
              <a:buChar char="Ø"/>
            </a:pPr>
            <a:r>
              <a:rPr lang="en-GB" altLang="en-US" sz="2000" i="1" dirty="0" err="1"/>
              <a:t>Eg</a:t>
            </a:r>
            <a:r>
              <a:rPr lang="en-GB" altLang="en-US" sz="2000" i="1" dirty="0"/>
              <a:t>: Password Rule, Algorithms, Strings, Characters etc</a:t>
            </a:r>
          </a:p>
        </p:txBody>
      </p:sp>
      <p:sp>
        <p:nvSpPr>
          <p:cNvPr id="6" name="Rectangle 5">
            <a:extLst>
              <a:ext uri="{FF2B5EF4-FFF2-40B4-BE49-F238E27FC236}">
                <a16:creationId xmlns:a16="http://schemas.microsoft.com/office/drawing/2014/main" id="{84D25717-92B8-22F1-A7EB-9247B0B1D3D0}"/>
              </a:ext>
            </a:extLst>
          </p:cNvPr>
          <p:cNvSpPr/>
          <p:nvPr/>
        </p:nvSpPr>
        <p:spPr>
          <a:xfrm>
            <a:off x="311149" y="3768325"/>
            <a:ext cx="11447463" cy="1143903"/>
          </a:xfrm>
          <a:prstGeom prst="rect">
            <a:avLst/>
          </a:prstGeom>
          <a:noFill/>
        </p:spPr>
        <p:txBody>
          <a:bodyPr wrap="square" lIns="91440" tIns="45720" rIns="91440" bIns="45720">
            <a:spAutoFit/>
          </a:bodyPr>
          <a:lstStyle/>
          <a:p>
            <a:pPr marL="539750" lvl="1" indent="-457200" algn="just">
              <a:spcBef>
                <a:spcPts val="1000"/>
              </a:spcBef>
              <a:buFont typeface="Wingdings" panose="05000000000000000000" pitchFamily="2" charset="2"/>
              <a:buChar char="Ø"/>
            </a:pPr>
            <a:r>
              <a:rPr lang="en-GB" altLang="en-US" sz="2000" dirty="0"/>
              <a:t>This technique involves brute-force, dictionary, and syllable attacks</a:t>
            </a:r>
          </a:p>
          <a:p>
            <a:pPr marL="539750" lvl="1" indent="-457200" algn="just">
              <a:spcBef>
                <a:spcPts val="1000"/>
              </a:spcBef>
              <a:buFont typeface="Wingdings" panose="05000000000000000000" pitchFamily="2" charset="2"/>
              <a:buChar char="Ø"/>
            </a:pPr>
            <a:r>
              <a:rPr lang="en-GB" altLang="en-US" sz="2000" dirty="0"/>
              <a:t>The attackers may use multiple dictionaries, brute-force techniques, or simply try to guess the password.</a:t>
            </a:r>
          </a:p>
        </p:txBody>
      </p:sp>
    </p:spTree>
    <p:extLst>
      <p:ext uri="{BB962C8B-B14F-4D97-AF65-F5344CB8AC3E}">
        <p14:creationId xmlns:p14="http://schemas.microsoft.com/office/powerpoint/2010/main" val="165673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Passwords </a:t>
            </a:r>
          </a:p>
        </p:txBody>
      </p:sp>
      <p:sp>
        <p:nvSpPr>
          <p:cNvPr id="3" name="Content Placeholder 2"/>
          <p:cNvSpPr>
            <a:spLocks noGrp="1"/>
          </p:cNvSpPr>
          <p:nvPr>
            <p:ph idx="1"/>
          </p:nvPr>
        </p:nvSpPr>
        <p:spPr>
          <a:xfrm>
            <a:off x="139700" y="648628"/>
            <a:ext cx="12052300" cy="4901746"/>
          </a:xfrm>
        </p:spPr>
        <p:txBody>
          <a:bodyPr>
            <a:normAutofit lnSpcReduction="10000"/>
          </a:bodyPr>
          <a:lstStyle/>
          <a:p>
            <a:pPr marL="82550" lvl="1" indent="0" algn="just">
              <a:spcBef>
                <a:spcPts val="1000"/>
              </a:spcBef>
              <a:buNone/>
            </a:pPr>
            <a:r>
              <a:rPr lang="en-GB" altLang="en-US" b="1" dirty="0"/>
              <a:t>BIOS Passwords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 BIOS password protects the computer system from unauthorized access.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 the BIOS setup, there are three types of passwords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System Password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Admin Password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HDD Password</a:t>
            </a:r>
          </a:p>
          <a:p>
            <a:pPr marL="539750" lvl="1" indent="-457200" algn="just">
              <a:spcBef>
                <a:spcPts val="1000"/>
              </a:spcBef>
              <a:buFont typeface="Wingdings" panose="05000000000000000000" pitchFamily="2" charset="2"/>
              <a:buChar char="Ø"/>
            </a:pPr>
            <a:r>
              <a:rPr lang="en-GB" altLang="en-US" dirty="0"/>
              <a:t>Bypassing BIOS password can unlock System and Admin password but not the HDD password </a:t>
            </a:r>
          </a:p>
          <a:p>
            <a:pPr marL="539750" lvl="1" indent="-457200" algn="just">
              <a:spcBef>
                <a:spcPts val="1000"/>
              </a:spcBef>
              <a:buFont typeface="Wingdings" panose="05000000000000000000" pitchFamily="2" charset="2"/>
              <a:buChar char="Ø"/>
            </a:pPr>
            <a:r>
              <a:rPr lang="en-GB" altLang="en-US" dirty="0"/>
              <a:t>Using a manufacturers’ backdoor password to access the BIOS password </a:t>
            </a:r>
          </a:p>
          <a:p>
            <a:pPr marL="539750" lvl="1" indent="-457200" algn="just">
              <a:spcBef>
                <a:spcPts val="1000"/>
              </a:spcBef>
              <a:buFont typeface="Wingdings" panose="05000000000000000000" pitchFamily="2" charset="2"/>
              <a:buChar char="Ø"/>
            </a:pPr>
            <a:r>
              <a:rPr lang="en-GB" altLang="en-US" dirty="0"/>
              <a:t>Using password cracking software </a:t>
            </a:r>
          </a:p>
          <a:p>
            <a:pPr marL="539750" lvl="1" indent="-457200" algn="just">
              <a:spcBef>
                <a:spcPts val="1000"/>
              </a:spcBef>
              <a:buFont typeface="Wingdings" panose="05000000000000000000" pitchFamily="2" charset="2"/>
              <a:buChar char="Ø"/>
            </a:pPr>
            <a:r>
              <a:rPr lang="en-GB" altLang="en-US" dirty="0"/>
              <a:t>Resetting the CMOS using the jumpers or solder beads </a:t>
            </a:r>
          </a:p>
          <a:p>
            <a:pPr marL="539750" lvl="1" indent="-457200" algn="just">
              <a:spcBef>
                <a:spcPts val="1000"/>
              </a:spcBef>
              <a:buFont typeface="Wingdings" panose="05000000000000000000" pitchFamily="2" charset="2"/>
              <a:buChar char="Ø"/>
            </a:pPr>
            <a:r>
              <a:rPr lang="en-GB" altLang="en-US" dirty="0"/>
              <a:t>Removing the CMOS battery for at least 10 minutes</a:t>
            </a:r>
          </a:p>
        </p:txBody>
      </p:sp>
    </p:spTree>
    <p:extLst>
      <p:ext uri="{BB962C8B-B14F-4D97-AF65-F5344CB8AC3E}">
        <p14:creationId xmlns:p14="http://schemas.microsoft.com/office/powerpoint/2010/main" val="1309899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2700337"/>
            <a:ext cx="12192000" cy="4901746"/>
          </a:xfrm>
        </p:spPr>
        <p:txBody>
          <a:bodyPr>
            <a:norm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Steganography refers to the art of hiding data “behind” other data without the target’s knowledge</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It replaces bits of unused data in usual files such as graphic, sound, text, audio, video, etc. with some other surreptitious bits. The hidden data can be plaintext or cipher text, or it can be an image.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Utilizing a graphic image as a cover is the most popular method to conceal data in files.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Steganography is preferred by attackers because, unlike encryption, it is not easy to detect. </a:t>
            </a:r>
          </a:p>
        </p:txBody>
      </p:sp>
      <p:graphicFrame>
        <p:nvGraphicFramePr>
          <p:cNvPr id="4" name="Diagram 3">
            <a:extLst>
              <a:ext uri="{FF2B5EF4-FFF2-40B4-BE49-F238E27FC236}">
                <a16:creationId xmlns:a16="http://schemas.microsoft.com/office/drawing/2014/main" id="{5F612093-39C8-8904-4CAE-BB1532F22D40}"/>
              </a:ext>
            </a:extLst>
          </p:cNvPr>
          <p:cNvGraphicFramePr/>
          <p:nvPr>
            <p:extLst>
              <p:ext uri="{D42A27DB-BD31-4B8C-83A1-F6EECF244321}">
                <p14:modId xmlns:p14="http://schemas.microsoft.com/office/powerpoint/2010/main" val="1902487089"/>
              </p:ext>
            </p:extLst>
          </p:nvPr>
        </p:nvGraphicFramePr>
        <p:xfrm>
          <a:off x="900113" y="526858"/>
          <a:ext cx="10793124" cy="2287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4268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2700337"/>
            <a:ext cx="12192000" cy="4901746"/>
          </a:xfrm>
        </p:spPr>
        <p:txBody>
          <a:bodyPr>
            <a:normAutofit/>
          </a:bodyPr>
          <a:lstStyle/>
          <a:p>
            <a:pPr marL="82550" lvl="1" indent="0" algn="just">
              <a:spcBef>
                <a:spcPts val="1000"/>
              </a:spcBef>
              <a:buNone/>
            </a:pPr>
            <a:r>
              <a:rPr lang="en-GB" altLang="en-US" sz="2400" b="1" kern="1200" dirty="0">
                <a:solidFill>
                  <a:schemeClr val="tx1"/>
                </a:solidFill>
                <a:latin typeface="+mn-lt"/>
                <a:ea typeface="+mn-ea"/>
                <a:cs typeface="+mn-cs"/>
              </a:rPr>
              <a:t>Steganalysis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Process of discovering the existence of the hidden information in a medium.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Steganalysis is the reverse process of steganography </a:t>
            </a:r>
          </a:p>
          <a:p>
            <a:pPr marL="539750" lvl="1" indent="-457200" algn="just">
              <a:spcBef>
                <a:spcPts val="1000"/>
              </a:spcBef>
              <a:buFont typeface="Wingdings" panose="05000000000000000000" pitchFamily="2" charset="2"/>
              <a:buChar char="Ø"/>
            </a:pPr>
            <a:r>
              <a:rPr lang="en-GB" altLang="en-US" dirty="0"/>
              <a:t>A </a:t>
            </a:r>
            <a:r>
              <a:rPr lang="en-GB" altLang="en-US" dirty="0" err="1"/>
              <a:t>S</a:t>
            </a:r>
            <a:r>
              <a:rPr lang="en-GB" altLang="en-US" sz="2400" b="0" kern="1200" dirty="0" err="1">
                <a:solidFill>
                  <a:schemeClr val="tx1"/>
                </a:solidFill>
                <a:latin typeface="+mn-lt"/>
                <a:ea typeface="+mn-ea"/>
                <a:cs typeface="+mn-cs"/>
              </a:rPr>
              <a:t>teganalyst</a:t>
            </a:r>
            <a:r>
              <a:rPr lang="en-GB" altLang="en-US" sz="2400" b="0" kern="1200" dirty="0">
                <a:solidFill>
                  <a:schemeClr val="tx1"/>
                </a:solidFill>
                <a:latin typeface="+mn-lt"/>
                <a:ea typeface="+mn-ea"/>
                <a:cs typeface="+mn-cs"/>
              </a:rPr>
              <a:t> tries to detect the hidden messages embedded in images, text, audio and video carrier mediums using steganography. </a:t>
            </a:r>
          </a:p>
          <a:p>
            <a:pPr marL="539750" lvl="1" indent="-457200" algn="just">
              <a:spcBef>
                <a:spcPts val="1000"/>
              </a:spcBef>
              <a:buFont typeface="Wingdings" panose="05000000000000000000" pitchFamily="2" charset="2"/>
              <a:buChar char="Ø"/>
            </a:pPr>
            <a:r>
              <a:rPr lang="en-GB" altLang="en-US" dirty="0"/>
              <a:t>L</a:t>
            </a:r>
            <a:r>
              <a:rPr lang="en-GB" altLang="en-US" sz="2400" b="0" kern="1200" dirty="0">
                <a:solidFill>
                  <a:schemeClr val="tx1"/>
                </a:solidFill>
                <a:latin typeface="+mn-lt"/>
                <a:ea typeface="+mn-ea"/>
                <a:cs typeface="+mn-cs"/>
              </a:rPr>
              <a:t>ocate encoded hidden message and recovers it if recovery is possible.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It can identify the hidden message by comparing the differences in the bit patterns of files.</a:t>
            </a:r>
          </a:p>
        </p:txBody>
      </p:sp>
      <p:graphicFrame>
        <p:nvGraphicFramePr>
          <p:cNvPr id="4" name="Diagram 3">
            <a:extLst>
              <a:ext uri="{FF2B5EF4-FFF2-40B4-BE49-F238E27FC236}">
                <a16:creationId xmlns:a16="http://schemas.microsoft.com/office/drawing/2014/main" id="{5F612093-39C8-8904-4CAE-BB1532F22D40}"/>
              </a:ext>
            </a:extLst>
          </p:cNvPr>
          <p:cNvGraphicFramePr/>
          <p:nvPr/>
        </p:nvGraphicFramePr>
        <p:xfrm>
          <a:off x="900113" y="526858"/>
          <a:ext cx="10793124" cy="2287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504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kern="1200" dirty="0">
                <a:solidFill>
                  <a:schemeClr val="tx1"/>
                </a:solidFill>
                <a:latin typeface="+mn-lt"/>
                <a:ea typeface="+mn-ea"/>
                <a:cs typeface="+mn-cs"/>
              </a:rPr>
              <a:t>Steganalysis</a:t>
            </a:r>
          </a:p>
          <a:p>
            <a:pPr marL="539750" lvl="1" indent="-457200" algn="just">
              <a:spcBef>
                <a:spcPts val="1000"/>
              </a:spcBef>
              <a:buFont typeface="Wingdings" panose="05000000000000000000" pitchFamily="2" charset="2"/>
              <a:buChar char="Ø"/>
            </a:pPr>
            <a:r>
              <a:rPr lang="en-GB" altLang="en-US" dirty="0"/>
              <a:t>D</a:t>
            </a:r>
            <a:r>
              <a:rPr lang="en-GB" altLang="en-US" b="0" kern="1200" dirty="0">
                <a:solidFill>
                  <a:schemeClr val="tx1"/>
                </a:solidFill>
                <a:latin typeface="+mn-lt"/>
                <a:ea typeface="+mn-ea"/>
                <a:cs typeface="+mn-cs"/>
              </a:rPr>
              <a:t>etection and Distortion of messages.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 the detection phase, relationships between the steganography tools, </a:t>
            </a:r>
            <a:r>
              <a:rPr lang="en-GB" altLang="en-US" sz="2400" b="0" kern="1200" dirty="0" err="1">
                <a:solidFill>
                  <a:schemeClr val="tx1"/>
                </a:solidFill>
                <a:latin typeface="+mn-lt"/>
                <a:ea typeface="+mn-ea"/>
                <a:cs typeface="+mn-cs"/>
              </a:rPr>
              <a:t>stego</a:t>
            </a:r>
            <a:r>
              <a:rPr lang="en-GB" altLang="en-US" sz="2400" b="0" kern="1200" dirty="0">
                <a:solidFill>
                  <a:schemeClr val="tx1"/>
                </a:solidFill>
                <a:latin typeface="+mn-lt"/>
                <a:ea typeface="+mn-ea"/>
                <a:cs typeface="+mn-cs"/>
              </a:rPr>
              <a:t>-media, cover, and message </a:t>
            </a:r>
            <a:r>
              <a:rPr lang="en-GB" altLang="en-US" sz="2400" dirty="0"/>
              <a:t>is </a:t>
            </a:r>
            <a:r>
              <a:rPr lang="en-GB" altLang="en-US" sz="2400" b="0" kern="1200" dirty="0">
                <a:solidFill>
                  <a:schemeClr val="tx1"/>
                </a:solidFill>
                <a:latin typeface="+mn-lt"/>
                <a:ea typeface="+mn-ea"/>
                <a:cs typeface="+mn-cs"/>
              </a:rPr>
              <a:t>observed.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 the distortion phase, the </a:t>
            </a:r>
            <a:r>
              <a:rPr lang="en-GB" altLang="en-US" sz="2400" b="0" kern="1200" dirty="0" err="1">
                <a:solidFill>
                  <a:schemeClr val="tx1"/>
                </a:solidFill>
                <a:latin typeface="+mn-lt"/>
                <a:ea typeface="+mn-ea"/>
                <a:cs typeface="+mn-cs"/>
              </a:rPr>
              <a:t>stego</a:t>
            </a:r>
            <a:r>
              <a:rPr lang="en-GB" altLang="en-US" sz="2400" b="0" kern="1200" dirty="0">
                <a:solidFill>
                  <a:schemeClr val="tx1"/>
                </a:solidFill>
                <a:latin typeface="+mn-lt"/>
                <a:ea typeface="+mn-ea"/>
                <a:cs typeface="+mn-cs"/>
              </a:rPr>
              <a:t>-media is manipulated to extract the embedded message and decides whether it is of any use or whether it should be removed altogether. </a:t>
            </a:r>
          </a:p>
          <a:p>
            <a:pPr marL="539750" lvl="1" indent="-457200" algn="just">
              <a:spcBef>
                <a:spcPts val="1000"/>
              </a:spcBef>
              <a:buFont typeface="Wingdings" panose="05000000000000000000" pitchFamily="2" charset="2"/>
              <a:buChar char="Ø"/>
            </a:pPr>
            <a:r>
              <a:rPr lang="en-GB" altLang="en-US" dirty="0"/>
              <a:t>The first step in steganalysis is to discover a suspicious image that may be </a:t>
            </a:r>
            <a:r>
              <a:rPr lang="en-GB" altLang="en-US" dirty="0" err="1"/>
              <a:t>harboring</a:t>
            </a:r>
            <a:r>
              <a:rPr lang="en-GB" altLang="en-US" dirty="0"/>
              <a:t> a message. </a:t>
            </a:r>
          </a:p>
          <a:p>
            <a:pPr marL="539750" lvl="1" indent="-457200" algn="just">
              <a:spcBef>
                <a:spcPts val="1000"/>
              </a:spcBef>
              <a:buFont typeface="Wingdings" panose="05000000000000000000" pitchFamily="2" charset="2"/>
              <a:buChar char="Ø"/>
            </a:pPr>
            <a:r>
              <a:rPr lang="en-GB" altLang="en-US" dirty="0"/>
              <a:t>There also are other types of attack against steganography such as </a:t>
            </a:r>
            <a:r>
              <a:rPr lang="en-GB" altLang="en-US" b="1" dirty="0" err="1"/>
              <a:t>Stego</a:t>
            </a:r>
            <a:r>
              <a:rPr lang="en-GB" altLang="en-US" b="1" dirty="0"/>
              <a:t>-only, Known-</a:t>
            </a:r>
            <a:r>
              <a:rPr lang="en-GB" altLang="en-US" b="1" dirty="0" err="1"/>
              <a:t>stego</a:t>
            </a:r>
            <a:r>
              <a:rPr lang="en-GB" altLang="en-US" b="1" dirty="0"/>
              <a:t>, known-message, known-cover, chosen-message, and chosen-</a:t>
            </a:r>
            <a:r>
              <a:rPr lang="en-GB" altLang="en-US" b="1" dirty="0" err="1"/>
              <a:t>stego</a:t>
            </a:r>
            <a:r>
              <a:rPr lang="en-GB" altLang="en-US" b="1" dirty="0"/>
              <a:t>.</a:t>
            </a:r>
          </a:p>
          <a:p>
            <a:pPr marL="539750" lvl="1" indent="-457200" algn="just">
              <a:spcBef>
                <a:spcPts val="1000"/>
              </a:spcBef>
              <a:buFont typeface="Wingdings" panose="05000000000000000000" pitchFamily="2" charset="2"/>
              <a:buChar char="Ø"/>
            </a:pPr>
            <a:endParaRPr lang="en-GB" altLang="en-US" dirty="0"/>
          </a:p>
        </p:txBody>
      </p:sp>
    </p:spTree>
    <p:extLst>
      <p:ext uri="{BB962C8B-B14F-4D97-AF65-F5344CB8AC3E}">
        <p14:creationId xmlns:p14="http://schemas.microsoft.com/office/powerpoint/2010/main" val="1038858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kern="1200" dirty="0">
                <a:solidFill>
                  <a:schemeClr val="tx1"/>
                </a:solidFill>
                <a:latin typeface="+mn-lt"/>
                <a:ea typeface="+mn-ea"/>
                <a:cs typeface="+mn-cs"/>
              </a:rPr>
              <a:t>Steganalysis</a:t>
            </a:r>
          </a:p>
          <a:p>
            <a:pPr marL="539750" lvl="1" indent="-457200" algn="just">
              <a:spcBef>
                <a:spcPts val="1000"/>
              </a:spcBef>
              <a:buFont typeface="Wingdings" panose="05000000000000000000" pitchFamily="2" charset="2"/>
              <a:buChar char="Ø"/>
            </a:pPr>
            <a:r>
              <a:rPr lang="en-GB" altLang="en-US" dirty="0"/>
              <a:t>Challenges </a:t>
            </a:r>
          </a:p>
          <a:p>
            <a:pPr marL="539750" lvl="1" indent="-457200" algn="just">
              <a:spcBef>
                <a:spcPts val="1000"/>
              </a:spcBef>
              <a:buFont typeface="Wingdings" panose="05000000000000000000" pitchFamily="2" charset="2"/>
              <a:buChar char="Ø"/>
            </a:pPr>
            <a:r>
              <a:rPr lang="en-GB" altLang="en-US" dirty="0"/>
              <a:t>Suspect information stream may or may not have encoded hidden data </a:t>
            </a:r>
          </a:p>
          <a:p>
            <a:pPr marL="539750" lvl="1" indent="-457200" algn="just">
              <a:spcBef>
                <a:spcPts val="1000"/>
              </a:spcBef>
              <a:buFont typeface="Wingdings" panose="05000000000000000000" pitchFamily="2" charset="2"/>
              <a:buChar char="Ø"/>
            </a:pPr>
            <a:r>
              <a:rPr lang="en-GB" altLang="en-US" dirty="0"/>
              <a:t>Efficient and accurate detection of hidden content within digital images is difficult </a:t>
            </a:r>
          </a:p>
          <a:p>
            <a:pPr marL="539750" lvl="1" indent="-457200" algn="just">
              <a:spcBef>
                <a:spcPts val="1000"/>
              </a:spcBef>
              <a:buFont typeface="Wingdings" panose="05000000000000000000" pitchFamily="2" charset="2"/>
              <a:buChar char="Ø"/>
            </a:pPr>
            <a:r>
              <a:rPr lang="en-GB" altLang="en-US" dirty="0"/>
              <a:t>The message might have been encrypted before being inserted into a file or signal </a:t>
            </a:r>
          </a:p>
          <a:p>
            <a:pPr marL="539750" lvl="1" indent="-457200" algn="just">
              <a:spcBef>
                <a:spcPts val="1000"/>
              </a:spcBef>
              <a:buFont typeface="Wingdings" panose="05000000000000000000" pitchFamily="2" charset="2"/>
              <a:buChar char="Ø"/>
            </a:pPr>
            <a:r>
              <a:rPr lang="en-GB" altLang="en-US" dirty="0"/>
              <a:t>Some of the suspect signals or files may have irrelevant data or noise encoded into them</a:t>
            </a:r>
          </a:p>
        </p:txBody>
      </p:sp>
    </p:spTree>
    <p:extLst>
      <p:ext uri="{BB962C8B-B14F-4D97-AF65-F5344CB8AC3E}">
        <p14:creationId xmlns:p14="http://schemas.microsoft.com/office/powerpoint/2010/main" val="2029183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kern="1200" dirty="0">
                <a:solidFill>
                  <a:schemeClr val="tx1"/>
                </a:solidFill>
                <a:latin typeface="+mn-lt"/>
                <a:ea typeface="+mn-ea"/>
                <a:cs typeface="+mn-cs"/>
              </a:rPr>
              <a:t>Text Files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The positions of characters are altered in the text files to hide the data.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Investigators can detect these changes by looking for text patterns, the language used, height of lines and unusual number of blank spaces.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 simple word processor can reveal text steganography sometimes as it displays the spaces, tabs, and other characters that distort the text's presentation during text steganography. </a:t>
            </a:r>
          </a:p>
          <a:p>
            <a:pPr marL="82550" lvl="1" indent="0" algn="just">
              <a:spcBef>
                <a:spcPts val="1000"/>
              </a:spcBef>
              <a:buNone/>
            </a:pPr>
            <a:r>
              <a:rPr lang="en-GB" altLang="en-US" sz="2400" b="1" kern="1200" dirty="0">
                <a:solidFill>
                  <a:schemeClr val="tx1"/>
                </a:solidFill>
                <a:latin typeface="+mn-lt"/>
                <a:ea typeface="+mn-ea"/>
                <a:cs typeface="+mn-cs"/>
              </a:rPr>
              <a:t>To detect text steganography</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Unusual patterns used in </a:t>
            </a:r>
            <a:r>
              <a:rPr lang="en-GB" altLang="en-US" sz="2400" b="0" kern="1200" dirty="0" err="1">
                <a:solidFill>
                  <a:schemeClr val="tx1"/>
                </a:solidFill>
                <a:latin typeface="+mn-lt"/>
                <a:ea typeface="+mn-ea"/>
                <a:cs typeface="+mn-cs"/>
              </a:rPr>
              <a:t>stego</a:t>
            </a:r>
            <a:r>
              <a:rPr lang="en-GB" altLang="en-US" sz="2400" b="0" kern="1200" dirty="0">
                <a:solidFill>
                  <a:schemeClr val="tx1"/>
                </a:solidFill>
                <a:latin typeface="+mn-lt"/>
                <a:ea typeface="+mn-ea"/>
                <a:cs typeface="+mn-cs"/>
              </a:rPr>
              <a:t>-object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Appended extra spaces and invisible characters</a:t>
            </a:r>
          </a:p>
        </p:txBody>
      </p:sp>
    </p:spTree>
    <p:extLst>
      <p:ext uri="{BB962C8B-B14F-4D97-AF65-F5344CB8AC3E}">
        <p14:creationId xmlns:p14="http://schemas.microsoft.com/office/powerpoint/2010/main" val="2819168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dirty="0"/>
              <a:t>Image Files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The information that is hidden in the image can be detected by observing changes in size, file format, last modified time stamp, and </a:t>
            </a:r>
            <a:r>
              <a:rPr lang="en-GB" altLang="en-US" sz="2400" b="0" kern="1200" dirty="0" err="1">
                <a:solidFill>
                  <a:schemeClr val="tx1"/>
                </a:solidFill>
                <a:latin typeface="+mn-lt"/>
                <a:ea typeface="+mn-ea"/>
                <a:cs typeface="+mn-cs"/>
              </a:rPr>
              <a:t>color</a:t>
            </a:r>
            <a:r>
              <a:rPr lang="en-GB" altLang="en-US" sz="2400" b="0" kern="1200" dirty="0">
                <a:solidFill>
                  <a:schemeClr val="tx1"/>
                </a:solidFill>
                <a:latin typeface="+mn-lt"/>
                <a:ea typeface="+mn-ea"/>
                <a:cs typeface="+mn-cs"/>
              </a:rPr>
              <a:t> palette of the file. </a:t>
            </a:r>
          </a:p>
          <a:p>
            <a:pPr marL="82550" lvl="1" indent="0" algn="just">
              <a:spcBef>
                <a:spcPts val="1000"/>
              </a:spcBef>
              <a:buNone/>
            </a:pPr>
            <a:r>
              <a:rPr lang="en-GB" altLang="en-US" sz="2400" b="1" kern="1200" dirty="0">
                <a:solidFill>
                  <a:schemeClr val="tx1"/>
                </a:solidFill>
                <a:latin typeface="+mn-lt"/>
                <a:ea typeface="+mn-ea"/>
                <a:cs typeface="+mn-cs"/>
              </a:rPr>
              <a:t>The following points can help detect image steganography: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Too many display distortions in images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Sometimes images may become grossly degraded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Detection of anomalies when evaluating original images and </a:t>
            </a:r>
            <a:r>
              <a:rPr lang="en-GB" altLang="en-US" sz="2400" b="0" kern="1200" dirty="0" err="1">
                <a:solidFill>
                  <a:schemeClr val="tx1"/>
                </a:solidFill>
                <a:latin typeface="+mn-lt"/>
                <a:ea typeface="+mn-ea"/>
                <a:cs typeface="+mn-cs"/>
              </a:rPr>
              <a:t>stego</a:t>
            </a:r>
            <a:r>
              <a:rPr lang="en-GB" altLang="en-US" sz="2400" b="0" kern="1200" dirty="0">
                <a:solidFill>
                  <a:schemeClr val="tx1"/>
                </a:solidFill>
                <a:latin typeface="+mn-lt"/>
                <a:ea typeface="+mn-ea"/>
                <a:cs typeface="+mn-cs"/>
              </a:rPr>
              <a:t>-images with respect to </a:t>
            </a:r>
            <a:r>
              <a:rPr lang="en-GB" altLang="en-US" sz="2400" b="0" kern="1200" dirty="0" err="1">
                <a:solidFill>
                  <a:schemeClr val="tx1"/>
                </a:solidFill>
                <a:latin typeface="+mn-lt"/>
                <a:ea typeface="+mn-ea"/>
                <a:cs typeface="+mn-cs"/>
              </a:rPr>
              <a:t>color</a:t>
            </a:r>
            <a:r>
              <a:rPr lang="en-GB" altLang="en-US" sz="2400" b="0" kern="1200" dirty="0">
                <a:solidFill>
                  <a:schemeClr val="tx1"/>
                </a:solidFill>
                <a:latin typeface="+mn-lt"/>
                <a:ea typeface="+mn-ea"/>
                <a:cs typeface="+mn-cs"/>
              </a:rPr>
              <a:t> composition, luminance, pixel relationships, etc.</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Exaggerated "noise“</a:t>
            </a:r>
          </a:p>
          <a:p>
            <a:pPr marL="539750" lvl="1" indent="-457200" algn="just">
              <a:spcBef>
                <a:spcPts val="1000"/>
              </a:spcBef>
              <a:buFont typeface="Wingdings" panose="05000000000000000000" pitchFamily="2" charset="2"/>
              <a:buChar char="Ø"/>
            </a:pPr>
            <a:r>
              <a:rPr lang="en-GB" altLang="en-US" dirty="0"/>
              <a:t>Observe the LSB’s</a:t>
            </a:r>
          </a:p>
          <a:p>
            <a:pPr marL="996950" lvl="2" indent="-457200" algn="just">
              <a:spcBef>
                <a:spcPts val="1000"/>
              </a:spcBef>
              <a:buFont typeface="Wingdings" panose="05000000000000000000" pitchFamily="2" charset="2"/>
              <a:buChar char="Ø"/>
            </a:pPr>
            <a:r>
              <a:rPr lang="en-GB" altLang="en-US" b="0" kern="1200" dirty="0">
                <a:solidFill>
                  <a:schemeClr val="tx1"/>
                </a:solidFill>
                <a:latin typeface="+mn-lt"/>
                <a:ea typeface="+mn-ea"/>
                <a:cs typeface="+mn-cs"/>
              </a:rPr>
              <a:t>By using statistical analysis on the LSB, the difference between random values and real values can be identified.</a:t>
            </a:r>
          </a:p>
        </p:txBody>
      </p:sp>
    </p:spTree>
    <p:extLst>
      <p:ext uri="{BB962C8B-B14F-4D97-AF65-F5344CB8AC3E}">
        <p14:creationId xmlns:p14="http://schemas.microsoft.com/office/powerpoint/2010/main" val="34292386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dirty="0"/>
              <a:t>Audio Files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Audio steganography is the process of embedding confidential information such as private documents and files in digital sound.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Statistical analysis methods can be used for detecting audio steganography as it too modifies LSB.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Especially, inaudible frequencies should be scanned for hidden information.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Odd distortions and patterns can also indicate the presence of secret data. </a:t>
            </a:r>
          </a:p>
        </p:txBody>
      </p:sp>
    </p:spTree>
    <p:extLst>
      <p:ext uri="{BB962C8B-B14F-4D97-AF65-F5344CB8AC3E}">
        <p14:creationId xmlns:p14="http://schemas.microsoft.com/office/powerpoint/2010/main" val="4205382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sz="2400" b="1" kern="1200" dirty="0">
                <a:solidFill>
                  <a:schemeClr val="tx1"/>
                </a:solidFill>
                <a:latin typeface="+mn-lt"/>
                <a:ea typeface="+mn-ea"/>
                <a:cs typeface="+mn-cs"/>
              </a:rPr>
              <a:t>Video Files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Detection of secret data in video files involves a combination of methods used in image and audio files.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Special code signs and gestures help in detecting secret data.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Both audio and video steganography are quite difficult to detect, as compared to the other types.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Moreover, it is very hard to detect any type of steganography that has been well executed.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However, careful analysis of audio and video signals for hidden information may increase the chances of detection.</a:t>
            </a:r>
          </a:p>
          <a:p>
            <a:pPr marL="0" lvl="1" indent="0" algn="l" defTabSz="914400" rtl="0" eaLnBrk="1" latinLnBrk="0" hangingPunct="1">
              <a:spcBef>
                <a:spcPts val="1000"/>
              </a:spcBef>
              <a:buFont typeface="Wingdings" panose="05000000000000000000" pitchFamily="2" charset="2"/>
              <a:buNone/>
            </a:pPr>
            <a:endParaRPr lang="en-GB" altLang="en-US" sz="2400" b="0" kern="1200" dirty="0">
              <a:solidFill>
                <a:schemeClr val="tx1"/>
              </a:solidFill>
              <a:latin typeface="+mn-lt"/>
              <a:ea typeface="+mn-ea"/>
              <a:cs typeface="+mn-cs"/>
            </a:endParaRPr>
          </a:p>
        </p:txBody>
      </p:sp>
    </p:spTree>
    <p:extLst>
      <p:ext uri="{BB962C8B-B14F-4D97-AF65-F5344CB8AC3E}">
        <p14:creationId xmlns:p14="http://schemas.microsoft.com/office/powerpoint/2010/main" val="14922786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Data Hiding</a:t>
            </a:r>
          </a:p>
        </p:txBody>
      </p:sp>
      <p:sp>
        <p:nvSpPr>
          <p:cNvPr id="3" name="Content Placeholder 2"/>
          <p:cNvSpPr>
            <a:spLocks noGrp="1"/>
          </p:cNvSpPr>
          <p:nvPr>
            <p:ph idx="1"/>
          </p:nvPr>
        </p:nvSpPr>
        <p:spPr>
          <a:xfrm>
            <a:off x="0" y="700087"/>
            <a:ext cx="12192000"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Data hiding is making the data inaccessible.</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NTFS-based hard disks contain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bad clusters in a metadata file as $</a:t>
            </a:r>
            <a:r>
              <a:rPr lang="en-GB" altLang="en-US" sz="2400" b="0" kern="1200" dirty="0" err="1">
                <a:solidFill>
                  <a:schemeClr val="tx1"/>
                </a:solidFill>
                <a:latin typeface="+mn-lt"/>
                <a:ea typeface="+mn-ea"/>
                <a:cs typeface="+mn-cs"/>
              </a:rPr>
              <a:t>BadClus</a:t>
            </a:r>
            <a:r>
              <a:rPr lang="en-GB" altLang="en-US" sz="2400" b="0" kern="1200" dirty="0">
                <a:solidFill>
                  <a:schemeClr val="tx1"/>
                </a:solidFill>
                <a:latin typeface="+mn-lt"/>
                <a:ea typeface="+mn-ea"/>
                <a:cs typeface="+mn-cs"/>
              </a:rPr>
              <a:t> and the MFT entry 8 represents these bad clusters.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t>
            </a:r>
            <a:r>
              <a:rPr lang="en-GB" altLang="en-US" sz="2400" b="0" kern="1200" dirty="0" err="1">
                <a:solidFill>
                  <a:schemeClr val="tx1"/>
                </a:solidFill>
                <a:latin typeface="+mn-lt"/>
                <a:ea typeface="+mn-ea"/>
                <a:cs typeface="+mn-cs"/>
              </a:rPr>
              <a:t>BadClus</a:t>
            </a:r>
            <a:r>
              <a:rPr lang="en-GB" altLang="en-US" sz="2400" b="0" kern="1200" dirty="0">
                <a:solidFill>
                  <a:schemeClr val="tx1"/>
                </a:solidFill>
                <a:latin typeface="+mn-lt"/>
                <a:ea typeface="+mn-ea"/>
                <a:cs typeface="+mn-cs"/>
              </a:rPr>
              <a:t> is a sparse file, which allows attackers to hide unlimited data as they can allocate more clusters to $</a:t>
            </a:r>
            <a:r>
              <a:rPr lang="en-GB" altLang="en-US" sz="2400" b="0" kern="1200" dirty="0" err="1">
                <a:solidFill>
                  <a:schemeClr val="tx1"/>
                </a:solidFill>
                <a:latin typeface="+mn-lt"/>
                <a:ea typeface="+mn-ea"/>
                <a:cs typeface="+mn-cs"/>
              </a:rPr>
              <a:t>BadClus</a:t>
            </a:r>
            <a:r>
              <a:rPr lang="en-GB" altLang="en-US" sz="2400" b="0" kern="1200" dirty="0">
                <a:solidFill>
                  <a:schemeClr val="tx1"/>
                </a:solidFill>
                <a:latin typeface="+mn-lt"/>
                <a:ea typeface="+mn-ea"/>
                <a:cs typeface="+mn-cs"/>
              </a:rPr>
              <a:t> to hide more data.</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Some hard disks have a </a:t>
            </a:r>
            <a:r>
              <a:rPr lang="en-GB" altLang="en-US" sz="2400" b="1" kern="1200" dirty="0">
                <a:solidFill>
                  <a:schemeClr val="tx1"/>
                </a:solidFill>
                <a:latin typeface="+mn-lt"/>
                <a:ea typeface="+mn-ea"/>
                <a:cs typeface="+mn-cs"/>
              </a:rPr>
              <a:t>host protected area </a:t>
            </a:r>
            <a:r>
              <a:rPr lang="en-GB" altLang="en-US" sz="2400" b="0" kern="1200" dirty="0">
                <a:solidFill>
                  <a:schemeClr val="tx1"/>
                </a:solidFill>
                <a:latin typeface="+mn-lt"/>
                <a:ea typeface="+mn-ea"/>
                <a:cs typeface="+mn-cs"/>
              </a:rPr>
              <a:t>(HPA) in which the developers can store data they want to protect (and hide) from normal use.</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The attackers use DPAs, DCOs, and slack spaces to hide data, which will not be visible to either BIOS or OS and requires special tools to detect and view.</a:t>
            </a:r>
          </a:p>
        </p:txBody>
      </p:sp>
    </p:spTree>
    <p:extLst>
      <p:ext uri="{BB962C8B-B14F-4D97-AF65-F5344CB8AC3E}">
        <p14:creationId xmlns:p14="http://schemas.microsoft.com/office/powerpoint/2010/main" val="37481162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Data Hiding</a:t>
            </a:r>
          </a:p>
        </p:txBody>
      </p:sp>
      <p:sp>
        <p:nvSpPr>
          <p:cNvPr id="3" name="Content Placeholder 2"/>
          <p:cNvSpPr>
            <a:spLocks noGrp="1"/>
          </p:cNvSpPr>
          <p:nvPr>
            <p:ph idx="1"/>
          </p:nvPr>
        </p:nvSpPr>
        <p:spPr>
          <a:xfrm>
            <a:off x="0" y="700087"/>
            <a:ext cx="12192000"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ADS, or an alternate data stream, is a NTFS file system feature that helps users find a file using alternate metadata information such as author title.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It allows files to have more than one stream of data, which are invisible to Windows Explorer and require special tools to view.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Files/ Data/ Executables may be hidden and accessed when required using CL - Utility.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An ADS contains metadata such as access timestamps, file attributes, etc.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Investigators need to </a:t>
            </a:r>
            <a:r>
              <a:rPr lang="en-GB" altLang="en-US" sz="2400" b="1" kern="1200" dirty="0">
                <a:solidFill>
                  <a:schemeClr val="tx1"/>
                </a:solidFill>
                <a:latin typeface="+mn-lt"/>
                <a:ea typeface="+mn-ea"/>
                <a:cs typeface="+mn-cs"/>
              </a:rPr>
              <a:t>find ADS and extract the information</a:t>
            </a:r>
            <a:r>
              <a:rPr lang="en-GB" altLang="en-US" sz="2400" b="0" kern="1200" dirty="0">
                <a:solidFill>
                  <a:schemeClr val="tx1"/>
                </a:solidFill>
                <a:latin typeface="+mn-lt"/>
                <a:ea typeface="+mn-ea"/>
                <a:cs typeface="+mn-cs"/>
              </a:rPr>
              <a:t>.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Retrieving ADS can offer raw details of the file and execution of malware.</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Use software tools to identify ADS files and extract the additional streams. </a:t>
            </a:r>
          </a:p>
          <a:p>
            <a:pPr marL="539750" lvl="1" indent="-457200" algn="just">
              <a:spcBef>
                <a:spcPts val="1000"/>
              </a:spcBef>
              <a:buFont typeface="Wingdings" panose="05000000000000000000" pitchFamily="2" charset="2"/>
              <a:buChar char="Ø"/>
            </a:pPr>
            <a:endParaRPr lang="en-GB" altLang="en-US" sz="2400" b="0" kern="1200" dirty="0">
              <a:solidFill>
                <a:schemeClr val="tx1"/>
              </a:solidFill>
              <a:latin typeface="+mn-lt"/>
              <a:ea typeface="+mn-ea"/>
              <a:cs typeface="+mn-cs"/>
            </a:endParaRPr>
          </a:p>
        </p:txBody>
      </p:sp>
    </p:spTree>
    <p:extLst>
      <p:ext uri="{BB962C8B-B14F-4D97-AF65-F5344CB8AC3E}">
        <p14:creationId xmlns:p14="http://schemas.microsoft.com/office/powerpoint/2010/main" val="25889854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Program Packers</a:t>
            </a:r>
          </a:p>
        </p:txBody>
      </p:sp>
      <p:sp>
        <p:nvSpPr>
          <p:cNvPr id="3" name="Content Placeholder 2"/>
          <p:cNvSpPr>
            <a:spLocks noGrp="1"/>
          </p:cNvSpPr>
          <p:nvPr>
            <p:ph idx="1"/>
          </p:nvPr>
        </p:nvSpPr>
        <p:spPr>
          <a:xfrm>
            <a:off x="0" y="700087"/>
            <a:ext cx="12192000"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Program packers are to hide their data. </a:t>
            </a:r>
            <a:r>
              <a:rPr lang="en-GB" altLang="en-US" sz="2400" b="0" i="1" kern="1200" dirty="0">
                <a:solidFill>
                  <a:schemeClr val="tx1"/>
                </a:solidFill>
                <a:latin typeface="+mn-lt"/>
                <a:ea typeface="+mn-ea"/>
                <a:cs typeface="+mn-cs"/>
              </a:rPr>
              <a:t>(similar to cryptography)</a:t>
            </a:r>
            <a:r>
              <a:rPr lang="en-GB" altLang="en-US" sz="2400" b="0" kern="1200" dirty="0">
                <a:solidFill>
                  <a:schemeClr val="tx1"/>
                </a:solidFill>
                <a:latin typeface="+mn-lt"/>
                <a:ea typeface="+mn-ea"/>
                <a:cs typeface="+mn-cs"/>
              </a:rPr>
              <a:t>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The packers compress the files using various algorithms. Unless the investigators know the tool that has been used to pack the file and have a tool to unpack it, they will not be able to access it.</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Evidence files </a:t>
            </a:r>
            <a:r>
              <a:rPr lang="en-GB" altLang="en-US" dirty="0"/>
              <a:t>may be hidden </a:t>
            </a:r>
            <a:r>
              <a:rPr lang="en-GB" altLang="en-US" sz="2400" b="0" kern="1200" dirty="0">
                <a:solidFill>
                  <a:schemeClr val="tx1"/>
                </a:solidFill>
                <a:latin typeface="+mn-lt"/>
                <a:ea typeface="+mn-ea"/>
                <a:cs typeface="+mn-cs"/>
              </a:rPr>
              <a:t>into containers, </a:t>
            </a:r>
            <a:r>
              <a:rPr lang="en-GB" altLang="en-US" sz="2400" b="0" i="1" kern="1200" dirty="0">
                <a:solidFill>
                  <a:schemeClr val="tx1"/>
                </a:solidFill>
                <a:latin typeface="+mn-lt"/>
                <a:ea typeface="+mn-ea"/>
                <a:cs typeface="+mn-cs"/>
              </a:rPr>
              <a:t>(making them hard to detect)</a:t>
            </a:r>
            <a:r>
              <a:rPr lang="en-GB" altLang="en-US" sz="2400" b="0" kern="1200" dirty="0">
                <a:solidFill>
                  <a:schemeClr val="tx1"/>
                </a:solidFill>
                <a:latin typeface="+mn-lt"/>
                <a:ea typeface="+mn-ea"/>
                <a:cs typeface="+mn-cs"/>
              </a:rPr>
              <a:t> </a:t>
            </a:r>
          </a:p>
          <a:p>
            <a:pPr marL="539750" lvl="1" indent="-457200" algn="just">
              <a:spcBef>
                <a:spcPts val="1000"/>
              </a:spcBef>
              <a:buFont typeface="Wingdings" panose="05000000000000000000" pitchFamily="2" charset="2"/>
              <a:buChar char="Ø"/>
            </a:pPr>
            <a:r>
              <a:rPr lang="en-GB" altLang="en-US" dirty="0"/>
              <a:t>As an Inv</a:t>
            </a:r>
            <a:r>
              <a:rPr lang="en-GB" altLang="en-US" sz="2400" b="0" kern="1200" dirty="0">
                <a:solidFill>
                  <a:schemeClr val="tx1"/>
                </a:solidFill>
                <a:latin typeface="+mn-lt"/>
                <a:ea typeface="+mn-ea"/>
                <a:cs typeface="+mn-cs"/>
              </a:rPr>
              <a:t>estigator,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mount compound files.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Program packers that are password-protected is a challenge</a:t>
            </a:r>
          </a:p>
          <a:p>
            <a:pPr marL="996950" lvl="2" indent="-457200" algn="just">
              <a:spcBef>
                <a:spcPts val="1000"/>
              </a:spcBef>
              <a:buFont typeface="Wingdings" panose="05000000000000000000" pitchFamily="2" charset="2"/>
              <a:buChar char="Ø"/>
            </a:pPr>
            <a:r>
              <a:rPr lang="en-GB" altLang="en-US" sz="2400" dirty="0"/>
              <a:t>You </a:t>
            </a:r>
            <a:r>
              <a:rPr lang="en-GB" altLang="en-US" sz="2400" b="0" kern="1200" dirty="0">
                <a:solidFill>
                  <a:schemeClr val="tx1"/>
                </a:solidFill>
                <a:latin typeface="+mn-lt"/>
                <a:ea typeface="+mn-ea"/>
                <a:cs typeface="+mn-cs"/>
              </a:rPr>
              <a:t>need to first decrypt the password to unpack the file.</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Intruders use packers to hide attack tools by reverse engineering or scanning techniques.</a:t>
            </a:r>
          </a:p>
        </p:txBody>
      </p:sp>
    </p:spTree>
    <p:extLst>
      <p:ext uri="{BB962C8B-B14F-4D97-AF65-F5344CB8AC3E}">
        <p14:creationId xmlns:p14="http://schemas.microsoft.com/office/powerpoint/2010/main" val="236992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Program Packers</a:t>
            </a:r>
          </a:p>
        </p:txBody>
      </p:sp>
      <p:sp>
        <p:nvSpPr>
          <p:cNvPr id="3" name="Content Placeholder 2"/>
          <p:cNvSpPr>
            <a:spLocks noGrp="1"/>
          </p:cNvSpPr>
          <p:nvPr>
            <p:ph idx="1"/>
          </p:nvPr>
        </p:nvSpPr>
        <p:spPr>
          <a:xfrm>
            <a:off x="0" y="700087"/>
            <a:ext cx="11958638"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Packers can carry executable files, malware, and other attack elements.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 case of executable files, these programs carry unpackers built into them, which unpack the file when user tries to run it and installs the executable on the host system.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Some of the widely used packers are UPX, </a:t>
            </a:r>
            <a:r>
              <a:rPr lang="en-GB" altLang="en-US" sz="2400" b="0" kern="1200" dirty="0" err="1">
                <a:solidFill>
                  <a:schemeClr val="tx1"/>
                </a:solidFill>
                <a:latin typeface="+mn-lt"/>
                <a:ea typeface="+mn-ea"/>
                <a:cs typeface="+mn-cs"/>
              </a:rPr>
              <a:t>PECompact</a:t>
            </a:r>
            <a:r>
              <a:rPr lang="en-GB" altLang="en-US" sz="2400" b="0" kern="1200" dirty="0">
                <a:solidFill>
                  <a:schemeClr val="tx1"/>
                </a:solidFill>
                <a:latin typeface="+mn-lt"/>
                <a:ea typeface="+mn-ea"/>
                <a:cs typeface="+mn-cs"/>
              </a:rPr>
              <a:t>, </a:t>
            </a:r>
            <a:r>
              <a:rPr lang="en-GB" altLang="en-US" sz="2400" b="0" kern="1200" dirty="0" err="1">
                <a:solidFill>
                  <a:schemeClr val="tx1"/>
                </a:solidFill>
                <a:latin typeface="+mn-lt"/>
                <a:ea typeface="+mn-ea"/>
                <a:cs typeface="+mn-cs"/>
              </a:rPr>
              <a:t>BurnEye</a:t>
            </a:r>
            <a:r>
              <a:rPr lang="en-GB" altLang="en-US" sz="2400" b="0" kern="1200" dirty="0">
                <a:solidFill>
                  <a:schemeClr val="tx1"/>
                </a:solidFill>
                <a:latin typeface="+mn-lt"/>
                <a:ea typeface="+mn-ea"/>
                <a:cs typeface="+mn-cs"/>
              </a:rPr>
              <a:t>, Exe Stealth Packer, Smart Packer Pro, etc.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You can dynamically </a:t>
            </a:r>
            <a:r>
              <a:rPr lang="en-GB" altLang="en-US" sz="2400" b="0" kern="1200" dirty="0" err="1">
                <a:solidFill>
                  <a:schemeClr val="tx1"/>
                </a:solidFill>
                <a:latin typeface="+mn-lt"/>
                <a:ea typeface="+mn-ea"/>
                <a:cs typeface="+mn-cs"/>
              </a:rPr>
              <a:t>analyze</a:t>
            </a:r>
            <a:r>
              <a:rPr lang="en-GB" altLang="en-US" sz="2400" b="0" kern="1200" dirty="0">
                <a:solidFill>
                  <a:schemeClr val="tx1"/>
                </a:solidFill>
                <a:latin typeface="+mn-lt"/>
                <a:ea typeface="+mn-ea"/>
                <a:cs typeface="+mn-cs"/>
              </a:rPr>
              <a:t> these packed executables by running them in a controlled environment and observing their behavior.</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Packed programs that are not password-protected are vulnerable to static analysis. </a:t>
            </a:r>
          </a:p>
        </p:txBody>
      </p:sp>
    </p:spTree>
    <p:extLst>
      <p:ext uri="{BB962C8B-B14F-4D97-AF65-F5344CB8AC3E}">
        <p14:creationId xmlns:p14="http://schemas.microsoft.com/office/powerpoint/2010/main" val="19477460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Countermeasures</a:t>
            </a:r>
          </a:p>
        </p:txBody>
      </p:sp>
      <p:sp>
        <p:nvSpPr>
          <p:cNvPr id="3" name="Content Placeholder 2"/>
          <p:cNvSpPr>
            <a:spLocks noGrp="1"/>
          </p:cNvSpPr>
          <p:nvPr>
            <p:ph idx="1"/>
          </p:nvPr>
        </p:nvSpPr>
        <p:spPr>
          <a:xfrm>
            <a:off x="0" y="700087"/>
            <a:ext cx="11958638"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Train and educate the forensic investigators about anti-forensics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Validate the results of examination using multiple tools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Impose strict laws against illegal use of anti-forensics tools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Understand the anti-forensic techniques and their weaknesses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Use latest and updated CFTs and test them for vulnerabilities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Save data in secure locations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Use intelligent decompression libraries to defend against compression bombs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Replace weak file identification techniques with stronger ones</a:t>
            </a:r>
          </a:p>
          <a:p>
            <a:pPr marL="539750" lvl="1" indent="-457200" algn="just">
              <a:spcBef>
                <a:spcPts val="1000"/>
              </a:spcBef>
              <a:buFont typeface="Wingdings" panose="05000000000000000000" pitchFamily="2" charset="2"/>
              <a:buChar char="Ø"/>
            </a:pPr>
            <a:endParaRPr lang="en-GB" altLang="en-US" sz="2400" b="0" kern="1200" dirty="0">
              <a:solidFill>
                <a:schemeClr val="tx1"/>
              </a:solidFill>
              <a:latin typeface="+mn-lt"/>
              <a:ea typeface="+mn-ea"/>
              <a:cs typeface="+mn-cs"/>
            </a:endParaRPr>
          </a:p>
        </p:txBody>
      </p:sp>
    </p:spTree>
    <p:extLst>
      <p:ext uri="{BB962C8B-B14F-4D97-AF65-F5344CB8AC3E}">
        <p14:creationId xmlns:p14="http://schemas.microsoft.com/office/powerpoint/2010/main" val="3179625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Computer Forensics</a:t>
            </a:r>
          </a:p>
          <a:p>
            <a:r>
              <a:rPr lang="en-GB" i="1" dirty="0"/>
              <a:t>(ACCD5000)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 Council – CHFI V10 </a:t>
            </a:r>
            <a:r>
              <a:rPr lang="en-GB" sz="1600" b="1" dirty="0" err="1">
                <a:effectLst>
                  <a:outerShdw blurRad="38100" dist="38100" dir="2700000" algn="tl">
                    <a:srgbClr val="000000">
                      <a:alpha val="43137"/>
                    </a:srgbClr>
                  </a:outerShdw>
                </a:effectLst>
              </a:rPr>
              <a:t>Ebook</a:t>
            </a:r>
            <a:endParaRPr lang="en-GB" sz="1600" b="1" dirty="0">
              <a:effectLst>
                <a:outerShdw blurRad="38100" dist="38100" dir="2700000" algn="tl">
                  <a:srgbClr val="000000">
                    <a:alpha val="43137"/>
                  </a:srgbClr>
                </a:outerShdw>
              </a:effectLst>
            </a:endParaRP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Bossler, Adam M._ Holt, Thomas J._ </a:t>
            </a:r>
            <a:r>
              <a:rPr lang="en-GB" sz="1600" b="1" dirty="0" err="1">
                <a:effectLst>
                  <a:outerShdw blurRad="38100" dist="38100" dir="2700000" algn="tl">
                    <a:srgbClr val="000000">
                      <a:alpha val="43137"/>
                    </a:srgbClr>
                  </a:outerShdw>
                </a:effectLst>
              </a:rPr>
              <a:t>Seigfried-Spellar</a:t>
            </a:r>
            <a:r>
              <a:rPr lang="en-GB" sz="1600" b="1" dirty="0">
                <a:effectLst>
                  <a:outerShdw blurRad="38100" dist="38100" dir="2700000" algn="tl">
                    <a:srgbClr val="000000">
                      <a:alpha val="43137"/>
                    </a:srgbClr>
                  </a:outerShdw>
                </a:effectLst>
              </a:rPr>
              <a:t>, Kathryn C – </a:t>
            </a:r>
          </a:p>
          <a:p>
            <a:r>
              <a:rPr lang="en-GB" sz="1600" b="1"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Digital Forensics and Incident Response: </a:t>
            </a:r>
          </a:p>
          <a:p>
            <a:r>
              <a:rPr lang="en-GB" sz="1600" b="1" dirty="0">
                <a:effectLst>
                  <a:outerShdw blurRad="38100" dist="38100" dir="2700000" algn="tl">
                    <a:srgbClr val="000000">
                      <a:alpha val="43137"/>
                    </a:srgbClr>
                  </a:outerShdw>
                </a:effectLst>
              </a:rPr>
              <a:t>A practical guide to deploying digital forensic techniques in </a:t>
            </a:r>
          </a:p>
          <a:p>
            <a:r>
              <a:rPr lang="en-GB" sz="1600" b="1"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Jason </a:t>
            </a:r>
            <a:r>
              <a:rPr lang="en-GB" sz="1600" b="1" dirty="0" err="1">
                <a:effectLst>
                  <a:outerShdw blurRad="38100" dist="38100" dir="2700000" algn="tl">
                    <a:srgbClr val="000000">
                      <a:alpha val="43137"/>
                    </a:srgbClr>
                  </a:outerShdw>
                </a:effectLst>
              </a:rPr>
              <a:t>Sachowski</a:t>
            </a:r>
            <a:r>
              <a:rPr lang="en-GB" sz="1600" b="1" dirty="0">
                <a:effectLst>
                  <a:outerShdw blurRad="38100" dist="38100" dir="2700000" algn="tl">
                    <a:srgbClr val="000000">
                      <a:alpha val="43137"/>
                    </a:srgbClr>
                  </a:outerShdw>
                </a:effectLst>
              </a:rPr>
              <a:t> - Digital Forensics and Investigations – </a:t>
            </a:r>
          </a:p>
          <a:p>
            <a:r>
              <a:rPr lang="en-GB" sz="1600" b="1"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Whitcomb, C. (2007). The evolution of digital evidence in </a:t>
            </a:r>
          </a:p>
          <a:p>
            <a:r>
              <a:rPr lang="en-GB" sz="1600" b="1"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endParaRPr lang="en-GB" sz="1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dirty="0"/>
          </a:p>
          <a:p>
            <a:r>
              <a:rPr lang="en-GB" b="1" i="1" dirty="0"/>
              <a:t>Computer Forensics</a:t>
            </a:r>
          </a:p>
          <a:p>
            <a:r>
              <a:rPr lang="en-GB" i="1" dirty="0"/>
              <a:t>(ACCD5000)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www.w3.org/XML/1998/namespace"/>
    <ds:schemaRef ds:uri="http://purl.org/dc/terms/"/>
    <ds:schemaRef ds:uri="http://schemas.microsoft.com/office/2006/documentManagement/types"/>
    <ds:schemaRef ds:uri="d2ec016d-25cf-4c07-aa6b-c53e267faa6f"/>
    <ds:schemaRef ds:uri="9902240c-f584-4322-946e-7b0be23bca91"/>
    <ds:schemaRef ds:uri="http://purl.org/dc/dcmitype/"/>
    <ds:schemaRef ds:uri="http://purl.org/dc/elements/1.1/"/>
    <ds:schemaRef ds:uri="http://schemas.microsoft.com/office/2006/metadata/properties"/>
    <ds:schemaRef ds:uri="http://schemas.openxmlformats.org/package/2006/metadata/core-properties"/>
    <ds:schemaRef ds:uri="http://schemas.microsoft.com/office/infopath/2007/PartnerControls"/>
  </ds:schemaRefs>
</ds:datastoreItem>
</file>

<file path=customXml/itemProps3.xml><?xml version="1.0" encoding="utf-8"?>
<ds:datastoreItem xmlns:ds="http://schemas.openxmlformats.org/officeDocument/2006/customXml" ds:itemID="{D5E0329E-C5EA-4B89-B62D-15B85A724B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2707</Words>
  <Application>Microsoft Office PowerPoint</Application>
  <PresentationFormat>Widescreen</PresentationFormat>
  <Paragraphs>331</Paragraphs>
  <Slides>32</Slides>
  <Notes>30</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32</vt:i4>
      </vt:variant>
    </vt:vector>
  </HeadingPairs>
  <TitlesOfParts>
    <vt:vector size="43" baseType="lpstr">
      <vt:lpstr>Söhne</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Office Theme</vt:lpstr>
      <vt:lpstr>PowerPoint Presentation</vt:lpstr>
      <vt:lpstr>Today’s Discussion</vt:lpstr>
      <vt:lpstr>Let's talk….</vt:lpstr>
      <vt:lpstr>Anti Forensics</vt:lpstr>
      <vt:lpstr>Anti Forensics</vt:lpstr>
      <vt:lpstr>Anti Forensics – Deletion</vt:lpstr>
      <vt:lpstr>Anti Forensics – Deletion</vt:lpstr>
      <vt:lpstr>Anti Forensics – Deletion</vt:lpstr>
      <vt:lpstr>PowerPoint Presentation</vt:lpstr>
      <vt:lpstr>Anti Forensics – Deletion</vt:lpstr>
      <vt:lpstr>Anti Forensics – Deletion </vt:lpstr>
      <vt:lpstr>Anti Forensics – Deletion </vt:lpstr>
      <vt:lpstr>PowerPoint Presentation</vt:lpstr>
      <vt:lpstr>Anti Forensics – Passwords </vt:lpstr>
      <vt:lpstr>Anti Forensics – Passwords </vt:lpstr>
      <vt:lpstr>Anti Forensics – Passwords </vt:lpstr>
      <vt:lpstr>Anti Forensics – Passwords </vt:lpstr>
      <vt:lpstr>Anti Forensics – Steganography</vt:lpstr>
      <vt:lpstr>Anti Forensics – Steganography</vt:lpstr>
      <vt:lpstr>Anti Forensics – Steganography</vt:lpstr>
      <vt:lpstr>Anti Forensics – Steganography</vt:lpstr>
      <vt:lpstr>Anti Forensics – Steganography</vt:lpstr>
      <vt:lpstr>Anti Forensics – Steganography</vt:lpstr>
      <vt:lpstr>Anti Forensics – Steganography</vt:lpstr>
      <vt:lpstr>Anti Forensics – Steganography</vt:lpstr>
      <vt:lpstr>Anti Forensics – Data Hiding</vt:lpstr>
      <vt:lpstr>Anti Forensics – Data Hiding</vt:lpstr>
      <vt:lpstr>Anti Forensics – Program Packers</vt:lpstr>
      <vt:lpstr>Anti Forensics – Program Packers</vt:lpstr>
      <vt:lpstr>Anti Forensics – Countermeasures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63</cp:revision>
  <dcterms:created xsi:type="dcterms:W3CDTF">2021-03-05T06:07:01Z</dcterms:created>
  <dcterms:modified xsi:type="dcterms:W3CDTF">2024-03-18T05:49:15Z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