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4" r:id="rId1"/>
    <p:sldMasterId id="2147483982" r:id="rId2"/>
    <p:sldMasterId id="2147483687" r:id="rId3"/>
    <p:sldMasterId id="2147484006" r:id="rId4"/>
    <p:sldMasterId id="2147483648" r:id="rId5"/>
  </p:sldMasterIdLst>
  <p:notesMasterIdLst>
    <p:notesMasterId r:id="rId72"/>
  </p:notesMasterIdLst>
  <p:sldIdLst>
    <p:sldId id="256" r:id="rId6"/>
    <p:sldId id="447" r:id="rId7"/>
    <p:sldId id="257" r:id="rId8"/>
    <p:sldId id="448" r:id="rId9"/>
    <p:sldId id="449" r:id="rId10"/>
    <p:sldId id="450" r:id="rId11"/>
    <p:sldId id="451" r:id="rId12"/>
    <p:sldId id="452" r:id="rId13"/>
    <p:sldId id="303" r:id="rId14"/>
    <p:sldId id="428" r:id="rId15"/>
    <p:sldId id="259" r:id="rId16"/>
    <p:sldId id="429" r:id="rId17"/>
    <p:sldId id="280" r:id="rId18"/>
    <p:sldId id="258" r:id="rId19"/>
    <p:sldId id="430" r:id="rId20"/>
    <p:sldId id="260" r:id="rId21"/>
    <p:sldId id="431" r:id="rId22"/>
    <p:sldId id="432" r:id="rId23"/>
    <p:sldId id="433" r:id="rId24"/>
    <p:sldId id="434" r:id="rId25"/>
    <p:sldId id="436" r:id="rId26"/>
    <p:sldId id="435" r:id="rId27"/>
    <p:sldId id="437" r:id="rId28"/>
    <p:sldId id="335" r:id="rId29"/>
    <p:sldId id="334" r:id="rId30"/>
    <p:sldId id="439" r:id="rId31"/>
    <p:sldId id="440" r:id="rId32"/>
    <p:sldId id="441" r:id="rId33"/>
    <p:sldId id="326" r:id="rId34"/>
    <p:sldId id="312" r:id="rId35"/>
    <p:sldId id="311" r:id="rId36"/>
    <p:sldId id="316" r:id="rId37"/>
    <p:sldId id="309" r:id="rId38"/>
    <p:sldId id="308" r:id="rId39"/>
    <p:sldId id="317" r:id="rId40"/>
    <p:sldId id="314" r:id="rId41"/>
    <p:sldId id="313" r:id="rId42"/>
    <p:sldId id="310" r:id="rId43"/>
    <p:sldId id="341" r:id="rId44"/>
    <p:sldId id="307" r:id="rId45"/>
    <p:sldId id="318" r:id="rId46"/>
    <p:sldId id="443" r:id="rId47"/>
    <p:sldId id="444" r:id="rId48"/>
    <p:sldId id="438" r:id="rId49"/>
    <p:sldId id="261" r:id="rId50"/>
    <p:sldId id="262" r:id="rId51"/>
    <p:sldId id="342" r:id="rId52"/>
    <p:sldId id="329" r:id="rId53"/>
    <p:sldId id="331" r:id="rId54"/>
    <p:sldId id="453" r:id="rId55"/>
    <p:sldId id="454" r:id="rId56"/>
    <p:sldId id="332" r:id="rId57"/>
    <p:sldId id="333" r:id="rId58"/>
    <p:sldId id="319" r:id="rId59"/>
    <p:sldId id="300" r:id="rId60"/>
    <p:sldId id="320" r:id="rId61"/>
    <p:sldId id="322" r:id="rId62"/>
    <p:sldId id="323" r:id="rId63"/>
    <p:sldId id="324" r:id="rId64"/>
    <p:sldId id="297" r:id="rId65"/>
    <p:sldId id="298" r:id="rId66"/>
    <p:sldId id="299" r:id="rId67"/>
    <p:sldId id="337" r:id="rId68"/>
    <p:sldId id="339" r:id="rId69"/>
    <p:sldId id="338" r:id="rId70"/>
    <p:sldId id="321"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9732" autoAdjust="0"/>
  </p:normalViewPr>
  <p:slideViewPr>
    <p:cSldViewPr snapToGrid="0">
      <p:cViewPr varScale="1">
        <p:scale>
          <a:sx n="48" d="100"/>
          <a:sy n="48" d="100"/>
        </p:scale>
        <p:origin x="155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viewProps" Target="viewProps.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ableStyles" Target="tableStyles.xml"/><Relationship Id="rId7" Type="http://schemas.openxmlformats.org/officeDocument/2006/relationships/slide" Target="slides/slide2.xml"/><Relationship Id="rId71" Type="http://schemas.openxmlformats.org/officeDocument/2006/relationships/slide" Target="slides/slide66.xml"/></Relationships>
</file>

<file path=ppt/diagrams/_rels/data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1D49650-8098-4C03-A526-DD514526A5C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B231BDC6-8EF5-46E2-9104-BD1FACEEB90F}">
      <dgm:prSet/>
      <dgm:spPr/>
      <dgm:t>
        <a:bodyPr/>
        <a:lstStyle/>
        <a:p>
          <a:r>
            <a:rPr lang="en-GB" noProof="0" dirty="0"/>
            <a:t>To recognise the role of different agencies and their duties to safeguard children</a:t>
          </a:r>
        </a:p>
      </dgm:t>
    </dgm:pt>
    <dgm:pt modelId="{D87F3565-0C0A-410B-8859-465281D43102}" type="parTrans" cxnId="{9576628C-08E4-4FDA-A0C5-0BC860BC0A50}">
      <dgm:prSet/>
      <dgm:spPr/>
      <dgm:t>
        <a:bodyPr/>
        <a:lstStyle/>
        <a:p>
          <a:endParaRPr lang="en-US"/>
        </a:p>
      </dgm:t>
    </dgm:pt>
    <dgm:pt modelId="{6A3E5F6C-DAD4-4FCB-830A-8F406B8900BA}" type="sibTrans" cxnId="{9576628C-08E4-4FDA-A0C5-0BC860BC0A50}">
      <dgm:prSet/>
      <dgm:spPr/>
      <dgm:t>
        <a:bodyPr/>
        <a:lstStyle/>
        <a:p>
          <a:endParaRPr lang="en-US"/>
        </a:p>
      </dgm:t>
    </dgm:pt>
    <dgm:pt modelId="{6F385512-2EF1-42BC-852E-3DABCE6D5D05}">
      <dgm:prSet/>
      <dgm:spPr/>
      <dgm:t>
        <a:bodyPr/>
        <a:lstStyle/>
        <a:p>
          <a:r>
            <a:rPr lang="en-GB" noProof="0" dirty="0"/>
            <a:t>To acknowledge the mistakes that have happened with authorities, who have failed to protect them</a:t>
          </a:r>
        </a:p>
      </dgm:t>
    </dgm:pt>
    <dgm:pt modelId="{B0A7B419-829C-4629-AFD7-46891663C76F}" type="parTrans" cxnId="{43FC892F-10B7-407E-9F52-5E630DCA415F}">
      <dgm:prSet/>
      <dgm:spPr/>
      <dgm:t>
        <a:bodyPr/>
        <a:lstStyle/>
        <a:p>
          <a:endParaRPr lang="en-US"/>
        </a:p>
      </dgm:t>
    </dgm:pt>
    <dgm:pt modelId="{FEAC438D-4FBE-4A3E-A06C-D89C3EDF462B}" type="sibTrans" cxnId="{43FC892F-10B7-407E-9F52-5E630DCA415F}">
      <dgm:prSet/>
      <dgm:spPr/>
      <dgm:t>
        <a:bodyPr/>
        <a:lstStyle/>
        <a:p>
          <a:endParaRPr lang="en-US"/>
        </a:p>
      </dgm:t>
    </dgm:pt>
    <dgm:pt modelId="{387D3C04-D9FE-F04C-B1E4-A811A3E2D4C5}" type="pres">
      <dgm:prSet presAssocID="{B1D49650-8098-4C03-A526-DD514526A5C3}" presName="hierChild1" presStyleCnt="0">
        <dgm:presLayoutVars>
          <dgm:chPref val="1"/>
          <dgm:dir/>
          <dgm:animOne val="branch"/>
          <dgm:animLvl val="lvl"/>
          <dgm:resizeHandles/>
        </dgm:presLayoutVars>
      </dgm:prSet>
      <dgm:spPr/>
    </dgm:pt>
    <dgm:pt modelId="{538ADE52-08A6-894D-B60E-CC403A5CE00A}" type="pres">
      <dgm:prSet presAssocID="{B231BDC6-8EF5-46E2-9104-BD1FACEEB90F}" presName="hierRoot1" presStyleCnt="0"/>
      <dgm:spPr/>
    </dgm:pt>
    <dgm:pt modelId="{EA3EDC4E-8451-5B4F-B35C-BBD77B8AFC58}" type="pres">
      <dgm:prSet presAssocID="{B231BDC6-8EF5-46E2-9104-BD1FACEEB90F}" presName="composite" presStyleCnt="0"/>
      <dgm:spPr/>
    </dgm:pt>
    <dgm:pt modelId="{44B817DA-DEA9-2D42-917C-FBB7BD627677}" type="pres">
      <dgm:prSet presAssocID="{B231BDC6-8EF5-46E2-9104-BD1FACEEB90F}" presName="background" presStyleLbl="node0" presStyleIdx="0" presStyleCnt="2"/>
      <dgm:spPr/>
    </dgm:pt>
    <dgm:pt modelId="{ADB7D7B6-8B08-D544-A100-047E5D040379}" type="pres">
      <dgm:prSet presAssocID="{B231BDC6-8EF5-46E2-9104-BD1FACEEB90F}" presName="text" presStyleLbl="fgAcc0" presStyleIdx="0" presStyleCnt="2">
        <dgm:presLayoutVars>
          <dgm:chPref val="3"/>
        </dgm:presLayoutVars>
      </dgm:prSet>
      <dgm:spPr/>
    </dgm:pt>
    <dgm:pt modelId="{B54C369D-6409-2845-8CBE-6A95EF60C956}" type="pres">
      <dgm:prSet presAssocID="{B231BDC6-8EF5-46E2-9104-BD1FACEEB90F}" presName="hierChild2" presStyleCnt="0"/>
      <dgm:spPr/>
    </dgm:pt>
    <dgm:pt modelId="{B583C0B3-1F6B-0A40-B6D6-F886A87742B9}" type="pres">
      <dgm:prSet presAssocID="{6F385512-2EF1-42BC-852E-3DABCE6D5D05}" presName="hierRoot1" presStyleCnt="0"/>
      <dgm:spPr/>
    </dgm:pt>
    <dgm:pt modelId="{8FCE9064-DECE-284F-8249-4DB4B088DBC1}" type="pres">
      <dgm:prSet presAssocID="{6F385512-2EF1-42BC-852E-3DABCE6D5D05}" presName="composite" presStyleCnt="0"/>
      <dgm:spPr/>
    </dgm:pt>
    <dgm:pt modelId="{9D34C226-6C71-FB41-92A2-796E58E1EF9E}" type="pres">
      <dgm:prSet presAssocID="{6F385512-2EF1-42BC-852E-3DABCE6D5D05}" presName="background" presStyleLbl="node0" presStyleIdx="1" presStyleCnt="2"/>
      <dgm:spPr/>
    </dgm:pt>
    <dgm:pt modelId="{06F1A124-E741-9C43-903E-323B8BB566D7}" type="pres">
      <dgm:prSet presAssocID="{6F385512-2EF1-42BC-852E-3DABCE6D5D05}" presName="text" presStyleLbl="fgAcc0" presStyleIdx="1" presStyleCnt="2">
        <dgm:presLayoutVars>
          <dgm:chPref val="3"/>
        </dgm:presLayoutVars>
      </dgm:prSet>
      <dgm:spPr/>
    </dgm:pt>
    <dgm:pt modelId="{CA1E4C8F-7D8D-F048-85CD-5C048906E385}" type="pres">
      <dgm:prSet presAssocID="{6F385512-2EF1-42BC-852E-3DABCE6D5D05}" presName="hierChild2" presStyleCnt="0"/>
      <dgm:spPr/>
    </dgm:pt>
  </dgm:ptLst>
  <dgm:cxnLst>
    <dgm:cxn modelId="{B0640F0B-F02A-9C41-8018-A2873E44978C}" type="presOf" srcId="{B231BDC6-8EF5-46E2-9104-BD1FACEEB90F}" destId="{ADB7D7B6-8B08-D544-A100-047E5D040379}" srcOrd="0" destOrd="0" presId="urn:microsoft.com/office/officeart/2005/8/layout/hierarchy1"/>
    <dgm:cxn modelId="{43FC892F-10B7-407E-9F52-5E630DCA415F}" srcId="{B1D49650-8098-4C03-A526-DD514526A5C3}" destId="{6F385512-2EF1-42BC-852E-3DABCE6D5D05}" srcOrd="1" destOrd="0" parTransId="{B0A7B419-829C-4629-AFD7-46891663C76F}" sibTransId="{FEAC438D-4FBE-4A3E-A06C-D89C3EDF462B}"/>
    <dgm:cxn modelId="{B07A1844-E76E-B544-A300-AFFC49898094}" type="presOf" srcId="{B1D49650-8098-4C03-A526-DD514526A5C3}" destId="{387D3C04-D9FE-F04C-B1E4-A811A3E2D4C5}" srcOrd="0" destOrd="0" presId="urn:microsoft.com/office/officeart/2005/8/layout/hierarchy1"/>
    <dgm:cxn modelId="{9576628C-08E4-4FDA-A0C5-0BC860BC0A50}" srcId="{B1D49650-8098-4C03-A526-DD514526A5C3}" destId="{B231BDC6-8EF5-46E2-9104-BD1FACEEB90F}" srcOrd="0" destOrd="0" parTransId="{D87F3565-0C0A-410B-8859-465281D43102}" sibTransId="{6A3E5F6C-DAD4-4FCB-830A-8F406B8900BA}"/>
    <dgm:cxn modelId="{1F40A9FA-F548-E741-A6F6-68E1C0410492}" type="presOf" srcId="{6F385512-2EF1-42BC-852E-3DABCE6D5D05}" destId="{06F1A124-E741-9C43-903E-323B8BB566D7}" srcOrd="0" destOrd="0" presId="urn:microsoft.com/office/officeart/2005/8/layout/hierarchy1"/>
    <dgm:cxn modelId="{3DB87DC4-C24B-964D-B39F-E3AC9A6B356E}" type="presParOf" srcId="{387D3C04-D9FE-F04C-B1E4-A811A3E2D4C5}" destId="{538ADE52-08A6-894D-B60E-CC403A5CE00A}" srcOrd="0" destOrd="0" presId="urn:microsoft.com/office/officeart/2005/8/layout/hierarchy1"/>
    <dgm:cxn modelId="{9E3EA004-A87F-334E-A5A1-8922078DC9EF}" type="presParOf" srcId="{538ADE52-08A6-894D-B60E-CC403A5CE00A}" destId="{EA3EDC4E-8451-5B4F-B35C-BBD77B8AFC58}" srcOrd="0" destOrd="0" presId="urn:microsoft.com/office/officeart/2005/8/layout/hierarchy1"/>
    <dgm:cxn modelId="{B2C8617B-CAB3-F146-8A7E-E6CA894658E2}" type="presParOf" srcId="{EA3EDC4E-8451-5B4F-B35C-BBD77B8AFC58}" destId="{44B817DA-DEA9-2D42-917C-FBB7BD627677}" srcOrd="0" destOrd="0" presId="urn:microsoft.com/office/officeart/2005/8/layout/hierarchy1"/>
    <dgm:cxn modelId="{18A10993-D269-2240-B843-DE916F37A9B0}" type="presParOf" srcId="{EA3EDC4E-8451-5B4F-B35C-BBD77B8AFC58}" destId="{ADB7D7B6-8B08-D544-A100-047E5D040379}" srcOrd="1" destOrd="0" presId="urn:microsoft.com/office/officeart/2005/8/layout/hierarchy1"/>
    <dgm:cxn modelId="{8AD72C75-25DB-B843-A89F-0DAFD5081F12}" type="presParOf" srcId="{538ADE52-08A6-894D-B60E-CC403A5CE00A}" destId="{B54C369D-6409-2845-8CBE-6A95EF60C956}" srcOrd="1" destOrd="0" presId="urn:microsoft.com/office/officeart/2005/8/layout/hierarchy1"/>
    <dgm:cxn modelId="{AAB4A41D-9E40-B24E-A1E8-E9E8FAD0B4FB}" type="presParOf" srcId="{387D3C04-D9FE-F04C-B1E4-A811A3E2D4C5}" destId="{B583C0B3-1F6B-0A40-B6D6-F886A87742B9}" srcOrd="1" destOrd="0" presId="urn:microsoft.com/office/officeart/2005/8/layout/hierarchy1"/>
    <dgm:cxn modelId="{7A29F794-1A30-0B47-8DB9-D5E55532F8EF}" type="presParOf" srcId="{B583C0B3-1F6B-0A40-B6D6-F886A87742B9}" destId="{8FCE9064-DECE-284F-8249-4DB4B088DBC1}" srcOrd="0" destOrd="0" presId="urn:microsoft.com/office/officeart/2005/8/layout/hierarchy1"/>
    <dgm:cxn modelId="{72CDD3D9-3FCD-9448-AF7F-3D426B32424B}" type="presParOf" srcId="{8FCE9064-DECE-284F-8249-4DB4B088DBC1}" destId="{9D34C226-6C71-FB41-92A2-796E58E1EF9E}" srcOrd="0" destOrd="0" presId="urn:microsoft.com/office/officeart/2005/8/layout/hierarchy1"/>
    <dgm:cxn modelId="{227A9F7E-B2E5-FF4A-B0DA-2780187464E7}" type="presParOf" srcId="{8FCE9064-DECE-284F-8249-4DB4B088DBC1}" destId="{06F1A124-E741-9C43-903E-323B8BB566D7}" srcOrd="1" destOrd="0" presId="urn:microsoft.com/office/officeart/2005/8/layout/hierarchy1"/>
    <dgm:cxn modelId="{D4388D3A-1AAC-754C-BB0A-7B74D7B35E33}" type="presParOf" srcId="{B583C0B3-1F6B-0A40-B6D6-F886A87742B9}" destId="{CA1E4C8F-7D8D-F048-85CD-5C048906E38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E5DE3D7-97BA-45ED-911E-06AC189DD143}"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6965474B-A468-42DB-A74A-8023832E2900}">
      <dgm:prSet/>
      <dgm:spPr/>
      <dgm:t>
        <a:bodyPr/>
        <a:lstStyle/>
        <a:p>
          <a:r>
            <a:rPr lang="en-GB" noProof="0" dirty="0"/>
            <a:t>Forcing or enticing a child to be involved in sexual activity</a:t>
          </a:r>
        </a:p>
      </dgm:t>
    </dgm:pt>
    <dgm:pt modelId="{D2F2060B-CE77-419F-9E57-D8F288265A4D}" type="parTrans" cxnId="{3DDB95C3-FAC9-4E64-938F-51AD219AA502}">
      <dgm:prSet/>
      <dgm:spPr/>
      <dgm:t>
        <a:bodyPr/>
        <a:lstStyle/>
        <a:p>
          <a:endParaRPr lang="en-US"/>
        </a:p>
      </dgm:t>
    </dgm:pt>
    <dgm:pt modelId="{F75CCD8D-CAA1-4E6C-8F2A-ABC3B26197F1}" type="sibTrans" cxnId="{3DDB95C3-FAC9-4E64-938F-51AD219AA502}">
      <dgm:prSet/>
      <dgm:spPr/>
      <dgm:t>
        <a:bodyPr/>
        <a:lstStyle/>
        <a:p>
          <a:endParaRPr lang="en-US"/>
        </a:p>
      </dgm:t>
    </dgm:pt>
    <dgm:pt modelId="{851F443D-8A66-4E25-8565-3EA219E58247}">
      <dgm:prSet/>
      <dgm:spPr/>
      <dgm:t>
        <a:bodyPr/>
        <a:lstStyle/>
        <a:p>
          <a:r>
            <a:rPr lang="en-GB" noProof="0" dirty="0"/>
            <a:t>Penetrative </a:t>
          </a:r>
        </a:p>
      </dgm:t>
    </dgm:pt>
    <dgm:pt modelId="{FFF04451-189A-4FC5-A6DA-631C2C256A90}" type="parTrans" cxnId="{A40E3CF8-6AFD-4B4B-890F-031844569DD6}">
      <dgm:prSet/>
      <dgm:spPr/>
      <dgm:t>
        <a:bodyPr/>
        <a:lstStyle/>
        <a:p>
          <a:endParaRPr lang="en-US"/>
        </a:p>
      </dgm:t>
    </dgm:pt>
    <dgm:pt modelId="{AA1DCA4F-2EE5-41D2-8C52-E67C1235E6A7}" type="sibTrans" cxnId="{A40E3CF8-6AFD-4B4B-890F-031844569DD6}">
      <dgm:prSet/>
      <dgm:spPr/>
      <dgm:t>
        <a:bodyPr/>
        <a:lstStyle/>
        <a:p>
          <a:endParaRPr lang="en-US"/>
        </a:p>
      </dgm:t>
    </dgm:pt>
    <dgm:pt modelId="{5FFB0870-033F-43A5-81EB-8FED8C7BF21A}">
      <dgm:prSet/>
      <dgm:spPr/>
      <dgm:t>
        <a:bodyPr/>
        <a:lstStyle/>
        <a:p>
          <a:r>
            <a:rPr lang="en-GB" noProof="0" dirty="0"/>
            <a:t>Non-penetrative </a:t>
          </a:r>
        </a:p>
      </dgm:t>
    </dgm:pt>
    <dgm:pt modelId="{81DC9D93-1380-41C0-9B0D-3D58974B9157}" type="parTrans" cxnId="{8AADE99D-F11C-4877-A8C0-9516BA02D672}">
      <dgm:prSet/>
      <dgm:spPr/>
      <dgm:t>
        <a:bodyPr/>
        <a:lstStyle/>
        <a:p>
          <a:endParaRPr lang="en-US"/>
        </a:p>
      </dgm:t>
    </dgm:pt>
    <dgm:pt modelId="{2E8628FC-08E7-48C6-B2C3-438531EBAAE9}" type="sibTrans" cxnId="{8AADE99D-F11C-4877-A8C0-9516BA02D672}">
      <dgm:prSet/>
      <dgm:spPr/>
      <dgm:t>
        <a:bodyPr/>
        <a:lstStyle/>
        <a:p>
          <a:endParaRPr lang="en-US"/>
        </a:p>
      </dgm:t>
    </dgm:pt>
    <dgm:pt modelId="{41ACCAE9-BEF0-4E41-A93E-7C2ABFA5B18C}">
      <dgm:prSet/>
      <dgm:spPr/>
      <dgm:t>
        <a:bodyPr/>
        <a:lstStyle/>
        <a:p>
          <a:r>
            <a:rPr lang="en-GB" noProof="0" dirty="0"/>
            <a:t>Non-contact crime – creating sexual images or watching video’s </a:t>
          </a:r>
        </a:p>
      </dgm:t>
    </dgm:pt>
    <dgm:pt modelId="{09F149AD-A7E8-40E6-9631-E168D9EAE1DB}" type="parTrans" cxnId="{2A85895E-6D3D-4E80-B4C6-2D9C989B6591}">
      <dgm:prSet/>
      <dgm:spPr/>
      <dgm:t>
        <a:bodyPr/>
        <a:lstStyle/>
        <a:p>
          <a:endParaRPr lang="en-US"/>
        </a:p>
      </dgm:t>
    </dgm:pt>
    <dgm:pt modelId="{55FBBCED-0C3D-446A-A9DC-B1689EFF2D0A}" type="sibTrans" cxnId="{2A85895E-6D3D-4E80-B4C6-2D9C989B6591}">
      <dgm:prSet/>
      <dgm:spPr/>
      <dgm:t>
        <a:bodyPr/>
        <a:lstStyle/>
        <a:p>
          <a:endParaRPr lang="en-US"/>
        </a:p>
      </dgm:t>
    </dgm:pt>
    <dgm:pt modelId="{1CA6E093-AE8D-48FC-87B1-7176725FE863}">
      <dgm:prSet/>
      <dgm:spPr/>
      <dgm:t>
        <a:bodyPr/>
        <a:lstStyle/>
        <a:p>
          <a:r>
            <a:rPr lang="en-GB" noProof="0" dirty="0"/>
            <a:t>Grooming </a:t>
          </a:r>
        </a:p>
      </dgm:t>
    </dgm:pt>
    <dgm:pt modelId="{B4CB4A82-037C-4FCF-9137-B026B0C53A92}" type="parTrans" cxnId="{F10234FB-1B95-4137-A2FE-2D60EC2A7E8C}">
      <dgm:prSet/>
      <dgm:spPr/>
      <dgm:t>
        <a:bodyPr/>
        <a:lstStyle/>
        <a:p>
          <a:endParaRPr lang="en-US"/>
        </a:p>
      </dgm:t>
    </dgm:pt>
    <dgm:pt modelId="{16C9F2C2-5415-4C0A-805B-D67C5A076685}" type="sibTrans" cxnId="{F10234FB-1B95-4137-A2FE-2D60EC2A7E8C}">
      <dgm:prSet/>
      <dgm:spPr/>
      <dgm:t>
        <a:bodyPr/>
        <a:lstStyle/>
        <a:p>
          <a:endParaRPr lang="en-US"/>
        </a:p>
      </dgm:t>
    </dgm:pt>
    <dgm:pt modelId="{D06E3998-6798-4F2F-B6FF-6C8F20D56C3A}" type="pres">
      <dgm:prSet presAssocID="{6E5DE3D7-97BA-45ED-911E-06AC189DD143}" presName="vert0" presStyleCnt="0">
        <dgm:presLayoutVars>
          <dgm:dir/>
          <dgm:animOne val="branch"/>
          <dgm:animLvl val="lvl"/>
        </dgm:presLayoutVars>
      </dgm:prSet>
      <dgm:spPr/>
    </dgm:pt>
    <dgm:pt modelId="{B9D7DA0E-DE08-475A-BF6F-B9D868996A52}" type="pres">
      <dgm:prSet presAssocID="{6965474B-A468-42DB-A74A-8023832E2900}" presName="thickLine" presStyleLbl="alignNode1" presStyleIdx="0" presStyleCnt="5"/>
      <dgm:spPr/>
    </dgm:pt>
    <dgm:pt modelId="{8D5C9E90-198E-4543-8534-96DBB1F14D4F}" type="pres">
      <dgm:prSet presAssocID="{6965474B-A468-42DB-A74A-8023832E2900}" presName="horz1" presStyleCnt="0"/>
      <dgm:spPr/>
    </dgm:pt>
    <dgm:pt modelId="{37A50E57-D788-4510-B846-697D8D818A45}" type="pres">
      <dgm:prSet presAssocID="{6965474B-A468-42DB-A74A-8023832E2900}" presName="tx1" presStyleLbl="revTx" presStyleIdx="0" presStyleCnt="5"/>
      <dgm:spPr/>
    </dgm:pt>
    <dgm:pt modelId="{9B288147-B436-4A9E-8C36-DE1390221207}" type="pres">
      <dgm:prSet presAssocID="{6965474B-A468-42DB-A74A-8023832E2900}" presName="vert1" presStyleCnt="0"/>
      <dgm:spPr/>
    </dgm:pt>
    <dgm:pt modelId="{1EF4E350-C39F-4E1C-86F1-543EBF3CDDD0}" type="pres">
      <dgm:prSet presAssocID="{851F443D-8A66-4E25-8565-3EA219E58247}" presName="thickLine" presStyleLbl="alignNode1" presStyleIdx="1" presStyleCnt="5"/>
      <dgm:spPr/>
    </dgm:pt>
    <dgm:pt modelId="{20FE1B33-459E-457B-A36A-DA3B1030D255}" type="pres">
      <dgm:prSet presAssocID="{851F443D-8A66-4E25-8565-3EA219E58247}" presName="horz1" presStyleCnt="0"/>
      <dgm:spPr/>
    </dgm:pt>
    <dgm:pt modelId="{11E5DB65-96EF-4007-9A0A-B8D66FDACF25}" type="pres">
      <dgm:prSet presAssocID="{851F443D-8A66-4E25-8565-3EA219E58247}" presName="tx1" presStyleLbl="revTx" presStyleIdx="1" presStyleCnt="5"/>
      <dgm:spPr/>
    </dgm:pt>
    <dgm:pt modelId="{28BE820C-2699-43F7-B407-242E8596FFA5}" type="pres">
      <dgm:prSet presAssocID="{851F443D-8A66-4E25-8565-3EA219E58247}" presName="vert1" presStyleCnt="0"/>
      <dgm:spPr/>
    </dgm:pt>
    <dgm:pt modelId="{88B9BE15-CB2F-46D0-A737-6BA5E36D9AE1}" type="pres">
      <dgm:prSet presAssocID="{5FFB0870-033F-43A5-81EB-8FED8C7BF21A}" presName="thickLine" presStyleLbl="alignNode1" presStyleIdx="2" presStyleCnt="5"/>
      <dgm:spPr/>
    </dgm:pt>
    <dgm:pt modelId="{96E1BEFA-92C6-4E22-B468-DDAD419AD21A}" type="pres">
      <dgm:prSet presAssocID="{5FFB0870-033F-43A5-81EB-8FED8C7BF21A}" presName="horz1" presStyleCnt="0"/>
      <dgm:spPr/>
    </dgm:pt>
    <dgm:pt modelId="{09A38D1D-E165-40C8-AC65-9F98F7E359AB}" type="pres">
      <dgm:prSet presAssocID="{5FFB0870-033F-43A5-81EB-8FED8C7BF21A}" presName="tx1" presStyleLbl="revTx" presStyleIdx="2" presStyleCnt="5"/>
      <dgm:spPr/>
    </dgm:pt>
    <dgm:pt modelId="{A9EFD322-7656-436E-A553-04EC6628F77C}" type="pres">
      <dgm:prSet presAssocID="{5FFB0870-033F-43A5-81EB-8FED8C7BF21A}" presName="vert1" presStyleCnt="0"/>
      <dgm:spPr/>
    </dgm:pt>
    <dgm:pt modelId="{D2092DFE-BC5E-4145-BD4E-C81F5926839B}" type="pres">
      <dgm:prSet presAssocID="{41ACCAE9-BEF0-4E41-A93E-7C2ABFA5B18C}" presName="thickLine" presStyleLbl="alignNode1" presStyleIdx="3" presStyleCnt="5"/>
      <dgm:spPr/>
    </dgm:pt>
    <dgm:pt modelId="{47D8B4BB-F45B-47C1-A282-535F8E3F4BDE}" type="pres">
      <dgm:prSet presAssocID="{41ACCAE9-BEF0-4E41-A93E-7C2ABFA5B18C}" presName="horz1" presStyleCnt="0"/>
      <dgm:spPr/>
    </dgm:pt>
    <dgm:pt modelId="{18A037E3-D74F-44A5-B44D-1345EC9BF5C4}" type="pres">
      <dgm:prSet presAssocID="{41ACCAE9-BEF0-4E41-A93E-7C2ABFA5B18C}" presName="tx1" presStyleLbl="revTx" presStyleIdx="3" presStyleCnt="5"/>
      <dgm:spPr/>
    </dgm:pt>
    <dgm:pt modelId="{C3D10C9A-B51B-4110-B5AF-BBB08DD5AF57}" type="pres">
      <dgm:prSet presAssocID="{41ACCAE9-BEF0-4E41-A93E-7C2ABFA5B18C}" presName="vert1" presStyleCnt="0"/>
      <dgm:spPr/>
    </dgm:pt>
    <dgm:pt modelId="{668CC975-1B6A-4EF9-B53B-7E1C188A833C}" type="pres">
      <dgm:prSet presAssocID="{1CA6E093-AE8D-48FC-87B1-7176725FE863}" presName="thickLine" presStyleLbl="alignNode1" presStyleIdx="4" presStyleCnt="5"/>
      <dgm:spPr/>
    </dgm:pt>
    <dgm:pt modelId="{8DDB019D-708A-40F0-8413-7C422DCB9C80}" type="pres">
      <dgm:prSet presAssocID="{1CA6E093-AE8D-48FC-87B1-7176725FE863}" presName="horz1" presStyleCnt="0"/>
      <dgm:spPr/>
    </dgm:pt>
    <dgm:pt modelId="{F4423D02-FDF3-4432-8412-BEA56D94A649}" type="pres">
      <dgm:prSet presAssocID="{1CA6E093-AE8D-48FC-87B1-7176725FE863}" presName="tx1" presStyleLbl="revTx" presStyleIdx="4" presStyleCnt="5"/>
      <dgm:spPr/>
    </dgm:pt>
    <dgm:pt modelId="{F41ECC39-DCD2-40F2-91CD-F2CA23F73EFD}" type="pres">
      <dgm:prSet presAssocID="{1CA6E093-AE8D-48FC-87B1-7176725FE863}" presName="vert1" presStyleCnt="0"/>
      <dgm:spPr/>
    </dgm:pt>
  </dgm:ptLst>
  <dgm:cxnLst>
    <dgm:cxn modelId="{1B75873A-EC76-427C-80F9-0BABE9C66362}" type="presOf" srcId="{6965474B-A468-42DB-A74A-8023832E2900}" destId="{37A50E57-D788-4510-B846-697D8D818A45}" srcOrd="0" destOrd="0" presId="urn:microsoft.com/office/officeart/2008/layout/LinedList"/>
    <dgm:cxn modelId="{C9E1793F-506C-4A7A-B0BA-FA7ABDE9FDBE}" type="presOf" srcId="{5FFB0870-033F-43A5-81EB-8FED8C7BF21A}" destId="{09A38D1D-E165-40C8-AC65-9F98F7E359AB}" srcOrd="0" destOrd="0" presId="urn:microsoft.com/office/officeart/2008/layout/LinedList"/>
    <dgm:cxn modelId="{7E1E555C-A1EF-4817-8DC8-C8558B4E367F}" type="presOf" srcId="{41ACCAE9-BEF0-4E41-A93E-7C2ABFA5B18C}" destId="{18A037E3-D74F-44A5-B44D-1345EC9BF5C4}" srcOrd="0" destOrd="0" presId="urn:microsoft.com/office/officeart/2008/layout/LinedList"/>
    <dgm:cxn modelId="{2A85895E-6D3D-4E80-B4C6-2D9C989B6591}" srcId="{6E5DE3D7-97BA-45ED-911E-06AC189DD143}" destId="{41ACCAE9-BEF0-4E41-A93E-7C2ABFA5B18C}" srcOrd="3" destOrd="0" parTransId="{09F149AD-A7E8-40E6-9631-E168D9EAE1DB}" sibTransId="{55FBBCED-0C3D-446A-A9DC-B1689EFF2D0A}"/>
    <dgm:cxn modelId="{8AADE99D-F11C-4877-A8C0-9516BA02D672}" srcId="{6E5DE3D7-97BA-45ED-911E-06AC189DD143}" destId="{5FFB0870-033F-43A5-81EB-8FED8C7BF21A}" srcOrd="2" destOrd="0" parTransId="{81DC9D93-1380-41C0-9B0D-3D58974B9157}" sibTransId="{2E8628FC-08E7-48C6-B2C3-438531EBAAE9}"/>
    <dgm:cxn modelId="{F8583DA4-C7ED-4F4E-95B3-E486A99F78C2}" type="presOf" srcId="{1CA6E093-AE8D-48FC-87B1-7176725FE863}" destId="{F4423D02-FDF3-4432-8412-BEA56D94A649}" srcOrd="0" destOrd="0" presId="urn:microsoft.com/office/officeart/2008/layout/LinedList"/>
    <dgm:cxn modelId="{79B958A5-AA5E-4C0F-A839-CEA0FF788EB9}" type="presOf" srcId="{6E5DE3D7-97BA-45ED-911E-06AC189DD143}" destId="{D06E3998-6798-4F2F-B6FF-6C8F20D56C3A}" srcOrd="0" destOrd="0" presId="urn:microsoft.com/office/officeart/2008/layout/LinedList"/>
    <dgm:cxn modelId="{3DDB95C3-FAC9-4E64-938F-51AD219AA502}" srcId="{6E5DE3D7-97BA-45ED-911E-06AC189DD143}" destId="{6965474B-A468-42DB-A74A-8023832E2900}" srcOrd="0" destOrd="0" parTransId="{D2F2060B-CE77-419F-9E57-D8F288265A4D}" sibTransId="{F75CCD8D-CAA1-4E6C-8F2A-ABC3B26197F1}"/>
    <dgm:cxn modelId="{DEEEB6E8-2858-4699-BADF-C57B8070FB73}" type="presOf" srcId="{851F443D-8A66-4E25-8565-3EA219E58247}" destId="{11E5DB65-96EF-4007-9A0A-B8D66FDACF25}" srcOrd="0" destOrd="0" presId="urn:microsoft.com/office/officeart/2008/layout/LinedList"/>
    <dgm:cxn modelId="{A40E3CF8-6AFD-4B4B-890F-031844569DD6}" srcId="{6E5DE3D7-97BA-45ED-911E-06AC189DD143}" destId="{851F443D-8A66-4E25-8565-3EA219E58247}" srcOrd="1" destOrd="0" parTransId="{FFF04451-189A-4FC5-A6DA-631C2C256A90}" sibTransId="{AA1DCA4F-2EE5-41D2-8C52-E67C1235E6A7}"/>
    <dgm:cxn modelId="{F10234FB-1B95-4137-A2FE-2D60EC2A7E8C}" srcId="{6E5DE3D7-97BA-45ED-911E-06AC189DD143}" destId="{1CA6E093-AE8D-48FC-87B1-7176725FE863}" srcOrd="4" destOrd="0" parTransId="{B4CB4A82-037C-4FCF-9137-B026B0C53A92}" sibTransId="{16C9F2C2-5415-4C0A-805B-D67C5A076685}"/>
    <dgm:cxn modelId="{A60C88AC-A680-461C-B5D4-2935B8C7E96A}" type="presParOf" srcId="{D06E3998-6798-4F2F-B6FF-6C8F20D56C3A}" destId="{B9D7DA0E-DE08-475A-BF6F-B9D868996A52}" srcOrd="0" destOrd="0" presId="urn:microsoft.com/office/officeart/2008/layout/LinedList"/>
    <dgm:cxn modelId="{81118800-A9EA-4BA4-9B18-596611923DEC}" type="presParOf" srcId="{D06E3998-6798-4F2F-B6FF-6C8F20D56C3A}" destId="{8D5C9E90-198E-4543-8534-96DBB1F14D4F}" srcOrd="1" destOrd="0" presId="urn:microsoft.com/office/officeart/2008/layout/LinedList"/>
    <dgm:cxn modelId="{4AFFB26D-EA23-4630-AB96-D56CE06EB0D4}" type="presParOf" srcId="{8D5C9E90-198E-4543-8534-96DBB1F14D4F}" destId="{37A50E57-D788-4510-B846-697D8D818A45}" srcOrd="0" destOrd="0" presId="urn:microsoft.com/office/officeart/2008/layout/LinedList"/>
    <dgm:cxn modelId="{0B5B42B2-F1E6-48E8-9B80-D564B452C02F}" type="presParOf" srcId="{8D5C9E90-198E-4543-8534-96DBB1F14D4F}" destId="{9B288147-B436-4A9E-8C36-DE1390221207}" srcOrd="1" destOrd="0" presId="urn:microsoft.com/office/officeart/2008/layout/LinedList"/>
    <dgm:cxn modelId="{FDE2F2A0-CAC4-4C1D-BBEC-2A4DC54F0879}" type="presParOf" srcId="{D06E3998-6798-4F2F-B6FF-6C8F20D56C3A}" destId="{1EF4E350-C39F-4E1C-86F1-543EBF3CDDD0}" srcOrd="2" destOrd="0" presId="urn:microsoft.com/office/officeart/2008/layout/LinedList"/>
    <dgm:cxn modelId="{E9D3A864-AA13-4619-A97D-DF9E1C2239A0}" type="presParOf" srcId="{D06E3998-6798-4F2F-B6FF-6C8F20D56C3A}" destId="{20FE1B33-459E-457B-A36A-DA3B1030D255}" srcOrd="3" destOrd="0" presId="urn:microsoft.com/office/officeart/2008/layout/LinedList"/>
    <dgm:cxn modelId="{AE547A4E-934A-4584-9DC6-9B26BF3C65F2}" type="presParOf" srcId="{20FE1B33-459E-457B-A36A-DA3B1030D255}" destId="{11E5DB65-96EF-4007-9A0A-B8D66FDACF25}" srcOrd="0" destOrd="0" presId="urn:microsoft.com/office/officeart/2008/layout/LinedList"/>
    <dgm:cxn modelId="{979B8E70-F3B4-47F3-BE36-A18739223B1A}" type="presParOf" srcId="{20FE1B33-459E-457B-A36A-DA3B1030D255}" destId="{28BE820C-2699-43F7-B407-242E8596FFA5}" srcOrd="1" destOrd="0" presId="urn:microsoft.com/office/officeart/2008/layout/LinedList"/>
    <dgm:cxn modelId="{0A70A77F-E693-4BB7-A2B2-69FE04A8E738}" type="presParOf" srcId="{D06E3998-6798-4F2F-B6FF-6C8F20D56C3A}" destId="{88B9BE15-CB2F-46D0-A737-6BA5E36D9AE1}" srcOrd="4" destOrd="0" presId="urn:microsoft.com/office/officeart/2008/layout/LinedList"/>
    <dgm:cxn modelId="{2AE77E12-5FD8-4C17-84D8-E4E1C897F65F}" type="presParOf" srcId="{D06E3998-6798-4F2F-B6FF-6C8F20D56C3A}" destId="{96E1BEFA-92C6-4E22-B468-DDAD419AD21A}" srcOrd="5" destOrd="0" presId="urn:microsoft.com/office/officeart/2008/layout/LinedList"/>
    <dgm:cxn modelId="{E4491617-1FC7-4BE6-A490-E80141F9FB6E}" type="presParOf" srcId="{96E1BEFA-92C6-4E22-B468-DDAD419AD21A}" destId="{09A38D1D-E165-40C8-AC65-9F98F7E359AB}" srcOrd="0" destOrd="0" presId="urn:microsoft.com/office/officeart/2008/layout/LinedList"/>
    <dgm:cxn modelId="{843743E4-6D2E-4DF8-A3CD-ABB4C202FA98}" type="presParOf" srcId="{96E1BEFA-92C6-4E22-B468-DDAD419AD21A}" destId="{A9EFD322-7656-436E-A553-04EC6628F77C}" srcOrd="1" destOrd="0" presId="urn:microsoft.com/office/officeart/2008/layout/LinedList"/>
    <dgm:cxn modelId="{AC652888-E13B-411C-BC83-12C143142488}" type="presParOf" srcId="{D06E3998-6798-4F2F-B6FF-6C8F20D56C3A}" destId="{D2092DFE-BC5E-4145-BD4E-C81F5926839B}" srcOrd="6" destOrd="0" presId="urn:microsoft.com/office/officeart/2008/layout/LinedList"/>
    <dgm:cxn modelId="{E7F5E0CA-8D64-4C31-898B-6BC783DFF33F}" type="presParOf" srcId="{D06E3998-6798-4F2F-B6FF-6C8F20D56C3A}" destId="{47D8B4BB-F45B-47C1-A282-535F8E3F4BDE}" srcOrd="7" destOrd="0" presId="urn:microsoft.com/office/officeart/2008/layout/LinedList"/>
    <dgm:cxn modelId="{7B6D5489-93BA-4138-9C6F-A079F9C720D1}" type="presParOf" srcId="{47D8B4BB-F45B-47C1-A282-535F8E3F4BDE}" destId="{18A037E3-D74F-44A5-B44D-1345EC9BF5C4}" srcOrd="0" destOrd="0" presId="urn:microsoft.com/office/officeart/2008/layout/LinedList"/>
    <dgm:cxn modelId="{15FAF566-BCDC-400F-A36A-A36CF671B320}" type="presParOf" srcId="{47D8B4BB-F45B-47C1-A282-535F8E3F4BDE}" destId="{C3D10C9A-B51B-4110-B5AF-BBB08DD5AF57}" srcOrd="1" destOrd="0" presId="urn:microsoft.com/office/officeart/2008/layout/LinedList"/>
    <dgm:cxn modelId="{AE1840CA-9AC7-4005-BC39-B29047C404FF}" type="presParOf" srcId="{D06E3998-6798-4F2F-B6FF-6C8F20D56C3A}" destId="{668CC975-1B6A-4EF9-B53B-7E1C188A833C}" srcOrd="8" destOrd="0" presId="urn:microsoft.com/office/officeart/2008/layout/LinedList"/>
    <dgm:cxn modelId="{70E815E4-6C61-4E96-B0D2-32F4CCFA2BAA}" type="presParOf" srcId="{D06E3998-6798-4F2F-B6FF-6C8F20D56C3A}" destId="{8DDB019D-708A-40F0-8413-7C422DCB9C80}" srcOrd="9" destOrd="0" presId="urn:microsoft.com/office/officeart/2008/layout/LinedList"/>
    <dgm:cxn modelId="{58DF728E-CBA8-4B4E-BAD2-9D221DB2251A}" type="presParOf" srcId="{8DDB019D-708A-40F0-8413-7C422DCB9C80}" destId="{F4423D02-FDF3-4432-8412-BEA56D94A649}" srcOrd="0" destOrd="0" presId="urn:microsoft.com/office/officeart/2008/layout/LinedList"/>
    <dgm:cxn modelId="{EAD5CA51-B895-4762-A2D6-BE860EE8A5B7}" type="presParOf" srcId="{8DDB019D-708A-40F0-8413-7C422DCB9C80}" destId="{F41ECC39-DCD2-40F2-91CD-F2CA23F73EF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3D2F332-F28E-4174-AB65-80FC64005D8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EBD153FF-F4B6-4282-88DB-47828A65EDA1}">
      <dgm:prSet/>
      <dgm:spPr/>
      <dgm:t>
        <a:bodyPr/>
        <a:lstStyle/>
        <a:p>
          <a:r>
            <a:rPr lang="en-GB" noProof="0" dirty="0"/>
            <a:t>Abuse and behaviours over a long period of time which impacts on child development</a:t>
          </a:r>
        </a:p>
      </dgm:t>
    </dgm:pt>
    <dgm:pt modelId="{5E1D2E5D-C704-49A7-81B7-4CC1BB7CED95}" type="parTrans" cxnId="{23724C90-E086-4E76-8299-5398FE789BA9}">
      <dgm:prSet/>
      <dgm:spPr/>
      <dgm:t>
        <a:bodyPr/>
        <a:lstStyle/>
        <a:p>
          <a:endParaRPr lang="en-US"/>
        </a:p>
      </dgm:t>
    </dgm:pt>
    <dgm:pt modelId="{AAD0F20B-0362-4F7E-AF5B-BF45E09FAADE}" type="sibTrans" cxnId="{23724C90-E086-4E76-8299-5398FE789BA9}">
      <dgm:prSet/>
      <dgm:spPr/>
      <dgm:t>
        <a:bodyPr/>
        <a:lstStyle/>
        <a:p>
          <a:endParaRPr lang="en-US"/>
        </a:p>
      </dgm:t>
    </dgm:pt>
    <dgm:pt modelId="{17908680-066E-4179-B0C9-495F1ED84916}">
      <dgm:prSet/>
      <dgm:spPr/>
      <dgm:t>
        <a:bodyPr/>
        <a:lstStyle/>
        <a:p>
          <a:r>
            <a:rPr lang="en-GB" noProof="0" dirty="0"/>
            <a:t>Physically or emotional</a:t>
          </a:r>
        </a:p>
      </dgm:t>
    </dgm:pt>
    <dgm:pt modelId="{1D08BD81-423D-457F-B34A-8892F36AE12D}" type="parTrans" cxnId="{6BF3B618-E1C2-45CD-8980-37DB0F476211}">
      <dgm:prSet/>
      <dgm:spPr/>
      <dgm:t>
        <a:bodyPr/>
        <a:lstStyle/>
        <a:p>
          <a:endParaRPr lang="en-US"/>
        </a:p>
      </dgm:t>
    </dgm:pt>
    <dgm:pt modelId="{CA2C7F06-5953-4447-8A74-775B2AD9DCAE}" type="sibTrans" cxnId="{6BF3B618-E1C2-45CD-8980-37DB0F476211}">
      <dgm:prSet/>
      <dgm:spPr/>
      <dgm:t>
        <a:bodyPr/>
        <a:lstStyle/>
        <a:p>
          <a:endParaRPr lang="en-US"/>
        </a:p>
      </dgm:t>
    </dgm:pt>
    <dgm:pt modelId="{A4751718-2337-4118-B942-2E24B543B862}">
      <dgm:prSet/>
      <dgm:spPr/>
      <dgm:t>
        <a:bodyPr/>
        <a:lstStyle/>
        <a:p>
          <a:r>
            <a:rPr lang="en-GB" noProof="0" dirty="0"/>
            <a:t>Harsh parenting techniques, putting children down, no voice, limited child environment, bullying</a:t>
          </a:r>
        </a:p>
      </dgm:t>
    </dgm:pt>
    <dgm:pt modelId="{4319272A-B246-401D-8364-E83E1CF9EA5B}" type="parTrans" cxnId="{F5BE6399-E336-4153-9FC2-27A7A6DFD2F4}">
      <dgm:prSet/>
      <dgm:spPr/>
      <dgm:t>
        <a:bodyPr/>
        <a:lstStyle/>
        <a:p>
          <a:endParaRPr lang="en-US"/>
        </a:p>
      </dgm:t>
    </dgm:pt>
    <dgm:pt modelId="{F67277F6-BEAE-40E0-9968-C5DA63255315}" type="sibTrans" cxnId="{F5BE6399-E336-4153-9FC2-27A7A6DFD2F4}">
      <dgm:prSet/>
      <dgm:spPr/>
      <dgm:t>
        <a:bodyPr/>
        <a:lstStyle/>
        <a:p>
          <a:endParaRPr lang="en-US"/>
        </a:p>
      </dgm:t>
    </dgm:pt>
    <dgm:pt modelId="{638A9567-368D-4B0C-ADA1-9465F40105CB}" type="pres">
      <dgm:prSet presAssocID="{43D2F332-F28E-4174-AB65-80FC64005D8D}" presName="vert0" presStyleCnt="0">
        <dgm:presLayoutVars>
          <dgm:dir/>
          <dgm:animOne val="branch"/>
          <dgm:animLvl val="lvl"/>
        </dgm:presLayoutVars>
      </dgm:prSet>
      <dgm:spPr/>
    </dgm:pt>
    <dgm:pt modelId="{7977F8D8-6B5F-499C-A0AA-EDFC91E56C1E}" type="pres">
      <dgm:prSet presAssocID="{EBD153FF-F4B6-4282-88DB-47828A65EDA1}" presName="thickLine" presStyleLbl="alignNode1" presStyleIdx="0" presStyleCnt="3"/>
      <dgm:spPr/>
    </dgm:pt>
    <dgm:pt modelId="{781FB16C-14AA-4835-98F9-C206A5B607DE}" type="pres">
      <dgm:prSet presAssocID="{EBD153FF-F4B6-4282-88DB-47828A65EDA1}" presName="horz1" presStyleCnt="0"/>
      <dgm:spPr/>
    </dgm:pt>
    <dgm:pt modelId="{BB78C938-256D-4D42-907D-E2E72CC45073}" type="pres">
      <dgm:prSet presAssocID="{EBD153FF-F4B6-4282-88DB-47828A65EDA1}" presName="tx1" presStyleLbl="revTx" presStyleIdx="0" presStyleCnt="3"/>
      <dgm:spPr/>
    </dgm:pt>
    <dgm:pt modelId="{E35DB3C7-FBEC-4619-903A-F393DEA8C687}" type="pres">
      <dgm:prSet presAssocID="{EBD153FF-F4B6-4282-88DB-47828A65EDA1}" presName="vert1" presStyleCnt="0"/>
      <dgm:spPr/>
    </dgm:pt>
    <dgm:pt modelId="{FB4823B5-9A66-4012-B023-D9AF06193DA7}" type="pres">
      <dgm:prSet presAssocID="{17908680-066E-4179-B0C9-495F1ED84916}" presName="thickLine" presStyleLbl="alignNode1" presStyleIdx="1" presStyleCnt="3"/>
      <dgm:spPr/>
    </dgm:pt>
    <dgm:pt modelId="{88D04C00-DD03-4D3E-9A05-1AB055F8F457}" type="pres">
      <dgm:prSet presAssocID="{17908680-066E-4179-B0C9-495F1ED84916}" presName="horz1" presStyleCnt="0"/>
      <dgm:spPr/>
    </dgm:pt>
    <dgm:pt modelId="{D1EAAB35-F58F-4AC2-B5CF-2E583D79E57B}" type="pres">
      <dgm:prSet presAssocID="{17908680-066E-4179-B0C9-495F1ED84916}" presName="tx1" presStyleLbl="revTx" presStyleIdx="1" presStyleCnt="3"/>
      <dgm:spPr/>
    </dgm:pt>
    <dgm:pt modelId="{054A04F4-09B6-45AF-BBB6-9218353DA5F2}" type="pres">
      <dgm:prSet presAssocID="{17908680-066E-4179-B0C9-495F1ED84916}" presName="vert1" presStyleCnt="0"/>
      <dgm:spPr/>
    </dgm:pt>
    <dgm:pt modelId="{B2C5D2BD-693F-48D3-9E57-5AF1A23BEF79}" type="pres">
      <dgm:prSet presAssocID="{A4751718-2337-4118-B942-2E24B543B862}" presName="thickLine" presStyleLbl="alignNode1" presStyleIdx="2" presStyleCnt="3"/>
      <dgm:spPr/>
    </dgm:pt>
    <dgm:pt modelId="{A40E68D7-56F3-499F-A38B-53EE0313F848}" type="pres">
      <dgm:prSet presAssocID="{A4751718-2337-4118-B942-2E24B543B862}" presName="horz1" presStyleCnt="0"/>
      <dgm:spPr/>
    </dgm:pt>
    <dgm:pt modelId="{56DC6964-1DFC-455F-BEDA-434282AF0516}" type="pres">
      <dgm:prSet presAssocID="{A4751718-2337-4118-B942-2E24B543B862}" presName="tx1" presStyleLbl="revTx" presStyleIdx="2" presStyleCnt="3"/>
      <dgm:spPr/>
    </dgm:pt>
    <dgm:pt modelId="{06205D98-8638-42FA-B59B-361AF45E8ABC}" type="pres">
      <dgm:prSet presAssocID="{A4751718-2337-4118-B942-2E24B543B862}" presName="vert1" presStyleCnt="0"/>
      <dgm:spPr/>
    </dgm:pt>
  </dgm:ptLst>
  <dgm:cxnLst>
    <dgm:cxn modelId="{6BF3B618-E1C2-45CD-8980-37DB0F476211}" srcId="{43D2F332-F28E-4174-AB65-80FC64005D8D}" destId="{17908680-066E-4179-B0C9-495F1ED84916}" srcOrd="1" destOrd="0" parTransId="{1D08BD81-423D-457F-B34A-8892F36AE12D}" sibTransId="{CA2C7F06-5953-4447-8A74-775B2AD9DCAE}"/>
    <dgm:cxn modelId="{F5027C77-249F-4143-9218-E1763C78EACC}" type="presOf" srcId="{43D2F332-F28E-4174-AB65-80FC64005D8D}" destId="{638A9567-368D-4B0C-ADA1-9465F40105CB}" srcOrd="0" destOrd="0" presId="urn:microsoft.com/office/officeart/2008/layout/LinedList"/>
    <dgm:cxn modelId="{2FF3675A-A906-4F7F-AE3C-FA9545D9BC99}" type="presOf" srcId="{A4751718-2337-4118-B942-2E24B543B862}" destId="{56DC6964-1DFC-455F-BEDA-434282AF0516}" srcOrd="0" destOrd="0" presId="urn:microsoft.com/office/officeart/2008/layout/LinedList"/>
    <dgm:cxn modelId="{EE3C535A-4695-4342-943F-DEB6312ABF48}" type="presOf" srcId="{EBD153FF-F4B6-4282-88DB-47828A65EDA1}" destId="{BB78C938-256D-4D42-907D-E2E72CC45073}" srcOrd="0" destOrd="0" presId="urn:microsoft.com/office/officeart/2008/layout/LinedList"/>
    <dgm:cxn modelId="{23724C90-E086-4E76-8299-5398FE789BA9}" srcId="{43D2F332-F28E-4174-AB65-80FC64005D8D}" destId="{EBD153FF-F4B6-4282-88DB-47828A65EDA1}" srcOrd="0" destOrd="0" parTransId="{5E1D2E5D-C704-49A7-81B7-4CC1BB7CED95}" sibTransId="{AAD0F20B-0362-4F7E-AF5B-BF45E09FAADE}"/>
    <dgm:cxn modelId="{98322F95-36D3-4435-BFA6-03A9207AC869}" type="presOf" srcId="{17908680-066E-4179-B0C9-495F1ED84916}" destId="{D1EAAB35-F58F-4AC2-B5CF-2E583D79E57B}" srcOrd="0" destOrd="0" presId="urn:microsoft.com/office/officeart/2008/layout/LinedList"/>
    <dgm:cxn modelId="{F5BE6399-E336-4153-9FC2-27A7A6DFD2F4}" srcId="{43D2F332-F28E-4174-AB65-80FC64005D8D}" destId="{A4751718-2337-4118-B942-2E24B543B862}" srcOrd="2" destOrd="0" parTransId="{4319272A-B246-401D-8364-E83E1CF9EA5B}" sibTransId="{F67277F6-BEAE-40E0-9968-C5DA63255315}"/>
    <dgm:cxn modelId="{CF701940-F26B-44D6-9662-4C06027EB49D}" type="presParOf" srcId="{638A9567-368D-4B0C-ADA1-9465F40105CB}" destId="{7977F8D8-6B5F-499C-A0AA-EDFC91E56C1E}" srcOrd="0" destOrd="0" presId="urn:microsoft.com/office/officeart/2008/layout/LinedList"/>
    <dgm:cxn modelId="{4932269A-3A5C-4737-B99C-05AFFD1DF28C}" type="presParOf" srcId="{638A9567-368D-4B0C-ADA1-9465F40105CB}" destId="{781FB16C-14AA-4835-98F9-C206A5B607DE}" srcOrd="1" destOrd="0" presId="urn:microsoft.com/office/officeart/2008/layout/LinedList"/>
    <dgm:cxn modelId="{7F84F55C-5EDD-4527-9C97-13DBD30E2D04}" type="presParOf" srcId="{781FB16C-14AA-4835-98F9-C206A5B607DE}" destId="{BB78C938-256D-4D42-907D-E2E72CC45073}" srcOrd="0" destOrd="0" presId="urn:microsoft.com/office/officeart/2008/layout/LinedList"/>
    <dgm:cxn modelId="{6822D8BC-E572-4093-9DF6-22CE62A9EE57}" type="presParOf" srcId="{781FB16C-14AA-4835-98F9-C206A5B607DE}" destId="{E35DB3C7-FBEC-4619-903A-F393DEA8C687}" srcOrd="1" destOrd="0" presId="urn:microsoft.com/office/officeart/2008/layout/LinedList"/>
    <dgm:cxn modelId="{1315D31F-CD3C-45DB-8931-F74E7A54E647}" type="presParOf" srcId="{638A9567-368D-4B0C-ADA1-9465F40105CB}" destId="{FB4823B5-9A66-4012-B023-D9AF06193DA7}" srcOrd="2" destOrd="0" presId="urn:microsoft.com/office/officeart/2008/layout/LinedList"/>
    <dgm:cxn modelId="{408F6082-1DF9-4CB0-AE17-42B07C2E2651}" type="presParOf" srcId="{638A9567-368D-4B0C-ADA1-9465F40105CB}" destId="{88D04C00-DD03-4D3E-9A05-1AB055F8F457}" srcOrd="3" destOrd="0" presId="urn:microsoft.com/office/officeart/2008/layout/LinedList"/>
    <dgm:cxn modelId="{36FCFFE6-B0FF-4DA7-8E87-D5CD00387A75}" type="presParOf" srcId="{88D04C00-DD03-4D3E-9A05-1AB055F8F457}" destId="{D1EAAB35-F58F-4AC2-B5CF-2E583D79E57B}" srcOrd="0" destOrd="0" presId="urn:microsoft.com/office/officeart/2008/layout/LinedList"/>
    <dgm:cxn modelId="{4350A85A-9ABE-47E5-A42F-3BC8F21BDFBC}" type="presParOf" srcId="{88D04C00-DD03-4D3E-9A05-1AB055F8F457}" destId="{054A04F4-09B6-45AF-BBB6-9218353DA5F2}" srcOrd="1" destOrd="0" presId="urn:microsoft.com/office/officeart/2008/layout/LinedList"/>
    <dgm:cxn modelId="{4C35AC74-D5C9-4506-9366-E391F46DC786}" type="presParOf" srcId="{638A9567-368D-4B0C-ADA1-9465F40105CB}" destId="{B2C5D2BD-693F-48D3-9E57-5AF1A23BEF79}" srcOrd="4" destOrd="0" presId="urn:microsoft.com/office/officeart/2008/layout/LinedList"/>
    <dgm:cxn modelId="{E6C8C79B-5130-4A67-8A9B-42C366682F51}" type="presParOf" srcId="{638A9567-368D-4B0C-ADA1-9465F40105CB}" destId="{A40E68D7-56F3-499F-A38B-53EE0313F848}" srcOrd="5" destOrd="0" presId="urn:microsoft.com/office/officeart/2008/layout/LinedList"/>
    <dgm:cxn modelId="{C2617461-410A-473E-9B20-FD1C4B58CC78}" type="presParOf" srcId="{A40E68D7-56F3-499F-A38B-53EE0313F848}" destId="{56DC6964-1DFC-455F-BEDA-434282AF0516}" srcOrd="0" destOrd="0" presId="urn:microsoft.com/office/officeart/2008/layout/LinedList"/>
    <dgm:cxn modelId="{394393D8-1B63-4E3B-9C5A-AE5B2B19B8F7}" type="presParOf" srcId="{A40E68D7-56F3-499F-A38B-53EE0313F848}" destId="{06205D98-8638-42FA-B59B-361AF45E8AB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DA9F24-859D-4D62-916B-0AB958C1B73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89E3AC1-D1AC-4392-91EF-85D6B9A180E9}">
      <dgm:prSet/>
      <dgm:spPr/>
      <dgm:t>
        <a:bodyPr/>
        <a:lstStyle/>
        <a:p>
          <a:r>
            <a:rPr lang="en-GB" noProof="0" dirty="0"/>
            <a:t>Showed that although policies in place there were still children being failed</a:t>
          </a:r>
        </a:p>
      </dgm:t>
    </dgm:pt>
    <dgm:pt modelId="{6FA0239E-50EC-4957-ABD2-8561436EA2AF}" type="parTrans" cxnId="{7F12B7E2-2F15-4B6F-9421-456922DD90C8}">
      <dgm:prSet/>
      <dgm:spPr/>
      <dgm:t>
        <a:bodyPr/>
        <a:lstStyle/>
        <a:p>
          <a:endParaRPr lang="en-US"/>
        </a:p>
      </dgm:t>
    </dgm:pt>
    <dgm:pt modelId="{FAC04293-FD7D-4F23-B445-16EBC9FBFB7A}" type="sibTrans" cxnId="{7F12B7E2-2F15-4B6F-9421-456922DD90C8}">
      <dgm:prSet/>
      <dgm:spPr/>
      <dgm:t>
        <a:bodyPr/>
        <a:lstStyle/>
        <a:p>
          <a:endParaRPr lang="en-US"/>
        </a:p>
      </dgm:t>
    </dgm:pt>
    <dgm:pt modelId="{B7B14BCE-4B22-44BA-9610-2BD76673F10E}">
      <dgm:prSet/>
      <dgm:spPr/>
      <dgm:t>
        <a:bodyPr/>
        <a:lstStyle/>
        <a:p>
          <a:r>
            <a:rPr lang="en-GB" noProof="0" dirty="0"/>
            <a:t>After Baby P children protection procedures not being properly addressed</a:t>
          </a:r>
        </a:p>
      </dgm:t>
    </dgm:pt>
    <dgm:pt modelId="{0AE6D5B8-9670-493D-979D-8A2A9C7C783F}" type="parTrans" cxnId="{92C80E9D-4588-439B-AC4B-7D37D5179BAE}">
      <dgm:prSet/>
      <dgm:spPr/>
      <dgm:t>
        <a:bodyPr/>
        <a:lstStyle/>
        <a:p>
          <a:endParaRPr lang="en-US"/>
        </a:p>
      </dgm:t>
    </dgm:pt>
    <dgm:pt modelId="{25E77EF3-B31D-4360-931D-EE93568C2865}" type="sibTrans" cxnId="{92C80E9D-4588-439B-AC4B-7D37D5179BAE}">
      <dgm:prSet/>
      <dgm:spPr/>
      <dgm:t>
        <a:bodyPr/>
        <a:lstStyle/>
        <a:p>
          <a:endParaRPr lang="en-US"/>
        </a:p>
      </dgm:t>
    </dgm:pt>
    <dgm:pt modelId="{13B0F1BD-D683-4201-9F07-7C43FB630AA3}">
      <dgm:prSet/>
      <dgm:spPr/>
      <dgm:t>
        <a:bodyPr/>
        <a:lstStyle/>
        <a:p>
          <a:r>
            <a:rPr lang="en-GB" noProof="0" dirty="0"/>
            <a:t>Lord Laming report 2009 = lack of appropriate action between services</a:t>
          </a:r>
        </a:p>
      </dgm:t>
    </dgm:pt>
    <dgm:pt modelId="{598ED4F0-94AE-4795-A0FF-C63CF6A8EDB2}" type="parTrans" cxnId="{12905AF1-7A2A-46BF-BEFE-B32CC03A065A}">
      <dgm:prSet/>
      <dgm:spPr/>
      <dgm:t>
        <a:bodyPr/>
        <a:lstStyle/>
        <a:p>
          <a:endParaRPr lang="en-US"/>
        </a:p>
      </dgm:t>
    </dgm:pt>
    <dgm:pt modelId="{FFD0D6D5-6ED4-405E-8080-5582F0644AA0}" type="sibTrans" cxnId="{12905AF1-7A2A-46BF-BEFE-B32CC03A065A}">
      <dgm:prSet/>
      <dgm:spPr/>
      <dgm:t>
        <a:bodyPr/>
        <a:lstStyle/>
        <a:p>
          <a:endParaRPr lang="en-US"/>
        </a:p>
      </dgm:t>
    </dgm:pt>
    <dgm:pt modelId="{33110C5C-DEAD-45B9-93E8-D5219674C185}">
      <dgm:prSet/>
      <dgm:spPr/>
      <dgm:t>
        <a:bodyPr/>
        <a:lstStyle/>
        <a:p>
          <a:r>
            <a:rPr lang="en-GB" noProof="0" dirty="0"/>
            <a:t>However:</a:t>
          </a:r>
        </a:p>
      </dgm:t>
    </dgm:pt>
    <dgm:pt modelId="{590DF719-7550-40BA-87E8-AAD37D58154B}" type="parTrans" cxnId="{D385B6DF-487E-49EF-A907-DE5B8550143B}">
      <dgm:prSet/>
      <dgm:spPr/>
      <dgm:t>
        <a:bodyPr/>
        <a:lstStyle/>
        <a:p>
          <a:endParaRPr lang="en-US"/>
        </a:p>
      </dgm:t>
    </dgm:pt>
    <dgm:pt modelId="{38D10467-0BE6-4841-8192-92DA057986B7}" type="sibTrans" cxnId="{D385B6DF-487E-49EF-A907-DE5B8550143B}">
      <dgm:prSet/>
      <dgm:spPr/>
      <dgm:t>
        <a:bodyPr/>
        <a:lstStyle/>
        <a:p>
          <a:endParaRPr lang="en-US"/>
        </a:p>
      </dgm:t>
    </dgm:pt>
    <dgm:pt modelId="{BB6F9920-B5E7-489A-97E5-73945A0492FB}" type="pres">
      <dgm:prSet presAssocID="{3CDA9F24-859D-4D62-916B-0AB958C1B739}" presName="linear" presStyleCnt="0">
        <dgm:presLayoutVars>
          <dgm:animLvl val="lvl"/>
          <dgm:resizeHandles val="exact"/>
        </dgm:presLayoutVars>
      </dgm:prSet>
      <dgm:spPr/>
    </dgm:pt>
    <dgm:pt modelId="{86016F9E-B3CF-4358-BCC6-1C3594D41DEA}" type="pres">
      <dgm:prSet presAssocID="{289E3AC1-D1AC-4392-91EF-85D6B9A180E9}" presName="parentText" presStyleLbl="node1" presStyleIdx="0" presStyleCnt="4">
        <dgm:presLayoutVars>
          <dgm:chMax val="0"/>
          <dgm:bulletEnabled val="1"/>
        </dgm:presLayoutVars>
      </dgm:prSet>
      <dgm:spPr/>
    </dgm:pt>
    <dgm:pt modelId="{5C96ECBB-39C2-4C8A-815B-59F49C2D73AA}" type="pres">
      <dgm:prSet presAssocID="{FAC04293-FD7D-4F23-B445-16EBC9FBFB7A}" presName="spacer" presStyleCnt="0"/>
      <dgm:spPr/>
    </dgm:pt>
    <dgm:pt modelId="{02964846-9044-492D-82A2-8C4A75F4B1B9}" type="pres">
      <dgm:prSet presAssocID="{B7B14BCE-4B22-44BA-9610-2BD76673F10E}" presName="parentText" presStyleLbl="node1" presStyleIdx="1" presStyleCnt="4">
        <dgm:presLayoutVars>
          <dgm:chMax val="0"/>
          <dgm:bulletEnabled val="1"/>
        </dgm:presLayoutVars>
      </dgm:prSet>
      <dgm:spPr/>
    </dgm:pt>
    <dgm:pt modelId="{F258D1DB-F03B-4471-8195-17A57DBA227F}" type="pres">
      <dgm:prSet presAssocID="{25E77EF3-B31D-4360-931D-EE93568C2865}" presName="spacer" presStyleCnt="0"/>
      <dgm:spPr/>
    </dgm:pt>
    <dgm:pt modelId="{F4EFBEAF-4DF4-4952-B288-C673577E1436}" type="pres">
      <dgm:prSet presAssocID="{13B0F1BD-D683-4201-9F07-7C43FB630AA3}" presName="parentText" presStyleLbl="node1" presStyleIdx="2" presStyleCnt="4">
        <dgm:presLayoutVars>
          <dgm:chMax val="0"/>
          <dgm:bulletEnabled val="1"/>
        </dgm:presLayoutVars>
      </dgm:prSet>
      <dgm:spPr/>
    </dgm:pt>
    <dgm:pt modelId="{DFBFF85D-0090-4B47-AF5D-0695B976248F}" type="pres">
      <dgm:prSet presAssocID="{FFD0D6D5-6ED4-405E-8080-5582F0644AA0}" presName="spacer" presStyleCnt="0"/>
      <dgm:spPr/>
    </dgm:pt>
    <dgm:pt modelId="{DDF7B901-60B0-4BB4-9F85-1FADFB36E62A}" type="pres">
      <dgm:prSet presAssocID="{33110C5C-DEAD-45B9-93E8-D5219674C185}" presName="parentText" presStyleLbl="node1" presStyleIdx="3" presStyleCnt="4">
        <dgm:presLayoutVars>
          <dgm:chMax val="0"/>
          <dgm:bulletEnabled val="1"/>
        </dgm:presLayoutVars>
      </dgm:prSet>
      <dgm:spPr/>
    </dgm:pt>
  </dgm:ptLst>
  <dgm:cxnLst>
    <dgm:cxn modelId="{B147FC1D-22C4-45B2-970F-1A96C2BF2A51}" type="presOf" srcId="{3CDA9F24-859D-4D62-916B-0AB958C1B739}" destId="{BB6F9920-B5E7-489A-97E5-73945A0492FB}" srcOrd="0" destOrd="0" presId="urn:microsoft.com/office/officeart/2005/8/layout/vList2"/>
    <dgm:cxn modelId="{92C80E9D-4588-439B-AC4B-7D37D5179BAE}" srcId="{3CDA9F24-859D-4D62-916B-0AB958C1B739}" destId="{B7B14BCE-4B22-44BA-9610-2BD76673F10E}" srcOrd="1" destOrd="0" parTransId="{0AE6D5B8-9670-493D-979D-8A2A9C7C783F}" sibTransId="{25E77EF3-B31D-4360-931D-EE93568C2865}"/>
    <dgm:cxn modelId="{5BED6DA0-922A-4F04-91B4-54DD20F6799F}" type="presOf" srcId="{B7B14BCE-4B22-44BA-9610-2BD76673F10E}" destId="{02964846-9044-492D-82A2-8C4A75F4B1B9}" srcOrd="0" destOrd="0" presId="urn:microsoft.com/office/officeart/2005/8/layout/vList2"/>
    <dgm:cxn modelId="{69DE35A7-5126-4990-AF8E-6841213CA948}" type="presOf" srcId="{289E3AC1-D1AC-4392-91EF-85D6B9A180E9}" destId="{86016F9E-B3CF-4358-BCC6-1C3594D41DEA}" srcOrd="0" destOrd="0" presId="urn:microsoft.com/office/officeart/2005/8/layout/vList2"/>
    <dgm:cxn modelId="{C663E7C0-A858-43A8-983C-31E0F7368DD3}" type="presOf" srcId="{13B0F1BD-D683-4201-9F07-7C43FB630AA3}" destId="{F4EFBEAF-4DF4-4952-B288-C673577E1436}" srcOrd="0" destOrd="0" presId="urn:microsoft.com/office/officeart/2005/8/layout/vList2"/>
    <dgm:cxn modelId="{D385B6DF-487E-49EF-A907-DE5B8550143B}" srcId="{3CDA9F24-859D-4D62-916B-0AB958C1B739}" destId="{33110C5C-DEAD-45B9-93E8-D5219674C185}" srcOrd="3" destOrd="0" parTransId="{590DF719-7550-40BA-87E8-AAD37D58154B}" sibTransId="{38D10467-0BE6-4841-8192-92DA057986B7}"/>
    <dgm:cxn modelId="{7F12B7E2-2F15-4B6F-9421-456922DD90C8}" srcId="{3CDA9F24-859D-4D62-916B-0AB958C1B739}" destId="{289E3AC1-D1AC-4392-91EF-85D6B9A180E9}" srcOrd="0" destOrd="0" parTransId="{6FA0239E-50EC-4957-ABD2-8561436EA2AF}" sibTransId="{FAC04293-FD7D-4F23-B445-16EBC9FBFB7A}"/>
    <dgm:cxn modelId="{12905AF1-7A2A-46BF-BEFE-B32CC03A065A}" srcId="{3CDA9F24-859D-4D62-916B-0AB958C1B739}" destId="{13B0F1BD-D683-4201-9F07-7C43FB630AA3}" srcOrd="2" destOrd="0" parTransId="{598ED4F0-94AE-4795-A0FF-C63CF6A8EDB2}" sibTransId="{FFD0D6D5-6ED4-405E-8080-5582F0644AA0}"/>
    <dgm:cxn modelId="{F68EDFF1-67C5-42FE-9A5E-353C5D4FCC21}" type="presOf" srcId="{33110C5C-DEAD-45B9-93E8-D5219674C185}" destId="{DDF7B901-60B0-4BB4-9F85-1FADFB36E62A}" srcOrd="0" destOrd="0" presId="urn:microsoft.com/office/officeart/2005/8/layout/vList2"/>
    <dgm:cxn modelId="{85810011-8454-4658-B0D1-ABDADEF5FFA8}" type="presParOf" srcId="{BB6F9920-B5E7-489A-97E5-73945A0492FB}" destId="{86016F9E-B3CF-4358-BCC6-1C3594D41DEA}" srcOrd="0" destOrd="0" presId="urn:microsoft.com/office/officeart/2005/8/layout/vList2"/>
    <dgm:cxn modelId="{3C61C49F-7058-4878-ABAF-97EFAB95C5E6}" type="presParOf" srcId="{BB6F9920-B5E7-489A-97E5-73945A0492FB}" destId="{5C96ECBB-39C2-4C8A-815B-59F49C2D73AA}" srcOrd="1" destOrd="0" presId="urn:microsoft.com/office/officeart/2005/8/layout/vList2"/>
    <dgm:cxn modelId="{1C246957-9988-44DA-96B3-33FFD4A385B1}" type="presParOf" srcId="{BB6F9920-B5E7-489A-97E5-73945A0492FB}" destId="{02964846-9044-492D-82A2-8C4A75F4B1B9}" srcOrd="2" destOrd="0" presId="urn:microsoft.com/office/officeart/2005/8/layout/vList2"/>
    <dgm:cxn modelId="{18BF2461-B250-4D52-83A5-5669AFABCCC7}" type="presParOf" srcId="{BB6F9920-B5E7-489A-97E5-73945A0492FB}" destId="{F258D1DB-F03B-4471-8195-17A57DBA227F}" srcOrd="3" destOrd="0" presId="urn:microsoft.com/office/officeart/2005/8/layout/vList2"/>
    <dgm:cxn modelId="{2BC5060A-41FA-4B1A-80DE-30DD326E7375}" type="presParOf" srcId="{BB6F9920-B5E7-489A-97E5-73945A0492FB}" destId="{F4EFBEAF-4DF4-4952-B288-C673577E1436}" srcOrd="4" destOrd="0" presId="urn:microsoft.com/office/officeart/2005/8/layout/vList2"/>
    <dgm:cxn modelId="{966AA987-F6E1-4738-BB5A-A9B720A45E08}" type="presParOf" srcId="{BB6F9920-B5E7-489A-97E5-73945A0492FB}" destId="{DFBFF85D-0090-4B47-AF5D-0695B976248F}" srcOrd="5" destOrd="0" presId="urn:microsoft.com/office/officeart/2005/8/layout/vList2"/>
    <dgm:cxn modelId="{2D3B68CF-8FB1-4E4E-9AC4-600AD235BB95}" type="presParOf" srcId="{BB6F9920-B5E7-489A-97E5-73945A0492FB}" destId="{DDF7B901-60B0-4BB4-9F85-1FADFB36E62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132117-AC74-4C44-89B4-88AD9819E45F}"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DDB9C40B-DD1C-435D-BA5D-D89C5140CC3E}">
      <dgm:prSet/>
      <dgm:spPr/>
      <dgm:t>
        <a:bodyPr/>
        <a:lstStyle/>
        <a:p>
          <a:r>
            <a:rPr lang="en-GB" noProof="0" dirty="0"/>
            <a:t>Police not necessary the primary investigators</a:t>
          </a:r>
        </a:p>
      </dgm:t>
    </dgm:pt>
    <dgm:pt modelId="{9364614C-FBD8-41F7-80AF-969DC0BC19CF}" type="parTrans" cxnId="{408CFAA4-1509-4E29-B36A-04F3E5005F49}">
      <dgm:prSet/>
      <dgm:spPr/>
      <dgm:t>
        <a:bodyPr/>
        <a:lstStyle/>
        <a:p>
          <a:endParaRPr lang="en-US"/>
        </a:p>
      </dgm:t>
    </dgm:pt>
    <dgm:pt modelId="{55CA1D7D-D747-494C-9E6C-A065A7F8433A}" type="sibTrans" cxnId="{408CFAA4-1509-4E29-B36A-04F3E5005F49}">
      <dgm:prSet/>
      <dgm:spPr/>
      <dgm:t>
        <a:bodyPr/>
        <a:lstStyle/>
        <a:p>
          <a:endParaRPr lang="en-US"/>
        </a:p>
      </dgm:t>
    </dgm:pt>
    <dgm:pt modelId="{B01480B7-61C5-4BAC-8164-B10AD0AA1604}">
      <dgm:prSet/>
      <dgm:spPr/>
      <dgm:t>
        <a:bodyPr/>
        <a:lstStyle/>
        <a:p>
          <a:r>
            <a:rPr lang="en-GB" noProof="0" dirty="0"/>
            <a:t>Safeguarding practices set out by Department of Education (NSPPC)</a:t>
          </a:r>
        </a:p>
      </dgm:t>
    </dgm:pt>
    <dgm:pt modelId="{3F3B0417-81CA-410D-9985-5B8921CA6378}" type="parTrans" cxnId="{1B848550-3A41-47EF-A3A0-5497D3F3D782}">
      <dgm:prSet/>
      <dgm:spPr/>
      <dgm:t>
        <a:bodyPr/>
        <a:lstStyle/>
        <a:p>
          <a:endParaRPr lang="en-US"/>
        </a:p>
      </dgm:t>
    </dgm:pt>
    <dgm:pt modelId="{2BDBF5D5-E5D1-4F3D-A97A-FA971A5D3CD0}" type="sibTrans" cxnId="{1B848550-3A41-47EF-A3A0-5497D3F3D782}">
      <dgm:prSet/>
      <dgm:spPr/>
      <dgm:t>
        <a:bodyPr/>
        <a:lstStyle/>
        <a:p>
          <a:endParaRPr lang="en-US"/>
        </a:p>
      </dgm:t>
    </dgm:pt>
    <dgm:pt modelId="{A8481198-E2B0-49D5-AE76-0EC107D862B2}">
      <dgm:prSet/>
      <dgm:spPr/>
      <dgm:t>
        <a:bodyPr/>
        <a:lstStyle/>
        <a:p>
          <a:r>
            <a:rPr lang="en-GB" noProof="0" dirty="0"/>
            <a:t>Many child abuse cases are not reported directly to police</a:t>
          </a:r>
        </a:p>
      </dgm:t>
    </dgm:pt>
    <dgm:pt modelId="{ECA6357A-1156-43E8-9352-DB4916B26595}" type="parTrans" cxnId="{4C72B8DF-B9FC-4B8F-A8B8-263D4BADF3A7}">
      <dgm:prSet/>
      <dgm:spPr/>
      <dgm:t>
        <a:bodyPr/>
        <a:lstStyle/>
        <a:p>
          <a:endParaRPr lang="en-US"/>
        </a:p>
      </dgm:t>
    </dgm:pt>
    <dgm:pt modelId="{7FED6701-67D5-4EAE-8F5E-3BB7F94C7566}" type="sibTrans" cxnId="{4C72B8DF-B9FC-4B8F-A8B8-263D4BADF3A7}">
      <dgm:prSet/>
      <dgm:spPr/>
      <dgm:t>
        <a:bodyPr/>
        <a:lstStyle/>
        <a:p>
          <a:endParaRPr lang="en-US"/>
        </a:p>
      </dgm:t>
    </dgm:pt>
    <dgm:pt modelId="{1CE5C70C-0C8C-4984-A02A-8455A7B6333F}">
      <dgm:prSet/>
      <dgm:spPr/>
      <dgm:t>
        <a:bodyPr/>
        <a:lstStyle/>
        <a:p>
          <a:r>
            <a:rPr lang="en-GB" noProof="0" dirty="0"/>
            <a:t>Referrals to schools, GP’s, social workers, after school clubs</a:t>
          </a:r>
        </a:p>
      </dgm:t>
    </dgm:pt>
    <dgm:pt modelId="{0BA9FE2B-9F7C-42F2-BF7F-8ADA5CF9DE12}" type="parTrans" cxnId="{E44D6277-C75D-4169-990B-575221140A91}">
      <dgm:prSet/>
      <dgm:spPr/>
      <dgm:t>
        <a:bodyPr/>
        <a:lstStyle/>
        <a:p>
          <a:endParaRPr lang="en-US"/>
        </a:p>
      </dgm:t>
    </dgm:pt>
    <dgm:pt modelId="{EB39B1BA-08C6-4C26-988F-CD052D4D4F9C}" type="sibTrans" cxnId="{E44D6277-C75D-4169-990B-575221140A91}">
      <dgm:prSet/>
      <dgm:spPr/>
      <dgm:t>
        <a:bodyPr/>
        <a:lstStyle/>
        <a:p>
          <a:endParaRPr lang="en-US"/>
        </a:p>
      </dgm:t>
    </dgm:pt>
    <dgm:pt modelId="{7DE36338-2616-4321-9781-A2AB17CDFAF8}">
      <dgm:prSet/>
      <dgm:spPr/>
      <dgm:t>
        <a:bodyPr/>
        <a:lstStyle/>
        <a:p>
          <a:r>
            <a:rPr lang="en-GB" noProof="0" dirty="0"/>
            <a:t>Report within 24 hours</a:t>
          </a:r>
        </a:p>
      </dgm:t>
    </dgm:pt>
    <dgm:pt modelId="{9ED5BDDE-BBCC-466B-A5DA-B4FD0487AF50}" type="parTrans" cxnId="{2897F73D-441D-492C-A906-E9FB716F0BCD}">
      <dgm:prSet/>
      <dgm:spPr/>
      <dgm:t>
        <a:bodyPr/>
        <a:lstStyle/>
        <a:p>
          <a:endParaRPr lang="en-US"/>
        </a:p>
      </dgm:t>
    </dgm:pt>
    <dgm:pt modelId="{CD8A3890-62F5-4D5F-9531-F0BCDD0DE447}" type="sibTrans" cxnId="{2897F73D-441D-492C-A906-E9FB716F0BCD}">
      <dgm:prSet/>
      <dgm:spPr/>
      <dgm:t>
        <a:bodyPr/>
        <a:lstStyle/>
        <a:p>
          <a:endParaRPr lang="en-US"/>
        </a:p>
      </dgm:t>
    </dgm:pt>
    <dgm:pt modelId="{4FEA2A9B-5627-4358-8278-2B892A3A5F7C}" type="pres">
      <dgm:prSet presAssocID="{73132117-AC74-4C44-89B4-88AD9819E45F}" presName="vert0" presStyleCnt="0">
        <dgm:presLayoutVars>
          <dgm:dir/>
          <dgm:animOne val="branch"/>
          <dgm:animLvl val="lvl"/>
        </dgm:presLayoutVars>
      </dgm:prSet>
      <dgm:spPr/>
    </dgm:pt>
    <dgm:pt modelId="{4A74B6F8-BEFB-4F36-98F4-337FA4FD8318}" type="pres">
      <dgm:prSet presAssocID="{DDB9C40B-DD1C-435D-BA5D-D89C5140CC3E}" presName="thickLine" presStyleLbl="alignNode1" presStyleIdx="0" presStyleCnt="5"/>
      <dgm:spPr/>
    </dgm:pt>
    <dgm:pt modelId="{B2E9D80F-263D-4BEB-BF92-E80A2E8C0F9E}" type="pres">
      <dgm:prSet presAssocID="{DDB9C40B-DD1C-435D-BA5D-D89C5140CC3E}" presName="horz1" presStyleCnt="0"/>
      <dgm:spPr/>
    </dgm:pt>
    <dgm:pt modelId="{4B4E2B01-6BF1-4D37-BDBE-4FD7CDBA27B6}" type="pres">
      <dgm:prSet presAssocID="{DDB9C40B-DD1C-435D-BA5D-D89C5140CC3E}" presName="tx1" presStyleLbl="revTx" presStyleIdx="0" presStyleCnt="5"/>
      <dgm:spPr/>
    </dgm:pt>
    <dgm:pt modelId="{6F5F3692-949E-4EC6-B449-0E1C219EE40F}" type="pres">
      <dgm:prSet presAssocID="{DDB9C40B-DD1C-435D-BA5D-D89C5140CC3E}" presName="vert1" presStyleCnt="0"/>
      <dgm:spPr/>
    </dgm:pt>
    <dgm:pt modelId="{312D4849-E435-4BEA-8CCE-EC9DBF719F45}" type="pres">
      <dgm:prSet presAssocID="{B01480B7-61C5-4BAC-8164-B10AD0AA1604}" presName="thickLine" presStyleLbl="alignNode1" presStyleIdx="1" presStyleCnt="5"/>
      <dgm:spPr/>
    </dgm:pt>
    <dgm:pt modelId="{6EE20F42-1B15-4BEF-9B53-8238F4E1E943}" type="pres">
      <dgm:prSet presAssocID="{B01480B7-61C5-4BAC-8164-B10AD0AA1604}" presName="horz1" presStyleCnt="0"/>
      <dgm:spPr/>
    </dgm:pt>
    <dgm:pt modelId="{7766E459-0AD4-45BD-AFE4-3F9C73F48B38}" type="pres">
      <dgm:prSet presAssocID="{B01480B7-61C5-4BAC-8164-B10AD0AA1604}" presName="tx1" presStyleLbl="revTx" presStyleIdx="1" presStyleCnt="5"/>
      <dgm:spPr/>
    </dgm:pt>
    <dgm:pt modelId="{DD4F99E1-0699-4CF1-BF59-5831E6D3CDF7}" type="pres">
      <dgm:prSet presAssocID="{B01480B7-61C5-4BAC-8164-B10AD0AA1604}" presName="vert1" presStyleCnt="0"/>
      <dgm:spPr/>
    </dgm:pt>
    <dgm:pt modelId="{4BEC5C99-CB4B-47EB-83E1-369B2706B374}" type="pres">
      <dgm:prSet presAssocID="{A8481198-E2B0-49D5-AE76-0EC107D862B2}" presName="thickLine" presStyleLbl="alignNode1" presStyleIdx="2" presStyleCnt="5"/>
      <dgm:spPr/>
    </dgm:pt>
    <dgm:pt modelId="{764B52C1-F045-43CF-AA6B-A581FE284B65}" type="pres">
      <dgm:prSet presAssocID="{A8481198-E2B0-49D5-AE76-0EC107D862B2}" presName="horz1" presStyleCnt="0"/>
      <dgm:spPr/>
    </dgm:pt>
    <dgm:pt modelId="{CFC1087E-82DE-42BB-8BC1-90CCE210C2DD}" type="pres">
      <dgm:prSet presAssocID="{A8481198-E2B0-49D5-AE76-0EC107D862B2}" presName="tx1" presStyleLbl="revTx" presStyleIdx="2" presStyleCnt="5"/>
      <dgm:spPr/>
    </dgm:pt>
    <dgm:pt modelId="{EFA3DCC2-90F1-468C-B830-45F8FAF9A739}" type="pres">
      <dgm:prSet presAssocID="{A8481198-E2B0-49D5-AE76-0EC107D862B2}" presName="vert1" presStyleCnt="0"/>
      <dgm:spPr/>
    </dgm:pt>
    <dgm:pt modelId="{8F7E22B6-7CEA-4E2C-A186-BC6F9F47810B}" type="pres">
      <dgm:prSet presAssocID="{1CE5C70C-0C8C-4984-A02A-8455A7B6333F}" presName="thickLine" presStyleLbl="alignNode1" presStyleIdx="3" presStyleCnt="5"/>
      <dgm:spPr/>
    </dgm:pt>
    <dgm:pt modelId="{DC9FD239-5574-4F93-BCA3-3A19E25F30AB}" type="pres">
      <dgm:prSet presAssocID="{1CE5C70C-0C8C-4984-A02A-8455A7B6333F}" presName="horz1" presStyleCnt="0"/>
      <dgm:spPr/>
    </dgm:pt>
    <dgm:pt modelId="{50FB634B-6269-4D78-8579-938E5AE75E91}" type="pres">
      <dgm:prSet presAssocID="{1CE5C70C-0C8C-4984-A02A-8455A7B6333F}" presName="tx1" presStyleLbl="revTx" presStyleIdx="3" presStyleCnt="5"/>
      <dgm:spPr/>
    </dgm:pt>
    <dgm:pt modelId="{F49C40F9-005D-4896-981C-665E1A2FCBEB}" type="pres">
      <dgm:prSet presAssocID="{1CE5C70C-0C8C-4984-A02A-8455A7B6333F}" presName="vert1" presStyleCnt="0"/>
      <dgm:spPr/>
    </dgm:pt>
    <dgm:pt modelId="{8F611A71-CD6A-4E0E-A850-CBF1E47BF3AE}" type="pres">
      <dgm:prSet presAssocID="{7DE36338-2616-4321-9781-A2AB17CDFAF8}" presName="thickLine" presStyleLbl="alignNode1" presStyleIdx="4" presStyleCnt="5"/>
      <dgm:spPr/>
    </dgm:pt>
    <dgm:pt modelId="{A23D0599-F994-4445-9771-DBB9EF3CD7CC}" type="pres">
      <dgm:prSet presAssocID="{7DE36338-2616-4321-9781-A2AB17CDFAF8}" presName="horz1" presStyleCnt="0"/>
      <dgm:spPr/>
    </dgm:pt>
    <dgm:pt modelId="{429EE8F4-1B14-4603-993A-15D8340DF66C}" type="pres">
      <dgm:prSet presAssocID="{7DE36338-2616-4321-9781-A2AB17CDFAF8}" presName="tx1" presStyleLbl="revTx" presStyleIdx="4" presStyleCnt="5"/>
      <dgm:spPr/>
    </dgm:pt>
    <dgm:pt modelId="{F82E7B71-E7D6-4D3F-B437-CA13A4B68961}" type="pres">
      <dgm:prSet presAssocID="{7DE36338-2616-4321-9781-A2AB17CDFAF8}" presName="vert1" presStyleCnt="0"/>
      <dgm:spPr/>
    </dgm:pt>
  </dgm:ptLst>
  <dgm:cxnLst>
    <dgm:cxn modelId="{2897F73D-441D-492C-A906-E9FB716F0BCD}" srcId="{73132117-AC74-4C44-89B4-88AD9819E45F}" destId="{7DE36338-2616-4321-9781-A2AB17CDFAF8}" srcOrd="4" destOrd="0" parTransId="{9ED5BDDE-BBCC-466B-A5DA-B4FD0487AF50}" sibTransId="{CD8A3890-62F5-4D5F-9531-F0BCDD0DE447}"/>
    <dgm:cxn modelId="{42A9F53F-BCBD-4BB7-8BD8-F2B70607D0A2}" type="presOf" srcId="{B01480B7-61C5-4BAC-8164-B10AD0AA1604}" destId="{7766E459-0AD4-45BD-AFE4-3F9C73F48B38}" srcOrd="0" destOrd="0" presId="urn:microsoft.com/office/officeart/2008/layout/LinedList"/>
    <dgm:cxn modelId="{1B848550-3A41-47EF-A3A0-5497D3F3D782}" srcId="{73132117-AC74-4C44-89B4-88AD9819E45F}" destId="{B01480B7-61C5-4BAC-8164-B10AD0AA1604}" srcOrd="1" destOrd="0" parTransId="{3F3B0417-81CA-410D-9985-5B8921CA6378}" sibTransId="{2BDBF5D5-E5D1-4F3D-A97A-FA971A5D3CD0}"/>
    <dgm:cxn modelId="{E44D6277-C75D-4169-990B-575221140A91}" srcId="{73132117-AC74-4C44-89B4-88AD9819E45F}" destId="{1CE5C70C-0C8C-4984-A02A-8455A7B6333F}" srcOrd="3" destOrd="0" parTransId="{0BA9FE2B-9F7C-42F2-BF7F-8ADA5CF9DE12}" sibTransId="{EB39B1BA-08C6-4C26-988F-CD052D4D4F9C}"/>
    <dgm:cxn modelId="{408CFAA4-1509-4E29-B36A-04F3E5005F49}" srcId="{73132117-AC74-4C44-89B4-88AD9819E45F}" destId="{DDB9C40B-DD1C-435D-BA5D-D89C5140CC3E}" srcOrd="0" destOrd="0" parTransId="{9364614C-FBD8-41F7-80AF-969DC0BC19CF}" sibTransId="{55CA1D7D-D747-494C-9E6C-A065A7F8433A}"/>
    <dgm:cxn modelId="{941229AD-CA42-418C-9E4C-C3C706C17038}" type="presOf" srcId="{A8481198-E2B0-49D5-AE76-0EC107D862B2}" destId="{CFC1087E-82DE-42BB-8BC1-90CCE210C2DD}" srcOrd="0" destOrd="0" presId="urn:microsoft.com/office/officeart/2008/layout/LinedList"/>
    <dgm:cxn modelId="{026894AE-7B59-4B4B-A318-5D5135ECF6E3}" type="presOf" srcId="{DDB9C40B-DD1C-435D-BA5D-D89C5140CC3E}" destId="{4B4E2B01-6BF1-4D37-BDBE-4FD7CDBA27B6}" srcOrd="0" destOrd="0" presId="urn:microsoft.com/office/officeart/2008/layout/LinedList"/>
    <dgm:cxn modelId="{4C72B8DF-B9FC-4B8F-A8B8-263D4BADF3A7}" srcId="{73132117-AC74-4C44-89B4-88AD9819E45F}" destId="{A8481198-E2B0-49D5-AE76-0EC107D862B2}" srcOrd="2" destOrd="0" parTransId="{ECA6357A-1156-43E8-9352-DB4916B26595}" sibTransId="{7FED6701-67D5-4EAE-8F5E-3BB7F94C7566}"/>
    <dgm:cxn modelId="{7BA408EE-3FAF-48C8-B781-8F4CD1CDBA2B}" type="presOf" srcId="{1CE5C70C-0C8C-4984-A02A-8455A7B6333F}" destId="{50FB634B-6269-4D78-8579-938E5AE75E91}" srcOrd="0" destOrd="0" presId="urn:microsoft.com/office/officeart/2008/layout/LinedList"/>
    <dgm:cxn modelId="{1BEA97FD-E87D-45D4-8855-E86150EFFF69}" type="presOf" srcId="{7DE36338-2616-4321-9781-A2AB17CDFAF8}" destId="{429EE8F4-1B14-4603-993A-15D8340DF66C}" srcOrd="0" destOrd="0" presId="urn:microsoft.com/office/officeart/2008/layout/LinedList"/>
    <dgm:cxn modelId="{8B7DD1FD-7E39-4ADB-825F-3D3C86082978}" type="presOf" srcId="{73132117-AC74-4C44-89B4-88AD9819E45F}" destId="{4FEA2A9B-5627-4358-8278-2B892A3A5F7C}" srcOrd="0" destOrd="0" presId="urn:microsoft.com/office/officeart/2008/layout/LinedList"/>
    <dgm:cxn modelId="{E4E020EF-605E-47E3-80CC-DF2E4CE782C9}" type="presParOf" srcId="{4FEA2A9B-5627-4358-8278-2B892A3A5F7C}" destId="{4A74B6F8-BEFB-4F36-98F4-337FA4FD8318}" srcOrd="0" destOrd="0" presId="urn:microsoft.com/office/officeart/2008/layout/LinedList"/>
    <dgm:cxn modelId="{3AC7CB69-74FE-4691-A045-8EB2CD124064}" type="presParOf" srcId="{4FEA2A9B-5627-4358-8278-2B892A3A5F7C}" destId="{B2E9D80F-263D-4BEB-BF92-E80A2E8C0F9E}" srcOrd="1" destOrd="0" presId="urn:microsoft.com/office/officeart/2008/layout/LinedList"/>
    <dgm:cxn modelId="{7106BAE2-6C97-40D6-A753-55CB8FE7D2AD}" type="presParOf" srcId="{B2E9D80F-263D-4BEB-BF92-E80A2E8C0F9E}" destId="{4B4E2B01-6BF1-4D37-BDBE-4FD7CDBA27B6}" srcOrd="0" destOrd="0" presId="urn:microsoft.com/office/officeart/2008/layout/LinedList"/>
    <dgm:cxn modelId="{50D6AAC6-575B-441E-B6E1-1204184F8CF4}" type="presParOf" srcId="{B2E9D80F-263D-4BEB-BF92-E80A2E8C0F9E}" destId="{6F5F3692-949E-4EC6-B449-0E1C219EE40F}" srcOrd="1" destOrd="0" presId="urn:microsoft.com/office/officeart/2008/layout/LinedList"/>
    <dgm:cxn modelId="{E2949B07-72F4-4D7C-B778-B87E8D56B50B}" type="presParOf" srcId="{4FEA2A9B-5627-4358-8278-2B892A3A5F7C}" destId="{312D4849-E435-4BEA-8CCE-EC9DBF719F45}" srcOrd="2" destOrd="0" presId="urn:microsoft.com/office/officeart/2008/layout/LinedList"/>
    <dgm:cxn modelId="{B5B74056-D455-4FE2-BF48-C96AC8C63FAE}" type="presParOf" srcId="{4FEA2A9B-5627-4358-8278-2B892A3A5F7C}" destId="{6EE20F42-1B15-4BEF-9B53-8238F4E1E943}" srcOrd="3" destOrd="0" presId="urn:microsoft.com/office/officeart/2008/layout/LinedList"/>
    <dgm:cxn modelId="{60381C3D-1FA9-49CD-8F52-ECF5A29F77DB}" type="presParOf" srcId="{6EE20F42-1B15-4BEF-9B53-8238F4E1E943}" destId="{7766E459-0AD4-45BD-AFE4-3F9C73F48B38}" srcOrd="0" destOrd="0" presId="urn:microsoft.com/office/officeart/2008/layout/LinedList"/>
    <dgm:cxn modelId="{AD29F6F3-98E2-4D3F-8205-8229C23FF294}" type="presParOf" srcId="{6EE20F42-1B15-4BEF-9B53-8238F4E1E943}" destId="{DD4F99E1-0699-4CF1-BF59-5831E6D3CDF7}" srcOrd="1" destOrd="0" presId="urn:microsoft.com/office/officeart/2008/layout/LinedList"/>
    <dgm:cxn modelId="{E2CDFC4E-76D5-4ABB-876A-8084E7F42737}" type="presParOf" srcId="{4FEA2A9B-5627-4358-8278-2B892A3A5F7C}" destId="{4BEC5C99-CB4B-47EB-83E1-369B2706B374}" srcOrd="4" destOrd="0" presId="urn:microsoft.com/office/officeart/2008/layout/LinedList"/>
    <dgm:cxn modelId="{5C25E69C-D6E4-4935-A5E2-942AB8A40788}" type="presParOf" srcId="{4FEA2A9B-5627-4358-8278-2B892A3A5F7C}" destId="{764B52C1-F045-43CF-AA6B-A581FE284B65}" srcOrd="5" destOrd="0" presId="urn:microsoft.com/office/officeart/2008/layout/LinedList"/>
    <dgm:cxn modelId="{42C22F5A-F366-4578-B64A-AF693C345799}" type="presParOf" srcId="{764B52C1-F045-43CF-AA6B-A581FE284B65}" destId="{CFC1087E-82DE-42BB-8BC1-90CCE210C2DD}" srcOrd="0" destOrd="0" presId="urn:microsoft.com/office/officeart/2008/layout/LinedList"/>
    <dgm:cxn modelId="{B7EE8A0E-3DFE-48B6-86CC-E9860299EB03}" type="presParOf" srcId="{764B52C1-F045-43CF-AA6B-A581FE284B65}" destId="{EFA3DCC2-90F1-468C-B830-45F8FAF9A739}" srcOrd="1" destOrd="0" presId="urn:microsoft.com/office/officeart/2008/layout/LinedList"/>
    <dgm:cxn modelId="{CFA05077-D9DF-4DEA-8565-8F769C4BCE24}" type="presParOf" srcId="{4FEA2A9B-5627-4358-8278-2B892A3A5F7C}" destId="{8F7E22B6-7CEA-4E2C-A186-BC6F9F47810B}" srcOrd="6" destOrd="0" presId="urn:microsoft.com/office/officeart/2008/layout/LinedList"/>
    <dgm:cxn modelId="{20B93DE7-CE5E-4E1E-BF94-2FDF2A188BE1}" type="presParOf" srcId="{4FEA2A9B-5627-4358-8278-2B892A3A5F7C}" destId="{DC9FD239-5574-4F93-BCA3-3A19E25F30AB}" srcOrd="7" destOrd="0" presId="urn:microsoft.com/office/officeart/2008/layout/LinedList"/>
    <dgm:cxn modelId="{62258CB4-C16F-4257-9418-8AAB68E87325}" type="presParOf" srcId="{DC9FD239-5574-4F93-BCA3-3A19E25F30AB}" destId="{50FB634B-6269-4D78-8579-938E5AE75E91}" srcOrd="0" destOrd="0" presId="urn:microsoft.com/office/officeart/2008/layout/LinedList"/>
    <dgm:cxn modelId="{63A0FBE5-FA5A-4B83-B8A5-68962A3A8F28}" type="presParOf" srcId="{DC9FD239-5574-4F93-BCA3-3A19E25F30AB}" destId="{F49C40F9-005D-4896-981C-665E1A2FCBEB}" srcOrd="1" destOrd="0" presId="urn:microsoft.com/office/officeart/2008/layout/LinedList"/>
    <dgm:cxn modelId="{0BF3B81C-F1CD-41C9-AD93-8D7D149A8E6A}" type="presParOf" srcId="{4FEA2A9B-5627-4358-8278-2B892A3A5F7C}" destId="{8F611A71-CD6A-4E0E-A850-CBF1E47BF3AE}" srcOrd="8" destOrd="0" presId="urn:microsoft.com/office/officeart/2008/layout/LinedList"/>
    <dgm:cxn modelId="{E447445D-1CE5-468C-AB38-D814A01FCBC8}" type="presParOf" srcId="{4FEA2A9B-5627-4358-8278-2B892A3A5F7C}" destId="{A23D0599-F994-4445-9771-DBB9EF3CD7CC}" srcOrd="9" destOrd="0" presId="urn:microsoft.com/office/officeart/2008/layout/LinedList"/>
    <dgm:cxn modelId="{13C7362C-0712-4818-A272-9D19B424DF9B}" type="presParOf" srcId="{A23D0599-F994-4445-9771-DBB9EF3CD7CC}" destId="{429EE8F4-1B14-4603-993A-15D8340DF66C}" srcOrd="0" destOrd="0" presId="urn:microsoft.com/office/officeart/2008/layout/LinedList"/>
    <dgm:cxn modelId="{64A0EF1B-EBAF-4743-976F-9378A4B25BEE}" type="presParOf" srcId="{A23D0599-F994-4445-9771-DBB9EF3CD7CC}" destId="{F82E7B71-E7D6-4D3F-B437-CA13A4B689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826542A-2B09-418E-840A-B7CBC3AA67B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458172E-14BB-4535-964B-2CA5D7BE1A11}">
      <dgm:prSet/>
      <dgm:spPr/>
      <dgm:t>
        <a:bodyPr/>
        <a:lstStyle/>
        <a:p>
          <a:r>
            <a:rPr lang="en-GB" noProof="0" dirty="0">
              <a:solidFill>
                <a:schemeClr val="tx1"/>
              </a:solidFill>
            </a:rPr>
            <a:t>30 August 2002 Education dept. stressed: "We do not advise that people should be allowed to work unchecked if they are supervised.”</a:t>
          </a:r>
        </a:p>
      </dgm:t>
    </dgm:pt>
    <dgm:pt modelId="{985DEF6C-02CD-47A1-A8B2-5089C7F33186}" type="parTrans" cxnId="{4241F2E7-0AEC-41A3-BA08-889F5B3011E8}">
      <dgm:prSet/>
      <dgm:spPr/>
      <dgm:t>
        <a:bodyPr/>
        <a:lstStyle/>
        <a:p>
          <a:endParaRPr lang="en-US"/>
        </a:p>
      </dgm:t>
    </dgm:pt>
    <dgm:pt modelId="{84C6398D-9A50-4B5D-B8C3-3F89D7D119BA}" type="sibTrans" cxnId="{4241F2E7-0AEC-41A3-BA08-889F5B3011E8}">
      <dgm:prSet/>
      <dgm:spPr/>
      <dgm:t>
        <a:bodyPr/>
        <a:lstStyle/>
        <a:p>
          <a:endParaRPr lang="en-US"/>
        </a:p>
      </dgm:t>
    </dgm:pt>
    <dgm:pt modelId="{377D548B-E8D4-4722-926D-BBD274CCCEDA}">
      <dgm:prSet/>
      <dgm:spPr/>
      <dgm:t>
        <a:bodyPr/>
        <a:lstStyle/>
        <a:p>
          <a:r>
            <a:rPr lang="en-GB" noProof="0" dirty="0">
              <a:solidFill>
                <a:schemeClr val="tx1"/>
              </a:solidFill>
            </a:rPr>
            <a:t>4 September: Third U-turn due to the volume of CRB’s waiting. Schools had to turn children away due to not enough staff. Union meetings were held.</a:t>
          </a:r>
        </a:p>
      </dgm:t>
    </dgm:pt>
    <dgm:pt modelId="{5E619368-9CCD-4E0A-ACD0-B7D7376E3047}" type="parTrans" cxnId="{EE83EA7B-8BEF-48FD-9949-AB2CBE3383C8}">
      <dgm:prSet/>
      <dgm:spPr/>
      <dgm:t>
        <a:bodyPr/>
        <a:lstStyle/>
        <a:p>
          <a:endParaRPr lang="en-US"/>
        </a:p>
      </dgm:t>
    </dgm:pt>
    <dgm:pt modelId="{446A406E-C718-4348-9581-AD3D7A5D0B04}" type="sibTrans" cxnId="{EE83EA7B-8BEF-48FD-9949-AB2CBE3383C8}">
      <dgm:prSet/>
      <dgm:spPr/>
      <dgm:t>
        <a:bodyPr/>
        <a:lstStyle/>
        <a:p>
          <a:endParaRPr lang="en-US"/>
        </a:p>
      </dgm:t>
    </dgm:pt>
    <dgm:pt modelId="{712CA254-7E23-432E-B10D-49BA824CBA6E}">
      <dgm:prSet/>
      <dgm:spPr/>
      <dgm:t>
        <a:bodyPr/>
        <a:lstStyle/>
        <a:p>
          <a:r>
            <a:rPr lang="en-GB" noProof="0" dirty="0">
              <a:solidFill>
                <a:schemeClr val="tx1"/>
              </a:solidFill>
            </a:rPr>
            <a:t>The Education Secretary, Estelle Morris - "I have therefore decided to allow teachers, teaching assistants and other  to work in schools at the head teachers' discretion after receiving List 99 checks. </a:t>
          </a:r>
        </a:p>
      </dgm:t>
    </dgm:pt>
    <dgm:pt modelId="{88FA319E-A65C-43C5-BCC7-9679275BE202}" type="parTrans" cxnId="{B1A8B6AD-E7B9-4A15-A24A-54DC4152DFD8}">
      <dgm:prSet/>
      <dgm:spPr/>
      <dgm:t>
        <a:bodyPr/>
        <a:lstStyle/>
        <a:p>
          <a:endParaRPr lang="en-US"/>
        </a:p>
      </dgm:t>
    </dgm:pt>
    <dgm:pt modelId="{22EE311B-D49D-4761-8D51-BA4486A2F8F9}" type="sibTrans" cxnId="{B1A8B6AD-E7B9-4A15-A24A-54DC4152DFD8}">
      <dgm:prSet/>
      <dgm:spPr/>
      <dgm:t>
        <a:bodyPr/>
        <a:lstStyle/>
        <a:p>
          <a:endParaRPr lang="en-US"/>
        </a:p>
      </dgm:t>
    </dgm:pt>
    <dgm:pt modelId="{AB0A3E84-15A0-4E0D-9656-01D4F6269370}" type="pres">
      <dgm:prSet presAssocID="{3826542A-2B09-418E-840A-B7CBC3AA67B1}" presName="root" presStyleCnt="0">
        <dgm:presLayoutVars>
          <dgm:dir/>
          <dgm:resizeHandles val="exact"/>
        </dgm:presLayoutVars>
      </dgm:prSet>
      <dgm:spPr/>
    </dgm:pt>
    <dgm:pt modelId="{450F82D2-4864-4A4B-B642-0F1837A63175}" type="pres">
      <dgm:prSet presAssocID="{8458172E-14BB-4535-964B-2CA5D7BE1A11}" presName="compNode" presStyleCnt="0"/>
      <dgm:spPr/>
    </dgm:pt>
    <dgm:pt modelId="{FCDDE8FD-639A-44C8-A247-3B15F8366331}" type="pres">
      <dgm:prSet presAssocID="{8458172E-14BB-4535-964B-2CA5D7BE1A11}" presName="bgRect" presStyleLbl="bgShp" presStyleIdx="0" presStyleCnt="3"/>
      <dgm:spPr/>
    </dgm:pt>
    <dgm:pt modelId="{1F8F3F5C-DB58-4AEA-8475-48581AD3FC24}" type="pres">
      <dgm:prSet presAssocID="{8458172E-14BB-4535-964B-2CA5D7BE1A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361C622-065A-4DB6-962A-6205EA3F9F58}" type="pres">
      <dgm:prSet presAssocID="{8458172E-14BB-4535-964B-2CA5D7BE1A11}" presName="spaceRect" presStyleCnt="0"/>
      <dgm:spPr/>
    </dgm:pt>
    <dgm:pt modelId="{37675A2C-916C-4542-9B51-8725FFB7635D}" type="pres">
      <dgm:prSet presAssocID="{8458172E-14BB-4535-964B-2CA5D7BE1A11}" presName="parTx" presStyleLbl="revTx" presStyleIdx="0" presStyleCnt="3">
        <dgm:presLayoutVars>
          <dgm:chMax val="0"/>
          <dgm:chPref val="0"/>
        </dgm:presLayoutVars>
      </dgm:prSet>
      <dgm:spPr/>
    </dgm:pt>
    <dgm:pt modelId="{2581C0F3-338B-4A4F-9285-C3662512EE24}" type="pres">
      <dgm:prSet presAssocID="{84C6398D-9A50-4B5D-B8C3-3F89D7D119BA}" presName="sibTrans" presStyleCnt="0"/>
      <dgm:spPr/>
    </dgm:pt>
    <dgm:pt modelId="{E65562D8-0FB9-4338-A70B-895E1AEA8275}" type="pres">
      <dgm:prSet presAssocID="{377D548B-E8D4-4722-926D-BBD274CCCEDA}" presName="compNode" presStyleCnt="0"/>
      <dgm:spPr/>
    </dgm:pt>
    <dgm:pt modelId="{D72FF4A0-E5DC-4AA2-A19B-337D2D509798}" type="pres">
      <dgm:prSet presAssocID="{377D548B-E8D4-4722-926D-BBD274CCCEDA}" presName="bgRect" presStyleLbl="bgShp" presStyleIdx="1" presStyleCnt="3"/>
      <dgm:spPr/>
    </dgm:pt>
    <dgm:pt modelId="{5CA23689-FC30-4932-BF86-2384A0A182DC}" type="pres">
      <dgm:prSet presAssocID="{377D548B-E8D4-4722-926D-BBD274CCCE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hoolhouse"/>
        </a:ext>
      </dgm:extLst>
    </dgm:pt>
    <dgm:pt modelId="{47D98309-8410-4E7C-BF8D-6E6068C92C2F}" type="pres">
      <dgm:prSet presAssocID="{377D548B-E8D4-4722-926D-BBD274CCCEDA}" presName="spaceRect" presStyleCnt="0"/>
      <dgm:spPr/>
    </dgm:pt>
    <dgm:pt modelId="{AEAE60F0-B96B-4BA3-AE65-B6B84D6F711C}" type="pres">
      <dgm:prSet presAssocID="{377D548B-E8D4-4722-926D-BBD274CCCEDA}" presName="parTx" presStyleLbl="revTx" presStyleIdx="1" presStyleCnt="3">
        <dgm:presLayoutVars>
          <dgm:chMax val="0"/>
          <dgm:chPref val="0"/>
        </dgm:presLayoutVars>
      </dgm:prSet>
      <dgm:spPr/>
    </dgm:pt>
    <dgm:pt modelId="{9ADEE70B-53A1-4F7F-86DD-0BFDFB63C84F}" type="pres">
      <dgm:prSet presAssocID="{446A406E-C718-4348-9581-AD3D7A5D0B04}" presName="sibTrans" presStyleCnt="0"/>
      <dgm:spPr/>
    </dgm:pt>
    <dgm:pt modelId="{1D9CE538-823D-418A-A025-2B107466710E}" type="pres">
      <dgm:prSet presAssocID="{712CA254-7E23-432E-B10D-49BA824CBA6E}" presName="compNode" presStyleCnt="0"/>
      <dgm:spPr/>
    </dgm:pt>
    <dgm:pt modelId="{DCA55024-2BA8-44ED-A887-9DC62731ED4D}" type="pres">
      <dgm:prSet presAssocID="{712CA254-7E23-432E-B10D-49BA824CBA6E}" presName="bgRect" presStyleLbl="bgShp" presStyleIdx="2" presStyleCnt="3"/>
      <dgm:spPr/>
    </dgm:pt>
    <dgm:pt modelId="{6A5DEB67-6889-4BAB-9337-3A7038EF97E5}" type="pres">
      <dgm:prSet presAssocID="{712CA254-7E23-432E-B10D-49BA824CBA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ss clef"/>
        </a:ext>
      </dgm:extLst>
    </dgm:pt>
    <dgm:pt modelId="{0C2649F4-4EC2-495A-A48F-A0BF93828FE7}" type="pres">
      <dgm:prSet presAssocID="{712CA254-7E23-432E-B10D-49BA824CBA6E}" presName="spaceRect" presStyleCnt="0"/>
      <dgm:spPr/>
    </dgm:pt>
    <dgm:pt modelId="{F3541B50-8B9D-43F6-A28C-5E32A6C73960}" type="pres">
      <dgm:prSet presAssocID="{712CA254-7E23-432E-B10D-49BA824CBA6E}" presName="parTx" presStyleLbl="revTx" presStyleIdx="2" presStyleCnt="3">
        <dgm:presLayoutVars>
          <dgm:chMax val="0"/>
          <dgm:chPref val="0"/>
        </dgm:presLayoutVars>
      </dgm:prSet>
      <dgm:spPr/>
    </dgm:pt>
  </dgm:ptLst>
  <dgm:cxnLst>
    <dgm:cxn modelId="{15F65729-8285-4B94-A9A5-BE58FB6E72D7}" type="presOf" srcId="{8458172E-14BB-4535-964B-2CA5D7BE1A11}" destId="{37675A2C-916C-4542-9B51-8725FFB7635D}" srcOrd="0" destOrd="0" presId="urn:microsoft.com/office/officeart/2018/2/layout/IconVerticalSolidList"/>
    <dgm:cxn modelId="{28A9432C-A20D-4BC9-AD12-33F9FBD9605E}" type="presOf" srcId="{712CA254-7E23-432E-B10D-49BA824CBA6E}" destId="{F3541B50-8B9D-43F6-A28C-5E32A6C73960}" srcOrd="0" destOrd="0" presId="urn:microsoft.com/office/officeart/2018/2/layout/IconVerticalSolidList"/>
    <dgm:cxn modelId="{43C1DE5A-4130-406D-9119-7840F6E8BEC2}" type="presOf" srcId="{3826542A-2B09-418E-840A-B7CBC3AA67B1}" destId="{AB0A3E84-15A0-4E0D-9656-01D4F6269370}" srcOrd="0" destOrd="0" presId="urn:microsoft.com/office/officeart/2018/2/layout/IconVerticalSolidList"/>
    <dgm:cxn modelId="{EE83EA7B-8BEF-48FD-9949-AB2CBE3383C8}" srcId="{3826542A-2B09-418E-840A-B7CBC3AA67B1}" destId="{377D548B-E8D4-4722-926D-BBD274CCCEDA}" srcOrd="1" destOrd="0" parTransId="{5E619368-9CCD-4E0A-ACD0-B7D7376E3047}" sibTransId="{446A406E-C718-4348-9581-AD3D7A5D0B04}"/>
    <dgm:cxn modelId="{B1A8B6AD-E7B9-4A15-A24A-54DC4152DFD8}" srcId="{3826542A-2B09-418E-840A-B7CBC3AA67B1}" destId="{712CA254-7E23-432E-B10D-49BA824CBA6E}" srcOrd="2" destOrd="0" parTransId="{88FA319E-A65C-43C5-BCC7-9679275BE202}" sibTransId="{22EE311B-D49D-4761-8D51-BA4486A2F8F9}"/>
    <dgm:cxn modelId="{4AFF0ADE-75A2-447E-92DE-B36A713B3951}" type="presOf" srcId="{377D548B-E8D4-4722-926D-BBD274CCCEDA}" destId="{AEAE60F0-B96B-4BA3-AE65-B6B84D6F711C}" srcOrd="0" destOrd="0" presId="urn:microsoft.com/office/officeart/2018/2/layout/IconVerticalSolidList"/>
    <dgm:cxn modelId="{4241F2E7-0AEC-41A3-BA08-889F5B3011E8}" srcId="{3826542A-2B09-418E-840A-B7CBC3AA67B1}" destId="{8458172E-14BB-4535-964B-2CA5D7BE1A11}" srcOrd="0" destOrd="0" parTransId="{985DEF6C-02CD-47A1-A8B2-5089C7F33186}" sibTransId="{84C6398D-9A50-4B5D-B8C3-3F89D7D119BA}"/>
    <dgm:cxn modelId="{F0EAF4B8-CDAF-487A-8585-545F59785A93}" type="presParOf" srcId="{AB0A3E84-15A0-4E0D-9656-01D4F6269370}" destId="{450F82D2-4864-4A4B-B642-0F1837A63175}" srcOrd="0" destOrd="0" presId="urn:microsoft.com/office/officeart/2018/2/layout/IconVerticalSolidList"/>
    <dgm:cxn modelId="{6C7FB6A1-E2C8-49F1-9876-5570B449FFF5}" type="presParOf" srcId="{450F82D2-4864-4A4B-B642-0F1837A63175}" destId="{FCDDE8FD-639A-44C8-A247-3B15F8366331}" srcOrd="0" destOrd="0" presId="urn:microsoft.com/office/officeart/2018/2/layout/IconVerticalSolidList"/>
    <dgm:cxn modelId="{BB2D7F0B-5E95-489A-8C01-59515311353E}" type="presParOf" srcId="{450F82D2-4864-4A4B-B642-0F1837A63175}" destId="{1F8F3F5C-DB58-4AEA-8475-48581AD3FC24}" srcOrd="1" destOrd="0" presId="urn:microsoft.com/office/officeart/2018/2/layout/IconVerticalSolidList"/>
    <dgm:cxn modelId="{71C3B86D-F199-4C2B-8BD5-B867ABF7A4D9}" type="presParOf" srcId="{450F82D2-4864-4A4B-B642-0F1837A63175}" destId="{5361C622-065A-4DB6-962A-6205EA3F9F58}" srcOrd="2" destOrd="0" presId="urn:microsoft.com/office/officeart/2018/2/layout/IconVerticalSolidList"/>
    <dgm:cxn modelId="{66456B8A-6BD1-4E76-89C5-6AC872D01556}" type="presParOf" srcId="{450F82D2-4864-4A4B-B642-0F1837A63175}" destId="{37675A2C-916C-4542-9B51-8725FFB7635D}" srcOrd="3" destOrd="0" presId="urn:microsoft.com/office/officeart/2018/2/layout/IconVerticalSolidList"/>
    <dgm:cxn modelId="{B8385D36-158F-48DE-A2EE-992AB2D2B07F}" type="presParOf" srcId="{AB0A3E84-15A0-4E0D-9656-01D4F6269370}" destId="{2581C0F3-338B-4A4F-9285-C3662512EE24}" srcOrd="1" destOrd="0" presId="urn:microsoft.com/office/officeart/2018/2/layout/IconVerticalSolidList"/>
    <dgm:cxn modelId="{48B322C9-0D54-4C01-8A08-45730E399FAF}" type="presParOf" srcId="{AB0A3E84-15A0-4E0D-9656-01D4F6269370}" destId="{E65562D8-0FB9-4338-A70B-895E1AEA8275}" srcOrd="2" destOrd="0" presId="urn:microsoft.com/office/officeart/2018/2/layout/IconVerticalSolidList"/>
    <dgm:cxn modelId="{C6B29416-7D11-43CA-AFC7-F80BEBCE7B51}" type="presParOf" srcId="{E65562D8-0FB9-4338-A70B-895E1AEA8275}" destId="{D72FF4A0-E5DC-4AA2-A19B-337D2D509798}" srcOrd="0" destOrd="0" presId="urn:microsoft.com/office/officeart/2018/2/layout/IconVerticalSolidList"/>
    <dgm:cxn modelId="{2C0B4174-4BB8-4734-9B44-76338D11BF93}" type="presParOf" srcId="{E65562D8-0FB9-4338-A70B-895E1AEA8275}" destId="{5CA23689-FC30-4932-BF86-2384A0A182DC}" srcOrd="1" destOrd="0" presId="urn:microsoft.com/office/officeart/2018/2/layout/IconVerticalSolidList"/>
    <dgm:cxn modelId="{B580DB41-1B0A-4FD2-B23F-8FF1DF7445BF}" type="presParOf" srcId="{E65562D8-0FB9-4338-A70B-895E1AEA8275}" destId="{47D98309-8410-4E7C-BF8D-6E6068C92C2F}" srcOrd="2" destOrd="0" presId="urn:microsoft.com/office/officeart/2018/2/layout/IconVerticalSolidList"/>
    <dgm:cxn modelId="{A606F8A9-5699-451E-A7F4-DAA6D4C16930}" type="presParOf" srcId="{E65562D8-0FB9-4338-A70B-895E1AEA8275}" destId="{AEAE60F0-B96B-4BA3-AE65-B6B84D6F711C}" srcOrd="3" destOrd="0" presId="urn:microsoft.com/office/officeart/2018/2/layout/IconVerticalSolidList"/>
    <dgm:cxn modelId="{DA99FEE0-885A-4AB0-800A-A1BCD8FB4840}" type="presParOf" srcId="{AB0A3E84-15A0-4E0D-9656-01D4F6269370}" destId="{9ADEE70B-53A1-4F7F-86DD-0BFDFB63C84F}" srcOrd="3" destOrd="0" presId="urn:microsoft.com/office/officeart/2018/2/layout/IconVerticalSolidList"/>
    <dgm:cxn modelId="{F6ED4590-1DE2-4440-AEF5-B2347601C3F7}" type="presParOf" srcId="{AB0A3E84-15A0-4E0D-9656-01D4F6269370}" destId="{1D9CE538-823D-418A-A025-2B107466710E}" srcOrd="4" destOrd="0" presId="urn:microsoft.com/office/officeart/2018/2/layout/IconVerticalSolidList"/>
    <dgm:cxn modelId="{D578F838-AEB3-42D1-B0BA-991DA6D19652}" type="presParOf" srcId="{1D9CE538-823D-418A-A025-2B107466710E}" destId="{DCA55024-2BA8-44ED-A887-9DC62731ED4D}" srcOrd="0" destOrd="0" presId="urn:microsoft.com/office/officeart/2018/2/layout/IconVerticalSolidList"/>
    <dgm:cxn modelId="{35425DE2-E9D7-462E-902B-EE96EAF61AB2}" type="presParOf" srcId="{1D9CE538-823D-418A-A025-2B107466710E}" destId="{6A5DEB67-6889-4BAB-9337-3A7038EF97E5}" srcOrd="1" destOrd="0" presId="urn:microsoft.com/office/officeart/2018/2/layout/IconVerticalSolidList"/>
    <dgm:cxn modelId="{DE504869-AFDA-4674-B8FE-83D35C8D8DF3}" type="presParOf" srcId="{1D9CE538-823D-418A-A025-2B107466710E}" destId="{0C2649F4-4EC2-495A-A48F-A0BF93828FE7}" srcOrd="2" destOrd="0" presId="urn:microsoft.com/office/officeart/2018/2/layout/IconVerticalSolidList"/>
    <dgm:cxn modelId="{83389632-50E9-444B-9161-7B5BEFE91236}" type="presParOf" srcId="{1D9CE538-823D-418A-A025-2B107466710E}" destId="{F3541B50-8B9D-43F6-A28C-5E32A6C7396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817DA-DEA9-2D42-917C-FBB7BD627677}">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B7D7B6-8B08-D544-A100-047E5D040379}">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noProof="0" dirty="0"/>
            <a:t>To recognise the role of different agencies and their duties to safeguard children</a:t>
          </a:r>
        </a:p>
      </dsp:txBody>
      <dsp:txXfrm>
        <a:off x="696297" y="538547"/>
        <a:ext cx="4171627" cy="2590157"/>
      </dsp:txXfrm>
    </dsp:sp>
    <dsp:sp modelId="{9D34C226-6C71-FB41-92A2-796E58E1EF9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F1A124-E741-9C43-903E-323B8BB566D7}">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noProof="0" dirty="0"/>
            <a:t>To acknowledge the mistakes that have happened with authorities, who have failed to protect them</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7DA0E-DE08-475A-BF6F-B9D868996A52}">
      <dsp:nvSpPr>
        <dsp:cNvPr id="0" name=""/>
        <dsp:cNvSpPr/>
      </dsp:nvSpPr>
      <dsp:spPr>
        <a:xfrm>
          <a:off x="0" y="67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A50E57-D788-4510-B846-697D8D818A45}">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Forcing or enticing a child to be involved in sexual activity</a:t>
          </a:r>
        </a:p>
      </dsp:txBody>
      <dsp:txXfrm>
        <a:off x="0" y="675"/>
        <a:ext cx="6291714" cy="1105876"/>
      </dsp:txXfrm>
    </dsp:sp>
    <dsp:sp modelId="{1EF4E350-C39F-4E1C-86F1-543EBF3CDDD0}">
      <dsp:nvSpPr>
        <dsp:cNvPr id="0" name=""/>
        <dsp:cNvSpPr/>
      </dsp:nvSpPr>
      <dsp:spPr>
        <a:xfrm>
          <a:off x="0" y="1106552"/>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E5DB65-96EF-4007-9A0A-B8D66FDACF25}">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Penetrative </a:t>
          </a:r>
        </a:p>
      </dsp:txBody>
      <dsp:txXfrm>
        <a:off x="0" y="1106552"/>
        <a:ext cx="6291714" cy="1105876"/>
      </dsp:txXfrm>
    </dsp:sp>
    <dsp:sp modelId="{88B9BE15-CB2F-46D0-A737-6BA5E36D9AE1}">
      <dsp:nvSpPr>
        <dsp:cNvPr id="0" name=""/>
        <dsp:cNvSpPr/>
      </dsp:nvSpPr>
      <dsp:spPr>
        <a:xfrm>
          <a:off x="0" y="2212429"/>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A38D1D-E165-40C8-AC65-9F98F7E359AB}">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Non-penetrative </a:t>
          </a:r>
        </a:p>
      </dsp:txBody>
      <dsp:txXfrm>
        <a:off x="0" y="2212429"/>
        <a:ext cx="6291714" cy="1105876"/>
      </dsp:txXfrm>
    </dsp:sp>
    <dsp:sp modelId="{D2092DFE-BC5E-4145-BD4E-C81F5926839B}">
      <dsp:nvSpPr>
        <dsp:cNvPr id="0" name=""/>
        <dsp:cNvSpPr/>
      </dsp:nvSpPr>
      <dsp:spPr>
        <a:xfrm>
          <a:off x="0" y="3318305"/>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A037E3-D74F-44A5-B44D-1345EC9BF5C4}">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Non-contact crime – creating sexual images or watching video’s </a:t>
          </a:r>
        </a:p>
      </dsp:txBody>
      <dsp:txXfrm>
        <a:off x="0" y="3318305"/>
        <a:ext cx="6291714" cy="1105876"/>
      </dsp:txXfrm>
    </dsp:sp>
    <dsp:sp modelId="{668CC975-1B6A-4EF9-B53B-7E1C188A833C}">
      <dsp:nvSpPr>
        <dsp:cNvPr id="0" name=""/>
        <dsp:cNvSpPr/>
      </dsp:nvSpPr>
      <dsp:spPr>
        <a:xfrm>
          <a:off x="0" y="4424182"/>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423D02-FDF3-4432-8412-BEA56D94A649}">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Grooming </a:t>
          </a:r>
        </a:p>
      </dsp:txBody>
      <dsp:txXfrm>
        <a:off x="0" y="4424182"/>
        <a:ext cx="6291714" cy="11058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77F8D8-6B5F-499C-A0AA-EDFC91E56C1E}">
      <dsp:nvSpPr>
        <dsp:cNvPr id="0" name=""/>
        <dsp:cNvSpPr/>
      </dsp:nvSpPr>
      <dsp:spPr>
        <a:xfrm>
          <a:off x="0" y="270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78C938-256D-4D42-907D-E2E72CC45073}">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noProof="0" dirty="0"/>
            <a:t>Abuse and behaviours over a long period of time which impacts on child development</a:t>
          </a:r>
        </a:p>
      </dsp:txBody>
      <dsp:txXfrm>
        <a:off x="0" y="2700"/>
        <a:ext cx="6291714" cy="1841777"/>
      </dsp:txXfrm>
    </dsp:sp>
    <dsp:sp modelId="{FB4823B5-9A66-4012-B023-D9AF06193DA7}">
      <dsp:nvSpPr>
        <dsp:cNvPr id="0" name=""/>
        <dsp:cNvSpPr/>
      </dsp:nvSpPr>
      <dsp:spPr>
        <a:xfrm>
          <a:off x="0" y="1844478"/>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EAAB35-F58F-4AC2-B5CF-2E583D79E57B}">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noProof="0" dirty="0"/>
            <a:t>Physically or emotional</a:t>
          </a:r>
        </a:p>
      </dsp:txBody>
      <dsp:txXfrm>
        <a:off x="0" y="1844478"/>
        <a:ext cx="6291714" cy="1841777"/>
      </dsp:txXfrm>
    </dsp:sp>
    <dsp:sp modelId="{B2C5D2BD-693F-48D3-9E57-5AF1A23BEF79}">
      <dsp:nvSpPr>
        <dsp:cNvPr id="0" name=""/>
        <dsp:cNvSpPr/>
      </dsp:nvSpPr>
      <dsp:spPr>
        <a:xfrm>
          <a:off x="0" y="3686256"/>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DC6964-1DFC-455F-BEDA-434282AF0516}">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noProof="0" dirty="0"/>
            <a:t>Harsh parenting techniques, putting children down, no voice, limited child environment, bullying</a:t>
          </a:r>
        </a:p>
      </dsp:txBody>
      <dsp:txXfrm>
        <a:off x="0" y="3686256"/>
        <a:ext cx="6291714" cy="18417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016F9E-B3CF-4358-BCC6-1C3594D41DEA}">
      <dsp:nvSpPr>
        <dsp:cNvPr id="0" name=""/>
        <dsp:cNvSpPr/>
      </dsp:nvSpPr>
      <dsp:spPr>
        <a:xfrm>
          <a:off x="0" y="487583"/>
          <a:ext cx="6263640" cy="10740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noProof="0" dirty="0"/>
            <a:t>Showed that although policies in place there were still children being failed</a:t>
          </a:r>
        </a:p>
      </dsp:txBody>
      <dsp:txXfrm>
        <a:off x="52431" y="540014"/>
        <a:ext cx="6158778" cy="969198"/>
      </dsp:txXfrm>
    </dsp:sp>
    <dsp:sp modelId="{02964846-9044-492D-82A2-8C4A75F4B1B9}">
      <dsp:nvSpPr>
        <dsp:cNvPr id="0" name=""/>
        <dsp:cNvSpPr/>
      </dsp:nvSpPr>
      <dsp:spPr>
        <a:xfrm>
          <a:off x="0" y="1639404"/>
          <a:ext cx="6263640" cy="1074060"/>
        </a:xfrm>
        <a:prstGeom prst="roundRect">
          <a:avLst/>
        </a:prstGeom>
        <a:solidFill>
          <a:schemeClr val="accent5">
            <a:hueOff val="-2451115"/>
            <a:satOff val="-3409"/>
            <a:lumOff val="-130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noProof="0" dirty="0"/>
            <a:t>After Baby P children protection procedures not being properly addressed</a:t>
          </a:r>
        </a:p>
      </dsp:txBody>
      <dsp:txXfrm>
        <a:off x="52431" y="1691835"/>
        <a:ext cx="6158778" cy="969198"/>
      </dsp:txXfrm>
    </dsp:sp>
    <dsp:sp modelId="{F4EFBEAF-4DF4-4952-B288-C673577E1436}">
      <dsp:nvSpPr>
        <dsp:cNvPr id="0" name=""/>
        <dsp:cNvSpPr/>
      </dsp:nvSpPr>
      <dsp:spPr>
        <a:xfrm>
          <a:off x="0" y="2791223"/>
          <a:ext cx="6263640" cy="1074060"/>
        </a:xfrm>
        <a:prstGeom prst="roundRect">
          <a:avLst/>
        </a:prstGeom>
        <a:solidFill>
          <a:schemeClr val="accent5">
            <a:hueOff val="-4902230"/>
            <a:satOff val="-6819"/>
            <a:lumOff val="-261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noProof="0" dirty="0"/>
            <a:t>Lord Laming report 2009 = lack of appropriate action between services</a:t>
          </a:r>
        </a:p>
      </dsp:txBody>
      <dsp:txXfrm>
        <a:off x="52431" y="2843654"/>
        <a:ext cx="6158778" cy="969198"/>
      </dsp:txXfrm>
    </dsp:sp>
    <dsp:sp modelId="{DDF7B901-60B0-4BB4-9F85-1FADFB36E62A}">
      <dsp:nvSpPr>
        <dsp:cNvPr id="0" name=""/>
        <dsp:cNvSpPr/>
      </dsp:nvSpPr>
      <dsp:spPr>
        <a:xfrm>
          <a:off x="0" y="3943044"/>
          <a:ext cx="6263640" cy="1074060"/>
        </a:xfrm>
        <a:prstGeom prst="roundRect">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noProof="0" dirty="0"/>
            <a:t>However:</a:t>
          </a:r>
        </a:p>
      </dsp:txBody>
      <dsp:txXfrm>
        <a:off x="52431" y="3995475"/>
        <a:ext cx="6158778" cy="9691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74B6F8-BEFB-4F36-98F4-337FA4FD8318}">
      <dsp:nvSpPr>
        <dsp:cNvPr id="0" name=""/>
        <dsp:cNvSpPr/>
      </dsp:nvSpPr>
      <dsp:spPr>
        <a:xfrm>
          <a:off x="0" y="67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4E2B01-6BF1-4D37-BDBE-4FD7CDBA27B6}">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Police not necessary the primary investigators</a:t>
          </a:r>
        </a:p>
      </dsp:txBody>
      <dsp:txXfrm>
        <a:off x="0" y="675"/>
        <a:ext cx="6291714" cy="1105876"/>
      </dsp:txXfrm>
    </dsp:sp>
    <dsp:sp modelId="{312D4849-E435-4BEA-8CCE-EC9DBF719F45}">
      <dsp:nvSpPr>
        <dsp:cNvPr id="0" name=""/>
        <dsp:cNvSpPr/>
      </dsp:nvSpPr>
      <dsp:spPr>
        <a:xfrm>
          <a:off x="0" y="110655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66E459-0AD4-45BD-AFE4-3F9C73F48B38}">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Safeguarding practices set out by Department of Education (NSPPC)</a:t>
          </a:r>
        </a:p>
      </dsp:txBody>
      <dsp:txXfrm>
        <a:off x="0" y="1106552"/>
        <a:ext cx="6291714" cy="1105876"/>
      </dsp:txXfrm>
    </dsp:sp>
    <dsp:sp modelId="{4BEC5C99-CB4B-47EB-83E1-369B2706B374}">
      <dsp:nvSpPr>
        <dsp:cNvPr id="0" name=""/>
        <dsp:cNvSpPr/>
      </dsp:nvSpPr>
      <dsp:spPr>
        <a:xfrm>
          <a:off x="0" y="2212429"/>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C1087E-82DE-42BB-8BC1-90CCE210C2DD}">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Many child abuse cases are not reported directly to police</a:t>
          </a:r>
        </a:p>
      </dsp:txBody>
      <dsp:txXfrm>
        <a:off x="0" y="2212429"/>
        <a:ext cx="6291714" cy="1105876"/>
      </dsp:txXfrm>
    </dsp:sp>
    <dsp:sp modelId="{8F7E22B6-7CEA-4E2C-A186-BC6F9F47810B}">
      <dsp:nvSpPr>
        <dsp:cNvPr id="0" name=""/>
        <dsp:cNvSpPr/>
      </dsp:nvSpPr>
      <dsp:spPr>
        <a:xfrm>
          <a:off x="0" y="3318305"/>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FB634B-6269-4D78-8579-938E5AE75E91}">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Referrals to schools, GP’s, social workers, after school clubs</a:t>
          </a:r>
        </a:p>
      </dsp:txBody>
      <dsp:txXfrm>
        <a:off x="0" y="3318305"/>
        <a:ext cx="6291714" cy="1105876"/>
      </dsp:txXfrm>
    </dsp:sp>
    <dsp:sp modelId="{8F611A71-CD6A-4E0E-A850-CBF1E47BF3AE}">
      <dsp:nvSpPr>
        <dsp:cNvPr id="0" name=""/>
        <dsp:cNvSpPr/>
      </dsp:nvSpPr>
      <dsp:spPr>
        <a:xfrm>
          <a:off x="0" y="4424182"/>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9EE8F4-1B14-4603-993A-15D8340DF66C}">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noProof="0" dirty="0"/>
            <a:t>Report within 24 hours</a:t>
          </a:r>
        </a:p>
      </dsp:txBody>
      <dsp:txXfrm>
        <a:off x="0" y="4424182"/>
        <a:ext cx="6291714" cy="110587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DDE8FD-639A-44C8-A247-3B15F8366331}">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8F3F5C-DB58-4AEA-8475-48581AD3FC24}">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75A2C-916C-4542-9B51-8725FFB7635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noProof="0" dirty="0">
              <a:solidFill>
                <a:schemeClr val="tx1"/>
              </a:solidFill>
            </a:rPr>
            <a:t>30 August 2002 Education dept. stressed: "We do not advise that people should be allowed to work unchecked if they are supervised.”</a:t>
          </a:r>
        </a:p>
      </dsp:txBody>
      <dsp:txXfrm>
        <a:off x="1435590" y="531"/>
        <a:ext cx="9080009" cy="1242935"/>
      </dsp:txXfrm>
    </dsp:sp>
    <dsp:sp modelId="{D72FF4A0-E5DC-4AA2-A19B-337D2D509798}">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A23689-FC30-4932-BF86-2384A0A182DC}">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AE60F0-B96B-4BA3-AE65-B6B84D6F711C}">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noProof="0" dirty="0">
              <a:solidFill>
                <a:schemeClr val="tx1"/>
              </a:solidFill>
            </a:rPr>
            <a:t>4 September: Third U-turn due to the volume of CRB’s waiting. Schools had to turn children away due to not enough staff. Union meetings were held.</a:t>
          </a:r>
        </a:p>
      </dsp:txBody>
      <dsp:txXfrm>
        <a:off x="1435590" y="1554201"/>
        <a:ext cx="9080009" cy="1242935"/>
      </dsp:txXfrm>
    </dsp:sp>
    <dsp:sp modelId="{DCA55024-2BA8-44ED-A887-9DC62731ED4D}">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5DEB67-6889-4BAB-9337-3A7038EF97E5}">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541B50-8B9D-43F6-A28C-5E32A6C7396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022350">
            <a:lnSpc>
              <a:spcPct val="90000"/>
            </a:lnSpc>
            <a:spcBef>
              <a:spcPct val="0"/>
            </a:spcBef>
            <a:spcAft>
              <a:spcPct val="35000"/>
            </a:spcAft>
            <a:buNone/>
          </a:pPr>
          <a:r>
            <a:rPr lang="en-GB" sz="2300" kern="1200" noProof="0" dirty="0">
              <a:solidFill>
                <a:schemeClr val="tx1"/>
              </a:solidFill>
            </a:rPr>
            <a:t>The Education Secretary, Estelle Morris - "I have therefore decided to allow teachers, teaching assistants and other  to work in schools at the head teachers' discretion after receiving List 99 checks. </a:t>
          </a:r>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58521F-7934-4CE6-81A9-EB7732790A6B}"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780D4-12FA-4783-BA1B-82E8591044E3}" type="slidenum">
              <a:rPr lang="en-GB" smtClean="0"/>
              <a:t>‹#›</a:t>
            </a:fld>
            <a:endParaRPr lang="en-GB"/>
          </a:p>
        </p:txBody>
      </p:sp>
    </p:spTree>
    <p:extLst>
      <p:ext uri="{BB962C8B-B14F-4D97-AF65-F5344CB8AC3E}">
        <p14:creationId xmlns:p14="http://schemas.microsoft.com/office/powerpoint/2010/main" val="18912659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met.police.uk/SysSiteAssets/media/downloads/met/about-us/baroness-casey-review/update-march-2023/baroness-casey-review-march-2023a.pdf"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instituteforgovernment.org.uk/publication/performance-tracker-2025/criminal-justice/police"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en.wikipedia.org/wiki/Children_Act_1908" TargetMode="External"/><Relationship Id="rId7" Type="http://schemas.openxmlformats.org/officeDocument/2006/relationships/hyperlink" Target="https://en.wikipedia.org/wiki/Royal_Society_for_the_Prevention_of_Cruelty_to_Animals"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en.wikipedia.org/w/index.php?title=Minimum_working_age&amp;action=edit&amp;redlink=1" TargetMode="External"/><Relationship Id="rId5" Type="http://schemas.openxmlformats.org/officeDocument/2006/relationships/hyperlink" Target="https://en.wikipedia.org/wiki/Age_of_criminal_responsibility" TargetMode="External"/><Relationship Id="rId4" Type="http://schemas.openxmlformats.org/officeDocument/2006/relationships/hyperlink" Target="https://en.wikipedia.org/w/index.php?title=Children_and_Young_Person_Act_1920&amp;action=edit&amp;redlink=1"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spcc.org.uk/keeping-children-safe/types-of-abuse/domestic-abuse/"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uk/2008/dec/04/shannon-matthews-kidnap-plot"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hmicfrs.justiceinspectorates.gov.uk/glossary/child-abduction-warning-notice/"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lideshare.net/Pr0CEED/the-tragic-case-of-victoria-climbie-revised-2011"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en.wikipedia.org/wiki/London_Borough_of_Haringey" TargetMode="External"/><Relationship Id="rId2" Type="http://schemas.openxmlformats.org/officeDocument/2006/relationships/slide" Target="../slides/slide33.xml"/><Relationship Id="rId1" Type="http://schemas.openxmlformats.org/officeDocument/2006/relationships/notesMaster" Target="../notesMasters/notesMaster1.xml"/><Relationship Id="rId6" Type="http://schemas.openxmlformats.org/officeDocument/2006/relationships/hyperlink" Target="https://en.wikipedia.org/wiki/Murder_of_Victoria_Climbi%C3%A9" TargetMode="External"/><Relationship Id="rId5" Type="http://schemas.openxmlformats.org/officeDocument/2006/relationships/hyperlink" Target="https://en.wikipedia.org/wiki/Child_welfare" TargetMode="External"/><Relationship Id="rId4" Type="http://schemas.openxmlformats.org/officeDocument/2006/relationships/hyperlink" Target="https://en.wikipedia.org/wiki/North_London"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www.bbc.co.uk/news/uk-england-24388175"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theguardian.com/society/2025/nov/13/surrey-services-failures-sara-sharif-murder-safeguarding-review"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legislation.gov.uk/ukpga/2003/42/content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legislation.gov.uk/ukpga/2003/42/contents"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legislation.gov.uk/ukpga/2003/42/contents"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BARONESS CASEY REVIEW Final Report</a:t>
            </a:r>
          </a:p>
          <a:p>
            <a:r>
              <a:rPr lang="en-US" dirty="0">
                <a:hlinkClick r:id="rId4"/>
              </a:rPr>
              <a:t>Performance Tracker 2025: Police | Institute for Government</a:t>
            </a:r>
            <a:endParaRPr lang="en-US"/>
          </a:p>
        </p:txBody>
      </p:sp>
      <p:sp>
        <p:nvSpPr>
          <p:cNvPr id="4" name="Slide Number Placeholder 3"/>
          <p:cNvSpPr>
            <a:spLocks noGrp="1"/>
          </p:cNvSpPr>
          <p:nvPr>
            <p:ph type="sldNum" sz="quarter" idx="5"/>
          </p:nvPr>
        </p:nvSpPr>
        <p:spPr/>
        <p:txBody>
          <a:bodyPr/>
          <a:lstStyle/>
          <a:p>
            <a:fld id="{88F7EB4C-58C4-4A47-A311-B025AD1290C5}" type="slidenum">
              <a:t>7</a:t>
            </a:fld>
            <a:endParaRPr lang="en-GB"/>
          </a:p>
        </p:txBody>
      </p:sp>
    </p:spTree>
    <p:extLst>
      <p:ext uri="{BB962C8B-B14F-4D97-AF65-F5344CB8AC3E}">
        <p14:creationId xmlns:p14="http://schemas.microsoft.com/office/powerpoint/2010/main" val="29207423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3D3D3D"/>
                </a:solidFill>
                <a:effectLst/>
                <a:latin typeface="Neue Haas Unica W01"/>
              </a:rPr>
              <a:t>The Howard League challenged the decision of an Independent Adjudicator to impose extra days on a child for breaking prison rules.  The extra days meant that the child would not be released in time to accrue rights as a care leaver under the Children Act 1989.  The High Court quashed the decision on the basis that denying the child this opportunity to get additional support from social services until he was 21 years old (at least) contravened the welfare principle.  The Court also emphasised the importance of children being actively encouraged to get legal representation at disciplinary hearings where extra days can be added.</a:t>
            </a:r>
            <a:endParaRPr lang="en-GB"/>
          </a:p>
        </p:txBody>
      </p:sp>
      <p:sp>
        <p:nvSpPr>
          <p:cNvPr id="4" name="Slide Number Placeholder 3"/>
          <p:cNvSpPr>
            <a:spLocks noGrp="1"/>
          </p:cNvSpPr>
          <p:nvPr>
            <p:ph type="sldNum" sz="quarter" idx="5"/>
          </p:nvPr>
        </p:nvSpPr>
        <p:spPr/>
        <p:txBody>
          <a:bodyPr/>
          <a:lstStyle/>
          <a:p>
            <a:fld id="{80B780D4-12FA-4783-BA1B-82E8591044E3}" type="slidenum">
              <a:rPr lang="en-GB" smtClean="0"/>
              <a:t>12</a:t>
            </a:fld>
            <a:endParaRPr lang="en-GB"/>
          </a:p>
        </p:txBody>
      </p:sp>
    </p:spTree>
    <p:extLst>
      <p:ext uri="{BB962C8B-B14F-4D97-AF65-F5344CB8AC3E}">
        <p14:creationId xmlns:p14="http://schemas.microsoft.com/office/powerpoint/2010/main" val="5646406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1908 the </a:t>
            </a:r>
            <a:r>
              <a:rPr lang="en-GB" sz="1200" b="0" i="0" u="sng" kern="1200">
                <a:solidFill>
                  <a:schemeClr val="tx1"/>
                </a:solidFill>
                <a:effectLst/>
                <a:latin typeface="+mn-lt"/>
                <a:ea typeface="+mn-ea"/>
                <a:cs typeface="+mn-cs"/>
                <a:hlinkClick r:id="rId3"/>
              </a:rPr>
              <a:t>Children Act 1908</a:t>
            </a:r>
            <a:r>
              <a:rPr lang="en-GB" sz="1200" b="0" i="0" kern="1200">
                <a:solidFill>
                  <a:schemeClr val="tx1"/>
                </a:solidFill>
                <a:effectLst/>
                <a:latin typeface="+mn-lt"/>
                <a:ea typeface="+mn-ea"/>
                <a:cs typeface="+mn-cs"/>
              </a:rPr>
              <a:t>  introduced</a:t>
            </a:r>
          </a:p>
          <a:p>
            <a:r>
              <a:rPr lang="en-GB" sz="1200" b="0" i="0" kern="1200">
                <a:solidFill>
                  <a:schemeClr val="tx1"/>
                </a:solidFill>
                <a:effectLst/>
                <a:latin typeface="+mn-lt"/>
                <a:ea typeface="+mn-ea"/>
                <a:cs typeface="+mn-cs"/>
              </a:rPr>
              <a:t>The </a:t>
            </a:r>
            <a:r>
              <a:rPr lang="en-GB" sz="1200" b="0" i="0" u="sng" kern="1200">
                <a:solidFill>
                  <a:schemeClr val="tx1"/>
                </a:solidFill>
                <a:effectLst/>
                <a:latin typeface="+mn-lt"/>
                <a:ea typeface="+mn-ea"/>
                <a:cs typeface="+mn-cs"/>
                <a:hlinkClick r:id="rId4" tooltip="Children and Young Person Act 1920 (page does not exist)"/>
              </a:rPr>
              <a:t>Children and Young Person Act 1920</a:t>
            </a:r>
            <a:r>
              <a:rPr lang="en-GB" sz="1200" b="0" i="0" kern="1200">
                <a:solidFill>
                  <a:schemeClr val="tx1"/>
                </a:solidFill>
                <a:effectLst/>
                <a:latin typeface="+mn-lt"/>
                <a:ea typeface="+mn-ea"/>
                <a:cs typeface="+mn-cs"/>
              </a:rPr>
              <a:t> </a:t>
            </a:r>
          </a:p>
          <a:p>
            <a:r>
              <a:rPr lang="en-GB" sz="1200" b="0" i="0" kern="1200">
                <a:solidFill>
                  <a:schemeClr val="tx1"/>
                </a:solidFill>
                <a:effectLst/>
                <a:latin typeface="+mn-lt"/>
                <a:ea typeface="+mn-ea"/>
                <a:cs typeface="+mn-cs"/>
              </a:rPr>
              <a:t>The Children Act 1933 - Important Changes in 1933:</a:t>
            </a:r>
          </a:p>
          <a:p>
            <a:r>
              <a:rPr lang="en-GB" sz="1200" b="0" i="0" kern="1200">
                <a:solidFill>
                  <a:schemeClr val="tx1"/>
                </a:solidFill>
                <a:effectLst/>
                <a:latin typeface="+mn-lt"/>
                <a:ea typeface="+mn-ea"/>
                <a:cs typeface="+mn-cs"/>
              </a:rPr>
              <a:t>Minimum age of execution was raised from 16 to 18 years.</a:t>
            </a:r>
          </a:p>
          <a:p>
            <a:r>
              <a:rPr lang="en-GB" sz="1200" b="0" i="0" kern="1200">
                <a:solidFill>
                  <a:schemeClr val="tx1"/>
                </a:solidFill>
                <a:effectLst/>
                <a:latin typeface="+mn-lt"/>
                <a:ea typeface="+mn-ea"/>
                <a:cs typeface="+mn-cs"/>
              </a:rPr>
              <a:t>The </a:t>
            </a:r>
            <a:r>
              <a:rPr lang="en-GB" sz="1200" b="0" i="0" u="none" strike="noStrike" kern="1200">
                <a:solidFill>
                  <a:schemeClr val="tx1"/>
                </a:solidFill>
                <a:effectLst/>
                <a:latin typeface="+mn-lt"/>
                <a:ea typeface="+mn-ea"/>
                <a:cs typeface="+mn-cs"/>
                <a:hlinkClick r:id="rId5" tooltip="Age of criminal responsibility"/>
              </a:rPr>
              <a:t>age of criminal responsibility</a:t>
            </a:r>
            <a:r>
              <a:rPr lang="en-GB" sz="1200" b="0" i="0" kern="1200">
                <a:solidFill>
                  <a:schemeClr val="tx1"/>
                </a:solidFill>
                <a:effectLst/>
                <a:latin typeface="+mn-lt"/>
                <a:ea typeface="+mn-ea"/>
                <a:cs typeface="+mn-cs"/>
              </a:rPr>
              <a:t> was raised from 7 to 8 years.</a:t>
            </a:r>
          </a:p>
          <a:p>
            <a:r>
              <a:rPr lang="en-GB" sz="1200" b="0" i="0" kern="1200">
                <a:solidFill>
                  <a:schemeClr val="tx1"/>
                </a:solidFill>
                <a:effectLst/>
                <a:latin typeface="+mn-lt"/>
                <a:ea typeface="+mn-ea"/>
                <a:cs typeface="+mn-cs"/>
              </a:rPr>
              <a:t>Introduction of a </a:t>
            </a:r>
            <a:r>
              <a:rPr lang="en-GB" sz="1200" b="0" i="0" u="sng" kern="1200">
                <a:solidFill>
                  <a:schemeClr val="tx1"/>
                </a:solidFill>
                <a:effectLst/>
                <a:latin typeface="+mn-lt"/>
                <a:ea typeface="+mn-ea"/>
                <a:cs typeface="+mn-cs"/>
                <a:hlinkClick r:id="rId6" tooltip="Minimum working age (page does not exist)"/>
              </a:rPr>
              <a:t>minimum working age</a:t>
            </a:r>
            <a:r>
              <a:rPr lang="en-GB" sz="1200" b="0" i="0" kern="1200">
                <a:solidFill>
                  <a:schemeClr val="tx1"/>
                </a:solidFill>
                <a:effectLst/>
                <a:latin typeface="+mn-lt"/>
                <a:ea typeface="+mn-ea"/>
                <a:cs typeface="+mn-cs"/>
              </a:rPr>
              <a:t> of 14 years.</a:t>
            </a:r>
          </a:p>
          <a:p>
            <a:r>
              <a:rPr lang="en-GB" sz="1200" b="0" i="0" kern="1200">
                <a:solidFill>
                  <a:schemeClr val="tx1"/>
                </a:solidFill>
                <a:effectLst/>
                <a:latin typeface="+mn-lt"/>
                <a:ea typeface="+mn-ea"/>
                <a:cs typeface="+mn-cs"/>
              </a:rPr>
              <a:t>The minimum age to smoke and to buy tobacco products was set at 16 years.</a:t>
            </a:r>
          </a:p>
          <a:p>
            <a:r>
              <a:rPr lang="en-GB" sz="1200" b="0" i="0" kern="1200">
                <a:solidFill>
                  <a:schemeClr val="tx1"/>
                </a:solidFill>
                <a:effectLst/>
                <a:latin typeface="+mn-lt"/>
                <a:ea typeface="+mn-ea"/>
                <a:cs typeface="+mn-cs"/>
              </a:rPr>
              <a:t>The minimum age for prostitution and to enter a brothel was set at 16 years.</a:t>
            </a:r>
          </a:p>
          <a:p>
            <a:r>
              <a:rPr lang="en-GB" sz="1200" b="0" i="0" kern="1200">
                <a:solidFill>
                  <a:schemeClr val="tx1"/>
                </a:solidFill>
                <a:effectLst/>
                <a:latin typeface="+mn-lt"/>
                <a:ea typeface="+mn-ea"/>
                <a:cs typeface="+mn-cs"/>
              </a:rPr>
              <a:t>The minimum age to give alcohol to a child on a private premises was set at 5 years.</a:t>
            </a:r>
          </a:p>
          <a:p>
            <a:r>
              <a:rPr lang="en-GB" sz="1200" b="0" i="0" u="none" strike="noStrike" kern="1200">
                <a:solidFill>
                  <a:schemeClr val="tx1"/>
                </a:solidFill>
                <a:effectLst/>
                <a:latin typeface="+mn-lt"/>
                <a:ea typeface="+mn-ea"/>
                <a:cs typeface="+mn-cs"/>
              </a:rPr>
              <a:t>Creation of the </a:t>
            </a:r>
            <a:r>
              <a:rPr lang="en-GB" sz="1200" b="0" i="0" u="none" strike="noStrike" kern="1200">
                <a:solidFill>
                  <a:schemeClr val="tx1"/>
                </a:solidFill>
                <a:effectLst/>
                <a:latin typeface="+mn-lt"/>
                <a:ea typeface="+mn-ea"/>
                <a:cs typeface="+mn-cs"/>
                <a:hlinkClick r:id="rId7" tooltip="Royal Society for the Prevention of Cruelty to Animals"/>
              </a:rPr>
              <a:t>Royal Society for the Prevention of Cruelty to Animals</a:t>
            </a:r>
            <a:r>
              <a:rPr lang="en-GB" sz="1200" b="0" i="0" u="none" strike="noStrike" kern="1200">
                <a:solidFill>
                  <a:schemeClr val="tx1"/>
                </a:solidFill>
                <a:effectLst/>
                <a:latin typeface="+mn-lt"/>
                <a:ea typeface="+mn-ea"/>
                <a:cs typeface="+mn-cs"/>
              </a:rPr>
              <a:t> (RSPCA) in the United Kingdom in 1824</a:t>
            </a:r>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pPr/>
              <a:t>13</a:t>
            </a:fld>
            <a:endParaRPr lang="en-GB"/>
          </a:p>
        </p:txBody>
      </p:sp>
    </p:spTree>
    <p:extLst>
      <p:ext uri="{BB962C8B-B14F-4D97-AF65-F5344CB8AC3E}">
        <p14:creationId xmlns:p14="http://schemas.microsoft.com/office/powerpoint/2010/main" val="42310103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https://www.legislation.gov.uk/ukpga/1989/41/section/47</a:t>
            </a:r>
          </a:p>
          <a:p>
            <a:endParaRPr lang="en-GB"/>
          </a:p>
          <a:p>
            <a:r>
              <a:rPr lang="en-GB"/>
              <a:t>https://assets.publishing.service.gov.uk/government/uploads/system/uploads/attachment_data/file/942454/Working_together_to_safeguard_children_inter_agency_guidance.pdf</a:t>
            </a:r>
          </a:p>
        </p:txBody>
      </p:sp>
      <p:sp>
        <p:nvSpPr>
          <p:cNvPr id="4" name="Slide Number Placeholder 3"/>
          <p:cNvSpPr>
            <a:spLocks noGrp="1"/>
          </p:cNvSpPr>
          <p:nvPr>
            <p:ph type="sldNum" sz="quarter" idx="5"/>
          </p:nvPr>
        </p:nvSpPr>
        <p:spPr/>
        <p:txBody>
          <a:bodyPr/>
          <a:lstStyle/>
          <a:p>
            <a:fld id="{80B780D4-12FA-4783-BA1B-82E8591044E3}" type="slidenum">
              <a:rPr lang="en-GB" smtClean="0"/>
              <a:t>14</a:t>
            </a:fld>
            <a:endParaRPr lang="en-GB"/>
          </a:p>
        </p:txBody>
      </p:sp>
    </p:spTree>
    <p:extLst>
      <p:ext uri="{BB962C8B-B14F-4D97-AF65-F5344CB8AC3E}">
        <p14:creationId xmlns:p14="http://schemas.microsoft.com/office/powerpoint/2010/main" val="15709946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0B780D4-12FA-4783-BA1B-82E8591044E3}" type="slidenum">
              <a:rPr lang="en-GB" smtClean="0"/>
              <a:t>16</a:t>
            </a:fld>
            <a:endParaRPr lang="en-GB"/>
          </a:p>
        </p:txBody>
      </p:sp>
    </p:spTree>
    <p:extLst>
      <p:ext uri="{BB962C8B-B14F-4D97-AF65-F5344CB8AC3E}">
        <p14:creationId xmlns:p14="http://schemas.microsoft.com/office/powerpoint/2010/main" val="37891563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Contact abuse</a:t>
            </a:r>
          </a:p>
          <a:p>
            <a:r>
              <a:rPr lang="en-US" sz="1200" b="0" i="0" kern="1200" dirty="0">
                <a:solidFill>
                  <a:schemeClr val="tx1"/>
                </a:solidFill>
                <a:effectLst/>
                <a:latin typeface="+mn-lt"/>
                <a:ea typeface="+mn-ea"/>
                <a:cs typeface="+mn-cs"/>
              </a:rPr>
              <a:t>Contact abuse is where an abuser makes physical contact with a child or forces the child to make physical contact with someone else. This includes:</a:t>
            </a:r>
          </a:p>
          <a:p>
            <a:r>
              <a:rPr lang="en-US" sz="1200" b="0" i="0" kern="1200" dirty="0">
                <a:solidFill>
                  <a:schemeClr val="tx1"/>
                </a:solidFill>
                <a:effectLst/>
                <a:latin typeface="+mn-lt"/>
                <a:ea typeface="+mn-ea"/>
                <a:cs typeface="+mn-cs"/>
              </a:rPr>
              <a:t>sexual touching of any part of a child's body, whether they're clothed or not</a:t>
            </a:r>
          </a:p>
          <a:p>
            <a:r>
              <a:rPr lang="en-US" sz="1200" b="0" i="0" kern="1200" dirty="0">
                <a:solidFill>
                  <a:schemeClr val="tx1"/>
                </a:solidFill>
                <a:effectLst/>
                <a:latin typeface="+mn-lt"/>
                <a:ea typeface="+mn-ea"/>
                <a:cs typeface="+mn-cs"/>
              </a:rPr>
              <a:t>using a body part or object to rape or penetrate a child</a:t>
            </a:r>
          </a:p>
          <a:p>
            <a:r>
              <a:rPr lang="en-US" sz="1200" b="0" i="0" kern="1200" dirty="0">
                <a:solidFill>
                  <a:schemeClr val="tx1"/>
                </a:solidFill>
                <a:effectLst/>
                <a:latin typeface="+mn-lt"/>
                <a:ea typeface="+mn-ea"/>
                <a:cs typeface="+mn-cs"/>
              </a:rPr>
              <a:t>forcing a child to take part in sexual activities</a:t>
            </a:r>
          </a:p>
          <a:p>
            <a:r>
              <a:rPr lang="en-US" sz="1200" b="0" i="0" kern="1200" dirty="0">
                <a:solidFill>
                  <a:schemeClr val="tx1"/>
                </a:solidFill>
                <a:effectLst/>
                <a:latin typeface="+mn-lt"/>
                <a:ea typeface="+mn-ea"/>
                <a:cs typeface="+mn-cs"/>
              </a:rPr>
              <a:t>making a child undress or touch someone else.</a:t>
            </a:r>
          </a:p>
          <a:p>
            <a:r>
              <a:rPr lang="en-US" sz="1200" b="0" i="0" kern="1200" dirty="0">
                <a:solidFill>
                  <a:schemeClr val="tx1"/>
                </a:solidFill>
                <a:effectLst/>
                <a:latin typeface="+mn-lt"/>
                <a:ea typeface="+mn-ea"/>
                <a:cs typeface="+mn-cs"/>
              </a:rPr>
              <a:t>Contact abuse can include touching, kissing and oral sex – sexual abuse isn't just penetrative.</a:t>
            </a:r>
          </a:p>
          <a:p>
            <a:r>
              <a:rPr lang="en-US" sz="1200" b="0" i="0" kern="1200" dirty="0">
                <a:solidFill>
                  <a:schemeClr val="tx1"/>
                </a:solidFill>
                <a:effectLst/>
                <a:latin typeface="+mn-lt"/>
                <a:ea typeface="+mn-ea"/>
                <a:cs typeface="+mn-cs"/>
              </a:rPr>
              <a:t>Non-contact abuse</a:t>
            </a:r>
          </a:p>
          <a:p>
            <a:r>
              <a:rPr lang="en-US" sz="1200" b="0" i="0" kern="1200" dirty="0">
                <a:solidFill>
                  <a:schemeClr val="tx1"/>
                </a:solidFill>
                <a:effectLst/>
                <a:latin typeface="+mn-lt"/>
                <a:ea typeface="+mn-ea"/>
                <a:cs typeface="+mn-cs"/>
              </a:rPr>
              <a:t>Non-contact abuse is where a child is abused without being touched by the abuser. This can be in person or online and includes:</a:t>
            </a:r>
          </a:p>
          <a:p>
            <a:r>
              <a:rPr lang="en-US" sz="1200" b="0" i="0" kern="1200" dirty="0">
                <a:solidFill>
                  <a:schemeClr val="tx1"/>
                </a:solidFill>
                <a:effectLst/>
                <a:latin typeface="+mn-lt"/>
                <a:ea typeface="+mn-ea"/>
                <a:cs typeface="+mn-cs"/>
              </a:rPr>
              <a:t>exposing or flashing</a:t>
            </a:r>
          </a:p>
          <a:p>
            <a:r>
              <a:rPr lang="en-US" sz="1200" b="0" i="0" kern="1200" dirty="0">
                <a:solidFill>
                  <a:schemeClr val="tx1"/>
                </a:solidFill>
                <a:effectLst/>
                <a:latin typeface="+mn-lt"/>
                <a:ea typeface="+mn-ea"/>
                <a:cs typeface="+mn-cs"/>
              </a:rPr>
              <a:t>showing pornography</a:t>
            </a:r>
          </a:p>
          <a:p>
            <a:r>
              <a:rPr lang="en-US" sz="1200" b="0" i="0" kern="1200" dirty="0">
                <a:solidFill>
                  <a:schemeClr val="tx1"/>
                </a:solidFill>
                <a:effectLst/>
                <a:latin typeface="+mn-lt"/>
                <a:ea typeface="+mn-ea"/>
                <a:cs typeface="+mn-cs"/>
              </a:rPr>
              <a:t>exposing a child to sexual acts</a:t>
            </a:r>
          </a:p>
          <a:p>
            <a:r>
              <a:rPr lang="en-US" sz="1200" b="0" i="0" kern="1200" dirty="0">
                <a:solidFill>
                  <a:schemeClr val="tx1"/>
                </a:solidFill>
                <a:effectLst/>
                <a:latin typeface="+mn-lt"/>
                <a:ea typeface="+mn-ea"/>
                <a:cs typeface="+mn-cs"/>
              </a:rPr>
              <a:t>making them masturbate</a:t>
            </a:r>
          </a:p>
          <a:p>
            <a:r>
              <a:rPr lang="en-US" sz="1200" b="0" i="0" kern="1200" dirty="0">
                <a:solidFill>
                  <a:schemeClr val="tx1"/>
                </a:solidFill>
                <a:effectLst/>
                <a:latin typeface="+mn-lt"/>
                <a:ea typeface="+mn-ea"/>
                <a:cs typeface="+mn-cs"/>
              </a:rPr>
              <a:t>forcing a child to make, view or share child abuse images or videos</a:t>
            </a:r>
          </a:p>
          <a:p>
            <a:r>
              <a:rPr lang="en-US" sz="1200" b="0" i="0" kern="1200" dirty="0">
                <a:solidFill>
                  <a:schemeClr val="tx1"/>
                </a:solidFill>
                <a:effectLst/>
                <a:latin typeface="+mn-lt"/>
                <a:ea typeface="+mn-ea"/>
                <a:cs typeface="+mn-cs"/>
              </a:rPr>
              <a:t>making, viewing or distributing child abuse images or videos</a:t>
            </a:r>
          </a:p>
          <a:p>
            <a:r>
              <a:rPr lang="en-US" sz="1200" b="0" i="0" kern="1200" dirty="0">
                <a:solidFill>
                  <a:schemeClr val="tx1"/>
                </a:solidFill>
                <a:effectLst/>
                <a:latin typeface="+mn-lt"/>
                <a:ea typeface="+mn-ea"/>
                <a:cs typeface="+mn-cs"/>
              </a:rPr>
              <a:t>forcing a child to take part in sexual activities or conversations online or through a smartphone.</a:t>
            </a:r>
          </a:p>
          <a:p>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19</a:t>
            </a:fld>
            <a:endParaRPr lang="en-GB"/>
          </a:p>
        </p:txBody>
      </p:sp>
    </p:spTree>
    <p:extLst>
      <p:ext uri="{BB962C8B-B14F-4D97-AF65-F5344CB8AC3E}">
        <p14:creationId xmlns:p14="http://schemas.microsoft.com/office/powerpoint/2010/main" val="1847170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Emotional abuse includes:</a:t>
            </a:r>
          </a:p>
          <a:p>
            <a:r>
              <a:rPr lang="en-US" sz="1200" b="0" i="0" kern="1200" dirty="0">
                <a:solidFill>
                  <a:schemeClr val="tx1"/>
                </a:solidFill>
                <a:effectLst/>
                <a:latin typeface="+mn-lt"/>
                <a:ea typeface="+mn-ea"/>
                <a:cs typeface="+mn-cs"/>
              </a:rPr>
              <a:t>humiliating or constantly </a:t>
            </a:r>
            <a:r>
              <a:rPr lang="en-US" sz="1200" b="0" i="0" kern="1200" dirty="0" err="1">
                <a:solidFill>
                  <a:schemeClr val="tx1"/>
                </a:solidFill>
                <a:effectLst/>
                <a:latin typeface="+mn-lt"/>
                <a:ea typeface="+mn-ea"/>
                <a:cs typeface="+mn-cs"/>
              </a:rPr>
              <a:t>criticising</a:t>
            </a:r>
            <a:r>
              <a:rPr lang="en-US" sz="1200" b="0" i="0" kern="1200" dirty="0">
                <a:solidFill>
                  <a:schemeClr val="tx1"/>
                </a:solidFill>
                <a:effectLst/>
                <a:latin typeface="+mn-lt"/>
                <a:ea typeface="+mn-ea"/>
                <a:cs typeface="+mn-cs"/>
              </a:rPr>
              <a:t> a child</a:t>
            </a:r>
          </a:p>
          <a:p>
            <a:r>
              <a:rPr lang="en-US" sz="1200" b="0" i="0" kern="1200" dirty="0">
                <a:solidFill>
                  <a:schemeClr val="tx1"/>
                </a:solidFill>
                <a:effectLst/>
                <a:latin typeface="+mn-lt"/>
                <a:ea typeface="+mn-ea"/>
                <a:cs typeface="+mn-cs"/>
              </a:rPr>
              <a:t>threatening, shouting at a child or calling them names</a:t>
            </a:r>
          </a:p>
          <a:p>
            <a:r>
              <a:rPr lang="en-US" sz="1200" b="0" i="0" kern="1200" dirty="0">
                <a:solidFill>
                  <a:schemeClr val="tx1"/>
                </a:solidFill>
                <a:effectLst/>
                <a:latin typeface="+mn-lt"/>
                <a:ea typeface="+mn-ea"/>
                <a:cs typeface="+mn-cs"/>
              </a:rPr>
              <a:t>making the child the subject of jokes, or using sarcasm to hurt a child</a:t>
            </a:r>
          </a:p>
          <a:p>
            <a:r>
              <a:rPr lang="en-US" sz="1200" b="0" i="0" kern="1200" dirty="0">
                <a:solidFill>
                  <a:schemeClr val="tx1"/>
                </a:solidFill>
                <a:effectLst/>
                <a:latin typeface="+mn-lt"/>
                <a:ea typeface="+mn-ea"/>
                <a:cs typeface="+mn-cs"/>
              </a:rPr>
              <a:t>blaming and scapegoating</a:t>
            </a:r>
          </a:p>
          <a:p>
            <a:r>
              <a:rPr lang="en-US" sz="1200" b="0" i="0" kern="1200" dirty="0">
                <a:solidFill>
                  <a:schemeClr val="tx1"/>
                </a:solidFill>
                <a:effectLst/>
                <a:latin typeface="+mn-lt"/>
                <a:ea typeface="+mn-ea"/>
                <a:cs typeface="+mn-cs"/>
              </a:rPr>
              <a:t>making a child perform degrading acts</a:t>
            </a:r>
          </a:p>
          <a:p>
            <a:r>
              <a:rPr lang="en-US" sz="1200" b="0" i="0" kern="1200" dirty="0">
                <a:solidFill>
                  <a:schemeClr val="tx1"/>
                </a:solidFill>
                <a:effectLst/>
                <a:latin typeface="+mn-lt"/>
                <a:ea typeface="+mn-ea"/>
                <a:cs typeface="+mn-cs"/>
              </a:rPr>
              <a:t>not </a:t>
            </a:r>
            <a:r>
              <a:rPr lang="en-US" sz="1200" b="0" i="0" kern="1200" dirty="0" err="1">
                <a:solidFill>
                  <a:schemeClr val="tx1"/>
                </a:solidFill>
                <a:effectLst/>
                <a:latin typeface="+mn-lt"/>
                <a:ea typeface="+mn-ea"/>
                <a:cs typeface="+mn-cs"/>
              </a:rPr>
              <a:t>recognising</a:t>
            </a:r>
            <a:r>
              <a:rPr lang="en-US" sz="1200" b="0" i="0" kern="1200" dirty="0">
                <a:solidFill>
                  <a:schemeClr val="tx1"/>
                </a:solidFill>
                <a:effectLst/>
                <a:latin typeface="+mn-lt"/>
                <a:ea typeface="+mn-ea"/>
                <a:cs typeface="+mn-cs"/>
              </a:rPr>
              <a:t> a child's own individuality or trying to control their lives</a:t>
            </a:r>
          </a:p>
          <a:p>
            <a:r>
              <a:rPr lang="en-US" sz="1200" b="0" i="0" kern="1200" dirty="0">
                <a:solidFill>
                  <a:schemeClr val="tx1"/>
                </a:solidFill>
                <a:effectLst/>
                <a:latin typeface="+mn-lt"/>
                <a:ea typeface="+mn-ea"/>
                <a:cs typeface="+mn-cs"/>
              </a:rPr>
              <a:t>pushing a child too hard or not </a:t>
            </a:r>
            <a:r>
              <a:rPr lang="en-US" sz="1200" b="0" i="0" kern="1200" dirty="0" err="1">
                <a:solidFill>
                  <a:schemeClr val="tx1"/>
                </a:solidFill>
                <a:effectLst/>
                <a:latin typeface="+mn-lt"/>
                <a:ea typeface="+mn-ea"/>
                <a:cs typeface="+mn-cs"/>
              </a:rPr>
              <a:t>recognising</a:t>
            </a:r>
            <a:r>
              <a:rPr lang="en-US" sz="1200" b="0" i="0" kern="1200" dirty="0">
                <a:solidFill>
                  <a:schemeClr val="tx1"/>
                </a:solidFill>
                <a:effectLst/>
                <a:latin typeface="+mn-lt"/>
                <a:ea typeface="+mn-ea"/>
                <a:cs typeface="+mn-cs"/>
              </a:rPr>
              <a:t> their limitations</a:t>
            </a:r>
          </a:p>
          <a:p>
            <a:r>
              <a:rPr lang="en-US" sz="1200" b="0" i="0" kern="1200" dirty="0">
                <a:solidFill>
                  <a:schemeClr val="tx1"/>
                </a:solidFill>
                <a:effectLst/>
                <a:latin typeface="+mn-lt"/>
                <a:ea typeface="+mn-ea"/>
                <a:cs typeface="+mn-cs"/>
              </a:rPr>
              <a:t>exposing a child to upsetting events or situations, like </a:t>
            </a:r>
            <a:r>
              <a:rPr lang="en-US" sz="1200" b="0" i="0" u="sng" kern="1200" dirty="0">
                <a:solidFill>
                  <a:schemeClr val="tx1"/>
                </a:solidFill>
                <a:effectLst/>
                <a:latin typeface="+mn-lt"/>
                <a:ea typeface="+mn-ea"/>
                <a:cs typeface="+mn-cs"/>
                <a:hlinkClick r:id="rId3" tooltip="Domestic abuse"/>
              </a:rPr>
              <a:t>domestic abuse</a:t>
            </a:r>
            <a:r>
              <a:rPr lang="en-US" sz="1200" b="0" i="0" kern="1200" dirty="0">
                <a:solidFill>
                  <a:schemeClr val="tx1"/>
                </a:solidFill>
                <a:effectLst/>
                <a:latin typeface="+mn-lt"/>
                <a:ea typeface="+mn-ea"/>
                <a:cs typeface="+mn-cs"/>
              </a:rPr>
              <a:t> or drug taking</a:t>
            </a:r>
          </a:p>
          <a:p>
            <a:r>
              <a:rPr lang="en-US" sz="1200" b="0" i="0" kern="1200" dirty="0">
                <a:solidFill>
                  <a:schemeClr val="tx1"/>
                </a:solidFill>
                <a:effectLst/>
                <a:latin typeface="+mn-lt"/>
                <a:ea typeface="+mn-ea"/>
                <a:cs typeface="+mn-cs"/>
              </a:rPr>
              <a:t>failing to promote a child's social development</a:t>
            </a:r>
          </a:p>
          <a:p>
            <a:r>
              <a:rPr lang="en-US" sz="1200" b="0" i="0" kern="1200" dirty="0">
                <a:solidFill>
                  <a:schemeClr val="tx1"/>
                </a:solidFill>
                <a:effectLst/>
                <a:latin typeface="+mn-lt"/>
                <a:ea typeface="+mn-ea"/>
                <a:cs typeface="+mn-cs"/>
              </a:rPr>
              <a:t>not allowing them to have friends</a:t>
            </a:r>
          </a:p>
          <a:p>
            <a:r>
              <a:rPr lang="en-US" sz="1200" b="0" i="0" kern="1200" dirty="0">
                <a:solidFill>
                  <a:schemeClr val="tx1"/>
                </a:solidFill>
                <a:effectLst/>
                <a:latin typeface="+mn-lt"/>
                <a:ea typeface="+mn-ea"/>
                <a:cs typeface="+mn-cs"/>
              </a:rPr>
              <a:t>persistently ignoring them</a:t>
            </a:r>
          </a:p>
          <a:p>
            <a:r>
              <a:rPr lang="en-US" sz="1200" b="0" i="0" kern="1200" dirty="0">
                <a:solidFill>
                  <a:schemeClr val="tx1"/>
                </a:solidFill>
                <a:effectLst/>
                <a:latin typeface="+mn-lt"/>
                <a:ea typeface="+mn-ea"/>
                <a:cs typeface="+mn-cs"/>
              </a:rPr>
              <a:t>being absent</a:t>
            </a:r>
          </a:p>
          <a:p>
            <a:r>
              <a:rPr lang="en-US" sz="1200" b="0" i="0" kern="1200" dirty="0">
                <a:solidFill>
                  <a:schemeClr val="tx1"/>
                </a:solidFill>
                <a:effectLst/>
                <a:latin typeface="+mn-lt"/>
                <a:ea typeface="+mn-ea"/>
                <a:cs typeface="+mn-cs"/>
              </a:rPr>
              <a:t>manipulating a child</a:t>
            </a:r>
          </a:p>
          <a:p>
            <a:r>
              <a:rPr lang="en-US" sz="1200" b="0" i="0" kern="1200" dirty="0">
                <a:solidFill>
                  <a:schemeClr val="tx1"/>
                </a:solidFill>
                <a:effectLst/>
                <a:latin typeface="+mn-lt"/>
                <a:ea typeface="+mn-ea"/>
                <a:cs typeface="+mn-cs"/>
              </a:rPr>
              <a:t>never saying anything kind, expressing positive feelings or congratulating a child on successes</a:t>
            </a:r>
          </a:p>
          <a:p>
            <a:r>
              <a:rPr lang="en-US" sz="1200" b="0" i="0" kern="1200" dirty="0">
                <a:solidFill>
                  <a:schemeClr val="tx1"/>
                </a:solidFill>
                <a:effectLst/>
                <a:latin typeface="+mn-lt"/>
                <a:ea typeface="+mn-ea"/>
                <a:cs typeface="+mn-cs"/>
              </a:rPr>
              <a:t>never showing any emotions in interactions with a child, also known as emotional neglect.</a:t>
            </a:r>
          </a:p>
          <a:p>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20</a:t>
            </a:fld>
            <a:endParaRPr lang="en-GB"/>
          </a:p>
        </p:txBody>
      </p:sp>
    </p:spTree>
    <p:extLst>
      <p:ext uri="{BB962C8B-B14F-4D97-AF65-F5344CB8AC3E}">
        <p14:creationId xmlns:p14="http://schemas.microsoft.com/office/powerpoint/2010/main" val="20118131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Neglect can be a lot of different things, which can make it hard to spot. But broadly speaking, there are 4 types of neglect.</a:t>
            </a:r>
          </a:p>
          <a:p>
            <a:r>
              <a:rPr lang="en-US" sz="1200" b="1" i="0" kern="1200" dirty="0">
                <a:solidFill>
                  <a:schemeClr val="tx1"/>
                </a:solidFill>
                <a:effectLst/>
                <a:latin typeface="+mn-lt"/>
                <a:ea typeface="+mn-ea"/>
                <a:cs typeface="+mn-cs"/>
              </a:rPr>
              <a:t>Physical neglect</a:t>
            </a:r>
            <a:br>
              <a:rPr lang="en-US" sz="1200" b="1"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A child's basic needs, such as food, clothing or shelter, are not met or they aren't properly supervised or kept safe.</a:t>
            </a:r>
          </a:p>
          <a:p>
            <a:r>
              <a:rPr lang="en-US" sz="1200" b="1" i="0" kern="1200" dirty="0">
                <a:solidFill>
                  <a:schemeClr val="tx1"/>
                </a:solidFill>
                <a:effectLst/>
                <a:latin typeface="+mn-lt"/>
                <a:ea typeface="+mn-ea"/>
                <a:cs typeface="+mn-cs"/>
              </a:rPr>
              <a:t>Educational neglect</a:t>
            </a:r>
            <a:br>
              <a:rPr lang="en-US" sz="1200" b="1"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A parent doesn't ensure their child is given an education.</a:t>
            </a:r>
          </a:p>
          <a:p>
            <a:r>
              <a:rPr lang="en-US" sz="1200" b="1" i="0" kern="1200" dirty="0">
                <a:solidFill>
                  <a:schemeClr val="tx1"/>
                </a:solidFill>
                <a:effectLst/>
                <a:latin typeface="+mn-lt"/>
                <a:ea typeface="+mn-ea"/>
                <a:cs typeface="+mn-cs"/>
              </a:rPr>
              <a:t>Emotional neglect</a:t>
            </a:r>
            <a:br>
              <a:rPr lang="en-US" sz="1200" b="1"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A child doesn't get the nurture and stimulation they need. This could be through ignoring, humiliating, intimidating or isolating them.</a:t>
            </a:r>
          </a:p>
          <a:p>
            <a:r>
              <a:rPr lang="en-US" sz="1200" b="1" i="0" kern="1200" dirty="0">
                <a:solidFill>
                  <a:schemeClr val="tx1"/>
                </a:solidFill>
                <a:effectLst/>
                <a:latin typeface="+mn-lt"/>
                <a:ea typeface="+mn-ea"/>
                <a:cs typeface="+mn-cs"/>
              </a:rPr>
              <a:t>Medical neglect</a:t>
            </a:r>
            <a:br>
              <a:rPr lang="en-US" sz="1200" b="1" i="0" kern="1200" dirty="0">
                <a:solidFill>
                  <a:schemeClr val="tx1"/>
                </a:solidFill>
                <a:effectLst/>
                <a:latin typeface="+mn-lt"/>
                <a:ea typeface="+mn-ea"/>
                <a:cs typeface="+mn-cs"/>
              </a:rPr>
            </a:br>
            <a:r>
              <a:rPr lang="en-US" sz="1200" b="0" i="0" kern="1200" dirty="0">
                <a:solidFill>
                  <a:schemeClr val="tx1"/>
                </a:solidFill>
                <a:effectLst/>
                <a:latin typeface="+mn-lt"/>
                <a:ea typeface="+mn-ea"/>
                <a:cs typeface="+mn-cs"/>
              </a:rPr>
              <a:t>A child isn't given proper health care. This includes dental care and refusing or ignoring medical recommendations.</a:t>
            </a:r>
          </a:p>
          <a:p>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21</a:t>
            </a:fld>
            <a:endParaRPr lang="en-GB"/>
          </a:p>
        </p:txBody>
      </p:sp>
    </p:spTree>
    <p:extLst>
      <p:ext uri="{BB962C8B-B14F-4D97-AF65-F5344CB8AC3E}">
        <p14:creationId xmlns:p14="http://schemas.microsoft.com/office/powerpoint/2010/main" val="3397310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Physical abuse is when someone hurts or harms a child or young person on purpose. It includes:</a:t>
            </a:r>
          </a:p>
          <a:p>
            <a:r>
              <a:rPr lang="en-US" sz="1200" b="0" i="0" kern="1200" dirty="0">
                <a:solidFill>
                  <a:schemeClr val="tx1"/>
                </a:solidFill>
                <a:effectLst/>
                <a:latin typeface="+mn-lt"/>
                <a:ea typeface="+mn-ea"/>
                <a:cs typeface="+mn-cs"/>
              </a:rPr>
              <a:t>hitting with hands or objects</a:t>
            </a:r>
          </a:p>
          <a:p>
            <a:r>
              <a:rPr lang="en-US" sz="1200" b="0" i="0" kern="1200" dirty="0">
                <a:solidFill>
                  <a:schemeClr val="tx1"/>
                </a:solidFill>
                <a:effectLst/>
                <a:latin typeface="+mn-lt"/>
                <a:ea typeface="+mn-ea"/>
                <a:cs typeface="+mn-cs"/>
              </a:rPr>
              <a:t>slapping and punching</a:t>
            </a:r>
          </a:p>
          <a:p>
            <a:r>
              <a:rPr lang="en-US" sz="1200" b="0" i="0" kern="1200" dirty="0">
                <a:solidFill>
                  <a:schemeClr val="tx1"/>
                </a:solidFill>
                <a:effectLst/>
                <a:latin typeface="+mn-lt"/>
                <a:ea typeface="+mn-ea"/>
                <a:cs typeface="+mn-cs"/>
              </a:rPr>
              <a:t>kicking</a:t>
            </a:r>
          </a:p>
          <a:p>
            <a:r>
              <a:rPr lang="en-US" sz="1200" b="0" i="0" kern="1200" dirty="0">
                <a:solidFill>
                  <a:schemeClr val="tx1"/>
                </a:solidFill>
                <a:effectLst/>
                <a:latin typeface="+mn-lt"/>
                <a:ea typeface="+mn-ea"/>
                <a:cs typeface="+mn-cs"/>
              </a:rPr>
              <a:t>shaking</a:t>
            </a:r>
          </a:p>
          <a:p>
            <a:r>
              <a:rPr lang="en-US" sz="1200" b="0" i="0" kern="1200" dirty="0">
                <a:solidFill>
                  <a:schemeClr val="tx1"/>
                </a:solidFill>
                <a:effectLst/>
                <a:latin typeface="+mn-lt"/>
                <a:ea typeface="+mn-ea"/>
                <a:cs typeface="+mn-cs"/>
              </a:rPr>
              <a:t>throwing</a:t>
            </a:r>
          </a:p>
          <a:p>
            <a:r>
              <a:rPr lang="en-US" sz="1200" b="0" i="0" kern="1200" dirty="0">
                <a:solidFill>
                  <a:schemeClr val="tx1"/>
                </a:solidFill>
                <a:effectLst/>
                <a:latin typeface="+mn-lt"/>
                <a:ea typeface="+mn-ea"/>
                <a:cs typeface="+mn-cs"/>
              </a:rPr>
              <a:t>poisoning</a:t>
            </a:r>
          </a:p>
          <a:p>
            <a:r>
              <a:rPr lang="en-US" sz="1200" b="0" i="0" kern="1200" dirty="0">
                <a:solidFill>
                  <a:schemeClr val="tx1"/>
                </a:solidFill>
                <a:effectLst/>
                <a:latin typeface="+mn-lt"/>
                <a:ea typeface="+mn-ea"/>
                <a:cs typeface="+mn-cs"/>
              </a:rPr>
              <a:t>burning and scalding</a:t>
            </a:r>
          </a:p>
          <a:p>
            <a:r>
              <a:rPr lang="en-US" sz="1200" b="0" i="0" kern="1200" dirty="0">
                <a:solidFill>
                  <a:schemeClr val="tx1"/>
                </a:solidFill>
                <a:effectLst/>
                <a:latin typeface="+mn-lt"/>
                <a:ea typeface="+mn-ea"/>
                <a:cs typeface="+mn-cs"/>
              </a:rPr>
              <a:t>biting and scratching</a:t>
            </a:r>
          </a:p>
          <a:p>
            <a:r>
              <a:rPr lang="en-US" sz="1200" b="0" i="0" kern="1200" dirty="0">
                <a:solidFill>
                  <a:schemeClr val="tx1"/>
                </a:solidFill>
                <a:effectLst/>
                <a:latin typeface="+mn-lt"/>
                <a:ea typeface="+mn-ea"/>
                <a:cs typeface="+mn-cs"/>
              </a:rPr>
              <a:t>breaking bones</a:t>
            </a:r>
          </a:p>
          <a:p>
            <a:r>
              <a:rPr lang="en-US" sz="1200" b="0" i="0" kern="1200" dirty="0">
                <a:solidFill>
                  <a:schemeClr val="tx1"/>
                </a:solidFill>
                <a:effectLst/>
                <a:latin typeface="+mn-lt"/>
                <a:ea typeface="+mn-ea"/>
                <a:cs typeface="+mn-cs"/>
              </a:rPr>
              <a:t>drowning.</a:t>
            </a:r>
          </a:p>
          <a:p>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23</a:t>
            </a:fld>
            <a:endParaRPr lang="en-GB"/>
          </a:p>
        </p:txBody>
      </p:sp>
    </p:spTree>
    <p:extLst>
      <p:ext uri="{BB962C8B-B14F-4D97-AF65-F5344CB8AC3E}">
        <p14:creationId xmlns:p14="http://schemas.microsoft.com/office/powerpoint/2010/main" val="2042826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C6996539-87E9-429F-BD67-B6593785AF54}" type="slidenum">
              <a:rPr lang="en-US" altLang="en-US">
                <a:latin typeface="Arial" panose="020B0604020202020204" pitchFamily="34" charset="0"/>
              </a:rPr>
              <a:pPr eaLnBrk="1" hangingPunct="1">
                <a:spcBef>
                  <a:spcPct val="0"/>
                </a:spcBef>
              </a:pPr>
              <a:t>24</a:t>
            </a:fld>
            <a:endParaRPr lang="en-US" altLang="en-US">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p:txBody>
          <a:bodyPr/>
          <a:lstStyle/>
          <a:p>
            <a:pPr marL="171450" indent="-171450">
              <a:buFont typeface="Arial" pitchFamily="34" charset="0"/>
              <a:buChar char="•"/>
              <a:defRPr/>
            </a:pPr>
            <a:r>
              <a:rPr lang="en-GB">
                <a:latin typeface="Arial" charset="0"/>
              </a:rPr>
              <a:t>Use this diagram to demonstrate some of the common sites for accidental injury.</a:t>
            </a:r>
          </a:p>
          <a:p>
            <a:pPr marL="171450" indent="-171450">
              <a:buFont typeface="Arial" pitchFamily="34" charset="0"/>
              <a:buChar char="•"/>
              <a:defRPr/>
            </a:pPr>
            <a:r>
              <a:rPr lang="en-GB">
                <a:latin typeface="Arial" charset="0"/>
              </a:rPr>
              <a:t>Not all bruising or marking is cause for concern. </a:t>
            </a:r>
          </a:p>
          <a:p>
            <a:pPr marL="171450" indent="-171450">
              <a:buFont typeface="Arial" pitchFamily="34" charset="0"/>
              <a:buChar char="•"/>
              <a:defRPr/>
            </a:pPr>
            <a:r>
              <a:rPr lang="en-GB">
                <a:latin typeface="Arial" charset="0"/>
              </a:rPr>
              <a:t>However when explanations do not correlate or the bruising is in an unusual place, this should be recorded and discussed with the designated safeguarding lead.</a:t>
            </a:r>
          </a:p>
          <a:p>
            <a:pPr>
              <a:defRPr/>
            </a:pPr>
            <a:endParaRPr lang="en-GB">
              <a:latin typeface="Arial" charset="0"/>
            </a:endParaRPr>
          </a:p>
        </p:txBody>
      </p:sp>
    </p:spTree>
    <p:extLst>
      <p:ext uri="{BB962C8B-B14F-4D97-AF65-F5344CB8AC3E}">
        <p14:creationId xmlns:p14="http://schemas.microsoft.com/office/powerpoint/2010/main" val="2326220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defRPr>
            </a:lvl9pPr>
          </a:lstStyle>
          <a:p>
            <a:pPr eaLnBrk="1" hangingPunct="1">
              <a:spcBef>
                <a:spcPct val="0"/>
              </a:spcBef>
            </a:pPr>
            <a:fld id="{42215C62-2B61-41A7-BE52-601A62E19C9C}" type="slidenum">
              <a:rPr lang="en-US" altLang="en-US">
                <a:latin typeface="Arial" panose="020B0604020202020204" pitchFamily="34" charset="0"/>
              </a:rPr>
              <a:pPr eaLnBrk="1" hangingPunct="1">
                <a:spcBef>
                  <a:spcPct val="0"/>
                </a:spcBef>
              </a:pPr>
              <a:t>25</a:t>
            </a:fld>
            <a:endParaRPr lang="en-US" altLang="en-US">
              <a:latin typeface="Arial" panose="020B0604020202020204" pitchFamily="34" charset="0"/>
            </a:endParaRPr>
          </a:p>
        </p:txBody>
      </p:sp>
      <p:sp>
        <p:nvSpPr>
          <p:cNvPr id="55299"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p:txBody>
          <a:bodyPr/>
          <a:lstStyle/>
          <a:p>
            <a:pPr marL="171450" indent="-171450">
              <a:buFont typeface="Arial" pitchFamily="34" charset="0"/>
              <a:buChar char="•"/>
              <a:defRPr/>
            </a:pPr>
            <a:r>
              <a:rPr lang="en-GB">
                <a:latin typeface="Comic Sans MS" pitchFamily="66" charset="0"/>
              </a:rPr>
              <a:t>Use this diagram to illustrate some of the areas that are suggestive of physical abuse.</a:t>
            </a:r>
          </a:p>
          <a:p>
            <a:pPr marL="171450" indent="-171450">
              <a:buFont typeface="Arial" pitchFamily="34" charset="0"/>
              <a:buChar char="•"/>
              <a:defRPr/>
            </a:pPr>
            <a:r>
              <a:rPr lang="en-GB">
                <a:latin typeface="Comic Sans MS" pitchFamily="66" charset="0"/>
              </a:rPr>
              <a:t>Reinforce the need to share any concerns with the Designated Senior Person.</a:t>
            </a:r>
          </a:p>
          <a:p>
            <a:pPr>
              <a:defRPr/>
            </a:pPr>
            <a:endParaRPr lang="en-GB">
              <a:latin typeface="Comic Sans MS" pitchFamily="66" charset="0"/>
            </a:endParaRPr>
          </a:p>
          <a:p>
            <a:pPr marL="171450" indent="-171450">
              <a:buFont typeface="Arial" pitchFamily="34" charset="0"/>
              <a:buChar char="•"/>
              <a:defRPr/>
            </a:pPr>
            <a:r>
              <a:rPr lang="en-GB">
                <a:latin typeface="Comic Sans MS" pitchFamily="66" charset="0"/>
              </a:rPr>
              <a:t>Does the explanation for injury / mark add up? </a:t>
            </a:r>
          </a:p>
          <a:p>
            <a:pPr marL="171450" indent="-171450">
              <a:buFont typeface="Arial" pitchFamily="34" charset="0"/>
              <a:buChar char="•"/>
              <a:defRPr/>
            </a:pPr>
            <a:r>
              <a:rPr lang="en-GB">
                <a:latin typeface="Comic Sans MS" pitchFamily="66" charset="0"/>
              </a:rPr>
              <a:t>Does parents explanation confirm child’s explanation?</a:t>
            </a:r>
          </a:p>
          <a:p>
            <a:pPr marL="171450" indent="-171450">
              <a:buFont typeface="Arial" pitchFamily="34" charset="0"/>
              <a:buChar char="•"/>
              <a:defRPr/>
            </a:pPr>
            <a:r>
              <a:rPr lang="en-GB">
                <a:latin typeface="Comic Sans MS" pitchFamily="66" charset="0"/>
              </a:rPr>
              <a:t>Parents will go to extra-ordinary lengths to cover up – disguised compliance</a:t>
            </a:r>
          </a:p>
          <a:p>
            <a:pPr>
              <a:defRPr/>
            </a:pPr>
            <a:endParaRPr lang="en-GB">
              <a:latin typeface="Comic Sans MS" pitchFamily="66" charset="0"/>
            </a:endParaRPr>
          </a:p>
          <a:p>
            <a:pPr marL="171450" indent="-171450">
              <a:buFont typeface="Arial" pitchFamily="34" charset="0"/>
              <a:buChar char="•"/>
              <a:defRPr/>
            </a:pPr>
            <a:r>
              <a:rPr lang="en-GB">
                <a:latin typeface="Comic Sans MS" pitchFamily="66" charset="0"/>
              </a:rPr>
              <a:t>Explanations may seem plausible at the time. – Importance of chronologies</a:t>
            </a:r>
          </a:p>
          <a:p>
            <a:pPr marL="171450" indent="-171450">
              <a:buFont typeface="Arial" pitchFamily="34" charset="0"/>
              <a:buChar char="•"/>
              <a:defRPr/>
            </a:pPr>
            <a:endParaRPr lang="en-GB">
              <a:latin typeface="Comic Sans MS" pitchFamily="66" charset="0"/>
            </a:endParaRPr>
          </a:p>
          <a:p>
            <a:pPr marL="171450" indent="-171450">
              <a:buFont typeface="Arial" pitchFamily="34" charset="0"/>
              <a:buChar char="•"/>
              <a:defRPr/>
            </a:pPr>
            <a:r>
              <a:rPr lang="en-GB">
                <a:latin typeface="Comic Sans MS" pitchFamily="66" charset="0"/>
              </a:rPr>
              <a:t>Reinforce to staff the importance of reporting a concern, even if unsure. The DSL may have a number of previous concerns, which the member of staff is not aware of and their information may be a crucial piece of the jigsaw.</a:t>
            </a:r>
          </a:p>
          <a:p>
            <a:pPr>
              <a:defRPr/>
            </a:pPr>
            <a:endParaRPr lang="en-GB"/>
          </a:p>
        </p:txBody>
      </p:sp>
    </p:spTree>
    <p:extLst>
      <p:ext uri="{BB962C8B-B14F-4D97-AF65-F5344CB8AC3E}">
        <p14:creationId xmlns:p14="http://schemas.microsoft.com/office/powerpoint/2010/main" val="3933735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How the Shannon Matthews kidnap plot fell apart | Shannon Matthews kidnap | The Guardian</a:t>
            </a:r>
            <a:endParaRPr lang="en-US"/>
          </a:p>
        </p:txBody>
      </p:sp>
      <p:sp>
        <p:nvSpPr>
          <p:cNvPr id="4" name="Slide Number Placeholder 3"/>
          <p:cNvSpPr>
            <a:spLocks noGrp="1"/>
          </p:cNvSpPr>
          <p:nvPr>
            <p:ph type="sldNum" sz="quarter" idx="5"/>
          </p:nvPr>
        </p:nvSpPr>
        <p:spPr/>
        <p:txBody>
          <a:bodyPr/>
          <a:lstStyle/>
          <a:p>
            <a:fld id="{80B780D4-12FA-4783-BA1B-82E8591044E3}" type="slidenum">
              <a:rPr lang="en-GB" smtClean="0"/>
              <a:t>26</a:t>
            </a:fld>
            <a:endParaRPr lang="en-GB"/>
          </a:p>
        </p:txBody>
      </p:sp>
    </p:spTree>
    <p:extLst>
      <p:ext uri="{BB962C8B-B14F-4D97-AF65-F5344CB8AC3E}">
        <p14:creationId xmlns:p14="http://schemas.microsoft.com/office/powerpoint/2010/main" val="71603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Child abduction warning notice (CAWN) - His Majesty’s Inspectorate of Constabulary and Fire &amp; Rescue Services</a:t>
            </a:r>
            <a:endParaRPr lang="en-GB"/>
          </a:p>
        </p:txBody>
      </p:sp>
      <p:sp>
        <p:nvSpPr>
          <p:cNvPr id="4" name="Slide Number Placeholder 3"/>
          <p:cNvSpPr>
            <a:spLocks noGrp="1"/>
          </p:cNvSpPr>
          <p:nvPr>
            <p:ph type="sldNum" sz="quarter" idx="5"/>
          </p:nvPr>
        </p:nvSpPr>
        <p:spPr/>
        <p:txBody>
          <a:bodyPr/>
          <a:lstStyle/>
          <a:p>
            <a:fld id="{80B780D4-12FA-4783-BA1B-82E8591044E3}" type="slidenum">
              <a:rPr lang="en-GB" smtClean="0"/>
              <a:t>27</a:t>
            </a:fld>
            <a:endParaRPr lang="en-GB"/>
          </a:p>
        </p:txBody>
      </p:sp>
    </p:spTree>
    <p:extLst>
      <p:ext uri="{BB962C8B-B14F-4D97-AF65-F5344CB8AC3E}">
        <p14:creationId xmlns:p14="http://schemas.microsoft.com/office/powerpoint/2010/main" val="33042334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solidFill>
                  <a:schemeClr val="tx2">
                    <a:lumMod val="50000"/>
                  </a:schemeClr>
                </a:solidFill>
                <a:latin typeface="Calibri" panose="020F0502020204030204" pitchFamily="34" charset="0"/>
              </a:rPr>
              <a:t>children’s </a:t>
            </a:r>
            <a:r>
              <a:rPr lang="en-GB" b="1">
                <a:solidFill>
                  <a:schemeClr val="tx2">
                    <a:lumMod val="50000"/>
                  </a:schemeClr>
                </a:solidFill>
                <a:latin typeface="Calibri" panose="020F0502020204030204" pitchFamily="34" charset="0"/>
              </a:rPr>
              <a:t>Rights</a:t>
            </a:r>
            <a:r>
              <a:rPr lang="en-GB">
                <a:solidFill>
                  <a:schemeClr val="tx2">
                    <a:lumMod val="50000"/>
                  </a:schemeClr>
                </a:solidFill>
                <a:latin typeface="Calibri" panose="020F0502020204030204" pitchFamily="34" charset="0"/>
              </a:rPr>
              <a:t> basic rights to survive,</a:t>
            </a:r>
            <a:r>
              <a:rPr lang="en-GB" baseline="0">
                <a:solidFill>
                  <a:schemeClr val="tx2">
                    <a:lumMod val="50000"/>
                  </a:schemeClr>
                </a:solidFill>
                <a:latin typeface="Calibri" panose="020F0502020204030204" pitchFamily="34" charset="0"/>
              </a:rPr>
              <a:t> life, have a name, be safe, live with family, education, play</a:t>
            </a:r>
          </a:p>
          <a:p>
            <a:r>
              <a:rPr lang="en-GB" baseline="0">
                <a:solidFill>
                  <a:schemeClr val="tx2">
                    <a:lumMod val="50000"/>
                  </a:schemeClr>
                </a:solidFill>
                <a:latin typeface="Calibri" panose="020F0502020204030204" pitchFamily="34" charset="0"/>
              </a:rPr>
              <a:t>Most children will live a happy and engaging life but others will have barriers to face to get that life they are entitled too. </a:t>
            </a:r>
            <a:endParaRPr lang="en-GB"/>
          </a:p>
        </p:txBody>
      </p:sp>
      <p:sp>
        <p:nvSpPr>
          <p:cNvPr id="4" name="Slide Number Placeholder 3"/>
          <p:cNvSpPr>
            <a:spLocks noGrp="1"/>
          </p:cNvSpPr>
          <p:nvPr>
            <p:ph type="sldNum" sz="quarter" idx="10"/>
          </p:nvPr>
        </p:nvSpPr>
        <p:spPr/>
        <p:txBody>
          <a:bodyPr/>
          <a:lstStyle/>
          <a:p>
            <a:fld id="{9F2414DD-93FB-4BAB-B062-09644DD45FB5}" type="slidenum">
              <a:rPr lang="en-GB" smtClean="0"/>
              <a:t>29</a:t>
            </a:fld>
            <a:endParaRPr lang="en-GB"/>
          </a:p>
        </p:txBody>
      </p:sp>
    </p:spTree>
    <p:extLst>
      <p:ext uri="{BB962C8B-B14F-4D97-AF65-F5344CB8AC3E}">
        <p14:creationId xmlns:p14="http://schemas.microsoft.com/office/powerpoint/2010/main" val="4154127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Taken away from her home</a:t>
            </a:r>
            <a:r>
              <a:rPr lang="en-GB" baseline="0"/>
              <a:t> with agreement with parents to have an education in France. </a:t>
            </a:r>
          </a:p>
          <a:p>
            <a:r>
              <a:rPr lang="en-GB" baseline="0"/>
              <a:t>Aunty moved to London with boyfriend and abuse worsened after this. Many organisations involved but did nothing. </a:t>
            </a:r>
          </a:p>
          <a:p>
            <a:endParaRPr lang="en-GB"/>
          </a:p>
        </p:txBody>
      </p:sp>
      <p:sp>
        <p:nvSpPr>
          <p:cNvPr id="4" name="Slide Number Placeholder 3"/>
          <p:cNvSpPr>
            <a:spLocks noGrp="1"/>
          </p:cNvSpPr>
          <p:nvPr>
            <p:ph type="sldNum" sz="quarter" idx="10"/>
          </p:nvPr>
        </p:nvSpPr>
        <p:spPr/>
        <p:txBody>
          <a:bodyPr/>
          <a:lstStyle/>
          <a:p>
            <a:fld id="{148BB90B-2D71-4937-B6B1-02424189E53E}" type="slidenum">
              <a:rPr lang="en-GB" smtClean="0"/>
              <a:t>30</a:t>
            </a:fld>
            <a:endParaRPr lang="en-GB"/>
          </a:p>
        </p:txBody>
      </p:sp>
    </p:spTree>
    <p:extLst>
      <p:ext uri="{BB962C8B-B14F-4D97-AF65-F5344CB8AC3E}">
        <p14:creationId xmlns:p14="http://schemas.microsoft.com/office/powerpoint/2010/main" val="9291854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https://www.slideshare.net/Pr0CEED/the-tragic-case-of-victoria-climbie-revised-2011</a:t>
            </a:r>
            <a:endParaRPr lang="en-GB"/>
          </a:p>
          <a:p>
            <a:r>
              <a:rPr lang="en-GB"/>
              <a:t>For workshops???</a:t>
            </a:r>
          </a:p>
        </p:txBody>
      </p:sp>
      <p:sp>
        <p:nvSpPr>
          <p:cNvPr id="4" name="Slide Number Placeholder 3"/>
          <p:cNvSpPr>
            <a:spLocks noGrp="1"/>
          </p:cNvSpPr>
          <p:nvPr>
            <p:ph type="sldNum" sz="quarter" idx="10"/>
          </p:nvPr>
        </p:nvSpPr>
        <p:spPr/>
        <p:txBody>
          <a:bodyPr/>
          <a:lstStyle/>
          <a:p>
            <a:fld id="{148BB90B-2D71-4937-B6B1-02424189E53E}" type="slidenum">
              <a:rPr lang="en-GB" smtClean="0"/>
              <a:t>31</a:t>
            </a:fld>
            <a:endParaRPr lang="en-GB"/>
          </a:p>
        </p:txBody>
      </p:sp>
    </p:spTree>
    <p:extLst>
      <p:ext uri="{BB962C8B-B14F-4D97-AF65-F5344CB8AC3E}">
        <p14:creationId xmlns:p14="http://schemas.microsoft.com/office/powerpoint/2010/main" val="31520622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https://www.gov.uk/government/publications/every-child-matters</a:t>
            </a:r>
          </a:p>
        </p:txBody>
      </p:sp>
      <p:sp>
        <p:nvSpPr>
          <p:cNvPr id="4" name="Slide Number Placeholder 3"/>
          <p:cNvSpPr>
            <a:spLocks noGrp="1"/>
          </p:cNvSpPr>
          <p:nvPr>
            <p:ph type="sldNum" sz="quarter" idx="5"/>
          </p:nvPr>
        </p:nvSpPr>
        <p:spPr/>
        <p:txBody>
          <a:bodyPr/>
          <a:lstStyle/>
          <a:p>
            <a:fld id="{80B780D4-12FA-4783-BA1B-82E8591044E3}" type="slidenum">
              <a:rPr lang="en-GB" smtClean="0"/>
              <a:t>32</a:t>
            </a:fld>
            <a:endParaRPr lang="en-GB"/>
          </a:p>
        </p:txBody>
      </p:sp>
    </p:spTree>
    <p:extLst>
      <p:ext uri="{BB962C8B-B14F-4D97-AF65-F5344CB8AC3E}">
        <p14:creationId xmlns:p14="http://schemas.microsoft.com/office/powerpoint/2010/main" val="427688361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Peter had lived in the </a:t>
            </a:r>
            <a:r>
              <a:rPr lang="en-GB" sz="1200" b="0" i="0" u="none" strike="noStrike" kern="1200">
                <a:solidFill>
                  <a:schemeClr val="tx1"/>
                </a:solidFill>
                <a:effectLst/>
                <a:latin typeface="+mn-lt"/>
                <a:ea typeface="+mn-ea"/>
                <a:cs typeface="+mn-cs"/>
                <a:hlinkClick r:id="rId3" tooltip="London Borough of Haringey"/>
              </a:rPr>
              <a:t>London Borough of Haringey</a:t>
            </a:r>
            <a:r>
              <a:rPr lang="en-GB" sz="1200" b="0" i="0" kern="1200">
                <a:solidFill>
                  <a:schemeClr val="tx1"/>
                </a:solidFill>
                <a:effectLst/>
                <a:latin typeface="+mn-lt"/>
                <a:ea typeface="+mn-ea"/>
                <a:cs typeface="+mn-cs"/>
              </a:rPr>
              <a:t>, </a:t>
            </a:r>
            <a:r>
              <a:rPr lang="en-GB" sz="1200" b="0" i="0" u="none" strike="noStrike" kern="1200">
                <a:solidFill>
                  <a:schemeClr val="tx1"/>
                </a:solidFill>
                <a:effectLst/>
                <a:latin typeface="+mn-lt"/>
                <a:ea typeface="+mn-ea"/>
                <a:cs typeface="+mn-cs"/>
                <a:hlinkClick r:id="rId4" tooltip="North London"/>
              </a:rPr>
              <a:t>North London</a:t>
            </a:r>
            <a:r>
              <a:rPr lang="en-GB" sz="1200" b="0" i="0" kern="1200">
                <a:solidFill>
                  <a:schemeClr val="tx1"/>
                </a:solidFill>
                <a:effectLst/>
                <a:latin typeface="+mn-lt"/>
                <a:ea typeface="+mn-ea"/>
                <a:cs typeface="+mn-cs"/>
              </a:rPr>
              <a:t>, under the same </a:t>
            </a:r>
            <a:r>
              <a:rPr lang="en-GB" sz="1200" b="0" i="0" u="none" strike="noStrike" kern="1200">
                <a:solidFill>
                  <a:schemeClr val="tx1"/>
                </a:solidFill>
                <a:effectLst/>
                <a:latin typeface="+mn-lt"/>
                <a:ea typeface="+mn-ea"/>
                <a:cs typeface="+mn-cs"/>
                <a:hlinkClick r:id="rId5" tooltip="Child welfare"/>
              </a:rPr>
              <a:t>child welfare</a:t>
            </a:r>
            <a:r>
              <a:rPr lang="en-GB" sz="1200" b="0" i="0" kern="1200">
                <a:solidFill>
                  <a:schemeClr val="tx1"/>
                </a:solidFill>
                <a:effectLst/>
                <a:latin typeface="+mn-lt"/>
                <a:ea typeface="+mn-ea"/>
                <a:cs typeface="+mn-cs"/>
              </a:rPr>
              <a:t> authorities that had already failed seven years earlier in the case of </a:t>
            </a:r>
            <a:r>
              <a:rPr lang="en-GB" sz="1200" b="0" i="0" u="sng" kern="1200">
                <a:solidFill>
                  <a:schemeClr val="tx1"/>
                </a:solidFill>
                <a:effectLst/>
                <a:latin typeface="+mn-lt"/>
                <a:ea typeface="+mn-ea"/>
                <a:cs typeface="+mn-cs"/>
                <a:hlinkClick r:id="rId6"/>
              </a:rPr>
              <a:t>Victoria </a:t>
            </a:r>
            <a:r>
              <a:rPr lang="en-GB" sz="1200" b="0" i="0" u="sng" kern="1200" err="1">
                <a:solidFill>
                  <a:schemeClr val="tx1"/>
                </a:solidFill>
                <a:effectLst/>
                <a:latin typeface="+mn-lt"/>
                <a:ea typeface="+mn-ea"/>
                <a:cs typeface="+mn-cs"/>
                <a:hlinkClick r:id="rId6"/>
              </a:rPr>
              <a:t>Climbié</a:t>
            </a:r>
            <a:endParaRPr lang="en-GB" sz="1200" b="0" i="0" u="sng" kern="1200">
              <a:solidFill>
                <a:schemeClr val="tx1"/>
              </a:solidFill>
              <a:effectLst/>
              <a:latin typeface="+mn-lt"/>
              <a:ea typeface="+mn-ea"/>
              <a:cs typeface="+mn-cs"/>
            </a:endParaRPr>
          </a:p>
          <a:p>
            <a:r>
              <a:rPr lang="en-GB" sz="1200" b="0" i="0" u="sng" kern="1200">
                <a:solidFill>
                  <a:schemeClr val="tx1"/>
                </a:solidFill>
                <a:effectLst/>
                <a:latin typeface="+mn-lt"/>
                <a:ea typeface="+mn-ea"/>
                <a:cs typeface="+mn-cs"/>
              </a:rPr>
              <a:t>Peter</a:t>
            </a:r>
            <a:r>
              <a:rPr lang="en-GB" sz="1200" b="0" i="0" u="sng" kern="1200" baseline="0">
                <a:solidFill>
                  <a:schemeClr val="tx1"/>
                </a:solidFill>
                <a:effectLst/>
                <a:latin typeface="+mn-lt"/>
                <a:ea typeface="+mn-ea"/>
                <a:cs typeface="+mn-cs"/>
              </a:rPr>
              <a:t> was 17 months old</a:t>
            </a:r>
          </a:p>
          <a:p>
            <a:endParaRPr lang="en-GB" sz="1200" b="0" i="0" u="sng"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10"/>
          </p:nvPr>
        </p:nvSpPr>
        <p:spPr/>
        <p:txBody>
          <a:bodyPr/>
          <a:lstStyle/>
          <a:p>
            <a:fld id="{148BB90B-2D71-4937-B6B1-02424189E53E}" type="slidenum">
              <a:rPr lang="en-GB" smtClean="0"/>
              <a:t>33</a:t>
            </a:fld>
            <a:endParaRPr lang="en-GB"/>
          </a:p>
        </p:txBody>
      </p:sp>
    </p:spTree>
    <p:extLst>
      <p:ext uri="{BB962C8B-B14F-4D97-AF65-F5344CB8AC3E}">
        <p14:creationId xmlns:p14="http://schemas.microsoft.com/office/powerpoint/2010/main" val="41891838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https://www.gov.uk/government/publications/the-protection-of-children-in-england-a-progress-report</a:t>
            </a:r>
          </a:p>
        </p:txBody>
      </p:sp>
      <p:sp>
        <p:nvSpPr>
          <p:cNvPr id="4" name="Slide Number Placeholder 3"/>
          <p:cNvSpPr>
            <a:spLocks noGrp="1"/>
          </p:cNvSpPr>
          <p:nvPr>
            <p:ph type="sldNum" sz="quarter" idx="5"/>
          </p:nvPr>
        </p:nvSpPr>
        <p:spPr/>
        <p:txBody>
          <a:bodyPr/>
          <a:lstStyle/>
          <a:p>
            <a:fld id="{80B780D4-12FA-4783-BA1B-82E8591044E3}" type="slidenum">
              <a:rPr lang="en-GB" smtClean="0"/>
              <a:t>35</a:t>
            </a:fld>
            <a:endParaRPr lang="en-GB"/>
          </a:p>
        </p:txBody>
      </p:sp>
    </p:spTree>
    <p:extLst>
      <p:ext uri="{BB962C8B-B14F-4D97-AF65-F5344CB8AC3E}">
        <p14:creationId xmlns:p14="http://schemas.microsoft.com/office/powerpoint/2010/main" val="11487182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Killed by step-dad but mum was involved too.</a:t>
            </a:r>
            <a:r>
              <a:rPr lang="en-GB" baseline="0"/>
              <a:t> </a:t>
            </a:r>
          </a:p>
          <a:p>
            <a:pPr fontAlgn="base"/>
            <a:r>
              <a:rPr lang="en-GB" sz="1200" b="0" i="0" kern="1200">
                <a:solidFill>
                  <a:schemeClr val="tx1"/>
                </a:solidFill>
                <a:effectLst/>
                <a:latin typeface="+mn-lt"/>
                <a:ea typeface="+mn-ea"/>
                <a:cs typeface="+mn-cs"/>
              </a:rPr>
              <a:t>Police were called to 26 separate incidents at the family home, many involving domestic violence and alcohol abuse</a:t>
            </a:r>
          </a:p>
          <a:p>
            <a:pPr fontAlgn="base"/>
            <a:r>
              <a:rPr lang="en-GB" sz="1200" b="0" i="0" kern="1200">
                <a:solidFill>
                  <a:schemeClr val="tx1"/>
                </a:solidFill>
                <a:effectLst/>
                <a:latin typeface="+mn-lt"/>
                <a:ea typeface="+mn-ea"/>
                <a:cs typeface="+mn-cs"/>
              </a:rPr>
              <a:t>Excuses made by Daniel's "controlling" mother were accepted by agencies</a:t>
            </a:r>
          </a:p>
          <a:p>
            <a:r>
              <a:rPr lang="en-GB" sz="1200" b="0" i="0" kern="1200">
                <a:solidFill>
                  <a:schemeClr val="tx1"/>
                </a:solidFill>
                <a:effectLst/>
                <a:latin typeface="+mn-lt"/>
                <a:ea typeface="+mn-ea"/>
                <a:cs typeface="+mn-cs"/>
              </a:rPr>
              <a:t>Daniel stole sandwiches from other children at school and dug through bins for discarded apple cores. His body was so emaciated that one experienced </a:t>
            </a:r>
            <a:r>
              <a:rPr lang="en-GB" sz="1200" b="0" i="0" kern="1200" err="1">
                <a:solidFill>
                  <a:schemeClr val="tx1"/>
                </a:solidFill>
                <a:effectLst/>
                <a:latin typeface="+mn-lt"/>
                <a:ea typeface="+mn-ea"/>
                <a:cs typeface="+mn-cs"/>
              </a:rPr>
              <a:t>healthworker</a:t>
            </a:r>
            <a:r>
              <a:rPr lang="en-GB" sz="1200" b="0" i="0" kern="1200">
                <a:solidFill>
                  <a:schemeClr val="tx1"/>
                </a:solidFill>
                <a:effectLst/>
                <a:latin typeface="+mn-lt"/>
                <a:ea typeface="+mn-ea"/>
                <a:cs typeface="+mn-cs"/>
              </a:rPr>
              <a:t> compared it to that of a concentration camp victim.</a:t>
            </a:r>
            <a:endParaRPr lang="en-GB"/>
          </a:p>
        </p:txBody>
      </p:sp>
      <p:sp>
        <p:nvSpPr>
          <p:cNvPr id="4" name="Slide Number Placeholder 3"/>
          <p:cNvSpPr>
            <a:spLocks noGrp="1"/>
          </p:cNvSpPr>
          <p:nvPr>
            <p:ph type="sldNum" sz="quarter" idx="10"/>
          </p:nvPr>
        </p:nvSpPr>
        <p:spPr/>
        <p:txBody>
          <a:bodyPr/>
          <a:lstStyle/>
          <a:p>
            <a:fld id="{148BB90B-2D71-4937-B6B1-02424189E53E}" type="slidenum">
              <a:rPr lang="en-GB" smtClean="0"/>
              <a:t>36</a:t>
            </a:fld>
            <a:endParaRPr lang="en-GB"/>
          </a:p>
        </p:txBody>
      </p:sp>
    </p:spTree>
    <p:extLst>
      <p:ext uri="{BB962C8B-B14F-4D97-AF65-F5344CB8AC3E}">
        <p14:creationId xmlns:p14="http://schemas.microsoft.com/office/powerpoint/2010/main" val="55658777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found he was in</a:t>
            </a:r>
            <a:r>
              <a:rPr lang="en-GB" baseline="0"/>
              <a:t> a baby grow aged 6 to 9 months</a:t>
            </a:r>
          </a:p>
          <a:p>
            <a:pPr fontAlgn="base"/>
            <a:r>
              <a:rPr lang="en-GB" sz="1200" b="0" i="0" kern="1200">
                <a:solidFill>
                  <a:schemeClr val="tx1"/>
                </a:solidFill>
                <a:effectLst/>
                <a:latin typeface="+mn-lt"/>
                <a:ea typeface="+mn-ea"/>
                <a:cs typeface="+mn-cs"/>
              </a:rPr>
              <a:t>Hutton had "many opportunities" to accept the professional support which had been offered to her but she had chosen not to, she added.</a:t>
            </a:r>
          </a:p>
          <a:p>
            <a:pPr fontAlgn="base"/>
            <a:r>
              <a:rPr lang="en-GB" sz="1200" b="0" i="0" kern="1200">
                <a:solidFill>
                  <a:schemeClr val="tx1"/>
                </a:solidFill>
                <a:effectLst/>
                <a:latin typeface="+mn-lt"/>
                <a:ea typeface="+mn-ea"/>
                <a:cs typeface="+mn-cs"/>
              </a:rPr>
              <a:t>"She was obstructive, she was difficult and she failed in her ability to parent that child, to look after his basic needs, and sadly he died in the most difficult of circumstances.</a:t>
            </a:r>
          </a:p>
          <a:p>
            <a:r>
              <a:rPr lang="en-GB">
                <a:hlinkClick r:id="rId3"/>
              </a:rPr>
              <a:t>https://www.bbc.co.uk/news/uk-england-24388175</a:t>
            </a:r>
            <a:endParaRPr lang="en-GB" baseline="0"/>
          </a:p>
          <a:p>
            <a:r>
              <a:rPr lang="en-GB"/>
              <a:t>https://www.theguardian.com/society/2013/nov/13/hamzah-khan-social-services-warning-signs</a:t>
            </a:r>
            <a:endParaRPr lang="en-GB">
              <a:cs typeface="Calibri" panose="020F0502020204030204"/>
            </a:endParaRPr>
          </a:p>
        </p:txBody>
      </p:sp>
      <p:sp>
        <p:nvSpPr>
          <p:cNvPr id="4" name="Slide Number Placeholder 3"/>
          <p:cNvSpPr>
            <a:spLocks noGrp="1"/>
          </p:cNvSpPr>
          <p:nvPr>
            <p:ph type="sldNum" sz="quarter" idx="10"/>
          </p:nvPr>
        </p:nvSpPr>
        <p:spPr/>
        <p:txBody>
          <a:bodyPr/>
          <a:lstStyle/>
          <a:p>
            <a:fld id="{148BB90B-2D71-4937-B6B1-02424189E53E}" type="slidenum">
              <a:rPr lang="en-GB" smtClean="0"/>
              <a:t>38</a:t>
            </a:fld>
            <a:endParaRPr lang="en-GB"/>
          </a:p>
        </p:txBody>
      </p:sp>
    </p:spTree>
    <p:extLst>
      <p:ext uri="{BB962C8B-B14F-4D97-AF65-F5344CB8AC3E}">
        <p14:creationId xmlns:p14="http://schemas.microsoft.com/office/powerpoint/2010/main" val="12511137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https://www.legislation.gov.uk/ukpga/2009/25/contents</a:t>
            </a:r>
          </a:p>
          <a:p>
            <a:endParaRPr lang="en-GB"/>
          </a:p>
          <a:p>
            <a:r>
              <a:rPr lang="en-GB"/>
              <a:t>https://assets.publishing.service.gov.uk/media/5e258ec240f0b62c52248094/guide-to-coroner-services-bereaved-people-jan-2020.pdf</a:t>
            </a:r>
          </a:p>
          <a:p>
            <a:endParaRPr lang="en-GB"/>
          </a:p>
          <a:p>
            <a:r>
              <a:rPr lang="en-GB"/>
              <a:t>https://researchbriefings.files.parliament.uk/documents/SN03981/SN03981.pdf</a:t>
            </a:r>
          </a:p>
          <a:p>
            <a:endParaRPr lang="en-GB"/>
          </a:p>
          <a:p>
            <a:r>
              <a:rPr lang="en-GB"/>
              <a:t>https://www.legislation.gov.uk/uksi/2019/1112/made</a:t>
            </a:r>
          </a:p>
        </p:txBody>
      </p:sp>
      <p:sp>
        <p:nvSpPr>
          <p:cNvPr id="4" name="Slide Number Placeholder 3"/>
          <p:cNvSpPr>
            <a:spLocks noGrp="1"/>
          </p:cNvSpPr>
          <p:nvPr>
            <p:ph type="sldNum" sz="quarter" idx="5"/>
          </p:nvPr>
        </p:nvSpPr>
        <p:spPr/>
        <p:txBody>
          <a:bodyPr/>
          <a:lstStyle/>
          <a:p>
            <a:fld id="{80B780D4-12FA-4783-BA1B-82E8591044E3}" type="slidenum">
              <a:rPr lang="en-GB" smtClean="0"/>
              <a:t>39</a:t>
            </a:fld>
            <a:endParaRPr lang="en-GB"/>
          </a:p>
        </p:txBody>
      </p:sp>
    </p:spTree>
    <p:extLst>
      <p:ext uri="{BB962C8B-B14F-4D97-AF65-F5344CB8AC3E}">
        <p14:creationId xmlns:p14="http://schemas.microsoft.com/office/powerpoint/2010/main" val="42355923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Council staff visited wrong address day before Sara Sharif’s murder, review finds | Child protection | The Guardian</a:t>
            </a:r>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43</a:t>
            </a:fld>
            <a:endParaRPr lang="en-GB"/>
          </a:p>
        </p:txBody>
      </p:sp>
    </p:spTree>
    <p:extLst>
      <p:ext uri="{BB962C8B-B14F-4D97-AF65-F5344CB8AC3E}">
        <p14:creationId xmlns:p14="http://schemas.microsoft.com/office/powerpoint/2010/main" val="13090710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44</a:t>
            </a:fld>
            <a:endParaRPr lang="en-GB"/>
          </a:p>
        </p:txBody>
      </p:sp>
    </p:spTree>
    <p:extLst>
      <p:ext uri="{BB962C8B-B14F-4D97-AF65-F5344CB8AC3E}">
        <p14:creationId xmlns:p14="http://schemas.microsoft.com/office/powerpoint/2010/main" val="37585869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https://www.college.police.uk/app/major-investigation-and-public-protection/investigating-child-abuse-and-safeguarding-children/police-response-investigating-child-abuse/risk-and-associated-investigations</a:t>
            </a:r>
          </a:p>
        </p:txBody>
      </p:sp>
      <p:sp>
        <p:nvSpPr>
          <p:cNvPr id="4" name="Slide Number Placeholder 3"/>
          <p:cNvSpPr>
            <a:spLocks noGrp="1"/>
          </p:cNvSpPr>
          <p:nvPr>
            <p:ph type="sldNum" sz="quarter" idx="5"/>
          </p:nvPr>
        </p:nvSpPr>
        <p:spPr/>
        <p:txBody>
          <a:bodyPr/>
          <a:lstStyle/>
          <a:p>
            <a:fld id="{80B780D4-12FA-4783-BA1B-82E8591044E3}" type="slidenum">
              <a:rPr lang="en-GB" smtClean="0"/>
              <a:t>46</a:t>
            </a:fld>
            <a:endParaRPr lang="en-GB"/>
          </a:p>
        </p:txBody>
      </p:sp>
    </p:spTree>
    <p:extLst>
      <p:ext uri="{BB962C8B-B14F-4D97-AF65-F5344CB8AC3E}">
        <p14:creationId xmlns:p14="http://schemas.microsoft.com/office/powerpoint/2010/main" val="4566261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Lola - </a:t>
            </a:r>
            <a:r>
              <a:rPr lang="en-GB" b="0" i="0">
                <a:solidFill>
                  <a:srgbClr val="141414"/>
                </a:solidFill>
                <a:effectLst/>
                <a:latin typeface="ReithSans"/>
              </a:rPr>
              <a:t>101 surface injuries on her body and suffered a "catastrophic" brain trauma</a:t>
            </a:r>
          </a:p>
          <a:p>
            <a:r>
              <a:rPr lang="en-GB" b="0" i="0" err="1">
                <a:solidFill>
                  <a:srgbClr val="141414"/>
                </a:solidFill>
                <a:effectLst/>
                <a:latin typeface="ReithSans"/>
              </a:rPr>
              <a:t>Kaylea</a:t>
            </a:r>
            <a:r>
              <a:rPr lang="en-GB" b="0" i="0">
                <a:solidFill>
                  <a:srgbClr val="141414"/>
                </a:solidFill>
                <a:effectLst/>
                <a:latin typeface="ReithSans"/>
              </a:rPr>
              <a:t> –disability left her restricted to her bed for more than six months in  "squalid" and "inhumane" conditions</a:t>
            </a:r>
          </a:p>
          <a:p>
            <a:r>
              <a:rPr lang="en-GB" b="0" i="0">
                <a:solidFill>
                  <a:srgbClr val="141414"/>
                </a:solidFill>
                <a:effectLst/>
                <a:latin typeface="ReithSans"/>
              </a:rPr>
              <a:t>Logan killed by brother, mother and father body taken to river; weighted 3 stone; treated like a prisoner.</a:t>
            </a:r>
          </a:p>
          <a:p>
            <a:r>
              <a:rPr lang="en-GB" b="0" i="0">
                <a:solidFill>
                  <a:srgbClr val="141414"/>
                </a:solidFill>
                <a:effectLst/>
                <a:latin typeface="ReithSans"/>
              </a:rPr>
              <a:t>Star – killed by mother’s girlfriend after months of abuse. two brain injuries and various fractures to her skull, ribs and shinbone.</a:t>
            </a:r>
          </a:p>
          <a:p>
            <a:r>
              <a:rPr lang="en-GB" b="0" i="0">
                <a:solidFill>
                  <a:srgbClr val="141414"/>
                </a:solidFill>
                <a:effectLst/>
                <a:latin typeface="ReithSans"/>
              </a:rPr>
              <a:t>Dylan  suffocated by mother </a:t>
            </a:r>
          </a:p>
          <a:p>
            <a:r>
              <a:rPr lang="en-GB" b="0" i="0">
                <a:solidFill>
                  <a:srgbClr val="141414"/>
                </a:solidFill>
                <a:effectLst/>
                <a:latin typeface="ReithSans"/>
              </a:rPr>
              <a:t>Arthur – </a:t>
            </a:r>
            <a:r>
              <a:rPr lang="en-GB" b="0" i="0">
                <a:solidFill>
                  <a:srgbClr val="202122"/>
                </a:solidFill>
                <a:effectLst/>
                <a:latin typeface="Arial" panose="020B0604020202020204" pitchFamily="34" charset="0"/>
              </a:rPr>
              <a:t>un-survivable brain injury 130 bruises, that he had been poisoned with salt and injuries compared to being tortured.</a:t>
            </a:r>
          </a:p>
          <a:p>
            <a:r>
              <a:rPr lang="en-GB" b="0" i="0">
                <a:solidFill>
                  <a:srgbClr val="202122"/>
                </a:solidFill>
                <a:effectLst/>
                <a:latin typeface="Arial" panose="020B0604020202020204" pitchFamily="34" charset="0"/>
              </a:rPr>
              <a:t>Alfie </a:t>
            </a:r>
            <a:r>
              <a:rPr lang="en-GB" b="0" i="0">
                <a:solidFill>
                  <a:srgbClr val="121212"/>
                </a:solidFill>
                <a:effectLst/>
                <a:latin typeface="GuardianTextEgyptian"/>
              </a:rPr>
              <a:t>held underwater in a bath, after months of cruelty that had left him with more than 50 injuries</a:t>
            </a:r>
            <a:r>
              <a:rPr lang="en-GB" b="0" i="0">
                <a:solidFill>
                  <a:srgbClr val="202122"/>
                </a:solidFill>
                <a:effectLst/>
                <a:latin typeface="Arial" panose="020B0604020202020204" pitchFamily="34" charset="0"/>
              </a:rPr>
              <a:t> 60 calls made to police. </a:t>
            </a:r>
          </a:p>
          <a:p>
            <a:r>
              <a:rPr lang="en-GB" b="0" i="0">
                <a:solidFill>
                  <a:srgbClr val="202122"/>
                </a:solidFill>
                <a:effectLst/>
                <a:latin typeface="Arial" panose="020B0604020202020204" pitchFamily="34" charset="0"/>
              </a:rPr>
              <a:t>Finley - </a:t>
            </a:r>
            <a:r>
              <a:rPr lang="en-GB" b="0" i="0">
                <a:solidFill>
                  <a:srgbClr val="141414"/>
                </a:solidFill>
                <a:effectLst/>
                <a:latin typeface="ReithSans"/>
              </a:rPr>
              <a:t>57 breaks to his bones, 71 bruises and two burns on his left hand</a:t>
            </a:r>
            <a:r>
              <a:rPr lang="en-GB" b="0" i="0">
                <a:solidFill>
                  <a:srgbClr val="202122"/>
                </a:solidFill>
                <a:effectLst/>
                <a:latin typeface="Arial" panose="020B0604020202020204" pitchFamily="34" charset="0"/>
              </a:rPr>
              <a:t> taken into care but returned dead within 39 days. </a:t>
            </a:r>
          </a:p>
          <a:p>
            <a:endParaRPr lang="en-GB" b="0" i="0">
              <a:solidFill>
                <a:srgbClr val="202122"/>
              </a:solidFill>
              <a:effectLst/>
              <a:latin typeface="Arial" panose="020B0604020202020204" pitchFamily="34" charset="0"/>
            </a:endParaRPr>
          </a:p>
          <a:p>
            <a:r>
              <a:rPr lang="en-GB" b="0" i="0">
                <a:solidFill>
                  <a:srgbClr val="202122"/>
                </a:solidFill>
                <a:effectLst/>
                <a:latin typeface="Arial" panose="020B0604020202020204" pitchFamily="34" charset="0"/>
              </a:rPr>
              <a:t> </a:t>
            </a:r>
            <a:endParaRPr lang="en-GB" b="0"/>
          </a:p>
        </p:txBody>
      </p:sp>
      <p:sp>
        <p:nvSpPr>
          <p:cNvPr id="4" name="Slide Number Placeholder 3"/>
          <p:cNvSpPr>
            <a:spLocks noGrp="1"/>
          </p:cNvSpPr>
          <p:nvPr>
            <p:ph type="sldNum" sz="quarter" idx="5"/>
          </p:nvPr>
        </p:nvSpPr>
        <p:spPr/>
        <p:txBody>
          <a:bodyPr/>
          <a:lstStyle/>
          <a:p>
            <a:fld id="{80B780D4-12FA-4783-BA1B-82E8591044E3}" type="slidenum">
              <a:rPr lang="en-GB" smtClean="0"/>
              <a:t>47</a:t>
            </a:fld>
            <a:endParaRPr lang="en-GB"/>
          </a:p>
        </p:txBody>
      </p:sp>
    </p:spTree>
    <p:extLst>
      <p:ext uri="{BB962C8B-B14F-4D97-AF65-F5344CB8AC3E}">
        <p14:creationId xmlns:p14="http://schemas.microsoft.com/office/powerpoint/2010/main" val="158367870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Sexual Offences Act 2003</a:t>
            </a:r>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49</a:t>
            </a:fld>
            <a:endParaRPr lang="en-GB"/>
          </a:p>
        </p:txBody>
      </p:sp>
    </p:spTree>
    <p:extLst>
      <p:ext uri="{BB962C8B-B14F-4D97-AF65-F5344CB8AC3E}">
        <p14:creationId xmlns:p14="http://schemas.microsoft.com/office/powerpoint/2010/main" val="20173140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Sexual Offences Act 2003</a:t>
            </a:r>
            <a:endParaRPr lang="en-US" dirty="0"/>
          </a:p>
          <a:p>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52</a:t>
            </a:fld>
            <a:endParaRPr lang="en-GB"/>
          </a:p>
        </p:txBody>
      </p:sp>
    </p:spTree>
    <p:extLst>
      <p:ext uri="{BB962C8B-B14F-4D97-AF65-F5344CB8AC3E}">
        <p14:creationId xmlns:p14="http://schemas.microsoft.com/office/powerpoint/2010/main" val="20878537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hlinkClick r:id="rId3"/>
              </a:rPr>
              <a:t>Sexual Offences Act 2003</a:t>
            </a:r>
            <a:endParaRPr lang="en-US" dirty="0"/>
          </a:p>
          <a:p>
            <a:endParaRPr lang="en-US" dirty="0"/>
          </a:p>
        </p:txBody>
      </p:sp>
      <p:sp>
        <p:nvSpPr>
          <p:cNvPr id="4" name="Slide Number Placeholder 3"/>
          <p:cNvSpPr>
            <a:spLocks noGrp="1"/>
          </p:cNvSpPr>
          <p:nvPr>
            <p:ph type="sldNum" sz="quarter" idx="5"/>
          </p:nvPr>
        </p:nvSpPr>
        <p:spPr/>
        <p:txBody>
          <a:bodyPr/>
          <a:lstStyle/>
          <a:p>
            <a:fld id="{80B780D4-12FA-4783-BA1B-82E8591044E3}" type="slidenum">
              <a:rPr lang="en-GB" smtClean="0"/>
              <a:t>53</a:t>
            </a:fld>
            <a:endParaRPr lang="en-GB"/>
          </a:p>
        </p:txBody>
      </p:sp>
    </p:spTree>
    <p:extLst>
      <p:ext uri="{BB962C8B-B14F-4D97-AF65-F5344CB8AC3E}">
        <p14:creationId xmlns:p14="http://schemas.microsoft.com/office/powerpoint/2010/main" val="15616509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https://www.gov.uk/dbs-check-applicant-criminal-record</a:t>
            </a:r>
          </a:p>
        </p:txBody>
      </p:sp>
      <p:sp>
        <p:nvSpPr>
          <p:cNvPr id="4" name="Slide Number Placeholder 3"/>
          <p:cNvSpPr>
            <a:spLocks noGrp="1"/>
          </p:cNvSpPr>
          <p:nvPr>
            <p:ph type="sldNum" sz="quarter" idx="5"/>
          </p:nvPr>
        </p:nvSpPr>
        <p:spPr/>
        <p:txBody>
          <a:bodyPr/>
          <a:lstStyle/>
          <a:p>
            <a:fld id="{80B780D4-12FA-4783-BA1B-82E8591044E3}" type="slidenum">
              <a:rPr lang="en-GB" smtClean="0"/>
              <a:t>56</a:t>
            </a:fld>
            <a:endParaRPr lang="en-GB"/>
          </a:p>
        </p:txBody>
      </p:sp>
    </p:spTree>
    <p:extLst>
      <p:ext uri="{BB962C8B-B14F-4D97-AF65-F5344CB8AC3E}">
        <p14:creationId xmlns:p14="http://schemas.microsoft.com/office/powerpoint/2010/main" val="21626141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Access to children  = teachers, youth workers, </a:t>
            </a:r>
            <a:r>
              <a:rPr lang="en-GB" sz="1200" b="0" i="0" kern="1200">
                <a:solidFill>
                  <a:schemeClr val="tx1"/>
                </a:solidFill>
                <a:effectLst/>
                <a:latin typeface="+mn-lt"/>
                <a:ea typeface="+mn-ea"/>
                <a:cs typeface="+mn-cs"/>
              </a:rPr>
              <a:t>residential staff in boarding schools, para-medical staff, caretakers, independent visitors to childcare organisations, education welfare officers and psychologists, local authority workers in nurseries, playgroups, youth and community groups.</a:t>
            </a:r>
          </a:p>
          <a:p>
            <a:endParaRPr lang="en-GB"/>
          </a:p>
          <a:p>
            <a:r>
              <a:rPr lang="en-GB" sz="1200" b="0" i="0" kern="1200">
                <a:solidFill>
                  <a:schemeClr val="tx1"/>
                </a:solidFill>
                <a:effectLst/>
                <a:latin typeface="+mn-lt"/>
                <a:ea typeface="+mn-ea"/>
                <a:cs typeface="+mn-cs"/>
              </a:rPr>
              <a:t>The guidance was that checks "should not normally be sought" on administrative staff, bus drivers, cleaners, dinner assistants, ground staff, parents and other supervised helpers, and - crucially, in view of the current backlog - student teachers and other trainees except in nursery schools.</a:t>
            </a:r>
          </a:p>
          <a:p>
            <a:r>
              <a:rPr lang="en-GB" sz="1200" b="0" i="0" kern="1200">
                <a:solidFill>
                  <a:schemeClr val="tx1"/>
                </a:solidFill>
                <a:effectLst/>
                <a:latin typeface="+mn-lt"/>
                <a:ea typeface="+mn-ea"/>
                <a:cs typeface="+mn-cs"/>
              </a:rPr>
              <a:t>99 list is</a:t>
            </a:r>
            <a:r>
              <a:rPr lang="en-GB" sz="1200" b="0" i="0" kern="1200" baseline="0">
                <a:solidFill>
                  <a:schemeClr val="tx1"/>
                </a:solidFill>
                <a:effectLst/>
                <a:latin typeface="+mn-lt"/>
                <a:ea typeface="+mn-ea"/>
                <a:cs typeface="+mn-cs"/>
              </a:rPr>
              <a:t> a list of people who </a:t>
            </a:r>
            <a:r>
              <a:rPr lang="en-GB" sz="1200" b="0" i="0" kern="1200">
                <a:solidFill>
                  <a:schemeClr val="tx1"/>
                </a:solidFill>
                <a:effectLst/>
                <a:latin typeface="+mn-lt"/>
                <a:ea typeface="+mn-ea"/>
                <a:cs typeface="+mn-cs"/>
              </a:rPr>
              <a:t>appear on the sex offenders register and confirms if they are barred from working with children. Contains the names, aliases, dates of birth and national insurance numbers of all those forbidden to work with children in schools, social work and voluntary settings.</a:t>
            </a:r>
          </a:p>
          <a:p>
            <a:r>
              <a:rPr lang="en-GB" sz="1200" b="0" i="0" kern="1200">
                <a:solidFill>
                  <a:schemeClr val="tx1"/>
                </a:solidFill>
                <a:effectLst/>
                <a:latin typeface="+mn-lt"/>
                <a:ea typeface="+mn-ea"/>
                <a:cs typeface="+mn-cs"/>
              </a:rPr>
              <a:t>Adults convicted of serious sexual offences committed against children under the age of 16 since 1995 can automatically be placed on List 99. Those convicted of possessing indecent photographs of children can only be automatically barred if they were convicted after 1 June 2003. Since June 2003, a judge can also effectively bar an offender from working with children by giving them a "disqualification order" as part of their sentence.</a:t>
            </a:r>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pPr/>
              <a:t>57</a:t>
            </a:fld>
            <a:endParaRPr lang="en-GB"/>
          </a:p>
        </p:txBody>
      </p:sp>
    </p:spTree>
    <p:extLst>
      <p:ext uri="{BB962C8B-B14F-4D97-AF65-F5344CB8AC3E}">
        <p14:creationId xmlns:p14="http://schemas.microsoft.com/office/powerpoint/2010/main" val="16544938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99 list  - not a sex offender and not banded from working with children. </a:t>
            </a:r>
          </a:p>
          <a:p>
            <a:r>
              <a:rPr lang="en-GB" sz="1200" b="0" i="0" kern="1200">
                <a:solidFill>
                  <a:schemeClr val="tx1"/>
                </a:solidFill>
                <a:effectLst/>
                <a:latin typeface="+mn-lt"/>
                <a:ea typeface="+mn-ea"/>
                <a:cs typeface="+mn-cs"/>
              </a:rPr>
              <a:t>Because the Criminal Records Bureau could not cope with the demand, the Department for Education announced "interim arrangements".</a:t>
            </a:r>
          </a:p>
          <a:p>
            <a:r>
              <a:rPr lang="en-GB" sz="1200" b="0" i="0" kern="1200">
                <a:solidFill>
                  <a:schemeClr val="tx1"/>
                </a:solidFill>
                <a:effectLst/>
                <a:latin typeface="+mn-lt"/>
                <a:ea typeface="+mn-ea"/>
                <a:cs typeface="+mn-cs"/>
              </a:rPr>
              <a:t>These were that - as under the old system - classroom staff could start work pending completion of their police checks, provided they were not on List 99.</a:t>
            </a:r>
          </a:p>
          <a:p>
            <a:r>
              <a:rPr lang="en-GB" sz="1200" b="0" i="0" kern="1200">
                <a:solidFill>
                  <a:schemeClr val="tx1"/>
                </a:solidFill>
                <a:effectLst/>
                <a:latin typeface="+mn-lt"/>
                <a:ea typeface="+mn-ea"/>
                <a:cs typeface="+mn-cs"/>
              </a:rPr>
              <a:t>This exemption did not apply to contractors, ancillary staff such as caretakers, or school governors - they still had to be checked first</a:t>
            </a:r>
          </a:p>
          <a:p>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pPr/>
              <a:t>58</a:t>
            </a:fld>
            <a:endParaRPr lang="en-GB"/>
          </a:p>
        </p:txBody>
      </p:sp>
    </p:spTree>
    <p:extLst>
      <p:ext uri="{BB962C8B-B14F-4D97-AF65-F5344CB8AC3E}">
        <p14:creationId xmlns:p14="http://schemas.microsoft.com/office/powerpoint/2010/main" val="30971386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These offences were on file </a:t>
            </a:r>
          </a:p>
        </p:txBody>
      </p:sp>
      <p:sp>
        <p:nvSpPr>
          <p:cNvPr id="4" name="Slide Number Placeholder 3"/>
          <p:cNvSpPr>
            <a:spLocks noGrp="1"/>
          </p:cNvSpPr>
          <p:nvPr>
            <p:ph type="sldNum" sz="quarter" idx="10"/>
          </p:nvPr>
        </p:nvSpPr>
        <p:spPr/>
        <p:txBody>
          <a:bodyPr/>
          <a:lstStyle/>
          <a:p>
            <a:fld id="{033596D8-C0B6-4C8D-B404-FE0B4444A044}" type="slidenum">
              <a:rPr lang="en-GB" smtClean="0"/>
              <a:pPr/>
              <a:t>59</a:t>
            </a:fld>
            <a:endParaRPr lang="en-GB"/>
          </a:p>
        </p:txBody>
      </p:sp>
    </p:spTree>
    <p:extLst>
      <p:ext uri="{BB962C8B-B14F-4D97-AF65-F5344CB8AC3E}">
        <p14:creationId xmlns:p14="http://schemas.microsoft.com/office/powerpoint/2010/main" val="41814284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No convictions to put on the 99 list.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Huntley got his job the vetting process was being changed and a new system is now in place.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From Humberside but job else where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10"/>
          </p:nvPr>
        </p:nvSpPr>
        <p:spPr/>
        <p:txBody>
          <a:bodyPr/>
          <a:lstStyle/>
          <a:p>
            <a:fld id="{033596D8-C0B6-4C8D-B404-FE0B4444A044}" type="slidenum">
              <a:rPr lang="en-GB" smtClean="0"/>
              <a:t>61</a:t>
            </a:fld>
            <a:endParaRPr lang="en-GB"/>
          </a:p>
        </p:txBody>
      </p:sp>
    </p:spTree>
    <p:extLst>
      <p:ext uri="{BB962C8B-B14F-4D97-AF65-F5344CB8AC3E}">
        <p14:creationId xmlns:p14="http://schemas.microsoft.com/office/powerpoint/2010/main" val="19412457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CA77-C9A5-4D20-D510-6E392A0DD8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39E5A6-9A2C-0C21-C2D9-C51D00EA7E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47708B4-2547-89CA-C911-58A3106A80B8}"/>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5" name="Footer Placeholder 4">
            <a:extLst>
              <a:ext uri="{FF2B5EF4-FFF2-40B4-BE49-F238E27FC236}">
                <a16:creationId xmlns:a16="http://schemas.microsoft.com/office/drawing/2014/main" id="{B0B6A35B-F1E4-0F3B-4304-DC5B837128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BAAC41-46E9-1E2E-4C38-D32156B0AD2C}"/>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109430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DF566-9E05-E519-73AB-015114041A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54DF1B-157B-8391-BF6C-EFD002FF413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73894-3D86-FC5B-5C18-71916703EE88}"/>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5" name="Footer Placeholder 4">
            <a:extLst>
              <a:ext uri="{FF2B5EF4-FFF2-40B4-BE49-F238E27FC236}">
                <a16:creationId xmlns:a16="http://schemas.microsoft.com/office/drawing/2014/main" id="{F8D3E3E2-06C7-A018-8292-A845EDF8F1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803EE5-3A2B-DB78-FE00-E75C8FECB918}"/>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5208527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422AA-0BAF-B0D3-FCB7-8EC5BC2A24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898B9D-11CD-372D-FFA2-00585FB9E97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060049-B164-822D-8D04-B867C0AB058C}"/>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5" name="Footer Placeholder 4">
            <a:extLst>
              <a:ext uri="{FF2B5EF4-FFF2-40B4-BE49-F238E27FC236}">
                <a16:creationId xmlns:a16="http://schemas.microsoft.com/office/drawing/2014/main" id="{9407420D-1B43-4B37-5A8B-60890038D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00C27E-52E3-0847-0AAD-4EC4C016B125}"/>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899552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3A2D57-2DA6-35B0-4BBF-8CFC8C54B8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F519E3B-D436-667B-CAA3-84E606F951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FA81A23-DF5A-3C25-11F3-69A8073996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CD6166-A635-0771-47AF-06A78D7F8BC2}"/>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6" name="Footer Placeholder 5">
            <a:extLst>
              <a:ext uri="{FF2B5EF4-FFF2-40B4-BE49-F238E27FC236}">
                <a16:creationId xmlns:a16="http://schemas.microsoft.com/office/drawing/2014/main" id="{185BAD8B-F421-03B0-5B03-E255C7023E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DB71BD-3159-2E76-46ED-DC7C48421AD2}"/>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4070124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021FA-5A6E-67BB-165E-7F40655D97E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48A1A-6AE4-C7D2-3DFE-87BE35E13C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735740B-D797-3876-8FDF-D868650C261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AB44AB-280E-33EC-2487-BDC7D07B265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EF8934D-B2BD-9167-3A52-BB32ED03B5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6715EB-059D-F0AF-12F2-A382461CDABD}"/>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8" name="Footer Placeholder 7">
            <a:extLst>
              <a:ext uri="{FF2B5EF4-FFF2-40B4-BE49-F238E27FC236}">
                <a16:creationId xmlns:a16="http://schemas.microsoft.com/office/drawing/2014/main" id="{11157B7A-5F31-C194-5945-940A8D7889C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20E047C-43C6-691F-40BD-BA74478838E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448893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3396E-4CCC-60CD-5504-AF37969D44B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765A2A-1F4C-8CA8-D655-76C31DF2A20F}"/>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4" name="Footer Placeholder 3">
            <a:extLst>
              <a:ext uri="{FF2B5EF4-FFF2-40B4-BE49-F238E27FC236}">
                <a16:creationId xmlns:a16="http://schemas.microsoft.com/office/drawing/2014/main" id="{2A56FFE3-7E4B-90B4-6F31-537C7B7316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6DCB597-5BFA-F823-01D8-A785B12C077B}"/>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7070982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2CAD25-B26C-DBEF-8D31-7FC62DABE206}"/>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3" name="Footer Placeholder 2">
            <a:extLst>
              <a:ext uri="{FF2B5EF4-FFF2-40B4-BE49-F238E27FC236}">
                <a16:creationId xmlns:a16="http://schemas.microsoft.com/office/drawing/2014/main" id="{0DF2B68C-6E5C-29F5-E6B5-E255C7C7541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C6DB5-3F77-6ECF-55CA-A0F818A3C60F}"/>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2974762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4E050-6A2E-73CC-706D-E981332D2A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15D19D-C4AB-94DB-BC54-81E6A4CF01A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471A08-4F82-E75E-D38F-56DB6FAD7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C26499-43C3-37A2-DEBD-908B68D5E861}"/>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6" name="Footer Placeholder 5">
            <a:extLst>
              <a:ext uri="{FF2B5EF4-FFF2-40B4-BE49-F238E27FC236}">
                <a16:creationId xmlns:a16="http://schemas.microsoft.com/office/drawing/2014/main" id="{281BADA0-34EB-2686-4C7B-A358A7E50A5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111557-3111-FBEC-968B-5C53D550E049}"/>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9853091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FA6C-5B05-E5A7-4CA6-2A2C8A2E07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5A65061-818E-C329-3F3C-27A656FE22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0A0A61-76E5-5139-6EF1-9898CD32449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8F2CFB-39B4-E256-2C39-91969E0644FC}"/>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6" name="Footer Placeholder 5">
            <a:extLst>
              <a:ext uri="{FF2B5EF4-FFF2-40B4-BE49-F238E27FC236}">
                <a16:creationId xmlns:a16="http://schemas.microsoft.com/office/drawing/2014/main" id="{643E7697-ECC6-185F-1B42-D4B06C4EC7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F1836B-C32C-1565-2B76-EA79AAA198C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38164601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A6C7-F79D-75CD-C231-F03B79D8A32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AC630A-13B2-91E2-6C67-A401BCB16B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D2A02-0FF1-0B58-744E-D8309CEE0FF7}"/>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5" name="Footer Placeholder 4">
            <a:extLst>
              <a:ext uri="{FF2B5EF4-FFF2-40B4-BE49-F238E27FC236}">
                <a16:creationId xmlns:a16="http://schemas.microsoft.com/office/drawing/2014/main" id="{165DE97F-393E-788E-CDD6-D5180BA6AE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4ED4FF3-7B21-F962-A3A8-5E05DE784004}"/>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863588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BB3B4F-4A60-E999-038E-60DDBC5481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F4FE86-FE94-7BC0-F285-805B167095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86DA9B-0243-7677-5D12-E861AC473CCF}"/>
              </a:ext>
            </a:extLst>
          </p:cNvPr>
          <p:cNvSpPr>
            <a:spLocks noGrp="1"/>
          </p:cNvSpPr>
          <p:nvPr>
            <p:ph type="dt" sz="half" idx="10"/>
          </p:nvPr>
        </p:nvSpPr>
        <p:spPr/>
        <p:txBody>
          <a:bodyPr/>
          <a:lstStyle/>
          <a:p>
            <a:fld id="{6496ED72-C91E-43DB-A213-0389C02C29CE}" type="datetimeFigureOut">
              <a:rPr lang="en-GB" smtClean="0"/>
              <a:t>17/11/2025</a:t>
            </a:fld>
            <a:endParaRPr lang="en-GB"/>
          </a:p>
        </p:txBody>
      </p:sp>
      <p:sp>
        <p:nvSpPr>
          <p:cNvPr id="5" name="Footer Placeholder 4">
            <a:extLst>
              <a:ext uri="{FF2B5EF4-FFF2-40B4-BE49-F238E27FC236}">
                <a16:creationId xmlns:a16="http://schemas.microsoft.com/office/drawing/2014/main" id="{68B690DE-13CF-3FA9-6A49-94E17925D2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E3987E-5D33-CFF2-5197-49AAABA5D780}"/>
              </a:ext>
            </a:extLst>
          </p:cNvPr>
          <p:cNvSpPr>
            <a:spLocks noGrp="1"/>
          </p:cNvSpPr>
          <p:nvPr>
            <p:ph type="sldNum" sz="quarter" idx="12"/>
          </p:nvPr>
        </p:nvSpPr>
        <p:spPr/>
        <p:txBody>
          <a:bodyPr/>
          <a:lstStyle/>
          <a:p>
            <a:fld id="{BC84BFA9-C470-41CB-9D38-F8D5AA636250}" type="slidenum">
              <a:rPr lang="en-GB" smtClean="0"/>
              <a:t>‹#›</a:t>
            </a:fld>
            <a:endParaRPr lang="en-GB"/>
          </a:p>
        </p:txBody>
      </p:sp>
    </p:spTree>
    <p:extLst>
      <p:ext uri="{BB962C8B-B14F-4D97-AF65-F5344CB8AC3E}">
        <p14:creationId xmlns:p14="http://schemas.microsoft.com/office/powerpoint/2010/main" val="18231262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17/11/2025</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11/17/2025</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11/17/2025</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11/17/2025</a:t>
            </a:fld>
            <a:endParaRPr lang="en-US"/>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11/17/2025</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11/17/2025</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11/17/2025</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11/17/2025</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11/17/2025</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11/17/2025</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11/17/2025</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11/17/2025</a:t>
            </a:fld>
            <a:endParaRPr lang="en-US"/>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761633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42324397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DF0523-C706-476A-B48F-9DCD64BEAC6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69579481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4DF0523-C706-476A-B48F-9DCD64BEAC6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6668650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4DF0523-C706-476A-B48F-9DCD64BEAC66}" type="datetimeFigureOut">
              <a:rPr lang="en-GB" smtClean="0"/>
              <a:t>17/11/2025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7220045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4DF0523-C706-476A-B48F-9DCD64BEAC66}" type="datetimeFigureOut">
              <a:rPr lang="en-GB" smtClean="0"/>
              <a:t>17/11/2025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847022531"/>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DF0523-C706-476A-B48F-9DCD64BEAC66}" type="datetimeFigureOut">
              <a:rPr lang="en-GB" smtClean="0"/>
              <a:t>17/11/2025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2725136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200236021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DF0523-C706-476A-B48F-9DCD64BEAC66}" type="datetimeFigureOut">
              <a:rPr lang="en-GB" smtClean="0"/>
              <a:t>17/11/2025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1326077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114895133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4DF0523-C706-476A-B48F-9DCD64BEAC66}" type="datetimeFigureOut">
              <a:rPr lang="en-GB" smtClean="0"/>
              <a:t>17/11/2025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BBBBA9-AC66-46C9-B822-35C890F66E3D}" type="slidenum">
              <a:rPr lang="en-GB" smtClean="0"/>
              <a:t>‹#›</a:t>
            </a:fld>
            <a:endParaRPr lang="en-GB"/>
          </a:p>
        </p:txBody>
      </p:sp>
    </p:spTree>
    <p:extLst>
      <p:ext uri="{BB962C8B-B14F-4D97-AF65-F5344CB8AC3E}">
        <p14:creationId xmlns:p14="http://schemas.microsoft.com/office/powerpoint/2010/main" val="34315985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C5E58-17EF-4CD2-83B7-918B96C102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26F048-C419-4E2E-A706-9BE485974E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E9707-9D41-4879-96B3-73939696C746}"/>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5" name="Footer Placeholder 4">
            <a:extLst>
              <a:ext uri="{FF2B5EF4-FFF2-40B4-BE49-F238E27FC236}">
                <a16:creationId xmlns:a16="http://schemas.microsoft.com/office/drawing/2014/main" id="{05985AD1-16AA-42A5-8A6F-02A91145C1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BFA067-1CB8-43E7-AD7A-896B812C3DB9}"/>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29125960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8D16-3E36-4EF2-AC09-D8FCF8E5AC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1E2AEC3-8889-41CC-A92F-80B6A1088BD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EB331F-EB0F-4149-A9BC-E9662D0D3490}"/>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5" name="Footer Placeholder 4">
            <a:extLst>
              <a:ext uri="{FF2B5EF4-FFF2-40B4-BE49-F238E27FC236}">
                <a16:creationId xmlns:a16="http://schemas.microsoft.com/office/drawing/2014/main" id="{9AC1456D-D89D-4AE2-B784-A28464C9D6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A0DB3B-C2F1-4BE5-A503-8497E38BF617}"/>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69527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7452A-85FE-401D-9004-0A473808996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86DDB10-9539-4A23-8793-584A2DD6DCF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940A99-6731-4322-AA17-5E0A4446228F}"/>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5" name="Footer Placeholder 4">
            <a:extLst>
              <a:ext uri="{FF2B5EF4-FFF2-40B4-BE49-F238E27FC236}">
                <a16:creationId xmlns:a16="http://schemas.microsoft.com/office/drawing/2014/main" id="{291B54B8-243B-49D1-A662-719B4B7338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94800-9795-4C38-A33C-88BC90B20E0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03985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AAF80-16AB-4EAD-A979-A895C24625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2FA10A-BE5E-4A33-A693-9A69409B62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3142E55-8A16-4E9E-A70E-062AFD6A7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FE65A0-746E-4D3E-BBF2-B41A9DAB56D7}"/>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6" name="Footer Placeholder 5">
            <a:extLst>
              <a:ext uri="{FF2B5EF4-FFF2-40B4-BE49-F238E27FC236}">
                <a16:creationId xmlns:a16="http://schemas.microsoft.com/office/drawing/2014/main" id="{45A72D77-9F7C-4BA2-BC1B-28FB8F73EC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75DA4D-2700-44D1-AC93-074F704B9862}"/>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74371264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2B4AB-89CE-4EEE-8398-DAABF7A5FD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EDC8E-38C6-46F8-B37B-3B27D81C9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C1F0E4-9883-4E82-AE3A-68FD1F9EBB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0D73110-0CC9-4B45-9BAD-D74D9A9A32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F4E6AB6-7D74-4A71-9531-A8D7418969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778597-CF96-494B-B8D5-25BF1D608FA7}"/>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8" name="Footer Placeholder 7">
            <a:extLst>
              <a:ext uri="{FF2B5EF4-FFF2-40B4-BE49-F238E27FC236}">
                <a16:creationId xmlns:a16="http://schemas.microsoft.com/office/drawing/2014/main" id="{2AC68F0A-49AC-431E-80F8-D5C70516A1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754C2EE-4E39-4A52-84A0-F828E47A5DAB}"/>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7888442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09078-FB44-42DE-A763-76C513BD8A7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27698C-AF7D-4F4C-982C-3F33877E48A8}"/>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4" name="Footer Placeholder 3">
            <a:extLst>
              <a:ext uri="{FF2B5EF4-FFF2-40B4-BE49-F238E27FC236}">
                <a16:creationId xmlns:a16="http://schemas.microsoft.com/office/drawing/2014/main" id="{55FBB9D4-D7E6-40C8-B8FC-8520A5B93C2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F690EB1-6918-4B90-9614-1149412DE1D5}"/>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286046346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866CF-EA09-4308-840A-39B323B3EFB3}"/>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3" name="Footer Placeholder 2">
            <a:extLst>
              <a:ext uri="{FF2B5EF4-FFF2-40B4-BE49-F238E27FC236}">
                <a16:creationId xmlns:a16="http://schemas.microsoft.com/office/drawing/2014/main" id="{82922EEB-4CBE-4777-840E-CBE87A6B9C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73A7C8F-D3DE-4D82-911A-8716E8DC6DF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5709810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1225D-FAF3-4A64-B8F6-9CCA9A6524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EBAA47-1500-4A84-A8E0-56AAC22FB0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1F851F-7AE0-4AAD-8445-F13313CE4B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0919F08-F89D-4993-9F62-BF10855EACCE}"/>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6" name="Footer Placeholder 5">
            <a:extLst>
              <a:ext uri="{FF2B5EF4-FFF2-40B4-BE49-F238E27FC236}">
                <a16:creationId xmlns:a16="http://schemas.microsoft.com/office/drawing/2014/main" id="{C681A88C-91D9-47D2-94C0-1A390724E6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BCC4DC-6E97-4EE1-BE7C-B606C099A3CC}"/>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3124812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D7E7E-B1EC-4539-9EA3-A989963FA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A3BF83-C0B7-4616-91B5-E2980CA1254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4C8B3-C543-4C19-90BD-F6240AA6D7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3DB0F4-2CE7-4781-8142-78C1A0DB1045}"/>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6" name="Footer Placeholder 5">
            <a:extLst>
              <a:ext uri="{FF2B5EF4-FFF2-40B4-BE49-F238E27FC236}">
                <a16:creationId xmlns:a16="http://schemas.microsoft.com/office/drawing/2014/main" id="{4FC1E2B3-D4D1-43CF-811C-197EF4DC2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7AFBE-EE05-42DE-8085-F00C48BEE730}"/>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13080959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46DC8-3830-4D41-88D0-607CCE15CA4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E354EB-7C35-4E75-9C9E-16DEDE2BAD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43CA70-130A-4C63-83CD-BABA146BE5D3}"/>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5" name="Footer Placeholder 4">
            <a:extLst>
              <a:ext uri="{FF2B5EF4-FFF2-40B4-BE49-F238E27FC236}">
                <a16:creationId xmlns:a16="http://schemas.microsoft.com/office/drawing/2014/main" id="{941C17B9-3090-47BA-9EA2-F0494685CF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CAE94A-E01E-44F8-8B60-8404A95FED0D}"/>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18959375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954F45-3CF7-4AB9-ADBD-049D406537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C6522C-7663-40DB-B83A-50797AFEF8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B8A583-D242-4FFB-BDCB-7CB40A23E839}"/>
              </a:ext>
            </a:extLst>
          </p:cNvPr>
          <p:cNvSpPr>
            <a:spLocks noGrp="1"/>
          </p:cNvSpPr>
          <p:nvPr>
            <p:ph type="dt" sz="half" idx="10"/>
          </p:nvPr>
        </p:nvSpPr>
        <p:spPr/>
        <p:txBody>
          <a:bodyPr/>
          <a:lstStyle/>
          <a:p>
            <a:fld id="{231E7CAD-C1C6-4BE2-8AD6-908233FA38FD}" type="datetimeFigureOut">
              <a:rPr lang="en-GB" smtClean="0"/>
              <a:pPr/>
              <a:t>17/11/2025</a:t>
            </a:fld>
            <a:endParaRPr lang="en-GB"/>
          </a:p>
        </p:txBody>
      </p:sp>
      <p:sp>
        <p:nvSpPr>
          <p:cNvPr id="5" name="Footer Placeholder 4">
            <a:extLst>
              <a:ext uri="{FF2B5EF4-FFF2-40B4-BE49-F238E27FC236}">
                <a16:creationId xmlns:a16="http://schemas.microsoft.com/office/drawing/2014/main" id="{B7A85B88-A393-47F6-9DF5-C6B702CBCE6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9A5B2-6910-4875-8B33-E22672499034}"/>
              </a:ext>
            </a:extLst>
          </p:cNvPr>
          <p:cNvSpPr>
            <a:spLocks noGrp="1"/>
          </p:cNvSpPr>
          <p:nvPr>
            <p:ph type="sldNum" sz="quarter" idx="12"/>
          </p:nvPr>
        </p:nvSpPr>
        <p:spPr/>
        <p:txBody>
          <a:bodyPr/>
          <a:lstStyle/>
          <a:p>
            <a:fld id="{D0C6470D-50B1-4B71-9022-FF0445E781E6}" type="slidenum">
              <a:rPr lang="en-GB" smtClean="0"/>
              <a:pPr/>
              <a:t>‹#›</a:t>
            </a:fld>
            <a:endParaRPr lang="en-GB"/>
          </a:p>
        </p:txBody>
      </p:sp>
    </p:spTree>
    <p:extLst>
      <p:ext uri="{BB962C8B-B14F-4D97-AF65-F5344CB8AC3E}">
        <p14:creationId xmlns:p14="http://schemas.microsoft.com/office/powerpoint/2010/main" val="461663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E7450A-74F4-6A2A-A033-59D7BBC64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20A3-A321-EF96-9EB6-8A0093F43B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332227-6EAD-41E7-3C5F-C10C48CBF1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96ED72-C91E-43DB-A213-0389C02C29CE}" type="datetimeFigureOut">
              <a:rPr lang="en-GB" smtClean="0"/>
              <a:t>17/11/2025</a:t>
            </a:fld>
            <a:endParaRPr lang="en-GB"/>
          </a:p>
        </p:txBody>
      </p:sp>
      <p:sp>
        <p:nvSpPr>
          <p:cNvPr id="5" name="Footer Placeholder 4">
            <a:extLst>
              <a:ext uri="{FF2B5EF4-FFF2-40B4-BE49-F238E27FC236}">
                <a16:creationId xmlns:a16="http://schemas.microsoft.com/office/drawing/2014/main" id="{2F0EB9E5-3BB2-0F8B-9888-C8C9F94475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94B870D-1D5B-9DE1-9EC8-FABAB9BABD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C84BFA9-C470-41CB-9D38-F8D5AA636250}" type="slidenum">
              <a:rPr lang="en-GB" smtClean="0"/>
              <a:t>‹#›</a:t>
            </a:fld>
            <a:endParaRPr lang="en-GB"/>
          </a:p>
        </p:txBody>
      </p:sp>
    </p:spTree>
    <p:extLst>
      <p:ext uri="{BB962C8B-B14F-4D97-AF65-F5344CB8AC3E}">
        <p14:creationId xmlns:p14="http://schemas.microsoft.com/office/powerpoint/2010/main" val="3963340808"/>
      </p:ext>
    </p:extLst>
  </p:cSld>
  <p:clrMap bg1="lt1" tx1="dk1" bg2="lt2" tx2="dk2" accent1="accent1" accent2="accent2" accent3="accent3" accent4="accent4" accent5="accent5" accent6="accent6" hlink="hlink" folHlink="folHlink"/>
  <p:sldLayoutIdLst>
    <p:sldLayoutId id="2147483995" r:id="rId1"/>
    <p:sldLayoutId id="2147483996" r:id="rId2"/>
    <p:sldLayoutId id="2147483997" r:id="rId3"/>
    <p:sldLayoutId id="2147483998" r:id="rId4"/>
    <p:sldLayoutId id="2147483999" r:id="rId5"/>
    <p:sldLayoutId id="2147484000" r:id="rId6"/>
    <p:sldLayoutId id="2147484001" r:id="rId7"/>
    <p:sldLayoutId id="2147484002" r:id="rId8"/>
    <p:sldLayoutId id="2147484003" r:id="rId9"/>
    <p:sldLayoutId id="2147484004" r:id="rId10"/>
    <p:sldLayoutId id="214748400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17/11/2025</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11/17/2025</a:t>
            </a:fld>
            <a:endParaRPr lang="en-US"/>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4DF0523-C706-476A-B48F-9DCD64BEAC66}" type="datetimeFigureOut">
              <a:rPr lang="en-GB" smtClean="0"/>
              <a:t>17/11/2025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BBBBA9-AC66-46C9-B822-35C890F66E3D}" type="slidenum">
              <a:rPr lang="en-GB" smtClean="0"/>
              <a:t>‹#›</a:t>
            </a:fld>
            <a:endParaRPr lang="en-GB"/>
          </a:p>
        </p:txBody>
      </p:sp>
    </p:spTree>
    <p:extLst>
      <p:ext uri="{BB962C8B-B14F-4D97-AF65-F5344CB8AC3E}">
        <p14:creationId xmlns:p14="http://schemas.microsoft.com/office/powerpoint/2010/main" val="289590680"/>
      </p:ext>
    </p:extLst>
  </p:cSld>
  <p:clrMap bg1="lt1" tx1="dk1" bg2="lt2" tx2="dk2" accent1="accent1" accent2="accent2" accent3="accent3" accent4="accent4" accent5="accent5" accent6="accent6" hlink="hlink" folHlink="folHlink"/>
  <p:sldLayoutIdLst>
    <p:sldLayoutId id="2147484007" r:id="rId1"/>
    <p:sldLayoutId id="2147484008" r:id="rId2"/>
    <p:sldLayoutId id="2147484009" r:id="rId3"/>
    <p:sldLayoutId id="2147484010" r:id="rId4"/>
    <p:sldLayoutId id="2147484011" r:id="rId5"/>
    <p:sldLayoutId id="2147484012" r:id="rId6"/>
    <p:sldLayoutId id="2147484013" r:id="rId7"/>
    <p:sldLayoutId id="2147484014" r:id="rId8"/>
    <p:sldLayoutId id="2147484015" r:id="rId9"/>
    <p:sldLayoutId id="2147484016" r:id="rId10"/>
    <p:sldLayoutId id="214748401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2629AB7-627E-460E-A640-0050DE3DFE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3EFB-78F1-4734-892E-BFE1FF9F94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9AE604-B7DB-4984-8B53-11684373F78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1E7CAD-C1C6-4BE2-8AD6-908233FA38FD}" type="datetimeFigureOut">
              <a:rPr lang="en-GB" smtClean="0"/>
              <a:pPr/>
              <a:t>17/11/2025</a:t>
            </a:fld>
            <a:endParaRPr lang="en-GB"/>
          </a:p>
        </p:txBody>
      </p:sp>
      <p:sp>
        <p:nvSpPr>
          <p:cNvPr id="5" name="Footer Placeholder 4">
            <a:extLst>
              <a:ext uri="{FF2B5EF4-FFF2-40B4-BE49-F238E27FC236}">
                <a16:creationId xmlns:a16="http://schemas.microsoft.com/office/drawing/2014/main" id="{3D7B0186-A4D4-449E-838D-7BA473425A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8D66180-67C5-4F7A-9927-C6CC0F345A5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C6470D-50B1-4B71-9022-FF0445E781E6}" type="slidenum">
              <a:rPr lang="en-GB" smtClean="0"/>
              <a:pPr/>
              <a:t>‹#›</a:t>
            </a:fld>
            <a:endParaRPr lang="en-GB"/>
          </a:p>
        </p:txBody>
      </p:sp>
    </p:spTree>
    <p:extLst>
      <p:ext uri="{BB962C8B-B14F-4D97-AF65-F5344CB8AC3E}">
        <p14:creationId xmlns:p14="http://schemas.microsoft.com/office/powerpoint/2010/main" val="34372845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35.xml"/><Relationship Id="rId4" Type="http://schemas.openxmlformats.org/officeDocument/2006/relationships/image" Target="../media/image11.svg"/></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35.xml"/><Relationship Id="rId4" Type="http://schemas.openxmlformats.org/officeDocument/2006/relationships/image" Target="../media/image13.png"/></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3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 Id="rId9" Type="http://schemas.openxmlformats.org/officeDocument/2006/relationships/image" Target="../media/image11.svg"/></Relationships>
</file>

<file path=ppt/slides/_rels/slide3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0.xml"/><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35.xml"/><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6.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6.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5.svg"/></Relationships>
</file>

<file path=ppt/slides/_rels/slide47.xml.rels><?xml version="1.0" encoding="UTF-8" standalone="yes"?>
<Relationships xmlns="http://schemas.openxmlformats.org/package/2006/relationships"><Relationship Id="rId3" Type="http://schemas.openxmlformats.org/officeDocument/2006/relationships/hyperlink" Target="https://www.bbc.co.uk/news/uk-wales-65384347"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www.bbc.co.uk/news/uk-wales-61952430" TargetMode="External"/><Relationship Id="rId4" Type="http://schemas.openxmlformats.org/officeDocument/2006/relationships/hyperlink" Target="https://www.bbc.co.uk/news/uk-wales-64424723"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6.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6.xml"/></Relationships>
</file>

<file path=ppt/slides/_rels/slide59.xml.rels><?xml version="1.0" encoding="UTF-8" standalone="yes"?>
<Relationships xmlns="http://schemas.openxmlformats.org/package/2006/relationships"><Relationship Id="rId3" Type="http://schemas.openxmlformats.org/officeDocument/2006/relationships/hyperlink" Target="https://www.youtube.com/watch?v=PGOMkQcKRVs" TargetMode="External"/><Relationship Id="rId2" Type="http://schemas.openxmlformats.org/officeDocument/2006/relationships/notesSlide" Target="../notesSlides/notesSlide33.xml"/><Relationship Id="rId1" Type="http://schemas.openxmlformats.org/officeDocument/2006/relationships/slideLayout" Target="../slideLayouts/slideLayout46.xml"/><Relationship Id="rId4" Type="http://schemas.openxmlformats.org/officeDocument/2006/relationships/image" Target="../media/image27.jpeg"/></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diagramLayout" Target="../diagrams/layout6.xml"/><Relationship Id="rId7" Type="http://schemas.openxmlformats.org/officeDocument/2006/relationships/image" Target="../media/image10.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35.svg"/><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C994C-D572-6305-0EE9-6A224D228503}"/>
              </a:ext>
            </a:extLst>
          </p:cNvPr>
          <p:cNvSpPr>
            <a:spLocks noGrp="1"/>
          </p:cNvSpPr>
          <p:nvPr>
            <p:ph type="ctrTitle"/>
          </p:nvPr>
        </p:nvSpPr>
        <p:spPr>
          <a:xfrm>
            <a:off x="7464614" y="1783959"/>
            <a:ext cx="4087306" cy="2889114"/>
          </a:xfrm>
        </p:spPr>
        <p:txBody>
          <a:bodyPr anchor="b">
            <a:normAutofit/>
          </a:bodyPr>
          <a:lstStyle/>
          <a:p>
            <a:pPr algn="l"/>
            <a:r>
              <a:rPr lang="en-GB" sz="5400" noProof="0" dirty="0"/>
              <a:t> Safeguarding children</a:t>
            </a:r>
            <a:br>
              <a:rPr lang="en-GB" sz="5400" noProof="0" dirty="0"/>
            </a:br>
            <a:endParaRPr lang="en-GB" sz="5400" noProof="0" dirty="0"/>
          </a:p>
        </p:txBody>
      </p:sp>
      <p:sp>
        <p:nvSpPr>
          <p:cNvPr id="3" name="Subtitle 2">
            <a:extLst>
              <a:ext uri="{FF2B5EF4-FFF2-40B4-BE49-F238E27FC236}">
                <a16:creationId xmlns:a16="http://schemas.microsoft.com/office/drawing/2014/main" id="{88B95D25-96C5-3F25-8787-C6B068843E17}"/>
              </a:ext>
            </a:extLst>
          </p:cNvPr>
          <p:cNvSpPr>
            <a:spLocks noGrp="1"/>
          </p:cNvSpPr>
          <p:nvPr>
            <p:ph type="subTitle" idx="1"/>
          </p:nvPr>
        </p:nvSpPr>
        <p:spPr>
          <a:xfrm>
            <a:off x="7464612" y="4750893"/>
            <a:ext cx="4087305" cy="1147863"/>
          </a:xfrm>
        </p:spPr>
        <p:txBody>
          <a:bodyPr anchor="t">
            <a:normAutofit/>
          </a:bodyPr>
          <a:lstStyle/>
          <a:p>
            <a:pPr algn="l"/>
            <a:r>
              <a:rPr lang="en-GB" sz="2000" noProof="0" dirty="0"/>
              <a:t>Week 7</a:t>
            </a:r>
          </a:p>
          <a:p>
            <a:pPr algn="l"/>
            <a:r>
              <a:rPr lang="en-GB" sz="2000" noProof="0" dirty="0"/>
              <a:t>2025</a:t>
            </a:r>
          </a:p>
        </p:txBody>
      </p:sp>
      <p:sp>
        <p:nvSpPr>
          <p:cNvPr id="11"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pic>
        <p:nvPicPr>
          <p:cNvPr id="12" name="Picture 4" descr="Blanket on the earth">
            <a:extLst>
              <a:ext uri="{FF2B5EF4-FFF2-40B4-BE49-F238E27FC236}">
                <a16:creationId xmlns:a16="http://schemas.microsoft.com/office/drawing/2014/main" id="{8A4CFAAB-1D53-9951-A5C8-B3A160AF4FEB}"/>
              </a:ext>
            </a:extLst>
          </p:cNvPr>
          <p:cNvPicPr>
            <a:picLocks noChangeAspect="1"/>
          </p:cNvPicPr>
          <p:nvPr/>
        </p:nvPicPr>
        <p:blipFill rotWithShape="1">
          <a:blip r:embed="rId2"/>
          <a:srcRect l="22097" r="9492"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3569275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Assignment 2</a:t>
            </a:r>
          </a:p>
        </p:txBody>
      </p:sp>
      <p:sp>
        <p:nvSpPr>
          <p:cNvPr id="3" name="Subtitle 2"/>
          <p:cNvSpPr>
            <a:spLocks noGrp="1"/>
          </p:cNvSpPr>
          <p:nvPr>
            <p:ph type="subTitle" idx="1"/>
          </p:nvPr>
        </p:nvSpPr>
        <p:spPr/>
        <p:txBody>
          <a:bodyPr vert="horz" lIns="91440" tIns="45720" rIns="91440" bIns="45720" rtlCol="0" anchor="t">
            <a:normAutofit/>
          </a:bodyPr>
          <a:lstStyle/>
          <a:p>
            <a:r>
              <a:rPr lang="en-GB" dirty="0"/>
              <a:t>Due 09/01/2026 submit presentation onto </a:t>
            </a:r>
            <a:r>
              <a:rPr lang="en-GB" dirty="0" err="1"/>
              <a:t>turnitin</a:t>
            </a:r>
            <a:endParaRPr lang="en-GB" dirty="0"/>
          </a:p>
          <a:p>
            <a:r>
              <a:rPr lang="en-GB" dirty="0"/>
              <a:t>Presentation Monday 12/01/2026</a:t>
            </a:r>
          </a:p>
          <a:p>
            <a:r>
              <a:rPr lang="en-GB" dirty="0"/>
              <a:t>Times to be confirmed</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6BAD5-33B1-72E9-54D4-0E9AB20112E2}"/>
              </a:ext>
            </a:extLst>
          </p:cNvPr>
          <p:cNvSpPr>
            <a:spLocks noGrp="1"/>
          </p:cNvSpPr>
          <p:nvPr>
            <p:ph type="title"/>
          </p:nvPr>
        </p:nvSpPr>
        <p:spPr/>
        <p:txBody>
          <a:bodyPr/>
          <a:lstStyle/>
          <a:p>
            <a:r>
              <a:rPr lang="en-GB" dirty="0"/>
              <a:t>Questions </a:t>
            </a:r>
          </a:p>
        </p:txBody>
      </p:sp>
      <p:sp>
        <p:nvSpPr>
          <p:cNvPr id="3" name="Content Placeholder 2">
            <a:extLst>
              <a:ext uri="{FF2B5EF4-FFF2-40B4-BE49-F238E27FC236}">
                <a16:creationId xmlns:a16="http://schemas.microsoft.com/office/drawing/2014/main" id="{57CDD47D-9343-11C7-8FBE-3B19D8624239}"/>
              </a:ext>
            </a:extLst>
          </p:cNvPr>
          <p:cNvSpPr>
            <a:spLocks noGrp="1"/>
          </p:cNvSpPr>
          <p:nvPr>
            <p:ph idx="1"/>
          </p:nvPr>
        </p:nvSpPr>
        <p:spPr/>
        <p:txBody>
          <a:bodyPr vert="horz" lIns="91440" tIns="45720" rIns="91440" bIns="45720" rtlCol="0" anchor="t">
            <a:normAutofit/>
          </a:bodyPr>
          <a:lstStyle/>
          <a:p>
            <a:r>
              <a:rPr lang="en-GB" sz="2100" dirty="0">
                <a:latin typeface="Arial"/>
                <a:cs typeface="Arial"/>
              </a:rPr>
              <a:t>•</a:t>
            </a:r>
            <a:r>
              <a:rPr lang="en-GB" sz="2100" b="1" dirty="0">
                <a:latin typeface="Calibri"/>
                <a:ea typeface="Calibri"/>
                <a:cs typeface="Calibri"/>
              </a:rPr>
              <a:t>Evaluate what are the key obstacles police face in preventing repeat victimisation, and how can these be overcome?</a:t>
            </a:r>
            <a:endParaRPr lang="en-GB" dirty="0"/>
          </a:p>
          <a:p>
            <a:r>
              <a:rPr lang="en-GB" sz="2100" dirty="0">
                <a:latin typeface="Arial"/>
                <a:cs typeface="Arial"/>
              </a:rPr>
              <a:t>•</a:t>
            </a:r>
            <a:r>
              <a:rPr lang="en-GB" sz="2100" b="1" dirty="0">
                <a:latin typeface="Calibri"/>
                <a:ea typeface="Calibri"/>
                <a:cs typeface="Calibri"/>
              </a:rPr>
              <a:t>OR</a:t>
            </a:r>
            <a:endParaRPr lang="en-GB" dirty="0"/>
          </a:p>
          <a:p>
            <a:r>
              <a:rPr lang="en-GB" sz="2100" dirty="0">
                <a:latin typeface="Arial"/>
                <a:cs typeface="Arial"/>
              </a:rPr>
              <a:t>•</a:t>
            </a:r>
            <a:r>
              <a:rPr lang="en-GB" sz="2100" b="1" dirty="0">
                <a:latin typeface="Calibri"/>
                <a:ea typeface="Calibri"/>
                <a:cs typeface="Calibri"/>
              </a:rPr>
              <a:t>Examine the short-term and long-term psychological, emotional, and social impacts of abuse on victims. How should police working with support services respond to ensure effective safeguarding?</a:t>
            </a:r>
            <a:endParaRPr lang="en-GB" dirty="0"/>
          </a:p>
          <a:p>
            <a:r>
              <a:rPr lang="en-GB" sz="2100" dirty="0">
                <a:latin typeface="Arial"/>
                <a:cs typeface="Arial"/>
              </a:rPr>
              <a:t>•</a:t>
            </a:r>
            <a:r>
              <a:rPr lang="en-GB" sz="2100" dirty="0">
                <a:latin typeface="Calibri"/>
                <a:ea typeface="Calibri"/>
                <a:cs typeface="Calibri"/>
              </a:rPr>
              <a:t>OR</a:t>
            </a:r>
            <a:endParaRPr lang="en-GB" dirty="0"/>
          </a:p>
          <a:p>
            <a:r>
              <a:rPr lang="en-GB" sz="2100" dirty="0">
                <a:latin typeface="Arial"/>
                <a:cs typeface="Arial"/>
              </a:rPr>
              <a:t>•</a:t>
            </a:r>
            <a:r>
              <a:rPr lang="en-GB" sz="2100" b="1" dirty="0">
                <a:latin typeface="Calibri"/>
                <a:ea typeface="Calibri"/>
                <a:cs typeface="Calibri"/>
              </a:rPr>
              <a:t>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 </a:t>
            </a:r>
            <a:endParaRPr lang="en-GB" dirty="0"/>
          </a:p>
          <a:p>
            <a:r>
              <a:rPr lang="en-GB" sz="2100" dirty="0">
                <a:latin typeface="Arial"/>
                <a:cs typeface="Arial"/>
              </a:rPr>
              <a:t>•</a:t>
            </a:r>
            <a:r>
              <a:rPr lang="en-GB" sz="2100" dirty="0">
                <a:latin typeface="Calibri"/>
                <a:ea typeface="Calibri"/>
                <a:cs typeface="Calibri"/>
              </a:rPr>
              <a:t> </a:t>
            </a:r>
            <a:endParaRPr lang="en-GB" dirty="0"/>
          </a:p>
          <a:p>
            <a:endParaRPr lang="en-GB" dirty="0"/>
          </a:p>
        </p:txBody>
      </p:sp>
    </p:spTree>
    <p:extLst>
      <p:ext uri="{BB962C8B-B14F-4D97-AF65-F5344CB8AC3E}">
        <p14:creationId xmlns:p14="http://schemas.microsoft.com/office/powerpoint/2010/main" val="1860570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828FA-7FB9-3B66-DC7B-E36563157FA1}"/>
              </a:ext>
            </a:extLst>
          </p:cNvPr>
          <p:cNvSpPr>
            <a:spLocks noGrp="1"/>
          </p:cNvSpPr>
          <p:nvPr>
            <p:ph type="title"/>
          </p:nvPr>
        </p:nvSpPr>
        <p:spPr/>
        <p:txBody>
          <a:bodyPr/>
          <a:lstStyle/>
          <a:p>
            <a:r>
              <a:rPr lang="en-GB" sz="2100" b="1" dirty="0">
                <a:latin typeface="Calibri"/>
                <a:ea typeface="Calibri"/>
                <a:cs typeface="Calibri"/>
              </a:rPr>
              <a:t>Evaluate what are the key obstacles police face in preventing repeat victimisation, and how can these be overcome?</a:t>
            </a:r>
            <a:endParaRPr lang="en-GB" sz="2100" dirty="0">
              <a:latin typeface="Calibri"/>
              <a:ea typeface="Calibri"/>
              <a:cs typeface="Calibri"/>
            </a:endParaRPr>
          </a:p>
          <a:p>
            <a:endParaRPr lang="en-GB" dirty="0"/>
          </a:p>
        </p:txBody>
      </p:sp>
      <p:sp>
        <p:nvSpPr>
          <p:cNvPr id="3" name="Content Placeholder 2">
            <a:extLst>
              <a:ext uri="{FF2B5EF4-FFF2-40B4-BE49-F238E27FC236}">
                <a16:creationId xmlns:a16="http://schemas.microsoft.com/office/drawing/2014/main" id="{E613E485-F8D2-4838-430B-D1C78A4EFBB5}"/>
              </a:ext>
            </a:extLst>
          </p:cNvPr>
          <p:cNvSpPr>
            <a:spLocks noGrp="1"/>
          </p:cNvSpPr>
          <p:nvPr>
            <p:ph idx="1"/>
          </p:nvPr>
        </p:nvSpPr>
        <p:spPr/>
        <p:txBody>
          <a:bodyPr vert="horz" lIns="91440" tIns="45720" rIns="91440" bIns="45720" rtlCol="0" anchor="t">
            <a:normAutofit/>
          </a:bodyPr>
          <a:lstStyle/>
          <a:p>
            <a:r>
              <a:rPr lang="en-GB" sz="2100" b="1" dirty="0">
                <a:ea typeface="+mn-lt"/>
                <a:cs typeface="+mn-lt"/>
              </a:rPr>
              <a:t>Key Obstacles</a:t>
            </a:r>
            <a:r>
              <a:rPr lang="en-GB" sz="2100" dirty="0">
                <a:ea typeface="+mn-lt"/>
                <a:cs typeface="+mn-lt"/>
              </a:rPr>
              <a:t> - Limited resources and time / Underreporting by victims – Fear, shame, or distrust of police can stop victims from seeking help.</a:t>
            </a:r>
            <a:endParaRPr lang="en-GB" dirty="0"/>
          </a:p>
          <a:p>
            <a:r>
              <a:rPr lang="en-GB" sz="2100" dirty="0">
                <a:ea typeface="+mn-lt"/>
                <a:cs typeface="+mn-lt"/>
              </a:rPr>
              <a:t>Poor information sharing – Between agencies or within departments.</a:t>
            </a:r>
            <a:endParaRPr lang="en-GB" dirty="0"/>
          </a:p>
          <a:p>
            <a:r>
              <a:rPr lang="en-GB" sz="2100" dirty="0">
                <a:ea typeface="+mn-lt"/>
                <a:cs typeface="+mn-lt"/>
              </a:rPr>
              <a:t>Difficulty in identifying high-risk victims early.</a:t>
            </a:r>
            <a:endParaRPr lang="en-GB" dirty="0"/>
          </a:p>
          <a:p>
            <a:r>
              <a:rPr lang="en-GB" sz="2100" dirty="0">
                <a:ea typeface="+mn-lt"/>
                <a:cs typeface="+mn-lt"/>
              </a:rPr>
              <a:t>Cultural and systemic issues – Victim-blaming attitudes or lack of training in trauma-informed approaches.</a:t>
            </a:r>
            <a:endParaRPr lang="en-GB" sz="2100" dirty="0"/>
          </a:p>
          <a:p>
            <a:r>
              <a:rPr lang="en-GB" sz="2100" b="1" dirty="0">
                <a:latin typeface="Aptos"/>
                <a:ea typeface="Calibri"/>
                <a:cs typeface="Calibri"/>
              </a:rPr>
              <a:t>Why? - </a:t>
            </a:r>
            <a:r>
              <a:rPr lang="en-GB" sz="2100" dirty="0">
                <a:ea typeface="+mn-lt"/>
                <a:cs typeface="+mn-lt"/>
              </a:rPr>
              <a:t>If victims don’t report, police can’t intervene.</a:t>
            </a:r>
            <a:endParaRPr lang="en-GB" sz="2100" b="1" dirty="0">
              <a:latin typeface="Aptos"/>
              <a:ea typeface="Calibri"/>
              <a:cs typeface="Calibri"/>
            </a:endParaRPr>
          </a:p>
          <a:p>
            <a:r>
              <a:rPr lang="en-GB" sz="2100" dirty="0">
                <a:ea typeface="+mn-lt"/>
                <a:cs typeface="+mn-lt"/>
              </a:rPr>
              <a:t>Without proper data sharing, patterns of repeat victimisation are missed.</a:t>
            </a:r>
            <a:endParaRPr lang="en-GB" dirty="0"/>
          </a:p>
          <a:p>
            <a:r>
              <a:rPr lang="en-GB" sz="2100" dirty="0">
                <a:ea typeface="+mn-lt"/>
                <a:cs typeface="+mn-lt"/>
              </a:rPr>
              <a:t>Limited resources mean reactive rather than proactive policing.</a:t>
            </a:r>
            <a:endParaRPr lang="en-GB" dirty="0"/>
          </a:p>
          <a:p>
            <a:endParaRPr lang="en-GB" sz="2100" b="1" dirty="0">
              <a:latin typeface="Aptos"/>
              <a:ea typeface="Calibri"/>
              <a:cs typeface="Calibri"/>
            </a:endParaRPr>
          </a:p>
          <a:p>
            <a:endParaRPr lang="en-GB" sz="2100" dirty="0">
              <a:latin typeface="Calibri"/>
              <a:ea typeface="Calibri"/>
              <a:cs typeface="Calibri"/>
            </a:endParaRPr>
          </a:p>
        </p:txBody>
      </p:sp>
    </p:spTree>
    <p:extLst>
      <p:ext uri="{BB962C8B-B14F-4D97-AF65-F5344CB8AC3E}">
        <p14:creationId xmlns:p14="http://schemas.microsoft.com/office/powerpoint/2010/main" val="4142729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CDF35-7792-83ED-EE8A-373FD590D799}"/>
              </a:ext>
            </a:extLst>
          </p:cNvPr>
          <p:cNvSpPr>
            <a:spLocks noGrp="1"/>
          </p:cNvSpPr>
          <p:nvPr>
            <p:ph type="title"/>
          </p:nvPr>
        </p:nvSpPr>
        <p:spPr>
          <a:xfrm>
            <a:off x="838200" y="365125"/>
            <a:ext cx="10515600" cy="764847"/>
          </a:xfrm>
        </p:spPr>
        <p:txBody>
          <a:bodyPr>
            <a:normAutofit fontScale="90000"/>
          </a:bodyPr>
          <a:lstStyle/>
          <a:p>
            <a:br>
              <a:rPr lang="en-GB" sz="2100" b="1" dirty="0">
                <a:latin typeface="Calibri"/>
                <a:ea typeface="Calibri"/>
                <a:cs typeface="Calibri"/>
              </a:rPr>
            </a:br>
            <a:br>
              <a:rPr lang="en-GB" sz="2100" b="1" dirty="0">
                <a:latin typeface="Calibri"/>
                <a:ea typeface="Calibri"/>
                <a:cs typeface="Calibri"/>
              </a:rPr>
            </a:br>
            <a:r>
              <a:rPr lang="en-GB" sz="2100" b="1" dirty="0">
                <a:latin typeface="Calibri"/>
                <a:ea typeface="Calibri"/>
                <a:cs typeface="Calibri"/>
              </a:rPr>
              <a:t>Evaluate what are the key obstacles police face in preventing repeat victimisation, and how can these be overcome?</a:t>
            </a:r>
            <a:endParaRPr lang="en-GB" sz="2100">
              <a:latin typeface="Calibri"/>
              <a:ea typeface="Calibri"/>
              <a:cs typeface="Calibri"/>
            </a:endParaRPr>
          </a:p>
          <a:p>
            <a:endParaRPr lang="en-GB" dirty="0"/>
          </a:p>
        </p:txBody>
      </p:sp>
      <p:sp>
        <p:nvSpPr>
          <p:cNvPr id="3" name="Content Placeholder 2">
            <a:extLst>
              <a:ext uri="{FF2B5EF4-FFF2-40B4-BE49-F238E27FC236}">
                <a16:creationId xmlns:a16="http://schemas.microsoft.com/office/drawing/2014/main" id="{D20186CE-7954-DE54-D695-022BF7AF36B0}"/>
              </a:ext>
            </a:extLst>
          </p:cNvPr>
          <p:cNvSpPr>
            <a:spLocks noGrp="1"/>
          </p:cNvSpPr>
          <p:nvPr>
            <p:ph idx="1"/>
          </p:nvPr>
        </p:nvSpPr>
        <p:spPr>
          <a:xfrm>
            <a:off x="838200" y="1581210"/>
            <a:ext cx="10515600" cy="4595753"/>
          </a:xfrm>
        </p:spPr>
        <p:txBody>
          <a:bodyPr vert="horz" lIns="91440" tIns="45720" rIns="91440" bIns="45720" rtlCol="0" anchor="t">
            <a:normAutofit/>
          </a:bodyPr>
          <a:lstStyle/>
          <a:p>
            <a:pPr marL="0" indent="0">
              <a:buNone/>
            </a:pPr>
            <a:endParaRPr lang="en-GB" b="1" dirty="0"/>
          </a:p>
          <a:p>
            <a:pPr marL="0" indent="0">
              <a:buNone/>
            </a:pPr>
            <a:r>
              <a:rPr lang="en-GB" dirty="0"/>
              <a:t>Suggest Solutions</a:t>
            </a:r>
            <a:endParaRPr lang="en-GB"/>
          </a:p>
          <a:p>
            <a:r>
              <a:rPr lang="en-GB" dirty="0">
                <a:ea typeface="+mn-lt"/>
                <a:cs typeface="+mn-lt"/>
              </a:rPr>
              <a:t>Improved training – Trauma-informed and victim-centred approaches.</a:t>
            </a:r>
            <a:endParaRPr lang="en-GB" dirty="0"/>
          </a:p>
          <a:p>
            <a:r>
              <a:rPr lang="en-GB" dirty="0">
                <a:ea typeface="+mn-lt"/>
                <a:cs typeface="+mn-lt"/>
              </a:rPr>
              <a:t>Better risk assessment tools</a:t>
            </a:r>
          </a:p>
          <a:p>
            <a:r>
              <a:rPr lang="en-GB" dirty="0">
                <a:ea typeface="+mn-lt"/>
                <a:cs typeface="+mn-lt"/>
              </a:rPr>
              <a:t>Multi-agency collaboration - Multi-agency approaches often work best because repeat victimisation is complex.</a:t>
            </a:r>
            <a:endParaRPr lang="en-GB" dirty="0"/>
          </a:p>
          <a:p>
            <a:r>
              <a:rPr lang="en-GB" dirty="0">
                <a:ea typeface="+mn-lt"/>
                <a:cs typeface="+mn-lt"/>
              </a:rPr>
              <a:t>Community engagement – Build trust so victims feel safe reporting  / NHP</a:t>
            </a:r>
            <a:endParaRPr lang="en-GB" dirty="0"/>
          </a:p>
          <a:p>
            <a:endParaRPr lang="en-GB"/>
          </a:p>
          <a:p>
            <a:endParaRPr lang="en-GB"/>
          </a:p>
          <a:p>
            <a:endParaRPr lang="en-GB" dirty="0"/>
          </a:p>
        </p:txBody>
      </p:sp>
    </p:spTree>
    <p:extLst>
      <p:ext uri="{BB962C8B-B14F-4D97-AF65-F5344CB8AC3E}">
        <p14:creationId xmlns:p14="http://schemas.microsoft.com/office/powerpoint/2010/main" val="705191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088C8-6DA5-6545-499A-177F38B3820C}"/>
              </a:ext>
            </a:extLst>
          </p:cNvPr>
          <p:cNvSpPr>
            <a:spLocks noGrp="1"/>
          </p:cNvSpPr>
          <p:nvPr>
            <p:ph type="title"/>
          </p:nvPr>
        </p:nvSpPr>
        <p:spPr/>
        <p:txBody>
          <a:bodyPr/>
          <a:lstStyle/>
          <a:p>
            <a:br>
              <a:rPr lang="en-GB" sz="2100" b="1" dirty="0">
                <a:latin typeface="Calibri"/>
                <a:ea typeface="Calibri"/>
                <a:cs typeface="Calibri"/>
              </a:rPr>
            </a:br>
            <a:r>
              <a:rPr lang="en-GB" sz="2100" b="1" dirty="0">
                <a:latin typeface="Calibri"/>
                <a:ea typeface="Calibri"/>
                <a:cs typeface="Calibri"/>
              </a:rPr>
              <a:t>Examine the short-term and long-term psychological, emotional, and social impacts of abuse on victims. How should police working with support services respond to ensure effective safeguarding?</a:t>
            </a:r>
            <a:endParaRPr lang="en-GB" sz="2100" dirty="0">
              <a:latin typeface="Calibri"/>
              <a:ea typeface="Calibri"/>
              <a:cs typeface="Calibri"/>
            </a:endParaRPr>
          </a:p>
          <a:p>
            <a:endParaRPr lang="en-GB" dirty="0"/>
          </a:p>
        </p:txBody>
      </p:sp>
      <p:sp>
        <p:nvSpPr>
          <p:cNvPr id="3" name="Content Placeholder 2">
            <a:extLst>
              <a:ext uri="{FF2B5EF4-FFF2-40B4-BE49-F238E27FC236}">
                <a16:creationId xmlns:a16="http://schemas.microsoft.com/office/drawing/2014/main" id="{54BF82E1-86F9-F91A-88A0-C60E223FD12D}"/>
              </a:ext>
            </a:extLst>
          </p:cNvPr>
          <p:cNvSpPr>
            <a:spLocks noGrp="1"/>
          </p:cNvSpPr>
          <p:nvPr>
            <p:ph idx="1"/>
          </p:nvPr>
        </p:nvSpPr>
        <p:spPr>
          <a:xfrm>
            <a:off x="838200" y="1696229"/>
            <a:ext cx="10515600" cy="4480734"/>
          </a:xfrm>
        </p:spPr>
        <p:txBody>
          <a:bodyPr vert="horz" lIns="91440" tIns="45720" rIns="91440" bIns="45720" rtlCol="0" anchor="t">
            <a:normAutofit fontScale="55000" lnSpcReduction="20000"/>
          </a:bodyPr>
          <a:lstStyle/>
          <a:p>
            <a:r>
              <a:rPr lang="en-GB" b="1" dirty="0"/>
              <a:t>I</a:t>
            </a:r>
            <a:r>
              <a:rPr lang="en-GB" dirty="0"/>
              <a:t>ntroduction - </a:t>
            </a:r>
            <a:r>
              <a:rPr lang="en-GB" dirty="0">
                <a:ea typeface="+mn-lt"/>
                <a:cs typeface="+mn-lt"/>
              </a:rPr>
              <a:t>Define abuse which one?</a:t>
            </a:r>
          </a:p>
          <a:p>
            <a:r>
              <a:rPr lang="en-GB" dirty="0">
                <a:ea typeface="+mn-lt"/>
                <a:cs typeface="+mn-lt"/>
              </a:rPr>
              <a:t>Explain why understanding impacts is crucial for policing and safeguarding.</a:t>
            </a:r>
            <a:endParaRPr lang="en-GB" dirty="0"/>
          </a:p>
          <a:p>
            <a:r>
              <a:rPr lang="en-GB" dirty="0"/>
              <a:t> Short-Term Impacts &amp; Long term impacts -  </a:t>
            </a:r>
            <a:r>
              <a:rPr lang="en-GB" dirty="0">
                <a:ea typeface="+mn-lt"/>
                <a:cs typeface="+mn-lt"/>
              </a:rPr>
              <a:t>Psychological: Shock, anxiety, depression,  PTSD, chronic depression, substance misuse.</a:t>
            </a:r>
          </a:p>
          <a:p>
            <a:r>
              <a:rPr lang="en-GB" dirty="0">
                <a:ea typeface="+mn-lt"/>
                <a:cs typeface="+mn-lt"/>
              </a:rPr>
              <a:t>Emotional: Fear, guilt, shame, anger /  Low self-esteem, difficulty trusting others.</a:t>
            </a:r>
          </a:p>
          <a:p>
            <a:r>
              <a:rPr lang="en-GB" dirty="0">
                <a:ea typeface="+mn-lt"/>
                <a:cs typeface="+mn-lt"/>
              </a:rPr>
              <a:t>Social: Isolation, withdrawal from friends/family, disruption of work or education /  Breakdown of relationships, economic hardship, homelessness risk.</a:t>
            </a:r>
          </a:p>
          <a:p>
            <a:endParaRPr lang="en-GB" dirty="0"/>
          </a:p>
          <a:p>
            <a:pPr marL="0" indent="0">
              <a:buNone/>
            </a:pPr>
            <a:r>
              <a:rPr lang="en-GB" dirty="0"/>
              <a:t>Police &amp; Support Services Response </a:t>
            </a:r>
          </a:p>
          <a:p>
            <a:r>
              <a:rPr lang="en-GB" dirty="0"/>
              <a:t>Immediate</a:t>
            </a:r>
            <a:r>
              <a:rPr lang="en-GB" dirty="0">
                <a:ea typeface="+mn-lt"/>
                <a:cs typeface="+mn-lt"/>
              </a:rPr>
              <a:t> safeguarding: Risk assessment tools (e.g., DASH), safety planning.</a:t>
            </a:r>
            <a:endParaRPr lang="en-GB" dirty="0"/>
          </a:p>
          <a:p>
            <a:r>
              <a:rPr lang="en-GB" dirty="0">
                <a:ea typeface="+mn-lt"/>
                <a:cs typeface="+mn-lt"/>
              </a:rPr>
              <a:t>Multi-agency approach: Work with social services, health, housing, NGOs.</a:t>
            </a:r>
            <a:endParaRPr lang="en-GB" dirty="0"/>
          </a:p>
          <a:p>
            <a:r>
              <a:rPr lang="en-GB" dirty="0">
                <a:ea typeface="+mn-lt"/>
                <a:cs typeface="+mn-lt"/>
              </a:rPr>
              <a:t>Trauma-informed policing: Empathy, avoid victim-blaming, clear communication.</a:t>
            </a:r>
            <a:endParaRPr lang="en-GB" dirty="0"/>
          </a:p>
          <a:p>
            <a:r>
              <a:rPr lang="en-GB" dirty="0">
                <a:ea typeface="+mn-lt"/>
                <a:cs typeface="+mn-lt"/>
              </a:rPr>
              <a:t>Referral pathways: Ensure victims access counselling, legal aid, housing support.</a:t>
            </a:r>
            <a:endParaRPr lang="en-GB" dirty="0"/>
          </a:p>
          <a:p>
            <a:r>
              <a:rPr lang="en-GB" dirty="0">
                <a:ea typeface="+mn-lt"/>
                <a:cs typeface="+mn-lt"/>
              </a:rPr>
              <a:t>Long-term monitoring: Follow-up visits, MARAC (Multi-Agency Risk Assessment Conference).</a:t>
            </a:r>
          </a:p>
          <a:p>
            <a:r>
              <a:rPr lang="en-GB" dirty="0">
                <a:ea typeface="+mn-lt"/>
                <a:cs typeface="+mn-lt"/>
              </a:rPr>
              <a:t>Emphasize that effective safeguarding requires early intervention, collaboration, and victim-centred practice.</a:t>
            </a:r>
            <a:endParaRPr lang="en-GB" dirty="0"/>
          </a:p>
          <a:p>
            <a:endParaRPr lang="en-GB" dirty="0"/>
          </a:p>
        </p:txBody>
      </p:sp>
    </p:spTree>
    <p:extLst>
      <p:ext uri="{BB962C8B-B14F-4D97-AF65-F5344CB8AC3E}">
        <p14:creationId xmlns:p14="http://schemas.microsoft.com/office/powerpoint/2010/main" val="128855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C44B1-B291-08E4-D05F-1C61C54BA1D1}"/>
              </a:ext>
            </a:extLst>
          </p:cNvPr>
          <p:cNvSpPr>
            <a:spLocks noGrp="1"/>
          </p:cNvSpPr>
          <p:nvPr>
            <p:ph type="title"/>
          </p:nvPr>
        </p:nvSpPr>
        <p:spPr>
          <a:xfrm>
            <a:off x="838200" y="365125"/>
            <a:ext cx="10515600" cy="1339940"/>
          </a:xfrm>
        </p:spPr>
        <p:txBody>
          <a:bodyPr>
            <a:normAutofit fontScale="90000"/>
          </a:bodyPr>
          <a:lstStyle/>
          <a:p>
            <a:br>
              <a:rPr lang="en-GB" sz="2100" b="1" dirty="0">
                <a:latin typeface="Calibri"/>
                <a:ea typeface="Calibri"/>
                <a:cs typeface="Calibri"/>
              </a:rPr>
            </a:br>
            <a:r>
              <a:rPr lang="en-GB" sz="2100" b="1" dirty="0">
                <a:latin typeface="Calibri"/>
                <a:ea typeface="Calibri"/>
                <a:cs typeface="Calibri"/>
              </a:rPr>
              <a:t>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 </a:t>
            </a:r>
            <a:endParaRPr lang="en-GB" sz="2100">
              <a:latin typeface="Calibri"/>
              <a:ea typeface="Calibri"/>
              <a:cs typeface="Calibri"/>
            </a:endParaRPr>
          </a:p>
          <a:p>
            <a:endParaRPr lang="en-GB" dirty="0"/>
          </a:p>
        </p:txBody>
      </p:sp>
      <p:sp>
        <p:nvSpPr>
          <p:cNvPr id="3" name="Content Placeholder 2">
            <a:extLst>
              <a:ext uri="{FF2B5EF4-FFF2-40B4-BE49-F238E27FC236}">
                <a16:creationId xmlns:a16="http://schemas.microsoft.com/office/drawing/2014/main" id="{128C6E69-217A-EFCA-ED29-169696474F34}"/>
              </a:ext>
            </a:extLst>
          </p:cNvPr>
          <p:cNvSpPr>
            <a:spLocks noGrp="1"/>
          </p:cNvSpPr>
          <p:nvPr>
            <p:ph idx="1"/>
          </p:nvPr>
        </p:nvSpPr>
        <p:spPr>
          <a:xfrm>
            <a:off x="838200" y="1710606"/>
            <a:ext cx="10515600" cy="4466357"/>
          </a:xfrm>
        </p:spPr>
        <p:txBody>
          <a:bodyPr vert="horz" lIns="91440" tIns="45720" rIns="91440" bIns="45720" rtlCol="0" anchor="t">
            <a:normAutofit fontScale="92500" lnSpcReduction="10000"/>
          </a:bodyPr>
          <a:lstStyle/>
          <a:p>
            <a:r>
              <a:rPr lang="en-GB" dirty="0">
                <a:ea typeface="+mn-lt"/>
                <a:cs typeface="+mn-lt"/>
              </a:rPr>
              <a:t>Casey Review was commissioned after the murder of Sarah Everard by a serving Met officer</a:t>
            </a:r>
          </a:p>
          <a:p>
            <a:r>
              <a:rPr lang="en-GB" dirty="0">
                <a:ea typeface="+mn-lt"/>
                <a:cs typeface="+mn-lt"/>
              </a:rPr>
              <a:t> Met's culture and standards.</a:t>
            </a:r>
            <a:endParaRPr lang="en-GB"/>
          </a:p>
          <a:p>
            <a:r>
              <a:rPr lang="en-GB" dirty="0">
                <a:ea typeface="+mn-lt"/>
                <a:cs typeface="+mn-lt"/>
              </a:rPr>
              <a:t>Report found - Institutional Racism, Misogyny, and Homophobia,  Toxic Culture of bullying, discrimination, and predatory behaviour allowed to flourish; complaints often dismissed or turned against victims.</a:t>
            </a:r>
            <a:endParaRPr lang="en-GB"/>
          </a:p>
          <a:p>
            <a:r>
              <a:rPr lang="en-GB" dirty="0">
                <a:ea typeface="+mn-lt"/>
                <a:cs typeface="+mn-lt"/>
              </a:rPr>
              <a:t>Failure to Protect Women and Vulnerable Groups: Violence against women and girls treated less seriously than other crimes; rape detection rates so low </a:t>
            </a:r>
          </a:p>
          <a:p>
            <a:r>
              <a:rPr lang="en-GB" dirty="0">
                <a:ea typeface="+mn-lt"/>
                <a:cs typeface="+mn-lt"/>
              </a:rPr>
              <a:t>Operational Failures: Evidence mishandling (e.g., broken fridges storing rape kits), poor vetting, and lack of accountability within the Met.</a:t>
            </a:r>
            <a:endParaRPr lang="en-GB"/>
          </a:p>
          <a:p>
            <a:endParaRPr lang="en-GB" dirty="0"/>
          </a:p>
        </p:txBody>
      </p:sp>
    </p:spTree>
    <p:extLst>
      <p:ext uri="{BB962C8B-B14F-4D97-AF65-F5344CB8AC3E}">
        <p14:creationId xmlns:p14="http://schemas.microsoft.com/office/powerpoint/2010/main" val="131683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A1B26-A121-A438-8F58-CC82A929A89D}"/>
              </a:ext>
            </a:extLst>
          </p:cNvPr>
          <p:cNvSpPr>
            <a:spLocks noGrp="1"/>
          </p:cNvSpPr>
          <p:nvPr>
            <p:ph type="title"/>
          </p:nvPr>
        </p:nvSpPr>
        <p:spPr/>
        <p:txBody>
          <a:bodyPr/>
          <a:lstStyle/>
          <a:p>
            <a:br>
              <a:rPr lang="en-GB" sz="1900" b="1" dirty="0">
                <a:latin typeface="Calibri"/>
                <a:ea typeface="Calibri"/>
                <a:cs typeface="Calibri"/>
              </a:rPr>
            </a:br>
            <a:r>
              <a:rPr lang="en-GB" sz="1900" b="1" dirty="0">
                <a:latin typeface="Calibri"/>
                <a:ea typeface="Calibri"/>
                <a:cs typeface="Calibri"/>
              </a:rPr>
              <a:t>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 </a:t>
            </a:r>
            <a:endParaRPr lang="en-GB" sz="1900" dirty="0">
              <a:latin typeface="Calibri"/>
              <a:ea typeface="Calibri"/>
              <a:cs typeface="Calibri"/>
            </a:endParaRPr>
          </a:p>
          <a:p>
            <a:endParaRPr lang="en-GB" dirty="0"/>
          </a:p>
        </p:txBody>
      </p:sp>
      <p:sp>
        <p:nvSpPr>
          <p:cNvPr id="3" name="Content Placeholder 2">
            <a:extLst>
              <a:ext uri="{FF2B5EF4-FFF2-40B4-BE49-F238E27FC236}">
                <a16:creationId xmlns:a16="http://schemas.microsoft.com/office/drawing/2014/main" id="{0CA0D1FD-8B68-074D-1A13-F0134E306566}"/>
              </a:ext>
            </a:extLst>
          </p:cNvPr>
          <p:cNvSpPr>
            <a:spLocks noGrp="1"/>
          </p:cNvSpPr>
          <p:nvPr>
            <p:ph idx="1"/>
          </p:nvPr>
        </p:nvSpPr>
        <p:spPr/>
        <p:txBody>
          <a:bodyPr vert="horz" lIns="91440" tIns="45720" rIns="91440" bIns="45720" rtlCol="0" anchor="t">
            <a:normAutofit/>
          </a:bodyPr>
          <a:lstStyle/>
          <a:p>
            <a:r>
              <a:rPr lang="en-GB" sz="2400" dirty="0"/>
              <a:t>Remember this option is </a:t>
            </a:r>
            <a:r>
              <a:rPr lang="en-GB" sz="2400" b="1" dirty="0"/>
              <a:t>considering vulnerability</a:t>
            </a:r>
            <a:r>
              <a:rPr lang="en-GB" sz="2400" dirty="0"/>
              <a:t>  </a:t>
            </a:r>
            <a:endParaRPr lang="en-GB" sz="2400" dirty="0">
              <a:latin typeface="Aptos"/>
              <a:ea typeface="Calibri"/>
              <a:cs typeface="Calibri"/>
            </a:endParaRPr>
          </a:p>
          <a:p>
            <a:r>
              <a:rPr lang="en-GB" sz="2400" dirty="0">
                <a:latin typeface="Aptos"/>
                <a:ea typeface="Calibri"/>
                <a:cs typeface="Calibri"/>
              </a:rPr>
              <a:t>Police forces in special measures </a:t>
            </a:r>
            <a:r>
              <a:rPr lang="en-GB" sz="2400" dirty="0">
                <a:ea typeface="+mn-lt"/>
                <a:cs typeface="+mn-lt"/>
              </a:rPr>
              <a:t>special measures -  it means it is under enhanced scrutiny by inspectors due to significant performance concerns</a:t>
            </a:r>
            <a:endParaRPr lang="en-GB" sz="2400" dirty="0">
              <a:latin typeface="Aptos"/>
              <a:ea typeface="Calibri"/>
              <a:cs typeface="Calibri"/>
            </a:endParaRPr>
          </a:p>
        </p:txBody>
      </p:sp>
    </p:spTree>
    <p:extLst>
      <p:ext uri="{BB962C8B-B14F-4D97-AF65-F5344CB8AC3E}">
        <p14:creationId xmlns:p14="http://schemas.microsoft.com/office/powerpoint/2010/main" val="2429806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GB" sz="4800" kern="1200" noProof="0" dirty="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3"/>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4"/>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Tree>
    <p:extLst>
      <p:ext uri="{BB962C8B-B14F-4D97-AF65-F5344CB8AC3E}">
        <p14:creationId xmlns:p14="http://schemas.microsoft.com/office/powerpoint/2010/main" val="328668353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F159B-41AD-2081-47CD-54D54EA284A1}"/>
              </a:ext>
            </a:extLst>
          </p:cNvPr>
          <p:cNvSpPr>
            <a:spLocks noGrp="1"/>
          </p:cNvSpPr>
          <p:nvPr>
            <p:ph type="title"/>
          </p:nvPr>
        </p:nvSpPr>
        <p:spPr>
          <a:xfrm>
            <a:off x="1043631" y="809898"/>
            <a:ext cx="10173010" cy="1036896"/>
          </a:xfrm>
        </p:spPr>
        <p:txBody>
          <a:bodyPr anchor="ctr">
            <a:normAutofit/>
          </a:bodyPr>
          <a:lstStyle/>
          <a:p>
            <a:r>
              <a:rPr lang="en-GB" sz="2400" noProof="0" dirty="0"/>
              <a:t>Objectives: look at how children are safeguarded under the CJS </a:t>
            </a:r>
            <a:endParaRPr lang="en-GB" sz="2400" noProof="0" dirty="0">
              <a:cs typeface="Calibri Light"/>
            </a:endParaRPr>
          </a:p>
          <a:p>
            <a:endParaRPr lang="en-GB" sz="4800" noProof="0" dirty="0">
              <a:cs typeface="Calibri Light"/>
            </a:endParaRPr>
          </a:p>
        </p:txBody>
      </p:sp>
      <p:graphicFrame>
        <p:nvGraphicFramePr>
          <p:cNvPr id="5" name="Content Placeholder 2">
            <a:extLst>
              <a:ext uri="{FF2B5EF4-FFF2-40B4-BE49-F238E27FC236}">
                <a16:creationId xmlns:a16="http://schemas.microsoft.com/office/drawing/2014/main" id="{CAC47869-2F31-ABD3-E00F-928B60AD8B71}"/>
              </a:ext>
            </a:extLst>
          </p:cNvPr>
          <p:cNvGraphicFramePr>
            <a:graphicFrameLocks noGrp="1"/>
          </p:cNvGraphicFramePr>
          <p:nvPr>
            <p:ph idx="1"/>
            <p:extLst>
              <p:ext uri="{D42A27DB-BD31-4B8C-83A1-F6EECF244321}">
                <p14:modId xmlns:p14="http://schemas.microsoft.com/office/powerpoint/2010/main" val="248715964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7933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DBF688-EB07-70B2-CC57-0A4556521806}"/>
              </a:ext>
            </a:extLst>
          </p:cNvPr>
          <p:cNvSpPr>
            <a:spLocks noGrp="1"/>
          </p:cNvSpPr>
          <p:nvPr>
            <p:ph type="title"/>
          </p:nvPr>
        </p:nvSpPr>
        <p:spPr>
          <a:xfrm>
            <a:off x="4038600" y="1939159"/>
            <a:ext cx="7644627" cy="1609259"/>
          </a:xfrm>
        </p:spPr>
        <p:txBody>
          <a:bodyPr vert="horz" lIns="91440" tIns="45720" rIns="91440" bIns="45720" rtlCol="0" anchor="b">
            <a:normAutofit/>
          </a:bodyPr>
          <a:lstStyle/>
          <a:p>
            <a:pPr algn="r"/>
            <a:r>
              <a:rPr lang="en-GB" sz="6000" kern="1200" noProof="0" dirty="0">
                <a:solidFill>
                  <a:schemeClr val="tx1"/>
                </a:solidFill>
                <a:latin typeface="+mj-lt"/>
                <a:ea typeface="+mj-ea"/>
                <a:cs typeface="+mj-cs"/>
              </a:rPr>
              <a:t>Child Welfare History </a:t>
            </a:r>
          </a:p>
        </p:txBody>
      </p:sp>
      <p:sp>
        <p:nvSpPr>
          <p:cNvPr id="3" name="Content Placeholder 2">
            <a:extLst>
              <a:ext uri="{FF2B5EF4-FFF2-40B4-BE49-F238E27FC236}">
                <a16:creationId xmlns:a16="http://schemas.microsoft.com/office/drawing/2014/main" id="{B6639F10-8EFE-4139-0B5F-647FB49F835D}"/>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GB" sz="2400" kern="1200" noProof="0" dirty="0">
                <a:solidFill>
                  <a:schemeClr val="tx1"/>
                </a:solidFill>
                <a:latin typeface="+mn-lt"/>
                <a:ea typeface="+mn-ea"/>
                <a:cs typeface="+mn-cs"/>
              </a:rPr>
              <a:t>https://www.virtual-college.co.uk/safeguarding-children-timeline/index.html</a:t>
            </a:r>
          </a:p>
        </p:txBody>
      </p:sp>
    </p:spTree>
    <p:extLst>
      <p:ext uri="{BB962C8B-B14F-4D97-AF65-F5344CB8AC3E}">
        <p14:creationId xmlns:p14="http://schemas.microsoft.com/office/powerpoint/2010/main" val="40461003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051D8673-46B0-A946-4672-06C2A99F7D2D}"/>
              </a:ext>
            </a:extLst>
          </p:cNvPr>
          <p:cNvSpPr>
            <a:spLocks noGrp="1"/>
          </p:cNvSpPr>
          <p:nvPr>
            <p:ph type="title"/>
          </p:nvPr>
        </p:nvSpPr>
        <p:spPr>
          <a:xfrm>
            <a:off x="838200" y="365125"/>
            <a:ext cx="10515600" cy="1325563"/>
          </a:xfrm>
        </p:spPr>
        <p:txBody>
          <a:bodyPr>
            <a:normAutofit/>
          </a:bodyPr>
          <a:lstStyle/>
          <a:p>
            <a:r>
              <a:rPr lang="en-GB" sz="5400" noProof="0" dirty="0"/>
              <a:t>A Child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827155DF-92F4-ED08-AC83-804B2D4AD794}"/>
              </a:ext>
            </a:extLst>
          </p:cNvPr>
          <p:cNvSpPr>
            <a:spLocks noGrp="1"/>
          </p:cNvSpPr>
          <p:nvPr>
            <p:ph idx="1"/>
          </p:nvPr>
        </p:nvSpPr>
        <p:spPr>
          <a:xfrm>
            <a:off x="838200" y="1929384"/>
            <a:ext cx="10515600" cy="4251960"/>
          </a:xfrm>
        </p:spPr>
        <p:txBody>
          <a:bodyPr>
            <a:normAutofit lnSpcReduction="10000"/>
          </a:bodyPr>
          <a:lstStyle/>
          <a:p>
            <a:r>
              <a:rPr lang="en-GB" sz="2200" noProof="0" dirty="0"/>
              <a:t>Is…..</a:t>
            </a:r>
          </a:p>
          <a:p>
            <a:r>
              <a:rPr lang="en-GB" sz="2200" noProof="0" dirty="0"/>
              <a:t>Anyone under the age of 18</a:t>
            </a:r>
          </a:p>
          <a:p>
            <a:r>
              <a:rPr lang="en-GB" sz="2200" noProof="0" dirty="0"/>
              <a:t>No matter if they are living independently, is of consent or criminal responsibility age, is  suspect or an ex-offender</a:t>
            </a:r>
          </a:p>
          <a:p>
            <a:r>
              <a:rPr lang="en-GB" sz="2200" noProof="0" dirty="0"/>
              <a:t>Safeguarding procedures concern all children</a:t>
            </a:r>
          </a:p>
          <a:p>
            <a:r>
              <a:rPr lang="en-GB" sz="2200" noProof="0" dirty="0"/>
              <a:t>UN Convention on the Rights of the Child- </a:t>
            </a:r>
          </a:p>
          <a:p>
            <a:pPr lvl="1"/>
            <a:r>
              <a:rPr lang="en-GB" sz="2200" noProof="0" dirty="0"/>
              <a:t>Police must keep best interest of children in mind at all times, give maximum available resources and promote children’s self-worth</a:t>
            </a:r>
          </a:p>
          <a:p>
            <a:pPr marL="457200" lvl="1" indent="0">
              <a:buNone/>
            </a:pPr>
            <a:r>
              <a:rPr lang="en-GB" sz="2200" noProof="0" dirty="0"/>
              <a:t>Welfare Principle – welfare of child victims tends to be at the forefront of policy development, but the welfare of child suspects cannot be neglected.</a:t>
            </a:r>
          </a:p>
          <a:p>
            <a:pPr marL="457200" lvl="1" indent="0">
              <a:buNone/>
            </a:pPr>
            <a:r>
              <a:rPr lang="en-GB" sz="2200" i="1" noProof="0" dirty="0"/>
              <a:t>R (M) v Chief Magistrate </a:t>
            </a:r>
            <a:r>
              <a:rPr lang="en-GB" sz="2200" noProof="0" dirty="0"/>
              <a:t>(2010) – welfare important even those who have committed offences.</a:t>
            </a:r>
          </a:p>
        </p:txBody>
      </p:sp>
    </p:spTree>
    <p:extLst>
      <p:ext uri="{BB962C8B-B14F-4D97-AF65-F5344CB8AC3E}">
        <p14:creationId xmlns:p14="http://schemas.microsoft.com/office/powerpoint/2010/main" val="23515740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12904"/>
          </a:xfrm>
        </p:spPr>
        <p:txBody>
          <a:bodyPr/>
          <a:lstStyle/>
          <a:p>
            <a:r>
              <a:rPr lang="en-GB" noProof="0" dirty="0"/>
              <a:t>Safeguarding Children</a:t>
            </a:r>
          </a:p>
        </p:txBody>
      </p:sp>
      <p:sp>
        <p:nvSpPr>
          <p:cNvPr id="3" name="Content Placeholder 2"/>
          <p:cNvSpPr>
            <a:spLocks noGrp="1"/>
          </p:cNvSpPr>
          <p:nvPr>
            <p:ph idx="1"/>
          </p:nvPr>
        </p:nvSpPr>
        <p:spPr>
          <a:xfrm>
            <a:off x="838200" y="1193533"/>
            <a:ext cx="10515600" cy="4983430"/>
          </a:xfrm>
        </p:spPr>
        <p:txBody>
          <a:bodyPr/>
          <a:lstStyle/>
          <a:p>
            <a:r>
              <a:rPr lang="en-GB" noProof="0" dirty="0"/>
              <a:t>There is no single piece of legislation that covers ‘child protection’ or ‘safeguarding’ in the UK but a number of laws that are continually being amended or updated.</a:t>
            </a:r>
          </a:p>
          <a:p>
            <a:r>
              <a:rPr lang="en-GB" b="1" noProof="0" dirty="0"/>
              <a:t>The Children’s Act 1989 </a:t>
            </a:r>
            <a:r>
              <a:rPr lang="en-GB" noProof="0" dirty="0"/>
              <a:t>provides a comprehensive framework for the care and protection of children. It centres on the welfare of children up to their 18th birthday. </a:t>
            </a:r>
          </a:p>
          <a:p>
            <a:r>
              <a:rPr lang="en-GB" noProof="0" dirty="0"/>
              <a:t>It defines parental responsibility and encourages partnership working with parents. </a:t>
            </a:r>
          </a:p>
          <a:p>
            <a:r>
              <a:rPr lang="en-GB" b="1" noProof="0" dirty="0"/>
              <a:t>The Children’s Act 2004 </a:t>
            </a:r>
            <a:r>
              <a:rPr lang="en-GB" noProof="0" dirty="0"/>
              <a:t>supplements the 1989 Act and reinforces the message that all organisations working with children have a duty in helping safeguard and promote the welfare of children.</a:t>
            </a:r>
          </a:p>
        </p:txBody>
      </p:sp>
    </p:spTree>
    <p:extLst>
      <p:ext uri="{BB962C8B-B14F-4D97-AF65-F5344CB8AC3E}">
        <p14:creationId xmlns:p14="http://schemas.microsoft.com/office/powerpoint/2010/main" val="2924194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520D6118-654E-4BD6-4C07-E447CC07CE58}"/>
              </a:ext>
            </a:extLst>
          </p:cNvPr>
          <p:cNvSpPr>
            <a:spLocks noGrp="1"/>
          </p:cNvSpPr>
          <p:nvPr>
            <p:ph type="title"/>
          </p:nvPr>
        </p:nvSpPr>
        <p:spPr>
          <a:xfrm>
            <a:off x="686834" y="1153572"/>
            <a:ext cx="3200400" cy="4461163"/>
          </a:xfrm>
        </p:spPr>
        <p:txBody>
          <a:bodyPr>
            <a:normAutofit/>
          </a:bodyPr>
          <a:lstStyle/>
          <a:p>
            <a:r>
              <a:rPr lang="en-GB" noProof="0" dirty="0">
                <a:solidFill>
                  <a:srgbClr val="FFFFFF"/>
                </a:solidFill>
              </a:rPr>
              <a:t>Police Duty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EB051E13-53DF-F4A5-C774-4D0FD9F0F107}"/>
              </a:ext>
            </a:extLst>
          </p:cNvPr>
          <p:cNvSpPr>
            <a:spLocks noGrp="1"/>
          </p:cNvSpPr>
          <p:nvPr>
            <p:ph idx="1"/>
          </p:nvPr>
        </p:nvSpPr>
        <p:spPr>
          <a:xfrm>
            <a:off x="4447308" y="591344"/>
            <a:ext cx="6906491" cy="5585619"/>
          </a:xfrm>
        </p:spPr>
        <p:txBody>
          <a:bodyPr anchor="ctr">
            <a:normAutofit/>
          </a:bodyPr>
          <a:lstStyle/>
          <a:p>
            <a:r>
              <a:rPr lang="en-GB" noProof="0" dirty="0"/>
              <a:t>The Children Act 2004 Section 11 – police have an obligation to safeguard Children. </a:t>
            </a:r>
          </a:p>
          <a:p>
            <a:r>
              <a:rPr lang="en-GB" noProof="0" dirty="0"/>
              <a:t>Police also need to support other agencies where there is concern of a child’ s welfare – Children Act 1989 ss 17 and 47</a:t>
            </a:r>
          </a:p>
          <a:p>
            <a:pPr lvl="1"/>
            <a:r>
              <a:rPr lang="en-GB" noProof="0" dirty="0"/>
              <a:t>Even if no crime has been committed </a:t>
            </a:r>
          </a:p>
          <a:p>
            <a:r>
              <a:rPr lang="en-GB" noProof="0" dirty="0"/>
              <a:t>Protecting welfare includes partnership work – update from death of Baby P</a:t>
            </a:r>
          </a:p>
          <a:p>
            <a:r>
              <a:rPr lang="en-GB" b="1" i="1" noProof="0" dirty="0"/>
              <a:t>Working Together to Safeguard Children Policy 2018   </a:t>
            </a:r>
            <a:r>
              <a:rPr lang="en-GB" noProof="0" dirty="0"/>
              <a:t>And</a:t>
            </a:r>
          </a:p>
          <a:p>
            <a:r>
              <a:rPr lang="en-GB" b="1" i="1" noProof="0" dirty="0"/>
              <a:t>Children and Social Work Act 2017</a:t>
            </a:r>
          </a:p>
          <a:p>
            <a:pPr lvl="1"/>
            <a:r>
              <a:rPr lang="en-GB" noProof="0" dirty="0"/>
              <a:t>Created</a:t>
            </a:r>
            <a:r>
              <a:rPr lang="en-GB" b="1" i="1" noProof="0" dirty="0"/>
              <a:t> safeguarding partners </a:t>
            </a:r>
            <a:r>
              <a:rPr lang="en-GB" noProof="0" dirty="0"/>
              <a:t>such as LA / Clinical Groups / police</a:t>
            </a:r>
            <a:endParaRPr lang="en-GB" b="1" i="1" noProof="0" dirty="0"/>
          </a:p>
          <a:p>
            <a:endParaRPr lang="en-GB" noProof="0" dirty="0"/>
          </a:p>
        </p:txBody>
      </p:sp>
    </p:spTree>
    <p:extLst>
      <p:ext uri="{BB962C8B-B14F-4D97-AF65-F5344CB8AC3E}">
        <p14:creationId xmlns:p14="http://schemas.microsoft.com/office/powerpoint/2010/main" val="2099010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6DD68DB3-6751-A639-C9CE-EF8A58D33CC6}"/>
              </a:ext>
            </a:extLst>
          </p:cNvPr>
          <p:cNvSpPr>
            <a:spLocks noGrp="1"/>
          </p:cNvSpPr>
          <p:nvPr>
            <p:ph type="title"/>
          </p:nvPr>
        </p:nvSpPr>
        <p:spPr>
          <a:xfrm>
            <a:off x="466722" y="586855"/>
            <a:ext cx="3201366" cy="3387497"/>
          </a:xfrm>
        </p:spPr>
        <p:txBody>
          <a:bodyPr anchor="b">
            <a:normAutofit/>
          </a:bodyPr>
          <a:lstStyle/>
          <a:p>
            <a:pPr algn="r"/>
            <a:r>
              <a:rPr lang="en-GB" sz="4000" noProof="0" dirty="0">
                <a:solidFill>
                  <a:srgbClr val="FFFFFF"/>
                </a:solidFill>
              </a:rPr>
              <a:t>Multi-Agency work</a:t>
            </a:r>
          </a:p>
        </p:txBody>
      </p:sp>
      <p:sp>
        <p:nvSpPr>
          <p:cNvPr id="3" name="Content Placeholder 2">
            <a:extLst>
              <a:ext uri="{FF2B5EF4-FFF2-40B4-BE49-F238E27FC236}">
                <a16:creationId xmlns:a16="http://schemas.microsoft.com/office/drawing/2014/main" id="{75FE3D68-1F9B-10E5-BE22-D6D637845208}"/>
              </a:ext>
            </a:extLst>
          </p:cNvPr>
          <p:cNvSpPr>
            <a:spLocks noGrp="1"/>
          </p:cNvSpPr>
          <p:nvPr>
            <p:ph idx="1"/>
          </p:nvPr>
        </p:nvSpPr>
        <p:spPr>
          <a:xfrm>
            <a:off x="4810259" y="649480"/>
            <a:ext cx="6555347" cy="5546047"/>
          </a:xfrm>
        </p:spPr>
        <p:txBody>
          <a:bodyPr anchor="ctr">
            <a:normAutofit/>
          </a:bodyPr>
          <a:lstStyle/>
          <a:p>
            <a:r>
              <a:rPr lang="en-GB" noProof="0" dirty="0"/>
              <a:t>Death of Victoria Climbie 2000</a:t>
            </a:r>
          </a:p>
          <a:p>
            <a:r>
              <a:rPr lang="en-GB" noProof="0" dirty="0"/>
              <a:t>Lord Laming report Every Child Matters</a:t>
            </a:r>
          </a:p>
          <a:p>
            <a:r>
              <a:rPr lang="en-GB" noProof="0" dirty="0"/>
              <a:t>Children Act 2004</a:t>
            </a:r>
          </a:p>
          <a:p>
            <a:r>
              <a:rPr lang="en-GB" noProof="0" dirty="0"/>
              <a:t>Death of Baby Peter 2007</a:t>
            </a:r>
          </a:p>
          <a:p>
            <a:r>
              <a:rPr lang="en-GB" noProof="0" dirty="0"/>
              <a:t>New report 2009 highlighted the lack of appropriate action from multi-agency services and individuals</a:t>
            </a:r>
          </a:p>
          <a:p>
            <a:r>
              <a:rPr lang="en-GB" noProof="0" dirty="0"/>
              <a:t>Daniel Pelka 2012 – effective communication is needed between organisations</a:t>
            </a:r>
          </a:p>
          <a:p>
            <a:r>
              <a:rPr lang="en-GB" noProof="0" dirty="0"/>
              <a:t>Child who had been subject of concerns </a:t>
            </a:r>
          </a:p>
        </p:txBody>
      </p:sp>
    </p:spTree>
    <p:extLst>
      <p:ext uri="{BB962C8B-B14F-4D97-AF65-F5344CB8AC3E}">
        <p14:creationId xmlns:p14="http://schemas.microsoft.com/office/powerpoint/2010/main" val="13781823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68E54-E0CB-4A09-7F4A-46822C0AD92A}"/>
              </a:ext>
            </a:extLst>
          </p:cNvPr>
          <p:cNvSpPr>
            <a:spLocks noGrp="1"/>
          </p:cNvSpPr>
          <p:nvPr>
            <p:ph type="title"/>
          </p:nvPr>
        </p:nvSpPr>
        <p:spPr/>
        <p:txBody>
          <a:bodyPr/>
          <a:lstStyle/>
          <a:p>
            <a:r>
              <a:rPr lang="en-GB" noProof="0" dirty="0"/>
              <a:t>The Children Act 1989 </a:t>
            </a:r>
          </a:p>
        </p:txBody>
      </p:sp>
      <p:sp>
        <p:nvSpPr>
          <p:cNvPr id="3" name="Content Placeholder 2">
            <a:extLst>
              <a:ext uri="{FF2B5EF4-FFF2-40B4-BE49-F238E27FC236}">
                <a16:creationId xmlns:a16="http://schemas.microsoft.com/office/drawing/2014/main" id="{B1D22AA9-95CA-37C9-2CF6-E7D93DF14B42}"/>
              </a:ext>
            </a:extLst>
          </p:cNvPr>
          <p:cNvSpPr>
            <a:spLocks noGrp="1"/>
          </p:cNvSpPr>
          <p:nvPr>
            <p:ph idx="1"/>
          </p:nvPr>
        </p:nvSpPr>
        <p:spPr>
          <a:xfrm>
            <a:off x="838200" y="1566833"/>
            <a:ext cx="10515600" cy="4610130"/>
          </a:xfrm>
        </p:spPr>
        <p:txBody>
          <a:bodyPr vert="horz" lIns="91440" tIns="45720" rIns="91440" bIns="45720" rtlCol="0" anchor="t">
            <a:normAutofit/>
          </a:bodyPr>
          <a:lstStyle/>
          <a:p>
            <a:r>
              <a:rPr lang="en-GB" noProof="0" dirty="0">
                <a:latin typeface="Calibri"/>
                <a:cs typeface="Calibri Light"/>
              </a:rPr>
              <a:t>The Act was an important development in safeguarding the welfare of children </a:t>
            </a:r>
          </a:p>
          <a:p>
            <a:r>
              <a:rPr lang="en-GB" noProof="0" dirty="0">
                <a:latin typeface="Calibri"/>
                <a:cs typeface="Calibri Light"/>
              </a:rPr>
              <a:t>Covers any person under the age of 18 (s 105)</a:t>
            </a:r>
          </a:p>
          <a:p>
            <a:r>
              <a:rPr lang="en-GB" noProof="0" dirty="0">
                <a:latin typeface="Calibri"/>
                <a:cs typeface="Calibri Light"/>
              </a:rPr>
              <a:t>Does refer to particular ages  -</a:t>
            </a:r>
          </a:p>
          <a:p>
            <a:r>
              <a:rPr lang="en-GB" noProof="0" dirty="0">
                <a:solidFill>
                  <a:srgbClr val="000000"/>
                </a:solidFill>
                <a:latin typeface="Calibri"/>
                <a:cs typeface="Calibri Light"/>
              </a:rPr>
              <a:t>A</a:t>
            </a:r>
            <a:r>
              <a:rPr lang="en-GB" b="0" i="0" noProof="0" dirty="0">
                <a:solidFill>
                  <a:srgbClr val="000000"/>
                </a:solidFill>
                <a:effectLst/>
                <a:latin typeface="Calibri"/>
                <a:cs typeface="Calibri Light"/>
              </a:rPr>
              <a:t>ge at which young people can legally consent to sexual activity</a:t>
            </a:r>
          </a:p>
          <a:p>
            <a:r>
              <a:rPr lang="en-GB" noProof="0" dirty="0">
                <a:solidFill>
                  <a:srgbClr val="000000"/>
                </a:solidFill>
                <a:latin typeface="Calibri"/>
                <a:cs typeface="Calibri Light"/>
              </a:rPr>
              <a:t>Age to leave school </a:t>
            </a:r>
          </a:p>
          <a:p>
            <a:r>
              <a:rPr lang="en-GB" noProof="0" dirty="0">
                <a:solidFill>
                  <a:srgbClr val="000000"/>
                </a:solidFill>
                <a:latin typeface="Calibri"/>
                <a:cs typeface="Calibri Light"/>
              </a:rPr>
              <a:t>A</a:t>
            </a:r>
            <a:r>
              <a:rPr lang="en-GB" b="0" i="0" noProof="0" dirty="0">
                <a:solidFill>
                  <a:srgbClr val="000000"/>
                </a:solidFill>
                <a:effectLst/>
                <a:latin typeface="Calibri"/>
                <a:cs typeface="Calibri Light"/>
              </a:rPr>
              <a:t> person in a position of trust to engage in sexual activity with anyone under the age of 18</a:t>
            </a:r>
          </a:p>
          <a:p>
            <a:r>
              <a:rPr lang="en-GB" noProof="0" dirty="0">
                <a:solidFill>
                  <a:srgbClr val="000000"/>
                </a:solidFill>
                <a:latin typeface="Calibri"/>
                <a:cs typeface="Calibri Light"/>
              </a:rPr>
              <a:t>Employment </a:t>
            </a:r>
            <a:endParaRPr lang="en-GB" b="0" i="0" noProof="0" dirty="0">
              <a:solidFill>
                <a:srgbClr val="000000"/>
              </a:solidFill>
              <a:effectLst/>
              <a:latin typeface="Calibri"/>
              <a:cs typeface="Calibri Light"/>
            </a:endParaRPr>
          </a:p>
          <a:p>
            <a:endParaRPr lang="en-GB" noProof="0" dirty="0"/>
          </a:p>
        </p:txBody>
      </p:sp>
    </p:spTree>
    <p:extLst>
      <p:ext uri="{BB962C8B-B14F-4D97-AF65-F5344CB8AC3E}">
        <p14:creationId xmlns:p14="http://schemas.microsoft.com/office/powerpoint/2010/main" val="1370066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B1EA0-D5C1-6C16-550E-4F5B13D1E956}"/>
              </a:ext>
            </a:extLst>
          </p:cNvPr>
          <p:cNvSpPr>
            <a:spLocks noGrp="1"/>
          </p:cNvSpPr>
          <p:nvPr>
            <p:ph type="title"/>
          </p:nvPr>
        </p:nvSpPr>
        <p:spPr/>
        <p:txBody>
          <a:bodyPr/>
          <a:lstStyle/>
          <a:p>
            <a:r>
              <a:rPr lang="en-GB" noProof="0" dirty="0"/>
              <a:t>Child Abuse</a:t>
            </a:r>
          </a:p>
        </p:txBody>
      </p:sp>
      <p:sp>
        <p:nvSpPr>
          <p:cNvPr id="3" name="Content Placeholder 2">
            <a:extLst>
              <a:ext uri="{FF2B5EF4-FFF2-40B4-BE49-F238E27FC236}">
                <a16:creationId xmlns:a16="http://schemas.microsoft.com/office/drawing/2014/main" id="{ED9BEF4A-6530-DA9C-24AB-F75D12423A32}"/>
              </a:ext>
            </a:extLst>
          </p:cNvPr>
          <p:cNvSpPr>
            <a:spLocks noGrp="1"/>
          </p:cNvSpPr>
          <p:nvPr>
            <p:ph idx="1"/>
          </p:nvPr>
        </p:nvSpPr>
        <p:spPr/>
        <p:txBody>
          <a:bodyPr>
            <a:normAutofit fontScale="92500" lnSpcReduction="20000"/>
          </a:bodyPr>
          <a:lstStyle/>
          <a:p>
            <a:r>
              <a:rPr lang="en-GB" noProof="0" dirty="0"/>
              <a:t>Any form of maltreatment of a child</a:t>
            </a:r>
          </a:p>
          <a:p>
            <a:r>
              <a:rPr lang="en-GB" noProof="0" dirty="0"/>
              <a:t>Abuse /neglect / harm</a:t>
            </a:r>
          </a:p>
          <a:p>
            <a:r>
              <a:rPr lang="en-GB" noProof="0" dirty="0"/>
              <a:t>By family / institution / community setting</a:t>
            </a:r>
          </a:p>
          <a:p>
            <a:r>
              <a:rPr lang="en-GB" noProof="0" dirty="0"/>
              <a:t>By someone known to them or by others (via the internet)  / By adult (s) or child (children)</a:t>
            </a:r>
          </a:p>
          <a:p>
            <a:r>
              <a:rPr lang="en-GB" noProof="0" dirty="0"/>
              <a:t>Children Act 9189 (s31) states that harm is:</a:t>
            </a:r>
          </a:p>
          <a:p>
            <a:r>
              <a:rPr lang="en-GB" b="1" noProof="0" dirty="0"/>
              <a:t>Ill-treatment or the impairment of health or development</a:t>
            </a:r>
          </a:p>
          <a:p>
            <a:r>
              <a:rPr lang="en-GB" b="1" noProof="0" dirty="0"/>
              <a:t>Impairment suffering from seeking or hearing the ill-treatment of another</a:t>
            </a:r>
          </a:p>
          <a:p>
            <a:r>
              <a:rPr lang="en-GB" b="1" noProof="0" dirty="0"/>
              <a:t>Sexual abuse </a:t>
            </a:r>
          </a:p>
          <a:p>
            <a:r>
              <a:rPr lang="en-GB" b="1" noProof="0" dirty="0"/>
              <a:t>Forms of ill-treatment which are not physical</a:t>
            </a:r>
          </a:p>
          <a:p>
            <a:pPr marL="0" indent="0">
              <a:buNone/>
            </a:pPr>
            <a:endParaRPr lang="en-GB" noProof="0" dirty="0"/>
          </a:p>
        </p:txBody>
      </p:sp>
    </p:spTree>
    <p:extLst>
      <p:ext uri="{BB962C8B-B14F-4D97-AF65-F5344CB8AC3E}">
        <p14:creationId xmlns:p14="http://schemas.microsoft.com/office/powerpoint/2010/main" val="8899029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45CE-BB82-D93B-03A0-3F0623D20862}"/>
              </a:ext>
            </a:extLst>
          </p:cNvPr>
          <p:cNvSpPr>
            <a:spLocks noGrp="1"/>
          </p:cNvSpPr>
          <p:nvPr>
            <p:ph type="title"/>
          </p:nvPr>
        </p:nvSpPr>
        <p:spPr>
          <a:xfrm>
            <a:off x="739877" y="501445"/>
            <a:ext cx="10515600" cy="658301"/>
          </a:xfrm>
        </p:spPr>
        <p:txBody>
          <a:bodyPr>
            <a:normAutofit fontScale="90000"/>
          </a:bodyPr>
          <a:lstStyle/>
          <a:p>
            <a:r>
              <a:rPr lang="en-GB" noProof="0" dirty="0"/>
              <a:t>Different to adult abuse</a:t>
            </a:r>
          </a:p>
        </p:txBody>
      </p:sp>
      <p:sp>
        <p:nvSpPr>
          <p:cNvPr id="3" name="Content Placeholder 2">
            <a:extLst>
              <a:ext uri="{FF2B5EF4-FFF2-40B4-BE49-F238E27FC236}">
                <a16:creationId xmlns:a16="http://schemas.microsoft.com/office/drawing/2014/main" id="{80C52990-293E-A44F-75AD-DEF93FE9286E}"/>
              </a:ext>
            </a:extLst>
          </p:cNvPr>
          <p:cNvSpPr>
            <a:spLocks noGrp="1"/>
          </p:cNvSpPr>
          <p:nvPr>
            <p:ph idx="1"/>
          </p:nvPr>
        </p:nvSpPr>
        <p:spPr>
          <a:xfrm>
            <a:off x="838200" y="1445342"/>
            <a:ext cx="10515600" cy="4911213"/>
          </a:xfrm>
        </p:spPr>
        <p:txBody>
          <a:bodyPr>
            <a:normAutofit lnSpcReduction="10000"/>
          </a:bodyPr>
          <a:lstStyle/>
          <a:p>
            <a:r>
              <a:rPr lang="en-GB" noProof="0" dirty="0"/>
              <a:t>Yes….</a:t>
            </a:r>
          </a:p>
          <a:p>
            <a:r>
              <a:rPr lang="en-GB" noProof="0" dirty="0"/>
              <a:t>Perceived differently due multiple further vulnerabilities</a:t>
            </a:r>
          </a:p>
          <a:p>
            <a:r>
              <a:rPr lang="en-GB" noProof="0" dirty="0"/>
              <a:t>Age very young children do not know abuse is taking place</a:t>
            </a:r>
          </a:p>
          <a:p>
            <a:r>
              <a:rPr lang="en-GB" noProof="0" dirty="0"/>
              <a:t>Most abuse occurs in the family environment</a:t>
            </a:r>
          </a:p>
          <a:p>
            <a:r>
              <a:rPr lang="en-GB" noProof="0" dirty="0"/>
              <a:t>Strong perpetrator &amp; victim relationship – victims will not report</a:t>
            </a:r>
          </a:p>
          <a:p>
            <a:r>
              <a:rPr lang="en-GB" noProof="0" dirty="0"/>
              <a:t>Child gets older – will not tell – shame, afraid, fear.</a:t>
            </a:r>
          </a:p>
          <a:p>
            <a:r>
              <a:rPr lang="en-GB" noProof="0" dirty="0"/>
              <a:t>ACE’s – can’t report = trauma</a:t>
            </a:r>
          </a:p>
          <a:p>
            <a:r>
              <a:rPr lang="en-GB" noProof="0" dirty="0"/>
              <a:t>Teenage years – abuse can fall outside the home – child sexual exploitation </a:t>
            </a:r>
          </a:p>
          <a:p>
            <a:r>
              <a:rPr lang="en-GB" noProof="0" dirty="0"/>
              <a:t>Withdraw money from children lunch, support, clothes – child abuse</a:t>
            </a:r>
          </a:p>
          <a:p>
            <a:endParaRPr lang="en-GB" noProof="0" dirty="0"/>
          </a:p>
        </p:txBody>
      </p:sp>
    </p:spTree>
    <p:extLst>
      <p:ext uri="{BB962C8B-B14F-4D97-AF65-F5344CB8AC3E}">
        <p14:creationId xmlns:p14="http://schemas.microsoft.com/office/powerpoint/2010/main" val="1405239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solidFill>
                <a:schemeClr val="bg1"/>
              </a:solidFill>
            </a:endParaRPr>
          </a:p>
        </p:txBody>
      </p:sp>
      <p:sp>
        <p:nvSpPr>
          <p:cNvPr id="2" name="Title 1">
            <a:extLst>
              <a:ext uri="{FF2B5EF4-FFF2-40B4-BE49-F238E27FC236}">
                <a16:creationId xmlns:a16="http://schemas.microsoft.com/office/drawing/2014/main" id="{81664D6D-1F75-41C6-2A68-6848F8FFF964}"/>
              </a:ext>
            </a:extLst>
          </p:cNvPr>
          <p:cNvSpPr>
            <a:spLocks noGrp="1"/>
          </p:cNvSpPr>
          <p:nvPr>
            <p:ph type="title"/>
          </p:nvPr>
        </p:nvSpPr>
        <p:spPr>
          <a:xfrm>
            <a:off x="838200" y="643467"/>
            <a:ext cx="2951205" cy="5571066"/>
          </a:xfrm>
        </p:spPr>
        <p:txBody>
          <a:bodyPr>
            <a:normAutofit/>
          </a:bodyPr>
          <a:lstStyle/>
          <a:p>
            <a:r>
              <a:rPr lang="en-GB" noProof="0" dirty="0">
                <a:solidFill>
                  <a:srgbClr val="FFFFFF"/>
                </a:solidFill>
              </a:rPr>
              <a:t>Child Sexual Abuse</a:t>
            </a:r>
          </a:p>
        </p:txBody>
      </p:sp>
      <p:graphicFrame>
        <p:nvGraphicFramePr>
          <p:cNvPr id="5" name="Content Placeholder 2">
            <a:extLst>
              <a:ext uri="{FF2B5EF4-FFF2-40B4-BE49-F238E27FC236}">
                <a16:creationId xmlns:a16="http://schemas.microsoft.com/office/drawing/2014/main" id="{8341A5A4-A32A-B45F-5E9B-AF580D1A509A}"/>
              </a:ext>
            </a:extLst>
          </p:cNvPr>
          <p:cNvGraphicFramePr>
            <a:graphicFrameLocks noGrp="1"/>
          </p:cNvGraphicFramePr>
          <p:nvPr>
            <p:ph idx="1"/>
            <p:extLst>
              <p:ext uri="{D42A27DB-BD31-4B8C-83A1-F6EECF244321}">
                <p14:modId xmlns:p14="http://schemas.microsoft.com/office/powerpoint/2010/main" val="258106643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05510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solidFill>
                <a:schemeClr val="bg1"/>
              </a:solidFill>
            </a:endParaRPr>
          </a:p>
        </p:txBody>
      </p:sp>
      <p:sp>
        <p:nvSpPr>
          <p:cNvPr id="2" name="Title 1">
            <a:extLst>
              <a:ext uri="{FF2B5EF4-FFF2-40B4-BE49-F238E27FC236}">
                <a16:creationId xmlns:a16="http://schemas.microsoft.com/office/drawing/2014/main" id="{6EE18A8F-FE95-0FC0-96B7-C34236724A88}"/>
              </a:ext>
            </a:extLst>
          </p:cNvPr>
          <p:cNvSpPr>
            <a:spLocks noGrp="1"/>
          </p:cNvSpPr>
          <p:nvPr>
            <p:ph type="title"/>
          </p:nvPr>
        </p:nvSpPr>
        <p:spPr>
          <a:xfrm>
            <a:off x="838200" y="643467"/>
            <a:ext cx="2951205" cy="5571066"/>
          </a:xfrm>
        </p:spPr>
        <p:txBody>
          <a:bodyPr>
            <a:normAutofit/>
          </a:bodyPr>
          <a:lstStyle/>
          <a:p>
            <a:r>
              <a:rPr lang="en-GB" noProof="0" dirty="0">
                <a:solidFill>
                  <a:srgbClr val="FFFFFF"/>
                </a:solidFill>
              </a:rPr>
              <a:t>Emotional Abuse</a:t>
            </a:r>
          </a:p>
        </p:txBody>
      </p:sp>
      <p:graphicFrame>
        <p:nvGraphicFramePr>
          <p:cNvPr id="5" name="Content Placeholder 2">
            <a:extLst>
              <a:ext uri="{FF2B5EF4-FFF2-40B4-BE49-F238E27FC236}">
                <a16:creationId xmlns:a16="http://schemas.microsoft.com/office/drawing/2014/main" id="{0FA4B4C0-7999-CC0F-AA87-58DF97AA297D}"/>
              </a:ext>
            </a:extLst>
          </p:cNvPr>
          <p:cNvGraphicFramePr>
            <a:graphicFrameLocks noGrp="1"/>
          </p:cNvGraphicFramePr>
          <p:nvPr>
            <p:ph idx="1"/>
            <p:extLst>
              <p:ext uri="{D42A27DB-BD31-4B8C-83A1-F6EECF244321}">
                <p14:modId xmlns:p14="http://schemas.microsoft.com/office/powerpoint/2010/main" val="155214612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80758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19EB1E52-F5B2-4E47-0025-F27CEC57BF11}"/>
              </a:ext>
            </a:extLst>
          </p:cNvPr>
          <p:cNvSpPr>
            <a:spLocks noGrp="1"/>
          </p:cNvSpPr>
          <p:nvPr>
            <p:ph type="title"/>
          </p:nvPr>
        </p:nvSpPr>
        <p:spPr>
          <a:xfrm>
            <a:off x="686834" y="1153572"/>
            <a:ext cx="3200400" cy="4461163"/>
          </a:xfrm>
        </p:spPr>
        <p:txBody>
          <a:bodyPr>
            <a:normAutofit/>
          </a:bodyPr>
          <a:lstStyle/>
          <a:p>
            <a:r>
              <a:rPr lang="en-GB" noProof="0" dirty="0">
                <a:solidFill>
                  <a:srgbClr val="FFFFFF"/>
                </a:solidFill>
              </a:rPr>
              <a:t>Child Neglect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D727F482-6D50-1327-49FC-9C5CA91B6B77}"/>
              </a:ext>
            </a:extLst>
          </p:cNvPr>
          <p:cNvSpPr>
            <a:spLocks noGrp="1"/>
          </p:cNvSpPr>
          <p:nvPr>
            <p:ph idx="1"/>
          </p:nvPr>
        </p:nvSpPr>
        <p:spPr>
          <a:xfrm>
            <a:off x="4447308" y="591344"/>
            <a:ext cx="6906491" cy="5585619"/>
          </a:xfrm>
        </p:spPr>
        <p:txBody>
          <a:bodyPr anchor="ctr">
            <a:normAutofit/>
          </a:bodyPr>
          <a:lstStyle/>
          <a:p>
            <a:r>
              <a:rPr lang="en-GB" noProof="0" dirty="0"/>
              <a:t>Children &amp; Young Person Act 1933 compassed with this act</a:t>
            </a:r>
          </a:p>
          <a:p>
            <a:r>
              <a:rPr lang="en-GB" noProof="0" dirty="0"/>
              <a:t>Child Cruelty -</a:t>
            </a:r>
          </a:p>
          <a:p>
            <a:r>
              <a:rPr lang="en-GB" noProof="0" dirty="0"/>
              <a:t>Assault/ ill-treatment / abandoned </a:t>
            </a:r>
          </a:p>
          <a:p>
            <a:r>
              <a:rPr lang="en-GB" noProof="0" dirty="0"/>
              <a:t>unnecessary suffering which causes injury physical or psychological nature.</a:t>
            </a:r>
          </a:p>
          <a:p>
            <a:r>
              <a:rPr lang="en-GB" noProof="0" dirty="0"/>
              <a:t>Parents/carers caused injury to health by failing to provide food, clothing, medical aid</a:t>
            </a:r>
          </a:p>
          <a:p>
            <a:r>
              <a:rPr lang="en-GB" noProof="0" dirty="0"/>
              <a:t>Wilful acts / parents understanding or education</a:t>
            </a:r>
          </a:p>
        </p:txBody>
      </p:sp>
    </p:spTree>
    <p:extLst>
      <p:ext uri="{BB962C8B-B14F-4D97-AF65-F5344CB8AC3E}">
        <p14:creationId xmlns:p14="http://schemas.microsoft.com/office/powerpoint/2010/main" val="23920199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167F07FB-B18A-BF91-2111-98BA9A3BA446}"/>
              </a:ext>
            </a:extLst>
          </p:cNvPr>
          <p:cNvSpPr>
            <a:spLocks noGrp="1"/>
          </p:cNvSpPr>
          <p:nvPr>
            <p:ph type="title"/>
          </p:nvPr>
        </p:nvSpPr>
        <p:spPr>
          <a:xfrm>
            <a:off x="572493" y="238539"/>
            <a:ext cx="11018520" cy="1434415"/>
          </a:xfrm>
        </p:spPr>
        <p:txBody>
          <a:bodyPr anchor="b">
            <a:normAutofit/>
          </a:bodyPr>
          <a:lstStyle/>
          <a:p>
            <a:r>
              <a:rPr lang="en-GB" sz="5400" noProof="0" dirty="0"/>
              <a:t>Wales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C9D675D-BE07-42AF-564F-5BFD006AF034}"/>
              </a:ext>
            </a:extLst>
          </p:cNvPr>
          <p:cNvSpPr>
            <a:spLocks noGrp="1"/>
          </p:cNvSpPr>
          <p:nvPr>
            <p:ph idx="1"/>
          </p:nvPr>
        </p:nvSpPr>
        <p:spPr>
          <a:xfrm>
            <a:off x="572493" y="2071316"/>
            <a:ext cx="6713552" cy="4119172"/>
          </a:xfrm>
        </p:spPr>
        <p:txBody>
          <a:bodyPr anchor="t">
            <a:normAutofit/>
          </a:bodyPr>
          <a:lstStyle/>
          <a:p>
            <a:r>
              <a:rPr lang="en-GB" sz="2200" b="1" i="0" noProof="0" dirty="0">
                <a:effectLst/>
                <a:latin typeface="ReithSans"/>
              </a:rPr>
              <a:t>Kaylea </a:t>
            </a:r>
            <a:r>
              <a:rPr lang="en-GB" sz="2200" b="1" i="0" noProof="0" dirty="0" err="1">
                <a:effectLst/>
                <a:latin typeface="ReithSans"/>
              </a:rPr>
              <a:t>Titford</a:t>
            </a:r>
            <a:r>
              <a:rPr lang="en-GB" sz="2200" b="1" i="0" noProof="0" dirty="0">
                <a:effectLst/>
                <a:latin typeface="ReithSans"/>
              </a:rPr>
              <a:t> </a:t>
            </a:r>
            <a:r>
              <a:rPr lang="en-GB" sz="2200" b="0" i="0" noProof="0" dirty="0">
                <a:effectLst/>
                <a:latin typeface="ReithSans"/>
              </a:rPr>
              <a:t>16 died (2020)</a:t>
            </a:r>
          </a:p>
          <a:p>
            <a:r>
              <a:rPr lang="en-GB" sz="2200" b="0" i="0" noProof="0" dirty="0">
                <a:effectLst/>
                <a:latin typeface="ReithSans"/>
              </a:rPr>
              <a:t>parents charged with Manslaughter by gross negligence  "trapped" in an "inhumane" environment where she lay on "filthy puppy pads", with maggots and flies on and around her body.  </a:t>
            </a:r>
          </a:p>
          <a:p>
            <a:pPr fontAlgn="base"/>
            <a:r>
              <a:rPr lang="en-GB" sz="2200" b="1" noProof="0" dirty="0">
                <a:latin typeface="ReithSans"/>
              </a:rPr>
              <a:t>19</a:t>
            </a:r>
            <a:r>
              <a:rPr lang="en-GB" sz="2200" b="1" baseline="30000" noProof="0" dirty="0">
                <a:latin typeface="ReithSans"/>
              </a:rPr>
              <a:t>th</a:t>
            </a:r>
            <a:r>
              <a:rPr lang="en-GB" sz="2200" b="1" noProof="0" dirty="0">
                <a:latin typeface="ReithSans"/>
              </a:rPr>
              <a:t> October 2024 </a:t>
            </a:r>
            <a:r>
              <a:rPr lang="en-GB" sz="2200" noProof="0" dirty="0">
                <a:latin typeface="ReithSans"/>
              </a:rPr>
              <a:t>Mum and Dad arrested on suspicion of neglect after the death of a baby boy aged 4 months Pembroke</a:t>
            </a:r>
            <a:endParaRPr lang="en-GB" sz="2200" b="0" i="0" noProof="0" dirty="0">
              <a:effectLst/>
              <a:latin typeface="ReithSans"/>
            </a:endParaRPr>
          </a:p>
          <a:p>
            <a:endParaRPr lang="en-GB" sz="2200" noProof="0" dirty="0"/>
          </a:p>
        </p:txBody>
      </p:sp>
      <p:pic>
        <p:nvPicPr>
          <p:cNvPr id="5" name="Picture 4">
            <a:extLst>
              <a:ext uri="{FF2B5EF4-FFF2-40B4-BE49-F238E27FC236}">
                <a16:creationId xmlns:a16="http://schemas.microsoft.com/office/drawing/2014/main" id="{E660F483-25E6-A7F1-EB5A-62C69E5936F3}"/>
              </a:ext>
            </a:extLst>
          </p:cNvPr>
          <p:cNvPicPr>
            <a:picLocks noChangeAspect="1"/>
          </p:cNvPicPr>
          <p:nvPr/>
        </p:nvPicPr>
        <p:blipFill>
          <a:blip r:embed="rId2"/>
          <a:srcRect r="9467" b="-3"/>
          <a:stretch/>
        </p:blipFill>
        <p:spPr>
          <a:xfrm>
            <a:off x="7675658" y="2093976"/>
            <a:ext cx="3941064" cy="4096512"/>
          </a:xfrm>
          <a:prstGeom prst="rect">
            <a:avLst/>
          </a:prstGeom>
        </p:spPr>
      </p:pic>
    </p:spTree>
    <p:extLst>
      <p:ext uri="{BB962C8B-B14F-4D97-AF65-F5344CB8AC3E}">
        <p14:creationId xmlns:p14="http://schemas.microsoft.com/office/powerpoint/2010/main" val="2561306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D835425-8D4A-671D-35DB-48E07AD1F273}"/>
              </a:ext>
            </a:extLst>
          </p:cNvPr>
          <p:cNvSpPr>
            <a:spLocks noGrp="1"/>
          </p:cNvSpPr>
          <p:nvPr>
            <p:ph type="title"/>
          </p:nvPr>
        </p:nvSpPr>
        <p:spPr>
          <a:xfrm>
            <a:off x="686834" y="1153572"/>
            <a:ext cx="3200400" cy="4461163"/>
          </a:xfrm>
        </p:spPr>
        <p:txBody>
          <a:bodyPr>
            <a:normAutofit/>
          </a:bodyPr>
          <a:lstStyle/>
          <a:p>
            <a:r>
              <a:rPr lang="en-GB" noProof="0" dirty="0">
                <a:solidFill>
                  <a:srgbClr val="FFFFFF"/>
                </a:solidFill>
              </a:rPr>
              <a:t>Physical Abuse</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4D4FFCD7-157C-6546-1106-87AF41643888}"/>
              </a:ext>
            </a:extLst>
          </p:cNvPr>
          <p:cNvSpPr>
            <a:spLocks noGrp="1"/>
          </p:cNvSpPr>
          <p:nvPr>
            <p:ph idx="1"/>
          </p:nvPr>
        </p:nvSpPr>
        <p:spPr>
          <a:xfrm>
            <a:off x="4447308" y="591344"/>
            <a:ext cx="6906491" cy="5585619"/>
          </a:xfrm>
        </p:spPr>
        <p:txBody>
          <a:bodyPr anchor="ctr">
            <a:normAutofit/>
          </a:bodyPr>
          <a:lstStyle/>
          <a:p>
            <a:r>
              <a:rPr lang="en-GB" noProof="0" dirty="0"/>
              <a:t>Non accidental infliction of physical force by one person on another</a:t>
            </a:r>
          </a:p>
          <a:p>
            <a:r>
              <a:rPr lang="en-GB" noProof="0" dirty="0"/>
              <a:t>My result on physical injury</a:t>
            </a:r>
          </a:p>
          <a:p>
            <a:r>
              <a:rPr lang="en-GB" noProof="0" dirty="0"/>
              <a:t>Many shapes – shaking / kicking / pulling / choking / suffocating / burning</a:t>
            </a:r>
          </a:p>
          <a:p>
            <a:r>
              <a:rPr lang="en-GB" noProof="0" dirty="0"/>
              <a:t>Careful about injuries</a:t>
            </a:r>
          </a:p>
          <a:p>
            <a:r>
              <a:rPr lang="en-GB" noProof="0" dirty="0"/>
              <a:t>See common sites for injuries</a:t>
            </a:r>
          </a:p>
          <a:p>
            <a:endParaRPr lang="en-GB" noProof="0" dirty="0"/>
          </a:p>
          <a:p>
            <a:endParaRPr lang="en-GB" noProof="0" dirty="0"/>
          </a:p>
        </p:txBody>
      </p:sp>
    </p:spTree>
    <p:extLst>
      <p:ext uri="{BB962C8B-B14F-4D97-AF65-F5344CB8AC3E}">
        <p14:creationId xmlns:p14="http://schemas.microsoft.com/office/powerpoint/2010/main" val="1763825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2209800" y="620713"/>
            <a:ext cx="7848600" cy="1079500"/>
          </a:xfrm>
        </p:spPr>
        <p:txBody>
          <a:bodyPr>
            <a:normAutofit fontScale="90000"/>
          </a:bodyPr>
          <a:lstStyle/>
          <a:p>
            <a:r>
              <a:rPr lang="en-GB" noProof="0" dirty="0"/>
              <a:t>Common Sites For Accidental Injury</a:t>
            </a:r>
          </a:p>
        </p:txBody>
      </p:sp>
      <p:grpSp>
        <p:nvGrpSpPr>
          <p:cNvPr id="135171" name="Group 3"/>
          <p:cNvGrpSpPr>
            <a:grpSpLocks/>
          </p:cNvGrpSpPr>
          <p:nvPr/>
        </p:nvGrpSpPr>
        <p:grpSpPr bwMode="auto">
          <a:xfrm>
            <a:off x="2135188" y="1628775"/>
            <a:ext cx="3816350" cy="457200"/>
            <a:chOff x="385" y="1026"/>
            <a:chExt cx="2404" cy="288"/>
          </a:xfrm>
        </p:grpSpPr>
        <p:sp>
          <p:nvSpPr>
            <p:cNvPr id="12317" name="Rectangle 4"/>
            <p:cNvSpPr>
              <a:spLocks noChangeArrowheads="1"/>
            </p:cNvSpPr>
            <p:nvPr/>
          </p:nvSpPr>
          <p:spPr bwMode="auto">
            <a:xfrm>
              <a:off x="385" y="1026"/>
              <a:ext cx="1194"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sz="2400" b="1" noProof="0" dirty="0">
                  <a:latin typeface="Arial" panose="020B0604020202020204" pitchFamily="34" charset="0"/>
                </a:rPr>
                <a:t>FOREHEAD</a:t>
              </a:r>
            </a:p>
          </p:txBody>
        </p:sp>
        <p:sp>
          <p:nvSpPr>
            <p:cNvPr id="12318" name="Line 5"/>
            <p:cNvSpPr>
              <a:spLocks noChangeShapeType="1"/>
            </p:cNvSpPr>
            <p:nvPr/>
          </p:nvSpPr>
          <p:spPr bwMode="auto">
            <a:xfrm>
              <a:off x="1655" y="1071"/>
              <a:ext cx="1134" cy="18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74" name="Group 6"/>
          <p:cNvGrpSpPr>
            <a:grpSpLocks/>
          </p:cNvGrpSpPr>
          <p:nvPr/>
        </p:nvGrpSpPr>
        <p:grpSpPr bwMode="auto">
          <a:xfrm>
            <a:off x="2209801" y="3479800"/>
            <a:ext cx="2538413" cy="687388"/>
            <a:chOff x="432" y="2192"/>
            <a:chExt cx="1599" cy="433"/>
          </a:xfrm>
        </p:grpSpPr>
        <p:sp>
          <p:nvSpPr>
            <p:cNvPr id="12315" name="Rectangle 7"/>
            <p:cNvSpPr>
              <a:spLocks noChangeArrowheads="1"/>
            </p:cNvSpPr>
            <p:nvPr/>
          </p:nvSpPr>
          <p:spPr bwMode="auto">
            <a:xfrm>
              <a:off x="432" y="2337"/>
              <a:ext cx="95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2400" b="1" noProof="0" dirty="0">
                  <a:latin typeface="Arial" panose="020B0604020202020204" pitchFamily="34" charset="0"/>
                </a:rPr>
                <a:t>ELBOWS</a:t>
              </a:r>
            </a:p>
          </p:txBody>
        </p:sp>
        <p:sp>
          <p:nvSpPr>
            <p:cNvPr id="12316" name="Line 8"/>
            <p:cNvSpPr>
              <a:spLocks noChangeShapeType="1"/>
            </p:cNvSpPr>
            <p:nvPr/>
          </p:nvSpPr>
          <p:spPr bwMode="auto">
            <a:xfrm flipV="1">
              <a:off x="1381" y="2192"/>
              <a:ext cx="65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77" name="Group 9"/>
          <p:cNvGrpSpPr>
            <a:grpSpLocks/>
          </p:cNvGrpSpPr>
          <p:nvPr/>
        </p:nvGrpSpPr>
        <p:grpSpPr bwMode="auto">
          <a:xfrm>
            <a:off x="2882900" y="4546600"/>
            <a:ext cx="2336800" cy="700088"/>
            <a:chOff x="856" y="2864"/>
            <a:chExt cx="1472" cy="441"/>
          </a:xfrm>
        </p:grpSpPr>
        <p:sp>
          <p:nvSpPr>
            <p:cNvPr id="12313" name="Rectangle 10"/>
            <p:cNvSpPr>
              <a:spLocks noChangeArrowheads="1"/>
            </p:cNvSpPr>
            <p:nvPr/>
          </p:nvSpPr>
          <p:spPr bwMode="auto">
            <a:xfrm>
              <a:off x="856" y="3017"/>
              <a:ext cx="778"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sz="2400" b="1" noProof="0" dirty="0">
                  <a:latin typeface="Arial" panose="020B0604020202020204" pitchFamily="34" charset="0"/>
                </a:rPr>
                <a:t>KNEES</a:t>
              </a:r>
            </a:p>
          </p:txBody>
        </p:sp>
        <p:sp>
          <p:nvSpPr>
            <p:cNvPr id="12314" name="Line 11"/>
            <p:cNvSpPr>
              <a:spLocks noChangeShapeType="1"/>
            </p:cNvSpPr>
            <p:nvPr/>
          </p:nvSpPr>
          <p:spPr bwMode="auto">
            <a:xfrm flipV="1">
              <a:off x="1618" y="2864"/>
              <a:ext cx="710"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80" name="Group 12"/>
          <p:cNvGrpSpPr>
            <a:grpSpLocks/>
          </p:cNvGrpSpPr>
          <p:nvPr/>
        </p:nvGrpSpPr>
        <p:grpSpPr bwMode="auto">
          <a:xfrm>
            <a:off x="5956300" y="1746250"/>
            <a:ext cx="2609850" cy="692150"/>
            <a:chOff x="2792" y="1100"/>
            <a:chExt cx="1644" cy="436"/>
          </a:xfrm>
        </p:grpSpPr>
        <p:sp>
          <p:nvSpPr>
            <p:cNvPr id="12311" name="Rectangle 13"/>
            <p:cNvSpPr>
              <a:spLocks noChangeArrowheads="1"/>
            </p:cNvSpPr>
            <p:nvPr/>
          </p:nvSpPr>
          <p:spPr bwMode="auto">
            <a:xfrm>
              <a:off x="3776" y="1100"/>
              <a:ext cx="66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sz="2400" b="1" noProof="0" dirty="0">
                  <a:latin typeface="Arial" panose="020B0604020202020204" pitchFamily="34" charset="0"/>
                </a:rPr>
                <a:t>NOSE</a:t>
              </a:r>
            </a:p>
          </p:txBody>
        </p:sp>
        <p:sp>
          <p:nvSpPr>
            <p:cNvPr id="12312" name="Line 14"/>
            <p:cNvSpPr>
              <a:spLocks noChangeShapeType="1"/>
            </p:cNvSpPr>
            <p:nvPr/>
          </p:nvSpPr>
          <p:spPr bwMode="auto">
            <a:xfrm flipH="1">
              <a:off x="2792" y="1240"/>
              <a:ext cx="984" cy="29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83" name="Group 15"/>
          <p:cNvGrpSpPr>
            <a:grpSpLocks/>
          </p:cNvGrpSpPr>
          <p:nvPr/>
        </p:nvGrpSpPr>
        <p:grpSpPr bwMode="auto">
          <a:xfrm>
            <a:off x="6502400" y="2438400"/>
            <a:ext cx="3498850" cy="457200"/>
            <a:chOff x="3136" y="1536"/>
            <a:chExt cx="2204" cy="288"/>
          </a:xfrm>
        </p:grpSpPr>
        <p:sp>
          <p:nvSpPr>
            <p:cNvPr id="12309" name="Rectangle 16"/>
            <p:cNvSpPr>
              <a:spLocks noChangeArrowheads="1"/>
            </p:cNvSpPr>
            <p:nvPr/>
          </p:nvSpPr>
          <p:spPr bwMode="auto">
            <a:xfrm>
              <a:off x="3970" y="1536"/>
              <a:ext cx="1370"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sz="2400" b="1" noProof="0" dirty="0">
                  <a:latin typeface="Arial" panose="020B0604020202020204" pitchFamily="34" charset="0"/>
                </a:rPr>
                <a:t>BONY</a:t>
              </a:r>
              <a:r>
                <a:rPr lang="en-GB" sz="2400" b="1" noProof="0" dirty="0">
                  <a:latin typeface="Comic Sans MS" panose="030F0702030302020204" pitchFamily="66" charset="0"/>
                </a:rPr>
                <a:t> SPINE</a:t>
              </a:r>
            </a:p>
          </p:txBody>
        </p:sp>
        <p:sp>
          <p:nvSpPr>
            <p:cNvPr id="12310" name="Line 17"/>
            <p:cNvSpPr>
              <a:spLocks noChangeShapeType="1"/>
            </p:cNvSpPr>
            <p:nvPr/>
          </p:nvSpPr>
          <p:spPr bwMode="auto">
            <a:xfrm flipH="1">
              <a:off x="3136" y="1717"/>
              <a:ext cx="834" cy="10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86" name="Group 18"/>
          <p:cNvGrpSpPr>
            <a:grpSpLocks/>
          </p:cNvGrpSpPr>
          <p:nvPr/>
        </p:nvGrpSpPr>
        <p:grpSpPr bwMode="auto">
          <a:xfrm>
            <a:off x="6896100" y="3252788"/>
            <a:ext cx="2947988" cy="463550"/>
            <a:chOff x="3384" y="2049"/>
            <a:chExt cx="1857" cy="292"/>
          </a:xfrm>
        </p:grpSpPr>
        <p:sp>
          <p:nvSpPr>
            <p:cNvPr id="12307" name="Rectangle 19"/>
            <p:cNvSpPr>
              <a:spLocks noChangeArrowheads="1"/>
            </p:cNvSpPr>
            <p:nvPr/>
          </p:nvSpPr>
          <p:spPr bwMode="auto">
            <a:xfrm>
              <a:off x="4154" y="2049"/>
              <a:ext cx="1087"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2400" b="1" noProof="0" dirty="0">
                  <a:latin typeface="Arial" panose="020B0604020202020204" pitchFamily="34" charset="0"/>
                </a:rPr>
                <a:t>FOREARM</a:t>
              </a:r>
            </a:p>
          </p:txBody>
        </p:sp>
        <p:sp>
          <p:nvSpPr>
            <p:cNvPr id="12308" name="Line 20"/>
            <p:cNvSpPr>
              <a:spLocks noChangeShapeType="1"/>
            </p:cNvSpPr>
            <p:nvPr/>
          </p:nvSpPr>
          <p:spPr bwMode="auto">
            <a:xfrm flipH="1">
              <a:off x="3384" y="2192"/>
              <a:ext cx="770" cy="149"/>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89" name="Group 21"/>
          <p:cNvGrpSpPr>
            <a:grpSpLocks/>
          </p:cNvGrpSpPr>
          <p:nvPr/>
        </p:nvGrpSpPr>
        <p:grpSpPr bwMode="auto">
          <a:xfrm>
            <a:off x="6502401" y="4167188"/>
            <a:ext cx="2962275" cy="457200"/>
            <a:chOff x="3136" y="2625"/>
            <a:chExt cx="1866" cy="288"/>
          </a:xfrm>
        </p:grpSpPr>
        <p:sp>
          <p:nvSpPr>
            <p:cNvPr id="12305" name="Rectangle 22"/>
            <p:cNvSpPr>
              <a:spLocks noChangeArrowheads="1"/>
            </p:cNvSpPr>
            <p:nvPr/>
          </p:nvSpPr>
          <p:spPr bwMode="auto">
            <a:xfrm>
              <a:off x="4566" y="2625"/>
              <a:ext cx="43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2400" b="1" noProof="0" dirty="0">
                  <a:latin typeface="Arial" panose="020B0604020202020204" pitchFamily="34" charset="0"/>
                </a:rPr>
                <a:t>HIP</a:t>
              </a:r>
            </a:p>
          </p:txBody>
        </p:sp>
        <p:sp>
          <p:nvSpPr>
            <p:cNvPr id="12306" name="Line 23"/>
            <p:cNvSpPr>
              <a:spLocks noChangeShapeType="1"/>
            </p:cNvSpPr>
            <p:nvPr/>
          </p:nvSpPr>
          <p:spPr bwMode="auto">
            <a:xfrm flipH="1" flipV="1">
              <a:off x="3136" y="2629"/>
              <a:ext cx="1528" cy="23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92" name="Group 24"/>
          <p:cNvGrpSpPr>
            <a:grpSpLocks/>
          </p:cNvGrpSpPr>
          <p:nvPr/>
        </p:nvGrpSpPr>
        <p:grpSpPr bwMode="auto">
          <a:xfrm>
            <a:off x="6121400" y="4795838"/>
            <a:ext cx="3113088" cy="658812"/>
            <a:chOff x="2896" y="3021"/>
            <a:chExt cx="1961" cy="415"/>
          </a:xfrm>
        </p:grpSpPr>
        <p:sp>
          <p:nvSpPr>
            <p:cNvPr id="12303" name="Rectangle 25"/>
            <p:cNvSpPr>
              <a:spLocks noChangeArrowheads="1"/>
            </p:cNvSpPr>
            <p:nvPr/>
          </p:nvSpPr>
          <p:spPr bwMode="auto">
            <a:xfrm>
              <a:off x="4154" y="3148"/>
              <a:ext cx="703"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2400" b="1" noProof="0" dirty="0">
                  <a:latin typeface="Arial" panose="020B0604020202020204" pitchFamily="34" charset="0"/>
                </a:rPr>
                <a:t>SHINS</a:t>
              </a:r>
            </a:p>
          </p:txBody>
        </p:sp>
        <p:sp>
          <p:nvSpPr>
            <p:cNvPr id="12304" name="Line 26"/>
            <p:cNvSpPr>
              <a:spLocks noChangeShapeType="1"/>
            </p:cNvSpPr>
            <p:nvPr/>
          </p:nvSpPr>
          <p:spPr bwMode="auto">
            <a:xfrm flipH="1" flipV="1">
              <a:off x="2896" y="3021"/>
              <a:ext cx="1258" cy="28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noProof="0" dirty="0"/>
            </a:p>
          </p:txBody>
        </p:sp>
      </p:grpSp>
      <p:grpSp>
        <p:nvGrpSpPr>
          <p:cNvPr id="135195" name="Group 27"/>
          <p:cNvGrpSpPr>
            <a:grpSpLocks/>
          </p:cNvGrpSpPr>
          <p:nvPr/>
        </p:nvGrpSpPr>
        <p:grpSpPr bwMode="auto">
          <a:xfrm>
            <a:off x="2695575" y="2636838"/>
            <a:ext cx="2679700" cy="539750"/>
            <a:chOff x="738" y="1661"/>
            <a:chExt cx="1688" cy="340"/>
          </a:xfrm>
        </p:grpSpPr>
        <p:sp>
          <p:nvSpPr>
            <p:cNvPr id="12301" name="Rectangle 28"/>
            <p:cNvSpPr>
              <a:spLocks noChangeArrowheads="1"/>
            </p:cNvSpPr>
            <p:nvPr/>
          </p:nvSpPr>
          <p:spPr bwMode="auto">
            <a:xfrm>
              <a:off x="738" y="1713"/>
              <a:ext cx="586" cy="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sz="2400" b="1" noProof="0" dirty="0">
                  <a:latin typeface="Arial" panose="020B0604020202020204" pitchFamily="34" charset="0"/>
                </a:rPr>
                <a:t>CHIN</a:t>
              </a:r>
            </a:p>
          </p:txBody>
        </p:sp>
        <p:sp>
          <p:nvSpPr>
            <p:cNvPr id="12302" name="Line 29"/>
            <p:cNvSpPr>
              <a:spLocks noChangeShapeType="1"/>
            </p:cNvSpPr>
            <p:nvPr/>
          </p:nvSpPr>
          <p:spPr bwMode="auto">
            <a:xfrm flipV="1">
              <a:off x="1338" y="1661"/>
              <a:ext cx="1088" cy="136"/>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grpSp>
      <p:pic>
        <p:nvPicPr>
          <p:cNvPr id="12300" name="Picture 30"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765676" y="2205038"/>
            <a:ext cx="1990725" cy="2736850"/>
          </a:xfrm>
          <a:noFill/>
          <a:extLs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1640482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5180"/>
                                        </p:tgtEl>
                                        <p:attrNameLst>
                                          <p:attrName>style.visibility</p:attrName>
                                        </p:attrNameLst>
                                      </p:cBhvr>
                                      <p:to>
                                        <p:strVal val="visible"/>
                                      </p:to>
                                    </p:set>
                                    <p:animEffect transition="in" filter="blinds(horizontal)">
                                      <p:cBhvr>
                                        <p:cTn id="7" dur="500"/>
                                        <p:tgtEl>
                                          <p:spTgt spid="1351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nodeType="clickEffect">
                                  <p:stCondLst>
                                    <p:cond delay="0"/>
                                  </p:stCondLst>
                                  <p:childTnLst>
                                    <p:set>
                                      <p:cBhvr>
                                        <p:cTn id="11" dur="1" fill="hold">
                                          <p:stCondLst>
                                            <p:cond delay="0"/>
                                          </p:stCondLst>
                                        </p:cTn>
                                        <p:tgtEl>
                                          <p:spTgt spid="135183"/>
                                        </p:tgtEl>
                                        <p:attrNameLst>
                                          <p:attrName>style.visibility</p:attrName>
                                        </p:attrNameLst>
                                      </p:cBhvr>
                                      <p:to>
                                        <p:strVal val="visible"/>
                                      </p:to>
                                    </p:set>
                                    <p:animEffect transition="in" filter="blinds(horizontal)">
                                      <p:cBhvr>
                                        <p:cTn id="12" dur="500"/>
                                        <p:tgtEl>
                                          <p:spTgt spid="135183"/>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nodeType="clickEffect">
                                  <p:stCondLst>
                                    <p:cond delay="0"/>
                                  </p:stCondLst>
                                  <p:childTnLst>
                                    <p:set>
                                      <p:cBhvr>
                                        <p:cTn id="16" dur="1" fill="hold">
                                          <p:stCondLst>
                                            <p:cond delay="0"/>
                                          </p:stCondLst>
                                        </p:cTn>
                                        <p:tgtEl>
                                          <p:spTgt spid="135186"/>
                                        </p:tgtEl>
                                        <p:attrNameLst>
                                          <p:attrName>style.visibility</p:attrName>
                                        </p:attrNameLst>
                                      </p:cBhvr>
                                      <p:to>
                                        <p:strVal val="visible"/>
                                      </p:to>
                                    </p:set>
                                    <p:animEffect transition="in" filter="blinds(horizontal)">
                                      <p:cBhvr>
                                        <p:cTn id="17" dur="500"/>
                                        <p:tgtEl>
                                          <p:spTgt spid="135186"/>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nodeType="clickEffect">
                                  <p:stCondLst>
                                    <p:cond delay="0"/>
                                  </p:stCondLst>
                                  <p:childTnLst>
                                    <p:set>
                                      <p:cBhvr>
                                        <p:cTn id="21" dur="1" fill="hold">
                                          <p:stCondLst>
                                            <p:cond delay="0"/>
                                          </p:stCondLst>
                                        </p:cTn>
                                        <p:tgtEl>
                                          <p:spTgt spid="135189"/>
                                        </p:tgtEl>
                                        <p:attrNameLst>
                                          <p:attrName>style.visibility</p:attrName>
                                        </p:attrNameLst>
                                      </p:cBhvr>
                                      <p:to>
                                        <p:strVal val="visible"/>
                                      </p:to>
                                    </p:set>
                                    <p:animEffect transition="in" filter="blinds(horizontal)">
                                      <p:cBhvr>
                                        <p:cTn id="22" dur="500"/>
                                        <p:tgtEl>
                                          <p:spTgt spid="13518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nodeType="clickEffect">
                                  <p:stCondLst>
                                    <p:cond delay="0"/>
                                  </p:stCondLst>
                                  <p:childTnLst>
                                    <p:set>
                                      <p:cBhvr>
                                        <p:cTn id="26" dur="1" fill="hold">
                                          <p:stCondLst>
                                            <p:cond delay="0"/>
                                          </p:stCondLst>
                                        </p:cTn>
                                        <p:tgtEl>
                                          <p:spTgt spid="135192"/>
                                        </p:tgtEl>
                                        <p:attrNameLst>
                                          <p:attrName>style.visibility</p:attrName>
                                        </p:attrNameLst>
                                      </p:cBhvr>
                                      <p:to>
                                        <p:strVal val="visible"/>
                                      </p:to>
                                    </p:set>
                                    <p:animEffect transition="in" filter="blinds(horizontal)">
                                      <p:cBhvr>
                                        <p:cTn id="27" dur="500"/>
                                        <p:tgtEl>
                                          <p:spTgt spid="135192"/>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nodeType="clickEffect">
                                  <p:stCondLst>
                                    <p:cond delay="0"/>
                                  </p:stCondLst>
                                  <p:childTnLst>
                                    <p:set>
                                      <p:cBhvr>
                                        <p:cTn id="31" dur="1" fill="hold">
                                          <p:stCondLst>
                                            <p:cond delay="0"/>
                                          </p:stCondLst>
                                        </p:cTn>
                                        <p:tgtEl>
                                          <p:spTgt spid="135177"/>
                                        </p:tgtEl>
                                        <p:attrNameLst>
                                          <p:attrName>style.visibility</p:attrName>
                                        </p:attrNameLst>
                                      </p:cBhvr>
                                      <p:to>
                                        <p:strVal val="visible"/>
                                      </p:to>
                                    </p:set>
                                    <p:animEffect transition="in" filter="blinds(horizontal)">
                                      <p:cBhvr>
                                        <p:cTn id="32" dur="500"/>
                                        <p:tgtEl>
                                          <p:spTgt spid="135177"/>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nodeType="clickEffect">
                                  <p:stCondLst>
                                    <p:cond delay="0"/>
                                  </p:stCondLst>
                                  <p:childTnLst>
                                    <p:set>
                                      <p:cBhvr>
                                        <p:cTn id="36" dur="1" fill="hold">
                                          <p:stCondLst>
                                            <p:cond delay="0"/>
                                          </p:stCondLst>
                                        </p:cTn>
                                        <p:tgtEl>
                                          <p:spTgt spid="135174"/>
                                        </p:tgtEl>
                                        <p:attrNameLst>
                                          <p:attrName>style.visibility</p:attrName>
                                        </p:attrNameLst>
                                      </p:cBhvr>
                                      <p:to>
                                        <p:strVal val="visible"/>
                                      </p:to>
                                    </p:set>
                                    <p:animEffect transition="in" filter="blinds(horizontal)">
                                      <p:cBhvr>
                                        <p:cTn id="37" dur="500"/>
                                        <p:tgtEl>
                                          <p:spTgt spid="135174"/>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3" presetClass="entr" presetSubtype="10" fill="hold" nodeType="clickEffect">
                                  <p:stCondLst>
                                    <p:cond delay="0"/>
                                  </p:stCondLst>
                                  <p:childTnLst>
                                    <p:set>
                                      <p:cBhvr>
                                        <p:cTn id="41" dur="1" fill="hold">
                                          <p:stCondLst>
                                            <p:cond delay="0"/>
                                          </p:stCondLst>
                                        </p:cTn>
                                        <p:tgtEl>
                                          <p:spTgt spid="135195"/>
                                        </p:tgtEl>
                                        <p:attrNameLst>
                                          <p:attrName>style.visibility</p:attrName>
                                        </p:attrNameLst>
                                      </p:cBhvr>
                                      <p:to>
                                        <p:strVal val="visible"/>
                                      </p:to>
                                    </p:set>
                                    <p:animEffect transition="in" filter="blinds(horizontal)">
                                      <p:cBhvr>
                                        <p:cTn id="42" dur="500"/>
                                        <p:tgtEl>
                                          <p:spTgt spid="135195"/>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3" presetClass="entr" presetSubtype="10" fill="hold" nodeType="clickEffect">
                                  <p:stCondLst>
                                    <p:cond delay="0"/>
                                  </p:stCondLst>
                                  <p:childTnLst>
                                    <p:set>
                                      <p:cBhvr>
                                        <p:cTn id="46" dur="1" fill="hold">
                                          <p:stCondLst>
                                            <p:cond delay="0"/>
                                          </p:stCondLst>
                                        </p:cTn>
                                        <p:tgtEl>
                                          <p:spTgt spid="135171"/>
                                        </p:tgtEl>
                                        <p:attrNameLst>
                                          <p:attrName>style.visibility</p:attrName>
                                        </p:attrNameLst>
                                      </p:cBhvr>
                                      <p:to>
                                        <p:strVal val="visible"/>
                                      </p:to>
                                    </p:set>
                                    <p:animEffect transition="in" filter="blinds(horizontal)">
                                      <p:cBhvr>
                                        <p:cTn id="47" dur="500"/>
                                        <p:tgtEl>
                                          <p:spTgt spid="135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919288" y="404813"/>
            <a:ext cx="7543800" cy="1066800"/>
          </a:xfrm>
        </p:spPr>
        <p:txBody>
          <a:bodyPr>
            <a:normAutofit fontScale="90000"/>
          </a:bodyPr>
          <a:lstStyle/>
          <a:p>
            <a:r>
              <a:rPr lang="en-GB" sz="3900" noProof="0" dirty="0"/>
              <a:t>Common sites for non-accidental physical injury</a:t>
            </a:r>
          </a:p>
        </p:txBody>
      </p:sp>
      <p:grpSp>
        <p:nvGrpSpPr>
          <p:cNvPr id="137219" name="Group 3"/>
          <p:cNvGrpSpPr>
            <a:grpSpLocks/>
          </p:cNvGrpSpPr>
          <p:nvPr/>
        </p:nvGrpSpPr>
        <p:grpSpPr bwMode="auto">
          <a:xfrm>
            <a:off x="1524000" y="1268414"/>
            <a:ext cx="9475788" cy="5102225"/>
            <a:chOff x="0" y="799"/>
            <a:chExt cx="5969" cy="3214"/>
          </a:xfrm>
        </p:grpSpPr>
        <p:sp>
          <p:nvSpPr>
            <p:cNvPr id="13317" name="Rectangle 4"/>
            <p:cNvSpPr>
              <a:spLocks noChangeArrowheads="1"/>
            </p:cNvSpPr>
            <p:nvPr/>
          </p:nvSpPr>
          <p:spPr bwMode="auto">
            <a:xfrm>
              <a:off x="0" y="1706"/>
              <a:ext cx="1488" cy="5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CHEEK/SIDE OF FACE - </a:t>
              </a:r>
              <a:r>
                <a:rPr lang="en-GB" sz="1800" noProof="0" dirty="0">
                  <a:latin typeface="Arial" panose="020B0604020202020204" pitchFamily="34" charset="0"/>
                </a:rPr>
                <a:t>bruising, finger marks</a:t>
              </a:r>
            </a:p>
          </p:txBody>
        </p:sp>
        <p:sp>
          <p:nvSpPr>
            <p:cNvPr id="13318" name="Rectangle 5"/>
            <p:cNvSpPr>
              <a:spLocks noChangeArrowheads="1"/>
            </p:cNvSpPr>
            <p:nvPr/>
          </p:nvSpPr>
          <p:spPr bwMode="auto">
            <a:xfrm>
              <a:off x="567" y="845"/>
              <a:ext cx="1088" cy="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EYES - </a:t>
              </a:r>
              <a:r>
                <a:rPr lang="en-GB" sz="1800" noProof="0" dirty="0">
                  <a:latin typeface="Arial" panose="020B0604020202020204" pitchFamily="34" charset="0"/>
                </a:rPr>
                <a:t>bruising, (particularly both eyes)</a:t>
              </a:r>
            </a:p>
          </p:txBody>
        </p:sp>
        <p:sp>
          <p:nvSpPr>
            <p:cNvPr id="13319" name="Rectangle 6"/>
            <p:cNvSpPr>
              <a:spLocks noChangeArrowheads="1"/>
            </p:cNvSpPr>
            <p:nvPr/>
          </p:nvSpPr>
          <p:spPr bwMode="auto">
            <a:xfrm>
              <a:off x="703" y="2251"/>
              <a:ext cx="1104"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MOUTH - </a:t>
              </a:r>
              <a:r>
                <a:rPr lang="en-GB" sz="1800" noProof="0" dirty="0">
                  <a:latin typeface="Arial" panose="020B0604020202020204" pitchFamily="34" charset="0"/>
                </a:rPr>
                <a:t>torn frenulum</a:t>
              </a:r>
            </a:p>
          </p:txBody>
        </p:sp>
        <p:sp>
          <p:nvSpPr>
            <p:cNvPr id="13320" name="Rectangle 7"/>
            <p:cNvSpPr>
              <a:spLocks noChangeArrowheads="1"/>
            </p:cNvSpPr>
            <p:nvPr/>
          </p:nvSpPr>
          <p:spPr bwMode="auto">
            <a:xfrm>
              <a:off x="200" y="2754"/>
              <a:ext cx="197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sz="1600" b="1" noProof="0" dirty="0">
                  <a:latin typeface="Arial" panose="020B0604020202020204" pitchFamily="34" charset="0"/>
                </a:rPr>
                <a:t>SHOULDERS - </a:t>
              </a:r>
              <a:r>
                <a:rPr lang="en-GB" sz="1800" noProof="0" dirty="0">
                  <a:latin typeface="Arial" panose="020B0604020202020204" pitchFamily="34" charset="0"/>
                </a:rPr>
                <a:t>bruising, grasp marks</a:t>
              </a:r>
            </a:p>
          </p:txBody>
        </p:sp>
        <p:sp>
          <p:nvSpPr>
            <p:cNvPr id="13321" name="Rectangle 8"/>
            <p:cNvSpPr>
              <a:spLocks noChangeArrowheads="1"/>
            </p:cNvSpPr>
            <p:nvPr/>
          </p:nvSpPr>
          <p:spPr bwMode="auto">
            <a:xfrm>
              <a:off x="200" y="3327"/>
              <a:ext cx="1381"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GENITALS</a:t>
              </a:r>
              <a:r>
                <a:rPr lang="en-GB" sz="1600" noProof="0" dirty="0">
                  <a:latin typeface="Arial" panose="020B0604020202020204" pitchFamily="34" charset="0"/>
                </a:rPr>
                <a:t> - </a:t>
              </a:r>
              <a:r>
                <a:rPr lang="en-GB" sz="1800" noProof="0" dirty="0">
                  <a:latin typeface="Arial" panose="020B0604020202020204" pitchFamily="34" charset="0"/>
                </a:rPr>
                <a:t>bruising</a:t>
              </a:r>
            </a:p>
          </p:txBody>
        </p:sp>
        <p:sp>
          <p:nvSpPr>
            <p:cNvPr id="13322" name="Rectangle 9"/>
            <p:cNvSpPr>
              <a:spLocks noChangeArrowheads="1"/>
            </p:cNvSpPr>
            <p:nvPr/>
          </p:nvSpPr>
          <p:spPr bwMode="auto">
            <a:xfrm>
              <a:off x="2971" y="3339"/>
              <a:ext cx="965" cy="6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BACK	     }  </a:t>
              </a:r>
            </a:p>
            <a:p>
              <a:pPr eaLnBrk="1" hangingPunct="1">
                <a:spcBef>
                  <a:spcPct val="50000"/>
                </a:spcBef>
                <a:buFontTx/>
                <a:buNone/>
              </a:pPr>
              <a:r>
                <a:rPr lang="en-GB" sz="1600" b="1" noProof="0" dirty="0">
                  <a:latin typeface="Arial" panose="020B0604020202020204" pitchFamily="34" charset="0"/>
                </a:rPr>
                <a:t>BUTTOCKS  }</a:t>
              </a:r>
            </a:p>
            <a:p>
              <a:pPr eaLnBrk="1" hangingPunct="1">
                <a:spcBef>
                  <a:spcPct val="50000"/>
                </a:spcBef>
                <a:buFontTx/>
                <a:buNone/>
              </a:pPr>
              <a:r>
                <a:rPr lang="en-GB" sz="1600" b="1" noProof="0" dirty="0">
                  <a:latin typeface="Arial" panose="020B0604020202020204" pitchFamily="34" charset="0"/>
                </a:rPr>
                <a:t>THIGHS        }</a:t>
              </a:r>
            </a:p>
          </p:txBody>
        </p:sp>
        <p:sp>
          <p:nvSpPr>
            <p:cNvPr id="13323" name="Rectangle 10"/>
            <p:cNvSpPr>
              <a:spLocks noChangeArrowheads="1"/>
            </p:cNvSpPr>
            <p:nvPr/>
          </p:nvSpPr>
          <p:spPr bwMode="auto">
            <a:xfrm>
              <a:off x="3912" y="3430"/>
              <a:ext cx="186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800" noProof="0" dirty="0">
                  <a:latin typeface="Arial" panose="020B0604020202020204" pitchFamily="34" charset="0"/>
                </a:rPr>
                <a:t>Linear bruising. Outline of belt/buckles. Scalds/burns</a:t>
              </a:r>
            </a:p>
          </p:txBody>
        </p:sp>
        <p:sp>
          <p:nvSpPr>
            <p:cNvPr id="13324" name="Rectangle 11"/>
            <p:cNvSpPr>
              <a:spLocks noChangeArrowheads="1"/>
            </p:cNvSpPr>
            <p:nvPr/>
          </p:nvSpPr>
          <p:spPr bwMode="auto">
            <a:xfrm>
              <a:off x="3721" y="2795"/>
              <a:ext cx="2039"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CHEST - </a:t>
              </a:r>
              <a:r>
                <a:rPr lang="en-GB" sz="1800" noProof="0" dirty="0">
                  <a:latin typeface="Arial" panose="020B0604020202020204" pitchFamily="34" charset="0"/>
                </a:rPr>
                <a:t>bruising, grasp marks</a:t>
              </a:r>
            </a:p>
          </p:txBody>
        </p:sp>
        <p:sp>
          <p:nvSpPr>
            <p:cNvPr id="13325" name="Rectangle 12"/>
            <p:cNvSpPr>
              <a:spLocks noChangeArrowheads="1"/>
            </p:cNvSpPr>
            <p:nvPr/>
          </p:nvSpPr>
          <p:spPr bwMode="auto">
            <a:xfrm>
              <a:off x="4027" y="2297"/>
              <a:ext cx="1942" cy="3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UPPER &amp; INNER ARM - </a:t>
              </a:r>
              <a:r>
                <a:rPr lang="en-GB" sz="1800" noProof="0" dirty="0">
                  <a:latin typeface="Arial" panose="020B0604020202020204" pitchFamily="34" charset="0"/>
                </a:rPr>
                <a:t>bruising, grasp marks</a:t>
              </a:r>
            </a:p>
          </p:txBody>
        </p:sp>
        <p:sp>
          <p:nvSpPr>
            <p:cNvPr id="13326" name="Rectangle 13"/>
            <p:cNvSpPr>
              <a:spLocks noChangeArrowheads="1"/>
            </p:cNvSpPr>
            <p:nvPr/>
          </p:nvSpPr>
          <p:spPr bwMode="auto">
            <a:xfrm>
              <a:off x="3606" y="1888"/>
              <a:ext cx="193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NECK -</a:t>
              </a:r>
              <a:r>
                <a:rPr lang="en-GB" sz="1800" noProof="0" dirty="0">
                  <a:latin typeface="Arial" panose="020B0604020202020204" pitchFamily="34" charset="0"/>
                </a:rPr>
                <a:t>bruising, grasp marks</a:t>
              </a:r>
            </a:p>
          </p:txBody>
        </p:sp>
        <p:sp>
          <p:nvSpPr>
            <p:cNvPr id="13327" name="Rectangle 14"/>
            <p:cNvSpPr>
              <a:spLocks noChangeArrowheads="1"/>
            </p:cNvSpPr>
            <p:nvPr/>
          </p:nvSpPr>
          <p:spPr bwMode="auto">
            <a:xfrm>
              <a:off x="4152" y="1388"/>
              <a:ext cx="1455"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EARS - </a:t>
              </a:r>
              <a:r>
                <a:rPr lang="en-GB" sz="1800" noProof="0" dirty="0">
                  <a:latin typeface="Arial" panose="020B0604020202020204" pitchFamily="34" charset="0"/>
                </a:rPr>
                <a:t>Pinch or slap marks, bruising</a:t>
              </a:r>
            </a:p>
          </p:txBody>
        </p:sp>
        <p:sp>
          <p:nvSpPr>
            <p:cNvPr id="13328" name="Rectangle 15"/>
            <p:cNvSpPr>
              <a:spLocks noChangeArrowheads="1"/>
            </p:cNvSpPr>
            <p:nvPr/>
          </p:nvSpPr>
          <p:spPr bwMode="auto">
            <a:xfrm>
              <a:off x="1156" y="3558"/>
              <a:ext cx="1462"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KNEES - </a:t>
              </a:r>
              <a:r>
                <a:rPr lang="en-GB" sz="1800" noProof="0" dirty="0">
                  <a:latin typeface="Arial" panose="020B0604020202020204" pitchFamily="34" charset="0"/>
                </a:rPr>
                <a:t>grasp marks</a:t>
              </a:r>
            </a:p>
          </p:txBody>
        </p:sp>
        <p:sp>
          <p:nvSpPr>
            <p:cNvPr id="13329" name="Line 16"/>
            <p:cNvSpPr>
              <a:spLocks noChangeShapeType="1"/>
            </p:cNvSpPr>
            <p:nvPr/>
          </p:nvSpPr>
          <p:spPr bwMode="auto">
            <a:xfrm>
              <a:off x="1338" y="890"/>
              <a:ext cx="1134" cy="31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0" name="Rectangle 17"/>
            <p:cNvSpPr>
              <a:spLocks noChangeArrowheads="1"/>
            </p:cNvSpPr>
            <p:nvPr/>
          </p:nvSpPr>
          <p:spPr bwMode="auto">
            <a:xfrm>
              <a:off x="3651" y="799"/>
              <a:ext cx="1942" cy="4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50000"/>
                </a:spcBef>
                <a:buFontTx/>
                <a:buNone/>
              </a:pPr>
              <a:r>
                <a:rPr lang="en-GB" sz="1600" b="1" noProof="0" dirty="0">
                  <a:latin typeface="Arial" panose="020B0604020202020204" pitchFamily="34" charset="0"/>
                </a:rPr>
                <a:t>SKULL</a:t>
              </a:r>
              <a:r>
                <a:rPr lang="en-GB" sz="1600" noProof="0" dirty="0">
                  <a:latin typeface="Arial" panose="020B0604020202020204" pitchFamily="34" charset="0"/>
                </a:rPr>
                <a:t> - </a:t>
              </a:r>
              <a:r>
                <a:rPr lang="en-GB" sz="1800" noProof="0" dirty="0">
                  <a:latin typeface="Arial" panose="020B0604020202020204" pitchFamily="34" charset="0"/>
                </a:rPr>
                <a:t>fracture or bleeding under skull (from shaking)</a:t>
              </a:r>
            </a:p>
          </p:txBody>
        </p:sp>
        <p:sp>
          <p:nvSpPr>
            <p:cNvPr id="13331" name="Line 18"/>
            <p:cNvSpPr>
              <a:spLocks noChangeShapeType="1"/>
            </p:cNvSpPr>
            <p:nvPr/>
          </p:nvSpPr>
          <p:spPr bwMode="auto">
            <a:xfrm flipH="1">
              <a:off x="2925" y="890"/>
              <a:ext cx="777" cy="4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2" name="Line 19"/>
            <p:cNvSpPr>
              <a:spLocks noChangeShapeType="1"/>
            </p:cNvSpPr>
            <p:nvPr/>
          </p:nvSpPr>
          <p:spPr bwMode="auto">
            <a:xfrm flipH="1" flipV="1">
              <a:off x="3243" y="1344"/>
              <a:ext cx="822" cy="22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3" name="Line 20"/>
            <p:cNvSpPr>
              <a:spLocks noChangeShapeType="1"/>
            </p:cNvSpPr>
            <p:nvPr/>
          </p:nvSpPr>
          <p:spPr bwMode="auto">
            <a:xfrm flipH="1" flipV="1">
              <a:off x="3152" y="1570"/>
              <a:ext cx="686" cy="32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4" name="Line 21"/>
            <p:cNvSpPr>
              <a:spLocks noChangeShapeType="1"/>
            </p:cNvSpPr>
            <p:nvPr/>
          </p:nvSpPr>
          <p:spPr bwMode="auto">
            <a:xfrm flipH="1" flipV="1">
              <a:off x="3606" y="2205"/>
              <a:ext cx="456" cy="18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5" name="Line 22"/>
            <p:cNvSpPr>
              <a:spLocks noChangeShapeType="1"/>
            </p:cNvSpPr>
            <p:nvPr/>
          </p:nvSpPr>
          <p:spPr bwMode="auto">
            <a:xfrm flipH="1" flipV="1">
              <a:off x="2835" y="2024"/>
              <a:ext cx="914"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6" name="Line 23"/>
            <p:cNvSpPr>
              <a:spLocks noChangeShapeType="1"/>
            </p:cNvSpPr>
            <p:nvPr/>
          </p:nvSpPr>
          <p:spPr bwMode="auto">
            <a:xfrm flipV="1">
              <a:off x="1882" y="2795"/>
              <a:ext cx="685" cy="777"/>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7" name="Line 24"/>
            <p:cNvSpPr>
              <a:spLocks noChangeShapeType="1"/>
            </p:cNvSpPr>
            <p:nvPr/>
          </p:nvSpPr>
          <p:spPr bwMode="auto">
            <a:xfrm flipV="1">
              <a:off x="1383" y="2478"/>
              <a:ext cx="1371" cy="822"/>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8" name="Line 25"/>
            <p:cNvSpPr>
              <a:spLocks noChangeShapeType="1"/>
            </p:cNvSpPr>
            <p:nvPr/>
          </p:nvSpPr>
          <p:spPr bwMode="auto">
            <a:xfrm flipV="1">
              <a:off x="1292" y="1842"/>
              <a:ext cx="1097" cy="91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39" name="Line 26"/>
            <p:cNvSpPr>
              <a:spLocks noChangeShapeType="1"/>
            </p:cNvSpPr>
            <p:nvPr/>
          </p:nvSpPr>
          <p:spPr bwMode="auto">
            <a:xfrm flipV="1">
              <a:off x="1429" y="1480"/>
              <a:ext cx="1507" cy="73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sp>
          <p:nvSpPr>
            <p:cNvPr id="13340" name="Line 27"/>
            <p:cNvSpPr>
              <a:spLocks noChangeShapeType="1"/>
            </p:cNvSpPr>
            <p:nvPr/>
          </p:nvSpPr>
          <p:spPr bwMode="auto">
            <a:xfrm flipV="1">
              <a:off x="1247" y="1434"/>
              <a:ext cx="1361" cy="363"/>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noProof="0" dirty="0"/>
            </a:p>
          </p:txBody>
        </p:sp>
      </p:grpSp>
      <p:pic>
        <p:nvPicPr>
          <p:cNvPr id="13316" name="Picture 28" descr="MCj04345990000[1]"/>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016500" y="1628776"/>
            <a:ext cx="1779588" cy="2447925"/>
          </a:xfrm>
        </p:spPr>
      </p:pic>
    </p:spTree>
    <p:extLst>
      <p:ext uri="{BB962C8B-B14F-4D97-AF65-F5344CB8AC3E}">
        <p14:creationId xmlns:p14="http://schemas.microsoft.com/office/powerpoint/2010/main" val="38283501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nodeType="clickEffect">
                                  <p:stCondLst>
                                    <p:cond delay="0"/>
                                  </p:stCondLst>
                                  <p:childTnLst>
                                    <p:set>
                                      <p:cBhvr>
                                        <p:cTn id="6" dur="1" fill="hold">
                                          <p:stCondLst>
                                            <p:cond delay="0"/>
                                          </p:stCondLst>
                                        </p:cTn>
                                        <p:tgtEl>
                                          <p:spTgt spid="137219"/>
                                        </p:tgtEl>
                                        <p:attrNameLst>
                                          <p:attrName>style.visibility</p:attrName>
                                        </p:attrNameLst>
                                      </p:cBhvr>
                                      <p:to>
                                        <p:strVal val="visible"/>
                                      </p:to>
                                    </p:set>
                                    <p:animEffect transition="in" filter="blinds(horizontal)">
                                      <p:cBhvr>
                                        <p:cTn id="7" dur="500"/>
                                        <p:tgtEl>
                                          <p:spTgt spid="1372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a:extLst>
              <a:ext uri="{FF2B5EF4-FFF2-40B4-BE49-F238E27FC236}">
                <a16:creationId xmlns:a16="http://schemas.microsoft.com/office/drawing/2014/main" id="{FF63956D-DAB4-B38F-A1CA-2FB8128CE4E6}"/>
              </a:ext>
            </a:extLst>
          </p:cNvPr>
          <p:cNvSpPr>
            <a:spLocks noGrp="1"/>
          </p:cNvSpPr>
          <p:nvPr>
            <p:ph type="title"/>
          </p:nvPr>
        </p:nvSpPr>
        <p:spPr>
          <a:xfrm>
            <a:off x="838200" y="365125"/>
            <a:ext cx="10515600" cy="1325563"/>
          </a:xfrm>
        </p:spPr>
        <p:txBody>
          <a:bodyPr>
            <a:normAutofit/>
          </a:bodyPr>
          <a:lstStyle/>
          <a:p>
            <a:r>
              <a:rPr lang="en-GB" noProof="0" dirty="0"/>
              <a:t>Child abduction &amp; Kidnapping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8DB3D223-5081-4CB9-12BE-73DCEE10C082}"/>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noProof="0" dirty="0"/>
              <a:t>Child abduction Act 1984 amended by Children Act 1989</a:t>
            </a:r>
          </a:p>
          <a:p>
            <a:r>
              <a:rPr lang="en-GB" noProof="0" dirty="0"/>
              <a:t>Person connected with a child under the age of 16 takes or sends the child out of the UK without the appropriate consent S1</a:t>
            </a:r>
          </a:p>
          <a:p>
            <a:r>
              <a:rPr lang="en-GB" noProof="0" dirty="0"/>
              <a:t>Perpetrator is not someone connected with the child (unless they believe they were – defence) S2</a:t>
            </a:r>
          </a:p>
          <a:p>
            <a:r>
              <a:rPr lang="en-GB" noProof="0" dirty="0"/>
              <a:t>Child kidnapping case of a child connect S5</a:t>
            </a:r>
          </a:p>
          <a:p>
            <a:r>
              <a:rPr lang="en-GB" noProof="0" dirty="0">
                <a:cs typeface="Calibri" panose="020F0502020204030204"/>
              </a:rPr>
              <a:t>UK 2008 </a:t>
            </a:r>
            <a:r>
              <a:rPr lang="en-GB" noProof="0" dirty="0">
                <a:solidFill>
                  <a:srgbClr val="000000"/>
                </a:solidFill>
              </a:rPr>
              <a:t>Shannon Matthews fake ki</a:t>
            </a:r>
            <a:r>
              <a:rPr lang="en-GB" noProof="0" dirty="0">
                <a:solidFill>
                  <a:srgbClr val="121212"/>
                </a:solidFill>
              </a:rPr>
              <a:t>dnap by Mum and boyfriend. </a:t>
            </a:r>
            <a:endParaRPr lang="en-GB" noProof="0" dirty="0">
              <a:solidFill>
                <a:srgbClr val="121212"/>
              </a:solidFill>
              <a:cs typeface="Calibri" panose="020F0502020204030204"/>
            </a:endParaRPr>
          </a:p>
          <a:p>
            <a:pPr lvl="1">
              <a:buFont typeface="Courier New" panose="020B0604020202020204" pitchFamily="34" charset="0"/>
              <a:buChar char="o"/>
            </a:pPr>
            <a:r>
              <a:rPr lang="en-GB" noProof="0" dirty="0">
                <a:solidFill>
                  <a:srgbClr val="121212"/>
                </a:solidFill>
                <a:cs typeface="Calibri" panose="020F0502020204030204"/>
              </a:rPr>
              <a:t>£50,000 reward / 24 days / drugged &amp; hidden under bed</a:t>
            </a:r>
          </a:p>
          <a:p>
            <a:endParaRPr lang="en-GB" noProof="0" dirty="0">
              <a:cs typeface="Calibri" panose="020F0502020204030204"/>
            </a:endParaRPr>
          </a:p>
        </p:txBody>
      </p:sp>
    </p:spTree>
    <p:extLst>
      <p:ext uri="{BB962C8B-B14F-4D97-AF65-F5344CB8AC3E}">
        <p14:creationId xmlns:p14="http://schemas.microsoft.com/office/powerpoint/2010/main" val="2400328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a:extLst>
              <a:ext uri="{FF2B5EF4-FFF2-40B4-BE49-F238E27FC236}">
                <a16:creationId xmlns:a16="http://schemas.microsoft.com/office/drawing/2014/main" id="{FD66F277-2B69-F2B4-C100-266A809A3160}"/>
              </a:ext>
            </a:extLst>
          </p:cNvPr>
          <p:cNvSpPr>
            <a:spLocks noGrp="1"/>
          </p:cNvSpPr>
          <p:nvPr>
            <p:ph type="title"/>
          </p:nvPr>
        </p:nvSpPr>
        <p:spPr>
          <a:xfrm>
            <a:off x="838200" y="365125"/>
            <a:ext cx="10515600" cy="779463"/>
          </a:xfrm>
        </p:spPr>
        <p:txBody>
          <a:bodyPr>
            <a:normAutofit/>
          </a:bodyPr>
          <a:lstStyle/>
          <a:p>
            <a:r>
              <a:rPr lang="en-GB" b="1" i="0" noProof="0" dirty="0">
                <a:effectLst/>
                <a:latin typeface="-apple-system"/>
              </a:rPr>
              <a:t>Child Abduction Warning Notices (CAWNs)</a:t>
            </a:r>
            <a:r>
              <a:rPr lang="en-GB" b="0" i="0" noProof="0" dirty="0">
                <a:effectLst/>
                <a:latin typeface="-apple-system"/>
              </a:rPr>
              <a:t> </a:t>
            </a:r>
            <a:endParaRPr lang="en-GB" noProof="0"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7E2CD24E-946E-17A5-DD87-25B8EE958CFF}"/>
              </a:ext>
            </a:extLst>
          </p:cNvPr>
          <p:cNvSpPr>
            <a:spLocks noGrp="1"/>
          </p:cNvSpPr>
          <p:nvPr>
            <p:ph idx="1"/>
          </p:nvPr>
        </p:nvSpPr>
        <p:spPr>
          <a:xfrm>
            <a:off x="838200" y="1509712"/>
            <a:ext cx="10515600" cy="4667251"/>
          </a:xfrm>
        </p:spPr>
        <p:txBody>
          <a:bodyPr>
            <a:normAutofit/>
          </a:bodyPr>
          <a:lstStyle/>
          <a:p>
            <a:pPr marL="0" indent="0">
              <a:buNone/>
            </a:pPr>
            <a:r>
              <a:rPr lang="en-GB" sz="2000" noProof="0" dirty="0">
                <a:latin typeface="-apple-system"/>
              </a:rPr>
              <a:t>U</a:t>
            </a:r>
            <a:r>
              <a:rPr lang="en-GB" sz="2000" b="0" i="0" noProof="0" dirty="0">
                <a:effectLst/>
                <a:latin typeface="-apple-system"/>
              </a:rPr>
              <a:t>sed by police to protect children from potentially harmful adults. </a:t>
            </a:r>
          </a:p>
          <a:p>
            <a:pPr marL="0" indent="0">
              <a:buNone/>
            </a:pPr>
            <a:r>
              <a:rPr lang="en-GB" sz="2000" b="1" i="0" noProof="0" dirty="0">
                <a:effectLst/>
                <a:latin typeface="-apple-system"/>
              </a:rPr>
              <a:t>Purpose</a:t>
            </a:r>
            <a:r>
              <a:rPr lang="en-GB" sz="2000" b="0" i="0" noProof="0" dirty="0">
                <a:effectLst/>
                <a:latin typeface="-apple-system"/>
              </a:rPr>
              <a:t>: are issued when the police become aware of a child spending time with an adult who may pose a risk to them. </a:t>
            </a:r>
          </a:p>
          <a:p>
            <a:pPr marL="0" indent="0">
              <a:buNone/>
            </a:pPr>
            <a:r>
              <a:rPr lang="en-GB" sz="2000" noProof="0" dirty="0">
                <a:latin typeface="-apple-system"/>
              </a:rPr>
              <a:t>Legal Basis: CAWNs are non-statutory notices, meaning they are not directed by legislation used as prevention</a:t>
            </a:r>
          </a:p>
          <a:p>
            <a:pPr marL="0" indent="0">
              <a:buNone/>
            </a:pPr>
            <a:r>
              <a:rPr lang="en-GB" sz="2000" noProof="0" dirty="0">
                <a:latin typeface="-apple-system"/>
              </a:rPr>
              <a:t>Content – child details, specific concerns about adult’s behaviour</a:t>
            </a:r>
          </a:p>
          <a:p>
            <a:pPr marL="0" indent="0">
              <a:buNone/>
            </a:pPr>
            <a:r>
              <a:rPr lang="en-GB" sz="2000" noProof="0" dirty="0">
                <a:latin typeface="-apple-system"/>
              </a:rPr>
              <a:t>Used - </a:t>
            </a:r>
            <a:r>
              <a:rPr lang="en-GB" sz="2000" b="0" i="0" noProof="0" dirty="0">
                <a:effectLst/>
                <a:latin typeface="-apple-system"/>
              </a:rPr>
              <a:t>particularly relevant in cases of child sexual exploitation (CSE) and child criminal exploitation (CCE). Also to prevent children from being harboured by individuals in criminal activities.</a:t>
            </a:r>
          </a:p>
          <a:p>
            <a:pPr marL="0" indent="0">
              <a:buNone/>
            </a:pPr>
            <a:r>
              <a:rPr lang="en-GB" sz="2000" b="0" i="0" noProof="0" dirty="0">
                <a:effectLst/>
                <a:latin typeface="-apple-system"/>
              </a:rPr>
              <a:t>Enforcement – breaches of the terms of the CAWN adults can be arrested and prosecuted  adults' actions were unlawful</a:t>
            </a:r>
          </a:p>
          <a:p>
            <a:pPr marL="0" indent="0">
              <a:buNone/>
            </a:pPr>
            <a:endParaRPr lang="en-GB" sz="2000" b="0" i="0" noProof="0" dirty="0">
              <a:effectLst/>
              <a:latin typeface="-apple-system"/>
            </a:endParaRPr>
          </a:p>
          <a:p>
            <a:pPr marL="0" indent="0">
              <a:buNone/>
            </a:pPr>
            <a:r>
              <a:rPr lang="en-GB" sz="2000" b="0" i="0" noProof="0" dirty="0">
                <a:effectLst/>
                <a:latin typeface="-apple-system"/>
              </a:rPr>
              <a:t> These notices are an important tool in safeguarding children and preventing potential abductions or exploitation</a:t>
            </a:r>
          </a:p>
          <a:p>
            <a:endParaRPr lang="en-GB" sz="1800" noProof="0" dirty="0"/>
          </a:p>
        </p:txBody>
      </p:sp>
    </p:spTree>
    <p:extLst>
      <p:ext uri="{BB962C8B-B14F-4D97-AF65-F5344CB8AC3E}">
        <p14:creationId xmlns:p14="http://schemas.microsoft.com/office/powerpoint/2010/main" val="18262144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4A3EE-0098-DB9E-C306-B2EFB184D1A0}"/>
              </a:ext>
            </a:extLst>
          </p:cNvPr>
          <p:cNvSpPr>
            <a:spLocks noGrp="1"/>
          </p:cNvSpPr>
          <p:nvPr>
            <p:ph type="title"/>
          </p:nvPr>
        </p:nvSpPr>
        <p:spPr>
          <a:xfrm>
            <a:off x="838200" y="365125"/>
            <a:ext cx="10515600" cy="682279"/>
          </a:xfrm>
        </p:spPr>
        <p:txBody>
          <a:bodyPr>
            <a:normAutofit fontScale="90000"/>
          </a:bodyPr>
          <a:lstStyle/>
          <a:p>
            <a:r>
              <a:rPr lang="en-GB" noProof="0" dirty="0"/>
              <a:t>Other </a:t>
            </a:r>
          </a:p>
        </p:txBody>
      </p:sp>
      <p:sp>
        <p:nvSpPr>
          <p:cNvPr id="3" name="Content Placeholder 2">
            <a:extLst>
              <a:ext uri="{FF2B5EF4-FFF2-40B4-BE49-F238E27FC236}">
                <a16:creationId xmlns:a16="http://schemas.microsoft.com/office/drawing/2014/main" id="{E3CB04D4-58FE-D1AB-AB2D-16C9F338AD0B}"/>
              </a:ext>
            </a:extLst>
          </p:cNvPr>
          <p:cNvSpPr>
            <a:spLocks noGrp="1"/>
          </p:cNvSpPr>
          <p:nvPr>
            <p:ph idx="1"/>
          </p:nvPr>
        </p:nvSpPr>
        <p:spPr>
          <a:xfrm>
            <a:off x="838200" y="1479665"/>
            <a:ext cx="10515600" cy="4697298"/>
          </a:xfrm>
        </p:spPr>
        <p:txBody>
          <a:bodyPr/>
          <a:lstStyle/>
          <a:p>
            <a:r>
              <a:rPr lang="en-GB" noProof="0" dirty="0"/>
              <a:t>Involvement of children in terrorist acts</a:t>
            </a:r>
          </a:p>
          <a:p>
            <a:r>
              <a:rPr lang="en-GB" noProof="0" dirty="0"/>
              <a:t>S36 Counterterrorism &amp; Security Act 2015 prevent ‘channels’ for children being drawn into terrorism</a:t>
            </a:r>
          </a:p>
          <a:p>
            <a:r>
              <a:rPr lang="en-GB" noProof="0" dirty="0"/>
              <a:t>Infanticide – offence of a woman who causes the death of a child under 12 months due to her balance of mind was disturbed after not recovering from the effects of giving birth – Infanticide Act 1938</a:t>
            </a:r>
          </a:p>
          <a:p>
            <a:r>
              <a:rPr lang="en-GB" noProof="0" dirty="0"/>
              <a:t>Injuries from heating appliances – person over 16 commits offence if a child under 12 is killed or sufferer's serious injuries from a heating appliance </a:t>
            </a:r>
          </a:p>
          <a:p>
            <a:r>
              <a:rPr lang="en-GB" noProof="0" dirty="0"/>
              <a:t>Fires/kettles – no precautions taken against the risk. </a:t>
            </a:r>
          </a:p>
          <a:p>
            <a:endParaRPr lang="en-GB" noProof="0" dirty="0"/>
          </a:p>
          <a:p>
            <a:endParaRPr lang="en-GB" noProof="0" dirty="0"/>
          </a:p>
        </p:txBody>
      </p:sp>
    </p:spTree>
    <p:extLst>
      <p:ext uri="{BB962C8B-B14F-4D97-AF65-F5344CB8AC3E}">
        <p14:creationId xmlns:p14="http://schemas.microsoft.com/office/powerpoint/2010/main" val="19223891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noProof="0" dirty="0"/>
          </a:p>
        </p:txBody>
      </p:sp>
      <p:sp>
        <p:nvSpPr>
          <p:cNvPr id="2" name="Title 1"/>
          <p:cNvSpPr>
            <a:spLocks noGrp="1"/>
          </p:cNvSpPr>
          <p:nvPr>
            <p:ph type="title"/>
          </p:nvPr>
        </p:nvSpPr>
        <p:spPr>
          <a:xfrm>
            <a:off x="838200" y="365125"/>
            <a:ext cx="5387502" cy="1325563"/>
          </a:xfrm>
        </p:spPr>
        <p:txBody>
          <a:bodyPr>
            <a:normAutofit/>
          </a:bodyPr>
          <a:lstStyle/>
          <a:p>
            <a:br>
              <a:rPr lang="en-GB" noProof="0" dirty="0">
                <a:ea typeface="+mj-lt"/>
                <a:cs typeface="+mj-lt"/>
              </a:rPr>
            </a:br>
            <a:r>
              <a:rPr lang="en-GB" noProof="0" dirty="0">
                <a:ea typeface="+mj-lt"/>
                <a:cs typeface="+mj-lt"/>
              </a:rPr>
              <a:t>Can Mistakes Happen?</a:t>
            </a:r>
          </a:p>
          <a:p>
            <a:endParaRPr lang="en-GB" noProof="0" dirty="0">
              <a:cs typeface="Calibri Light"/>
            </a:endParaRPr>
          </a:p>
        </p:txBody>
      </p:sp>
      <p:sp>
        <p:nvSpPr>
          <p:cNvPr id="3" name="Content Placeholder 2"/>
          <p:cNvSpPr>
            <a:spLocks noGrp="1"/>
          </p:cNvSpPr>
          <p:nvPr>
            <p:ph idx="1"/>
          </p:nvPr>
        </p:nvSpPr>
        <p:spPr>
          <a:xfrm>
            <a:off x="838200" y="1690688"/>
            <a:ext cx="5387502" cy="4351338"/>
          </a:xfrm>
        </p:spPr>
        <p:txBody>
          <a:bodyPr vert="horz" lIns="91440" tIns="45720" rIns="91440" bIns="45720" rtlCol="0" anchor="t">
            <a:normAutofit/>
          </a:bodyPr>
          <a:lstStyle/>
          <a:p>
            <a:r>
              <a:rPr lang="en-GB" sz="2400" noProof="0" dirty="0">
                <a:ea typeface="+mn-lt"/>
                <a:cs typeface="+mn-lt"/>
              </a:rPr>
              <a:t>Child Welfare</a:t>
            </a:r>
          </a:p>
          <a:p>
            <a:r>
              <a:rPr lang="en-GB" sz="2400" noProof="0" dirty="0"/>
              <a:t>Children are easy targets </a:t>
            </a:r>
            <a:endParaRPr lang="en-GB" sz="2400" noProof="0" dirty="0">
              <a:cs typeface="Calibri"/>
            </a:endParaRPr>
          </a:p>
          <a:p>
            <a:r>
              <a:rPr lang="en-GB" sz="2400" noProof="0" dirty="0">
                <a:ea typeface="+mn-lt"/>
                <a:cs typeface="+mn-lt"/>
              </a:rPr>
              <a:t>UN Convention on the Rights of the Child – protect the rights of the basic things we need to survive and fulfil children's potential</a:t>
            </a:r>
            <a:endParaRPr lang="en-GB" sz="2400" noProof="0" dirty="0"/>
          </a:p>
          <a:p>
            <a:r>
              <a:rPr lang="en-GB" sz="2400" noProof="0" dirty="0"/>
              <a:t>Bond with abuser, want a better life</a:t>
            </a:r>
            <a:endParaRPr lang="en-GB" sz="2400" noProof="0" dirty="0">
              <a:cs typeface="Calibri" panose="020F0502020204030204"/>
            </a:endParaRPr>
          </a:p>
          <a:p>
            <a:r>
              <a:rPr lang="en-GB" sz="2400" noProof="0" dirty="0">
                <a:cs typeface="Calibri" panose="020F0502020204030204"/>
              </a:rPr>
              <a:t>Different Children Act's within UK Law</a:t>
            </a:r>
            <a:endParaRPr lang="en-GB" sz="2400" noProof="0" dirty="0"/>
          </a:p>
          <a:p>
            <a:r>
              <a:rPr lang="en-GB" sz="2400" noProof="0" dirty="0">
                <a:cs typeface="Calibri" panose="020F0502020204030204"/>
              </a:rPr>
              <a:t>Yet high profile cases of children's deaths still exist</a:t>
            </a:r>
          </a:p>
          <a:p>
            <a:endParaRPr lang="en-GB" sz="2400" noProof="0" dirty="0">
              <a:cs typeface="Calibri" panose="020F0502020204030204"/>
            </a:endParaRPr>
          </a:p>
          <a:p>
            <a:endParaRPr lang="en-GB" sz="2400" noProof="0" dirty="0">
              <a:cs typeface="Calibri" panose="020F0502020204030204"/>
            </a:endParaRPr>
          </a:p>
          <a:p>
            <a:pPr marL="0" indent="0">
              <a:buNone/>
            </a:pPr>
            <a:endParaRPr lang="en-GB" sz="2400" noProof="0" dirty="0">
              <a:cs typeface="Calibri" panose="020F0502020204030204"/>
            </a:endParaRPr>
          </a:p>
          <a:p>
            <a:endParaRPr lang="en-GB" sz="2400" noProof="0" dirty="0">
              <a:cs typeface="Calibri" panose="020F0502020204030204"/>
            </a:endParaRPr>
          </a:p>
        </p:txBody>
      </p:sp>
      <p:pic>
        <p:nvPicPr>
          <p:cNvPr id="5" name="Picture 5" descr="Criss-crossing adhesive bandages">
            <a:extLst>
              <a:ext uri="{FF2B5EF4-FFF2-40B4-BE49-F238E27FC236}">
                <a16:creationId xmlns:a16="http://schemas.microsoft.com/office/drawing/2014/main" id="{B562D5AA-067F-E098-414B-D12838776697}"/>
              </a:ext>
            </a:extLst>
          </p:cNvPr>
          <p:cNvPicPr>
            <a:picLocks noChangeAspect="1"/>
          </p:cNvPicPr>
          <p:nvPr/>
        </p:nvPicPr>
        <p:blipFill rotWithShape="1">
          <a:blip r:embed="rId3"/>
          <a:srcRect t="146" r="2"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
        <p:nvSpPr>
          <p:cNvPr id="21"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23"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144221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1150774" y="502020"/>
            <a:ext cx="5309338" cy="765952"/>
          </a:xfrm>
        </p:spPr>
        <p:txBody>
          <a:bodyPr anchor="b">
            <a:normAutofit/>
          </a:bodyPr>
          <a:lstStyle/>
          <a:p>
            <a:r>
              <a:rPr lang="en-GB" sz="3200" noProof="0" dirty="0"/>
              <a:t>Victoria Climbié 2000</a:t>
            </a:r>
            <a:endParaRPr lang="en-GB" sz="3200" noProof="0" dirty="0">
              <a:cs typeface="Calibri Light"/>
            </a:endParaRPr>
          </a:p>
        </p:txBody>
      </p:sp>
      <p:sp>
        <p:nvSpPr>
          <p:cNvPr id="3" name="Content Placeholder 2"/>
          <p:cNvSpPr>
            <a:spLocks noGrp="1"/>
          </p:cNvSpPr>
          <p:nvPr>
            <p:ph idx="1"/>
          </p:nvPr>
        </p:nvSpPr>
        <p:spPr>
          <a:xfrm>
            <a:off x="1144923" y="1586385"/>
            <a:ext cx="5315189" cy="4527120"/>
          </a:xfrm>
        </p:spPr>
        <p:txBody>
          <a:bodyPr vert="horz" lIns="91440" tIns="45720" rIns="91440" bIns="45720" rtlCol="0" anchor="t">
            <a:normAutofit/>
          </a:bodyPr>
          <a:lstStyle/>
          <a:p>
            <a:r>
              <a:rPr lang="en-GB" sz="2400" noProof="0" dirty="0"/>
              <a:t>8 yrs. Murdered by her Great-aunty who thought the girl was possessed. </a:t>
            </a:r>
            <a:endParaRPr lang="en-GB" sz="2400" noProof="0" dirty="0">
              <a:cs typeface="Calibri"/>
            </a:endParaRPr>
          </a:p>
          <a:p>
            <a:r>
              <a:rPr lang="en-GB" sz="2400" noProof="0" dirty="0"/>
              <a:t>Burnt with cigarettes, tied up, hit with bike chains, hammers and wires. </a:t>
            </a:r>
            <a:endParaRPr lang="en-GB" sz="2400" noProof="0" dirty="0">
              <a:cs typeface="Calibri"/>
            </a:endParaRPr>
          </a:p>
          <a:p>
            <a:r>
              <a:rPr lang="en-GB" sz="2400" noProof="0" dirty="0"/>
              <a:t>Up to her death, the police, social services, NHS, NSPCC and a local church all had contact with her and noted the signs of abuse. </a:t>
            </a:r>
            <a:endParaRPr lang="en-GB" sz="2400" noProof="0" dirty="0">
              <a:cs typeface="Calibri"/>
            </a:endParaRPr>
          </a:p>
          <a:p>
            <a:pPr marL="0" indent="0">
              <a:buNone/>
            </a:pPr>
            <a:r>
              <a:rPr lang="en-GB" sz="2400" noProof="0" dirty="0"/>
              <a:t>Judge in the trial described it as </a:t>
            </a:r>
            <a:r>
              <a:rPr lang="en-GB" sz="2400" b="1" noProof="0" dirty="0"/>
              <a:t>"blinding incompetence“</a:t>
            </a:r>
            <a:r>
              <a:rPr lang="en-GB" sz="2400" noProof="0" dirty="0"/>
              <a:t> - all failed to properly investigate the case and little action was taken. </a:t>
            </a:r>
            <a:endParaRPr lang="en-GB" sz="2400" noProof="0" dirty="0">
              <a:cs typeface="Calibri"/>
            </a:endParaRPr>
          </a:p>
        </p:txBody>
      </p:sp>
      <p:sp>
        <p:nvSpPr>
          <p:cNvPr id="11" name="Rectangle 1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3" name="Rectangle 1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5" name="Rectangle 1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7" name="Rectangle 1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3"/>
          <p:cNvPicPr>
            <a:picLocks noChangeAspect="1"/>
          </p:cNvPicPr>
          <p:nvPr/>
        </p:nvPicPr>
        <p:blipFill>
          <a:blip r:embed="rId3"/>
          <a:stretch>
            <a:fillRect/>
          </a:stretch>
        </p:blipFill>
        <p:spPr>
          <a:xfrm>
            <a:off x="7166618" y="909081"/>
            <a:ext cx="3989227" cy="5071731"/>
          </a:xfrm>
          <a:prstGeom prst="rect">
            <a:avLst/>
          </a:prstGeom>
        </p:spPr>
      </p:pic>
    </p:spTree>
    <p:extLst>
      <p:ext uri="{BB962C8B-B14F-4D97-AF65-F5344CB8AC3E}">
        <p14:creationId xmlns:p14="http://schemas.microsoft.com/office/powerpoint/2010/main" val="2065662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GB" sz="2600" kern="1200" noProof="0" dirty="0">
                <a:solidFill>
                  <a:srgbClr val="FFFFFF"/>
                </a:solidFill>
                <a:latin typeface="+mj-lt"/>
                <a:ea typeface="+mj-ea"/>
                <a:cs typeface="+mj-cs"/>
              </a:rPr>
              <a:t>128 separate injuries &amp; scars</a:t>
            </a:r>
          </a:p>
        </p:txBody>
      </p:sp>
      <p:pic>
        <p:nvPicPr>
          <p:cNvPr id="4" name="Content Placeholder 3"/>
          <p:cNvPicPr>
            <a:picLocks noGrp="1" noChangeAspect="1"/>
          </p:cNvPicPr>
          <p:nvPr>
            <p:ph idx="1"/>
          </p:nvPr>
        </p:nvPicPr>
        <p:blipFill>
          <a:blip r:embed="rId3"/>
          <a:stretch>
            <a:fillRect/>
          </a:stretch>
        </p:blipFill>
        <p:spPr>
          <a:xfrm>
            <a:off x="4038600" y="1270846"/>
            <a:ext cx="7188199" cy="4312919"/>
          </a:xfrm>
          <a:prstGeom prst="rect">
            <a:avLst/>
          </a:prstGeom>
        </p:spPr>
      </p:pic>
    </p:spTree>
    <p:extLst>
      <p:ext uri="{BB962C8B-B14F-4D97-AF65-F5344CB8AC3E}">
        <p14:creationId xmlns:p14="http://schemas.microsoft.com/office/powerpoint/2010/main" val="35187508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B8311988-7003-0BBC-4A81-D198F552D612}"/>
              </a:ext>
            </a:extLst>
          </p:cNvPr>
          <p:cNvSpPr>
            <a:spLocks noGrp="1"/>
          </p:cNvSpPr>
          <p:nvPr>
            <p:ph type="title"/>
          </p:nvPr>
        </p:nvSpPr>
        <p:spPr>
          <a:xfrm>
            <a:off x="686834" y="1153572"/>
            <a:ext cx="3200400" cy="4461163"/>
          </a:xfrm>
        </p:spPr>
        <p:txBody>
          <a:bodyPr>
            <a:normAutofit/>
          </a:bodyPr>
          <a:lstStyle/>
          <a:p>
            <a:r>
              <a:rPr lang="en-GB" noProof="0" dirty="0">
                <a:solidFill>
                  <a:srgbClr val="FFFFFF"/>
                </a:solidFill>
                <a:cs typeface="Calibri Light"/>
              </a:rPr>
              <a:t>Findings</a:t>
            </a:r>
            <a:endParaRPr lang="en-GB" noProof="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C80126CE-BCFD-B19C-5DF2-406954E1A6A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noProof="0" dirty="0">
                <a:cs typeface="Calibri"/>
              </a:rPr>
              <a:t>Lord Laming Inquiry</a:t>
            </a:r>
          </a:p>
          <a:p>
            <a:r>
              <a:rPr lang="en-GB" noProof="0" dirty="0">
                <a:cs typeface="Calibri"/>
              </a:rPr>
              <a:t>Key recommendations - </a:t>
            </a:r>
          </a:p>
          <a:p>
            <a:r>
              <a:rPr lang="en-GB" noProof="0" dirty="0">
                <a:cs typeface="Calibri"/>
              </a:rPr>
              <a:t>Thorough investigations</a:t>
            </a:r>
          </a:p>
          <a:p>
            <a:r>
              <a:rPr lang="en-GB" noProof="0" dirty="0">
                <a:cs typeface="Calibri"/>
              </a:rPr>
              <a:t>Proper training for investigators</a:t>
            </a:r>
          </a:p>
          <a:p>
            <a:r>
              <a:rPr lang="en-GB" noProof="0" dirty="0">
                <a:cs typeface="Calibri"/>
              </a:rPr>
              <a:t>Inter-agency work</a:t>
            </a:r>
          </a:p>
          <a:p>
            <a:r>
              <a:rPr lang="en-GB" noProof="0" dirty="0">
                <a:cs typeface="Calibri"/>
              </a:rPr>
              <a:t>Govt Paper. </a:t>
            </a:r>
            <a:r>
              <a:rPr lang="en-GB" b="1" i="1" noProof="0" dirty="0">
                <a:cs typeface="Calibri"/>
              </a:rPr>
              <a:t>Evey child Matters = Children Act 2004 </a:t>
            </a:r>
          </a:p>
          <a:p>
            <a:r>
              <a:rPr lang="en-GB" noProof="0" dirty="0">
                <a:cs typeface="Calibri"/>
              </a:rPr>
              <a:t>Statutory requirement on LA to work with other agencies</a:t>
            </a:r>
          </a:p>
          <a:p>
            <a:pPr marL="0" indent="0">
              <a:buNone/>
            </a:pPr>
            <a:r>
              <a:rPr lang="en-GB" noProof="0" dirty="0">
                <a:cs typeface="Calibri"/>
              </a:rPr>
              <a:t>However:</a:t>
            </a:r>
          </a:p>
        </p:txBody>
      </p:sp>
      <p:pic>
        <p:nvPicPr>
          <p:cNvPr id="4" name="Graphic 4" descr="Adhesive Bandage with solid fill">
            <a:extLst>
              <a:ext uri="{FF2B5EF4-FFF2-40B4-BE49-F238E27FC236}">
                <a16:creationId xmlns:a16="http://schemas.microsoft.com/office/drawing/2014/main" id="{9BC81844-1D46-741B-3FAC-6F84EB1D56E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159706" y="3676291"/>
            <a:ext cx="511834" cy="511834"/>
          </a:xfrm>
          <a:prstGeom prst="rect">
            <a:avLst/>
          </a:prstGeom>
        </p:spPr>
      </p:pic>
    </p:spTree>
    <p:extLst>
      <p:ext uri="{BB962C8B-B14F-4D97-AF65-F5344CB8AC3E}">
        <p14:creationId xmlns:p14="http://schemas.microsoft.com/office/powerpoint/2010/main" val="31611245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838200" y="556337"/>
            <a:ext cx="6797405" cy="673744"/>
          </a:xfrm>
        </p:spPr>
        <p:txBody>
          <a:bodyPr>
            <a:normAutofit/>
          </a:bodyPr>
          <a:lstStyle/>
          <a:p>
            <a:r>
              <a:rPr lang="en-GB" sz="2800" noProof="0" dirty="0"/>
              <a:t>Baby P – Peter Connelly 2007 </a:t>
            </a:r>
            <a:endParaRPr lang="en-GB" sz="2800" noProof="0" dirty="0">
              <a:cs typeface="Calibri Light"/>
            </a:endParaRPr>
          </a:p>
        </p:txBody>
      </p:sp>
      <p:sp>
        <p:nvSpPr>
          <p:cNvPr id="3" name="Content Placeholder 2"/>
          <p:cNvSpPr>
            <a:spLocks noGrp="1"/>
          </p:cNvSpPr>
          <p:nvPr>
            <p:ph idx="1"/>
          </p:nvPr>
        </p:nvSpPr>
        <p:spPr>
          <a:xfrm>
            <a:off x="838200" y="1524312"/>
            <a:ext cx="6797405" cy="4625156"/>
          </a:xfrm>
        </p:spPr>
        <p:txBody>
          <a:bodyPr vert="horz" lIns="91440" tIns="45720" rIns="91440" bIns="45720" rtlCol="0" anchor="t">
            <a:normAutofit/>
          </a:bodyPr>
          <a:lstStyle/>
          <a:p>
            <a:r>
              <a:rPr lang="en-GB" sz="2400" noProof="0" dirty="0"/>
              <a:t>Sustained over fifty injuries over an eight-month period.</a:t>
            </a:r>
            <a:endParaRPr lang="en-GB" sz="2400" noProof="0" dirty="0">
              <a:cs typeface="Calibri"/>
            </a:endParaRPr>
          </a:p>
          <a:p>
            <a:r>
              <a:rPr lang="en-GB" sz="2400" noProof="0" dirty="0"/>
              <a:t>Including a broken back &amp; ribs, gashes to the head, a fractured shinbone, a ripped ear, blackened fingers and toes, missing fingernail, skin torn from the nose and mouth, cuts on the neck and a tooth knocked out.</a:t>
            </a:r>
            <a:endParaRPr lang="en-GB" sz="2400" noProof="0" dirty="0">
              <a:cs typeface="Calibri"/>
            </a:endParaRPr>
          </a:p>
          <a:p>
            <a:r>
              <a:rPr lang="en-GB" sz="2400" noProof="0" dirty="0"/>
              <a:t>Tracey Connelly, her boyfriend Steven Barker &amp; Jason Owen were all convicted of causing or allowing the death of a child.</a:t>
            </a:r>
            <a:endParaRPr lang="en-GB" sz="2400" noProof="0" dirty="0">
              <a:cs typeface="Calibri"/>
            </a:endParaRPr>
          </a:p>
          <a:p>
            <a:r>
              <a:rPr lang="en-GB" sz="2400" noProof="0" dirty="0"/>
              <a:t>Steven was also  charged of raping a two-year-old girl.</a:t>
            </a:r>
            <a:endParaRPr lang="en-GB" sz="2400" noProof="0" dirty="0">
              <a:cs typeface="Calibri"/>
            </a:endParaRPr>
          </a:p>
          <a:p>
            <a:endParaRPr lang="en-GB" sz="2400" noProof="0" dirty="0">
              <a:cs typeface="Calibri"/>
            </a:endParaRPr>
          </a:p>
          <a:p>
            <a:endParaRPr lang="en-GB" sz="2000" noProof="0" dirty="0"/>
          </a:p>
        </p:txBody>
      </p:sp>
      <p:pic>
        <p:nvPicPr>
          <p:cNvPr id="4" name="Picture 3"/>
          <p:cNvPicPr>
            <a:picLocks noChangeAspect="1"/>
          </p:cNvPicPr>
          <p:nvPr/>
        </p:nvPicPr>
        <p:blipFill>
          <a:blip r:embed="rId3"/>
          <a:stretch>
            <a:fillRect/>
          </a:stretch>
        </p:blipFill>
        <p:spPr>
          <a:xfrm>
            <a:off x="7997556" y="388739"/>
            <a:ext cx="3995623" cy="2727012"/>
          </a:xfrm>
          <a:prstGeom prst="rect">
            <a:avLst/>
          </a:prstGeom>
        </p:spPr>
      </p:pic>
      <p:pic>
        <p:nvPicPr>
          <p:cNvPr id="7" name="Picture 6"/>
          <p:cNvPicPr>
            <a:picLocks noChangeAspect="1"/>
          </p:cNvPicPr>
          <p:nvPr/>
        </p:nvPicPr>
        <p:blipFill>
          <a:blip r:embed="rId4"/>
          <a:stretch>
            <a:fillRect/>
          </a:stretch>
        </p:blipFill>
        <p:spPr>
          <a:xfrm>
            <a:off x="7997556" y="3670711"/>
            <a:ext cx="3995623" cy="2481492"/>
          </a:xfrm>
          <a:prstGeom prst="rect">
            <a:avLst/>
          </a:prstGeom>
        </p:spPr>
      </p:pic>
    </p:spTree>
    <p:extLst>
      <p:ext uri="{BB962C8B-B14F-4D97-AF65-F5344CB8AC3E}">
        <p14:creationId xmlns:p14="http://schemas.microsoft.com/office/powerpoint/2010/main" val="34364317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5000"/>
          </a:xfrm>
        </p:spPr>
        <p:txBody>
          <a:bodyPr>
            <a:normAutofit fontScale="90000"/>
          </a:bodyPr>
          <a:lstStyle/>
          <a:p>
            <a:endParaRPr lang="en-GB" noProof="0" dirty="0"/>
          </a:p>
        </p:txBody>
      </p:sp>
      <p:pic>
        <p:nvPicPr>
          <p:cNvPr id="6" name="Content Placeholder 5"/>
          <p:cNvPicPr>
            <a:picLocks noGrp="1" noChangeAspect="1"/>
          </p:cNvPicPr>
          <p:nvPr>
            <p:ph idx="1"/>
          </p:nvPr>
        </p:nvPicPr>
        <p:blipFill>
          <a:blip r:embed="rId2"/>
          <a:stretch>
            <a:fillRect/>
          </a:stretch>
        </p:blipFill>
        <p:spPr>
          <a:xfrm>
            <a:off x="5581649" y="1292609"/>
            <a:ext cx="5572125" cy="3989003"/>
          </a:xfrm>
          <a:prstGeom prst="rect">
            <a:avLst/>
          </a:prstGeom>
        </p:spPr>
      </p:pic>
      <p:pic>
        <p:nvPicPr>
          <p:cNvPr id="7" name="Picture 6"/>
          <p:cNvPicPr>
            <a:picLocks noChangeAspect="1"/>
          </p:cNvPicPr>
          <p:nvPr/>
        </p:nvPicPr>
        <p:blipFill>
          <a:blip r:embed="rId3"/>
          <a:stretch>
            <a:fillRect/>
          </a:stretch>
        </p:blipFill>
        <p:spPr>
          <a:xfrm>
            <a:off x="723899" y="1347787"/>
            <a:ext cx="4162425" cy="4523899"/>
          </a:xfrm>
          <a:prstGeom prst="rect">
            <a:avLst/>
          </a:prstGeom>
        </p:spPr>
      </p:pic>
    </p:spTree>
    <p:extLst>
      <p:ext uri="{BB962C8B-B14F-4D97-AF65-F5344CB8AC3E}">
        <p14:creationId xmlns:p14="http://schemas.microsoft.com/office/powerpoint/2010/main" val="1682914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30D4576-8058-89BF-B5E3-49E541CA0125}"/>
              </a:ext>
            </a:extLst>
          </p:cNvPr>
          <p:cNvSpPr>
            <a:spLocks noGrp="1"/>
          </p:cNvSpPr>
          <p:nvPr>
            <p:ph type="title"/>
          </p:nvPr>
        </p:nvSpPr>
        <p:spPr>
          <a:xfrm>
            <a:off x="524741" y="620392"/>
            <a:ext cx="3808268" cy="5504688"/>
          </a:xfrm>
        </p:spPr>
        <p:txBody>
          <a:bodyPr>
            <a:normAutofit/>
          </a:bodyPr>
          <a:lstStyle/>
          <a:p>
            <a:r>
              <a:rPr lang="en-GB" sz="6000" noProof="0" dirty="0">
                <a:solidFill>
                  <a:schemeClr val="bg1"/>
                </a:solidFill>
                <a:cs typeface="Calibri Light"/>
              </a:rPr>
              <a:t>Failures</a:t>
            </a:r>
            <a:endParaRPr lang="en-GB" sz="6000" noProof="0" dirty="0">
              <a:solidFill>
                <a:schemeClr val="bg1"/>
              </a:solidFill>
            </a:endParaRPr>
          </a:p>
        </p:txBody>
      </p:sp>
      <p:graphicFrame>
        <p:nvGraphicFramePr>
          <p:cNvPr id="5" name="Content Placeholder 2">
            <a:extLst>
              <a:ext uri="{FF2B5EF4-FFF2-40B4-BE49-F238E27FC236}">
                <a16:creationId xmlns:a16="http://schemas.microsoft.com/office/drawing/2014/main" id="{17625ABB-261E-1B05-0770-41ED2F941F6B}"/>
              </a:ext>
            </a:extLst>
          </p:cNvPr>
          <p:cNvGraphicFramePr>
            <a:graphicFrameLocks noGrp="1"/>
          </p:cNvGraphicFramePr>
          <p:nvPr>
            <p:ph idx="1"/>
            <p:extLst>
              <p:ext uri="{D42A27DB-BD31-4B8C-83A1-F6EECF244321}">
                <p14:modId xmlns:p14="http://schemas.microsoft.com/office/powerpoint/2010/main" val="43388077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 name="Graphic 16" descr="Adhesive Bandage with solid fill">
            <a:extLst>
              <a:ext uri="{FF2B5EF4-FFF2-40B4-BE49-F238E27FC236}">
                <a16:creationId xmlns:a16="http://schemas.microsoft.com/office/drawing/2014/main" id="{D081224C-69DC-1F08-0E6A-3D781BA4624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48044" y="3748177"/>
            <a:ext cx="612476" cy="612476"/>
          </a:xfrm>
          <a:prstGeom prst="rect">
            <a:avLst/>
          </a:prstGeom>
        </p:spPr>
      </p:pic>
    </p:spTree>
    <p:extLst>
      <p:ext uri="{BB962C8B-B14F-4D97-AF65-F5344CB8AC3E}">
        <p14:creationId xmlns:p14="http://schemas.microsoft.com/office/powerpoint/2010/main" val="5546964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1150774" y="760813"/>
            <a:ext cx="5309338" cy="952857"/>
          </a:xfrm>
        </p:spPr>
        <p:txBody>
          <a:bodyPr anchor="b">
            <a:normAutofit fontScale="90000"/>
          </a:bodyPr>
          <a:lstStyle/>
          <a:p>
            <a:r>
              <a:rPr lang="en-GB" sz="3200" noProof="0" dirty="0"/>
              <a:t>Daniel Pelka  2012 aged 5 years old</a:t>
            </a:r>
            <a:endParaRPr lang="en-GB" sz="3200" noProof="0" dirty="0">
              <a:cs typeface="Calibri Light"/>
            </a:endParaRPr>
          </a:p>
        </p:txBody>
      </p:sp>
      <p:sp>
        <p:nvSpPr>
          <p:cNvPr id="3" name="Content Placeholder 2"/>
          <p:cNvSpPr>
            <a:spLocks noGrp="1"/>
          </p:cNvSpPr>
          <p:nvPr>
            <p:ph idx="1"/>
          </p:nvPr>
        </p:nvSpPr>
        <p:spPr>
          <a:xfrm>
            <a:off x="1144923" y="1960196"/>
            <a:ext cx="5315189" cy="4728402"/>
          </a:xfrm>
        </p:spPr>
        <p:txBody>
          <a:bodyPr vert="horz" lIns="91440" tIns="45720" rIns="91440" bIns="45720" rtlCol="0" anchor="t">
            <a:noAutofit/>
          </a:bodyPr>
          <a:lstStyle/>
          <a:p>
            <a:r>
              <a:rPr lang="en-GB" sz="2000" noProof="0" dirty="0"/>
              <a:t>Daniel was denied food, regularly “imprisoned” in a locked room, force-fed salt and made to perform punishment exercises.</a:t>
            </a:r>
            <a:endParaRPr lang="en-GB" sz="2000" noProof="0" dirty="0">
              <a:cs typeface="Calibri"/>
            </a:endParaRPr>
          </a:p>
          <a:p>
            <a:r>
              <a:rPr lang="en-GB" sz="2000" noProof="0" dirty="0"/>
              <a:t>Teachers described him as a </a:t>
            </a:r>
            <a:r>
              <a:rPr lang="en-GB" sz="2000" i="1" noProof="0" dirty="0"/>
              <a:t>"bag of bones"</a:t>
            </a:r>
            <a:r>
              <a:rPr lang="en-GB" sz="2000" noProof="0" dirty="0"/>
              <a:t> and he was </a:t>
            </a:r>
            <a:r>
              <a:rPr lang="en-GB" sz="2000" i="1" noProof="0" dirty="0"/>
              <a:t>"wasting away"</a:t>
            </a:r>
            <a:r>
              <a:rPr lang="en-GB" sz="2000" noProof="0" dirty="0"/>
              <a:t>. At the time of his death the schoolboy weighed just over one stone. Was seen scavenging for food in school bins.</a:t>
            </a:r>
            <a:endParaRPr lang="en-GB" sz="2000" noProof="0" dirty="0">
              <a:cs typeface="Calibri"/>
            </a:endParaRPr>
          </a:p>
          <a:p>
            <a:r>
              <a:rPr lang="en-GB" sz="2000" noProof="0" dirty="0"/>
              <a:t>Die after six months of starvation and cruelty. Sustained other injuries to body from mum &amp; Step-dad.</a:t>
            </a:r>
            <a:endParaRPr lang="en-GB" sz="2000" noProof="0" dirty="0">
              <a:cs typeface="Calibri"/>
            </a:endParaRPr>
          </a:p>
          <a:p>
            <a:r>
              <a:rPr lang="en-GB" sz="2000" noProof="0" dirty="0"/>
              <a:t>Social workers failed opportunities to help.</a:t>
            </a:r>
            <a:endParaRPr lang="en-GB" sz="2000" noProof="0" dirty="0">
              <a:cs typeface="Calibri" panose="020F0502020204030204"/>
            </a:endParaRPr>
          </a:p>
          <a:p>
            <a:r>
              <a:rPr lang="en-GB" sz="2000" noProof="0" dirty="0">
                <a:cs typeface="Calibri" panose="020F0502020204030204"/>
              </a:rPr>
              <a:t>ID the need to improve how vulnerable children are identified</a:t>
            </a:r>
          </a:p>
          <a:p>
            <a:r>
              <a:rPr lang="en-GB" sz="2000" noProof="0" dirty="0">
                <a:cs typeface="Calibri" panose="020F0502020204030204"/>
              </a:rPr>
              <a:t>Communication needed</a:t>
            </a:r>
          </a:p>
          <a:p>
            <a:pPr marL="0" indent="0">
              <a:buNone/>
            </a:pPr>
            <a:endParaRPr lang="en-GB" sz="2000" noProof="0" dirty="0">
              <a:cs typeface="Calibri" panose="020F0502020204030204"/>
            </a:endParaRP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5" name="Picture 4"/>
          <p:cNvPicPr>
            <a:picLocks noChangeAspect="1"/>
          </p:cNvPicPr>
          <p:nvPr/>
        </p:nvPicPr>
        <p:blipFill>
          <a:blip r:embed="rId3"/>
          <a:stretch>
            <a:fillRect/>
          </a:stretch>
        </p:blipFill>
        <p:spPr>
          <a:xfrm>
            <a:off x="7075967" y="2209498"/>
            <a:ext cx="4170530" cy="2470896"/>
          </a:xfrm>
          <a:prstGeom prst="rect">
            <a:avLst/>
          </a:prstGeom>
        </p:spPr>
      </p:pic>
    </p:spTree>
    <p:extLst>
      <p:ext uri="{BB962C8B-B14F-4D97-AF65-F5344CB8AC3E}">
        <p14:creationId xmlns:p14="http://schemas.microsoft.com/office/powerpoint/2010/main" val="9933872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939588" y="643466"/>
            <a:ext cx="6312824" cy="5571067"/>
          </a:xfrm>
          <a:prstGeom prst="rect">
            <a:avLst/>
          </a:prstGeom>
        </p:spPr>
      </p:pic>
    </p:spTree>
    <p:extLst>
      <p:ext uri="{BB962C8B-B14F-4D97-AF65-F5344CB8AC3E}">
        <p14:creationId xmlns:p14="http://schemas.microsoft.com/office/powerpoint/2010/main" val="3711306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61AF017-741B-4CC0-B7C2-C9B94E5B8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nvGrpSpPr>
          <p:cNvPr id="14" name="Group 13">
            <a:extLst>
              <a:ext uri="{FF2B5EF4-FFF2-40B4-BE49-F238E27FC236}">
                <a16:creationId xmlns:a16="http://schemas.microsoft.com/office/drawing/2014/main" id="{D2A542E6-1924-4FE2-89D1-3CB19468C1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1F353183-2147-472B-AD7D-4A085FF6A4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6" name="Rectangle 15">
              <a:extLst>
                <a:ext uri="{FF2B5EF4-FFF2-40B4-BE49-F238E27FC236}">
                  <a16:creationId xmlns:a16="http://schemas.microsoft.com/office/drawing/2014/main" id="{FAAA42C8-A082-4DFD-A5F3-FC9EF825B1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grpSp>
      <p:sp>
        <p:nvSpPr>
          <p:cNvPr id="18" name="Rectangle 17">
            <a:extLst>
              <a:ext uri="{FF2B5EF4-FFF2-40B4-BE49-F238E27FC236}">
                <a16:creationId xmlns:a16="http://schemas.microsoft.com/office/drawing/2014/main" id="{5FC9E5C3-B8DC-4532-8C1F-4D5331C64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863975" y="-12"/>
            <a:ext cx="8328026" cy="685799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noProof="0" dirty="0">
              <a:solidFill>
                <a:schemeClr val="tx1"/>
              </a:solidFill>
            </a:endParaRPr>
          </a:p>
        </p:txBody>
      </p:sp>
      <p:sp>
        <p:nvSpPr>
          <p:cNvPr id="2" name="Title 1"/>
          <p:cNvSpPr>
            <a:spLocks noGrp="1"/>
          </p:cNvSpPr>
          <p:nvPr>
            <p:ph type="title"/>
          </p:nvPr>
        </p:nvSpPr>
        <p:spPr>
          <a:xfrm>
            <a:off x="6383337" y="469448"/>
            <a:ext cx="5256213" cy="539750"/>
          </a:xfrm>
        </p:spPr>
        <p:txBody>
          <a:bodyPr anchor="t">
            <a:normAutofit/>
          </a:bodyPr>
          <a:lstStyle/>
          <a:p>
            <a:r>
              <a:rPr lang="en-GB" sz="2200" noProof="0" dirty="0"/>
              <a:t>Hamzah Khan 4 Years old</a:t>
            </a:r>
          </a:p>
        </p:txBody>
      </p:sp>
      <p:pic>
        <p:nvPicPr>
          <p:cNvPr id="5" name="Picture 4"/>
          <p:cNvPicPr>
            <a:picLocks noChangeAspect="1"/>
          </p:cNvPicPr>
          <p:nvPr/>
        </p:nvPicPr>
        <p:blipFill>
          <a:blip r:embed="rId3"/>
          <a:srcRect l="941" r="3" b="3"/>
          <a:stretch/>
        </p:blipFill>
        <p:spPr>
          <a:xfrm>
            <a:off x="550862" y="551479"/>
            <a:ext cx="5256213" cy="2790000"/>
          </a:xfrm>
          <a:prstGeom prst="rect">
            <a:avLst/>
          </a:prstGeom>
          <a:effectLst>
            <a:outerShdw blurRad="508000" dist="101600" dir="5400000" algn="tl" rotWithShape="0">
              <a:prstClr val="black">
                <a:alpha val="10000"/>
              </a:prstClr>
            </a:outerShdw>
          </a:effectLst>
        </p:spPr>
      </p:pic>
      <p:sp>
        <p:nvSpPr>
          <p:cNvPr id="3" name="Content Placeholder 2"/>
          <p:cNvSpPr>
            <a:spLocks noGrp="1"/>
          </p:cNvSpPr>
          <p:nvPr>
            <p:ph idx="1"/>
          </p:nvPr>
        </p:nvSpPr>
        <p:spPr>
          <a:xfrm>
            <a:off x="6383338" y="1282823"/>
            <a:ext cx="5256214" cy="5024409"/>
          </a:xfrm>
        </p:spPr>
        <p:txBody>
          <a:bodyPr anchor="t">
            <a:normAutofit/>
          </a:bodyPr>
          <a:lstStyle/>
          <a:p>
            <a:r>
              <a:rPr lang="en-GB" sz="2000" noProof="0" dirty="0">
                <a:solidFill>
                  <a:schemeClr val="tx1">
                    <a:lumMod val="95000"/>
                    <a:lumOff val="5000"/>
                  </a:schemeClr>
                </a:solidFill>
              </a:rPr>
              <a:t>Amanda Hutton mum starved Hamzah. </a:t>
            </a:r>
            <a:endParaRPr lang="en-GB" sz="2000" noProof="0" dirty="0">
              <a:solidFill>
                <a:schemeClr val="tx1">
                  <a:lumMod val="95000"/>
                  <a:lumOff val="5000"/>
                </a:schemeClr>
              </a:solidFill>
              <a:cs typeface="Calibri"/>
            </a:endParaRPr>
          </a:p>
          <a:p>
            <a:pPr fontAlgn="base"/>
            <a:r>
              <a:rPr lang="en-GB" sz="2000" noProof="0" dirty="0">
                <a:solidFill>
                  <a:schemeClr val="tx1">
                    <a:lumMod val="95000"/>
                    <a:lumOff val="5000"/>
                  </a:schemeClr>
                </a:solidFill>
              </a:rPr>
              <a:t>21 months after his death his mummified remains were found in his cot. Died in December 2009 found 21 September 2011.</a:t>
            </a:r>
            <a:endParaRPr lang="en-GB" sz="2000" noProof="0" dirty="0">
              <a:solidFill>
                <a:schemeClr val="tx1">
                  <a:lumMod val="95000"/>
                  <a:lumOff val="5000"/>
                </a:schemeClr>
              </a:solidFill>
              <a:cs typeface="Calibri"/>
            </a:endParaRPr>
          </a:p>
          <a:p>
            <a:pPr fontAlgn="base"/>
            <a:r>
              <a:rPr lang="en-GB" sz="2000" noProof="0" dirty="0">
                <a:solidFill>
                  <a:schemeClr val="tx1">
                    <a:lumMod val="95000"/>
                    <a:lumOff val="5000"/>
                  </a:schemeClr>
                </a:solidFill>
              </a:rPr>
              <a:t>Lived in a squalid conditions house where 5 other children lived.  </a:t>
            </a:r>
            <a:endParaRPr lang="en-GB" sz="2000" noProof="0" dirty="0">
              <a:solidFill>
                <a:schemeClr val="tx1">
                  <a:lumMod val="95000"/>
                  <a:lumOff val="5000"/>
                </a:schemeClr>
              </a:solidFill>
              <a:cs typeface="Calibri"/>
            </a:endParaRPr>
          </a:p>
          <a:p>
            <a:pPr fontAlgn="base"/>
            <a:r>
              <a:rPr lang="en-GB" sz="2000" noProof="0" dirty="0">
                <a:solidFill>
                  <a:schemeClr val="tx1">
                    <a:lumMod val="95000"/>
                    <a:lumOff val="5000"/>
                  </a:schemeClr>
                </a:solidFill>
              </a:rPr>
              <a:t>Charged with manslaughter by gross negligence and preventing the burial of a corpse.</a:t>
            </a:r>
            <a:endParaRPr lang="en-GB" sz="2000" noProof="0" dirty="0">
              <a:solidFill>
                <a:schemeClr val="tx1">
                  <a:lumMod val="95000"/>
                  <a:lumOff val="5000"/>
                </a:schemeClr>
              </a:solidFill>
              <a:cs typeface="Calibri"/>
            </a:endParaRPr>
          </a:p>
          <a:p>
            <a:pPr fontAlgn="base"/>
            <a:endParaRPr lang="en-GB" sz="2000" noProof="0" dirty="0">
              <a:solidFill>
                <a:schemeClr val="tx1">
                  <a:lumMod val="95000"/>
                  <a:lumOff val="5000"/>
                </a:schemeClr>
              </a:solidFill>
              <a:cs typeface="Calibri"/>
            </a:endParaRPr>
          </a:p>
          <a:p>
            <a:endParaRPr lang="en-GB" sz="2000" noProof="0" dirty="0">
              <a:solidFill>
                <a:schemeClr val="tx1">
                  <a:alpha val="60000"/>
                </a:schemeClr>
              </a:solidFill>
            </a:endParaRPr>
          </a:p>
        </p:txBody>
      </p:sp>
      <p:pic>
        <p:nvPicPr>
          <p:cNvPr id="7" name="Picture 6"/>
          <p:cNvPicPr>
            <a:picLocks noChangeAspect="1"/>
          </p:cNvPicPr>
          <p:nvPr/>
        </p:nvPicPr>
        <p:blipFill>
          <a:blip r:embed="rId4"/>
          <a:srcRect t="2164" r="2" b="3365"/>
          <a:stretch/>
        </p:blipFill>
        <p:spPr>
          <a:xfrm>
            <a:off x="550862" y="3518725"/>
            <a:ext cx="5256000" cy="27900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6806616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266B3-6456-433F-E68B-1ECD69856ABE}"/>
              </a:ext>
            </a:extLst>
          </p:cNvPr>
          <p:cNvSpPr>
            <a:spLocks noGrp="1"/>
          </p:cNvSpPr>
          <p:nvPr>
            <p:ph type="title"/>
          </p:nvPr>
        </p:nvSpPr>
        <p:spPr/>
        <p:txBody>
          <a:bodyPr>
            <a:normAutofit fontScale="90000"/>
          </a:bodyPr>
          <a:lstStyle/>
          <a:p>
            <a:br>
              <a:rPr lang="en-GB" b="0" i="0" noProof="0" dirty="0">
                <a:solidFill>
                  <a:srgbClr val="373151"/>
                </a:solidFill>
                <a:effectLst/>
                <a:latin typeface="National"/>
              </a:rPr>
            </a:br>
            <a:r>
              <a:rPr lang="en-GB" b="0" i="0" noProof="0" dirty="0">
                <a:solidFill>
                  <a:srgbClr val="373151"/>
                </a:solidFill>
                <a:effectLst/>
                <a:latin typeface="National"/>
              </a:rPr>
              <a:t>Investigating Death’s</a:t>
            </a:r>
            <a:br>
              <a:rPr lang="en-GB" b="0" i="0" noProof="0" dirty="0">
                <a:solidFill>
                  <a:srgbClr val="373151"/>
                </a:solidFill>
                <a:effectLst/>
                <a:latin typeface="National"/>
              </a:rPr>
            </a:br>
            <a:endParaRPr lang="en-GB" noProof="0" dirty="0"/>
          </a:p>
        </p:txBody>
      </p:sp>
      <p:sp>
        <p:nvSpPr>
          <p:cNvPr id="3" name="Content Placeholder 2">
            <a:extLst>
              <a:ext uri="{FF2B5EF4-FFF2-40B4-BE49-F238E27FC236}">
                <a16:creationId xmlns:a16="http://schemas.microsoft.com/office/drawing/2014/main" id="{2F31F3AD-3174-32E1-FC40-E14790136FA1}"/>
              </a:ext>
            </a:extLst>
          </p:cNvPr>
          <p:cNvSpPr>
            <a:spLocks noGrp="1"/>
          </p:cNvSpPr>
          <p:nvPr>
            <p:ph idx="1"/>
          </p:nvPr>
        </p:nvSpPr>
        <p:spPr>
          <a:xfrm>
            <a:off x="838200" y="1690688"/>
            <a:ext cx="10515600" cy="4486275"/>
          </a:xfrm>
        </p:spPr>
        <p:txBody>
          <a:bodyPr>
            <a:normAutofit/>
          </a:bodyPr>
          <a:lstStyle/>
          <a:p>
            <a:r>
              <a:rPr lang="en-GB" b="0" i="0" noProof="0" dirty="0">
                <a:effectLst/>
              </a:rPr>
              <a:t>The Coroners Act of 1887 consolidated the laws relating to coroners and emphasised the coroner's role in investigating deaths suspected of being violent or unnatural</a:t>
            </a:r>
          </a:p>
          <a:p>
            <a:r>
              <a:rPr lang="en-GB" b="0" i="0" noProof="0" dirty="0">
                <a:solidFill>
                  <a:srgbClr val="1E1E1E"/>
                </a:solidFill>
                <a:effectLst/>
              </a:rPr>
              <a:t>The Notification of Deaths Regulations 2019</a:t>
            </a:r>
          </a:p>
          <a:p>
            <a:r>
              <a:rPr lang="en-GB" b="0" i="0" noProof="0" dirty="0">
                <a:effectLst/>
              </a:rPr>
              <a:t>Coroners Act 1988</a:t>
            </a:r>
          </a:p>
          <a:p>
            <a:r>
              <a:rPr lang="en-GB" b="0" i="0" noProof="0" dirty="0">
                <a:effectLst/>
              </a:rPr>
              <a:t>Coroners and Justice Act 2009</a:t>
            </a:r>
          </a:p>
          <a:p>
            <a:pPr lvl="1"/>
            <a:r>
              <a:rPr lang="en-GB" noProof="0" dirty="0"/>
              <a:t>Investigate certain deaths</a:t>
            </a:r>
          </a:p>
          <a:p>
            <a:pPr lvl="1"/>
            <a:r>
              <a:rPr lang="en-GB" noProof="0" dirty="0"/>
              <a:t>Hold an inquest into deaths </a:t>
            </a:r>
          </a:p>
          <a:p>
            <a:pPr lvl="1"/>
            <a:r>
              <a:rPr lang="en-GB" noProof="0" dirty="0"/>
              <a:t>Postmortems</a:t>
            </a:r>
          </a:p>
          <a:p>
            <a:pPr lvl="1"/>
            <a:r>
              <a:rPr lang="en-GB" noProof="0" dirty="0"/>
              <a:t>Power to remove a body </a:t>
            </a:r>
          </a:p>
        </p:txBody>
      </p:sp>
    </p:spTree>
    <p:extLst>
      <p:ext uri="{BB962C8B-B14F-4D97-AF65-F5344CB8AC3E}">
        <p14:creationId xmlns:p14="http://schemas.microsoft.com/office/powerpoint/2010/main" val="35239102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A055-E22E-4855-9EBB-FE483F68D665}"/>
              </a:ext>
            </a:extLst>
          </p:cNvPr>
          <p:cNvSpPr>
            <a:spLocks noGrp="1"/>
          </p:cNvSpPr>
          <p:nvPr>
            <p:ph type="title"/>
          </p:nvPr>
        </p:nvSpPr>
        <p:spPr>
          <a:xfrm>
            <a:off x="838200" y="365125"/>
            <a:ext cx="10515600" cy="775697"/>
          </a:xfrm>
        </p:spPr>
        <p:txBody>
          <a:bodyPr>
            <a:normAutofit/>
          </a:bodyPr>
          <a:lstStyle/>
          <a:p>
            <a:r>
              <a:rPr lang="en-GB" noProof="0" dirty="0"/>
              <a:t>Keanu Williams 2 yrs 2013</a:t>
            </a:r>
          </a:p>
        </p:txBody>
      </p:sp>
      <p:sp>
        <p:nvSpPr>
          <p:cNvPr id="3" name="Content Placeholder 2">
            <a:extLst>
              <a:ext uri="{FF2B5EF4-FFF2-40B4-BE49-F238E27FC236}">
                <a16:creationId xmlns:a16="http://schemas.microsoft.com/office/drawing/2014/main" id="{BBA6CEA8-F50F-4A0B-9652-1C375FAE258C}"/>
              </a:ext>
            </a:extLst>
          </p:cNvPr>
          <p:cNvSpPr>
            <a:spLocks noGrp="1"/>
          </p:cNvSpPr>
          <p:nvPr>
            <p:ph idx="1"/>
          </p:nvPr>
        </p:nvSpPr>
        <p:spPr>
          <a:xfrm>
            <a:off x="838200" y="1341120"/>
            <a:ext cx="10515600" cy="4835843"/>
          </a:xfrm>
        </p:spPr>
        <p:txBody>
          <a:bodyPr>
            <a:normAutofit/>
          </a:bodyPr>
          <a:lstStyle/>
          <a:p>
            <a:pPr fontAlgn="base"/>
            <a:r>
              <a:rPr lang="en-GB" noProof="0" dirty="0"/>
              <a:t>killed by mother. </a:t>
            </a:r>
          </a:p>
          <a:p>
            <a:pPr fontAlgn="base"/>
            <a:r>
              <a:rPr lang="en-GB" noProof="0" dirty="0"/>
              <a:t>GP’s, social workers, police &amp; nursery staff collectively failed to prevent the death. </a:t>
            </a:r>
          </a:p>
          <a:p>
            <a:pPr fontAlgn="base"/>
            <a:r>
              <a:rPr lang="en-GB" noProof="0" dirty="0"/>
              <a:t>Services were more concerned by Mother’s needs </a:t>
            </a:r>
          </a:p>
          <a:p>
            <a:pPr fontAlgn="base"/>
            <a:r>
              <a:rPr lang="en-GB" noProof="0" dirty="0"/>
              <a:t>The toddler was found with 37 injuries including a fractured skull and torn abdomen</a:t>
            </a:r>
          </a:p>
          <a:p>
            <a:pPr fontAlgn="base"/>
            <a:r>
              <a:rPr lang="en-GB" noProof="0" dirty="0"/>
              <a:t>She expressed some surprise that Keanu had not been removed from her care when born.</a:t>
            </a:r>
          </a:p>
        </p:txBody>
      </p:sp>
    </p:spTree>
    <p:extLst>
      <p:ext uri="{BB962C8B-B14F-4D97-AF65-F5344CB8AC3E}">
        <p14:creationId xmlns:p14="http://schemas.microsoft.com/office/powerpoint/2010/main" val="25456474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DBB22FD2-69D2-4BC9-8301-7666A3C52243}"/>
              </a:ext>
            </a:extLst>
          </p:cNvPr>
          <p:cNvPicPr>
            <a:picLocks noChangeAspect="1"/>
          </p:cNvPicPr>
          <p:nvPr/>
        </p:nvPicPr>
        <p:blipFill rotWithShape="1">
          <a:blip r:embed="rId2" cstate="print">
            <a:alphaModFix/>
          </a:blip>
          <a:srcRect l="12749" r="25249"/>
          <a:stretch/>
        </p:blipFill>
        <p:spPr>
          <a:xfrm>
            <a:off x="5797543" y="10"/>
            <a:ext cx="6394152" cy="6857990"/>
          </a:xfrm>
          <a:prstGeom prst="rect">
            <a:avLst/>
          </a:prstGeom>
        </p:spPr>
      </p:pic>
      <p:pic>
        <p:nvPicPr>
          <p:cNvPr id="12" name="Picture 11">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55E07C6-559F-46E3-A5DF-CDB0A865CE38}"/>
              </a:ext>
            </a:extLst>
          </p:cNvPr>
          <p:cNvSpPr>
            <a:spLocks noGrp="1"/>
          </p:cNvSpPr>
          <p:nvPr>
            <p:ph type="title"/>
          </p:nvPr>
        </p:nvSpPr>
        <p:spPr>
          <a:xfrm>
            <a:off x="804998" y="798445"/>
            <a:ext cx="4803636" cy="1311664"/>
          </a:xfrm>
        </p:spPr>
        <p:txBody>
          <a:bodyPr>
            <a:normAutofit/>
          </a:bodyPr>
          <a:lstStyle/>
          <a:p>
            <a:r>
              <a:rPr lang="en-GB" noProof="0" dirty="0" err="1"/>
              <a:t>Ayeeshia</a:t>
            </a:r>
            <a:r>
              <a:rPr lang="en-GB" noProof="0" dirty="0"/>
              <a:t>-Jayne 21 months old </a:t>
            </a:r>
            <a:endParaRPr lang="en-GB" noProof="0" dirty="0">
              <a:solidFill>
                <a:srgbClr val="000000"/>
              </a:solidFill>
            </a:endParaRPr>
          </a:p>
        </p:txBody>
      </p:sp>
      <p:sp>
        <p:nvSpPr>
          <p:cNvPr id="9" name="Content Placeholder 8">
            <a:extLst>
              <a:ext uri="{FF2B5EF4-FFF2-40B4-BE49-F238E27FC236}">
                <a16:creationId xmlns:a16="http://schemas.microsoft.com/office/drawing/2014/main" id="{A33C5597-6803-4C06-BCCA-1156E72ED959}"/>
              </a:ext>
            </a:extLst>
          </p:cNvPr>
          <p:cNvSpPr>
            <a:spLocks noGrp="1"/>
          </p:cNvSpPr>
          <p:nvPr>
            <p:ph idx="1"/>
          </p:nvPr>
        </p:nvSpPr>
        <p:spPr>
          <a:xfrm>
            <a:off x="804997" y="2110110"/>
            <a:ext cx="4706803" cy="3950864"/>
          </a:xfrm>
        </p:spPr>
        <p:txBody>
          <a:bodyPr anchor="ctr">
            <a:normAutofit/>
          </a:bodyPr>
          <a:lstStyle/>
          <a:p>
            <a:r>
              <a:rPr lang="en-GB" noProof="0" dirty="0">
                <a:solidFill>
                  <a:srgbClr val="000000"/>
                </a:solidFill>
              </a:rPr>
              <a:t>Killed by her mother in 2014</a:t>
            </a:r>
          </a:p>
          <a:p>
            <a:r>
              <a:rPr lang="en-GB" noProof="0" dirty="0"/>
              <a:t>suffered a fatal heart laceration by being stamped on - a type of injury usually only found in crash victims</a:t>
            </a:r>
          </a:p>
          <a:p>
            <a:r>
              <a:rPr lang="en-GB" noProof="0" dirty="0"/>
              <a:t>Social workers missed signs of danger around a toddler and focused too much on the condition of the mother</a:t>
            </a:r>
            <a:endParaRPr lang="en-GB" noProof="0" dirty="0">
              <a:solidFill>
                <a:srgbClr val="000000"/>
              </a:solidFill>
            </a:endParaRPr>
          </a:p>
        </p:txBody>
      </p:sp>
    </p:spTree>
    <p:extLst>
      <p:ext uri="{BB962C8B-B14F-4D97-AF65-F5344CB8AC3E}">
        <p14:creationId xmlns:p14="http://schemas.microsoft.com/office/powerpoint/2010/main" val="3373722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1AE1EF99-B9B2-9D75-46FD-8DFC44C7298E}"/>
              </a:ext>
            </a:extLst>
          </p:cNvPr>
          <p:cNvSpPr>
            <a:spLocks noGrp="1"/>
          </p:cNvSpPr>
          <p:nvPr>
            <p:ph type="title"/>
          </p:nvPr>
        </p:nvSpPr>
        <p:spPr>
          <a:xfrm>
            <a:off x="838201" y="345810"/>
            <a:ext cx="5120561" cy="1325563"/>
          </a:xfrm>
        </p:spPr>
        <p:txBody>
          <a:bodyPr>
            <a:normAutofit/>
          </a:bodyPr>
          <a:lstStyle/>
          <a:p>
            <a:r>
              <a:rPr lang="en-GB" b="1" noProof="0" dirty="0">
                <a:latin typeface="+mn-lt"/>
              </a:rPr>
              <a:t>Sara Sharif </a:t>
            </a:r>
            <a:r>
              <a:rPr lang="en-GB" noProof="0" dirty="0">
                <a:latin typeface="+mn-lt"/>
              </a:rPr>
              <a:t>10 yrs old - 8 August 2023</a:t>
            </a:r>
          </a:p>
        </p:txBody>
      </p:sp>
      <p:sp>
        <p:nvSpPr>
          <p:cNvPr id="3" name="Content Placeholder 2">
            <a:extLst>
              <a:ext uri="{FF2B5EF4-FFF2-40B4-BE49-F238E27FC236}">
                <a16:creationId xmlns:a16="http://schemas.microsoft.com/office/drawing/2014/main" id="{B7126E33-C343-0821-5840-ED36696AA173}"/>
              </a:ext>
            </a:extLst>
          </p:cNvPr>
          <p:cNvSpPr>
            <a:spLocks noGrp="1"/>
          </p:cNvSpPr>
          <p:nvPr>
            <p:ph idx="1"/>
          </p:nvPr>
        </p:nvSpPr>
        <p:spPr>
          <a:xfrm>
            <a:off x="838201" y="1825624"/>
            <a:ext cx="5646652" cy="4560427"/>
          </a:xfrm>
        </p:spPr>
        <p:txBody>
          <a:bodyPr>
            <a:normAutofit fontScale="85000" lnSpcReduction="20000"/>
          </a:bodyPr>
          <a:lstStyle/>
          <a:p>
            <a:r>
              <a:rPr lang="en-GB" noProof="0" dirty="0"/>
              <a:t>Sara was put under a child protection plan as soon as she was born due to concerns that she was at risk of harm from both her parents born 2013</a:t>
            </a:r>
          </a:p>
          <a:p>
            <a:r>
              <a:rPr lang="en-GB" noProof="0" dirty="0"/>
              <a:t>Dad has custody in 2019</a:t>
            </a:r>
          </a:p>
          <a:p>
            <a:r>
              <a:rPr lang="en-GB" noProof="0" dirty="0"/>
              <a:t>School referred Sara to social services</a:t>
            </a:r>
          </a:p>
          <a:p>
            <a:r>
              <a:rPr lang="en-GB" noProof="0" dirty="0"/>
              <a:t>A neighbour reported that she heard "constant crying" and "screaming“</a:t>
            </a:r>
            <a:r>
              <a:rPr lang="en-US" dirty="0"/>
              <a:t> </a:t>
            </a:r>
          </a:p>
          <a:p>
            <a:r>
              <a:rPr lang="en-US" dirty="0"/>
              <a:t>Family had one- way tickets to Pakistan</a:t>
            </a:r>
          </a:p>
          <a:p>
            <a:r>
              <a:rPr lang="en-US" dirty="0"/>
              <a:t>10 August Urfan made a 999 call from Pakistan</a:t>
            </a:r>
          </a:p>
          <a:p>
            <a:r>
              <a:rPr lang="en-US" dirty="0"/>
              <a:t>Admitted, "I've killed my daughter", “Not my intention to kill her, but I beat her up too much.” Was a punishment</a:t>
            </a:r>
            <a:endParaRPr lang="en-GB" noProof="0" dirty="0"/>
          </a:p>
        </p:txBody>
      </p:sp>
      <p:sp>
        <p:nvSpPr>
          <p:cNvPr id="14" name="Oval 13">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41F8526-6AC8-5226-0E52-202421BA4E20}"/>
              </a:ext>
            </a:extLst>
          </p:cNvPr>
          <p:cNvPicPr>
            <a:picLocks noChangeAspect="1"/>
          </p:cNvPicPr>
          <p:nvPr/>
        </p:nvPicPr>
        <p:blipFill>
          <a:blip r:embed="rId2"/>
          <a:srcRect t="3097" r="1" b="23768"/>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6" name="Arc 15">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pic>
        <p:nvPicPr>
          <p:cNvPr id="7" name="Picture 6">
            <a:extLst>
              <a:ext uri="{FF2B5EF4-FFF2-40B4-BE49-F238E27FC236}">
                <a16:creationId xmlns:a16="http://schemas.microsoft.com/office/drawing/2014/main" id="{F9326272-F8BB-26A3-66B6-2C0F6141DC63}"/>
              </a:ext>
            </a:extLst>
          </p:cNvPr>
          <p:cNvPicPr>
            <a:picLocks noChangeAspect="1"/>
          </p:cNvPicPr>
          <p:nvPr/>
        </p:nvPicPr>
        <p:blipFill>
          <a:blip r:embed="rId3"/>
          <a:srcRect l="37" r="-2" b="-2"/>
          <a:stretch>
            <a:fillRect/>
          </a:stretch>
        </p:blipFill>
        <p:spPr>
          <a:xfrm>
            <a:off x="7108723" y="-24692"/>
            <a:ext cx="390832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4687123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231E4-62F4-B08B-9B7F-18D637D55640}"/>
              </a:ext>
            </a:extLst>
          </p:cNvPr>
          <p:cNvSpPr>
            <a:spLocks noGrp="1"/>
          </p:cNvSpPr>
          <p:nvPr>
            <p:ph type="title"/>
          </p:nvPr>
        </p:nvSpPr>
        <p:spPr/>
        <p:txBody>
          <a:bodyPr/>
          <a:lstStyle/>
          <a:p>
            <a:r>
              <a:rPr lang="en-US" dirty="0"/>
              <a:t>Safeguarding Review </a:t>
            </a:r>
          </a:p>
        </p:txBody>
      </p:sp>
      <p:sp>
        <p:nvSpPr>
          <p:cNvPr id="3" name="Content Placeholder 2">
            <a:extLst>
              <a:ext uri="{FF2B5EF4-FFF2-40B4-BE49-F238E27FC236}">
                <a16:creationId xmlns:a16="http://schemas.microsoft.com/office/drawing/2014/main" id="{6A50A336-6589-535C-0A6F-D15029E50266}"/>
              </a:ext>
            </a:extLst>
          </p:cNvPr>
          <p:cNvSpPr>
            <a:spLocks noGrp="1"/>
          </p:cNvSpPr>
          <p:nvPr>
            <p:ph idx="1"/>
          </p:nvPr>
        </p:nvSpPr>
        <p:spPr>
          <a:xfrm>
            <a:off x="838200" y="1690688"/>
            <a:ext cx="10515600" cy="4486275"/>
          </a:xfrm>
        </p:spPr>
        <p:txBody>
          <a:bodyPr>
            <a:normAutofit fontScale="92500" lnSpcReduction="20000"/>
          </a:bodyPr>
          <a:lstStyle/>
          <a:p>
            <a:r>
              <a:rPr lang="en-GB" dirty="0"/>
              <a:t>November 2025</a:t>
            </a:r>
          </a:p>
          <a:p>
            <a:r>
              <a:rPr lang="en-US" dirty="0"/>
              <a:t>Social Services failed to identify that Sara Sharif was at risk of abuse.</a:t>
            </a:r>
          </a:p>
          <a:p>
            <a:r>
              <a:rPr lang="en-US" dirty="0"/>
              <a:t>School did not question unexplained bruising or started wearing a hijab at school, aged eight. School accepted the explanation given by the child and her stepmother, but expert advice suggested it would be “highly unusual” for a young child to wear the hijab without family members or peers doing the same.</a:t>
            </a:r>
          </a:p>
          <a:p>
            <a:pPr fontAlgn="base"/>
            <a:r>
              <a:rPr lang="en-US" dirty="0"/>
              <a:t>Found in bed after father ‘lost it’ – Dad’s note</a:t>
            </a:r>
          </a:p>
          <a:p>
            <a:pPr fontAlgn="base"/>
            <a:r>
              <a:rPr lang="en-US" dirty="0"/>
              <a:t>Bruises, burns, human bite marks and at least 25 fractures.</a:t>
            </a:r>
          </a:p>
          <a:p>
            <a:pPr fontAlgn="base"/>
            <a:r>
              <a:rPr lang="en-US" dirty="0"/>
              <a:t>Home education team attempted to carry out a home visit but went to the family’s old address. he mistake was spotted when staff returned to the office, but a rescheduled visit wasn’t due to take place until September.</a:t>
            </a:r>
          </a:p>
          <a:p>
            <a:pPr fontAlgn="base"/>
            <a:r>
              <a:rPr lang="en-US" dirty="0"/>
              <a:t>The review concluded that multiple agencies “a</a:t>
            </a:r>
          </a:p>
          <a:p>
            <a:endParaRPr lang="en-US" dirty="0"/>
          </a:p>
        </p:txBody>
      </p:sp>
    </p:spTree>
    <p:extLst>
      <p:ext uri="{BB962C8B-B14F-4D97-AF65-F5344CB8AC3E}">
        <p14:creationId xmlns:p14="http://schemas.microsoft.com/office/powerpoint/2010/main" val="35058321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solidFill>
                <a:schemeClr val="bg1"/>
              </a:solidFill>
            </a:endParaRPr>
          </a:p>
        </p:txBody>
      </p:sp>
      <p:sp>
        <p:nvSpPr>
          <p:cNvPr id="2" name="Title 1">
            <a:extLst>
              <a:ext uri="{FF2B5EF4-FFF2-40B4-BE49-F238E27FC236}">
                <a16:creationId xmlns:a16="http://schemas.microsoft.com/office/drawing/2014/main" id="{7E77CF25-940A-EEBA-9CB5-64483A09298A}"/>
              </a:ext>
            </a:extLst>
          </p:cNvPr>
          <p:cNvSpPr>
            <a:spLocks noGrp="1"/>
          </p:cNvSpPr>
          <p:nvPr>
            <p:ph type="title"/>
          </p:nvPr>
        </p:nvSpPr>
        <p:spPr>
          <a:xfrm>
            <a:off x="838200" y="643467"/>
            <a:ext cx="2951205" cy="5571066"/>
          </a:xfrm>
        </p:spPr>
        <p:txBody>
          <a:bodyPr>
            <a:normAutofit/>
          </a:bodyPr>
          <a:lstStyle/>
          <a:p>
            <a:r>
              <a:rPr lang="en-GB" sz="4100" noProof="0" dirty="0">
                <a:solidFill>
                  <a:srgbClr val="FFFFFF"/>
                </a:solidFill>
                <a:cs typeface="Calibri Light"/>
              </a:rPr>
              <a:t>Investigating Child Abuse</a:t>
            </a:r>
            <a:endParaRPr lang="en-GB" sz="4100" noProof="0" dirty="0">
              <a:solidFill>
                <a:srgbClr val="FFFFFF"/>
              </a:solidFill>
            </a:endParaRPr>
          </a:p>
        </p:txBody>
      </p:sp>
      <p:graphicFrame>
        <p:nvGraphicFramePr>
          <p:cNvPr id="5" name="Content Placeholder 2">
            <a:extLst>
              <a:ext uri="{FF2B5EF4-FFF2-40B4-BE49-F238E27FC236}">
                <a16:creationId xmlns:a16="http://schemas.microsoft.com/office/drawing/2014/main" id="{E9E5B88F-63DE-50F8-C9D8-57B602191610}"/>
              </a:ext>
            </a:extLst>
          </p:cNvPr>
          <p:cNvGraphicFramePr>
            <a:graphicFrameLocks noGrp="1"/>
          </p:cNvGraphicFramePr>
          <p:nvPr>
            <p:ph idx="1"/>
            <p:extLst>
              <p:ext uri="{D42A27DB-BD31-4B8C-83A1-F6EECF244321}">
                <p14:modId xmlns:p14="http://schemas.microsoft.com/office/powerpoint/2010/main" val="1884279606"/>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4550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2BFAE-7A03-DB85-C416-5CC3AD9747A5}"/>
              </a:ext>
            </a:extLst>
          </p:cNvPr>
          <p:cNvSpPr>
            <a:spLocks noGrp="1"/>
          </p:cNvSpPr>
          <p:nvPr>
            <p:ph type="title"/>
          </p:nvPr>
        </p:nvSpPr>
        <p:spPr>
          <a:xfrm>
            <a:off x="838200" y="667049"/>
            <a:ext cx="10515600" cy="491677"/>
          </a:xfrm>
        </p:spPr>
        <p:txBody>
          <a:bodyPr>
            <a:normAutofit fontScale="90000"/>
          </a:bodyPr>
          <a:lstStyle/>
          <a:p>
            <a:r>
              <a:rPr lang="en-GB" sz="3200" noProof="0" dirty="0">
                <a:cs typeface="Calibri Light"/>
              </a:rPr>
              <a:t>Investigating Child Abuse - Police</a:t>
            </a:r>
          </a:p>
        </p:txBody>
      </p:sp>
      <p:sp>
        <p:nvSpPr>
          <p:cNvPr id="3" name="Content Placeholder 2">
            <a:extLst>
              <a:ext uri="{FF2B5EF4-FFF2-40B4-BE49-F238E27FC236}">
                <a16:creationId xmlns:a16="http://schemas.microsoft.com/office/drawing/2014/main" id="{AB1ABED9-C876-0B91-02CD-756643F448B6}"/>
              </a:ext>
            </a:extLst>
          </p:cNvPr>
          <p:cNvSpPr>
            <a:spLocks noGrp="1"/>
          </p:cNvSpPr>
          <p:nvPr>
            <p:ph idx="1"/>
          </p:nvPr>
        </p:nvSpPr>
        <p:spPr>
          <a:xfrm>
            <a:off x="838200" y="1365550"/>
            <a:ext cx="10515600" cy="5351134"/>
          </a:xfrm>
        </p:spPr>
        <p:txBody>
          <a:bodyPr vert="horz" lIns="91440" tIns="45720" rIns="91440" bIns="45720" rtlCol="0" anchor="t">
            <a:normAutofit lnSpcReduction="10000"/>
          </a:bodyPr>
          <a:lstStyle/>
          <a:p>
            <a:r>
              <a:rPr lang="en-GB" noProof="0" dirty="0">
                <a:cs typeface="Calibri"/>
              </a:rPr>
              <a:t>Child Abuse Investigation Team</a:t>
            </a:r>
          </a:p>
          <a:p>
            <a:r>
              <a:rPr lang="en-GB" noProof="0" dirty="0">
                <a:ea typeface="+mn-lt"/>
                <a:cs typeface="+mn-lt"/>
              </a:rPr>
              <a:t>Staffed by trained investigators </a:t>
            </a:r>
          </a:p>
          <a:p>
            <a:pPr lvl="1"/>
            <a:r>
              <a:rPr lang="en-GB" noProof="0" dirty="0">
                <a:ea typeface="+mn-lt"/>
                <a:cs typeface="+mn-lt"/>
              </a:rPr>
              <a:t>Child interviewers</a:t>
            </a:r>
          </a:p>
          <a:p>
            <a:pPr lvl="1"/>
            <a:r>
              <a:rPr lang="en-GB" noProof="0" dirty="0">
                <a:ea typeface="+mn-lt"/>
                <a:cs typeface="+mn-lt"/>
              </a:rPr>
              <a:t>Witness interviewing</a:t>
            </a:r>
          </a:p>
          <a:p>
            <a:pPr lvl="1"/>
            <a:r>
              <a:rPr lang="en-GB" noProof="0" dirty="0">
                <a:ea typeface="+mn-lt"/>
                <a:cs typeface="+mn-lt"/>
              </a:rPr>
              <a:t>Collecting investigations</a:t>
            </a:r>
          </a:p>
          <a:p>
            <a:r>
              <a:rPr lang="en-GB" noProof="0" dirty="0">
                <a:cs typeface="Calibri"/>
              </a:rPr>
              <a:t>Referral is made, - by join agencies.</a:t>
            </a:r>
          </a:p>
          <a:p>
            <a:r>
              <a:rPr lang="en-GB" noProof="0" dirty="0">
                <a:cs typeface="Calibri"/>
              </a:rPr>
              <a:t>Police take the lead if criminal offences are suspected</a:t>
            </a:r>
          </a:p>
          <a:p>
            <a:r>
              <a:rPr lang="en-GB" noProof="0" dirty="0">
                <a:cs typeface="Calibri"/>
              </a:rPr>
              <a:t>Section 47 Children Act 1989 LA duty to investigate any </a:t>
            </a:r>
            <a:r>
              <a:rPr lang="en-GB" b="1" noProof="0" dirty="0">
                <a:cs typeface="Calibri"/>
              </a:rPr>
              <a:t>significant harm</a:t>
            </a:r>
          </a:p>
          <a:p>
            <a:r>
              <a:rPr lang="en-GB" noProof="0" dirty="0">
                <a:cs typeface="Calibri"/>
              </a:rPr>
              <a:t>Section 46 Children Act 1989 powers to give police protection to secure the welfare of a child</a:t>
            </a:r>
          </a:p>
          <a:p>
            <a:r>
              <a:rPr lang="en-GB" noProof="0" dirty="0">
                <a:cs typeface="Calibri"/>
              </a:rPr>
              <a:t>S 17 &amp; 27 provides police with Power of Entry when child abuse is suspected</a:t>
            </a:r>
          </a:p>
          <a:p>
            <a:endParaRPr lang="en-GB" noProof="0" dirty="0">
              <a:cs typeface="Calibri"/>
            </a:endParaRPr>
          </a:p>
          <a:p>
            <a:pPr lvl="1"/>
            <a:endParaRPr lang="en-GB" noProof="0" dirty="0">
              <a:cs typeface="Calibri"/>
            </a:endParaRPr>
          </a:p>
        </p:txBody>
      </p:sp>
    </p:spTree>
    <p:extLst>
      <p:ext uri="{BB962C8B-B14F-4D97-AF65-F5344CB8AC3E}">
        <p14:creationId xmlns:p14="http://schemas.microsoft.com/office/powerpoint/2010/main" val="12447794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F73CC-A905-E507-EE21-F37E729B61AE}"/>
              </a:ext>
            </a:extLst>
          </p:cNvPr>
          <p:cNvSpPr>
            <a:spLocks noGrp="1"/>
          </p:cNvSpPr>
          <p:nvPr>
            <p:ph type="title"/>
          </p:nvPr>
        </p:nvSpPr>
        <p:spPr>
          <a:xfrm>
            <a:off x="838200" y="365125"/>
            <a:ext cx="10515600" cy="606696"/>
          </a:xfrm>
        </p:spPr>
        <p:txBody>
          <a:bodyPr>
            <a:normAutofit/>
          </a:bodyPr>
          <a:lstStyle/>
          <a:p>
            <a:r>
              <a:rPr lang="en-GB" sz="3200" noProof="0" dirty="0">
                <a:cs typeface="Calibri Light"/>
              </a:rPr>
              <a:t>Child Abuse also include:</a:t>
            </a:r>
          </a:p>
        </p:txBody>
      </p:sp>
      <p:sp>
        <p:nvSpPr>
          <p:cNvPr id="3" name="Content Placeholder 2">
            <a:extLst>
              <a:ext uri="{FF2B5EF4-FFF2-40B4-BE49-F238E27FC236}">
                <a16:creationId xmlns:a16="http://schemas.microsoft.com/office/drawing/2014/main" id="{1E53562A-020F-9EA7-4C1F-6E4EF6E9F43A}"/>
              </a:ext>
            </a:extLst>
          </p:cNvPr>
          <p:cNvSpPr>
            <a:spLocks noGrp="1"/>
          </p:cNvSpPr>
          <p:nvPr>
            <p:ph idx="1"/>
          </p:nvPr>
        </p:nvSpPr>
        <p:spPr/>
        <p:txBody>
          <a:bodyPr vert="horz" lIns="91440" tIns="45720" rIns="91440" bIns="45720" rtlCol="0" anchor="t">
            <a:normAutofit/>
          </a:bodyPr>
          <a:lstStyle/>
          <a:p>
            <a:r>
              <a:rPr lang="en-GB" noProof="0" dirty="0">
                <a:cs typeface="Calibri"/>
              </a:rPr>
              <a:t>Domestic Abuse</a:t>
            </a:r>
          </a:p>
          <a:p>
            <a:r>
              <a:rPr lang="en-GB" noProof="0" dirty="0">
                <a:cs typeface="Calibri"/>
              </a:rPr>
              <a:t>Missing children, including truant from school</a:t>
            </a:r>
          </a:p>
          <a:p>
            <a:r>
              <a:rPr lang="en-GB" noProof="0" dirty="0">
                <a:cs typeface="Calibri"/>
              </a:rPr>
              <a:t>Children engaged in criminal behaviour, including abusing others</a:t>
            </a:r>
          </a:p>
          <a:p>
            <a:r>
              <a:rPr lang="en-GB" noProof="0" dirty="0">
                <a:cs typeface="Calibri"/>
              </a:rPr>
              <a:t>Children abusing animals</a:t>
            </a:r>
          </a:p>
          <a:p>
            <a:r>
              <a:rPr lang="en-GB" noProof="0" dirty="0">
                <a:cs typeface="Calibri"/>
              </a:rPr>
              <a:t>Children involved in sexual exploitation or prostitution</a:t>
            </a:r>
          </a:p>
          <a:p>
            <a:r>
              <a:rPr lang="en-GB" noProof="0" dirty="0">
                <a:cs typeface="Calibri"/>
              </a:rPr>
              <a:t>Parental drug or alcohol abuse</a:t>
            </a:r>
          </a:p>
          <a:p>
            <a:r>
              <a:rPr lang="en-GB" noProof="0" dirty="0">
                <a:cs typeface="Calibri"/>
              </a:rPr>
              <a:t>Further Reading - See link below to College of Policing</a:t>
            </a:r>
          </a:p>
        </p:txBody>
      </p:sp>
      <p:pic>
        <p:nvPicPr>
          <p:cNvPr id="4" name="Graphic 4" descr="Books with solid fill">
            <a:extLst>
              <a:ext uri="{FF2B5EF4-FFF2-40B4-BE49-F238E27FC236}">
                <a16:creationId xmlns:a16="http://schemas.microsoft.com/office/drawing/2014/main" id="{BD901ADF-DB3B-9E08-6851-B043EFD61CC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21970" y="5114027"/>
            <a:ext cx="914400" cy="914400"/>
          </a:xfrm>
          <a:prstGeom prst="rect">
            <a:avLst/>
          </a:prstGeom>
        </p:spPr>
      </p:pic>
    </p:spTree>
    <p:extLst>
      <p:ext uri="{BB962C8B-B14F-4D97-AF65-F5344CB8AC3E}">
        <p14:creationId xmlns:p14="http://schemas.microsoft.com/office/powerpoint/2010/main" val="482959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55F9E-62AF-1ACC-6936-745642659A23}"/>
              </a:ext>
            </a:extLst>
          </p:cNvPr>
          <p:cNvSpPr>
            <a:spLocks noGrp="1"/>
          </p:cNvSpPr>
          <p:nvPr>
            <p:ph type="title"/>
          </p:nvPr>
        </p:nvSpPr>
        <p:spPr/>
        <p:txBody>
          <a:bodyPr/>
          <a:lstStyle/>
          <a:p>
            <a:r>
              <a:rPr lang="en-GB" noProof="0" dirty="0"/>
              <a:t>Child neglect / deaths </a:t>
            </a:r>
          </a:p>
        </p:txBody>
      </p:sp>
      <p:sp>
        <p:nvSpPr>
          <p:cNvPr id="3" name="Content Placeholder 2">
            <a:extLst>
              <a:ext uri="{FF2B5EF4-FFF2-40B4-BE49-F238E27FC236}">
                <a16:creationId xmlns:a16="http://schemas.microsoft.com/office/drawing/2014/main" id="{842FEA33-1324-0237-A4A8-A6C8587A0AF8}"/>
              </a:ext>
            </a:extLst>
          </p:cNvPr>
          <p:cNvSpPr>
            <a:spLocks noGrp="1"/>
          </p:cNvSpPr>
          <p:nvPr>
            <p:ph idx="1"/>
          </p:nvPr>
        </p:nvSpPr>
        <p:spPr>
          <a:xfrm>
            <a:off x="838200" y="1690688"/>
            <a:ext cx="10515600" cy="4486275"/>
          </a:xfrm>
        </p:spPr>
        <p:txBody>
          <a:bodyPr>
            <a:normAutofit lnSpcReduction="10000"/>
          </a:bodyPr>
          <a:lstStyle/>
          <a:p>
            <a:r>
              <a:rPr lang="en-GB" i="0" noProof="0" dirty="0">
                <a:effectLst/>
              </a:rPr>
              <a:t>Cases include</a:t>
            </a:r>
          </a:p>
          <a:p>
            <a:r>
              <a:rPr lang="en-GB" i="0" noProof="0" dirty="0">
                <a:effectLst/>
                <a:hlinkClick r:id="rId3">
                  <a:extLst>
                    <a:ext uri="{A12FA001-AC4F-418D-AE19-62706E023703}">
                      <ahyp:hlinkClr xmlns:ahyp="http://schemas.microsoft.com/office/drawing/2018/hyperlinkcolor" val="tx"/>
                    </a:ext>
                  </a:extLst>
                </a:hlinkClick>
              </a:rPr>
              <a:t>Lola James</a:t>
            </a:r>
            <a:r>
              <a:rPr lang="en-GB" noProof="0" dirty="0"/>
              <a:t> – Haverfordwest 2020</a:t>
            </a:r>
            <a:endParaRPr lang="en-GB" i="0" noProof="0" dirty="0">
              <a:effectLst/>
            </a:endParaRPr>
          </a:p>
          <a:p>
            <a:r>
              <a:rPr lang="en-GB" i="0" noProof="0" dirty="0">
                <a:effectLst/>
                <a:hlinkClick r:id="rId4">
                  <a:extLst>
                    <a:ext uri="{A12FA001-AC4F-418D-AE19-62706E023703}">
                      <ahyp:hlinkClr xmlns:ahyp="http://schemas.microsoft.com/office/drawing/2018/hyperlinkcolor" val="tx"/>
                    </a:ext>
                  </a:extLst>
                </a:hlinkClick>
              </a:rPr>
              <a:t>Kaylea </a:t>
            </a:r>
            <a:r>
              <a:rPr lang="en-GB" i="0" noProof="0" dirty="0" err="1">
                <a:effectLst/>
                <a:hlinkClick r:id="rId4">
                  <a:extLst>
                    <a:ext uri="{A12FA001-AC4F-418D-AE19-62706E023703}">
                      <ahyp:hlinkClr xmlns:ahyp="http://schemas.microsoft.com/office/drawing/2018/hyperlinkcolor" val="tx"/>
                    </a:ext>
                  </a:extLst>
                </a:hlinkClick>
              </a:rPr>
              <a:t>Titford</a:t>
            </a:r>
            <a:r>
              <a:rPr lang="en-GB" noProof="0" dirty="0"/>
              <a:t> – Newtown 2020</a:t>
            </a:r>
            <a:endParaRPr lang="en-GB" i="0" noProof="0" dirty="0">
              <a:effectLst/>
            </a:endParaRPr>
          </a:p>
          <a:p>
            <a:r>
              <a:rPr lang="en-GB" i="0" noProof="0" dirty="0">
                <a:effectLst/>
                <a:hlinkClick r:id="rId5">
                  <a:extLst>
                    <a:ext uri="{A12FA001-AC4F-418D-AE19-62706E023703}">
                      <ahyp:hlinkClr xmlns:ahyp="http://schemas.microsoft.com/office/drawing/2018/hyperlinkcolor" val="tx"/>
                    </a:ext>
                  </a:extLst>
                </a:hlinkClick>
              </a:rPr>
              <a:t>Logan Mwangi</a:t>
            </a:r>
            <a:r>
              <a:rPr lang="en-GB" noProof="0" dirty="0"/>
              <a:t> – Bridgend 2021</a:t>
            </a:r>
          </a:p>
          <a:p>
            <a:r>
              <a:rPr lang="en-GB" i="0" noProof="0" dirty="0">
                <a:effectLst/>
              </a:rPr>
              <a:t>Star Hobson – West Yorkshire 2020</a:t>
            </a:r>
          </a:p>
          <a:p>
            <a:r>
              <a:rPr lang="en-GB" i="0" noProof="0" dirty="0">
                <a:effectLst/>
              </a:rPr>
              <a:t> Dylan Freeman – Birmingham 2020</a:t>
            </a:r>
          </a:p>
          <a:p>
            <a:r>
              <a:rPr lang="en-GB" i="0" noProof="0" dirty="0">
                <a:effectLst/>
              </a:rPr>
              <a:t>Arthur </a:t>
            </a:r>
            <a:r>
              <a:rPr lang="en-GB" i="0" noProof="0" dirty="0" err="1">
                <a:effectLst/>
              </a:rPr>
              <a:t>Labinjo</a:t>
            </a:r>
            <a:r>
              <a:rPr lang="en-GB" i="0" noProof="0" dirty="0">
                <a:effectLst/>
              </a:rPr>
              <a:t>-Hughes – Birmingham 2020</a:t>
            </a:r>
          </a:p>
          <a:p>
            <a:r>
              <a:rPr lang="en-GB" i="0" noProof="0" dirty="0">
                <a:effectLst/>
              </a:rPr>
              <a:t>Alfie Steele – 2021 Coventry</a:t>
            </a:r>
          </a:p>
          <a:p>
            <a:r>
              <a:rPr lang="en-GB" i="0" noProof="0" dirty="0">
                <a:effectLst/>
              </a:rPr>
              <a:t>Finley Boden - Derby 2020 </a:t>
            </a:r>
          </a:p>
          <a:p>
            <a:endParaRPr lang="en-GB" noProof="0" dirty="0"/>
          </a:p>
        </p:txBody>
      </p:sp>
    </p:spTree>
    <p:extLst>
      <p:ext uri="{BB962C8B-B14F-4D97-AF65-F5344CB8AC3E}">
        <p14:creationId xmlns:p14="http://schemas.microsoft.com/office/powerpoint/2010/main" val="203369787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E5AD8-ECFA-C183-BB81-A3B533815DBB}"/>
              </a:ext>
            </a:extLst>
          </p:cNvPr>
          <p:cNvSpPr>
            <a:spLocks noGrp="1"/>
          </p:cNvSpPr>
          <p:nvPr>
            <p:ph type="title"/>
          </p:nvPr>
        </p:nvSpPr>
        <p:spPr>
          <a:xfrm>
            <a:off x="838200" y="365125"/>
            <a:ext cx="10515600" cy="592318"/>
          </a:xfrm>
        </p:spPr>
        <p:txBody>
          <a:bodyPr>
            <a:normAutofit/>
          </a:bodyPr>
          <a:lstStyle/>
          <a:p>
            <a:r>
              <a:rPr lang="en-GB" sz="3600" noProof="0" dirty="0">
                <a:cs typeface="Calibri Light"/>
              </a:rPr>
              <a:t>Protecting Children</a:t>
            </a:r>
          </a:p>
        </p:txBody>
      </p:sp>
      <p:sp>
        <p:nvSpPr>
          <p:cNvPr id="3" name="Content Placeholder 2">
            <a:extLst>
              <a:ext uri="{FF2B5EF4-FFF2-40B4-BE49-F238E27FC236}">
                <a16:creationId xmlns:a16="http://schemas.microsoft.com/office/drawing/2014/main" id="{DE6BEE11-2645-97E5-68AC-C90E56F48B56}"/>
              </a:ext>
            </a:extLst>
          </p:cNvPr>
          <p:cNvSpPr>
            <a:spLocks noGrp="1"/>
          </p:cNvSpPr>
          <p:nvPr>
            <p:ph idx="1"/>
          </p:nvPr>
        </p:nvSpPr>
        <p:spPr>
          <a:xfrm>
            <a:off x="838200" y="1351173"/>
            <a:ext cx="10515600" cy="4825790"/>
          </a:xfrm>
        </p:spPr>
        <p:txBody>
          <a:bodyPr vert="horz" lIns="91440" tIns="45720" rIns="91440" bIns="45720" rtlCol="0" anchor="t">
            <a:normAutofit/>
          </a:bodyPr>
          <a:lstStyle/>
          <a:p>
            <a:r>
              <a:rPr lang="en-GB" noProof="0" dirty="0">
                <a:cs typeface="Calibri"/>
              </a:rPr>
              <a:t>Under The Children Act 1989:</a:t>
            </a:r>
          </a:p>
          <a:p>
            <a:r>
              <a:rPr lang="en-GB" noProof="0" dirty="0">
                <a:cs typeface="Calibri"/>
              </a:rPr>
              <a:t>Children are sometimes exposed to harm by carers/supervisors.</a:t>
            </a:r>
          </a:p>
          <a:p>
            <a:r>
              <a:rPr lang="en-GB" noProof="0" dirty="0">
                <a:cs typeface="Calibri"/>
              </a:rPr>
              <a:t>Harm is seen as:</a:t>
            </a:r>
          </a:p>
          <a:p>
            <a:r>
              <a:rPr lang="en-GB" noProof="0" dirty="0">
                <a:cs typeface="Calibri"/>
              </a:rPr>
              <a:t>Ill treatment or the impairment of health and development</a:t>
            </a:r>
          </a:p>
          <a:p>
            <a:r>
              <a:rPr lang="en-GB" noProof="0" dirty="0">
                <a:cs typeface="Calibri"/>
              </a:rPr>
              <a:t>Suffering from seeing or hearing the ill-treatment of another</a:t>
            </a:r>
          </a:p>
          <a:p>
            <a:r>
              <a:rPr lang="en-GB" noProof="0" dirty="0">
                <a:cs typeface="Calibri"/>
              </a:rPr>
              <a:t>Sexual abuse</a:t>
            </a:r>
          </a:p>
          <a:p>
            <a:r>
              <a:rPr lang="en-GB" noProof="0" dirty="0">
                <a:cs typeface="Calibri"/>
              </a:rPr>
              <a:t>Forms of ill-treatment that are not physical</a:t>
            </a:r>
          </a:p>
          <a:p>
            <a:r>
              <a:rPr lang="en-GB" noProof="0" dirty="0">
                <a:cs typeface="Calibri"/>
              </a:rPr>
              <a:t>4 Types of Abuse</a:t>
            </a:r>
          </a:p>
          <a:p>
            <a:r>
              <a:rPr lang="en-GB" noProof="0" dirty="0">
                <a:cs typeface="Calibri"/>
              </a:rPr>
              <a:t>Physical, Emotional, Sexual &amp; Neglect </a:t>
            </a:r>
          </a:p>
          <a:p>
            <a:endParaRPr lang="en-GB" noProof="0" dirty="0">
              <a:cs typeface="Calibri"/>
            </a:endParaRPr>
          </a:p>
        </p:txBody>
      </p:sp>
    </p:spTree>
    <p:extLst>
      <p:ext uri="{BB962C8B-B14F-4D97-AF65-F5344CB8AC3E}">
        <p14:creationId xmlns:p14="http://schemas.microsoft.com/office/powerpoint/2010/main" val="110743845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D710BE44-FB9C-BEC1-71BB-AAFE2036E73F}"/>
              </a:ext>
            </a:extLst>
          </p:cNvPr>
          <p:cNvSpPr>
            <a:spLocks noGrp="1"/>
          </p:cNvSpPr>
          <p:nvPr>
            <p:ph type="title"/>
          </p:nvPr>
        </p:nvSpPr>
        <p:spPr>
          <a:xfrm>
            <a:off x="686834" y="1153572"/>
            <a:ext cx="3200400" cy="4461163"/>
          </a:xfrm>
        </p:spPr>
        <p:txBody>
          <a:bodyPr>
            <a:normAutofit/>
          </a:bodyPr>
          <a:lstStyle/>
          <a:p>
            <a:r>
              <a:rPr lang="en-GB" noProof="0" dirty="0">
                <a:solidFill>
                  <a:srgbClr val="FFFFFF"/>
                </a:solidFill>
                <a:cs typeface="Calibri Light"/>
              </a:rPr>
              <a:t>Children, YP &amp; Sexual Offences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2FE03765-CC51-8834-AE59-F6986777F5C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noProof="0" dirty="0">
                <a:cs typeface="Calibri"/>
              </a:rPr>
              <a:t>Sexual activity between anyone 16 years old and an adult is unlawful.</a:t>
            </a:r>
          </a:p>
          <a:p>
            <a:r>
              <a:rPr lang="en-GB" noProof="0" dirty="0">
                <a:cs typeface="Calibri"/>
              </a:rPr>
              <a:t>Sexual Offences Act 2003</a:t>
            </a:r>
          </a:p>
          <a:p>
            <a:r>
              <a:rPr lang="en-GB" noProof="0" dirty="0">
                <a:cs typeface="Calibri"/>
              </a:rPr>
              <a:t>Consider the act or Rape / Sexual assault / inciting a child to engage in sexual activity / Child witness sexual acts / Grooming / Sexual exploitation</a:t>
            </a:r>
          </a:p>
          <a:p>
            <a:endParaRPr lang="en-GB" noProof="0" dirty="0">
              <a:cs typeface="Calibri"/>
            </a:endParaRPr>
          </a:p>
          <a:p>
            <a:r>
              <a:rPr lang="en-GB" noProof="0" dirty="0">
                <a:cs typeface="Calibri"/>
              </a:rPr>
              <a:t>Different sections of the Sexual Offences Act 2003 cover these areas</a:t>
            </a:r>
          </a:p>
          <a:p>
            <a:endParaRPr lang="en-GB" noProof="0" dirty="0">
              <a:cs typeface="Calibri"/>
            </a:endParaRPr>
          </a:p>
        </p:txBody>
      </p:sp>
    </p:spTree>
    <p:extLst>
      <p:ext uri="{BB962C8B-B14F-4D97-AF65-F5344CB8AC3E}">
        <p14:creationId xmlns:p14="http://schemas.microsoft.com/office/powerpoint/2010/main" val="339292362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1815A-DD03-29F8-6E80-4D692D397ED2}"/>
              </a:ext>
            </a:extLst>
          </p:cNvPr>
          <p:cNvSpPr>
            <a:spLocks noGrp="1"/>
          </p:cNvSpPr>
          <p:nvPr>
            <p:ph type="title"/>
          </p:nvPr>
        </p:nvSpPr>
        <p:spPr>
          <a:xfrm>
            <a:off x="838200" y="365125"/>
            <a:ext cx="10515600" cy="847449"/>
          </a:xfrm>
        </p:spPr>
        <p:txBody>
          <a:bodyPr/>
          <a:lstStyle/>
          <a:p>
            <a:r>
              <a:rPr lang="en-GB" dirty="0"/>
              <a:t>Sexual Offences Act 2003</a:t>
            </a:r>
            <a:endParaRPr lang="en-US" dirty="0"/>
          </a:p>
        </p:txBody>
      </p:sp>
      <p:sp>
        <p:nvSpPr>
          <p:cNvPr id="3" name="Content Placeholder 2">
            <a:extLst>
              <a:ext uri="{FF2B5EF4-FFF2-40B4-BE49-F238E27FC236}">
                <a16:creationId xmlns:a16="http://schemas.microsoft.com/office/drawing/2014/main" id="{B40F66A8-754F-E779-B479-BA5EA8A72EB8}"/>
              </a:ext>
            </a:extLst>
          </p:cNvPr>
          <p:cNvSpPr>
            <a:spLocks noGrp="1"/>
          </p:cNvSpPr>
          <p:nvPr>
            <p:ph idx="1"/>
          </p:nvPr>
        </p:nvSpPr>
        <p:spPr>
          <a:xfrm>
            <a:off x="838200" y="1590261"/>
            <a:ext cx="10515600" cy="4586702"/>
          </a:xfrm>
        </p:spPr>
        <p:txBody>
          <a:bodyPr>
            <a:normAutofit fontScale="92500" lnSpcReduction="20000"/>
          </a:bodyPr>
          <a:lstStyle/>
          <a:p>
            <a:r>
              <a:rPr lang="en-US" b="1" dirty="0"/>
              <a:t>Main Child-Related Offences</a:t>
            </a:r>
          </a:p>
          <a:p>
            <a:r>
              <a:rPr lang="en-US" b="1" dirty="0"/>
              <a:t>1. Offences Against Children Under 13 (Sections 5–8)</a:t>
            </a:r>
          </a:p>
          <a:p>
            <a:r>
              <a:rPr lang="en-US" b="1" dirty="0"/>
              <a:t>Section 5</a:t>
            </a:r>
            <a:r>
              <a:rPr lang="en-US" dirty="0"/>
              <a:t>: Rape of a child under 13.</a:t>
            </a:r>
          </a:p>
          <a:p>
            <a:r>
              <a:rPr lang="en-US" b="1" dirty="0"/>
              <a:t>Section 6</a:t>
            </a:r>
            <a:r>
              <a:rPr lang="en-US" dirty="0"/>
              <a:t>: Assault by penetration of a child under 13.</a:t>
            </a:r>
          </a:p>
          <a:p>
            <a:r>
              <a:rPr lang="en-US" b="1" dirty="0"/>
              <a:t>Section 7</a:t>
            </a:r>
            <a:r>
              <a:rPr lang="en-US" dirty="0"/>
              <a:t>: Sexual assault of a child under 13.</a:t>
            </a:r>
          </a:p>
          <a:p>
            <a:r>
              <a:rPr lang="en-US" b="1" dirty="0"/>
              <a:t>Section 8</a:t>
            </a:r>
            <a:r>
              <a:rPr lang="en-US" dirty="0"/>
              <a:t>: Causing or inciting a child under 13 to engage in sexual activity. </a:t>
            </a:r>
            <a:r>
              <a:rPr lang="en-US" b="1" dirty="0"/>
              <a:t>2. Offences Against Children Under 16 (Sections 9–12)</a:t>
            </a:r>
          </a:p>
          <a:p>
            <a:r>
              <a:rPr lang="en-US" b="1" dirty="0"/>
              <a:t>Section 9</a:t>
            </a:r>
            <a:r>
              <a:rPr lang="en-US" dirty="0"/>
              <a:t>: Sexual activity with a child.</a:t>
            </a:r>
          </a:p>
          <a:p>
            <a:r>
              <a:rPr lang="en-US" b="1" dirty="0"/>
              <a:t>Section 10</a:t>
            </a:r>
            <a:r>
              <a:rPr lang="en-US" dirty="0"/>
              <a:t>: Causing or inciting a child to engage in sexual activity.</a:t>
            </a:r>
          </a:p>
          <a:p>
            <a:r>
              <a:rPr lang="en-US" b="1" dirty="0"/>
              <a:t>Section 11</a:t>
            </a:r>
            <a:r>
              <a:rPr lang="en-US" dirty="0"/>
              <a:t>: Engaging in sexual activity in the presence of a child.</a:t>
            </a:r>
          </a:p>
          <a:p>
            <a:r>
              <a:rPr lang="en-US" b="1" dirty="0"/>
              <a:t>Section 12</a:t>
            </a:r>
            <a:r>
              <a:rPr lang="en-US" dirty="0"/>
              <a:t>: Causing a child to watch a sexual act. </a:t>
            </a:r>
          </a:p>
        </p:txBody>
      </p:sp>
    </p:spTree>
    <p:extLst>
      <p:ext uri="{BB962C8B-B14F-4D97-AF65-F5344CB8AC3E}">
        <p14:creationId xmlns:p14="http://schemas.microsoft.com/office/powerpoint/2010/main" val="59629226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DB84B-84FE-A029-EAEF-6A8B77DB81EC}"/>
              </a:ext>
            </a:extLst>
          </p:cNvPr>
          <p:cNvSpPr>
            <a:spLocks noGrp="1"/>
          </p:cNvSpPr>
          <p:nvPr>
            <p:ph type="title"/>
          </p:nvPr>
        </p:nvSpPr>
        <p:spPr>
          <a:xfrm>
            <a:off x="838200" y="365125"/>
            <a:ext cx="10515600" cy="847449"/>
          </a:xfrm>
        </p:spPr>
        <p:txBody>
          <a:bodyPr/>
          <a:lstStyle/>
          <a:p>
            <a:r>
              <a:rPr lang="en-GB" dirty="0"/>
              <a:t>Sexual Offences Act 2003</a:t>
            </a:r>
            <a:endParaRPr lang="en-US" dirty="0"/>
          </a:p>
        </p:txBody>
      </p:sp>
      <p:sp>
        <p:nvSpPr>
          <p:cNvPr id="3" name="Content Placeholder 2">
            <a:extLst>
              <a:ext uri="{FF2B5EF4-FFF2-40B4-BE49-F238E27FC236}">
                <a16:creationId xmlns:a16="http://schemas.microsoft.com/office/drawing/2014/main" id="{65321875-E3F0-06ED-EAE5-21097439CF9C}"/>
              </a:ext>
            </a:extLst>
          </p:cNvPr>
          <p:cNvSpPr>
            <a:spLocks noGrp="1"/>
          </p:cNvSpPr>
          <p:nvPr>
            <p:ph idx="1"/>
          </p:nvPr>
        </p:nvSpPr>
        <p:spPr>
          <a:xfrm>
            <a:off x="838200" y="1530626"/>
            <a:ext cx="10515600" cy="4646337"/>
          </a:xfrm>
        </p:spPr>
        <p:txBody>
          <a:bodyPr>
            <a:normAutofit fontScale="92500" lnSpcReduction="20000"/>
          </a:bodyPr>
          <a:lstStyle/>
          <a:p>
            <a:r>
              <a:rPr lang="en-GB" b="1" noProof="0" dirty="0"/>
              <a:t>3. Grooming and Facilitation</a:t>
            </a:r>
          </a:p>
          <a:p>
            <a:r>
              <a:rPr lang="en-GB" b="1" noProof="0" dirty="0"/>
              <a:t>Section 14</a:t>
            </a:r>
            <a:r>
              <a:rPr lang="en-GB" noProof="0" dirty="0"/>
              <a:t>: Arranging or facilitating commission of a child sex offence.</a:t>
            </a:r>
          </a:p>
          <a:p>
            <a:r>
              <a:rPr lang="en-GB" b="1" noProof="0" dirty="0"/>
              <a:t>Section 15</a:t>
            </a:r>
            <a:r>
              <a:rPr lang="en-GB" noProof="0" dirty="0"/>
              <a:t>: Meeting a child following sexual grooming.</a:t>
            </a:r>
          </a:p>
          <a:p>
            <a:r>
              <a:rPr lang="en-GB" b="1" noProof="0" dirty="0"/>
              <a:t>Section 15A</a:t>
            </a:r>
            <a:r>
              <a:rPr lang="en-GB" noProof="0" dirty="0"/>
              <a:t>: Sexual communication with a child. </a:t>
            </a:r>
          </a:p>
          <a:p>
            <a:r>
              <a:rPr lang="en-GB" b="1" noProof="0" dirty="0"/>
              <a:t>4. Abuse of Position of Trust (Sections 16–19)</a:t>
            </a:r>
          </a:p>
          <a:p>
            <a:r>
              <a:rPr lang="en-GB" noProof="0" dirty="0"/>
              <a:t>Covers teachers, care workers, and others in authority who exploit their position to commit sexual offences against children. [</a:t>
            </a:r>
          </a:p>
          <a:p>
            <a:r>
              <a:rPr lang="en-GB" b="1" noProof="0" dirty="0"/>
              <a:t>5. Familial Child Sex Offences (Sections 25–26)</a:t>
            </a:r>
          </a:p>
          <a:p>
            <a:r>
              <a:rPr lang="en-GB" noProof="0" dirty="0"/>
              <a:t>Sexual activity with or inciting a child family member. </a:t>
            </a:r>
          </a:p>
          <a:p>
            <a:r>
              <a:rPr lang="en-GB" b="1" noProof="0" dirty="0"/>
              <a:t>6. Sexual Exploitation</a:t>
            </a:r>
          </a:p>
          <a:p>
            <a:r>
              <a:rPr lang="en-GB" noProof="0" dirty="0"/>
              <a:t>Sections 47–50 criminalise paying for sexual services of a child, child prostitution, and pornography.</a:t>
            </a:r>
          </a:p>
          <a:p>
            <a:endParaRPr lang="en-US" dirty="0"/>
          </a:p>
        </p:txBody>
      </p:sp>
    </p:spTree>
    <p:extLst>
      <p:ext uri="{BB962C8B-B14F-4D97-AF65-F5344CB8AC3E}">
        <p14:creationId xmlns:p14="http://schemas.microsoft.com/office/powerpoint/2010/main" val="25398289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E1367-6E31-6210-C670-E25D8D904CF6}"/>
              </a:ext>
            </a:extLst>
          </p:cNvPr>
          <p:cNvSpPr>
            <a:spLocks noGrp="1"/>
          </p:cNvSpPr>
          <p:nvPr>
            <p:ph type="title"/>
          </p:nvPr>
        </p:nvSpPr>
        <p:spPr>
          <a:xfrm>
            <a:off x="838200" y="365125"/>
            <a:ext cx="10515600" cy="649828"/>
          </a:xfrm>
        </p:spPr>
        <p:txBody>
          <a:bodyPr>
            <a:normAutofit/>
          </a:bodyPr>
          <a:lstStyle/>
          <a:p>
            <a:r>
              <a:rPr lang="en-GB" sz="3600" noProof="0" dirty="0">
                <a:cs typeface="Calibri Light"/>
              </a:rPr>
              <a:t>Child Rape</a:t>
            </a:r>
          </a:p>
        </p:txBody>
      </p:sp>
      <p:sp>
        <p:nvSpPr>
          <p:cNvPr id="3" name="Content Placeholder 2">
            <a:extLst>
              <a:ext uri="{FF2B5EF4-FFF2-40B4-BE49-F238E27FC236}">
                <a16:creationId xmlns:a16="http://schemas.microsoft.com/office/drawing/2014/main" id="{E8741052-B884-71D8-980B-8993D2D092D3}"/>
              </a:ext>
            </a:extLst>
          </p:cNvPr>
          <p:cNvSpPr>
            <a:spLocks noGrp="1"/>
          </p:cNvSpPr>
          <p:nvPr>
            <p:ph idx="1"/>
          </p:nvPr>
        </p:nvSpPr>
        <p:spPr>
          <a:xfrm>
            <a:off x="838200" y="1178644"/>
            <a:ext cx="10515600" cy="4998319"/>
          </a:xfrm>
        </p:spPr>
        <p:txBody>
          <a:bodyPr vert="horz" lIns="91440" tIns="45720" rIns="91440" bIns="45720" rtlCol="0" anchor="t">
            <a:normAutofit lnSpcReduction="10000"/>
          </a:bodyPr>
          <a:lstStyle/>
          <a:p>
            <a:r>
              <a:rPr lang="en-GB" noProof="0" dirty="0">
                <a:cs typeface="Calibri"/>
              </a:rPr>
              <a:t>Rape of a child under 13 years old offence under S 5 Sexual Offences Act 2003</a:t>
            </a:r>
          </a:p>
          <a:p>
            <a:r>
              <a:rPr lang="en-US" b="1" dirty="0"/>
              <a:t>Rape of a child under 13</a:t>
            </a:r>
          </a:p>
          <a:p>
            <a:r>
              <a:rPr lang="en-US" dirty="0"/>
              <a:t>(1)A person commits an offence if—</a:t>
            </a:r>
          </a:p>
          <a:p>
            <a:r>
              <a:rPr lang="en-US" dirty="0"/>
              <a:t>(a)he intentionally penetrates the vagina, anus or mouth of another person with his penis, and</a:t>
            </a:r>
          </a:p>
          <a:p>
            <a:r>
              <a:rPr lang="en-US" dirty="0"/>
              <a:t>(b)the other person is under 13.</a:t>
            </a:r>
          </a:p>
          <a:p>
            <a:r>
              <a:rPr lang="en-US" dirty="0"/>
              <a:t>(2)A person guilty of an offence under this section is liable, on conviction on indictment, to imprisonment for life.</a:t>
            </a:r>
          </a:p>
          <a:p>
            <a:r>
              <a:rPr lang="en-GB" noProof="0" dirty="0">
                <a:cs typeface="Calibri"/>
              </a:rPr>
              <a:t>Victims can be both male and female</a:t>
            </a:r>
          </a:p>
          <a:p>
            <a:r>
              <a:rPr lang="en-GB" noProof="0" dirty="0">
                <a:cs typeface="Calibri"/>
              </a:rPr>
              <a:t>Victims 13-15 lack of consent needs to be proven</a:t>
            </a:r>
          </a:p>
          <a:p>
            <a:endParaRPr lang="en-GB" noProof="0" dirty="0">
              <a:cs typeface="Calibri"/>
            </a:endParaRPr>
          </a:p>
        </p:txBody>
      </p:sp>
    </p:spTree>
    <p:extLst>
      <p:ext uri="{BB962C8B-B14F-4D97-AF65-F5344CB8AC3E}">
        <p14:creationId xmlns:p14="http://schemas.microsoft.com/office/powerpoint/2010/main" val="203443844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C74F3-C596-4278-8B57-7E7DE4C6E8BF}"/>
              </a:ext>
            </a:extLst>
          </p:cNvPr>
          <p:cNvSpPr>
            <a:spLocks noGrp="1"/>
          </p:cNvSpPr>
          <p:nvPr>
            <p:ph type="title"/>
          </p:nvPr>
        </p:nvSpPr>
        <p:spPr>
          <a:xfrm>
            <a:off x="838200" y="365125"/>
            <a:ext cx="10515600" cy="678582"/>
          </a:xfrm>
        </p:spPr>
        <p:txBody>
          <a:bodyPr>
            <a:normAutofit/>
          </a:bodyPr>
          <a:lstStyle/>
          <a:p>
            <a:r>
              <a:rPr lang="en-GB" sz="2800" noProof="0" dirty="0">
                <a:cs typeface="Calibri Light"/>
              </a:rPr>
              <a:t>Sexual Assault of a Child</a:t>
            </a:r>
          </a:p>
        </p:txBody>
      </p:sp>
      <p:sp>
        <p:nvSpPr>
          <p:cNvPr id="3" name="Content Placeholder 2">
            <a:extLst>
              <a:ext uri="{FF2B5EF4-FFF2-40B4-BE49-F238E27FC236}">
                <a16:creationId xmlns:a16="http://schemas.microsoft.com/office/drawing/2014/main" id="{61FD409E-EB74-B548-7336-FFA7441F1637}"/>
              </a:ext>
            </a:extLst>
          </p:cNvPr>
          <p:cNvSpPr>
            <a:spLocks noGrp="1"/>
          </p:cNvSpPr>
          <p:nvPr>
            <p:ph idx="1"/>
          </p:nvPr>
        </p:nvSpPr>
        <p:spPr>
          <a:xfrm>
            <a:off x="838200" y="1365550"/>
            <a:ext cx="10515600" cy="4811413"/>
          </a:xfrm>
        </p:spPr>
        <p:txBody>
          <a:bodyPr vert="horz" lIns="91440" tIns="45720" rIns="91440" bIns="45720" rtlCol="0" anchor="t">
            <a:normAutofit/>
          </a:bodyPr>
          <a:lstStyle/>
          <a:p>
            <a:r>
              <a:rPr lang="en-GB" noProof="0" dirty="0">
                <a:cs typeface="Calibri"/>
              </a:rPr>
              <a:t>Under S 6 Sexual Offences Act 2003</a:t>
            </a:r>
          </a:p>
          <a:p>
            <a:r>
              <a:rPr lang="en-GB" noProof="0" dirty="0">
                <a:cs typeface="Calibri"/>
              </a:rPr>
              <a:t>Can be committed by Male or Female to a Male or Female</a:t>
            </a:r>
          </a:p>
          <a:p>
            <a:r>
              <a:rPr lang="en-GB" noProof="0" dirty="0">
                <a:cs typeface="Calibri"/>
              </a:rPr>
              <a:t>Use any part of the body or items</a:t>
            </a:r>
          </a:p>
          <a:p>
            <a:r>
              <a:rPr lang="en-GB" noProof="0" dirty="0">
                <a:cs typeface="Calibri"/>
              </a:rPr>
              <a:t>Sexual Assault (under 13) without penetration covered by S 7 (1) Sexual Offences Act 2003 (touching / sexual)</a:t>
            </a:r>
          </a:p>
          <a:p>
            <a:r>
              <a:rPr lang="en-GB" noProof="0" dirty="0">
                <a:cs typeface="Calibri"/>
              </a:rPr>
              <a:t>As rape - </a:t>
            </a:r>
            <a:r>
              <a:rPr lang="en-GB" noProof="0" dirty="0">
                <a:ea typeface="+mn-lt"/>
                <a:cs typeface="+mn-lt"/>
              </a:rPr>
              <a:t>Consented? If they did it's relevant as if the defendant though the victim was over 16 years old</a:t>
            </a:r>
          </a:p>
          <a:p>
            <a:r>
              <a:rPr lang="en-GB" noProof="0" dirty="0">
                <a:ea typeface="+mn-lt"/>
                <a:cs typeface="+mn-lt"/>
              </a:rPr>
              <a:t>Victims 13-15 lack of consent needs to be proven</a:t>
            </a:r>
          </a:p>
          <a:p>
            <a:r>
              <a:rPr lang="en-GB" noProof="0" dirty="0">
                <a:cs typeface="Calibri"/>
              </a:rPr>
              <a:t>Penalty – six months imprisonment/fine, up to 14 years imprisonment on indictment</a:t>
            </a:r>
          </a:p>
          <a:p>
            <a:endParaRPr lang="en-GB" noProof="0" dirty="0">
              <a:cs typeface="Calibri"/>
            </a:endParaRPr>
          </a:p>
          <a:p>
            <a:endParaRPr lang="en-GB" noProof="0" dirty="0">
              <a:cs typeface="Calibri"/>
            </a:endParaRPr>
          </a:p>
        </p:txBody>
      </p:sp>
    </p:spTree>
    <p:extLst>
      <p:ext uri="{BB962C8B-B14F-4D97-AF65-F5344CB8AC3E}">
        <p14:creationId xmlns:p14="http://schemas.microsoft.com/office/powerpoint/2010/main" val="11899630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A6A9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DD076F1-5670-3389-7172-78281E39DB4D}"/>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GB" sz="3600" noProof="0" dirty="0">
                <a:solidFill>
                  <a:srgbClr val="FFFFFF"/>
                </a:solidFill>
              </a:rPr>
              <a:t>DBS </a:t>
            </a:r>
            <a:endParaRPr lang="en-GB" sz="3600" noProof="0" dirty="0">
              <a:solidFill>
                <a:srgbClr val="FFFFFF"/>
              </a:solidFill>
              <a:cs typeface="Calibri Light"/>
            </a:endParaRPr>
          </a:p>
        </p:txBody>
      </p:sp>
      <p:sp>
        <p:nvSpPr>
          <p:cNvPr id="11"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pic>
        <p:nvPicPr>
          <p:cNvPr id="4" name="Picture 4" descr="Graphical user interface, text, application, chat or text message&#10;&#10;Description automatically generated">
            <a:extLst>
              <a:ext uri="{FF2B5EF4-FFF2-40B4-BE49-F238E27FC236}">
                <a16:creationId xmlns:a16="http://schemas.microsoft.com/office/drawing/2014/main" id="{703330D1-F1F6-CEEE-8385-9844AE9CFC2A}"/>
              </a:ext>
            </a:extLst>
          </p:cNvPr>
          <p:cNvPicPr>
            <a:picLocks noGrp="1" noChangeAspect="1"/>
          </p:cNvPicPr>
          <p:nvPr>
            <p:ph idx="1"/>
          </p:nvPr>
        </p:nvPicPr>
        <p:blipFill rotWithShape="1">
          <a:blip r:embed="rId2"/>
          <a:srcRect l="3688" r="17799" b="1"/>
          <a:stretch/>
        </p:blipFill>
        <p:spPr>
          <a:xfrm>
            <a:off x="976251" y="942538"/>
            <a:ext cx="7163222" cy="4808332"/>
          </a:xfrm>
          <a:prstGeom prst="rect">
            <a:avLst/>
          </a:prstGeom>
          <a:effectLst/>
        </p:spPr>
      </p:pic>
    </p:spTree>
    <p:extLst>
      <p:ext uri="{BB962C8B-B14F-4D97-AF65-F5344CB8AC3E}">
        <p14:creationId xmlns:p14="http://schemas.microsoft.com/office/powerpoint/2010/main" val="18415015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p:cNvSpPr>
            <a:spLocks noGrp="1"/>
          </p:cNvSpPr>
          <p:nvPr>
            <p:ph type="title"/>
          </p:nvPr>
        </p:nvSpPr>
        <p:spPr>
          <a:xfrm>
            <a:off x="838200" y="365125"/>
            <a:ext cx="10515600" cy="1325563"/>
          </a:xfrm>
        </p:spPr>
        <p:txBody>
          <a:bodyPr>
            <a:normAutofit/>
          </a:bodyPr>
          <a:lstStyle/>
          <a:p>
            <a:r>
              <a:rPr lang="en-GB" noProof="0" dirty="0">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p:cNvSpPr>
            <a:spLocks noGrp="1"/>
          </p:cNvSpPr>
          <p:nvPr>
            <p:ph idx="1"/>
          </p:nvPr>
        </p:nvSpPr>
        <p:spPr>
          <a:xfrm>
            <a:off x="838200" y="1825625"/>
            <a:ext cx="10515600" cy="4351338"/>
          </a:xfrm>
        </p:spPr>
        <p:txBody>
          <a:bodyPr>
            <a:normAutofit/>
          </a:bodyPr>
          <a:lstStyle/>
          <a:p>
            <a:r>
              <a:rPr lang="en-GB" noProof="0" dirty="0"/>
              <a:t>The DBS was formed in 2012 by merging the functions of the Criminal Records Bureau (CRB) and the Independent Safeguarding Authority (ISA) under the Protection of Freedoms Act 2012.</a:t>
            </a:r>
          </a:p>
          <a:p>
            <a:r>
              <a:rPr lang="en-GB" noProof="0" dirty="0"/>
              <a:t>It is a legal requirement in the UK for regulated activity employers to refer safeguarding concerns to the DBS. </a:t>
            </a:r>
          </a:p>
          <a:p>
            <a:r>
              <a:rPr lang="en-GB" noProof="0" dirty="0"/>
              <a:t>It is illegal for anyone barred by the DBS to work, or apply to work with the sector from which they are barred. </a:t>
            </a:r>
          </a:p>
          <a:p>
            <a:r>
              <a:rPr lang="en-GB" noProof="0" dirty="0"/>
              <a:t>It is also illegal for an employer to knowingly employ a barred person in the sector from which they are barred.</a:t>
            </a:r>
          </a:p>
        </p:txBody>
      </p:sp>
    </p:spTree>
    <p:extLst>
      <p:ext uri="{BB962C8B-B14F-4D97-AF65-F5344CB8AC3E}">
        <p14:creationId xmlns:p14="http://schemas.microsoft.com/office/powerpoint/2010/main" val="12585920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noProof="0" dirty="0"/>
          </a:p>
        </p:txBody>
      </p:sp>
      <p:sp>
        <p:nvSpPr>
          <p:cNvPr id="2" name="Title 1">
            <a:extLst>
              <a:ext uri="{FF2B5EF4-FFF2-40B4-BE49-F238E27FC236}">
                <a16:creationId xmlns:a16="http://schemas.microsoft.com/office/drawing/2014/main" id="{BF57F5D9-1960-BF0F-B033-4860178C8695}"/>
              </a:ext>
            </a:extLst>
          </p:cNvPr>
          <p:cNvSpPr>
            <a:spLocks noGrp="1"/>
          </p:cNvSpPr>
          <p:nvPr>
            <p:ph type="title"/>
          </p:nvPr>
        </p:nvSpPr>
        <p:spPr>
          <a:xfrm>
            <a:off x="838200" y="365125"/>
            <a:ext cx="10515600" cy="1325563"/>
          </a:xfrm>
        </p:spPr>
        <p:txBody>
          <a:bodyPr>
            <a:normAutofit/>
          </a:bodyPr>
          <a:lstStyle/>
          <a:p>
            <a:r>
              <a:rPr lang="en-GB" noProof="0" dirty="0">
                <a:cs typeface="Calibri Light"/>
              </a:rPr>
              <a:t>DBS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noProof="0" dirty="0"/>
          </a:p>
        </p:txBody>
      </p:sp>
      <p:sp>
        <p:nvSpPr>
          <p:cNvPr id="3" name="Content Placeholder 2">
            <a:extLst>
              <a:ext uri="{FF2B5EF4-FFF2-40B4-BE49-F238E27FC236}">
                <a16:creationId xmlns:a16="http://schemas.microsoft.com/office/drawing/2014/main" id="{833866A2-6A41-98C3-D534-8E14346D2B9B}"/>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GB" sz="2400" noProof="0" dirty="0">
                <a:ea typeface="+mn-lt"/>
                <a:cs typeface="+mn-lt"/>
              </a:rPr>
              <a:t>Employers can check the criminal record of someone applying for a role. </a:t>
            </a:r>
          </a:p>
          <a:p>
            <a:r>
              <a:rPr lang="en-GB" sz="2400" noProof="0" dirty="0">
                <a:ea typeface="+mn-lt"/>
                <a:cs typeface="+mn-lt"/>
              </a:rPr>
              <a:t>You can get a detailed check for certain roles</a:t>
            </a:r>
          </a:p>
          <a:p>
            <a:pPr lvl="1"/>
            <a:r>
              <a:rPr lang="en-GB" noProof="0" dirty="0">
                <a:cs typeface="Calibri"/>
              </a:rPr>
              <a:t>Child Care / Health / Youth services / education</a:t>
            </a:r>
          </a:p>
          <a:p>
            <a:pPr marL="0" indent="0">
              <a:buNone/>
            </a:pPr>
            <a:r>
              <a:rPr lang="en-GB" sz="2400" noProof="0" dirty="0">
                <a:ea typeface="+mn-lt"/>
                <a:cs typeface="+mn-lt"/>
              </a:rPr>
              <a:t>You can request:</a:t>
            </a:r>
            <a:endParaRPr lang="en-GB" sz="2400" noProof="0" dirty="0">
              <a:cs typeface="Calibri"/>
            </a:endParaRPr>
          </a:p>
          <a:p>
            <a:r>
              <a:rPr lang="en-GB" sz="2400" noProof="0" dirty="0">
                <a:ea typeface="+mn-lt"/>
                <a:cs typeface="+mn-lt"/>
              </a:rPr>
              <a:t>a </a:t>
            </a:r>
            <a:r>
              <a:rPr lang="en-GB" sz="2400" b="1" noProof="0" dirty="0">
                <a:ea typeface="+mn-lt"/>
                <a:cs typeface="+mn-lt"/>
              </a:rPr>
              <a:t>basic check</a:t>
            </a:r>
            <a:r>
              <a:rPr lang="en-GB" sz="2400" noProof="0" dirty="0">
                <a:ea typeface="+mn-lt"/>
                <a:cs typeface="+mn-lt"/>
              </a:rPr>
              <a:t>, which shows unspent convictions and conditional cautions</a:t>
            </a:r>
            <a:endParaRPr lang="en-GB" sz="2400" noProof="0" dirty="0">
              <a:cs typeface="Calibri"/>
            </a:endParaRPr>
          </a:p>
          <a:p>
            <a:r>
              <a:rPr lang="en-GB" sz="2400" noProof="0" dirty="0">
                <a:ea typeface="+mn-lt"/>
                <a:cs typeface="+mn-lt"/>
              </a:rPr>
              <a:t>a </a:t>
            </a:r>
            <a:r>
              <a:rPr lang="en-GB" sz="2400" b="1" noProof="0" dirty="0">
                <a:ea typeface="+mn-lt"/>
                <a:cs typeface="+mn-lt"/>
              </a:rPr>
              <a:t>standard check</a:t>
            </a:r>
            <a:r>
              <a:rPr lang="en-GB" sz="2400" noProof="0" dirty="0">
                <a:ea typeface="+mn-lt"/>
                <a:cs typeface="+mn-lt"/>
              </a:rPr>
              <a:t>, which shows spent and unspent convictions and cautions</a:t>
            </a:r>
            <a:endParaRPr lang="en-GB" sz="2400" noProof="0" dirty="0">
              <a:cs typeface="Calibri"/>
            </a:endParaRPr>
          </a:p>
          <a:p>
            <a:r>
              <a:rPr lang="en-GB" sz="2400" noProof="0" dirty="0">
                <a:ea typeface="+mn-lt"/>
                <a:cs typeface="+mn-lt"/>
              </a:rPr>
              <a:t>an </a:t>
            </a:r>
            <a:r>
              <a:rPr lang="en-GB" sz="2400" b="1" noProof="0" dirty="0">
                <a:ea typeface="+mn-lt"/>
                <a:cs typeface="+mn-lt"/>
              </a:rPr>
              <a:t>enhanced check</a:t>
            </a:r>
            <a:r>
              <a:rPr lang="en-GB" sz="2400" noProof="0" dirty="0">
                <a:ea typeface="+mn-lt"/>
                <a:cs typeface="+mn-lt"/>
              </a:rPr>
              <a:t>, which shows the same as a standard check plus any information held by local police that’s considered relevant to the role</a:t>
            </a:r>
          </a:p>
          <a:p>
            <a:pPr lvl="1"/>
            <a:r>
              <a:rPr lang="en-GB" noProof="0" dirty="0">
                <a:ea typeface="+mn-lt"/>
                <a:cs typeface="+mn-lt"/>
              </a:rPr>
              <a:t>barred lists  </a:t>
            </a:r>
            <a:endParaRPr lang="en-GB" noProof="0" dirty="0">
              <a:cs typeface="Calibri"/>
            </a:endParaRPr>
          </a:p>
        </p:txBody>
      </p:sp>
    </p:spTree>
    <p:extLst>
      <p:ext uri="{BB962C8B-B14F-4D97-AF65-F5344CB8AC3E}">
        <p14:creationId xmlns:p14="http://schemas.microsoft.com/office/powerpoint/2010/main" val="277529997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22530"/>
          </a:xfrm>
        </p:spPr>
        <p:txBody>
          <a:bodyPr/>
          <a:lstStyle/>
          <a:p>
            <a:r>
              <a:rPr lang="en-GB" noProof="0" dirty="0"/>
              <a:t>DBS Pre- 2002</a:t>
            </a:r>
          </a:p>
        </p:txBody>
      </p:sp>
      <p:sp>
        <p:nvSpPr>
          <p:cNvPr id="3" name="Content Placeholder 2"/>
          <p:cNvSpPr>
            <a:spLocks noGrp="1"/>
          </p:cNvSpPr>
          <p:nvPr>
            <p:ph idx="1"/>
          </p:nvPr>
        </p:nvSpPr>
        <p:spPr>
          <a:xfrm>
            <a:off x="838200" y="1318661"/>
            <a:ext cx="10515600" cy="4858302"/>
          </a:xfrm>
        </p:spPr>
        <p:txBody>
          <a:bodyPr vert="horz" lIns="91440" tIns="45720" rIns="91440" bIns="45720" rtlCol="0" anchor="t">
            <a:normAutofit/>
          </a:bodyPr>
          <a:lstStyle/>
          <a:p>
            <a:r>
              <a:rPr lang="en-GB" noProof="0" dirty="0"/>
              <a:t>Under the old system, employers sought police checks locally.</a:t>
            </a:r>
            <a:endParaRPr lang="en-GB" noProof="0" dirty="0">
              <a:cs typeface="Calibri"/>
            </a:endParaRPr>
          </a:p>
          <a:p>
            <a:r>
              <a:rPr lang="en-GB" noProof="0" dirty="0"/>
              <a:t>Took months, it was standard practice for people to start work subject to a satisfactory clearance coming through later from the police, provided their ‘List 99 Check’ was clear.</a:t>
            </a:r>
          </a:p>
          <a:p>
            <a:r>
              <a:rPr lang="en-GB" noProof="0" dirty="0"/>
              <a:t>Police Forces found the checks burdensome</a:t>
            </a:r>
          </a:p>
          <a:p>
            <a:r>
              <a:rPr lang="en-GB" noProof="0" dirty="0"/>
              <a:t>Official guidance told employers they should normally "consider" having a check done only on people applying for posts entailing:</a:t>
            </a:r>
          </a:p>
          <a:p>
            <a:pPr marL="0" indent="0" algn="ctr">
              <a:buNone/>
            </a:pPr>
            <a:r>
              <a:rPr lang="en-GB" b="1" noProof="0" dirty="0"/>
              <a:t> "a substantial level of access to children which may also be unsupervised, and will be regular or sustained".</a:t>
            </a:r>
          </a:p>
          <a:p>
            <a:pPr marL="0" indent="0" algn="ctr">
              <a:buNone/>
            </a:pPr>
            <a:endParaRPr lang="en-GB" noProof="0" dirty="0"/>
          </a:p>
        </p:txBody>
      </p:sp>
    </p:spTree>
    <p:extLst>
      <p:ext uri="{BB962C8B-B14F-4D97-AF65-F5344CB8AC3E}">
        <p14:creationId xmlns:p14="http://schemas.microsoft.com/office/powerpoint/2010/main" val="40603968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86159"/>
          </a:xfrm>
        </p:spPr>
        <p:txBody>
          <a:bodyPr/>
          <a:lstStyle/>
          <a:p>
            <a:r>
              <a:rPr lang="en-GB" noProof="0" dirty="0"/>
              <a:t>From May 2002</a:t>
            </a:r>
          </a:p>
        </p:txBody>
      </p:sp>
      <p:sp>
        <p:nvSpPr>
          <p:cNvPr id="3" name="Content Placeholder 2"/>
          <p:cNvSpPr>
            <a:spLocks noGrp="1"/>
          </p:cNvSpPr>
          <p:nvPr>
            <p:ph idx="1"/>
          </p:nvPr>
        </p:nvSpPr>
        <p:spPr>
          <a:xfrm>
            <a:off x="838200" y="1443789"/>
            <a:ext cx="10515600" cy="4733174"/>
          </a:xfrm>
        </p:spPr>
        <p:txBody>
          <a:bodyPr/>
          <a:lstStyle/>
          <a:p>
            <a:r>
              <a:rPr lang="en-GB" noProof="0" dirty="0"/>
              <a:t>The Criminal Records Bureau had started work as a central point for all checks and the system was tightened up.</a:t>
            </a:r>
          </a:p>
          <a:p>
            <a:r>
              <a:rPr lang="en-GB" noProof="0" dirty="0"/>
              <a:t>All applicants for posts involving working with children were to seek clearance via the bureau - known as "disclosure" - before starting work.</a:t>
            </a:r>
          </a:p>
          <a:p>
            <a:r>
              <a:rPr lang="en-GB" noProof="0" dirty="0"/>
              <a:t>But by end of May the Bureau could not cope with the demand. </a:t>
            </a:r>
          </a:p>
          <a:p>
            <a:r>
              <a:rPr lang="en-GB" noProof="0" dirty="0"/>
              <a:t>Classroom staff could start work pending completion of their police checks, provided they were not on List 99.</a:t>
            </a:r>
          </a:p>
        </p:txBody>
      </p:sp>
    </p:spTree>
    <p:extLst>
      <p:ext uri="{BB962C8B-B14F-4D97-AF65-F5344CB8AC3E}">
        <p14:creationId xmlns:p14="http://schemas.microsoft.com/office/powerpoint/2010/main" val="322626542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p:cNvSpPr>
            <a:spLocks noGrp="1"/>
          </p:cNvSpPr>
          <p:nvPr>
            <p:ph type="title"/>
          </p:nvPr>
        </p:nvSpPr>
        <p:spPr>
          <a:xfrm>
            <a:off x="640080" y="325369"/>
            <a:ext cx="4368602" cy="2043105"/>
          </a:xfrm>
        </p:spPr>
        <p:txBody>
          <a:bodyPr anchor="b">
            <a:normAutofit/>
          </a:bodyPr>
          <a:lstStyle/>
          <a:p>
            <a:pPr>
              <a:spcBef>
                <a:spcPts val="1000"/>
              </a:spcBef>
            </a:pPr>
            <a:br>
              <a:rPr lang="en-GB" sz="3200" noProof="0" dirty="0">
                <a:ea typeface="+mj-lt"/>
                <a:cs typeface="+mj-lt"/>
              </a:rPr>
            </a:br>
            <a:endParaRPr lang="en-GB" sz="3200" noProof="0" dirty="0">
              <a:cs typeface="Calibri Light"/>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3" name="Content Placeholder 2"/>
          <p:cNvSpPr>
            <a:spLocks noGrp="1"/>
          </p:cNvSpPr>
          <p:nvPr>
            <p:ph idx="1"/>
          </p:nvPr>
        </p:nvSpPr>
        <p:spPr>
          <a:xfrm>
            <a:off x="640080" y="2599730"/>
            <a:ext cx="4243589" cy="3593837"/>
          </a:xfrm>
        </p:spPr>
        <p:txBody>
          <a:bodyPr vert="horz" lIns="91440" tIns="45720" rIns="91440" bIns="45720" rtlCol="0" anchor="t">
            <a:normAutofit/>
          </a:bodyPr>
          <a:lstStyle/>
          <a:p>
            <a:r>
              <a:rPr lang="en-GB" sz="2200" noProof="0" dirty="0">
                <a:latin typeface="Calibri Light"/>
                <a:cs typeface="Calibri Light"/>
              </a:rPr>
              <a:t>No or limited police checks could only mean a danger for vulnerable people?</a:t>
            </a:r>
            <a:endParaRPr lang="en-GB" sz="2200" noProof="0" dirty="0">
              <a:ea typeface="+mn-lt"/>
              <a:cs typeface="+mn-lt"/>
            </a:endParaRPr>
          </a:p>
          <a:p>
            <a:r>
              <a:rPr lang="en-GB" sz="2200" noProof="0" dirty="0"/>
              <a:t>Then this happened:</a:t>
            </a:r>
            <a:endParaRPr lang="en-GB" noProof="0" dirty="0">
              <a:cs typeface="Calibri"/>
            </a:endParaRPr>
          </a:p>
          <a:p>
            <a:r>
              <a:rPr lang="en-GB" sz="2200" noProof="0" dirty="0">
                <a:hlinkClick r:id="rId3"/>
              </a:rPr>
              <a:t>https://www.youtube.com/watch?v=PGOMkQcKRVs</a:t>
            </a:r>
            <a:endParaRPr lang="en-GB" sz="2200" noProof="0" dirty="0"/>
          </a:p>
        </p:txBody>
      </p:sp>
      <p:pic>
        <p:nvPicPr>
          <p:cNvPr id="4" name="Picture 4" descr="Stick figure families holding hands">
            <a:extLst>
              <a:ext uri="{FF2B5EF4-FFF2-40B4-BE49-F238E27FC236}">
                <a16:creationId xmlns:a16="http://schemas.microsoft.com/office/drawing/2014/main" id="{932BFB45-C46C-CA6B-506C-401207C1D8B2}"/>
              </a:ext>
            </a:extLst>
          </p:cNvPr>
          <p:cNvPicPr>
            <a:picLocks noChangeAspect="1"/>
          </p:cNvPicPr>
          <p:nvPr/>
        </p:nvPicPr>
        <p:blipFill rotWithShape="1">
          <a:blip r:embed="rId4"/>
          <a:srcRect l="23198" r="9849"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3232421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noProof="0" dirty="0"/>
              <a:t>Soham Murders 4</a:t>
            </a:r>
            <a:r>
              <a:rPr lang="en-GB" baseline="30000" noProof="0" dirty="0"/>
              <a:t>th</a:t>
            </a:r>
            <a:r>
              <a:rPr lang="en-GB" noProof="0" dirty="0"/>
              <a:t> August 2002</a:t>
            </a:r>
          </a:p>
        </p:txBody>
      </p:sp>
      <p:sp>
        <p:nvSpPr>
          <p:cNvPr id="3" name="Content Placeholder 2"/>
          <p:cNvSpPr>
            <a:spLocks noGrp="1"/>
          </p:cNvSpPr>
          <p:nvPr>
            <p:ph idx="1"/>
          </p:nvPr>
        </p:nvSpPr>
        <p:spPr>
          <a:xfrm>
            <a:off x="838200" y="1549667"/>
            <a:ext cx="10515600" cy="4627296"/>
          </a:xfrm>
        </p:spPr>
        <p:txBody>
          <a:bodyPr vert="horz" lIns="91440" tIns="45720" rIns="91440" bIns="45720" rtlCol="0" anchor="t">
            <a:normAutofit/>
          </a:bodyPr>
          <a:lstStyle/>
          <a:p>
            <a:r>
              <a:rPr lang="en-GB" noProof="0" dirty="0"/>
              <a:t>Huntley was found guilty of murdering Jessica and Holly</a:t>
            </a:r>
            <a:endParaRPr lang="en-GB" noProof="0" dirty="0">
              <a:cs typeface="Calibri"/>
            </a:endParaRPr>
          </a:p>
          <a:p>
            <a:r>
              <a:rPr lang="en-GB" noProof="0" dirty="0"/>
              <a:t>His link was being the caretaker of the school they attended.</a:t>
            </a:r>
          </a:p>
          <a:p>
            <a:r>
              <a:rPr lang="en-GB" noProof="0" dirty="0"/>
              <a:t>Maxine Carr girlfriend &amp; classroom assistant</a:t>
            </a:r>
          </a:p>
          <a:p>
            <a:r>
              <a:rPr lang="en-GB" noProof="0" dirty="0"/>
              <a:t>Huntley had been suspected of offences including rape, indecent assault and burglary. </a:t>
            </a:r>
          </a:p>
          <a:p>
            <a:r>
              <a:rPr lang="en-GB" noProof="0" dirty="0"/>
              <a:t>Only conviction before the murders was for riding an uninsured and unlicensed motorcycle and burglary. Offences committed in his home area.</a:t>
            </a:r>
            <a:endParaRPr lang="en-GB" noProof="0" dirty="0">
              <a:cs typeface="Calibri"/>
            </a:endParaRPr>
          </a:p>
          <a:p>
            <a:r>
              <a:rPr lang="en-GB" noProof="0" dirty="0"/>
              <a:t>Huntley had been hired by the school in November 2001, before the CRB came into force.</a:t>
            </a:r>
          </a:p>
          <a:p>
            <a:endParaRPr lang="en-GB" noProof="0" dirty="0"/>
          </a:p>
        </p:txBody>
      </p:sp>
    </p:spTree>
    <p:extLst>
      <p:ext uri="{BB962C8B-B14F-4D97-AF65-F5344CB8AC3E}">
        <p14:creationId xmlns:p14="http://schemas.microsoft.com/office/powerpoint/2010/main" val="300369640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2155"/>
          </a:xfrm>
        </p:spPr>
        <p:txBody>
          <a:bodyPr>
            <a:normAutofit/>
          </a:bodyPr>
          <a:lstStyle/>
          <a:p>
            <a:r>
              <a:rPr lang="en-GB" sz="3600" noProof="0" dirty="0"/>
              <a:t>Would Huntley have had the job after CRB’s</a:t>
            </a:r>
          </a:p>
        </p:txBody>
      </p:sp>
      <p:sp>
        <p:nvSpPr>
          <p:cNvPr id="3" name="Content Placeholder 2"/>
          <p:cNvSpPr>
            <a:spLocks noGrp="1"/>
          </p:cNvSpPr>
          <p:nvPr>
            <p:ph idx="1"/>
          </p:nvPr>
        </p:nvSpPr>
        <p:spPr>
          <a:xfrm>
            <a:off x="838200" y="1241659"/>
            <a:ext cx="10515600" cy="4935304"/>
          </a:xfrm>
        </p:spPr>
        <p:txBody>
          <a:bodyPr>
            <a:normAutofit fontScale="92500"/>
          </a:bodyPr>
          <a:lstStyle/>
          <a:p>
            <a:r>
              <a:rPr lang="en-GB" noProof="0" dirty="0"/>
              <a:t>Huntley had been reported to police in Humberside on 6 occasions over sexual assaults or sexual relationships with underage girls BUT no convictions for sex offences.</a:t>
            </a:r>
          </a:p>
          <a:p>
            <a:r>
              <a:rPr lang="en-GB" noProof="0" dirty="0"/>
              <a:t>Social services investigated 4 relationships between Huntley and schoolgirls.</a:t>
            </a:r>
          </a:p>
          <a:p>
            <a:r>
              <a:rPr lang="en-GB" noProof="0" dirty="0"/>
              <a:t>Police checks on Huntley when he was appointed failed to unearth these details.</a:t>
            </a:r>
          </a:p>
          <a:p>
            <a:r>
              <a:rPr lang="en-GB" noProof="0" dirty="0"/>
              <a:t>At the time Huntley got his job new vetting system was being introduced. </a:t>
            </a:r>
          </a:p>
          <a:p>
            <a:r>
              <a:rPr lang="en-GB" noProof="0" dirty="0"/>
              <a:t>Police state that under the new system Huntley would probably still have slipped through the net as the new Criminal Records Bureau continues to rely on local police forces to provide it with intelligence material.</a:t>
            </a:r>
          </a:p>
        </p:txBody>
      </p:sp>
    </p:spTree>
    <p:extLst>
      <p:ext uri="{BB962C8B-B14F-4D97-AF65-F5344CB8AC3E}">
        <p14:creationId xmlns:p14="http://schemas.microsoft.com/office/powerpoint/2010/main" val="143190688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11" name="Arc 1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838200" y="365125"/>
            <a:ext cx="10515600" cy="1325563"/>
          </a:xfrm>
        </p:spPr>
        <p:txBody>
          <a:bodyPr>
            <a:normAutofit/>
          </a:bodyPr>
          <a:lstStyle/>
          <a:p>
            <a:pPr algn="ctr"/>
            <a:r>
              <a:rPr lang="en-GB" noProof="0" dirty="0"/>
              <a:t>Lessons Learnt?</a:t>
            </a:r>
          </a:p>
        </p:txBody>
      </p:sp>
      <p:graphicFrame>
        <p:nvGraphicFramePr>
          <p:cNvPr id="5" name="Content Placeholder 2">
            <a:extLst>
              <a:ext uri="{FF2B5EF4-FFF2-40B4-BE49-F238E27FC236}">
                <a16:creationId xmlns:a16="http://schemas.microsoft.com/office/drawing/2014/main" id="{4A4171A6-4615-0BA3-EFB3-5D161AEA58B6}"/>
              </a:ext>
            </a:extLst>
          </p:cNvPr>
          <p:cNvGraphicFramePr>
            <a:graphicFrameLocks noGrp="1"/>
          </p:cNvGraphicFramePr>
          <p:nvPr>
            <p:ph idx="1"/>
            <p:extLst>
              <p:ext uri="{D42A27DB-BD31-4B8C-83A1-F6EECF244321}">
                <p14:modId xmlns:p14="http://schemas.microsoft.com/office/powerpoint/2010/main" val="100960152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 name="Graphic 26" descr="Adhesive Bandage with solid fill">
            <a:extLst>
              <a:ext uri="{FF2B5EF4-FFF2-40B4-BE49-F238E27FC236}">
                <a16:creationId xmlns:a16="http://schemas.microsoft.com/office/drawing/2014/main" id="{A88C9335-0341-A3A0-29CB-5C5A8B050F3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789355" y="2506133"/>
            <a:ext cx="533401" cy="533401"/>
          </a:xfrm>
          <a:prstGeom prst="rect">
            <a:avLst/>
          </a:prstGeom>
        </p:spPr>
      </p:pic>
      <p:pic>
        <p:nvPicPr>
          <p:cNvPr id="27" name="Graphic 26" descr="Adhesive Bandage with solid fill">
            <a:extLst>
              <a:ext uri="{FF2B5EF4-FFF2-40B4-BE49-F238E27FC236}">
                <a16:creationId xmlns:a16="http://schemas.microsoft.com/office/drawing/2014/main" id="{0A24B4F5-73A0-B45F-5364-726DCD6232E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1059862" y="5580225"/>
            <a:ext cx="432760" cy="404005"/>
          </a:xfrm>
          <a:prstGeom prst="rect">
            <a:avLst/>
          </a:prstGeom>
        </p:spPr>
      </p:pic>
    </p:spTree>
    <p:extLst>
      <p:ext uri="{BB962C8B-B14F-4D97-AF65-F5344CB8AC3E}">
        <p14:creationId xmlns:p14="http://schemas.microsoft.com/office/powerpoint/2010/main" val="423037799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7D77F-5F77-A052-0676-A938D8623AE0}"/>
              </a:ext>
            </a:extLst>
          </p:cNvPr>
          <p:cNvSpPr>
            <a:spLocks noGrp="1"/>
          </p:cNvSpPr>
          <p:nvPr>
            <p:ph type="title"/>
          </p:nvPr>
        </p:nvSpPr>
        <p:spPr>
          <a:xfrm>
            <a:off x="838200" y="365125"/>
            <a:ext cx="10515600" cy="592318"/>
          </a:xfrm>
        </p:spPr>
        <p:txBody>
          <a:bodyPr>
            <a:normAutofit/>
          </a:bodyPr>
          <a:lstStyle/>
          <a:p>
            <a:r>
              <a:rPr lang="en-GB" sz="3200" noProof="0" dirty="0">
                <a:cs typeface="Calibri Light"/>
              </a:rPr>
              <a:t>Police Protection</a:t>
            </a:r>
          </a:p>
        </p:txBody>
      </p:sp>
      <p:sp>
        <p:nvSpPr>
          <p:cNvPr id="3" name="Content Placeholder 2">
            <a:extLst>
              <a:ext uri="{FF2B5EF4-FFF2-40B4-BE49-F238E27FC236}">
                <a16:creationId xmlns:a16="http://schemas.microsoft.com/office/drawing/2014/main" id="{8DCCDA29-45FC-99A8-7775-43325AEB832F}"/>
              </a:ext>
            </a:extLst>
          </p:cNvPr>
          <p:cNvSpPr>
            <a:spLocks noGrp="1"/>
          </p:cNvSpPr>
          <p:nvPr>
            <p:ph idx="1"/>
          </p:nvPr>
        </p:nvSpPr>
        <p:spPr>
          <a:xfrm>
            <a:off x="838200" y="1494946"/>
            <a:ext cx="10515600" cy="4682017"/>
          </a:xfrm>
        </p:spPr>
        <p:txBody>
          <a:bodyPr vert="horz" lIns="91440" tIns="45720" rIns="91440" bIns="45720" rtlCol="0" anchor="t">
            <a:normAutofit/>
          </a:bodyPr>
          <a:lstStyle/>
          <a:p>
            <a:r>
              <a:rPr lang="en-GB" noProof="0" dirty="0">
                <a:cs typeface="Calibri"/>
              </a:rPr>
              <a:t>Police have statutory duty to safeguard the well-being of children S 11 of the Children Act 2004</a:t>
            </a:r>
          </a:p>
          <a:p>
            <a:r>
              <a:rPr lang="en-GB" noProof="0" dirty="0">
                <a:cs typeface="Calibri"/>
              </a:rPr>
              <a:t>Power to take children into police protection, if they are at immediate risk</a:t>
            </a:r>
          </a:p>
          <a:p>
            <a:pPr lvl="1"/>
            <a:r>
              <a:rPr lang="en-GB" noProof="0" dirty="0">
                <a:ea typeface="+mn-lt"/>
                <a:cs typeface="+mn-lt"/>
              </a:rPr>
              <a:t>Exceptional circumstances no child should be taken into police protection.</a:t>
            </a:r>
          </a:p>
          <a:p>
            <a:r>
              <a:rPr lang="en-GB" noProof="0" dirty="0">
                <a:cs typeface="Calibri"/>
              </a:rPr>
              <a:t>This is an 'emergency power' - used when necessary</a:t>
            </a:r>
          </a:p>
          <a:p>
            <a:pPr lvl="1"/>
            <a:r>
              <a:rPr lang="en-GB" noProof="0" dirty="0">
                <a:cs typeface="Calibri"/>
              </a:rPr>
              <a:t>Police protection up to 72 Hours (S 46 Children Act 1989)</a:t>
            </a:r>
          </a:p>
          <a:p>
            <a:r>
              <a:rPr lang="en-GB" noProof="0" dirty="0">
                <a:cs typeface="Calibri"/>
              </a:rPr>
              <a:t>The Court has the power to make the final decision to remove children/YP from their parents</a:t>
            </a:r>
          </a:p>
          <a:p>
            <a:pPr lvl="1"/>
            <a:r>
              <a:rPr lang="en-GB" noProof="0" dirty="0">
                <a:cs typeface="Calibri"/>
              </a:rPr>
              <a:t>LA apply to courts for Emergency Protection Order (EPO)</a:t>
            </a:r>
          </a:p>
          <a:p>
            <a:endParaRPr lang="en-GB" noProof="0" dirty="0">
              <a:cs typeface="Calibri"/>
            </a:endParaRPr>
          </a:p>
        </p:txBody>
      </p:sp>
    </p:spTree>
    <p:extLst>
      <p:ext uri="{BB962C8B-B14F-4D97-AF65-F5344CB8AC3E}">
        <p14:creationId xmlns:p14="http://schemas.microsoft.com/office/powerpoint/2010/main" val="15986286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3260C-4397-B1AB-44AA-DDEB0854BE79}"/>
              </a:ext>
            </a:extLst>
          </p:cNvPr>
          <p:cNvSpPr>
            <a:spLocks noGrp="1"/>
          </p:cNvSpPr>
          <p:nvPr>
            <p:ph type="title"/>
          </p:nvPr>
        </p:nvSpPr>
        <p:spPr>
          <a:xfrm>
            <a:off x="838200" y="365125"/>
            <a:ext cx="10515600" cy="394231"/>
          </a:xfrm>
        </p:spPr>
        <p:txBody>
          <a:bodyPr>
            <a:normAutofit fontScale="90000"/>
          </a:bodyPr>
          <a:lstStyle/>
          <a:p>
            <a:br>
              <a:rPr lang="en-GB" noProof="0" dirty="0">
                <a:ea typeface="+mj-lt"/>
                <a:cs typeface="+mj-lt"/>
              </a:rPr>
            </a:br>
            <a:r>
              <a:rPr lang="en-GB" sz="2800" noProof="0" dirty="0">
                <a:ea typeface="+mj-lt"/>
                <a:cs typeface="+mj-lt"/>
              </a:rPr>
              <a:t>Parent Responsibility</a:t>
            </a:r>
          </a:p>
          <a:p>
            <a:endParaRPr lang="en-GB" noProof="0" dirty="0">
              <a:cs typeface="Calibri Light"/>
            </a:endParaRPr>
          </a:p>
        </p:txBody>
      </p:sp>
      <p:sp>
        <p:nvSpPr>
          <p:cNvPr id="3" name="Content Placeholder 2">
            <a:extLst>
              <a:ext uri="{FF2B5EF4-FFF2-40B4-BE49-F238E27FC236}">
                <a16:creationId xmlns:a16="http://schemas.microsoft.com/office/drawing/2014/main" id="{40E43063-9D7A-BC51-3AE8-6BD1309068E3}"/>
              </a:ext>
            </a:extLst>
          </p:cNvPr>
          <p:cNvSpPr>
            <a:spLocks noGrp="1"/>
          </p:cNvSpPr>
          <p:nvPr>
            <p:ph idx="1"/>
          </p:nvPr>
        </p:nvSpPr>
        <p:spPr>
          <a:xfrm>
            <a:off x="838200" y="1176514"/>
            <a:ext cx="10515600" cy="5000449"/>
          </a:xfrm>
        </p:spPr>
        <p:txBody>
          <a:bodyPr vert="horz" lIns="91440" tIns="45720" rIns="91440" bIns="45720" rtlCol="0" anchor="t">
            <a:normAutofit/>
          </a:bodyPr>
          <a:lstStyle/>
          <a:p>
            <a:r>
              <a:rPr lang="en-GB" noProof="0" dirty="0">
                <a:cs typeface="Calibri"/>
              </a:rPr>
              <a:t>Under Children Act 1989 (ss 2 and 3)</a:t>
            </a:r>
            <a:endParaRPr lang="en-GB" noProof="0" dirty="0"/>
          </a:p>
          <a:p>
            <a:endParaRPr lang="en-GB" noProof="0" dirty="0">
              <a:cs typeface="Calibri"/>
            </a:endParaRPr>
          </a:p>
          <a:p>
            <a:pPr algn="ctr"/>
            <a:r>
              <a:rPr lang="en-GB" noProof="0" dirty="0">
                <a:cs typeface="Calibri"/>
              </a:rPr>
              <a:t> </a:t>
            </a:r>
            <a:r>
              <a:rPr lang="en-GB" sz="3200" b="1" noProof="0" dirty="0">
                <a:cs typeface="Calibri"/>
              </a:rPr>
              <a:t>'all rights, duties, powers, responsibilities and authority which by law a parent of a child has in relation to that child and their property'</a:t>
            </a:r>
          </a:p>
          <a:p>
            <a:r>
              <a:rPr lang="en-GB" noProof="0" dirty="0">
                <a:cs typeface="Calibri"/>
              </a:rPr>
              <a:t>'parent' biological parent, step-parent, others such as LA administrative bodies</a:t>
            </a:r>
          </a:p>
        </p:txBody>
      </p:sp>
    </p:spTree>
    <p:extLst>
      <p:ext uri="{BB962C8B-B14F-4D97-AF65-F5344CB8AC3E}">
        <p14:creationId xmlns:p14="http://schemas.microsoft.com/office/powerpoint/2010/main" val="167496061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CF013-E43C-09E7-4351-077EA7E926DE}"/>
              </a:ext>
            </a:extLst>
          </p:cNvPr>
          <p:cNvSpPr>
            <a:spLocks noGrp="1"/>
          </p:cNvSpPr>
          <p:nvPr>
            <p:ph type="title"/>
          </p:nvPr>
        </p:nvSpPr>
        <p:spPr/>
        <p:txBody>
          <a:bodyPr/>
          <a:lstStyle/>
          <a:p>
            <a:r>
              <a:rPr lang="en-GB" noProof="0" dirty="0">
                <a:cs typeface="Calibri Light"/>
              </a:rPr>
              <a:t>Task </a:t>
            </a:r>
            <a:endParaRPr lang="en-GB" noProof="0" dirty="0"/>
          </a:p>
        </p:txBody>
      </p:sp>
      <p:sp>
        <p:nvSpPr>
          <p:cNvPr id="6" name="Content Placeholder 5">
            <a:extLst>
              <a:ext uri="{FF2B5EF4-FFF2-40B4-BE49-F238E27FC236}">
                <a16:creationId xmlns:a16="http://schemas.microsoft.com/office/drawing/2014/main" id="{6B5F3F0E-E984-8E8C-F9CC-9E875E88F83D}"/>
              </a:ext>
            </a:extLst>
          </p:cNvPr>
          <p:cNvSpPr>
            <a:spLocks noGrp="1"/>
          </p:cNvSpPr>
          <p:nvPr>
            <p:ph idx="1"/>
          </p:nvPr>
        </p:nvSpPr>
        <p:spPr>
          <a:xfrm>
            <a:off x="838200" y="1684514"/>
            <a:ext cx="10515600" cy="4492449"/>
          </a:xfrm>
        </p:spPr>
        <p:txBody>
          <a:bodyPr vert="horz" lIns="91440" tIns="45720" rIns="91440" bIns="45720" rtlCol="0" anchor="t">
            <a:normAutofit lnSpcReduction="10000"/>
          </a:bodyPr>
          <a:lstStyle/>
          <a:p>
            <a:r>
              <a:rPr lang="en-GB" noProof="0" dirty="0">
                <a:cs typeface="Calibri"/>
              </a:rPr>
              <a:t>Jo a single parent struggling to care for 4-year-old Sam. He has been ill and jo can't afford to take more time off work. Her parents sometimes looks after Sam when Jo is in work.</a:t>
            </a:r>
          </a:p>
          <a:p>
            <a:r>
              <a:rPr lang="en-GB" noProof="0" dirty="0">
                <a:cs typeface="Calibri"/>
              </a:rPr>
              <a:t>One day they could not help, and Joe realised there is no food in the house. When Sam is a sleep Joe leaves the house to go shopping. However, her car breaks down on the journey.</a:t>
            </a:r>
          </a:p>
          <a:p>
            <a:r>
              <a:rPr lang="en-GB" noProof="0" dirty="0">
                <a:cs typeface="Calibri"/>
              </a:rPr>
              <a:t>Sam wakes and cries hysterically. The neighbours call the police. Police arrive but all doors and windows are shut, and Sam cannot open the door. </a:t>
            </a:r>
          </a:p>
          <a:p>
            <a:r>
              <a:rPr lang="en-GB" noProof="0" dirty="0">
                <a:cs typeface="Calibri"/>
              </a:rPr>
              <a:t>1. What power of entry, if any, is available?</a:t>
            </a:r>
          </a:p>
          <a:p>
            <a:r>
              <a:rPr lang="en-GB" noProof="0" dirty="0">
                <a:cs typeface="Calibri"/>
              </a:rPr>
              <a:t>2. What offence might Jo have committed?</a:t>
            </a:r>
          </a:p>
        </p:txBody>
      </p:sp>
      <p:pic>
        <p:nvPicPr>
          <p:cNvPr id="8" name="Graphic 8" descr="Blog with solid fill">
            <a:extLst>
              <a:ext uri="{FF2B5EF4-FFF2-40B4-BE49-F238E27FC236}">
                <a16:creationId xmlns:a16="http://schemas.microsoft.com/office/drawing/2014/main" id="{1D24689C-02D0-B354-963D-FC6B5D21BC5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49911" y="502356"/>
            <a:ext cx="914400" cy="914400"/>
          </a:xfrm>
          <a:prstGeom prst="rect">
            <a:avLst/>
          </a:prstGeom>
        </p:spPr>
      </p:pic>
    </p:spTree>
    <p:extLst>
      <p:ext uri="{BB962C8B-B14F-4D97-AF65-F5344CB8AC3E}">
        <p14:creationId xmlns:p14="http://schemas.microsoft.com/office/powerpoint/2010/main" val="42737391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858A7-E247-CB5F-5E21-C129E765D058}"/>
              </a:ext>
            </a:extLst>
          </p:cNvPr>
          <p:cNvSpPr>
            <a:spLocks noGrp="1"/>
          </p:cNvSpPr>
          <p:nvPr>
            <p:ph type="title"/>
          </p:nvPr>
        </p:nvSpPr>
        <p:spPr/>
        <p:txBody>
          <a:bodyPr/>
          <a:lstStyle/>
          <a:p>
            <a:r>
              <a:rPr lang="en-GB" noProof="0" dirty="0">
                <a:cs typeface="Calibri Light"/>
              </a:rPr>
              <a:t>List of Acts</a:t>
            </a:r>
            <a:endParaRPr lang="en-GB" noProof="0" dirty="0"/>
          </a:p>
        </p:txBody>
      </p:sp>
      <p:sp>
        <p:nvSpPr>
          <p:cNvPr id="3" name="Content Placeholder 2">
            <a:extLst>
              <a:ext uri="{FF2B5EF4-FFF2-40B4-BE49-F238E27FC236}">
                <a16:creationId xmlns:a16="http://schemas.microsoft.com/office/drawing/2014/main" id="{860E674D-2E43-75FE-484C-4FC6C3B9AA01}"/>
              </a:ext>
            </a:extLst>
          </p:cNvPr>
          <p:cNvSpPr>
            <a:spLocks noGrp="1"/>
          </p:cNvSpPr>
          <p:nvPr>
            <p:ph idx="1"/>
          </p:nvPr>
        </p:nvSpPr>
        <p:spPr/>
        <p:txBody>
          <a:bodyPr vert="horz" lIns="91440" tIns="45720" rIns="91440" bIns="45720" rtlCol="0" anchor="t">
            <a:normAutofit/>
          </a:bodyPr>
          <a:lstStyle/>
          <a:p>
            <a:r>
              <a:rPr lang="en-GB" noProof="0" dirty="0">
                <a:cs typeface="Calibri"/>
              </a:rPr>
              <a:t>Children Act (1989)</a:t>
            </a:r>
          </a:p>
          <a:p>
            <a:r>
              <a:rPr lang="en-GB" noProof="0" dirty="0">
                <a:cs typeface="Calibri"/>
              </a:rPr>
              <a:t>Children Act (2004)</a:t>
            </a:r>
          </a:p>
          <a:p>
            <a:r>
              <a:rPr lang="en-GB" noProof="0" dirty="0">
                <a:ea typeface="+mn-lt"/>
                <a:cs typeface="+mn-lt"/>
              </a:rPr>
              <a:t>Sexual Offences Act (2003)</a:t>
            </a:r>
            <a:endParaRPr lang="en-GB" noProof="0" dirty="0">
              <a:cs typeface="Calibri"/>
            </a:endParaRPr>
          </a:p>
          <a:p>
            <a:r>
              <a:rPr lang="en-GB" noProof="0" dirty="0">
                <a:cs typeface="Calibri"/>
              </a:rPr>
              <a:t>Children and Young Persons Act (1933)</a:t>
            </a:r>
          </a:p>
          <a:p>
            <a:pPr marL="0" indent="0">
              <a:buNone/>
            </a:pPr>
            <a:endParaRPr lang="en-GB" noProof="0" dirty="0">
              <a:cs typeface="Calibri"/>
            </a:endParaRPr>
          </a:p>
          <a:p>
            <a:endParaRPr lang="en-GB" noProof="0" dirty="0">
              <a:cs typeface="Calibri"/>
            </a:endParaRPr>
          </a:p>
        </p:txBody>
      </p:sp>
    </p:spTree>
    <p:extLst>
      <p:ext uri="{BB962C8B-B14F-4D97-AF65-F5344CB8AC3E}">
        <p14:creationId xmlns:p14="http://schemas.microsoft.com/office/powerpoint/2010/main" val="33377731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TotalTime>
  <Words>6763</Words>
  <Application>Microsoft Office PowerPoint</Application>
  <PresentationFormat>Widescreen</PresentationFormat>
  <Paragraphs>602</Paragraphs>
  <Slides>66</Slides>
  <Notes>34</Notes>
  <HiddenSlides>0</HiddenSlides>
  <MMClips>0</MMClips>
  <ScaleCrop>false</ScaleCrop>
  <HeadingPairs>
    <vt:vector size="6" baseType="variant">
      <vt:variant>
        <vt:lpstr>Fonts Used</vt:lpstr>
      </vt:variant>
      <vt:variant>
        <vt:i4>11</vt:i4>
      </vt:variant>
      <vt:variant>
        <vt:lpstr>Theme</vt:lpstr>
      </vt:variant>
      <vt:variant>
        <vt:i4>5</vt:i4>
      </vt:variant>
      <vt:variant>
        <vt:lpstr>Slide Titles</vt:lpstr>
      </vt:variant>
      <vt:variant>
        <vt:i4>66</vt:i4>
      </vt:variant>
    </vt:vector>
  </HeadingPairs>
  <TitlesOfParts>
    <vt:vector size="82" baseType="lpstr">
      <vt:lpstr>-apple-system</vt:lpstr>
      <vt:lpstr>GuardianTextEgyptian</vt:lpstr>
      <vt:lpstr>National</vt:lpstr>
      <vt:lpstr>Neue Haas Unica W01</vt:lpstr>
      <vt:lpstr>ReithSans</vt:lpstr>
      <vt:lpstr>Aptos</vt:lpstr>
      <vt:lpstr>Arial</vt:lpstr>
      <vt:lpstr>Calibri</vt:lpstr>
      <vt:lpstr>Calibri Light</vt:lpstr>
      <vt:lpstr>Comic Sans MS</vt:lpstr>
      <vt:lpstr>Courier New</vt:lpstr>
      <vt:lpstr>Office Theme</vt:lpstr>
      <vt:lpstr>Office Theme</vt:lpstr>
      <vt:lpstr>Office Theme</vt:lpstr>
      <vt:lpstr>Office Theme</vt:lpstr>
      <vt:lpstr>Office Theme</vt:lpstr>
      <vt:lpstr> Safeguarding children </vt:lpstr>
      <vt:lpstr>Assignment 2</vt:lpstr>
      <vt:lpstr>Questions </vt:lpstr>
      <vt:lpstr>Evaluate what are the key obstacles police face in preventing repeat victimisation, and how can these be overcome? </vt:lpstr>
      <vt:lpstr>  Evaluate what are the key obstacles police face in preventing repeat victimisation, and how can these be overcome? </vt:lpstr>
      <vt:lpstr> Examine the short-term and long-term psychological, emotional, and social impacts of abuse on victims. How should police working with support services respond to ensure effective safeguarding? </vt:lpstr>
      <vt:lpstr> 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  </vt:lpstr>
      <vt:lpstr> Critically assess the findings of the Casey Report (2023) regarding institutional culture within the Metropolitan Police Service. What implications do these findings have for public trust, accountability, and the protection of vulnerable communities? Make links to other UK police forces.  </vt:lpstr>
      <vt:lpstr>Warnings and Feelings</vt:lpstr>
      <vt:lpstr>Objectives: look at how children are safeguarded under the CJS  </vt:lpstr>
      <vt:lpstr>Child Welfare History </vt:lpstr>
      <vt:lpstr>A Child</vt:lpstr>
      <vt:lpstr>Safeguarding Children</vt:lpstr>
      <vt:lpstr>Police Duty</vt:lpstr>
      <vt:lpstr>Multi-Agency work</vt:lpstr>
      <vt:lpstr>The Children Act 1989 </vt:lpstr>
      <vt:lpstr>Child Abuse</vt:lpstr>
      <vt:lpstr>Different to adult abuse</vt:lpstr>
      <vt:lpstr>Child Sexual Abuse</vt:lpstr>
      <vt:lpstr>Emotional Abuse</vt:lpstr>
      <vt:lpstr>Child Neglect</vt:lpstr>
      <vt:lpstr>Wales</vt:lpstr>
      <vt:lpstr>Physical Abuse</vt:lpstr>
      <vt:lpstr>Common Sites For Accidental Injury</vt:lpstr>
      <vt:lpstr>Common sites for non-accidental physical injury</vt:lpstr>
      <vt:lpstr>Child abduction &amp; Kidnapping </vt:lpstr>
      <vt:lpstr>Child Abduction Warning Notices (CAWNs) </vt:lpstr>
      <vt:lpstr>Other </vt:lpstr>
      <vt:lpstr> Can Mistakes Happen? </vt:lpstr>
      <vt:lpstr>Victoria Climbié 2000</vt:lpstr>
      <vt:lpstr>128 separate injuries &amp; scars</vt:lpstr>
      <vt:lpstr>Findings</vt:lpstr>
      <vt:lpstr>Baby P – Peter Connelly 2007 </vt:lpstr>
      <vt:lpstr>PowerPoint Presentation</vt:lpstr>
      <vt:lpstr>Failures</vt:lpstr>
      <vt:lpstr>Daniel Pelka  2012 aged 5 years old</vt:lpstr>
      <vt:lpstr>PowerPoint Presentation</vt:lpstr>
      <vt:lpstr>Hamzah Khan 4 Years old</vt:lpstr>
      <vt:lpstr> Investigating Death’s </vt:lpstr>
      <vt:lpstr>Keanu Williams 2 yrs 2013</vt:lpstr>
      <vt:lpstr>Ayeeshia-Jayne 21 months old </vt:lpstr>
      <vt:lpstr>Sara Sharif 10 yrs old - 8 August 2023</vt:lpstr>
      <vt:lpstr>Safeguarding Review </vt:lpstr>
      <vt:lpstr>Investigating Child Abuse</vt:lpstr>
      <vt:lpstr>Investigating Child Abuse - Police</vt:lpstr>
      <vt:lpstr>Child Abuse also include:</vt:lpstr>
      <vt:lpstr>Child neglect / deaths </vt:lpstr>
      <vt:lpstr>Protecting Children</vt:lpstr>
      <vt:lpstr>Children, YP &amp; Sexual Offences</vt:lpstr>
      <vt:lpstr>Sexual Offences Act 2003</vt:lpstr>
      <vt:lpstr>Sexual Offences Act 2003</vt:lpstr>
      <vt:lpstr>Child Rape</vt:lpstr>
      <vt:lpstr>Sexual Assault of a Child</vt:lpstr>
      <vt:lpstr>DBS </vt:lpstr>
      <vt:lpstr>DBS</vt:lpstr>
      <vt:lpstr>DBS</vt:lpstr>
      <vt:lpstr>DBS Pre- 2002</vt:lpstr>
      <vt:lpstr>From May 2002</vt:lpstr>
      <vt:lpstr> </vt:lpstr>
      <vt:lpstr>Soham Murders 4th August 2002</vt:lpstr>
      <vt:lpstr>Would Huntley have had the job after CRB’s</vt:lpstr>
      <vt:lpstr>Lessons Learnt?</vt:lpstr>
      <vt:lpstr>Police Protection</vt:lpstr>
      <vt:lpstr> Parent Responsibility </vt:lpstr>
      <vt:lpstr>Task </vt:lpstr>
      <vt:lpstr>List of Acts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Safeguarding children </dc:title>
  <dc:creator>Jane Thomas</dc:creator>
  <cp:lastModifiedBy>Jane Davies</cp:lastModifiedBy>
  <cp:revision>6</cp:revision>
  <dcterms:created xsi:type="dcterms:W3CDTF">2022-10-16T18:30:32Z</dcterms:created>
  <dcterms:modified xsi:type="dcterms:W3CDTF">2025-11-17T10:34:03Z</dcterms:modified>
</cp:coreProperties>
</file>