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542" r:id="rId1"/>
  </p:sld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A28EF3-FC8D-4C45-B36B-5B2BD6299F11}" v="2" dt="2024-03-11T16:43:57.2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32"/>
  </p:normalViewPr>
  <p:slideViewPr>
    <p:cSldViewPr snapToGrid="0">
      <p:cViewPr varScale="1">
        <p:scale>
          <a:sx n="106" d="100"/>
          <a:sy n="106" d="100"/>
        </p:scale>
        <p:origin x="180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p:cNvSpPr/>
          <p:nvPr/>
        </p:nvSpPr>
        <p:spPr>
          <a:xfrm>
            <a:off x="1007534" y="0"/>
            <a:ext cx="5898825"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6906359"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958856" y="3428999"/>
            <a:ext cx="4138550" cy="2268559"/>
          </a:xfrm>
        </p:spPr>
        <p:txBody>
          <a:bodyPr anchor="t">
            <a:normAutofit/>
          </a:bodyPr>
          <a:lstStyle>
            <a:lvl1pPr algn="r">
              <a:defRPr sz="4200"/>
            </a:lvl1pPr>
          </a:lstStyle>
          <a:p>
            <a:r>
              <a:rPr lang="en-GB"/>
              <a:t>Click to edit Master title style</a:t>
            </a:r>
            <a:endParaRPr lang="en-US" dirty="0"/>
          </a:p>
        </p:txBody>
      </p:sp>
      <p:sp>
        <p:nvSpPr>
          <p:cNvPr id="3" name="Subtitle 2"/>
          <p:cNvSpPr>
            <a:spLocks noGrp="1"/>
          </p:cNvSpPr>
          <p:nvPr>
            <p:ph type="subTitle" idx="1"/>
          </p:nvPr>
        </p:nvSpPr>
        <p:spPr>
          <a:xfrm>
            <a:off x="2131292" y="2268787"/>
            <a:ext cx="3966114" cy="1160213"/>
          </a:xfrm>
        </p:spPr>
        <p:txBody>
          <a:bodyPr tIns="0" anchor="b">
            <a:normAutofit/>
          </a:bodyPr>
          <a:lstStyle>
            <a:lvl1pPr marL="0" indent="0" algn="r">
              <a:buNone/>
              <a:defRPr sz="1600" b="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3/11/24</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rIns="45720"/>
          <a:lstStyle/>
          <a:p>
            <a:fld id="{A7CD31F4-64FA-4BA0-9498-67783267A8C8}" type="slidenum">
              <a:rPr lang="en-US" smtClean="0"/>
              <a:t>‹#›</a:t>
            </a:fld>
            <a:endParaRPr lang="en-US"/>
          </a:p>
        </p:txBody>
      </p:sp>
      <p:sp>
        <p:nvSpPr>
          <p:cNvPr id="24" name="TextBox 23"/>
          <p:cNvSpPr txBox="1"/>
          <p:nvPr/>
        </p:nvSpPr>
        <p:spPr>
          <a:xfrm>
            <a:off x="1641440" y="3262168"/>
            <a:ext cx="311727" cy="430887"/>
          </a:xfrm>
          <a:prstGeom prst="rect">
            <a:avLst/>
          </a:prstGeom>
          <a:noFill/>
        </p:spPr>
        <p:txBody>
          <a:bodyPr wrap="square" rtlCol="0">
            <a:spAutoFit/>
          </a:bodyPr>
          <a:lstStyle/>
          <a:p>
            <a:pPr algn="r"/>
            <a:r>
              <a:rPr lang="en-US" sz="2200" dirty="0">
                <a:solidFill>
                  <a:schemeClr val="accent6"/>
                </a:solidFill>
                <a:latin typeface="Wingdings 3" panose="05040102010807070707" pitchFamily="18" charset="2"/>
              </a:rPr>
              <a:t>z</a:t>
            </a:r>
            <a:endParaRPr lang="en-US" sz="22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631074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Rectangle 8"/>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3/11/24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
        <p:nvSpPr>
          <p:cNvPr id="7" name="TextBox 6"/>
          <p:cNvSpPr txBox="1"/>
          <p:nvPr/>
        </p:nvSpPr>
        <p:spPr>
          <a:xfrm>
            <a:off x="1651862" y="636541"/>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8988566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Rectangle 9"/>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957405" y="3199028"/>
            <a:ext cx="5967420" cy="1372971"/>
          </a:xfrm>
        </p:spPr>
        <p:txBody>
          <a:bodyPr anchor="t">
            <a:normAutofit/>
          </a:bodyPr>
          <a:lstStyle>
            <a:lvl1pPr algn="r">
              <a:defRPr sz="2800"/>
            </a:lvl1pPr>
          </a:lstStyle>
          <a:p>
            <a:r>
              <a:rPr lang="en-GB"/>
              <a:t>Click to edit Master title style</a:t>
            </a:r>
            <a:endParaRPr lang="en-US" dirty="0"/>
          </a:p>
        </p:txBody>
      </p:sp>
      <p:sp>
        <p:nvSpPr>
          <p:cNvPr id="3" name="Text Placeholder 2"/>
          <p:cNvSpPr>
            <a:spLocks noGrp="1"/>
          </p:cNvSpPr>
          <p:nvPr>
            <p:ph type="body" idx="1"/>
          </p:nvPr>
        </p:nvSpPr>
        <p:spPr>
          <a:xfrm>
            <a:off x="2121131" y="2272143"/>
            <a:ext cx="5803294" cy="926885"/>
          </a:xfrm>
        </p:spPr>
        <p:txBody>
          <a:bodyPr tIns="0" anchor="b">
            <a:normAutofit/>
          </a:bodyPr>
          <a:lstStyle>
            <a:lvl1pPr marL="0" indent="0" algn="r">
              <a:buNone/>
              <a:defRPr sz="16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3/11/24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
        <p:nvSpPr>
          <p:cNvPr id="16" name="TextBox 15"/>
          <p:cNvSpPr txBox="1"/>
          <p:nvPr/>
        </p:nvSpPr>
        <p:spPr>
          <a:xfrm>
            <a:off x="1644924" y="3023993"/>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095666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2" name="Rectangle 11"/>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961426" y="805818"/>
            <a:ext cx="5882780"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965406" y="2056800"/>
            <a:ext cx="2855547" cy="399314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984679" y="2056800"/>
            <a:ext cx="2859527" cy="399314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2345051-2045-45DA-935E-2E3CA1A69ADC}" type="datetimeFigureOut">
              <a:rPr lang="en-US" smtClean="0"/>
              <a:t>3/11/24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TextBox 18"/>
          <p:cNvSpPr txBox="1"/>
          <p:nvPr/>
        </p:nvSpPr>
        <p:spPr>
          <a:xfrm>
            <a:off x="1651862" y="636541"/>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066371413"/>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Rectangle 13"/>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TextBox 23"/>
          <p:cNvSpPr txBox="1"/>
          <p:nvPr/>
        </p:nvSpPr>
        <p:spPr>
          <a:xfrm>
            <a:off x="1651862" y="636541"/>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63589" y="805818"/>
            <a:ext cx="5880617" cy="1077020"/>
          </a:xfrm>
        </p:spPr>
        <p:txBody>
          <a:bodyPr/>
          <a:lstStyle/>
          <a:p>
            <a:r>
              <a:rPr lang="en-GB"/>
              <a:t>Click to edit Master title style</a:t>
            </a:r>
            <a:endParaRPr lang="en-US" dirty="0"/>
          </a:p>
        </p:txBody>
      </p:sp>
      <p:sp>
        <p:nvSpPr>
          <p:cNvPr id="3" name="Text Placeholder 2"/>
          <p:cNvSpPr>
            <a:spLocks noGrp="1"/>
          </p:cNvSpPr>
          <p:nvPr>
            <p:ph type="body" idx="1"/>
          </p:nvPr>
        </p:nvSpPr>
        <p:spPr>
          <a:xfrm>
            <a:off x="1963589" y="2054563"/>
            <a:ext cx="2857364" cy="713818"/>
          </a:xfrm>
        </p:spPr>
        <p:txBody>
          <a:bodyPr anchor="b">
            <a:noAutofit/>
          </a:bodyPr>
          <a:lstStyle>
            <a:lvl1pPr marL="0" indent="0" algn="l">
              <a:lnSpc>
                <a:spcPct val="100000"/>
              </a:lnSpc>
              <a:buNone/>
              <a:defRPr sz="2000" b="0" cap="none" baseline="0">
                <a:solidFill>
                  <a:schemeClr val="accent6"/>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1962510" y="2851330"/>
            <a:ext cx="2858443" cy="31986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984679" y="2054563"/>
            <a:ext cx="2859527" cy="713818"/>
          </a:xfrm>
        </p:spPr>
        <p:txBody>
          <a:bodyPr anchor="b">
            <a:noAutofit/>
          </a:bodyPr>
          <a:lstStyle>
            <a:lvl1pPr marL="0" indent="0" algn="l">
              <a:lnSpc>
                <a:spcPct val="100000"/>
              </a:lnSpc>
              <a:buNone/>
              <a:defRPr sz="2000" b="0" cap="none" baseline="0">
                <a:solidFill>
                  <a:schemeClr val="accent6"/>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984680" y="2851330"/>
            <a:ext cx="2859526" cy="31986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2345051-2045-45DA-935E-2E3CA1A69ADC}" type="datetimeFigureOut">
              <a:rPr lang="en-US" smtClean="0"/>
              <a:t>3/11/24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4223985537"/>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TextBox 15"/>
          <p:cNvSpPr txBox="1"/>
          <p:nvPr/>
        </p:nvSpPr>
        <p:spPr>
          <a:xfrm>
            <a:off x="1651862" y="636541"/>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2345051-2045-45DA-935E-2E3CA1A69ADC}" type="datetimeFigureOut">
              <a:rPr lang="en-US" smtClean="0"/>
              <a:t>3/11/24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909179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9" name="Rectangle 8"/>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72345051-2045-45DA-935E-2E3CA1A69ADC}" type="datetimeFigureOut">
              <a:rPr lang="en-US" smtClean="0"/>
              <a:t>3/11/24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5311533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7" name="Rectangle 16"/>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TextBox 21"/>
          <p:cNvSpPr txBox="1"/>
          <p:nvPr/>
        </p:nvSpPr>
        <p:spPr>
          <a:xfrm>
            <a:off x="1179466" y="1127642"/>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485983" y="1296618"/>
            <a:ext cx="2120703" cy="1889075"/>
          </a:xfrm>
        </p:spPr>
        <p:txBody>
          <a:bodyPr anchor="b">
            <a:normAutofit/>
          </a:bodyPr>
          <a:lstStyle>
            <a:lvl1pPr algn="l">
              <a:defRPr sz="2000"/>
            </a:lvl1pPr>
          </a:lstStyle>
          <a:p>
            <a:r>
              <a:rPr lang="en-GB"/>
              <a:t>Click to edit Master title style</a:t>
            </a:r>
            <a:endParaRPr lang="en-US" dirty="0"/>
          </a:p>
        </p:txBody>
      </p:sp>
      <p:sp>
        <p:nvSpPr>
          <p:cNvPr id="3" name="Content Placeholder 2"/>
          <p:cNvSpPr>
            <a:spLocks noGrp="1"/>
          </p:cNvSpPr>
          <p:nvPr>
            <p:ph idx="1"/>
          </p:nvPr>
        </p:nvSpPr>
        <p:spPr>
          <a:xfrm>
            <a:off x="4088538" y="805818"/>
            <a:ext cx="375566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5982" y="3186155"/>
            <a:ext cx="2120703" cy="2386397"/>
          </a:xfrm>
        </p:spPr>
        <p:txBody>
          <a:bodyPr>
            <a:normAutofit/>
          </a:bodyPr>
          <a:lstStyle>
            <a:lvl1pPr marL="0" indent="0" algn="l">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3/11/24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21056809"/>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TextBox 12"/>
          <p:cNvSpPr txBox="1"/>
          <p:nvPr/>
        </p:nvSpPr>
        <p:spPr>
          <a:xfrm>
            <a:off x="1179466" y="1127642"/>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
        <p:nvSpPr>
          <p:cNvPr id="3" name="Picture Placeholder 2"/>
          <p:cNvSpPr>
            <a:spLocks noGrp="1" noChangeAspect="1"/>
          </p:cNvSpPr>
          <p:nvPr>
            <p:ph type="pic" idx="1"/>
          </p:nvPr>
        </p:nvSpPr>
        <p:spPr>
          <a:xfrm>
            <a:off x="4582987" y="3229"/>
            <a:ext cx="3727769"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1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2" name="Title 1"/>
          <p:cNvSpPr>
            <a:spLocks noGrp="1"/>
          </p:cNvSpPr>
          <p:nvPr>
            <p:ph type="title"/>
          </p:nvPr>
        </p:nvSpPr>
        <p:spPr>
          <a:xfrm>
            <a:off x="1486671" y="1296618"/>
            <a:ext cx="2603212" cy="1886308"/>
          </a:xfrm>
        </p:spPr>
        <p:txBody>
          <a:bodyPr anchor="b">
            <a:normAutofit/>
          </a:bodyPr>
          <a:lstStyle>
            <a:lvl1pPr algn="l">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1485984" y="3182928"/>
            <a:ext cx="2603794" cy="2386394"/>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3/11/24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938470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TextBox 16"/>
          <p:cNvSpPr txBox="1"/>
          <p:nvPr/>
        </p:nvSpPr>
        <p:spPr>
          <a:xfrm>
            <a:off x="1651862" y="636541"/>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58857" y="808057"/>
            <a:ext cx="5885350"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2120792" y="2049878"/>
            <a:ext cx="5723414" cy="400006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3/11/24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972953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8" name="Rectangle 17"/>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TextBox 22"/>
          <p:cNvSpPr txBox="1"/>
          <p:nvPr/>
        </p:nvSpPr>
        <p:spPr>
          <a:xfrm rot="5400000">
            <a:off x="7688343" y="480678"/>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6849317" y="805818"/>
            <a:ext cx="99488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964598" y="970410"/>
            <a:ext cx="4715441"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3/11/24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159794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371060" y="2912532"/>
            <a:ext cx="7772939" cy="3945467"/>
          </a:xfrm>
          <a:prstGeom prst="rect">
            <a:avLst/>
          </a:prstGeom>
        </p:spPr>
      </p:pic>
      <p:pic>
        <p:nvPicPr>
          <p:cNvPr id="15" name="Picture 14"/>
          <p:cNvPicPr>
            <a:picLocks noChangeAspect="1"/>
          </p:cNvPicPr>
          <p:nvPr/>
        </p:nvPicPr>
        <p:blipFill rotWithShape="1">
          <a:blip r:embed="rId14">
            <a:extLst>
              <a:ext uri="{28A0092B-C50C-407E-A947-70E740481C1C}">
                <a14:useLocalDpi xmlns:a14="http://schemas.microsoft.com/office/drawing/2010/main" val="0"/>
              </a:ext>
            </a:extLst>
          </a:blip>
          <a:srcRect r="24998"/>
          <a:stretch/>
        </p:blipFill>
        <p:spPr>
          <a:xfrm>
            <a:off x="1" y="0"/>
            <a:ext cx="9143999" cy="6858000"/>
          </a:xfrm>
          <a:prstGeom prst="rect">
            <a:avLst/>
          </a:prstGeom>
        </p:spPr>
      </p:pic>
      <p:sp>
        <p:nvSpPr>
          <p:cNvPr id="12" name="Rectangle 11"/>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961317" y="808057"/>
            <a:ext cx="587801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126236" y="2049878"/>
            <a:ext cx="5713092" cy="400006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28294" y="5272451"/>
            <a:ext cx="2662729" cy="179188"/>
          </a:xfrm>
          <a:prstGeom prst="rect">
            <a:avLst/>
          </a:prstGeom>
        </p:spPr>
        <p:txBody>
          <a:bodyPr vert="horz" lIns="91440" tIns="18288" rIns="91440" bIns="45720" rtlCol="0" anchor="t"/>
          <a:lstStyle>
            <a:lvl1pPr algn="r">
              <a:defRPr sz="900">
                <a:solidFill>
                  <a:schemeClr val="tx1">
                    <a:tint val="75000"/>
                  </a:schemeClr>
                </a:solidFill>
                <a:latin typeface="+mn-lt"/>
              </a:defRPr>
            </a:lvl1pPr>
          </a:lstStyle>
          <a:p>
            <a:fld id="{72345051-2045-45DA-935E-2E3CA1A69ADC}" type="datetimeFigureOut">
              <a:rPr lang="en-US" smtClean="0"/>
              <a:t>3/11/24</a:t>
            </a:fld>
            <a:endParaRPr lang="en-US" dirty="0"/>
          </a:p>
        </p:txBody>
      </p:sp>
      <p:sp>
        <p:nvSpPr>
          <p:cNvPr id="5" name="Footer Placeholder 4"/>
          <p:cNvSpPr>
            <a:spLocks noGrp="1"/>
          </p:cNvSpPr>
          <p:nvPr>
            <p:ph type="ftr" sz="quarter" idx="3"/>
          </p:nvPr>
        </p:nvSpPr>
        <p:spPr>
          <a:xfrm rot="5400000">
            <a:off x="-2258177" y="3658900"/>
            <a:ext cx="5885352" cy="183663"/>
          </a:xfrm>
          <a:prstGeom prst="rect">
            <a:avLst/>
          </a:prstGeom>
        </p:spPr>
        <p:txBody>
          <a:bodyPr vert="horz" lIns="91440" tIns="45720" rIns="91440" bIns="18288" rtlCol="0" anchor="b"/>
          <a:lstStyle>
            <a:lvl1pPr algn="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62136" y="164594"/>
            <a:ext cx="638312" cy="322850"/>
          </a:xfrm>
          <a:prstGeom prst="rect">
            <a:avLst/>
          </a:prstGeom>
        </p:spPr>
        <p:txBody>
          <a:bodyPr vert="horz" lIns="91440" tIns="45720" rIns="4572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316850546"/>
      </p:ext>
    </p:extLst>
  </p:cSld>
  <p:clrMap bg1="dk1" tx1="lt1" bg2="dk2" tx2="lt2" accent1="accent1" accent2="accent2" accent3="accent3" accent4="accent4" accent5="accent5" accent6="accent6" hlink="hlink" folHlink="folHlink"/>
  <p:sldLayoutIdLst>
    <p:sldLayoutId id="2147484543" r:id="rId1"/>
    <p:sldLayoutId id="2147484544" r:id="rId2"/>
    <p:sldLayoutId id="2147484545" r:id="rId3"/>
    <p:sldLayoutId id="2147484546" r:id="rId4"/>
    <p:sldLayoutId id="2147484547" r:id="rId5"/>
    <p:sldLayoutId id="2147484548" r:id="rId6"/>
    <p:sldLayoutId id="2147484549" r:id="rId7"/>
    <p:sldLayoutId id="2147484550" r:id="rId8"/>
    <p:sldLayoutId id="2147484551" r:id="rId9"/>
    <p:sldLayoutId id="2147484552" r:id="rId10"/>
    <p:sldLayoutId id="2147484553" r:id="rId11"/>
  </p:sldLayoutIdLst>
  <p:txStyles>
    <p:titleStyle>
      <a:lvl1pPr algn="r" defTabSz="685800" rtl="0" eaLnBrk="1" latinLnBrk="0" hangingPunct="1">
        <a:lnSpc>
          <a:spcPct val="90000"/>
        </a:lnSpc>
        <a:spcBef>
          <a:spcPct val="0"/>
        </a:spcBef>
        <a:buNone/>
        <a:defRPr sz="2800" b="0" i="0" kern="1200" cap="none">
          <a:solidFill>
            <a:schemeClr val="tx1"/>
          </a:solidFill>
          <a:effectLst/>
          <a:latin typeface="+mj-lt"/>
          <a:ea typeface="+mj-ea"/>
          <a:cs typeface="+mj-cs"/>
        </a:defRPr>
      </a:lvl1pPr>
    </p:titleStyle>
    <p:bodyStyle>
      <a:lvl1pPr marL="258366" indent="-258366" algn="l" defTabSz="685800" rtl="0" eaLnBrk="1" latinLnBrk="0" hangingPunct="1">
        <a:lnSpc>
          <a:spcPct val="120000"/>
        </a:lnSpc>
        <a:spcBef>
          <a:spcPts val="750"/>
        </a:spcBef>
        <a:spcAft>
          <a:spcPts val="45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1pPr>
      <a:lvl2pPr marL="596504" indent="-253604"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2pPr>
      <a:lvl3pPr marL="944166" indent="-258366"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3pPr>
      <a:lvl4pPr marL="1282304" indent="-253604"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4pPr>
      <a:lvl5pPr marL="1629966" indent="-258366"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1975104" indent="-256032"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100" kern="1200" baseline="0">
          <a:solidFill>
            <a:schemeClr val="tx1"/>
          </a:solidFill>
          <a:effectLst/>
          <a:latin typeface="+mn-lt"/>
          <a:ea typeface="+mn-ea"/>
          <a:cs typeface="+mn-cs"/>
        </a:defRPr>
      </a:lvl6pPr>
      <a:lvl7pPr marL="2240280" indent="-256032"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100" kern="1200" baseline="0">
          <a:solidFill>
            <a:schemeClr val="tx1"/>
          </a:solidFill>
          <a:effectLst/>
          <a:latin typeface="+mn-lt"/>
          <a:ea typeface="+mn-ea"/>
          <a:cs typeface="+mn-cs"/>
        </a:defRPr>
      </a:lvl7pPr>
      <a:lvl8pPr marL="2670048" indent="-256032"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100" kern="1200" baseline="0">
          <a:solidFill>
            <a:schemeClr val="tx1"/>
          </a:solidFill>
          <a:effectLst/>
          <a:latin typeface="+mn-lt"/>
          <a:ea typeface="+mn-ea"/>
          <a:cs typeface="+mn-cs"/>
        </a:defRPr>
      </a:lvl8pPr>
      <a:lvl9pPr marL="3017520" indent="-256032"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100" kern="120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england.nhs.uk/blog/the-changing-face-of-general-practice/" TargetMode="External"/><Relationship Id="rId2" Type="http://schemas.openxmlformats.org/officeDocument/2006/relationships/hyperlink" Target="https://www.nuffieldtrust.org.uk/features/nhs-reform-timelin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descr="Colourful wavy concept">
            <a:extLst>
              <a:ext uri="{FF2B5EF4-FFF2-40B4-BE49-F238E27FC236}">
                <a16:creationId xmlns:a16="http://schemas.microsoft.com/office/drawing/2014/main" id="{24F34051-D91E-5F3A-E549-D38CC4A2C55C}"/>
              </a:ext>
            </a:extLst>
          </p:cNvPr>
          <p:cNvPicPr>
            <a:picLocks noChangeAspect="1"/>
          </p:cNvPicPr>
          <p:nvPr/>
        </p:nvPicPr>
        <p:blipFill rotWithShape="1">
          <a:blip r:embed="rId2">
            <a:alphaModFix amt="50000"/>
          </a:blip>
          <a:srcRect t="2001" r="-1" b="13707"/>
          <a:stretch/>
        </p:blipFill>
        <p:spPr>
          <a:xfrm>
            <a:off x="15" y="857257"/>
            <a:ext cx="9141698" cy="5143493"/>
          </a:xfrm>
          <a:prstGeom prst="rect">
            <a:avLst/>
          </a:prstGeom>
        </p:spPr>
      </p:pic>
      <p:sp>
        <p:nvSpPr>
          <p:cNvPr id="2" name="Title 1">
            <a:extLst>
              <a:ext uri="{FF2B5EF4-FFF2-40B4-BE49-F238E27FC236}">
                <a16:creationId xmlns:a16="http://schemas.microsoft.com/office/drawing/2014/main" id="{ED2211F5-B205-D565-1EA1-992E580821CD}"/>
              </a:ext>
            </a:extLst>
          </p:cNvPr>
          <p:cNvSpPr>
            <a:spLocks noGrp="1"/>
          </p:cNvSpPr>
          <p:nvPr>
            <p:ph type="ctrTitle"/>
          </p:nvPr>
        </p:nvSpPr>
        <p:spPr>
          <a:xfrm>
            <a:off x="1143000" y="1699022"/>
            <a:ext cx="6858000" cy="2297430"/>
          </a:xfrm>
        </p:spPr>
        <p:txBody>
          <a:bodyPr>
            <a:normAutofit/>
          </a:bodyPr>
          <a:lstStyle/>
          <a:p>
            <a:pPr algn="ctr">
              <a:lnSpc>
                <a:spcPct val="90000"/>
              </a:lnSpc>
            </a:pPr>
            <a:r>
              <a:rPr lang="en-US" sz="3600"/>
              <a:t>LCHS4003</a:t>
            </a:r>
            <a:br>
              <a:rPr lang="en-US" sz="2325"/>
            </a:br>
            <a:r>
              <a:rPr lang="en-US" sz="2325"/>
              <a:t>Introduction to health and social care</a:t>
            </a:r>
            <a:br>
              <a:rPr lang="en-US" sz="2325"/>
            </a:br>
            <a:r>
              <a:rPr lang="en-US" sz="2325"/>
              <a:t>Lecturer: Diola Bijlhout</a:t>
            </a:r>
            <a:br>
              <a:rPr lang="en-US" sz="2325"/>
            </a:br>
            <a:r>
              <a:rPr lang="en-US" sz="2325"/>
              <a:t>Student: Natalja Bistrova </a:t>
            </a:r>
            <a:br>
              <a:rPr lang="en-US" sz="2325"/>
            </a:br>
            <a:r>
              <a:rPr lang="en-US" sz="2325"/>
              <a:t>iD:2310292</a:t>
            </a:r>
            <a:br>
              <a:rPr lang="en-US" sz="2325"/>
            </a:br>
            <a:endParaRPr lang="en-US" sz="2325" dirty="0"/>
          </a:p>
        </p:txBody>
      </p:sp>
      <p:sp>
        <p:nvSpPr>
          <p:cNvPr id="3" name="Subtitle 2">
            <a:extLst>
              <a:ext uri="{FF2B5EF4-FFF2-40B4-BE49-F238E27FC236}">
                <a16:creationId xmlns:a16="http://schemas.microsoft.com/office/drawing/2014/main" id="{3B98E6D8-865D-1820-D0C2-3D2F65AECB30}"/>
              </a:ext>
            </a:extLst>
          </p:cNvPr>
          <p:cNvSpPr>
            <a:spLocks noGrp="1"/>
          </p:cNvSpPr>
          <p:nvPr>
            <p:ph type="subTitle" idx="1"/>
          </p:nvPr>
        </p:nvSpPr>
        <p:spPr>
          <a:xfrm>
            <a:off x="1143000" y="4306824"/>
            <a:ext cx="6858000" cy="918972"/>
          </a:xfrm>
        </p:spPr>
        <p:txBody>
          <a:bodyPr>
            <a:normAutofit fontScale="62500" lnSpcReduction="20000"/>
          </a:bodyPr>
          <a:lstStyle/>
          <a:p>
            <a:pPr algn="ctr">
              <a:lnSpc>
                <a:spcPct val="100000"/>
              </a:lnSpc>
            </a:pPr>
            <a:r>
              <a:rPr lang="en-US" sz="4050" b="1" dirty="0"/>
              <a:t>GP</a:t>
            </a:r>
          </a:p>
          <a:p>
            <a:pPr algn="ctr">
              <a:lnSpc>
                <a:spcPct val="100000"/>
              </a:lnSpc>
            </a:pPr>
            <a:r>
              <a:rPr lang="en-US" sz="5325" dirty="0"/>
              <a:t>1948-2024</a:t>
            </a:r>
          </a:p>
        </p:txBody>
      </p:sp>
    </p:spTree>
    <p:extLst>
      <p:ext uri="{BB962C8B-B14F-4D97-AF65-F5344CB8AC3E}">
        <p14:creationId xmlns:p14="http://schemas.microsoft.com/office/powerpoint/2010/main" val="321983996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B015A-13FD-3A07-B93F-444B13F55F98}"/>
              </a:ext>
            </a:extLst>
          </p:cNvPr>
          <p:cNvSpPr>
            <a:spLocks noGrp="1"/>
          </p:cNvSpPr>
          <p:nvPr>
            <p:ph type="title"/>
          </p:nvPr>
        </p:nvSpPr>
        <p:spPr>
          <a:xfrm>
            <a:off x="1606308" y="857249"/>
            <a:ext cx="5931385" cy="4042611"/>
          </a:xfrm>
        </p:spPr>
        <p:txBody>
          <a:bodyPr vert="horz" lIns="68580" tIns="34290" rIns="68580" bIns="34290" rtlCol="0" anchor="b">
            <a:noAutofit/>
          </a:bodyPr>
          <a:lstStyle/>
          <a:p>
            <a:pPr algn="ctr"/>
            <a:br>
              <a:rPr lang="en-US" sz="2700" dirty="0"/>
            </a:br>
            <a:br>
              <a:rPr lang="en-US" sz="2700" dirty="0"/>
            </a:br>
            <a:br>
              <a:rPr lang="en-US" sz="4200" dirty="0"/>
            </a:br>
            <a:endParaRPr lang="en-US" sz="4200" dirty="0"/>
          </a:p>
        </p:txBody>
      </p:sp>
      <p:sp>
        <p:nvSpPr>
          <p:cNvPr id="50" name="TextBox 49">
            <a:extLst>
              <a:ext uri="{FF2B5EF4-FFF2-40B4-BE49-F238E27FC236}">
                <a16:creationId xmlns:a16="http://schemas.microsoft.com/office/drawing/2014/main" id="{7588A8FA-BF7F-FA0D-9576-03A42F8C8C91}"/>
              </a:ext>
            </a:extLst>
          </p:cNvPr>
          <p:cNvSpPr txBox="1"/>
          <p:nvPr/>
        </p:nvSpPr>
        <p:spPr>
          <a:xfrm>
            <a:off x="1227222" y="1949154"/>
            <a:ext cx="7688178" cy="3508653"/>
          </a:xfrm>
          <a:prstGeom prst="rect">
            <a:avLst/>
          </a:prstGeom>
          <a:noFill/>
        </p:spPr>
        <p:txBody>
          <a:bodyPr wrap="square">
            <a:spAutoFit/>
          </a:bodyPr>
          <a:lstStyle/>
          <a:p>
            <a:pPr algn="ctr"/>
            <a:r>
              <a:rPr lang="en-US" sz="2700" dirty="0"/>
              <a:t>OVERVIEW</a:t>
            </a:r>
            <a:br>
              <a:rPr lang="en-US" sz="2700" dirty="0"/>
            </a:br>
            <a:r>
              <a:rPr lang="en-US" sz="2700" dirty="0"/>
              <a:t>What is General PRACTISE IN THE UK?</a:t>
            </a:r>
            <a:br>
              <a:rPr lang="en-US" sz="2700" dirty="0"/>
            </a:br>
            <a:r>
              <a:rPr lang="en-US" sz="2400" b="1" dirty="0"/>
              <a:t>GP development  </a:t>
            </a:r>
            <a:br>
              <a:rPr lang="en-US" sz="2400" b="1" dirty="0"/>
            </a:br>
            <a:r>
              <a:rPr lang="en-US" sz="2400" b="1" dirty="0"/>
              <a:t>Improve</a:t>
            </a:r>
            <a:br>
              <a:rPr lang="en-US" sz="2400" b="1" dirty="0"/>
            </a:br>
            <a:r>
              <a:rPr lang="en-US" sz="2400" b="1" dirty="0"/>
              <a:t>Timeline </a:t>
            </a:r>
            <a:br>
              <a:rPr lang="en-US" sz="2400" b="1" dirty="0"/>
            </a:br>
            <a:r>
              <a:rPr lang="en-US" sz="2400" b="1" dirty="0"/>
              <a:t>Changing on General </a:t>
            </a:r>
            <a:r>
              <a:rPr lang="en-US" sz="2400" b="1" dirty="0" err="1"/>
              <a:t>Practise</a:t>
            </a:r>
            <a:r>
              <a:rPr lang="en-US" sz="2400" b="1" dirty="0"/>
              <a:t>  </a:t>
            </a:r>
            <a:br>
              <a:rPr lang="en-US" sz="2400" b="1" dirty="0"/>
            </a:br>
            <a:r>
              <a:rPr lang="en-US" sz="2400" b="1" dirty="0"/>
              <a:t>References </a:t>
            </a:r>
            <a:br>
              <a:rPr lang="en-US" sz="2400" b="1" dirty="0"/>
            </a:br>
            <a:br>
              <a:rPr lang="en-US" sz="2400" dirty="0"/>
            </a:br>
            <a:endParaRPr lang="en-US" sz="2400" dirty="0"/>
          </a:p>
        </p:txBody>
      </p:sp>
    </p:spTree>
    <p:extLst>
      <p:ext uri="{BB962C8B-B14F-4D97-AF65-F5344CB8AC3E}">
        <p14:creationId xmlns:p14="http://schemas.microsoft.com/office/powerpoint/2010/main" val="526876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969FA-7A55-B6CC-0FD5-B37CD165C27A}"/>
              </a:ext>
            </a:extLst>
          </p:cNvPr>
          <p:cNvSpPr>
            <a:spLocks noGrp="1"/>
          </p:cNvSpPr>
          <p:nvPr>
            <p:ph type="title"/>
          </p:nvPr>
        </p:nvSpPr>
        <p:spPr>
          <a:xfrm>
            <a:off x="1477353" y="1463292"/>
            <a:ext cx="6456028" cy="807922"/>
          </a:xfrm>
        </p:spPr>
        <p:txBody>
          <a:bodyPr>
            <a:normAutofit fontScale="90000"/>
          </a:bodyPr>
          <a:lstStyle/>
          <a:p>
            <a:pPr algn="l"/>
            <a:r>
              <a:rPr lang="en-US" dirty="0"/>
              <a:t>What is General </a:t>
            </a:r>
            <a:r>
              <a:rPr lang="en-US" dirty="0" err="1"/>
              <a:t>Practise</a:t>
            </a:r>
            <a:r>
              <a:rPr lang="en-US" dirty="0"/>
              <a:t> ?</a:t>
            </a:r>
            <a:br>
              <a:rPr lang="en-US" dirty="0"/>
            </a:br>
            <a:r>
              <a:rPr lang="en-US" dirty="0"/>
              <a:t>1948-2024</a:t>
            </a:r>
          </a:p>
        </p:txBody>
      </p:sp>
      <p:sp>
        <p:nvSpPr>
          <p:cNvPr id="10" name="Content Placeholder 9">
            <a:extLst>
              <a:ext uri="{FF2B5EF4-FFF2-40B4-BE49-F238E27FC236}">
                <a16:creationId xmlns:a16="http://schemas.microsoft.com/office/drawing/2014/main" id="{23848D5F-1E48-D799-1C46-014E4DAB939D}"/>
              </a:ext>
            </a:extLst>
          </p:cNvPr>
          <p:cNvSpPr>
            <a:spLocks noGrp="1"/>
          </p:cNvSpPr>
          <p:nvPr>
            <p:ph idx="1"/>
          </p:nvPr>
        </p:nvSpPr>
        <p:spPr>
          <a:xfrm>
            <a:off x="1481854" y="2396337"/>
            <a:ext cx="2591291" cy="2998371"/>
          </a:xfrm>
        </p:spPr>
        <p:txBody>
          <a:bodyPr>
            <a:normAutofit/>
          </a:bodyPr>
          <a:lstStyle/>
          <a:p>
            <a:r>
              <a:rPr lang="en-US" sz="1800" dirty="0"/>
              <a:t>General practitioner  (GPs) deal with range of health problems and is a first person a patient turns to for help.(</a:t>
            </a:r>
            <a:r>
              <a:rPr lang="en-US" sz="1800" dirty="0" err="1"/>
              <a:t>nhs</a:t>
            </a:r>
            <a:r>
              <a:rPr lang="en-US" sz="1800" dirty="0"/>
              <a:t> 2020)</a:t>
            </a:r>
          </a:p>
        </p:txBody>
      </p:sp>
      <p:pic>
        <p:nvPicPr>
          <p:cNvPr id="6" name="Content Placeholder 5" descr="A group of people standing next to a baby&#10;&#10;Description automatically generated">
            <a:extLst>
              <a:ext uri="{FF2B5EF4-FFF2-40B4-BE49-F238E27FC236}">
                <a16:creationId xmlns:a16="http://schemas.microsoft.com/office/drawing/2014/main" id="{B24252C6-EB46-57F3-C4FE-A234EEE8847E}"/>
              </a:ext>
            </a:extLst>
          </p:cNvPr>
          <p:cNvPicPr>
            <a:picLocks noChangeAspect="1"/>
          </p:cNvPicPr>
          <p:nvPr/>
        </p:nvPicPr>
        <p:blipFill rotWithShape="1">
          <a:blip r:embed="rId3"/>
          <a:srcRect l="483" r="3811" b="3"/>
          <a:stretch/>
        </p:blipFill>
        <p:spPr>
          <a:xfrm>
            <a:off x="4074744" y="2618834"/>
            <a:ext cx="3614231" cy="2530101"/>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9" name="TextBox 8">
            <a:extLst>
              <a:ext uri="{FF2B5EF4-FFF2-40B4-BE49-F238E27FC236}">
                <a16:creationId xmlns:a16="http://schemas.microsoft.com/office/drawing/2014/main" id="{33DC08F1-FC3E-07AA-85AB-98AFAC17782C}"/>
              </a:ext>
            </a:extLst>
          </p:cNvPr>
          <p:cNvSpPr txBox="1"/>
          <p:nvPr/>
        </p:nvSpPr>
        <p:spPr>
          <a:xfrm>
            <a:off x="5850731" y="5400676"/>
            <a:ext cx="1047082" cy="507831"/>
          </a:xfrm>
          <a:prstGeom prst="rect">
            <a:avLst/>
          </a:prstGeom>
          <a:noFill/>
        </p:spPr>
        <p:txBody>
          <a:bodyPr wrap="none" rtlCol="0">
            <a:spAutoFit/>
          </a:bodyPr>
          <a:lstStyle/>
          <a:p>
            <a:r>
              <a:rPr lang="en-US" sz="1350" dirty="0"/>
              <a:t>(gov. 2014)</a:t>
            </a:r>
          </a:p>
          <a:p>
            <a:endParaRPr lang="en-US" sz="1350" dirty="0"/>
          </a:p>
        </p:txBody>
      </p:sp>
    </p:spTree>
    <p:extLst>
      <p:ext uri="{BB962C8B-B14F-4D97-AF65-F5344CB8AC3E}">
        <p14:creationId xmlns:p14="http://schemas.microsoft.com/office/powerpoint/2010/main" val="4186185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F085C-5901-8A83-6978-63306B45EDA1}"/>
              </a:ext>
            </a:extLst>
          </p:cNvPr>
          <p:cNvSpPr>
            <a:spLocks noGrp="1"/>
          </p:cNvSpPr>
          <p:nvPr>
            <p:ph type="title"/>
          </p:nvPr>
        </p:nvSpPr>
        <p:spPr>
          <a:xfrm>
            <a:off x="1477353" y="1338403"/>
            <a:ext cx="3685577" cy="4177454"/>
          </a:xfrm>
        </p:spPr>
        <p:txBody>
          <a:bodyPr vert="horz" lIns="68580" tIns="34290" rIns="68580" bIns="34290" rtlCol="0" anchor="t">
            <a:normAutofit fontScale="90000"/>
          </a:bodyPr>
          <a:lstStyle/>
          <a:p>
            <a:pPr algn="l"/>
            <a:r>
              <a:rPr lang="en-US" sz="1875" dirty="0"/>
              <a:t>GP DEVELOPMENT </a:t>
            </a:r>
            <a:br>
              <a:rPr lang="en-US" sz="1875" dirty="0"/>
            </a:br>
            <a:r>
              <a:rPr lang="en-US" sz="1875" dirty="0"/>
              <a:t>1948-2024</a:t>
            </a:r>
            <a:br>
              <a:rPr lang="en-US" sz="1875" dirty="0"/>
            </a:br>
            <a:br>
              <a:rPr lang="en-US" sz="1875" dirty="0"/>
            </a:br>
            <a:br>
              <a:rPr lang="en-US" sz="1875" dirty="0"/>
            </a:br>
            <a:br>
              <a:rPr lang="en-US" sz="1875" dirty="0"/>
            </a:br>
            <a:r>
              <a:rPr lang="en-US" sz="1875" dirty="0"/>
              <a:t>5 July 1948 ,86% of all GPs joined NHS and over 6 month the proportion rose to 96%</a:t>
            </a:r>
            <a:br>
              <a:rPr lang="en-US" sz="1875" dirty="0"/>
            </a:br>
            <a:br>
              <a:rPr lang="en-US" sz="1875" dirty="0"/>
            </a:br>
            <a:r>
              <a:rPr lang="en-US" sz="1875" dirty="0"/>
              <a:t>GPs in NHS received </a:t>
            </a:r>
            <a:r>
              <a:rPr lang="en-US" sz="1875" dirty="0" err="1"/>
              <a:t>capion</a:t>
            </a:r>
            <a:r>
              <a:rPr lang="en-US" sz="1875" dirty="0"/>
              <a:t> fee for each patient who registered with them.</a:t>
            </a:r>
            <a:br>
              <a:rPr lang="en-US" sz="1875" dirty="0"/>
            </a:br>
            <a:br>
              <a:rPr lang="en-US" sz="1875" dirty="0"/>
            </a:br>
            <a:br>
              <a:rPr lang="en-US" sz="1875" dirty="0"/>
            </a:br>
            <a:br>
              <a:rPr lang="en-US" sz="1875" dirty="0"/>
            </a:br>
            <a:br>
              <a:rPr lang="en-US" sz="1875" dirty="0"/>
            </a:br>
            <a:br>
              <a:rPr lang="en-US" sz="1875" dirty="0"/>
            </a:br>
            <a:endParaRPr lang="en-US" sz="1875" dirty="0"/>
          </a:p>
        </p:txBody>
      </p:sp>
      <p:pic>
        <p:nvPicPr>
          <p:cNvPr id="5" name="Content Placeholder 4" descr="A black and white advertisement with text&#10;&#10;Description automatically generated">
            <a:extLst>
              <a:ext uri="{FF2B5EF4-FFF2-40B4-BE49-F238E27FC236}">
                <a16:creationId xmlns:a16="http://schemas.microsoft.com/office/drawing/2014/main" id="{151D883A-A1C1-3B62-63A5-46C31089A37F}"/>
              </a:ext>
            </a:extLst>
          </p:cNvPr>
          <p:cNvPicPr>
            <a:picLocks noGrp="1" noChangeAspect="1"/>
          </p:cNvPicPr>
          <p:nvPr>
            <p:ph idx="1"/>
          </p:nvPr>
        </p:nvPicPr>
        <p:blipFill rotWithShape="1">
          <a:blip r:embed="rId3"/>
          <a:srcRect r="-1" b="29886"/>
          <a:stretch/>
        </p:blipFill>
        <p:spPr>
          <a:xfrm>
            <a:off x="5834758" y="1338403"/>
            <a:ext cx="2324384" cy="2441522"/>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Tree>
    <p:extLst>
      <p:ext uri="{BB962C8B-B14F-4D97-AF65-F5344CB8AC3E}">
        <p14:creationId xmlns:p14="http://schemas.microsoft.com/office/powerpoint/2010/main" val="1339479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31B28-BB06-E750-5D5D-9849D1C04520}"/>
              </a:ext>
            </a:extLst>
          </p:cNvPr>
          <p:cNvSpPr>
            <a:spLocks noGrp="1"/>
          </p:cNvSpPr>
          <p:nvPr>
            <p:ph type="title"/>
          </p:nvPr>
        </p:nvSpPr>
        <p:spPr/>
        <p:txBody>
          <a:bodyPr/>
          <a:lstStyle/>
          <a:p>
            <a:pPr algn="ctr"/>
            <a:r>
              <a:rPr lang="en-US" dirty="0"/>
              <a:t>Timeline </a:t>
            </a:r>
          </a:p>
        </p:txBody>
      </p:sp>
      <p:sp>
        <p:nvSpPr>
          <p:cNvPr id="3" name="Content Placeholder 2">
            <a:extLst>
              <a:ext uri="{FF2B5EF4-FFF2-40B4-BE49-F238E27FC236}">
                <a16:creationId xmlns:a16="http://schemas.microsoft.com/office/drawing/2014/main" id="{5095DB0F-AC0E-5D59-D4F6-2D3E91FFBE4C}"/>
              </a:ext>
            </a:extLst>
          </p:cNvPr>
          <p:cNvSpPr>
            <a:spLocks noGrp="1"/>
          </p:cNvSpPr>
          <p:nvPr>
            <p:ph idx="1"/>
          </p:nvPr>
        </p:nvSpPr>
        <p:spPr>
          <a:xfrm>
            <a:off x="216568" y="2310062"/>
            <a:ext cx="8313821" cy="4547937"/>
          </a:xfrm>
        </p:spPr>
        <p:txBody>
          <a:bodyPr>
            <a:normAutofit/>
          </a:bodyPr>
          <a:lstStyle/>
          <a:p>
            <a:pPr marL="342900" lvl="0" indent="-342900">
              <a:buFont typeface="Arial" panose="020B06040202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1940:Labour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goverment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was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electef</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and new health minister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1948:</a:t>
            </a:r>
            <a:r>
              <a:rPr lang="en-US" kern="100" dirty="0">
                <a:latin typeface="Calibri" panose="020F0502020204030204" pitchFamily="34" charset="0"/>
                <a:ea typeface="Calibri" panose="020F0502020204030204" pitchFamily="34" charset="0"/>
                <a:cs typeface="Times New Roman" panose="02020603050405020304" pitchFamily="18" charset="0"/>
              </a:rPr>
              <a:t>The National Health Service (NHS) is created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1950:Difficult period for general practice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1960:GPs had huge workloads and many tasks .Pay is poor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1970:Payments increases for nurses and midwifes up to 40%</a:t>
            </a:r>
          </a:p>
          <a:p>
            <a:pPr marL="342900" lvl="0" indent="-342900">
              <a:buFont typeface="Arial" panose="020B0604020202020204" pitchFamily="34" charset="0"/>
              <a:buChar char="•"/>
              <a:tabLst>
                <a:tab pos="457200" algn="l"/>
              </a:tabLst>
            </a:pPr>
            <a:r>
              <a:rPr lang="en-US" kern="100" dirty="0">
                <a:latin typeface="Calibri" panose="020F0502020204030204" pitchFamily="34" charset="0"/>
                <a:ea typeface="Calibri" panose="020F0502020204030204" pitchFamily="34" charset="0"/>
                <a:cs typeface="Times New Roman" panose="02020603050405020304" pitchFamily="18" charset="0"/>
              </a:rPr>
              <a:t>1980 :NHS data model for the first time</a:t>
            </a:r>
          </a:p>
          <a:p>
            <a:pPr marL="342900" lvl="0" indent="-342900">
              <a:buFont typeface="Arial" panose="020B0604020202020204" pitchFamily="34" charset="0"/>
              <a:buChar char="•"/>
              <a:tabLst>
                <a:tab pos="457200" algn="l"/>
              </a:tabLst>
            </a:pPr>
            <a:r>
              <a:rPr lang="en-US" kern="100" dirty="0">
                <a:latin typeface="Calibri" panose="020F0502020204030204" pitchFamily="34" charset="0"/>
                <a:ea typeface="Calibri" panose="020F0502020204030204" pitchFamily="34" charset="0"/>
                <a:cs typeface="Times New Roman" panose="02020603050405020304" pitchFamily="18" charset="0"/>
              </a:rPr>
              <a:t>1990: New GP contract provide for better care for patients</a:t>
            </a:r>
          </a:p>
          <a:p>
            <a:pPr marL="342900" lvl="0" indent="-342900">
              <a:buFont typeface="Arial" panose="020B0604020202020204" pitchFamily="34" charset="0"/>
              <a:buChar char="•"/>
              <a:tabLst>
                <a:tab pos="457200" algn="l"/>
              </a:tabLst>
            </a:pPr>
            <a:r>
              <a:rPr lang="en-US" kern="100" dirty="0">
                <a:latin typeface="Calibri" panose="020F0502020204030204" pitchFamily="34" charset="0"/>
                <a:ea typeface="Calibri" panose="020F0502020204030204" pitchFamily="34" charset="0"/>
                <a:cs typeface="Times New Roman" panose="02020603050405020304" pitchFamily="18" charset="0"/>
              </a:rPr>
              <a:t>2004: A new contracts for GPs </a:t>
            </a:r>
          </a:p>
          <a:p>
            <a:pPr marL="342900" lvl="0" indent="-342900">
              <a:buFont typeface="Arial" panose="020B0604020202020204" pitchFamily="34" charset="0"/>
              <a:buChar char="•"/>
              <a:tabLst>
                <a:tab pos="457200" algn="l"/>
              </a:tabLst>
            </a:pPr>
            <a:r>
              <a:rPr lang="en-US" kern="100" dirty="0">
                <a:latin typeface="Calibri" panose="020F0502020204030204" pitchFamily="34" charset="0"/>
                <a:ea typeface="Calibri" panose="020F0502020204030204" pitchFamily="34" charset="0"/>
                <a:cs typeface="Times New Roman" panose="02020603050405020304" pitchFamily="18" charset="0"/>
              </a:rPr>
              <a:t>2016:New contract agreed for junior doctors GPs </a:t>
            </a:r>
          </a:p>
          <a:p>
            <a:pPr marL="342900" lvl="0" indent="-342900">
              <a:buFont typeface="Arial" panose="020B0604020202020204" pitchFamily="34" charset="0"/>
              <a:buChar char="•"/>
              <a:tabLst>
                <a:tab pos="457200" algn="l"/>
              </a:tabLst>
            </a:pPr>
            <a:endParaRPr lang="en-US" kern="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6734244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03B23-CC4A-53E4-760D-744D2FBB6EEE}"/>
              </a:ext>
            </a:extLst>
          </p:cNvPr>
          <p:cNvSpPr>
            <a:spLocks noGrp="1"/>
          </p:cNvSpPr>
          <p:nvPr>
            <p:ph type="title"/>
          </p:nvPr>
        </p:nvSpPr>
        <p:spPr/>
        <p:txBody>
          <a:bodyPr/>
          <a:lstStyle/>
          <a:p>
            <a:pPr algn="ctr"/>
            <a:r>
              <a:rPr lang="en-US" dirty="0"/>
              <a:t>The changing face on General Practice</a:t>
            </a:r>
          </a:p>
        </p:txBody>
      </p:sp>
      <p:sp>
        <p:nvSpPr>
          <p:cNvPr id="3" name="Content Placeholder 2">
            <a:extLst>
              <a:ext uri="{FF2B5EF4-FFF2-40B4-BE49-F238E27FC236}">
                <a16:creationId xmlns:a16="http://schemas.microsoft.com/office/drawing/2014/main" id="{8C21EC4B-5FDE-2C6C-88D1-828587F5D9C7}"/>
              </a:ext>
            </a:extLst>
          </p:cNvPr>
          <p:cNvSpPr>
            <a:spLocks noGrp="1"/>
          </p:cNvSpPr>
          <p:nvPr>
            <p:ph idx="1"/>
          </p:nvPr>
        </p:nvSpPr>
        <p:spPr>
          <a:xfrm>
            <a:off x="986589" y="1648326"/>
            <a:ext cx="7591927" cy="4401618"/>
          </a:xfrm>
        </p:spPr>
        <p:txBody>
          <a:bodyPr/>
          <a:lstStyle/>
          <a:p>
            <a:r>
              <a:rPr lang="en-US" dirty="0"/>
              <a:t>A patient contact with their doctor for an appointment or a prescription –had to be in person or by letter .  Now we have access for GP Online Services ,patient can book their appointment ,order or repeat prescription or view their record online .Like this we can save our and GP practice staff time. 24/7 </a:t>
            </a:r>
            <a:r>
              <a:rPr lang="en-US" sz="1400" dirty="0"/>
              <a:t>(</a:t>
            </a:r>
            <a:r>
              <a:rPr lang="en-US" sz="1400" dirty="0" err="1"/>
              <a:t>England.nhs.uk</a:t>
            </a:r>
            <a:r>
              <a:rPr lang="en-US" sz="1400" dirty="0"/>
              <a:t>. 5June 2018)</a:t>
            </a:r>
          </a:p>
        </p:txBody>
      </p:sp>
    </p:spTree>
    <p:extLst>
      <p:ext uri="{BB962C8B-B14F-4D97-AF65-F5344CB8AC3E}">
        <p14:creationId xmlns:p14="http://schemas.microsoft.com/office/powerpoint/2010/main" val="2814368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098AC-1A04-79BD-D029-9235C2FF4CED}"/>
              </a:ext>
            </a:extLst>
          </p:cNvPr>
          <p:cNvSpPr>
            <a:spLocks noGrp="1"/>
          </p:cNvSpPr>
          <p:nvPr>
            <p:ph type="title"/>
          </p:nvPr>
        </p:nvSpPr>
        <p:spPr/>
        <p:txBody>
          <a:bodyPr/>
          <a:lstStyle/>
          <a:p>
            <a:pPr algn="ctr"/>
            <a:r>
              <a:rPr lang="en-US" dirty="0"/>
              <a:t>References </a:t>
            </a:r>
          </a:p>
        </p:txBody>
      </p:sp>
      <p:sp>
        <p:nvSpPr>
          <p:cNvPr id="3" name="Content Placeholder 2">
            <a:extLst>
              <a:ext uri="{FF2B5EF4-FFF2-40B4-BE49-F238E27FC236}">
                <a16:creationId xmlns:a16="http://schemas.microsoft.com/office/drawing/2014/main" id="{64B2D319-0F64-A764-28D0-91F1550CA8B7}"/>
              </a:ext>
            </a:extLst>
          </p:cNvPr>
          <p:cNvSpPr>
            <a:spLocks noGrp="1"/>
          </p:cNvSpPr>
          <p:nvPr>
            <p:ph idx="1"/>
          </p:nvPr>
        </p:nvSpPr>
        <p:spPr/>
        <p:txBody>
          <a:bodyPr/>
          <a:lstStyle/>
          <a:p>
            <a:pPr marL="0" indent="0">
              <a:buNone/>
            </a:pPr>
            <a:r>
              <a:rPr lang="en-US" dirty="0">
                <a:hlinkClick r:id="rId2"/>
              </a:rPr>
              <a:t>https://www.nuffieldtrust.org.uk/features/nhs-reform-timeline</a:t>
            </a:r>
            <a:endParaRPr lang="en-US" dirty="0"/>
          </a:p>
          <a:p>
            <a:pPr marL="0" indent="0">
              <a:buNone/>
            </a:pPr>
            <a:r>
              <a:rPr lang="en-US" dirty="0">
                <a:hlinkClick r:id="rId3"/>
              </a:rPr>
              <a:t>https://www.england.nhs.uk/blog/the-changing-face-of-general-practice/</a:t>
            </a:r>
            <a:endParaRPr lang="en-US" dirty="0"/>
          </a:p>
          <a:p>
            <a:pPr marL="0" indent="0">
              <a:buNone/>
            </a:pPr>
            <a:r>
              <a:rPr lang="en-GB" b="0" i="0" u="none" strike="noStrike" dirty="0">
                <a:solidFill>
                  <a:srgbClr val="747F8B"/>
                </a:solidFill>
                <a:effectLst/>
                <a:latin typeface="Roboto" panose="02000000000000000000" pitchFamily="2" charset="0"/>
              </a:rPr>
              <a:t>Burkes, Matt, and Alec Logan. </a:t>
            </a:r>
            <a:r>
              <a:rPr lang="en-GB" b="0" i="1" u="none" strike="noStrike" dirty="0">
                <a:solidFill>
                  <a:srgbClr val="747F8B"/>
                </a:solidFill>
                <a:effectLst/>
                <a:latin typeface="Roboto" panose="02000000000000000000" pitchFamily="2" charset="0"/>
              </a:rPr>
              <a:t>The Good GP Training Guide</a:t>
            </a:r>
            <a:r>
              <a:rPr lang="en-GB" b="0" i="0" u="none" strike="noStrike" dirty="0">
                <a:solidFill>
                  <a:srgbClr val="747F8B"/>
                </a:solidFill>
                <a:effectLst/>
                <a:latin typeface="Roboto" panose="02000000000000000000" pitchFamily="2" charset="0"/>
              </a:rPr>
              <a:t>. Royal College of General Practitioners, 2 June 2014.</a:t>
            </a:r>
            <a:endParaRPr lang="en-US" b="0" i="0" u="none" strike="noStrike" dirty="0">
              <a:solidFill>
                <a:srgbClr val="747F8B"/>
              </a:solidFill>
              <a:effectLst/>
              <a:latin typeface="Roboto" panose="02000000000000000000" pitchFamily="2" charset="0"/>
            </a:endParaRPr>
          </a:p>
          <a:p>
            <a:pPr marL="0" indent="0">
              <a:buNone/>
            </a:pPr>
            <a:endParaRPr lang="en-US" dirty="0"/>
          </a:p>
        </p:txBody>
      </p:sp>
    </p:spTree>
    <p:extLst>
      <p:ext uri="{BB962C8B-B14F-4D97-AF65-F5344CB8AC3E}">
        <p14:creationId xmlns:p14="http://schemas.microsoft.com/office/powerpoint/2010/main" val="29765837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{A1A7F8C6-B515-BF49-BABA-D0A194E36E7F}tf16401378</Template>
  <TotalTime>11160</TotalTime>
  <Words>362</Words>
  <Application>Microsoft Macintosh PowerPoint</Application>
  <PresentationFormat>On-screen Show (4:3)</PresentationFormat>
  <Paragraphs>26</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Calibri</vt:lpstr>
      <vt:lpstr>MS Shell Dlg 2</vt:lpstr>
      <vt:lpstr>Roboto</vt:lpstr>
      <vt:lpstr>Wingdings</vt:lpstr>
      <vt:lpstr>Wingdings 3</vt:lpstr>
      <vt:lpstr>Madison</vt:lpstr>
      <vt:lpstr>LCHS4003 Introduction to health and social care Lecturer: Diola Bijlhout Student: Natalja Bistrova  iD:2310292 </vt:lpstr>
      <vt:lpstr>   </vt:lpstr>
      <vt:lpstr>What is General Practise ? 1948-2024</vt:lpstr>
      <vt:lpstr>GP DEVELOPMENT  1948-2024    5 July 1948 ,86% of all GPs joined NHS and over 6 month the proportion rose to 96%  GPs in NHS received capion fee for each patient who registered with them.      </vt:lpstr>
      <vt:lpstr>Timeline </vt:lpstr>
      <vt:lpstr>The changing face on General Practice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LCHS4003 Introduction to health and social care Lecturer: Diola Bijlhout Student: Natalja Bistrova  iD:2310292 </dc:title>
  <dc:creator>Natalja Bistrova (2310292)</dc:creator>
  <cp:lastModifiedBy>Natalja Bistrova (2310292)</cp:lastModifiedBy>
  <cp:revision>2</cp:revision>
  <dcterms:created xsi:type="dcterms:W3CDTF">2024-02-28T15:54:38Z</dcterms:created>
  <dcterms:modified xsi:type="dcterms:W3CDTF">2024-03-11T17:45:17Z</dcterms:modified>
</cp:coreProperties>
</file>