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8" r:id="rId3"/>
    <p:sldId id="259" r:id="rId4"/>
    <p:sldId id="260" r:id="rId5"/>
    <p:sldId id="261" r:id="rId6"/>
    <p:sldId id="262" r:id="rId7"/>
    <p:sldId id="263"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93" autoAdjust="0"/>
    <p:restoredTop sz="94660"/>
  </p:normalViewPr>
  <p:slideViewPr>
    <p:cSldViewPr snapToGrid="0">
      <p:cViewPr varScale="1">
        <p:scale>
          <a:sx n="101" d="100"/>
          <a:sy n="101" d="100"/>
        </p:scale>
        <p:origin x="252" y="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00D254-6A40-50B4-6518-5AD730CE0DA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DECECA7-BB2D-B156-EDB4-B404CCF5D0A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ED14C38-9808-3E05-CBAD-D7CEF9E178F2}"/>
              </a:ext>
            </a:extLst>
          </p:cNvPr>
          <p:cNvSpPr>
            <a:spLocks noGrp="1"/>
          </p:cNvSpPr>
          <p:nvPr>
            <p:ph type="dt" sz="half" idx="10"/>
          </p:nvPr>
        </p:nvSpPr>
        <p:spPr/>
        <p:txBody>
          <a:bodyPr/>
          <a:lstStyle/>
          <a:p>
            <a:fld id="{1CA8920B-F553-4220-9D3E-855FD889F058}" type="datetimeFigureOut">
              <a:rPr lang="en-GB" smtClean="0"/>
              <a:t>02/12/2025</a:t>
            </a:fld>
            <a:endParaRPr lang="en-GB"/>
          </a:p>
        </p:txBody>
      </p:sp>
      <p:sp>
        <p:nvSpPr>
          <p:cNvPr id="5" name="Footer Placeholder 4">
            <a:extLst>
              <a:ext uri="{FF2B5EF4-FFF2-40B4-BE49-F238E27FC236}">
                <a16:creationId xmlns:a16="http://schemas.microsoft.com/office/drawing/2014/main" id="{3A1D8364-9804-1909-8AF5-05F5D11E664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4F487E9-3B3E-D20C-7730-A26D6C1E4A4A}"/>
              </a:ext>
            </a:extLst>
          </p:cNvPr>
          <p:cNvSpPr>
            <a:spLocks noGrp="1"/>
          </p:cNvSpPr>
          <p:nvPr>
            <p:ph type="sldNum" sz="quarter" idx="12"/>
          </p:nvPr>
        </p:nvSpPr>
        <p:spPr/>
        <p:txBody>
          <a:bodyPr/>
          <a:lstStyle/>
          <a:p>
            <a:fld id="{7035B7D1-4139-4D5C-A51F-D8E47C810B39}" type="slidenum">
              <a:rPr lang="en-GB" smtClean="0"/>
              <a:t>‹#›</a:t>
            </a:fld>
            <a:endParaRPr lang="en-GB"/>
          </a:p>
        </p:txBody>
      </p:sp>
    </p:spTree>
    <p:extLst>
      <p:ext uri="{BB962C8B-B14F-4D97-AF65-F5344CB8AC3E}">
        <p14:creationId xmlns:p14="http://schemas.microsoft.com/office/powerpoint/2010/main" val="847226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0B0C76-709D-6ABE-F007-6C449334E7D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8C5B572-72CE-956A-40F8-68EA46A94B6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D4A1F4B-6EDC-D185-3572-C4A318F2D91C}"/>
              </a:ext>
            </a:extLst>
          </p:cNvPr>
          <p:cNvSpPr>
            <a:spLocks noGrp="1"/>
          </p:cNvSpPr>
          <p:nvPr>
            <p:ph type="dt" sz="half" idx="10"/>
          </p:nvPr>
        </p:nvSpPr>
        <p:spPr/>
        <p:txBody>
          <a:bodyPr/>
          <a:lstStyle/>
          <a:p>
            <a:fld id="{1CA8920B-F553-4220-9D3E-855FD889F058}" type="datetimeFigureOut">
              <a:rPr lang="en-GB" smtClean="0"/>
              <a:t>02/12/2025</a:t>
            </a:fld>
            <a:endParaRPr lang="en-GB"/>
          </a:p>
        </p:txBody>
      </p:sp>
      <p:sp>
        <p:nvSpPr>
          <p:cNvPr id="5" name="Footer Placeholder 4">
            <a:extLst>
              <a:ext uri="{FF2B5EF4-FFF2-40B4-BE49-F238E27FC236}">
                <a16:creationId xmlns:a16="http://schemas.microsoft.com/office/drawing/2014/main" id="{E0FB687B-18AF-5868-1039-415DBF5436B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15B2E0E-E018-2B3E-FBE7-4B30D39FD3ED}"/>
              </a:ext>
            </a:extLst>
          </p:cNvPr>
          <p:cNvSpPr>
            <a:spLocks noGrp="1"/>
          </p:cNvSpPr>
          <p:nvPr>
            <p:ph type="sldNum" sz="quarter" idx="12"/>
          </p:nvPr>
        </p:nvSpPr>
        <p:spPr/>
        <p:txBody>
          <a:bodyPr/>
          <a:lstStyle/>
          <a:p>
            <a:fld id="{7035B7D1-4139-4D5C-A51F-D8E47C810B39}" type="slidenum">
              <a:rPr lang="en-GB" smtClean="0"/>
              <a:t>‹#›</a:t>
            </a:fld>
            <a:endParaRPr lang="en-GB"/>
          </a:p>
        </p:txBody>
      </p:sp>
    </p:spTree>
    <p:extLst>
      <p:ext uri="{BB962C8B-B14F-4D97-AF65-F5344CB8AC3E}">
        <p14:creationId xmlns:p14="http://schemas.microsoft.com/office/powerpoint/2010/main" val="19939564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C4C4BB-515A-492D-2B19-E6B2FB0E0B9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143865D-3C60-846B-64A5-258B8B32B978}"/>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751C8C3-EE90-DBE3-1ABB-6680DD45E32A}"/>
              </a:ext>
            </a:extLst>
          </p:cNvPr>
          <p:cNvSpPr>
            <a:spLocks noGrp="1"/>
          </p:cNvSpPr>
          <p:nvPr>
            <p:ph type="dt" sz="half" idx="10"/>
          </p:nvPr>
        </p:nvSpPr>
        <p:spPr/>
        <p:txBody>
          <a:bodyPr/>
          <a:lstStyle/>
          <a:p>
            <a:fld id="{1CA8920B-F553-4220-9D3E-855FD889F058}" type="datetimeFigureOut">
              <a:rPr lang="en-GB" smtClean="0"/>
              <a:t>02/12/2025</a:t>
            </a:fld>
            <a:endParaRPr lang="en-GB"/>
          </a:p>
        </p:txBody>
      </p:sp>
      <p:sp>
        <p:nvSpPr>
          <p:cNvPr id="5" name="Footer Placeholder 4">
            <a:extLst>
              <a:ext uri="{FF2B5EF4-FFF2-40B4-BE49-F238E27FC236}">
                <a16:creationId xmlns:a16="http://schemas.microsoft.com/office/drawing/2014/main" id="{AD2D0B8C-0857-C5AA-13DF-8CDBF257F6B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FCE8332-2AE5-8C97-9094-650EBD50533E}"/>
              </a:ext>
            </a:extLst>
          </p:cNvPr>
          <p:cNvSpPr>
            <a:spLocks noGrp="1"/>
          </p:cNvSpPr>
          <p:nvPr>
            <p:ph type="sldNum" sz="quarter" idx="12"/>
          </p:nvPr>
        </p:nvSpPr>
        <p:spPr/>
        <p:txBody>
          <a:bodyPr/>
          <a:lstStyle/>
          <a:p>
            <a:fld id="{7035B7D1-4139-4D5C-A51F-D8E47C810B39}" type="slidenum">
              <a:rPr lang="en-GB" smtClean="0"/>
              <a:t>‹#›</a:t>
            </a:fld>
            <a:endParaRPr lang="en-GB"/>
          </a:p>
        </p:txBody>
      </p:sp>
    </p:spTree>
    <p:extLst>
      <p:ext uri="{BB962C8B-B14F-4D97-AF65-F5344CB8AC3E}">
        <p14:creationId xmlns:p14="http://schemas.microsoft.com/office/powerpoint/2010/main" val="21465864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F1D0B7-1C7E-F712-B722-ADBB6614D0A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95BF13D-4D46-7F09-56CF-FFF6040650A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671C684-65AE-0792-0C42-E53B163F4E8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FF93806-AB5A-B04B-1540-F244256042B3}"/>
              </a:ext>
            </a:extLst>
          </p:cNvPr>
          <p:cNvSpPr>
            <a:spLocks noGrp="1"/>
          </p:cNvSpPr>
          <p:nvPr>
            <p:ph type="dt" sz="half" idx="10"/>
          </p:nvPr>
        </p:nvSpPr>
        <p:spPr/>
        <p:txBody>
          <a:bodyPr/>
          <a:lstStyle/>
          <a:p>
            <a:fld id="{1CA8920B-F553-4220-9D3E-855FD889F058}" type="datetimeFigureOut">
              <a:rPr lang="en-GB" smtClean="0"/>
              <a:t>02/12/2025</a:t>
            </a:fld>
            <a:endParaRPr lang="en-GB"/>
          </a:p>
        </p:txBody>
      </p:sp>
      <p:sp>
        <p:nvSpPr>
          <p:cNvPr id="6" name="Footer Placeholder 5">
            <a:extLst>
              <a:ext uri="{FF2B5EF4-FFF2-40B4-BE49-F238E27FC236}">
                <a16:creationId xmlns:a16="http://schemas.microsoft.com/office/drawing/2014/main" id="{83D32684-D432-448F-97F2-EB3E1519B2E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229893E-7C98-86D1-AC44-F37BD9DB8062}"/>
              </a:ext>
            </a:extLst>
          </p:cNvPr>
          <p:cNvSpPr>
            <a:spLocks noGrp="1"/>
          </p:cNvSpPr>
          <p:nvPr>
            <p:ph type="sldNum" sz="quarter" idx="12"/>
          </p:nvPr>
        </p:nvSpPr>
        <p:spPr/>
        <p:txBody>
          <a:bodyPr/>
          <a:lstStyle/>
          <a:p>
            <a:fld id="{7035B7D1-4139-4D5C-A51F-D8E47C810B39}" type="slidenum">
              <a:rPr lang="en-GB" smtClean="0"/>
              <a:t>‹#›</a:t>
            </a:fld>
            <a:endParaRPr lang="en-GB"/>
          </a:p>
        </p:txBody>
      </p:sp>
    </p:spTree>
    <p:extLst>
      <p:ext uri="{BB962C8B-B14F-4D97-AF65-F5344CB8AC3E}">
        <p14:creationId xmlns:p14="http://schemas.microsoft.com/office/powerpoint/2010/main" val="34942896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5F016C-7241-6190-720F-819F1E06615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5007845-ADD6-F4B1-FCB1-B6265409047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7F7E560-6285-153B-491D-8543FD9D333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D9A1B15-7CC6-C710-83D9-E0EC2EBCA4C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A427AE8-67F5-6357-3EA0-82CB049F742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194CDDB-1C0F-6BF9-9B7D-6F7784327DBB}"/>
              </a:ext>
            </a:extLst>
          </p:cNvPr>
          <p:cNvSpPr>
            <a:spLocks noGrp="1"/>
          </p:cNvSpPr>
          <p:nvPr>
            <p:ph type="dt" sz="half" idx="10"/>
          </p:nvPr>
        </p:nvSpPr>
        <p:spPr/>
        <p:txBody>
          <a:bodyPr/>
          <a:lstStyle/>
          <a:p>
            <a:fld id="{1CA8920B-F553-4220-9D3E-855FD889F058}" type="datetimeFigureOut">
              <a:rPr lang="en-GB" smtClean="0"/>
              <a:t>02/12/2025</a:t>
            </a:fld>
            <a:endParaRPr lang="en-GB"/>
          </a:p>
        </p:txBody>
      </p:sp>
      <p:sp>
        <p:nvSpPr>
          <p:cNvPr id="8" name="Footer Placeholder 7">
            <a:extLst>
              <a:ext uri="{FF2B5EF4-FFF2-40B4-BE49-F238E27FC236}">
                <a16:creationId xmlns:a16="http://schemas.microsoft.com/office/drawing/2014/main" id="{EB0BF094-F262-9454-CFF6-F321096D0BE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0EC48E2-4582-33A4-34A0-B239D5F4DD65}"/>
              </a:ext>
            </a:extLst>
          </p:cNvPr>
          <p:cNvSpPr>
            <a:spLocks noGrp="1"/>
          </p:cNvSpPr>
          <p:nvPr>
            <p:ph type="sldNum" sz="quarter" idx="12"/>
          </p:nvPr>
        </p:nvSpPr>
        <p:spPr/>
        <p:txBody>
          <a:bodyPr/>
          <a:lstStyle/>
          <a:p>
            <a:fld id="{7035B7D1-4139-4D5C-A51F-D8E47C810B39}" type="slidenum">
              <a:rPr lang="en-GB" smtClean="0"/>
              <a:t>‹#›</a:t>
            </a:fld>
            <a:endParaRPr lang="en-GB"/>
          </a:p>
        </p:txBody>
      </p:sp>
    </p:spTree>
    <p:extLst>
      <p:ext uri="{BB962C8B-B14F-4D97-AF65-F5344CB8AC3E}">
        <p14:creationId xmlns:p14="http://schemas.microsoft.com/office/powerpoint/2010/main" val="18972393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3D6351-26E8-09E3-75B1-7B9A5BD5B14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9B1AE3F-44AD-F2C3-4882-23753CB98117}"/>
              </a:ext>
            </a:extLst>
          </p:cNvPr>
          <p:cNvSpPr>
            <a:spLocks noGrp="1"/>
          </p:cNvSpPr>
          <p:nvPr>
            <p:ph type="dt" sz="half" idx="10"/>
          </p:nvPr>
        </p:nvSpPr>
        <p:spPr/>
        <p:txBody>
          <a:bodyPr/>
          <a:lstStyle/>
          <a:p>
            <a:fld id="{1CA8920B-F553-4220-9D3E-855FD889F058}" type="datetimeFigureOut">
              <a:rPr lang="en-GB" smtClean="0"/>
              <a:t>02/12/2025</a:t>
            </a:fld>
            <a:endParaRPr lang="en-GB"/>
          </a:p>
        </p:txBody>
      </p:sp>
      <p:sp>
        <p:nvSpPr>
          <p:cNvPr id="4" name="Footer Placeholder 3">
            <a:extLst>
              <a:ext uri="{FF2B5EF4-FFF2-40B4-BE49-F238E27FC236}">
                <a16:creationId xmlns:a16="http://schemas.microsoft.com/office/drawing/2014/main" id="{61BD3DFA-FA65-571F-E4FD-30D51B7D30D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1066E2A-37AA-C48D-BF34-4F3C398A08EB}"/>
              </a:ext>
            </a:extLst>
          </p:cNvPr>
          <p:cNvSpPr>
            <a:spLocks noGrp="1"/>
          </p:cNvSpPr>
          <p:nvPr>
            <p:ph type="sldNum" sz="quarter" idx="12"/>
          </p:nvPr>
        </p:nvSpPr>
        <p:spPr/>
        <p:txBody>
          <a:bodyPr/>
          <a:lstStyle/>
          <a:p>
            <a:fld id="{7035B7D1-4139-4D5C-A51F-D8E47C810B39}" type="slidenum">
              <a:rPr lang="en-GB" smtClean="0"/>
              <a:t>‹#›</a:t>
            </a:fld>
            <a:endParaRPr lang="en-GB"/>
          </a:p>
        </p:txBody>
      </p:sp>
    </p:spTree>
    <p:extLst>
      <p:ext uri="{BB962C8B-B14F-4D97-AF65-F5344CB8AC3E}">
        <p14:creationId xmlns:p14="http://schemas.microsoft.com/office/powerpoint/2010/main" val="29942257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C51929D-1083-7E38-2944-6524DC4D9865}"/>
              </a:ext>
            </a:extLst>
          </p:cNvPr>
          <p:cNvSpPr>
            <a:spLocks noGrp="1"/>
          </p:cNvSpPr>
          <p:nvPr>
            <p:ph type="dt" sz="half" idx="10"/>
          </p:nvPr>
        </p:nvSpPr>
        <p:spPr/>
        <p:txBody>
          <a:bodyPr/>
          <a:lstStyle/>
          <a:p>
            <a:fld id="{1CA8920B-F553-4220-9D3E-855FD889F058}" type="datetimeFigureOut">
              <a:rPr lang="en-GB" smtClean="0"/>
              <a:t>02/12/2025</a:t>
            </a:fld>
            <a:endParaRPr lang="en-GB"/>
          </a:p>
        </p:txBody>
      </p:sp>
      <p:sp>
        <p:nvSpPr>
          <p:cNvPr id="3" name="Footer Placeholder 2">
            <a:extLst>
              <a:ext uri="{FF2B5EF4-FFF2-40B4-BE49-F238E27FC236}">
                <a16:creationId xmlns:a16="http://schemas.microsoft.com/office/drawing/2014/main" id="{70819A87-042E-F46C-3E43-514AF6CAC0D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7D2F2AD-3B3E-0E13-D3F8-B503D1BA6C28}"/>
              </a:ext>
            </a:extLst>
          </p:cNvPr>
          <p:cNvSpPr>
            <a:spLocks noGrp="1"/>
          </p:cNvSpPr>
          <p:nvPr>
            <p:ph type="sldNum" sz="quarter" idx="12"/>
          </p:nvPr>
        </p:nvSpPr>
        <p:spPr/>
        <p:txBody>
          <a:bodyPr/>
          <a:lstStyle/>
          <a:p>
            <a:fld id="{7035B7D1-4139-4D5C-A51F-D8E47C810B39}" type="slidenum">
              <a:rPr lang="en-GB" smtClean="0"/>
              <a:t>‹#›</a:t>
            </a:fld>
            <a:endParaRPr lang="en-GB"/>
          </a:p>
        </p:txBody>
      </p:sp>
    </p:spTree>
    <p:extLst>
      <p:ext uri="{BB962C8B-B14F-4D97-AF65-F5344CB8AC3E}">
        <p14:creationId xmlns:p14="http://schemas.microsoft.com/office/powerpoint/2010/main" val="36866560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18C551-2326-917C-E213-32B170D64B8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A34BF28-C8C0-FEC7-8328-EF2CBF96587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3673B4E-38AC-6F79-AEC7-04DA8942EDB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2753C7F-003D-9B1A-4A49-EBC066D194A8}"/>
              </a:ext>
            </a:extLst>
          </p:cNvPr>
          <p:cNvSpPr>
            <a:spLocks noGrp="1"/>
          </p:cNvSpPr>
          <p:nvPr>
            <p:ph type="dt" sz="half" idx="10"/>
          </p:nvPr>
        </p:nvSpPr>
        <p:spPr/>
        <p:txBody>
          <a:bodyPr/>
          <a:lstStyle/>
          <a:p>
            <a:fld id="{1CA8920B-F553-4220-9D3E-855FD889F058}" type="datetimeFigureOut">
              <a:rPr lang="en-GB" smtClean="0"/>
              <a:t>02/12/2025</a:t>
            </a:fld>
            <a:endParaRPr lang="en-GB"/>
          </a:p>
        </p:txBody>
      </p:sp>
      <p:sp>
        <p:nvSpPr>
          <p:cNvPr id="6" name="Footer Placeholder 5">
            <a:extLst>
              <a:ext uri="{FF2B5EF4-FFF2-40B4-BE49-F238E27FC236}">
                <a16:creationId xmlns:a16="http://schemas.microsoft.com/office/drawing/2014/main" id="{D8950729-991B-781F-EF63-64303D17F7C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7EB75D4-C561-11E6-39CE-1AEC470BC420}"/>
              </a:ext>
            </a:extLst>
          </p:cNvPr>
          <p:cNvSpPr>
            <a:spLocks noGrp="1"/>
          </p:cNvSpPr>
          <p:nvPr>
            <p:ph type="sldNum" sz="quarter" idx="12"/>
          </p:nvPr>
        </p:nvSpPr>
        <p:spPr/>
        <p:txBody>
          <a:bodyPr/>
          <a:lstStyle/>
          <a:p>
            <a:fld id="{7035B7D1-4139-4D5C-A51F-D8E47C810B39}" type="slidenum">
              <a:rPr lang="en-GB" smtClean="0"/>
              <a:t>‹#›</a:t>
            </a:fld>
            <a:endParaRPr lang="en-GB"/>
          </a:p>
        </p:txBody>
      </p:sp>
    </p:spTree>
    <p:extLst>
      <p:ext uri="{BB962C8B-B14F-4D97-AF65-F5344CB8AC3E}">
        <p14:creationId xmlns:p14="http://schemas.microsoft.com/office/powerpoint/2010/main" val="35315330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F32B11-04FE-6BF0-9598-6FEF10AAB28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F534392-E9D7-84F9-EB80-B0DDD7DA37A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270D307-E97E-8015-EFCC-F5118158915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39F0C73-8CD8-4135-05EA-0D14BC56C562}"/>
              </a:ext>
            </a:extLst>
          </p:cNvPr>
          <p:cNvSpPr>
            <a:spLocks noGrp="1"/>
          </p:cNvSpPr>
          <p:nvPr>
            <p:ph type="dt" sz="half" idx="10"/>
          </p:nvPr>
        </p:nvSpPr>
        <p:spPr/>
        <p:txBody>
          <a:bodyPr/>
          <a:lstStyle/>
          <a:p>
            <a:fld id="{1CA8920B-F553-4220-9D3E-855FD889F058}" type="datetimeFigureOut">
              <a:rPr lang="en-GB" smtClean="0"/>
              <a:t>02/12/2025</a:t>
            </a:fld>
            <a:endParaRPr lang="en-GB"/>
          </a:p>
        </p:txBody>
      </p:sp>
      <p:sp>
        <p:nvSpPr>
          <p:cNvPr id="6" name="Footer Placeholder 5">
            <a:extLst>
              <a:ext uri="{FF2B5EF4-FFF2-40B4-BE49-F238E27FC236}">
                <a16:creationId xmlns:a16="http://schemas.microsoft.com/office/drawing/2014/main" id="{F34CE45C-75A5-116F-A3FD-36969C3FEBB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B6C94C1-D0C2-91AD-545A-4302FE039BD0}"/>
              </a:ext>
            </a:extLst>
          </p:cNvPr>
          <p:cNvSpPr>
            <a:spLocks noGrp="1"/>
          </p:cNvSpPr>
          <p:nvPr>
            <p:ph type="sldNum" sz="quarter" idx="12"/>
          </p:nvPr>
        </p:nvSpPr>
        <p:spPr/>
        <p:txBody>
          <a:bodyPr/>
          <a:lstStyle/>
          <a:p>
            <a:fld id="{7035B7D1-4139-4D5C-A51F-D8E47C810B39}" type="slidenum">
              <a:rPr lang="en-GB" smtClean="0"/>
              <a:t>‹#›</a:t>
            </a:fld>
            <a:endParaRPr lang="en-GB"/>
          </a:p>
        </p:txBody>
      </p:sp>
    </p:spTree>
    <p:extLst>
      <p:ext uri="{BB962C8B-B14F-4D97-AF65-F5344CB8AC3E}">
        <p14:creationId xmlns:p14="http://schemas.microsoft.com/office/powerpoint/2010/main" val="5477620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4AED9B-8894-C1B2-5213-4BB84CB1241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45F8282-868D-A70E-E1FB-D1211B2C70B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5DCD0E0-AE8A-A7BA-F94B-5A3FEF56A1CF}"/>
              </a:ext>
            </a:extLst>
          </p:cNvPr>
          <p:cNvSpPr>
            <a:spLocks noGrp="1"/>
          </p:cNvSpPr>
          <p:nvPr>
            <p:ph type="dt" sz="half" idx="10"/>
          </p:nvPr>
        </p:nvSpPr>
        <p:spPr/>
        <p:txBody>
          <a:bodyPr/>
          <a:lstStyle/>
          <a:p>
            <a:fld id="{1CA8920B-F553-4220-9D3E-855FD889F058}" type="datetimeFigureOut">
              <a:rPr lang="en-GB" smtClean="0"/>
              <a:t>02/12/2025</a:t>
            </a:fld>
            <a:endParaRPr lang="en-GB"/>
          </a:p>
        </p:txBody>
      </p:sp>
      <p:sp>
        <p:nvSpPr>
          <p:cNvPr id="5" name="Footer Placeholder 4">
            <a:extLst>
              <a:ext uri="{FF2B5EF4-FFF2-40B4-BE49-F238E27FC236}">
                <a16:creationId xmlns:a16="http://schemas.microsoft.com/office/drawing/2014/main" id="{0C8599FA-48B8-0CE7-05C4-5DACED72642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0EC77DB-327A-4C00-0483-7308DEB18FC8}"/>
              </a:ext>
            </a:extLst>
          </p:cNvPr>
          <p:cNvSpPr>
            <a:spLocks noGrp="1"/>
          </p:cNvSpPr>
          <p:nvPr>
            <p:ph type="sldNum" sz="quarter" idx="12"/>
          </p:nvPr>
        </p:nvSpPr>
        <p:spPr/>
        <p:txBody>
          <a:bodyPr/>
          <a:lstStyle/>
          <a:p>
            <a:fld id="{7035B7D1-4139-4D5C-A51F-D8E47C810B39}" type="slidenum">
              <a:rPr lang="en-GB" smtClean="0"/>
              <a:t>‹#›</a:t>
            </a:fld>
            <a:endParaRPr lang="en-GB"/>
          </a:p>
        </p:txBody>
      </p:sp>
    </p:spTree>
    <p:extLst>
      <p:ext uri="{BB962C8B-B14F-4D97-AF65-F5344CB8AC3E}">
        <p14:creationId xmlns:p14="http://schemas.microsoft.com/office/powerpoint/2010/main" val="20245203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7211518-6FF0-E16C-14B1-A8E29DDE9CD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6FBA089-9F0D-439F-907F-1D41EA574E9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DF839A4-9CAC-F09A-877F-1AA313CB043F}"/>
              </a:ext>
            </a:extLst>
          </p:cNvPr>
          <p:cNvSpPr>
            <a:spLocks noGrp="1"/>
          </p:cNvSpPr>
          <p:nvPr>
            <p:ph type="dt" sz="half" idx="10"/>
          </p:nvPr>
        </p:nvSpPr>
        <p:spPr/>
        <p:txBody>
          <a:bodyPr/>
          <a:lstStyle/>
          <a:p>
            <a:fld id="{1CA8920B-F553-4220-9D3E-855FD889F058}" type="datetimeFigureOut">
              <a:rPr lang="en-GB" smtClean="0"/>
              <a:t>02/12/2025</a:t>
            </a:fld>
            <a:endParaRPr lang="en-GB"/>
          </a:p>
        </p:txBody>
      </p:sp>
      <p:sp>
        <p:nvSpPr>
          <p:cNvPr id="5" name="Footer Placeholder 4">
            <a:extLst>
              <a:ext uri="{FF2B5EF4-FFF2-40B4-BE49-F238E27FC236}">
                <a16:creationId xmlns:a16="http://schemas.microsoft.com/office/drawing/2014/main" id="{D87E3FDD-3B2F-AD45-CC10-8117B53DD5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3F6A452-3D57-10BE-1213-14A9879D62F8}"/>
              </a:ext>
            </a:extLst>
          </p:cNvPr>
          <p:cNvSpPr>
            <a:spLocks noGrp="1"/>
          </p:cNvSpPr>
          <p:nvPr>
            <p:ph type="sldNum" sz="quarter" idx="12"/>
          </p:nvPr>
        </p:nvSpPr>
        <p:spPr/>
        <p:txBody>
          <a:bodyPr/>
          <a:lstStyle/>
          <a:p>
            <a:fld id="{7035B7D1-4139-4D5C-A51F-D8E47C810B39}" type="slidenum">
              <a:rPr lang="en-GB" smtClean="0"/>
              <a:t>‹#›</a:t>
            </a:fld>
            <a:endParaRPr lang="en-GB"/>
          </a:p>
        </p:txBody>
      </p:sp>
    </p:spTree>
    <p:extLst>
      <p:ext uri="{BB962C8B-B14F-4D97-AF65-F5344CB8AC3E}">
        <p14:creationId xmlns:p14="http://schemas.microsoft.com/office/powerpoint/2010/main" val="23341802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873A023-2424-F3CF-88B1-CF5A1D34987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CBB5016-BE5E-B5C6-93C6-3B783F3A42A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D81470C-595B-5E96-0EB6-3E2AD6A81EE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1CA8920B-F553-4220-9D3E-855FD889F058}" type="datetimeFigureOut">
              <a:rPr lang="en-GB" smtClean="0"/>
              <a:t>02/12/2025</a:t>
            </a:fld>
            <a:endParaRPr lang="en-GB"/>
          </a:p>
        </p:txBody>
      </p:sp>
      <p:sp>
        <p:nvSpPr>
          <p:cNvPr id="5" name="Footer Placeholder 4">
            <a:extLst>
              <a:ext uri="{FF2B5EF4-FFF2-40B4-BE49-F238E27FC236}">
                <a16:creationId xmlns:a16="http://schemas.microsoft.com/office/drawing/2014/main" id="{4F46F909-0F05-156A-E693-4B45955A35B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9DBCF392-5B6A-9C36-601F-5A997B737B8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7035B7D1-4139-4D5C-A51F-D8E47C810B39}" type="slidenum">
              <a:rPr lang="en-GB" smtClean="0"/>
              <a:t>‹#›</a:t>
            </a:fld>
            <a:endParaRPr lang="en-GB"/>
          </a:p>
        </p:txBody>
      </p:sp>
    </p:spTree>
    <p:extLst>
      <p:ext uri="{BB962C8B-B14F-4D97-AF65-F5344CB8AC3E}">
        <p14:creationId xmlns:p14="http://schemas.microsoft.com/office/powerpoint/2010/main" val="362820137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1A33D622-1E7F-6C5A-0157-62A3C4BBFD9B}"/>
              </a:ext>
            </a:extLst>
          </p:cNvPr>
          <p:cNvPicPr>
            <a:picLocks noChangeAspect="1"/>
          </p:cNvPicPr>
          <p:nvPr/>
        </p:nvPicPr>
        <p:blipFill>
          <a:blip r:embed="rId2"/>
          <a:srcRect t="1837"/>
          <a:stretch>
            <a:fillRect/>
          </a:stretch>
        </p:blipFill>
        <p:spPr>
          <a:xfrm>
            <a:off x="0" y="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3A0993B-B0C5-2461-34A8-83F42147C53B}"/>
              </a:ext>
            </a:extLst>
          </p:cNvPr>
          <p:cNvSpPr>
            <a:spLocks noGrp="1"/>
          </p:cNvSpPr>
          <p:nvPr>
            <p:ph type="title"/>
          </p:nvPr>
        </p:nvSpPr>
        <p:spPr>
          <a:xfrm>
            <a:off x="8366762" y="1121870"/>
            <a:ext cx="3822189" cy="1899912"/>
          </a:xfrm>
        </p:spPr>
        <p:txBody>
          <a:bodyPr>
            <a:normAutofit/>
          </a:bodyPr>
          <a:lstStyle/>
          <a:p>
            <a:r>
              <a:rPr lang="en-US" sz="2400" dirty="0">
                <a:solidFill>
                  <a:schemeClr val="tx2">
                    <a:lumMod val="75000"/>
                    <a:lumOff val="25000"/>
                  </a:schemeClr>
                </a:solidFill>
                <a:latin typeface="Arial Black" panose="020B0A04020102020204" pitchFamily="34" charset="0"/>
              </a:rPr>
              <a:t>Collaborative Learning for Global Collaboration Skills</a:t>
            </a:r>
            <a:endParaRPr lang="en-GB" sz="2400" dirty="0">
              <a:solidFill>
                <a:schemeClr val="tx2">
                  <a:lumMod val="75000"/>
                  <a:lumOff val="25000"/>
                </a:schemeClr>
              </a:solidFill>
              <a:latin typeface="Arial Black" panose="020B0A04020102020204" pitchFamily="34" charset="0"/>
            </a:endParaRPr>
          </a:p>
        </p:txBody>
      </p:sp>
      <p:sp>
        <p:nvSpPr>
          <p:cNvPr id="3" name="Content Placeholder 2">
            <a:extLst>
              <a:ext uri="{FF2B5EF4-FFF2-40B4-BE49-F238E27FC236}">
                <a16:creationId xmlns:a16="http://schemas.microsoft.com/office/drawing/2014/main" id="{46A7D1EE-AC88-2B70-5437-D8D38950096A}"/>
              </a:ext>
            </a:extLst>
          </p:cNvPr>
          <p:cNvSpPr>
            <a:spLocks noGrp="1"/>
          </p:cNvSpPr>
          <p:nvPr>
            <p:ph idx="1"/>
          </p:nvPr>
        </p:nvSpPr>
        <p:spPr>
          <a:xfrm>
            <a:off x="8294660" y="3428995"/>
            <a:ext cx="3822189" cy="3126770"/>
          </a:xfrm>
        </p:spPr>
        <p:txBody>
          <a:bodyPr>
            <a:normAutofit/>
          </a:bodyPr>
          <a:lstStyle/>
          <a:p>
            <a:r>
              <a:rPr lang="en-US" sz="1400" dirty="0">
                <a:latin typeface="Arial" panose="020B0604020202020204" pitchFamily="34" charset="0"/>
                <a:cs typeface="Arial" panose="020B0604020202020204" pitchFamily="34" charset="0"/>
              </a:rPr>
              <a:t>Partnering with another person (a "peer," "co-learner") to collaborate on the completion of a task helps people learn how to work with others. Additionally, partner learning can help learners develop important interpersonal skills, including team-building, negotiation ability, and professionalism in working across multiple time zones and cultures.</a:t>
            </a:r>
          </a:p>
          <a:p>
            <a:r>
              <a:rPr lang="en-US" sz="1400" dirty="0">
                <a:latin typeface="Arial" panose="020B0604020202020204" pitchFamily="34" charset="0"/>
                <a:cs typeface="Arial" panose="020B0604020202020204" pitchFamily="34" charset="0"/>
              </a:rPr>
              <a:t>When working together, partners assume joint responsibility for the quality of their contributions; mutual support fosters an environment of collaboration between team members.</a:t>
            </a:r>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7961690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17AB3D3-3C9C-4DED-809A-78734805B8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9FA2A1D-792F-9D41-3FE6-1FE1BDA2DC80}"/>
              </a:ext>
            </a:extLst>
          </p:cNvPr>
          <p:cNvSpPr>
            <a:spLocks noGrp="1"/>
          </p:cNvSpPr>
          <p:nvPr>
            <p:ph type="title"/>
          </p:nvPr>
        </p:nvSpPr>
        <p:spPr>
          <a:xfrm>
            <a:off x="793662" y="386930"/>
            <a:ext cx="10066122" cy="1298448"/>
          </a:xfrm>
        </p:spPr>
        <p:txBody>
          <a:bodyPr anchor="b">
            <a:normAutofit/>
          </a:bodyPr>
          <a:lstStyle/>
          <a:p>
            <a:r>
              <a:rPr lang="en-US" sz="2800" dirty="0">
                <a:solidFill>
                  <a:schemeClr val="tx2">
                    <a:lumMod val="75000"/>
                    <a:lumOff val="25000"/>
                  </a:schemeClr>
                </a:solidFill>
                <a:latin typeface="Arial Black" panose="020B0A04020102020204" pitchFamily="34" charset="0"/>
              </a:rPr>
              <a:t>Supporting Global Competencies Through Active Learning</a:t>
            </a:r>
            <a:endParaRPr lang="en-GB" sz="2800" dirty="0">
              <a:solidFill>
                <a:schemeClr val="tx2">
                  <a:lumMod val="75000"/>
                  <a:lumOff val="25000"/>
                </a:schemeClr>
              </a:solidFill>
              <a:latin typeface="Arial Black" panose="020B0A04020102020204" pitchFamily="34" charset="0"/>
            </a:endParaRPr>
          </a:p>
        </p:txBody>
      </p:sp>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FC3220E-6D51-19CD-F305-162F3EF95441}"/>
              </a:ext>
            </a:extLst>
          </p:cNvPr>
          <p:cNvSpPr>
            <a:spLocks noGrp="1"/>
          </p:cNvSpPr>
          <p:nvPr>
            <p:ph idx="1"/>
          </p:nvPr>
        </p:nvSpPr>
        <p:spPr>
          <a:xfrm>
            <a:off x="793661" y="2730587"/>
            <a:ext cx="4530898" cy="3508371"/>
          </a:xfrm>
        </p:spPr>
        <p:txBody>
          <a:bodyPr anchor="ctr">
            <a:normAutofit/>
          </a:bodyPr>
          <a:lstStyle/>
          <a:p>
            <a:r>
              <a:rPr lang="en-US" sz="1400" dirty="0">
                <a:latin typeface="Arial" panose="020B0604020202020204" pitchFamily="34" charset="0"/>
                <a:cs typeface="Arial" panose="020B0604020202020204" pitchFamily="34" charset="0"/>
              </a:rPr>
              <a:t>Active learning in partnership with others helps learners improve engagement with materials and experiences. Active learning also prepares individuals to be adaptable in the fast-paced, globally connected workforce today.</a:t>
            </a:r>
          </a:p>
          <a:p>
            <a:r>
              <a:rPr lang="en-US" sz="1400" dirty="0">
                <a:latin typeface="Arial" panose="020B0604020202020204" pitchFamily="34" charset="0"/>
                <a:cs typeface="Arial" panose="020B0604020202020204" pitchFamily="34" charset="0"/>
              </a:rPr>
              <a:t>Through a dialogue-based approach to learning, peers build self-confidence when communicating ideas. This is particularly valuable in international business meetings and multicultural professional communications.</a:t>
            </a:r>
            <a:endParaRPr lang="en-GB" sz="140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6A85DAAD-7B2B-09C1-F954-236560A9DEE8}"/>
              </a:ext>
            </a:extLst>
          </p:cNvPr>
          <p:cNvPicPr>
            <a:picLocks noChangeAspect="1"/>
          </p:cNvPicPr>
          <p:nvPr/>
        </p:nvPicPr>
        <p:blipFill>
          <a:blip r:embed="rId2"/>
          <a:srcRect l="1521" r="20829" b="2"/>
          <a:stretch>
            <a:fillRect/>
          </a:stretch>
        </p:blipFill>
        <p:spPr>
          <a:xfrm>
            <a:off x="5911532" y="2484255"/>
            <a:ext cx="5150277" cy="3714244"/>
          </a:xfrm>
          <a:prstGeom prst="rect">
            <a:avLst/>
          </a:prstGeom>
        </p:spPr>
      </p:pic>
      <p:sp>
        <p:nvSpPr>
          <p:cNvPr id="15" name="Rectangle 14">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5884991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476C93-5474-B702-A998-6709BD15C99B}"/>
              </a:ext>
            </a:extLst>
          </p:cNvPr>
          <p:cNvSpPr>
            <a:spLocks noGrp="1"/>
          </p:cNvSpPr>
          <p:nvPr>
            <p:ph type="title"/>
          </p:nvPr>
        </p:nvSpPr>
        <p:spPr>
          <a:xfrm>
            <a:off x="589560" y="856180"/>
            <a:ext cx="4560584" cy="1128068"/>
          </a:xfrm>
        </p:spPr>
        <p:txBody>
          <a:bodyPr anchor="ctr">
            <a:normAutofit/>
          </a:bodyPr>
          <a:lstStyle/>
          <a:p>
            <a:r>
              <a:rPr lang="en-US" sz="2800" dirty="0">
                <a:solidFill>
                  <a:schemeClr val="tx2">
                    <a:lumMod val="75000"/>
                    <a:lumOff val="25000"/>
                  </a:schemeClr>
                </a:solidFill>
                <a:latin typeface="Arial Black" panose="020B0A04020102020204" pitchFamily="34" charset="0"/>
              </a:rPr>
              <a:t>Digital Ecosystems and Global Teamwork</a:t>
            </a:r>
            <a:endParaRPr lang="en-GB" sz="2800" dirty="0">
              <a:solidFill>
                <a:schemeClr val="tx2">
                  <a:lumMod val="75000"/>
                  <a:lumOff val="25000"/>
                </a:schemeClr>
              </a:solidFill>
              <a:latin typeface="Arial Black" panose="020B0A04020102020204" pitchFamily="34" charset="0"/>
            </a:endParaRPr>
          </a:p>
        </p:txBody>
      </p:sp>
      <p:grpSp>
        <p:nvGrpSpPr>
          <p:cNvPr id="11" name="Group 10">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2" name="Rectangle 11">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6221C9A-D01B-5610-435A-A861D87A7A44}"/>
              </a:ext>
            </a:extLst>
          </p:cNvPr>
          <p:cNvSpPr>
            <a:spLocks noGrp="1"/>
          </p:cNvSpPr>
          <p:nvPr>
            <p:ph idx="1"/>
          </p:nvPr>
        </p:nvSpPr>
        <p:spPr>
          <a:xfrm>
            <a:off x="590719" y="2330505"/>
            <a:ext cx="4559425" cy="3979585"/>
          </a:xfrm>
        </p:spPr>
        <p:txBody>
          <a:bodyPr anchor="ctr">
            <a:normAutofit/>
          </a:bodyPr>
          <a:lstStyle/>
          <a:p>
            <a:r>
              <a:rPr lang="en-US" sz="1400" dirty="0">
                <a:latin typeface="Arial" panose="020B0604020202020204" pitchFamily="34" charset="0"/>
                <a:cs typeface="Arial" panose="020B0604020202020204" pitchFamily="34" charset="0"/>
              </a:rPr>
              <a:t>Digital learning environments increasingly provide learners with the skills and knowledge they need to succeed in the increasingly technology-driven structure(s) of today's global business environment.</a:t>
            </a:r>
          </a:p>
          <a:p>
            <a:r>
              <a:rPr lang="en-US" sz="1400" dirty="0">
                <a:latin typeface="Arial" panose="020B0604020202020204" pitchFamily="34" charset="0"/>
                <a:cs typeface="Arial" panose="020B0604020202020204" pitchFamily="34" charset="0"/>
              </a:rPr>
              <a:t>With the use of smart technology and integrated tools, all communication and coordination of team projects may be conducted seamlessly. This is like the way many multinational businesses employ complete digital workflows.</a:t>
            </a:r>
            <a:endParaRPr lang="en-GB" sz="1400" dirty="0">
              <a:latin typeface="Arial" panose="020B0604020202020204" pitchFamily="34" charset="0"/>
              <a:cs typeface="Arial" panose="020B0604020202020204" pitchFamily="34" charset="0"/>
            </a:endParaRPr>
          </a:p>
        </p:txBody>
      </p:sp>
      <p:sp>
        <p:nvSpPr>
          <p:cNvPr id="17" name="Rectangle 16">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FE793861-42B7-6858-DB5E-1751E4F1F949}"/>
              </a:ext>
            </a:extLst>
          </p:cNvPr>
          <p:cNvPicPr>
            <a:picLocks noChangeAspect="1"/>
          </p:cNvPicPr>
          <p:nvPr/>
        </p:nvPicPr>
        <p:blipFill>
          <a:blip r:embed="rId2"/>
          <a:srcRect l="18772" r="17785" b="-1"/>
          <a:stretch>
            <a:fillRect/>
          </a:stretch>
        </p:blipFill>
        <p:spPr>
          <a:xfrm>
            <a:off x="5977788" y="799352"/>
            <a:ext cx="5425410" cy="5259296"/>
          </a:xfrm>
          <a:prstGeom prst="rect">
            <a:avLst/>
          </a:prstGeom>
        </p:spPr>
      </p:pic>
    </p:spTree>
    <p:extLst>
      <p:ext uri="{BB962C8B-B14F-4D97-AF65-F5344CB8AC3E}">
        <p14:creationId xmlns:p14="http://schemas.microsoft.com/office/powerpoint/2010/main" val="18669077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8759CEC-92DF-251A-334C-85A7BE4867D9}"/>
              </a:ext>
            </a:extLst>
          </p:cNvPr>
          <p:cNvSpPr>
            <a:spLocks noGrp="1"/>
          </p:cNvSpPr>
          <p:nvPr>
            <p:ph type="title"/>
          </p:nvPr>
        </p:nvSpPr>
        <p:spPr>
          <a:xfrm>
            <a:off x="589560" y="856180"/>
            <a:ext cx="4560584" cy="1128068"/>
          </a:xfrm>
        </p:spPr>
        <p:txBody>
          <a:bodyPr anchor="ctr">
            <a:noAutofit/>
          </a:bodyPr>
          <a:lstStyle/>
          <a:p>
            <a:r>
              <a:rPr lang="en-US" sz="2800" dirty="0">
                <a:solidFill>
                  <a:schemeClr val="tx2">
                    <a:lumMod val="75000"/>
                    <a:lumOff val="25000"/>
                  </a:schemeClr>
                </a:solidFill>
                <a:latin typeface="Arial Black" panose="020B0A04020102020204" pitchFamily="34" charset="0"/>
              </a:rPr>
              <a:t>Global Team Innovation Through Collaboration</a:t>
            </a:r>
            <a:endParaRPr lang="en-GB" sz="2800" dirty="0">
              <a:solidFill>
                <a:schemeClr val="tx2">
                  <a:lumMod val="75000"/>
                  <a:lumOff val="25000"/>
                </a:schemeClr>
              </a:solidFill>
              <a:latin typeface="Arial Black" panose="020B0A04020102020204" pitchFamily="34" charset="0"/>
            </a:endParaRPr>
          </a:p>
        </p:txBody>
      </p:sp>
      <p:grpSp>
        <p:nvGrpSpPr>
          <p:cNvPr id="11" name="Group 10">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2" name="Rectangle 11">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6321CBC-AA45-80EA-6A64-E0EBE9E850A3}"/>
              </a:ext>
            </a:extLst>
          </p:cNvPr>
          <p:cNvSpPr>
            <a:spLocks noGrp="1"/>
          </p:cNvSpPr>
          <p:nvPr>
            <p:ph idx="1"/>
          </p:nvPr>
        </p:nvSpPr>
        <p:spPr>
          <a:xfrm>
            <a:off x="590719" y="2330505"/>
            <a:ext cx="4559425" cy="3979585"/>
          </a:xfrm>
        </p:spPr>
        <p:txBody>
          <a:bodyPr anchor="ctr">
            <a:normAutofit/>
          </a:bodyPr>
          <a:lstStyle/>
          <a:p>
            <a:r>
              <a:rPr lang="en-US" sz="1600" dirty="0">
                <a:latin typeface="Arial" panose="020B0604020202020204" pitchFamily="34" charset="0"/>
                <a:cs typeface="Arial" panose="020B0604020202020204" pitchFamily="34" charset="0"/>
              </a:rPr>
              <a:t>Research shows that team innovation is an essential component of global business success. Collaborative Learning environments encourage creativity in collaboration among peers, allowing teams to identify innovative solutions to complex problems.</a:t>
            </a:r>
          </a:p>
          <a:p>
            <a:r>
              <a:rPr lang="en-US" sz="1600" dirty="0">
                <a:latin typeface="Arial" panose="020B0604020202020204" pitchFamily="34" charset="0"/>
                <a:cs typeface="Arial" panose="020B0604020202020204" pitchFamily="34" charset="0"/>
              </a:rPr>
              <a:t>When learners experiment with collaboration, they gain insight into how international teams generate new ideas, collaborate to solve problems, and deliver innovative solutions to business challenges.</a:t>
            </a:r>
            <a:endParaRPr lang="en-GB" sz="1600" dirty="0">
              <a:latin typeface="Arial" panose="020B0604020202020204" pitchFamily="34" charset="0"/>
              <a:cs typeface="Arial" panose="020B0604020202020204" pitchFamily="34" charset="0"/>
            </a:endParaRPr>
          </a:p>
        </p:txBody>
      </p:sp>
      <p:sp>
        <p:nvSpPr>
          <p:cNvPr id="17" name="Rectangle 16">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4F7938DA-6E11-7B30-6AF5-5DC3DB8070A4}"/>
              </a:ext>
            </a:extLst>
          </p:cNvPr>
          <p:cNvPicPr>
            <a:picLocks noChangeAspect="1"/>
          </p:cNvPicPr>
          <p:nvPr/>
        </p:nvPicPr>
        <p:blipFill>
          <a:blip r:embed="rId2"/>
          <a:srcRect l="21929" r="19012" b="-2"/>
          <a:stretch>
            <a:fillRect/>
          </a:stretch>
        </p:blipFill>
        <p:spPr>
          <a:xfrm>
            <a:off x="5977788" y="799352"/>
            <a:ext cx="5425410" cy="5259296"/>
          </a:xfrm>
          <a:prstGeom prst="rect">
            <a:avLst/>
          </a:prstGeom>
        </p:spPr>
      </p:pic>
    </p:spTree>
    <p:extLst>
      <p:ext uri="{BB962C8B-B14F-4D97-AF65-F5344CB8AC3E}">
        <p14:creationId xmlns:p14="http://schemas.microsoft.com/office/powerpoint/2010/main" val="23118048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17AB3D3-3C9C-4DED-809A-78734805B8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5B718B8-6F27-C0C9-256A-6B832A1F7109}"/>
              </a:ext>
            </a:extLst>
          </p:cNvPr>
          <p:cNvSpPr>
            <a:spLocks noGrp="1"/>
          </p:cNvSpPr>
          <p:nvPr>
            <p:ph type="title"/>
          </p:nvPr>
        </p:nvSpPr>
        <p:spPr>
          <a:xfrm>
            <a:off x="793662" y="386930"/>
            <a:ext cx="10066122" cy="1298448"/>
          </a:xfrm>
        </p:spPr>
        <p:txBody>
          <a:bodyPr anchor="b">
            <a:normAutofit/>
          </a:bodyPr>
          <a:lstStyle/>
          <a:p>
            <a:r>
              <a:rPr lang="en-US" sz="2800" dirty="0">
                <a:solidFill>
                  <a:schemeClr val="tx2">
                    <a:lumMod val="75000"/>
                    <a:lumOff val="25000"/>
                  </a:schemeClr>
                </a:solidFill>
                <a:latin typeface="Arial Black" panose="020B0A04020102020204" pitchFamily="34" charset="0"/>
              </a:rPr>
              <a:t>Social &amp; Cognitive Development for Global Work</a:t>
            </a:r>
            <a:endParaRPr lang="en-GB" sz="2800" dirty="0">
              <a:solidFill>
                <a:schemeClr val="tx2">
                  <a:lumMod val="75000"/>
                  <a:lumOff val="25000"/>
                </a:schemeClr>
              </a:solidFill>
              <a:latin typeface="Arial Black" panose="020B0A04020102020204" pitchFamily="34" charset="0"/>
            </a:endParaRPr>
          </a:p>
        </p:txBody>
      </p:sp>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A37CA80-B514-EA2E-09E0-E91D25506CF7}"/>
              </a:ext>
            </a:extLst>
          </p:cNvPr>
          <p:cNvSpPr>
            <a:spLocks noGrp="1"/>
          </p:cNvSpPr>
          <p:nvPr>
            <p:ph idx="1"/>
          </p:nvPr>
        </p:nvSpPr>
        <p:spPr>
          <a:xfrm>
            <a:off x="793661" y="2599509"/>
            <a:ext cx="4530898" cy="3639450"/>
          </a:xfrm>
        </p:spPr>
        <p:txBody>
          <a:bodyPr anchor="ctr">
            <a:normAutofit/>
          </a:bodyPr>
          <a:lstStyle/>
          <a:p>
            <a:r>
              <a:rPr lang="en-US" sz="1600" dirty="0">
                <a:latin typeface="Arial" panose="020B0604020202020204" pitchFamily="34" charset="0"/>
                <a:cs typeface="Arial" panose="020B0604020202020204" pitchFamily="34" charset="0"/>
              </a:rPr>
              <a:t>Collaborative learning environments have been shown to improve individuals' cognitive skills (critical thinking, reasoning from multiple perspectives, etc.). These skills are critical to the successful completion of complex global business decisions.</a:t>
            </a:r>
          </a:p>
          <a:p>
            <a:r>
              <a:rPr lang="en-US" sz="1600" dirty="0">
                <a:latin typeface="Arial" panose="020B0604020202020204" pitchFamily="34" charset="0"/>
                <a:cs typeface="Arial" panose="020B0604020202020204" pitchFamily="34" charset="0"/>
              </a:rPr>
              <a:t>Moreover, collaborative learning also develops learners' empathy and cultural awareness. These skills prepare learners for success in multicultural environments and in collaboration with many stakeholders across geographic boundaries.</a:t>
            </a:r>
            <a:endParaRPr lang="en-GB" sz="160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08DCFA17-DE7F-AF99-846D-69B22EFCB0BE}"/>
              </a:ext>
            </a:extLst>
          </p:cNvPr>
          <p:cNvPicPr>
            <a:picLocks noChangeAspect="1"/>
          </p:cNvPicPr>
          <p:nvPr/>
        </p:nvPicPr>
        <p:blipFill>
          <a:blip r:embed="rId2"/>
          <a:srcRect r="583" b="2"/>
          <a:stretch>
            <a:fillRect/>
          </a:stretch>
        </p:blipFill>
        <p:spPr>
          <a:xfrm>
            <a:off x="5911532" y="2484255"/>
            <a:ext cx="5150277" cy="3714244"/>
          </a:xfrm>
          <a:prstGeom prst="rect">
            <a:avLst/>
          </a:prstGeom>
        </p:spPr>
      </p:pic>
      <p:sp>
        <p:nvSpPr>
          <p:cNvPr id="15" name="Rectangle 14">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3127117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17AB3D3-3C9C-4DED-809A-78734805B8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335CB5-6C91-6038-0010-E49F96C22476}"/>
              </a:ext>
            </a:extLst>
          </p:cNvPr>
          <p:cNvSpPr>
            <a:spLocks noGrp="1"/>
          </p:cNvSpPr>
          <p:nvPr>
            <p:ph type="title"/>
          </p:nvPr>
        </p:nvSpPr>
        <p:spPr>
          <a:xfrm>
            <a:off x="793662" y="386930"/>
            <a:ext cx="10066122" cy="1298448"/>
          </a:xfrm>
        </p:spPr>
        <p:txBody>
          <a:bodyPr anchor="b">
            <a:normAutofit/>
          </a:bodyPr>
          <a:lstStyle/>
          <a:p>
            <a:r>
              <a:rPr lang="en-US" sz="2800" dirty="0">
                <a:solidFill>
                  <a:schemeClr val="tx2">
                    <a:lumMod val="75000"/>
                    <a:lumOff val="25000"/>
                  </a:schemeClr>
                </a:solidFill>
                <a:latin typeface="Arial Black" panose="020B0A04020102020204" pitchFamily="34" charset="0"/>
              </a:rPr>
              <a:t>Addressing Barriers in Global Collaboration</a:t>
            </a:r>
            <a:endParaRPr lang="en-GB" sz="2800" dirty="0">
              <a:solidFill>
                <a:schemeClr val="tx2">
                  <a:lumMod val="75000"/>
                  <a:lumOff val="25000"/>
                </a:schemeClr>
              </a:solidFill>
              <a:latin typeface="Arial Black" panose="020B0A04020102020204" pitchFamily="34" charset="0"/>
            </a:endParaRPr>
          </a:p>
        </p:txBody>
      </p:sp>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F03F574-4D31-54A5-037E-FD282685DABB}"/>
              </a:ext>
            </a:extLst>
          </p:cNvPr>
          <p:cNvSpPr>
            <a:spLocks noGrp="1"/>
          </p:cNvSpPr>
          <p:nvPr>
            <p:ph idx="1"/>
          </p:nvPr>
        </p:nvSpPr>
        <p:spPr>
          <a:xfrm>
            <a:off x="447741" y="2599509"/>
            <a:ext cx="4876818" cy="3639450"/>
          </a:xfrm>
        </p:spPr>
        <p:txBody>
          <a:bodyPr anchor="ctr">
            <a:noAutofit/>
          </a:bodyPr>
          <a:lstStyle/>
          <a:p>
            <a:r>
              <a:rPr lang="en-US" sz="1600" dirty="0">
                <a:latin typeface="Arial" panose="020B0604020202020204" pitchFamily="34" charset="0"/>
                <a:cs typeface="Arial" panose="020B0604020202020204" pitchFamily="34" charset="0"/>
              </a:rPr>
              <a:t>Collaborative learning has been shown to provide people with the structure they need to practice overcoming barriers to successful collaboration in a global context. Cultural differences, lack of team cohesion, and communication barriers are examples of challenges that can hinder the success of teams working globally.</a:t>
            </a:r>
          </a:p>
          <a:p>
            <a:r>
              <a:rPr lang="en-US" sz="1600" dirty="0">
                <a:latin typeface="Arial" panose="020B0604020202020204" pitchFamily="34" charset="0"/>
                <a:cs typeface="Arial" panose="020B0604020202020204" pitchFamily="34" charset="0"/>
              </a:rPr>
              <a:t>Through scaffolded experiences, team-based role distribution, and reflection on experiences, collaborative learning teaches individuals to develop strong resilience, effective communication, and good leadership skills, all of which are needed in global business settings.</a:t>
            </a:r>
            <a:endParaRPr lang="en-GB" sz="1600" dirty="0">
              <a:latin typeface="Arial" panose="020B0604020202020204" pitchFamily="34" charset="0"/>
              <a:cs typeface="Arial" panose="020B0604020202020204" pitchFamily="34" charset="0"/>
            </a:endParaRPr>
          </a:p>
        </p:txBody>
      </p:sp>
      <p:pic>
        <p:nvPicPr>
          <p:cNvPr id="4" name="Picture 3" descr="A person standing in a circle surrounded by people&#10;&#10;AI-generated content may be incorrect.">
            <a:extLst>
              <a:ext uri="{FF2B5EF4-FFF2-40B4-BE49-F238E27FC236}">
                <a16:creationId xmlns:a16="http://schemas.microsoft.com/office/drawing/2014/main" id="{23E8F8E3-7455-DA05-9A7D-8A083EA5155A}"/>
              </a:ext>
            </a:extLst>
          </p:cNvPr>
          <p:cNvPicPr>
            <a:picLocks noChangeAspect="1"/>
          </p:cNvPicPr>
          <p:nvPr/>
        </p:nvPicPr>
        <p:blipFill>
          <a:blip r:embed="rId2"/>
          <a:srcRect l="3858" r="16771" b="-2"/>
          <a:stretch>
            <a:fillRect/>
          </a:stretch>
        </p:blipFill>
        <p:spPr>
          <a:xfrm>
            <a:off x="5911532" y="2484255"/>
            <a:ext cx="5150277" cy="3714244"/>
          </a:xfrm>
          <a:prstGeom prst="rect">
            <a:avLst/>
          </a:prstGeom>
        </p:spPr>
      </p:pic>
      <p:sp>
        <p:nvSpPr>
          <p:cNvPr id="15" name="Rectangle 14">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923664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8EEC82-3A59-3BB7-1FFE-99D8569CF768}"/>
              </a:ext>
            </a:extLst>
          </p:cNvPr>
          <p:cNvSpPr>
            <a:spLocks noGrp="1"/>
          </p:cNvSpPr>
          <p:nvPr>
            <p:ph type="title"/>
          </p:nvPr>
        </p:nvSpPr>
        <p:spPr>
          <a:xfrm>
            <a:off x="573865" y="518983"/>
            <a:ext cx="10464625" cy="843160"/>
          </a:xfrm>
        </p:spPr>
        <p:txBody>
          <a:bodyPr/>
          <a:lstStyle/>
          <a:p>
            <a:r>
              <a:rPr lang="en-GB" sz="2800" dirty="0">
                <a:solidFill>
                  <a:schemeClr val="tx2">
                    <a:lumMod val="75000"/>
                    <a:lumOff val="25000"/>
                  </a:schemeClr>
                </a:solidFill>
                <a:latin typeface="Arial Black" panose="020B0A04020102020204" pitchFamily="34" charset="0"/>
              </a:rPr>
              <a:t>References</a:t>
            </a:r>
            <a:r>
              <a:rPr lang="en-GB" dirty="0"/>
              <a:t> </a:t>
            </a:r>
          </a:p>
        </p:txBody>
      </p:sp>
      <p:sp>
        <p:nvSpPr>
          <p:cNvPr id="3" name="Content Placeholder 2">
            <a:extLst>
              <a:ext uri="{FF2B5EF4-FFF2-40B4-BE49-F238E27FC236}">
                <a16:creationId xmlns:a16="http://schemas.microsoft.com/office/drawing/2014/main" id="{A817583C-67D0-12A5-E79E-7A5E3400FCB3}"/>
              </a:ext>
            </a:extLst>
          </p:cNvPr>
          <p:cNvSpPr>
            <a:spLocks noGrp="1"/>
          </p:cNvSpPr>
          <p:nvPr>
            <p:ph idx="1"/>
          </p:nvPr>
        </p:nvSpPr>
        <p:spPr>
          <a:xfrm>
            <a:off x="522890" y="1611215"/>
            <a:ext cx="10515600" cy="4351338"/>
          </a:xfrm>
        </p:spPr>
        <p:txBody>
          <a:bodyPr>
            <a:noAutofit/>
          </a:bodyPr>
          <a:lstStyle/>
          <a:p>
            <a:r>
              <a:rPr lang="en-US" sz="1200" dirty="0">
                <a:latin typeface="Arial" panose="020B0604020202020204" pitchFamily="34" charset="0"/>
                <a:cs typeface="Arial" panose="020B0604020202020204" pitchFamily="34" charset="0"/>
              </a:rPr>
              <a:t>Barfield, R. L. (2003). Students’ perceptions of and satisfaction with group grades and the group experience in the college classroom. </a:t>
            </a:r>
            <a:r>
              <a:rPr lang="en-US" sz="1200" i="1" dirty="0">
                <a:latin typeface="Arial" panose="020B0604020202020204" pitchFamily="34" charset="0"/>
                <a:cs typeface="Arial" panose="020B0604020202020204" pitchFamily="34" charset="0"/>
              </a:rPr>
              <a:t>Assessment &amp; Evaluation in Higher Education, 28(</a:t>
            </a:r>
            <a:r>
              <a:rPr lang="en-US" sz="1200" dirty="0">
                <a:latin typeface="Arial" panose="020B0604020202020204" pitchFamily="34" charset="0"/>
                <a:cs typeface="Arial" panose="020B0604020202020204" pitchFamily="34" charset="0"/>
              </a:rPr>
              <a:t>4), 355–369.</a:t>
            </a:r>
          </a:p>
          <a:p>
            <a:r>
              <a:rPr lang="en-US" sz="1200" dirty="0">
                <a:latin typeface="Arial" panose="020B0604020202020204" pitchFamily="34" charset="0"/>
                <a:cs typeface="Arial" panose="020B0604020202020204" pitchFamily="34" charset="0"/>
              </a:rPr>
              <a:t>Barreto, D., Oyarzun, B., &amp; Conklin, S. (2022). Integration of cooperative learning strategies in online settings. </a:t>
            </a:r>
            <a:r>
              <a:rPr lang="en-US" sz="1200" i="1" dirty="0">
                <a:latin typeface="Arial" panose="020B0604020202020204" pitchFamily="34" charset="0"/>
                <a:cs typeface="Arial" panose="020B0604020202020204" pitchFamily="34" charset="0"/>
              </a:rPr>
              <a:t>E-Learning and Digital Media, 19</a:t>
            </a:r>
            <a:r>
              <a:rPr lang="en-US" sz="1200" dirty="0">
                <a:latin typeface="Arial" panose="020B0604020202020204" pitchFamily="34" charset="0"/>
                <a:cs typeface="Arial" panose="020B0604020202020204" pitchFamily="34" charset="0"/>
              </a:rPr>
              <a:t>(6), 574–594.</a:t>
            </a:r>
          </a:p>
          <a:p>
            <a:r>
              <a:rPr lang="en-US" sz="1200" dirty="0">
                <a:latin typeface="Arial" panose="020B0604020202020204" pitchFamily="34" charset="0"/>
                <a:cs typeface="Arial" panose="020B0604020202020204" pitchFamily="34" charset="0"/>
              </a:rPr>
              <a:t>Boud, D., Cohen, R., &amp; Sampson, J. (1999). Peer learning and assessment. </a:t>
            </a:r>
            <a:r>
              <a:rPr lang="en-US" sz="1200" i="1" dirty="0">
                <a:latin typeface="Arial" panose="020B0604020202020204" pitchFamily="34" charset="0"/>
                <a:cs typeface="Arial" panose="020B0604020202020204" pitchFamily="34" charset="0"/>
              </a:rPr>
              <a:t>Assessment &amp; Evaluation in Higher Education, 24</a:t>
            </a:r>
            <a:r>
              <a:rPr lang="en-US" sz="1200" dirty="0">
                <a:latin typeface="Arial" panose="020B0604020202020204" pitchFamily="34" charset="0"/>
                <a:cs typeface="Arial" panose="020B0604020202020204" pitchFamily="34" charset="0"/>
              </a:rPr>
              <a:t>(4), 413–426.</a:t>
            </a:r>
          </a:p>
          <a:p>
            <a:r>
              <a:rPr lang="en-US" sz="1200" dirty="0">
                <a:latin typeface="Arial" panose="020B0604020202020204" pitchFamily="34" charset="0"/>
                <a:cs typeface="Arial" panose="020B0604020202020204" pitchFamily="34" charset="0"/>
              </a:rPr>
              <a:t>Brown, H. D. (1994). </a:t>
            </a:r>
            <a:r>
              <a:rPr lang="en-US" sz="1200" i="1" dirty="0">
                <a:latin typeface="Arial" panose="020B0604020202020204" pitchFamily="34" charset="0"/>
                <a:cs typeface="Arial" panose="020B0604020202020204" pitchFamily="34" charset="0"/>
              </a:rPr>
              <a:t>Teaching by principles: An interactive approach to language pedagogy</a:t>
            </a:r>
            <a:r>
              <a:rPr lang="en-US" sz="1200" dirty="0">
                <a:latin typeface="Arial" panose="020B0604020202020204" pitchFamily="34" charset="0"/>
                <a:cs typeface="Arial" panose="020B0604020202020204" pitchFamily="34" charset="0"/>
              </a:rPr>
              <a:t>. Prentice Hall.</a:t>
            </a:r>
          </a:p>
          <a:p>
            <a:r>
              <a:rPr lang="en-US" sz="1200" dirty="0">
                <a:latin typeface="Arial" panose="020B0604020202020204" pitchFamily="34" charset="0"/>
                <a:cs typeface="Arial" panose="020B0604020202020204" pitchFamily="34" charset="0"/>
              </a:rPr>
              <a:t>Cheung, S. K., Kwok, L. F., </a:t>
            </a:r>
            <a:r>
              <a:rPr lang="en-US" sz="1200" dirty="0" err="1">
                <a:latin typeface="Arial" panose="020B0604020202020204" pitchFamily="34" charset="0"/>
                <a:cs typeface="Arial" panose="020B0604020202020204" pitchFamily="34" charset="0"/>
              </a:rPr>
              <a:t>Phusavat</a:t>
            </a:r>
            <a:r>
              <a:rPr lang="en-US" sz="1200" dirty="0">
                <a:latin typeface="Arial" panose="020B0604020202020204" pitchFamily="34" charset="0"/>
                <a:cs typeface="Arial" panose="020B0604020202020204" pitchFamily="34" charset="0"/>
              </a:rPr>
              <a:t>, K., &amp; Yang, H. H. (2021). Shaping the future learning environments with smart elements. </a:t>
            </a:r>
            <a:r>
              <a:rPr lang="en-US" sz="1200" i="1" dirty="0">
                <a:latin typeface="Arial" panose="020B0604020202020204" pitchFamily="34" charset="0"/>
                <a:cs typeface="Arial" panose="020B0604020202020204" pitchFamily="34" charset="0"/>
              </a:rPr>
              <a:t>International Journal of Educational Technology in Higher Education, 18</a:t>
            </a:r>
            <a:r>
              <a:rPr lang="en-US" sz="1200" dirty="0">
                <a:latin typeface="Arial" panose="020B0604020202020204" pitchFamily="34" charset="0"/>
                <a:cs typeface="Arial" panose="020B0604020202020204" pitchFamily="34" charset="0"/>
              </a:rPr>
              <a:t>(1), 16.</a:t>
            </a:r>
          </a:p>
          <a:p>
            <a:r>
              <a:rPr lang="en-US" sz="1200" dirty="0">
                <a:latin typeface="Arial" panose="020B0604020202020204" pitchFamily="34" charset="0"/>
                <a:cs typeface="Arial" panose="020B0604020202020204" pitchFamily="34" charset="0"/>
              </a:rPr>
              <a:t>Clark, J., Baker, T., &amp; Li, M. S. (2007). </a:t>
            </a:r>
            <a:r>
              <a:rPr lang="en-US" sz="1200" i="1" dirty="0">
                <a:latin typeface="Arial" panose="020B0604020202020204" pitchFamily="34" charset="0"/>
                <a:cs typeface="Arial" panose="020B0604020202020204" pitchFamily="34" charset="0"/>
              </a:rPr>
              <a:t>Student success: Bridging the gap for Chinese students in collaborative learning</a:t>
            </a:r>
            <a:r>
              <a:rPr lang="en-US" sz="1200" dirty="0">
                <a:latin typeface="Arial" panose="020B0604020202020204" pitchFamily="34" charset="0"/>
                <a:cs typeface="Arial" panose="020B0604020202020204" pitchFamily="34" charset="0"/>
              </a:rPr>
              <a:t>. ISANA International Conference.</a:t>
            </a:r>
          </a:p>
          <a:p>
            <a:r>
              <a:rPr lang="en-US" sz="1200" dirty="0">
                <a:latin typeface="Arial" panose="020B0604020202020204" pitchFamily="34" charset="0"/>
                <a:cs typeface="Arial" panose="020B0604020202020204" pitchFamily="34" charset="0"/>
              </a:rPr>
              <a:t>Johnson, D. W., &amp; Johnson, R. T. (2021). </a:t>
            </a:r>
            <a:r>
              <a:rPr lang="en-US" sz="1200" i="1" dirty="0">
                <a:latin typeface="Arial" panose="020B0604020202020204" pitchFamily="34" charset="0"/>
                <a:cs typeface="Arial" panose="020B0604020202020204" pitchFamily="34" charset="0"/>
              </a:rPr>
              <a:t>Learning together and alone: The history of our involvement in cooperative learning.</a:t>
            </a:r>
            <a:r>
              <a:rPr lang="en-US" sz="1200" dirty="0">
                <a:latin typeface="Arial" panose="020B0604020202020204" pitchFamily="34" charset="0"/>
                <a:cs typeface="Arial" panose="020B0604020202020204" pitchFamily="34" charset="0"/>
              </a:rPr>
              <a:t> In Pioneering perspectives in cooperative learning (pp. 44–62). Routledge.</a:t>
            </a:r>
          </a:p>
          <a:p>
            <a:r>
              <a:rPr lang="en-US" sz="1200" dirty="0">
                <a:latin typeface="Arial" panose="020B0604020202020204" pitchFamily="34" charset="0"/>
                <a:cs typeface="Arial" panose="020B0604020202020204" pitchFamily="34" charset="0"/>
              </a:rPr>
              <a:t>Knopf, T., Stumpp, S., &amp; Michelis, D. (2021). </a:t>
            </a:r>
            <a:r>
              <a:rPr lang="en-US" sz="1200" i="1" dirty="0">
                <a:latin typeface="Arial" panose="020B0604020202020204" pitchFamily="34" charset="0"/>
                <a:cs typeface="Arial" panose="020B0604020202020204" pitchFamily="34" charset="0"/>
              </a:rPr>
              <a:t>How online collaborative learning leads to improved online learning experience in higher education. </a:t>
            </a:r>
            <a:r>
              <a:rPr lang="en-US" sz="1200" dirty="0">
                <a:latin typeface="Arial" panose="020B0604020202020204" pitchFamily="34" charset="0"/>
                <a:cs typeface="Arial" panose="020B0604020202020204" pitchFamily="34" charset="0"/>
              </a:rPr>
              <a:t>European Conference on Social Media.</a:t>
            </a:r>
          </a:p>
          <a:p>
            <a:r>
              <a:rPr lang="en-US" sz="1200" dirty="0">
                <a:latin typeface="Arial" panose="020B0604020202020204" pitchFamily="34" charset="0"/>
                <a:cs typeface="Arial" panose="020B0604020202020204" pitchFamily="34" charset="0"/>
              </a:rPr>
              <a:t>Prince, M. (2004). Does active learning work? A review of the research. </a:t>
            </a:r>
            <a:r>
              <a:rPr lang="en-US" sz="1200" i="1" dirty="0">
                <a:latin typeface="Arial" panose="020B0604020202020204" pitchFamily="34" charset="0"/>
                <a:cs typeface="Arial" panose="020B0604020202020204" pitchFamily="34" charset="0"/>
              </a:rPr>
              <a:t>Journal of Engineering Education, 93</a:t>
            </a:r>
            <a:r>
              <a:rPr lang="en-US" sz="1200" dirty="0">
                <a:latin typeface="Arial" panose="020B0604020202020204" pitchFamily="34" charset="0"/>
                <a:cs typeface="Arial" panose="020B0604020202020204" pitchFamily="34" charset="0"/>
              </a:rPr>
              <a:t>(3), 223–231.</a:t>
            </a:r>
          </a:p>
          <a:p>
            <a:r>
              <a:rPr lang="en-US" sz="1200" dirty="0">
                <a:latin typeface="Arial" panose="020B0604020202020204" pitchFamily="34" charset="0"/>
                <a:cs typeface="Arial" panose="020B0604020202020204" pitchFamily="34" charset="0"/>
              </a:rPr>
              <a:t>Webb, N. M. (2013). Information processing approaches to collaborative learning. In </a:t>
            </a:r>
            <a:r>
              <a:rPr lang="en-US" sz="1200" i="1" dirty="0">
                <a:latin typeface="Arial" panose="020B0604020202020204" pitchFamily="34" charset="0"/>
                <a:cs typeface="Arial" panose="020B0604020202020204" pitchFamily="34" charset="0"/>
              </a:rPr>
              <a:t>International Handbook of Collaborative Learning </a:t>
            </a:r>
            <a:r>
              <a:rPr lang="en-US" sz="1200" dirty="0">
                <a:latin typeface="Arial" panose="020B0604020202020204" pitchFamily="34" charset="0"/>
                <a:cs typeface="Arial" panose="020B0604020202020204" pitchFamily="34" charset="0"/>
              </a:rPr>
              <a:t>(pp. 22). Routledge.</a:t>
            </a:r>
          </a:p>
          <a:p>
            <a:r>
              <a:rPr lang="en-US" sz="1200" dirty="0">
                <a:latin typeface="Arial" panose="020B0604020202020204" pitchFamily="34" charset="0"/>
                <a:cs typeface="Arial" panose="020B0604020202020204" pitchFamily="34" charset="0"/>
              </a:rPr>
              <a:t>Yaacob, A., Mohd Asraf, R., Hussain, R. M. R., &amp; Ismail, S. N. (2021). Empowering learners’ reflective thinking through collaborative reflective learning. </a:t>
            </a:r>
            <a:r>
              <a:rPr lang="en-US" sz="1200" i="1" dirty="0">
                <a:latin typeface="Arial" panose="020B0604020202020204" pitchFamily="34" charset="0"/>
                <a:cs typeface="Arial" panose="020B0604020202020204" pitchFamily="34" charset="0"/>
              </a:rPr>
              <a:t>International Journal of Instruction, 14</a:t>
            </a:r>
            <a:r>
              <a:rPr lang="en-US" sz="1200" dirty="0">
                <a:latin typeface="Arial" panose="020B0604020202020204" pitchFamily="34" charset="0"/>
                <a:cs typeface="Arial" panose="020B0604020202020204" pitchFamily="34" charset="0"/>
              </a:rPr>
              <a:t>(1), 709–726.</a:t>
            </a:r>
          </a:p>
          <a:p>
            <a:r>
              <a:rPr lang="en-US" sz="1200" dirty="0">
                <a:latin typeface="Arial" panose="020B0604020202020204" pitchFamily="34" charset="0"/>
                <a:cs typeface="Arial" panose="020B0604020202020204" pitchFamily="34" charset="0"/>
              </a:rPr>
              <a:t>Zhu, M., Gardner, D. G., &amp; Chen, H. (2018). Relationships between work team climate, individual motivation, and creativity. </a:t>
            </a:r>
            <a:r>
              <a:rPr lang="en-US" sz="1200" i="1" dirty="0">
                <a:latin typeface="Arial" panose="020B0604020202020204" pitchFamily="34" charset="0"/>
                <a:cs typeface="Arial" panose="020B0604020202020204" pitchFamily="34" charset="0"/>
              </a:rPr>
              <a:t>Journal of Management, 44</a:t>
            </a:r>
            <a:r>
              <a:rPr lang="en-US" sz="1200" dirty="0">
                <a:latin typeface="Arial" panose="020B0604020202020204" pitchFamily="34" charset="0"/>
                <a:cs typeface="Arial" panose="020B0604020202020204" pitchFamily="34" charset="0"/>
              </a:rPr>
              <a:t>(5), 2094–2115.</a:t>
            </a: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9261322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74</TotalTime>
  <Words>894</Words>
  <PresentationFormat>Widescreen</PresentationFormat>
  <Paragraphs>31</Paragraphs>
  <Slides>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7</vt:i4>
      </vt:variant>
    </vt:vector>
  </HeadingPairs>
  <TitlesOfParts>
    <vt:vector size="12" baseType="lpstr">
      <vt:lpstr>Aptos</vt:lpstr>
      <vt:lpstr>Aptos Display</vt:lpstr>
      <vt:lpstr>Arial</vt:lpstr>
      <vt:lpstr>Arial Black</vt:lpstr>
      <vt:lpstr>Office Theme</vt:lpstr>
      <vt:lpstr>Collaborative Learning for Global Collaboration Skills</vt:lpstr>
      <vt:lpstr>Supporting Global Competencies Through Active Learning</vt:lpstr>
      <vt:lpstr>Digital Ecosystems and Global Teamwork</vt:lpstr>
      <vt:lpstr>Global Team Innovation Through Collaboration</vt:lpstr>
      <vt:lpstr>Social &amp; Cognitive Development for Global Work</vt:lpstr>
      <vt:lpstr>Addressing Barriers in Global Collaboration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erms:created xsi:type="dcterms:W3CDTF">2025-12-02T17:59:59Z</dcterms:created>
  <dcterms:modified xsi:type="dcterms:W3CDTF">2025-12-02T19:14:44Z</dcterms:modified>
</cp:coreProperties>
</file>