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60" r:id="rId4"/>
    <p:sldId id="259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3" autoAdjust="0"/>
    <p:restoredTop sz="94660"/>
  </p:normalViewPr>
  <p:slideViewPr>
    <p:cSldViewPr snapToGrid="0">
      <p:cViewPr varScale="1">
        <p:scale>
          <a:sx n="93" d="100"/>
          <a:sy n="93" d="100"/>
        </p:scale>
        <p:origin x="84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3ED03601-4724-4293-A32A-3A0879C5D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433AC3-E189-483B-9E8C-DFD5D2A18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4269282"/>
            <a:ext cx="8991600" cy="1264762"/>
          </a:xfrm>
        </p:spPr>
        <p:txBody>
          <a:bodyPr>
            <a:normAutofit/>
          </a:bodyPr>
          <a:lstStyle/>
          <a:p>
            <a:r>
              <a:rPr lang="en-US" sz="3200" dirty="0"/>
              <a:t>Sir Edward E. Evans-Pritchard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5688535"/>
            <a:ext cx="6801612" cy="5361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A presentation by Catherine Jewson</a:t>
            </a:r>
          </a:p>
        </p:txBody>
      </p:sp>
      <p:pic>
        <p:nvPicPr>
          <p:cNvPr id="6" name="Picture 6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FFB9F1FE-0CE0-41E3-9493-964A715DDE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2945" y="640078"/>
            <a:ext cx="2806110" cy="33013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221C02-87A7-4C47-84CE-FB9ACF64CCEA}"/>
              </a:ext>
            </a:extLst>
          </p:cNvPr>
          <p:cNvSpPr txBox="1"/>
          <p:nvPr/>
        </p:nvSpPr>
        <p:spPr>
          <a:xfrm>
            <a:off x="80513" y="6593457"/>
            <a:ext cx="2743200" cy="2769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Photo: Wikipedia</a:t>
            </a:r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B19DE-D4F6-4F33-8537-7CB408256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917" y="317262"/>
            <a:ext cx="4486656" cy="911460"/>
          </a:xfrm>
        </p:spPr>
        <p:txBody>
          <a:bodyPr>
            <a:normAutofit fontScale="90000"/>
          </a:bodyPr>
          <a:lstStyle/>
          <a:p>
            <a:r>
              <a:rPr lang="en-US" dirty="0"/>
              <a:t>E. E. Evans-Pritchard</a:t>
            </a:r>
            <a:br>
              <a:rPr lang="en-US" dirty="0"/>
            </a:br>
            <a:r>
              <a:rPr lang="en-US" dirty="0"/>
              <a:t>1902-1973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4C987D-4EF1-4799-B881-B8D5A2DE8F3E}"/>
              </a:ext>
            </a:extLst>
          </p:cNvPr>
          <p:cNvSpPr txBox="1"/>
          <p:nvPr/>
        </p:nvSpPr>
        <p:spPr>
          <a:xfrm>
            <a:off x="181156" y="1388852"/>
            <a:ext cx="4655388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Born in Sussex in 1902</a:t>
            </a: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8E2044-4599-4757-A722-5A07A29A52FC}"/>
              </a:ext>
            </a:extLst>
          </p:cNvPr>
          <p:cNvSpPr txBox="1"/>
          <p:nvPr/>
        </p:nvSpPr>
        <p:spPr>
          <a:xfrm>
            <a:off x="181153" y="1848928"/>
            <a:ext cx="5748068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>
                <a:solidFill>
                  <a:schemeClr val="bg1"/>
                </a:solidFill>
              </a:rPr>
              <a:t>Educated at the Winchester College, then studied Modern History at Oxford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997119-20B2-4F55-9DAC-AC4A5F53C66F}"/>
              </a:ext>
            </a:extLst>
          </p:cNvPr>
          <p:cNvSpPr txBox="1"/>
          <p:nvPr/>
        </p:nvSpPr>
        <p:spPr>
          <a:xfrm>
            <a:off x="180257" y="2595650"/>
            <a:ext cx="5086708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Post-graduate Anthropology at London School of Economics. Taught by Seligman and Malinowski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4E326D-D5B0-442F-B9DC-DFDD5B8CAAF4}"/>
              </a:ext>
            </a:extLst>
          </p:cNvPr>
          <p:cNvSpPr txBox="1"/>
          <p:nvPr/>
        </p:nvSpPr>
        <p:spPr>
          <a:xfrm>
            <a:off x="179358" y="3342377"/>
            <a:ext cx="4511615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1920s-30s – extensive fieldwork in East and North Africa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DB61D6-FACC-41BF-A23D-07AA3B635639}"/>
              </a:ext>
            </a:extLst>
          </p:cNvPr>
          <p:cNvSpPr txBox="1"/>
          <p:nvPr/>
        </p:nvSpPr>
        <p:spPr>
          <a:xfrm>
            <a:off x="178459" y="4103477"/>
            <a:ext cx="554678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dirty="0">
                <a:solidFill>
                  <a:schemeClr val="bg1"/>
                </a:solidFill>
              </a:rPr>
              <a:t>1946-1970 – Chair of Social Anthropology at Oxford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D555A3-A72B-421E-B041-41203A4BF6B8}"/>
              </a:ext>
            </a:extLst>
          </p:cNvPr>
          <p:cNvSpPr txBox="1"/>
          <p:nvPr/>
        </p:nvSpPr>
        <p:spPr>
          <a:xfrm>
            <a:off x="177561" y="4648918"/>
            <a:ext cx="4957312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Former President of the RAI and Life President of the ASAC from 1968 onwards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CAF81F-B920-4848-BC4D-8DE8A066A322}"/>
              </a:ext>
            </a:extLst>
          </p:cNvPr>
          <p:cNvSpPr txBox="1"/>
          <p:nvPr/>
        </p:nvSpPr>
        <p:spPr>
          <a:xfrm>
            <a:off x="176662" y="5381266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Knighted in 1971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90772E-32D7-46A5-B2A8-365D8157CAB7}"/>
              </a:ext>
            </a:extLst>
          </p:cNvPr>
          <p:cNvSpPr txBox="1"/>
          <p:nvPr/>
        </p:nvSpPr>
        <p:spPr>
          <a:xfrm>
            <a:off x="175763" y="5854821"/>
            <a:ext cx="4525992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Died in Oxford on 11th September, 1973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806A71-D0DF-4E41-9759-FB60C573B0B3}"/>
              </a:ext>
            </a:extLst>
          </p:cNvPr>
          <p:cNvSpPr txBox="1"/>
          <p:nvPr/>
        </p:nvSpPr>
        <p:spPr>
          <a:xfrm>
            <a:off x="59846" y="6587167"/>
            <a:ext cx="5848709" cy="2769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</a:rPr>
              <a:t>Sources: Encyclopedia Britannica; Beattie (1973) for the RAI</a:t>
            </a:r>
          </a:p>
        </p:txBody>
      </p:sp>
      <p:pic>
        <p:nvPicPr>
          <p:cNvPr id="13" name="Picture 1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3B13301C-64E9-464A-897B-76E796646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2992" y="967956"/>
            <a:ext cx="3780166" cy="500835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8B40F94-1652-47DB-A4C3-D8DE758C0FC2}"/>
              </a:ext>
            </a:extLst>
          </p:cNvPr>
          <p:cNvSpPr txBox="1"/>
          <p:nvPr/>
        </p:nvSpPr>
        <p:spPr>
          <a:xfrm>
            <a:off x="6845060" y="6586268"/>
            <a:ext cx="5446143" cy="2769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accent5"/>
                </a:solidFill>
              </a:rPr>
              <a:t>Photo: http://www.fsnielsen.com/kur/2005-2006_Faghistorie/bilder_og_lenker.htm</a:t>
            </a:r>
          </a:p>
        </p:txBody>
      </p:sp>
    </p:spTree>
    <p:extLst>
      <p:ext uri="{BB962C8B-B14F-4D97-AF65-F5344CB8AC3E}">
        <p14:creationId xmlns:p14="http://schemas.microsoft.com/office/powerpoint/2010/main" val="337913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CB7B14BF-BA3C-4678-9C0E-761B34C5F3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/>
          </a:blip>
          <a:srcRect t="15805" b="104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DC6D20-AB8F-40B2-9B93-25BE12D19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28" y="201386"/>
            <a:ext cx="8991600" cy="697016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 fontScale="90000"/>
          </a:bodyPr>
          <a:lstStyle/>
          <a:p>
            <a:r>
              <a:rPr lang="en-US" sz="3800">
                <a:solidFill>
                  <a:schemeClr val="tx1"/>
                </a:solidFill>
              </a:rPr>
              <a:t>Fieldwork and research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74D88B-E3E5-46EC-BF0E-0531C228D8C0}"/>
              </a:ext>
            </a:extLst>
          </p:cNvPr>
          <p:cNvSpPr txBox="1"/>
          <p:nvPr/>
        </p:nvSpPr>
        <p:spPr>
          <a:xfrm>
            <a:off x="94891" y="6550325"/>
            <a:ext cx="6596332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Photo: http://southernsudan.prm.ox.ac.uk/details/1998.341.591.2/index.html</a:t>
            </a:r>
            <a:r>
              <a:rPr lang="en-US" sz="1400" dirty="0"/>
              <a:t> 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DCE275-1C61-4338-AFC0-02A723B06D9C}"/>
              </a:ext>
            </a:extLst>
          </p:cNvPr>
          <p:cNvSpPr txBox="1"/>
          <p:nvPr/>
        </p:nvSpPr>
        <p:spPr>
          <a:xfrm>
            <a:off x="727494" y="1604513"/>
            <a:ext cx="6136256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Extensive fieldwork studies carried out with the </a:t>
            </a:r>
            <a:r>
              <a:rPr lang="en-US" dirty="0" err="1"/>
              <a:t>Azande</a:t>
            </a:r>
            <a:r>
              <a:rPr lang="en-US" dirty="0"/>
              <a:t> and the Nuer for the Government of Anglo-Egyptian Sudan between 1926 and 1938 (Beattie 1973,  Gillies 1976)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BE02E1-8393-4744-AF1D-7E4E526DFE55}"/>
              </a:ext>
            </a:extLst>
          </p:cNvPr>
          <p:cNvSpPr txBox="1"/>
          <p:nvPr/>
        </p:nvSpPr>
        <p:spPr>
          <a:xfrm>
            <a:off x="6018362" y="3430437"/>
            <a:ext cx="5158596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Also studied the Sanussi order, the Shilluk, the Anuak, and the Luo (Beattie 1973)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4AF730-92EE-4B8D-A066-ADEEA5AB5B12}"/>
              </a:ext>
            </a:extLst>
          </p:cNvPr>
          <p:cNvSpPr txBox="1"/>
          <p:nvPr/>
        </p:nvSpPr>
        <p:spPr>
          <a:xfrm>
            <a:off x="1848030" y="4852898"/>
            <a:ext cx="4252822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Later research focused on the study of religion (anthropology.iresearchnet.com)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236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E3759DD-698F-4D3A-AF4C-5E44527D3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491851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263B9-80C8-42B6-B922-4FD801C6D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/>
              <a:t>Ethnographies and publications</a:t>
            </a:r>
          </a:p>
        </p:txBody>
      </p:sp>
      <p:pic>
        <p:nvPicPr>
          <p:cNvPr id="7" name="Picture 7" descr="A picture containing text, newspaper, photo&#10;&#10;Description generated with very high confidence">
            <a:extLst>
              <a:ext uri="{FF2B5EF4-FFF2-40B4-BE49-F238E27FC236}">
                <a16:creationId xmlns:a16="http://schemas.microsoft.com/office/drawing/2014/main" id="{2B38EC4C-1413-4246-8074-7258E4B18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0771" y="587857"/>
            <a:ext cx="2152046" cy="3301307"/>
          </a:xfrm>
          <a:prstGeom prst="rect">
            <a:avLst/>
          </a:prstGeom>
        </p:spPr>
      </p:pic>
      <p:pic>
        <p:nvPicPr>
          <p:cNvPr id="5" name="Picture 5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0FB11FE5-8ECA-4730-88F1-E8686292D3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082" y="587858"/>
            <a:ext cx="2145849" cy="3301307"/>
          </a:xfrm>
          <a:prstGeom prst="rect">
            <a:avLst/>
          </a:prstGeom>
        </p:spPr>
      </p:pic>
      <p:pic>
        <p:nvPicPr>
          <p:cNvPr id="3" name="Picture 3" descr="A close up of text on a black background&#10;&#10;Description generated with very high confidence">
            <a:extLst>
              <a:ext uri="{FF2B5EF4-FFF2-40B4-BE49-F238E27FC236}">
                <a16:creationId xmlns:a16="http://schemas.microsoft.com/office/drawing/2014/main" id="{6370BCF6-3367-4587-9D92-50231BBD8B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6786" y="587857"/>
            <a:ext cx="2013797" cy="330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833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5" descr="A herd of cattle standing on top of a dirt field&#10;&#10;Description generated with very high confidence">
            <a:extLst>
              <a:ext uri="{FF2B5EF4-FFF2-40B4-BE49-F238E27FC236}">
                <a16:creationId xmlns:a16="http://schemas.microsoft.com/office/drawing/2014/main" id="{3DC687C2-E5B2-4CDB-8AFC-FACAA32E0F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" t="20947" b="10140"/>
          <a:stretch/>
        </p:blipFill>
        <p:spPr>
          <a:xfrm>
            <a:off x="-5079" y="2465"/>
            <a:ext cx="12206685" cy="54558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450103-EFF7-46C8-93FB-7F2B867A3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558661"/>
            <a:ext cx="8991600" cy="1645759"/>
          </a:xfrm>
        </p:spPr>
        <p:txBody>
          <a:bodyPr vert="horz" lIns="274320" tIns="182880" rIns="274320" bIns="182880" rtlCol="0" anchor="ctr" anchorCtr="1">
            <a:noAutofit/>
          </a:bodyPr>
          <a:lstStyle/>
          <a:p>
            <a:r>
              <a:rPr lang="en-US" sz="2000" dirty="0"/>
              <a:t>"his first major study on the Azande... brought into focus problems with the quality of 'primitive' thinking, and so </a:t>
            </a:r>
            <a:r>
              <a:rPr lang="en-US" sz="2000"/>
              <a:t>of all thinking"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F75B71-50A7-46FC-A0F0-D6B3BC0EEA2A}"/>
              </a:ext>
            </a:extLst>
          </p:cNvPr>
          <p:cNvSpPr txBox="1"/>
          <p:nvPr/>
        </p:nvSpPr>
        <p:spPr>
          <a:xfrm>
            <a:off x="9037608" y="5845834"/>
            <a:ext cx="1578634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Beattie, 1973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E78E402-42F8-49B7-B259-417BC8C47972}"/>
              </a:ext>
            </a:extLst>
          </p:cNvPr>
          <p:cNvSpPr txBox="1"/>
          <p:nvPr/>
        </p:nvSpPr>
        <p:spPr>
          <a:xfrm>
            <a:off x="9223616" y="6549426"/>
            <a:ext cx="4295954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Photo: anthropology.iresearchnet.com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0C7070D1-5AA1-4FF3-8BBE-FFC4667C72D7}"/>
              </a:ext>
            </a:extLst>
          </p:cNvPr>
          <p:cNvSpPr txBox="1">
            <a:spLocks/>
          </p:cNvSpPr>
          <p:nvPr/>
        </p:nvSpPr>
        <p:spPr bwMode="black">
          <a:xfrm>
            <a:off x="2017143" y="201386"/>
            <a:ext cx="8157714" cy="697016"/>
          </a:xfrm>
          <a:prstGeom prst="rect">
            <a:avLst/>
          </a:prstGeom>
          <a:noFill/>
          <a:ln w="38100" cap="sq">
            <a:solidFill>
              <a:schemeClr val="bg1"/>
            </a:solidFill>
            <a:miter lim="800000"/>
          </a:ln>
        </p:spPr>
        <p:txBody>
          <a:bodyPr vert="horz" lIns="274320" tIns="182880" rIns="274320" bIns="182880" rtlCol="0" anchor="ctr" anchorCtr="1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800">
                <a:solidFill>
                  <a:srgbClr val="FFFFFF"/>
                </a:solidFill>
              </a:rPr>
              <a:t>IMPACT ON THE FIELD</a:t>
            </a:r>
          </a:p>
        </p:txBody>
      </p:sp>
    </p:spTree>
    <p:extLst>
      <p:ext uri="{BB962C8B-B14F-4D97-AF65-F5344CB8AC3E}">
        <p14:creationId xmlns:p14="http://schemas.microsoft.com/office/powerpoint/2010/main" val="3595523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9BC4F8C-82E0-40B0-BD90-3F42AC2B9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3332" y="200490"/>
            <a:ext cx="8991600" cy="675291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BIBLIOGRAPHY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60F48F-7FA3-49FB-B949-AA5712D5AF5B}"/>
              </a:ext>
            </a:extLst>
          </p:cNvPr>
          <p:cNvSpPr txBox="1"/>
          <p:nvPr/>
        </p:nvSpPr>
        <p:spPr>
          <a:xfrm>
            <a:off x="138023" y="957531"/>
            <a:ext cx="12016595" cy="563231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Anthropology iResearchNet. </a:t>
            </a:r>
            <a:r>
              <a:rPr lang="en-US" i="1"/>
              <a:t>Edward Evans-Pritchard. </a:t>
            </a:r>
            <a:r>
              <a:rPr lang="en-US"/>
              <a:t>Available at: http://anthropology.iresearchnet.com/edward-evans-pritchard/ (Accessed 20th February 2019).</a:t>
            </a:r>
            <a:endParaRPr lang="en-US" dirty="0"/>
          </a:p>
          <a:p>
            <a:endParaRPr lang="en-US" dirty="0"/>
          </a:p>
          <a:p>
            <a:r>
              <a:rPr lang="en-US"/>
              <a:t>Beattie, J. (1973) 'Obituaries'. </a:t>
            </a:r>
            <a:r>
              <a:rPr lang="en-US" i="1" dirty="0"/>
              <a:t>Proceedings of the Royal Anthropological Institute of Great Britain and Ireland</a:t>
            </a:r>
            <a:r>
              <a:rPr lang="en-US" dirty="0"/>
              <a:t>, No. 1973, p. 55-56 Available at: http://www.therai.org.uk/archives-and-manuscripts/obituaries/edward-evan-evans-pritchard (Accessed 20th February 2019).</a:t>
            </a:r>
          </a:p>
          <a:p>
            <a:endParaRPr lang="en-US" dirty="0"/>
          </a:p>
          <a:p>
            <a:r>
              <a:rPr lang="en-US"/>
              <a:t>Encyclopedia Britannica. </a:t>
            </a:r>
            <a:r>
              <a:rPr lang="en-US" i="1"/>
              <a:t>E. E. Evans-Pritchard. </a:t>
            </a:r>
            <a:r>
              <a:rPr lang="en-US"/>
              <a:t>Available at: https://www.britannica.com/biography/E-E-Evans-Pritchard (Accessed 20th February 2019).</a:t>
            </a:r>
            <a:endParaRPr lang="en-US" dirty="0"/>
          </a:p>
          <a:p>
            <a:endParaRPr lang="en-US" dirty="0"/>
          </a:p>
          <a:p>
            <a:r>
              <a:rPr lang="en-US" dirty="0"/>
              <a:t>Evans-Pritchard, E. E. (1937) </a:t>
            </a:r>
            <a:r>
              <a:rPr lang="en-US" i="1" dirty="0"/>
              <a:t>Witchraft, Oracles and Magic Among the Azande. </a:t>
            </a:r>
            <a:r>
              <a:rPr lang="en-US"/>
              <a:t>Oxford: Oxford University Press.</a:t>
            </a:r>
            <a:endParaRPr lang="en-US" dirty="0"/>
          </a:p>
          <a:p>
            <a:endParaRPr lang="en-US" dirty="0"/>
          </a:p>
          <a:p>
            <a:r>
              <a:rPr lang="en-US"/>
              <a:t>Evans-Pritchard, E. E. (1940) </a:t>
            </a:r>
            <a:r>
              <a:rPr lang="en-US" i="1"/>
              <a:t>The Nuer: </a:t>
            </a:r>
            <a:r>
              <a:rPr lang="en-US" i="1" dirty="0"/>
              <a:t>A Description of the Modes of Livelihood and Political Institutions of a Nilotic People</a:t>
            </a:r>
            <a:r>
              <a:rPr lang="en-US" dirty="0"/>
              <a:t>. Oxford: Clarendon Press.</a:t>
            </a:r>
          </a:p>
          <a:p>
            <a:endParaRPr lang="en-US" dirty="0"/>
          </a:p>
          <a:p>
            <a:r>
              <a:rPr lang="en-US"/>
              <a:t>Evans-Pritchard, E. E. (1951) </a:t>
            </a:r>
            <a:r>
              <a:rPr lang="en-US" i="1"/>
              <a:t>Kinship and Marriage Among the Nuer</a:t>
            </a:r>
            <a:r>
              <a:rPr lang="en-US"/>
              <a:t>. Oxford: Clarendon Press.</a:t>
            </a:r>
            <a:endParaRPr lang="en-US" dirty="0"/>
          </a:p>
          <a:p>
            <a:endParaRPr lang="en-US" dirty="0"/>
          </a:p>
          <a:p>
            <a:r>
              <a:rPr lang="en-US"/>
              <a:t>Evans-Pritchard, E. E. (1956) </a:t>
            </a:r>
            <a:r>
              <a:rPr lang="en-US" i="1"/>
              <a:t>Nuer Religion</a:t>
            </a:r>
            <a:r>
              <a:rPr lang="en-US"/>
              <a:t>. Oxford: Clarendon Press.</a:t>
            </a:r>
            <a:endParaRPr lang="en-US" dirty="0"/>
          </a:p>
          <a:p>
            <a:endParaRPr lang="en-US" dirty="0"/>
          </a:p>
          <a:p>
            <a:r>
              <a:rPr lang="en-US"/>
              <a:t>Evans-Pritchard, E. E. (1965) </a:t>
            </a:r>
            <a:r>
              <a:rPr lang="en-US" i="1"/>
              <a:t>Theories of Primitive Religion</a:t>
            </a:r>
            <a:r>
              <a:rPr lang="en-US"/>
              <a:t>. Oxford: Oxford University Press.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57894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Parcel</vt:lpstr>
      <vt:lpstr>Sir Edward E. Evans-Pritchard</vt:lpstr>
      <vt:lpstr>E. E. Evans-Pritchard 1902-1973</vt:lpstr>
      <vt:lpstr>Fieldwork and research</vt:lpstr>
      <vt:lpstr>Ethnographies and publications</vt:lpstr>
      <vt:lpstr>"his first major study on the Azande... brought into focus problems with the quality of 'primitive' thinking, and so of all thinking"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 </cp:lastModifiedBy>
  <cp:revision>756</cp:revision>
  <dcterms:created xsi:type="dcterms:W3CDTF">2015-12-01T21:32:24Z</dcterms:created>
  <dcterms:modified xsi:type="dcterms:W3CDTF">2019-02-24T19:45:53Z</dcterms:modified>
</cp:coreProperties>
</file>