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3"/>
  </p:sldMasterIdLst>
  <p:notesMasterIdLst>
    <p:notesMasterId r:id="rId23"/>
  </p:notesMasterIdLst>
  <p:handoutMasterIdLst>
    <p:handoutMasterId r:id="rId24"/>
  </p:handoutMasterIdLst>
  <p:sldIdLst>
    <p:sldId id="256" r:id="rId4"/>
    <p:sldId id="257" r:id="rId5"/>
    <p:sldId id="274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BC6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1491" autoAdjust="0"/>
  </p:normalViewPr>
  <p:slideViewPr>
    <p:cSldViewPr>
      <p:cViewPr varScale="1">
        <p:scale>
          <a:sx n="70" d="100"/>
          <a:sy n="70" d="100"/>
        </p:scale>
        <p:origin x="1810" y="62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1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9A93B2-AC31-4CC8-8888-43B06E0E59AB}" type="datetimeFigureOut">
              <a:rPr lang="en-GB" smtClean="0"/>
              <a:t>29/10/2016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6CB166-AF45-45F0-8AC9-283301A831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3855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09BF45-866D-408B-BE41-63D4CBED4D11}" type="datetimeFigureOut">
              <a:rPr lang="en-US" smtClean="0"/>
              <a:pPr/>
              <a:t>10/29/2016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7F37A7-6CD5-480C-8A9C-8A14678CA55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21626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30608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For simplicity,</a:t>
            </a:r>
            <a:r>
              <a:rPr lang="en-GB" baseline="0" dirty="0"/>
              <a:t> only the non-prefixed options are shown.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86111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Flex layout is biased to the flex directions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94858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Image from: http://www.w3.org/TR/css-flexbox-1/#box-model</a:t>
            </a:r>
          </a:p>
          <a:p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Flex layout is biased to the flex directions.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25455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20222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flex-start: The cross-start margin edge of the flex item is placed flush with the cross-start edge of the line.</a:t>
            </a:r>
          </a:p>
          <a:p>
            <a:r>
              <a:rPr lang="en-GB" dirty="0"/>
              <a:t>flex-end: The cross-end margin edge of the flex item is placed flush with the cross-end edge of the line.</a:t>
            </a:r>
          </a:p>
          <a:p>
            <a:r>
              <a:rPr lang="en-GB" dirty="0" err="1"/>
              <a:t>center</a:t>
            </a:r>
            <a:r>
              <a:rPr lang="en-GB" dirty="0"/>
              <a:t>: The flex item’s margin box is </a:t>
            </a:r>
            <a:r>
              <a:rPr lang="en-GB" dirty="0" err="1"/>
              <a:t>centered</a:t>
            </a:r>
            <a:r>
              <a:rPr lang="en-GB" dirty="0"/>
              <a:t> in the cross axis within the line. (If the cross size of the flex line is less than that of the flex item, it will overflow equally in both directions.)</a:t>
            </a:r>
          </a:p>
          <a:p>
            <a:r>
              <a:rPr lang="en-GB" dirty="0"/>
              <a:t>baseline: If the flex item’s inline axis is the same as the cross axis, this value is identical to flex-start.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99094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78771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EFD89C59-280D-43ED-8FC0-545418D6ECAE}" type="datetimeFigureOut">
              <a:rPr lang="en-US" smtClean="0"/>
              <a:pPr/>
              <a:t>10/29/2016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8000" y="108000"/>
            <a:ext cx="2857500" cy="100012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596000" y="108000"/>
            <a:ext cx="1543050" cy="1143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10/29/2016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10/29/2016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FD89C59-280D-43ED-8FC0-545418D6ECAE}" type="datetimeFigureOut">
              <a:rPr lang="en-US" smtClean="0"/>
              <a:pPr/>
              <a:t>10/29/2016</a:t>
            </a:fld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FD89C59-280D-43ED-8FC0-545418D6ECAE}" type="datetimeFigureOut">
              <a:rPr lang="en-US" smtClean="0"/>
              <a:pPr/>
              <a:t>10/29/2016</a:t>
            </a:fld>
            <a:endParaRPr lang="en-GB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GB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10/29/2016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10/29/2016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10/29/2016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EFD89C59-280D-43ED-8FC0-545418D6ECAE}" type="datetimeFigureOut">
              <a:rPr lang="en-US" smtClean="0"/>
              <a:pPr/>
              <a:t>10/29/2016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10/29/2016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EFD89C59-280D-43ED-8FC0-545418D6ECAE}" type="datetimeFigureOut">
              <a:rPr lang="en-US" smtClean="0"/>
              <a:pPr/>
              <a:t>10/29/2016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EFD89C59-280D-43ED-8FC0-545418D6ECAE}" type="datetimeFigureOut">
              <a:rPr lang="en-US" smtClean="0"/>
              <a:pPr/>
              <a:t>10/29/2016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brolik.com/blog/when-to-use-flexbox/" TargetMode="External"/><Relationship Id="rId2" Type="http://schemas.openxmlformats.org/officeDocument/2006/relationships/hyperlink" Target="https://rachelandrew.co.uk/archives/2016/03/30/should-i-use-grid-or-flexbox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w3.org/TR/css-flexbox-1/#box-model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CSS Flexbox Refresher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dirty="0"/>
              <a:t>Lecture 3: Responsive Web Design and Development (RWDD)</a:t>
            </a:r>
          </a:p>
          <a:p>
            <a:r>
              <a:rPr lang="en-GB" dirty="0"/>
              <a:t>Dr Kemi Ademoye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Week:</a:t>
            </a:r>
          </a:p>
          <a:p>
            <a:r>
              <a:rPr lang="en-US" dirty="0"/>
              <a:t>31-Oct-2016</a:t>
            </a:r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Today’s Lecture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/>
              <a:t>Self-Development: Flexbox </a:t>
            </a:r>
            <a:r>
              <a:rPr lang="en-GB" dirty="0"/>
              <a:t>Refresher</a:t>
            </a:r>
          </a:p>
        </p:txBody>
      </p:sp>
    </p:spTree>
    <p:extLst>
      <p:ext uri="{BB962C8B-B14F-4D97-AF65-F5344CB8AC3E}">
        <p14:creationId xmlns:p14="http://schemas.microsoft.com/office/powerpoint/2010/main" val="38822057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Should I Use Flexbox For?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Whether you like it or not, floats (grids) are still the best for page layouts </a:t>
            </a:r>
            <a:r>
              <a:rPr lang="en-GB" dirty="0">
                <a:sym typeface="Wingdings" panose="05000000000000000000" pitchFamily="2" charset="2"/>
              </a:rPr>
              <a:t></a:t>
            </a:r>
          </a:p>
          <a:p>
            <a:r>
              <a:rPr lang="en-GB" dirty="0">
                <a:sym typeface="Wingdings" panose="05000000000000000000" pitchFamily="2" charset="2"/>
              </a:rPr>
              <a:t>But here is some more information:</a:t>
            </a:r>
          </a:p>
          <a:p>
            <a:pPr lvl="1"/>
            <a:r>
              <a:rPr lang="en-GB" dirty="0">
                <a:hlinkClick r:id="rId2"/>
              </a:rPr>
              <a:t>Should I Use Grid or Flexbox?</a:t>
            </a:r>
            <a:endParaRPr lang="en-GB" dirty="0"/>
          </a:p>
          <a:p>
            <a:pPr lvl="1"/>
            <a:r>
              <a:rPr lang="en-GB" dirty="0">
                <a:hlinkClick r:id="rId3"/>
              </a:rPr>
              <a:t>When to Use Flexbox</a:t>
            </a:r>
            <a:endParaRPr lang="en-GB" dirty="0"/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25451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CSS3 Flexbox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531352" cy="525780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Flexible boxes, or simply Flexbox, is the new layout technique of CSS3.</a:t>
            </a:r>
          </a:p>
          <a:p>
            <a:pPr lvl="1"/>
            <a:r>
              <a:rPr lang="en-GB" dirty="0"/>
              <a:t>It does not use floats! </a:t>
            </a:r>
            <a:r>
              <a:rPr lang="en-GB" dirty="0">
                <a:sym typeface="Wingdings" panose="05000000000000000000" pitchFamily="2" charset="2"/>
              </a:rPr>
              <a:t></a:t>
            </a:r>
            <a:endParaRPr lang="en-GB" dirty="0"/>
          </a:p>
          <a:p>
            <a:pPr lvl="1"/>
            <a:r>
              <a:rPr lang="en-GB" dirty="0"/>
              <a:t>Has a different type of box model optimised for UI design.</a:t>
            </a:r>
          </a:p>
          <a:p>
            <a:r>
              <a:rPr lang="en-GB" dirty="0"/>
              <a:t>It addresses some of the problems of older methods. It can:</a:t>
            </a:r>
          </a:p>
          <a:p>
            <a:pPr lvl="1"/>
            <a:r>
              <a:rPr lang="en-GB" dirty="0"/>
              <a:t>easily centre content vertically</a:t>
            </a:r>
          </a:p>
          <a:p>
            <a:pPr lvl="1"/>
            <a:r>
              <a:rPr lang="en-GB" dirty="0"/>
              <a:t>change the visual order of elements</a:t>
            </a:r>
          </a:p>
          <a:p>
            <a:pPr lvl="1"/>
            <a:r>
              <a:rPr lang="en-GB" dirty="0"/>
              <a:t>automatically space and align elements within a box, automatically assigning available space between them.</a:t>
            </a:r>
          </a:p>
          <a:p>
            <a:r>
              <a:rPr lang="en-GB" b="1" dirty="0"/>
              <a:t>Note</a:t>
            </a:r>
            <a:r>
              <a:rPr lang="en-GB" dirty="0"/>
              <a:t>: requires browser prefix codes in some browsers and not supported in some older ones.</a:t>
            </a:r>
          </a:p>
        </p:txBody>
      </p:sp>
    </p:spTree>
    <p:extLst>
      <p:ext uri="{BB962C8B-B14F-4D97-AF65-F5344CB8AC3E}">
        <p14:creationId xmlns:p14="http://schemas.microsoft.com/office/powerpoint/2010/main" val="1967302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Flexbox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997152"/>
          </a:xfrm>
        </p:spPr>
        <p:txBody>
          <a:bodyPr/>
          <a:lstStyle/>
          <a:p>
            <a:r>
              <a:rPr lang="en-GB" dirty="0"/>
              <a:t>A flexbox consists of </a:t>
            </a:r>
            <a:r>
              <a:rPr lang="en-GB" b="1" dirty="0"/>
              <a:t>Flex containers</a:t>
            </a:r>
            <a:r>
              <a:rPr lang="en-GB" dirty="0"/>
              <a:t> and </a:t>
            </a:r>
            <a:r>
              <a:rPr lang="en-GB" b="1" dirty="0"/>
              <a:t>Flex items</a:t>
            </a:r>
            <a:r>
              <a:rPr lang="en-GB" dirty="0"/>
              <a:t>.</a:t>
            </a:r>
          </a:p>
          <a:p>
            <a:r>
              <a:rPr lang="en-GB" dirty="0"/>
              <a:t>To create a flex container, add a display property and set it to either:</a:t>
            </a:r>
          </a:p>
          <a:p>
            <a:pPr lvl="1"/>
            <a:r>
              <a:rPr lang="en-GB" b="1" dirty="0"/>
              <a:t>flex</a:t>
            </a:r>
            <a:r>
              <a:rPr lang="en-GB" dirty="0"/>
              <a:t>: (rendered as a block element), or</a:t>
            </a:r>
          </a:p>
          <a:p>
            <a:pPr lvl="1"/>
            <a:r>
              <a:rPr lang="en-GB" b="1" dirty="0"/>
              <a:t>flex-inline</a:t>
            </a:r>
            <a:r>
              <a:rPr lang="en-GB" dirty="0"/>
              <a:t> (rendered as an inline element)</a:t>
            </a:r>
          </a:p>
          <a:p>
            <a:r>
              <a:rPr lang="en-GB" dirty="0"/>
              <a:t>Flex items are positioned inside a flex container along a </a:t>
            </a:r>
            <a:r>
              <a:rPr lang="en-GB" b="1" i="1" dirty="0"/>
              <a:t>flex line</a:t>
            </a:r>
            <a:r>
              <a:rPr lang="en-GB" dirty="0"/>
              <a:t>.</a:t>
            </a:r>
          </a:p>
          <a:p>
            <a:r>
              <a:rPr lang="en-GB" dirty="0"/>
              <a:t>Flexbox defines how the flex items are laid out inside a flex container.</a:t>
            </a:r>
          </a:p>
        </p:txBody>
      </p:sp>
    </p:spTree>
    <p:extLst>
      <p:ext uri="{BB962C8B-B14F-4D97-AF65-F5344CB8AC3E}">
        <p14:creationId xmlns:p14="http://schemas.microsoft.com/office/powerpoint/2010/main" val="476567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Flexbox, A Simple 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rmAutofit fontScale="92500" lnSpcReduction="10000"/>
          </a:bodyPr>
          <a:lstStyle/>
          <a:p>
            <a:r>
              <a:rPr lang="en-GB" b="1" dirty="0"/>
              <a:t>HTML</a:t>
            </a:r>
          </a:p>
          <a:p>
            <a:pPr marL="594360" lvl="2" indent="0">
              <a:buNone/>
            </a:pPr>
            <a:r>
              <a:rPr lang="en-GB" sz="21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</a:t>
            </a:r>
            <a:r>
              <a:rPr lang="en-GB" sz="21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21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21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class</a:t>
            </a:r>
            <a:r>
              <a:rPr lang="en-GB" sz="21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</a:t>
            </a:r>
            <a:r>
              <a:rPr lang="en-GB" sz="2100" dirty="0" err="1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flexContainer</a:t>
            </a:r>
            <a:r>
              <a:rPr lang="en-GB" sz="21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"&gt;</a:t>
            </a:r>
            <a:endParaRPr lang="en-GB" sz="2100" dirty="0">
              <a:solidFill>
                <a:srgbClr val="000000"/>
              </a:solidFill>
              <a:highlight>
                <a:srgbClr val="FFFFFF"/>
              </a:highlight>
              <a:latin typeface="Consolas" panose="020B0609020204030204" pitchFamily="49" charset="0"/>
            </a:endParaRPr>
          </a:p>
          <a:p>
            <a:pPr marL="594360" lvl="2" indent="0">
              <a:buNone/>
            </a:pPr>
            <a:r>
              <a:rPr lang="en-GB" sz="21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&lt;</a:t>
            </a:r>
            <a:r>
              <a:rPr lang="en-GB" sz="21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21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21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class</a:t>
            </a:r>
            <a:r>
              <a:rPr lang="en-GB" sz="21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</a:t>
            </a:r>
            <a:r>
              <a:rPr lang="en-GB" sz="2100" dirty="0" err="1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flexItem</a:t>
            </a:r>
            <a:r>
              <a:rPr lang="en-GB" sz="21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"&gt;</a:t>
            </a:r>
            <a:r>
              <a:rPr lang="en-GB" sz="21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Flex Item 1</a:t>
            </a:r>
            <a:r>
              <a:rPr lang="en-GB" sz="21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&lt;/</a:t>
            </a:r>
            <a:r>
              <a:rPr lang="en-GB" sz="21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21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&gt;</a:t>
            </a:r>
            <a:endParaRPr lang="en-GB" sz="2100" dirty="0">
              <a:solidFill>
                <a:srgbClr val="000000"/>
              </a:solidFill>
              <a:highlight>
                <a:srgbClr val="FFFFFF"/>
              </a:highlight>
              <a:latin typeface="Consolas" panose="020B0609020204030204" pitchFamily="49" charset="0"/>
            </a:endParaRPr>
          </a:p>
          <a:p>
            <a:pPr marL="594360" lvl="2" indent="0">
              <a:buNone/>
            </a:pPr>
            <a:r>
              <a:rPr lang="en-GB" sz="21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</a:t>
            </a:r>
            <a:r>
              <a:rPr lang="en-GB" sz="21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</a:t>
            </a:r>
            <a:r>
              <a:rPr lang="en-GB" sz="21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21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21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class</a:t>
            </a:r>
            <a:r>
              <a:rPr lang="en-GB" sz="21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</a:t>
            </a:r>
            <a:r>
              <a:rPr lang="en-GB" sz="2100" dirty="0" err="1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flexItem</a:t>
            </a:r>
            <a:r>
              <a:rPr lang="en-GB" sz="21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"&gt;</a:t>
            </a:r>
            <a:r>
              <a:rPr lang="en-GB" sz="21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Flex Item 2</a:t>
            </a:r>
            <a:r>
              <a:rPr lang="en-GB" sz="21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&lt;/</a:t>
            </a:r>
            <a:r>
              <a:rPr lang="en-GB" sz="21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21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&gt;</a:t>
            </a:r>
            <a:endParaRPr lang="en-GB" sz="2100" dirty="0">
              <a:solidFill>
                <a:srgbClr val="000000"/>
              </a:solidFill>
              <a:highlight>
                <a:srgbClr val="FFFFFF"/>
              </a:highlight>
              <a:latin typeface="Consolas" panose="020B0609020204030204" pitchFamily="49" charset="0"/>
            </a:endParaRPr>
          </a:p>
          <a:p>
            <a:pPr marL="594360" lvl="2" indent="0">
              <a:buNone/>
            </a:pPr>
            <a:r>
              <a:rPr lang="en-GB" sz="21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</a:t>
            </a:r>
            <a:r>
              <a:rPr lang="en-GB" sz="21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</a:t>
            </a:r>
            <a:r>
              <a:rPr lang="en-GB" sz="21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21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21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class</a:t>
            </a:r>
            <a:r>
              <a:rPr lang="en-GB" sz="21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</a:t>
            </a:r>
            <a:r>
              <a:rPr lang="en-GB" sz="2100" dirty="0" err="1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flexItem</a:t>
            </a:r>
            <a:r>
              <a:rPr lang="en-GB" sz="21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"&gt;</a:t>
            </a:r>
            <a:r>
              <a:rPr lang="en-GB" sz="21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Flex Item 3</a:t>
            </a:r>
            <a:r>
              <a:rPr lang="en-GB" sz="21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&lt;/</a:t>
            </a:r>
            <a:r>
              <a:rPr lang="en-GB" sz="21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21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&gt;</a:t>
            </a:r>
            <a:endParaRPr lang="en-GB" sz="2100" dirty="0">
              <a:solidFill>
                <a:srgbClr val="000000"/>
              </a:solidFill>
              <a:highlight>
                <a:srgbClr val="FFFFFF"/>
              </a:highlight>
              <a:latin typeface="Consolas" panose="020B0609020204030204" pitchFamily="49" charset="0"/>
            </a:endParaRPr>
          </a:p>
          <a:p>
            <a:pPr marL="594360" lvl="2" indent="0">
              <a:buNone/>
            </a:pPr>
            <a:r>
              <a:rPr lang="en-GB" sz="21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&lt;/</a:t>
            </a:r>
            <a:r>
              <a:rPr lang="en-GB" sz="21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21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&gt;</a:t>
            </a:r>
            <a:endParaRPr lang="en-GB" sz="2100" dirty="0"/>
          </a:p>
          <a:p>
            <a:r>
              <a:rPr lang="en-GB" b="1" dirty="0"/>
              <a:t>CSS</a:t>
            </a:r>
          </a:p>
          <a:p>
            <a:pPr marL="594360" lvl="2" indent="0">
              <a:buNone/>
            </a:pPr>
            <a:r>
              <a:rPr lang="en-GB" sz="22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.</a:t>
            </a:r>
            <a:r>
              <a:rPr lang="en-GB" sz="2200" dirty="0" err="1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flexContainer</a:t>
            </a: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{</a:t>
            </a:r>
          </a:p>
          <a:p>
            <a:pPr marL="594360" lvl="2" indent="0">
              <a:buNone/>
            </a:pP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         </a:t>
            </a:r>
            <a:r>
              <a:rPr lang="en-GB" sz="22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display</a:t>
            </a: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22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flex</a:t>
            </a: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 </a:t>
            </a:r>
          </a:p>
          <a:p>
            <a:pPr marL="594360" lvl="2" indent="0">
              <a:buNone/>
            </a:pP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         </a:t>
            </a:r>
            <a:r>
              <a:rPr lang="en-GB" sz="22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width</a:t>
            </a: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22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100%</a:t>
            </a: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 </a:t>
            </a:r>
            <a:r>
              <a:rPr lang="en-GB" sz="22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height</a:t>
            </a: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22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300px</a:t>
            </a: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</a:t>
            </a:r>
          </a:p>
          <a:p>
            <a:pPr marL="594360" lvl="2" indent="0">
              <a:buNone/>
            </a:pP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}</a:t>
            </a:r>
          </a:p>
          <a:p>
            <a:pPr marL="594360" lvl="2" indent="0">
              <a:buNone/>
            </a:pPr>
            <a:r>
              <a:rPr lang="en-GB" sz="22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.</a:t>
            </a:r>
            <a:r>
              <a:rPr lang="en-GB" sz="2200" dirty="0" err="1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flexItem</a:t>
            </a: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{</a:t>
            </a:r>
          </a:p>
          <a:p>
            <a:pPr marL="594360" lvl="2" indent="0">
              <a:buNone/>
            </a:pP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         </a:t>
            </a:r>
            <a:r>
              <a:rPr lang="en-GB" sz="22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width</a:t>
            </a: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22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25%</a:t>
            </a: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 </a:t>
            </a:r>
            <a:r>
              <a:rPr lang="en-GB" sz="22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height</a:t>
            </a: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22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100%</a:t>
            </a: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 </a:t>
            </a:r>
            <a:r>
              <a:rPr lang="en-GB" sz="22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margin</a:t>
            </a: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22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10px</a:t>
            </a: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</a:t>
            </a:r>
          </a:p>
          <a:p>
            <a:pPr marL="594360" lvl="2" indent="0">
              <a:buNone/>
            </a:pP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         </a:t>
            </a:r>
            <a:r>
              <a:rPr lang="en-GB" sz="22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background-</a:t>
            </a:r>
            <a:r>
              <a:rPr lang="en-GB" sz="2200" dirty="0" err="1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color</a:t>
            </a: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2200" dirty="0" err="1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cornflowerblue</a:t>
            </a: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</a:t>
            </a:r>
          </a:p>
          <a:p>
            <a:pPr marL="594360" lvl="2" indent="0">
              <a:buNone/>
            </a:pPr>
            <a:r>
              <a:rPr lang="en-GB" sz="22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}</a:t>
            </a:r>
            <a:endParaRPr lang="en-GB" sz="1900" dirty="0"/>
          </a:p>
          <a:p>
            <a:pPr marL="0" indent="0">
              <a:buNone/>
            </a:pPr>
            <a:endParaRPr lang="en-GB" sz="2300" dirty="0"/>
          </a:p>
        </p:txBody>
      </p:sp>
    </p:spTree>
    <p:extLst>
      <p:ext uri="{BB962C8B-B14F-4D97-AF65-F5344CB8AC3E}">
        <p14:creationId xmlns:p14="http://schemas.microsoft.com/office/powerpoint/2010/main" val="40837100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Flexbox Layout and Alignment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/>
          <a:lstStyle/>
          <a:p>
            <a:r>
              <a:rPr lang="en-GB" dirty="0"/>
              <a:t>To understand Flexbox layout alignment, you need to understand its concept of axes.</a:t>
            </a:r>
          </a:p>
          <a:p>
            <a:r>
              <a:rPr lang="en-GB" dirty="0"/>
              <a:t>There are two main axes to consider: the “</a:t>
            </a:r>
            <a:r>
              <a:rPr lang="en-GB" b="1" dirty="0"/>
              <a:t>main axis</a:t>
            </a:r>
            <a:r>
              <a:rPr lang="en-GB" dirty="0"/>
              <a:t>” and the “</a:t>
            </a:r>
            <a:r>
              <a:rPr lang="en-GB" b="1" dirty="0"/>
              <a:t>cross axis</a:t>
            </a:r>
            <a:r>
              <a:rPr lang="en-GB" dirty="0"/>
              <a:t>”.</a:t>
            </a:r>
          </a:p>
          <a:p>
            <a:pPr lvl="1"/>
            <a:r>
              <a:rPr lang="en-GB" dirty="0"/>
              <a:t>The </a:t>
            </a:r>
            <a:r>
              <a:rPr lang="en-GB" b="1" i="1" dirty="0"/>
              <a:t>direction</a:t>
            </a:r>
            <a:r>
              <a:rPr lang="en-GB" dirty="0"/>
              <a:t> the Flexbox is heading determines what is the main axis and what is the cross axis. E.g.</a:t>
            </a:r>
          </a:p>
          <a:p>
            <a:pPr lvl="2"/>
            <a:r>
              <a:rPr lang="en-GB" dirty="0"/>
              <a:t>If the direction of your Flexbox is set to </a:t>
            </a:r>
            <a:r>
              <a:rPr lang="en-GB" b="1" dirty="0"/>
              <a:t>row</a:t>
            </a:r>
            <a:r>
              <a:rPr lang="en-GB" dirty="0"/>
              <a:t> (</a:t>
            </a:r>
            <a:r>
              <a:rPr lang="en-GB" i="1" dirty="0"/>
              <a:t>this is the default</a:t>
            </a:r>
            <a:r>
              <a:rPr lang="en-GB" dirty="0"/>
              <a:t>), the main axis is the horizontal axis and the cross axis will be the vertical axis.</a:t>
            </a:r>
          </a:p>
          <a:p>
            <a:pPr lvl="2"/>
            <a:r>
              <a:rPr lang="en-GB" dirty="0"/>
              <a:t>If the direction is set to </a:t>
            </a:r>
            <a:r>
              <a:rPr lang="en-GB" b="1" dirty="0"/>
              <a:t>column</a:t>
            </a:r>
            <a:r>
              <a:rPr lang="en-GB" dirty="0"/>
              <a:t>, the main axis is the vertical axis and the cross axis will be the horizontal axis.</a:t>
            </a:r>
          </a:p>
        </p:txBody>
      </p:sp>
    </p:spTree>
    <p:extLst>
      <p:ext uri="{BB962C8B-B14F-4D97-AF65-F5344CB8AC3E}">
        <p14:creationId xmlns:p14="http://schemas.microsoft.com/office/powerpoint/2010/main" val="2141796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Flex Layout Box Model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rmAutofit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The various directions and sizing terms of a Flexbox as applied to a </a:t>
            </a:r>
            <a:r>
              <a:rPr lang="en-GB" b="1" dirty="0"/>
              <a:t>row</a:t>
            </a:r>
            <a:r>
              <a:rPr lang="en-GB" dirty="0"/>
              <a:t> flex container.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9" name="Content Placeholder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551213"/>
            <a:ext cx="6904196" cy="287588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942613" y="6381328"/>
            <a:ext cx="579152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Image from: </a:t>
            </a:r>
            <a:r>
              <a:rPr lang="en-GB" sz="1600" dirty="0">
                <a:hlinkClick r:id="rId4"/>
              </a:rPr>
              <a:t>http://www.w3.org/TR/css-flexbox-1/#box-model</a:t>
            </a:r>
            <a:r>
              <a:rPr lang="en-GB" sz="16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481670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Flex Layout Box Model: The Terms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351840" cy="5257800"/>
          </a:xfrm>
        </p:spPr>
        <p:txBody>
          <a:bodyPr>
            <a:normAutofit fontScale="92500" lnSpcReduction="20000"/>
          </a:bodyPr>
          <a:lstStyle/>
          <a:p>
            <a:r>
              <a:rPr lang="en-GB" b="1" i="1" dirty="0"/>
              <a:t>Main axis, Main dimension</a:t>
            </a:r>
            <a:r>
              <a:rPr lang="en-GB" dirty="0"/>
              <a:t>: Main axis is the primary axis along which flex items are laid out. It extends in the main dimension.</a:t>
            </a:r>
          </a:p>
          <a:p>
            <a:r>
              <a:rPr lang="en-GB" b="1" i="1" dirty="0"/>
              <a:t>Main Start, Main End</a:t>
            </a:r>
            <a:r>
              <a:rPr lang="en-GB" dirty="0"/>
              <a:t>: items are laid out starting at main-start going towards main-end.</a:t>
            </a:r>
          </a:p>
          <a:p>
            <a:r>
              <a:rPr lang="en-GB" b="1" i="1" dirty="0"/>
              <a:t>Main Size</a:t>
            </a:r>
            <a:r>
              <a:rPr lang="en-GB" dirty="0"/>
              <a:t>: a flex item’s width or height, whichever is the main dimension.</a:t>
            </a:r>
          </a:p>
          <a:p>
            <a:r>
              <a:rPr lang="en-GB" b="1" i="1" dirty="0"/>
              <a:t>Cross axis, Cross dimension</a:t>
            </a:r>
            <a:r>
              <a:rPr lang="en-GB" dirty="0"/>
              <a:t>: The axis perpendicular to the main axis. It extends in the cross dimension.</a:t>
            </a:r>
          </a:p>
          <a:p>
            <a:r>
              <a:rPr lang="en-GB" b="1" i="1" dirty="0"/>
              <a:t>Cross Start, Cross End</a:t>
            </a:r>
            <a:r>
              <a:rPr lang="en-GB" dirty="0"/>
              <a:t>: items are laid out starting at cross-start going towards cross-end.</a:t>
            </a:r>
          </a:p>
          <a:p>
            <a:r>
              <a:rPr lang="en-GB" b="1" i="1" dirty="0"/>
              <a:t>Cross Size</a:t>
            </a:r>
            <a:r>
              <a:rPr lang="en-GB" dirty="0"/>
              <a:t>: a flex item’s width or height, whichever is the cross dimension.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394423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flex-direction Property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351840" cy="5257800"/>
          </a:xfrm>
        </p:spPr>
        <p:txBody>
          <a:bodyPr>
            <a:normAutofit/>
          </a:bodyPr>
          <a:lstStyle/>
          <a:p>
            <a:r>
              <a:rPr lang="en-GB" dirty="0"/>
              <a:t>The </a:t>
            </a:r>
            <a:r>
              <a:rPr lang="en-GB" b="1" dirty="0"/>
              <a:t>flex-direction</a:t>
            </a:r>
            <a:r>
              <a:rPr lang="en-GB" dirty="0"/>
              <a:t> property is used to specify the direction of the flexible items in the flexbox.</a:t>
            </a:r>
          </a:p>
          <a:p>
            <a:r>
              <a:rPr lang="en-GB" dirty="0"/>
              <a:t>It depends on the current writing mode.</a:t>
            </a:r>
          </a:p>
          <a:p>
            <a:pPr lvl="1"/>
            <a:r>
              <a:rPr lang="en-GB" b="1" dirty="0"/>
              <a:t>row</a:t>
            </a:r>
            <a:r>
              <a:rPr lang="en-GB" dirty="0"/>
              <a:t>: default, flex items laid out left-to-right, top-to-bottom, if the writing mode is left-to-right and horizontal (English writing mode).</a:t>
            </a:r>
          </a:p>
          <a:p>
            <a:pPr lvl="1"/>
            <a:r>
              <a:rPr lang="en-GB" b="1" dirty="0"/>
              <a:t>row-reverse</a:t>
            </a:r>
            <a:r>
              <a:rPr lang="en-GB" dirty="0"/>
              <a:t>: if the writing mode is left-to-right, the items will be laid out from the right to left.</a:t>
            </a:r>
          </a:p>
          <a:p>
            <a:pPr lvl="1"/>
            <a:r>
              <a:rPr lang="en-GB" b="1" dirty="0"/>
              <a:t>column</a:t>
            </a:r>
            <a:r>
              <a:rPr lang="en-GB" dirty="0"/>
              <a:t>: if the writing mode is horizontal, the items are laid out vertically, top-to-bottom.</a:t>
            </a:r>
          </a:p>
          <a:p>
            <a:pPr lvl="1"/>
            <a:r>
              <a:rPr lang="en-GB" b="1" dirty="0"/>
              <a:t>column-reverse</a:t>
            </a:r>
            <a:r>
              <a:rPr lang="en-GB" dirty="0"/>
              <a:t>: same as column, but reversed.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6353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Flex Direction 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997152"/>
          </a:xfrm>
        </p:spPr>
        <p:txBody>
          <a:bodyPr>
            <a:normAutofit/>
          </a:bodyPr>
          <a:lstStyle/>
          <a:p>
            <a:r>
              <a:rPr lang="en-GB" dirty="0"/>
              <a:t>The flex-direction property is added to the CSS for the flex container element.</a:t>
            </a:r>
          </a:p>
          <a:p>
            <a:pPr marL="320040" lvl="1" indent="0">
              <a:buNone/>
            </a:pPr>
            <a:r>
              <a:rPr lang="en-GB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.</a:t>
            </a:r>
            <a:r>
              <a:rPr lang="en-GB" dirty="0" err="1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flexContainer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{</a:t>
            </a:r>
          </a:p>
          <a:p>
            <a:pPr marL="320040" lvl="1" indent="0">
              <a:buNone/>
            </a:pP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  </a:t>
            </a:r>
            <a:r>
              <a:rPr lang="en-GB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display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flex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</a:t>
            </a:r>
          </a:p>
          <a:p>
            <a:pPr marL="320040" lvl="1" indent="0">
              <a:buNone/>
            </a:pP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  </a:t>
            </a:r>
            <a:r>
              <a:rPr lang="en-GB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flex-direction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column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</a:t>
            </a:r>
          </a:p>
          <a:p>
            <a:pPr marL="320040" lvl="1" indent="0">
              <a:buNone/>
            </a:pP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  </a:t>
            </a:r>
            <a:r>
              <a:rPr lang="en-GB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width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100%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</a:t>
            </a:r>
          </a:p>
          <a:p>
            <a:pPr marL="320040" lvl="1" indent="0">
              <a:buNone/>
            </a:pP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  </a:t>
            </a:r>
            <a:r>
              <a:rPr lang="en-GB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height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300px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</a:t>
            </a:r>
          </a:p>
          <a:p>
            <a:pPr marL="320040" lvl="1" indent="0">
              <a:buNone/>
            </a:pP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}</a:t>
            </a:r>
            <a:endParaRPr lang="en-GB" dirty="0"/>
          </a:p>
          <a:p>
            <a:r>
              <a:rPr lang="en-GB" dirty="0"/>
              <a:t>Will display the flexible items in a vertical column.</a:t>
            </a:r>
          </a:p>
        </p:txBody>
      </p:sp>
    </p:spTree>
    <p:extLst>
      <p:ext uri="{BB962C8B-B14F-4D97-AF65-F5344CB8AC3E}">
        <p14:creationId xmlns:p14="http://schemas.microsoft.com/office/powerpoint/2010/main" val="18380834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Flexbox Alignment Properties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531352" cy="52578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The following properties can be added to a flex container’s CSS styles to align its flex items:</a:t>
            </a:r>
          </a:p>
          <a:p>
            <a:r>
              <a:rPr lang="en-GB" b="1" dirty="0"/>
              <a:t>justify-content</a:t>
            </a:r>
            <a:r>
              <a:rPr lang="en-GB" dirty="0"/>
              <a:t>: aligns flex items on the </a:t>
            </a:r>
            <a:r>
              <a:rPr lang="en-GB" i="1" dirty="0"/>
              <a:t>main axis </a:t>
            </a:r>
            <a:r>
              <a:rPr lang="en-GB" dirty="0"/>
              <a:t>when they do not use all available space.</a:t>
            </a:r>
          </a:p>
          <a:p>
            <a:r>
              <a:rPr lang="en-GB" b="1" dirty="0"/>
              <a:t>align-items</a:t>
            </a:r>
            <a:r>
              <a:rPr lang="en-GB" dirty="0"/>
              <a:t>: aligns flex items on the </a:t>
            </a:r>
            <a:r>
              <a:rPr lang="en-GB" i="1" dirty="0"/>
              <a:t>cross-axis</a:t>
            </a:r>
            <a:r>
              <a:rPr lang="en-GB" dirty="0"/>
              <a:t> when they do not use all available space.</a:t>
            </a:r>
          </a:p>
          <a:p>
            <a:r>
              <a:rPr lang="en-GB" b="1" dirty="0"/>
              <a:t>flex-wrap</a:t>
            </a:r>
            <a:r>
              <a:rPr lang="en-GB" dirty="0"/>
              <a:t>: specifies whether the flex items should wrap or not, if there is not enough room on one flex line. Makes the flex container single/multi line.</a:t>
            </a:r>
          </a:p>
          <a:p>
            <a:r>
              <a:rPr lang="en-GB" b="1" dirty="0"/>
              <a:t>align-content</a:t>
            </a:r>
            <a:r>
              <a:rPr lang="en-GB" dirty="0"/>
              <a:t>: aligns flex container lines when there is extra space on the </a:t>
            </a:r>
            <a:r>
              <a:rPr lang="en-GB" i="1" dirty="0"/>
              <a:t>cross axis</a:t>
            </a:r>
            <a:r>
              <a:rPr lang="en-GB" dirty="0"/>
              <a:t> as long as the flexbox is not single line (flex-wrap is not </a:t>
            </a:r>
            <a:r>
              <a:rPr lang="en-GB" dirty="0" err="1"/>
              <a:t>nowrap</a:t>
            </a:r>
            <a:r>
              <a:rPr lang="en-GB" dirty="0"/>
              <a:t>).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7767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justify-content Property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Aligns flex items on the </a:t>
            </a:r>
            <a:r>
              <a:rPr lang="en-GB" i="1" dirty="0"/>
              <a:t>main axis </a:t>
            </a:r>
            <a:r>
              <a:rPr lang="en-GB" dirty="0"/>
              <a:t>when they do not use all available space.</a:t>
            </a:r>
          </a:p>
          <a:p>
            <a:endParaRPr lang="en-GB" dirty="0"/>
          </a:p>
          <a:p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660264" y="2820888"/>
          <a:ext cx="8211590" cy="3200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07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20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488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7669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679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375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6154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4401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3478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9576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6154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186529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16428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1002469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62124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887427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262094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1166944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00046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10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7"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78301" y="2924834"/>
            <a:ext cx="75466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/>
              <a:t>flex-start</a:t>
            </a:r>
            <a:r>
              <a:rPr lang="en-GB" sz="2000" dirty="0"/>
              <a:t>: Default, items are positioned at the start of the container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94944" y="3572906"/>
            <a:ext cx="647824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/>
              <a:t>flex-end</a:t>
            </a:r>
            <a:r>
              <a:rPr lang="en-GB" sz="2000" dirty="0"/>
              <a:t>: items are positioned at the end of the container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94944" y="4189040"/>
            <a:ext cx="76388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 err="1"/>
              <a:t>center</a:t>
            </a:r>
            <a:r>
              <a:rPr lang="en-GB" sz="2000" dirty="0"/>
              <a:t>: items are positioned towards the centre of the main axis line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94944" y="4765104"/>
            <a:ext cx="77224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space-between</a:t>
            </a:r>
            <a:r>
              <a:rPr lang="en-GB" sz="2000" dirty="0"/>
              <a:t>: items are distributed evenly on the line with equal spacing between them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94944" y="5485184"/>
            <a:ext cx="82415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space-around</a:t>
            </a:r>
            <a:r>
              <a:rPr lang="en-GB" sz="2000" dirty="0"/>
              <a:t>: items are positioned with space before, between and after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663304" y="6402814"/>
            <a:ext cx="377661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Illustration based on a row flex container</a:t>
            </a:r>
          </a:p>
        </p:txBody>
      </p:sp>
    </p:spTree>
    <p:extLst>
      <p:ext uri="{BB962C8B-B14F-4D97-AF65-F5344CB8AC3E}">
        <p14:creationId xmlns:p14="http://schemas.microsoft.com/office/powerpoint/2010/main" val="14687690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align-items Property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Aligns flex items on the </a:t>
            </a:r>
            <a:r>
              <a:rPr lang="en-GB" i="1" dirty="0"/>
              <a:t>cross-axis</a:t>
            </a:r>
            <a:r>
              <a:rPr lang="en-GB" dirty="0"/>
              <a:t> when they do not use all available space.</a:t>
            </a:r>
          </a:p>
          <a:p>
            <a:endParaRPr lang="en-GB" dirty="0"/>
          </a:p>
        </p:txBody>
      </p:sp>
      <p:grpSp>
        <p:nvGrpSpPr>
          <p:cNvPr id="42" name="Group 41"/>
          <p:cNvGrpSpPr/>
          <p:nvPr/>
        </p:nvGrpSpPr>
        <p:grpSpPr>
          <a:xfrm>
            <a:off x="447413" y="2741281"/>
            <a:ext cx="2672689" cy="1251942"/>
            <a:chOff x="447413" y="2741281"/>
            <a:chExt cx="2672689" cy="1251942"/>
          </a:xfrm>
        </p:grpSpPr>
        <p:sp>
          <p:nvSpPr>
            <p:cNvPr id="9" name="Rectangle 8"/>
            <p:cNvSpPr/>
            <p:nvPr/>
          </p:nvSpPr>
          <p:spPr>
            <a:xfrm>
              <a:off x="447413" y="2741281"/>
              <a:ext cx="584457" cy="792088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1031870" y="2741281"/>
              <a:ext cx="576064" cy="432048"/>
            </a:xfrm>
            <a:prstGeom prst="rect">
              <a:avLst/>
            </a:prstGeom>
            <a:solidFill>
              <a:srgbClr val="FFFFC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607934" y="2741281"/>
              <a:ext cx="936104" cy="792088"/>
            </a:xfrm>
            <a:prstGeom prst="rect">
              <a:avLst/>
            </a:prstGeom>
            <a:solidFill>
              <a:srgbClr val="CCFFC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2544038" y="2741281"/>
              <a:ext cx="576064" cy="1251942"/>
            </a:xfrm>
            <a:prstGeom prst="rect">
              <a:avLst/>
            </a:prstGeom>
            <a:solidFill>
              <a:schemeClr val="bg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447414" y="2741281"/>
              <a:ext cx="2672687" cy="125194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3549987" y="2768208"/>
            <a:ext cx="2672689" cy="1225015"/>
            <a:chOff x="4144648" y="2852057"/>
            <a:chExt cx="2672689" cy="1225015"/>
          </a:xfrm>
        </p:grpSpPr>
        <p:sp>
          <p:nvSpPr>
            <p:cNvPr id="15" name="Rectangle 14"/>
            <p:cNvSpPr/>
            <p:nvPr/>
          </p:nvSpPr>
          <p:spPr>
            <a:xfrm>
              <a:off x="4144648" y="3284984"/>
              <a:ext cx="584457" cy="792088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Rectangle 15"/>
            <p:cNvSpPr/>
            <p:nvPr/>
          </p:nvSpPr>
          <p:spPr>
            <a:xfrm>
              <a:off x="4729105" y="3645024"/>
              <a:ext cx="576064" cy="432048"/>
            </a:xfrm>
            <a:prstGeom prst="rect">
              <a:avLst/>
            </a:prstGeom>
            <a:solidFill>
              <a:srgbClr val="FFFFC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Rectangle 16"/>
            <p:cNvSpPr/>
            <p:nvPr/>
          </p:nvSpPr>
          <p:spPr>
            <a:xfrm>
              <a:off x="5305169" y="3284984"/>
              <a:ext cx="936104" cy="792088"/>
            </a:xfrm>
            <a:prstGeom prst="rect">
              <a:avLst/>
            </a:prstGeom>
            <a:solidFill>
              <a:srgbClr val="CCFFC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6241273" y="2852057"/>
              <a:ext cx="576064" cy="1225015"/>
            </a:xfrm>
            <a:prstGeom prst="rect">
              <a:avLst/>
            </a:prstGeom>
            <a:solidFill>
              <a:schemeClr val="bg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4144649" y="2852057"/>
              <a:ext cx="2672687" cy="1225015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421005" y="4508333"/>
            <a:ext cx="2681080" cy="1251942"/>
            <a:chOff x="747184" y="4537720"/>
            <a:chExt cx="2681080" cy="1251942"/>
          </a:xfrm>
        </p:grpSpPr>
        <p:sp>
          <p:nvSpPr>
            <p:cNvPr id="21" name="Rectangle 20"/>
            <p:cNvSpPr/>
            <p:nvPr/>
          </p:nvSpPr>
          <p:spPr>
            <a:xfrm>
              <a:off x="747184" y="4767647"/>
              <a:ext cx="592848" cy="792088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Rectangle 21"/>
            <p:cNvSpPr/>
            <p:nvPr/>
          </p:nvSpPr>
          <p:spPr>
            <a:xfrm>
              <a:off x="1340032" y="4947667"/>
              <a:ext cx="576064" cy="432048"/>
            </a:xfrm>
            <a:prstGeom prst="rect">
              <a:avLst/>
            </a:prstGeom>
            <a:solidFill>
              <a:srgbClr val="FFFFC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Rectangle 22"/>
            <p:cNvSpPr/>
            <p:nvPr/>
          </p:nvSpPr>
          <p:spPr>
            <a:xfrm>
              <a:off x="1916096" y="4767647"/>
              <a:ext cx="936104" cy="792088"/>
            </a:xfrm>
            <a:prstGeom prst="rect">
              <a:avLst/>
            </a:prstGeom>
            <a:solidFill>
              <a:srgbClr val="CCFFC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Rectangle 23"/>
            <p:cNvSpPr/>
            <p:nvPr/>
          </p:nvSpPr>
          <p:spPr>
            <a:xfrm>
              <a:off x="2852200" y="4537720"/>
              <a:ext cx="576064" cy="1251942"/>
            </a:xfrm>
            <a:prstGeom prst="rect">
              <a:avLst/>
            </a:prstGeom>
            <a:solidFill>
              <a:schemeClr val="bg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Rectangle 24"/>
            <p:cNvSpPr/>
            <p:nvPr/>
          </p:nvSpPr>
          <p:spPr>
            <a:xfrm>
              <a:off x="755576" y="4537720"/>
              <a:ext cx="2672687" cy="125194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3286300" y="4500085"/>
            <a:ext cx="2672689" cy="1251942"/>
            <a:chOff x="4144647" y="4537720"/>
            <a:chExt cx="2672689" cy="1251942"/>
          </a:xfrm>
        </p:grpSpPr>
        <p:sp>
          <p:nvSpPr>
            <p:cNvPr id="26" name="Rectangle 25"/>
            <p:cNvSpPr/>
            <p:nvPr/>
          </p:nvSpPr>
          <p:spPr>
            <a:xfrm>
              <a:off x="4144647" y="4537720"/>
              <a:ext cx="584457" cy="1251942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Rectangle 26"/>
            <p:cNvSpPr/>
            <p:nvPr/>
          </p:nvSpPr>
          <p:spPr>
            <a:xfrm>
              <a:off x="4729104" y="4537720"/>
              <a:ext cx="576064" cy="1251942"/>
            </a:xfrm>
            <a:prstGeom prst="rect">
              <a:avLst/>
            </a:prstGeom>
            <a:solidFill>
              <a:srgbClr val="FFFFC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5305168" y="4537720"/>
              <a:ext cx="936104" cy="1251942"/>
            </a:xfrm>
            <a:prstGeom prst="rect">
              <a:avLst/>
            </a:prstGeom>
            <a:solidFill>
              <a:srgbClr val="CCFFC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6241272" y="4537720"/>
              <a:ext cx="576064" cy="1251942"/>
            </a:xfrm>
            <a:prstGeom prst="rect">
              <a:avLst/>
            </a:prstGeom>
            <a:solidFill>
              <a:schemeClr val="bg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Rectangle 29"/>
            <p:cNvSpPr/>
            <p:nvPr/>
          </p:nvSpPr>
          <p:spPr>
            <a:xfrm>
              <a:off x="4144648" y="4537720"/>
              <a:ext cx="2672687" cy="125194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6185466" y="4422643"/>
            <a:ext cx="2672689" cy="1329384"/>
            <a:chOff x="7052195" y="2636912"/>
            <a:chExt cx="2672689" cy="1329384"/>
          </a:xfrm>
        </p:grpSpPr>
        <p:sp>
          <p:nvSpPr>
            <p:cNvPr id="34" name="Rectangle 33"/>
            <p:cNvSpPr/>
            <p:nvPr/>
          </p:nvSpPr>
          <p:spPr>
            <a:xfrm>
              <a:off x="7052195" y="2780928"/>
              <a:ext cx="584457" cy="792088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7636652" y="2852936"/>
              <a:ext cx="576064" cy="432048"/>
            </a:xfrm>
            <a:prstGeom prst="rect">
              <a:avLst/>
            </a:prstGeom>
            <a:solidFill>
              <a:srgbClr val="FFFFC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Rectangle 35"/>
            <p:cNvSpPr/>
            <p:nvPr/>
          </p:nvSpPr>
          <p:spPr>
            <a:xfrm>
              <a:off x="8212716" y="2714354"/>
              <a:ext cx="936104" cy="792088"/>
            </a:xfrm>
            <a:prstGeom prst="rect">
              <a:avLst/>
            </a:prstGeom>
            <a:solidFill>
              <a:srgbClr val="CCFFC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Rectangle 36"/>
            <p:cNvSpPr/>
            <p:nvPr/>
          </p:nvSpPr>
          <p:spPr>
            <a:xfrm>
              <a:off x="9148820" y="2780928"/>
              <a:ext cx="576064" cy="1185368"/>
            </a:xfrm>
            <a:prstGeom prst="rect">
              <a:avLst/>
            </a:prstGeom>
            <a:solidFill>
              <a:schemeClr val="bg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Rectangle 37"/>
            <p:cNvSpPr/>
            <p:nvPr/>
          </p:nvSpPr>
          <p:spPr>
            <a:xfrm>
              <a:off x="7052196" y="2714354"/>
              <a:ext cx="2672687" cy="125194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7060588" y="2636912"/>
              <a:ext cx="261475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/>
                <a:t>foo      </a:t>
              </a:r>
              <a:r>
                <a:rPr lang="en-GB" sz="1200" dirty="0" err="1"/>
                <a:t>foo</a:t>
              </a:r>
              <a:r>
                <a:rPr lang="en-GB" sz="1200" dirty="0"/>
                <a:t>              </a:t>
              </a:r>
              <a:r>
                <a:rPr lang="en-GB" sz="2400" dirty="0" err="1"/>
                <a:t>foo</a:t>
              </a:r>
              <a:r>
                <a:rPr lang="en-GB" sz="2400" dirty="0"/>
                <a:t>      </a:t>
              </a:r>
              <a:r>
                <a:rPr lang="en-GB" dirty="0" err="1"/>
                <a:t>foo</a:t>
              </a:r>
              <a:endParaRPr lang="en-GB" dirty="0"/>
            </a:p>
          </p:txBody>
        </p:sp>
      </p:grpSp>
      <p:sp>
        <p:nvSpPr>
          <p:cNvPr id="41" name="TextBox 40"/>
          <p:cNvSpPr txBox="1"/>
          <p:nvPr/>
        </p:nvSpPr>
        <p:spPr>
          <a:xfrm>
            <a:off x="1005500" y="3153294"/>
            <a:ext cx="12584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/>
              <a:t>flex-start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4134444" y="3054313"/>
            <a:ext cx="11446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/>
              <a:t>flex-end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1065247" y="4949754"/>
            <a:ext cx="93936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 err="1"/>
              <a:t>center</a:t>
            </a:r>
            <a:endParaRPr lang="en-GB" sz="2000" b="1" dirty="0"/>
          </a:p>
        </p:txBody>
      </p:sp>
      <p:sp>
        <p:nvSpPr>
          <p:cNvPr id="45" name="TextBox 44"/>
          <p:cNvSpPr txBox="1"/>
          <p:nvPr/>
        </p:nvSpPr>
        <p:spPr>
          <a:xfrm>
            <a:off x="3917410" y="4958637"/>
            <a:ext cx="10077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/>
              <a:t>stretch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6842980" y="4942668"/>
            <a:ext cx="117852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/>
              <a:t>baseline</a:t>
            </a:r>
          </a:p>
        </p:txBody>
      </p:sp>
    </p:spTree>
    <p:extLst>
      <p:ext uri="{BB962C8B-B14F-4D97-AF65-F5344CB8AC3E}">
        <p14:creationId xmlns:p14="http://schemas.microsoft.com/office/powerpoint/2010/main" val="30442748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flex-wrap Property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069160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Controls whether the flex container is single or multi line.</a:t>
            </a:r>
          </a:p>
          <a:p>
            <a:r>
              <a:rPr lang="en-GB" b="1" dirty="0" err="1"/>
              <a:t>nowrap</a:t>
            </a:r>
            <a:r>
              <a:rPr lang="en-GB" dirty="0"/>
              <a:t>: default, the flex container is single line. The flexible items will not wrap even if too wide.</a:t>
            </a:r>
          </a:p>
          <a:p>
            <a:r>
              <a:rPr lang="en-GB" b="1" dirty="0"/>
              <a:t>wrap</a:t>
            </a:r>
            <a:r>
              <a:rPr lang="en-GB" dirty="0"/>
              <a:t>: the flex container is multi line – the flexible items will wrap if necessary.</a:t>
            </a:r>
          </a:p>
          <a:p>
            <a:endParaRPr lang="en-GB" dirty="0"/>
          </a:p>
          <a:p>
            <a:pPr>
              <a:spcBef>
                <a:spcPts val="1800"/>
              </a:spcBef>
            </a:pPr>
            <a:r>
              <a:rPr lang="en-GB" b="1" dirty="0"/>
              <a:t>wrap-reverse</a:t>
            </a:r>
            <a:r>
              <a:rPr lang="en-GB" dirty="0"/>
              <a:t>: same as wrap, but in reverse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5076056" y="4466560"/>
          <a:ext cx="3408040" cy="74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081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557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</a:t>
                      </a:r>
                    </a:p>
                  </a:txBody>
                  <a:tcP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</a:t>
                      </a:r>
                    </a:p>
                  </a:txBody>
                  <a:tcP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</a:t>
                      </a:r>
                    </a:p>
                  </a:txBody>
                  <a:tcP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</a:t>
                      </a:r>
                    </a:p>
                  </a:txBody>
                  <a:tcPr>
                    <a:solidFill>
                      <a:srgbClr val="FFFFCC"/>
                    </a:solidFill>
                  </a:tcPr>
                </a:tc>
                <a:tc gridSpan="3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5070985" y="5805264"/>
          <a:ext cx="3408040" cy="74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081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557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</a:t>
                      </a:r>
                    </a:p>
                  </a:txBody>
                  <a:tcPr>
                    <a:solidFill>
                      <a:srgbClr val="FFFFCC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</a:t>
                      </a:r>
                    </a:p>
                  </a:txBody>
                  <a:tcP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</a:t>
                      </a:r>
                    </a:p>
                  </a:txBody>
                  <a:tcP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</a:t>
                      </a:r>
                    </a:p>
                  </a:txBody>
                  <a:tcP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3564945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align-content Property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Aligns lines on the </a:t>
            </a:r>
            <a:r>
              <a:rPr lang="en-GB" i="1" dirty="0"/>
              <a:t>cross axis </a:t>
            </a:r>
            <a:r>
              <a:rPr lang="en-GB" dirty="0"/>
              <a:t>when they do not use all available space.</a:t>
            </a:r>
          </a:p>
          <a:p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6163" y="2503170"/>
            <a:ext cx="5246370" cy="4354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73002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Flex Item Properties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9971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Applies to the CSS for Flex items</a:t>
            </a:r>
          </a:p>
          <a:p>
            <a:r>
              <a:rPr lang="en-GB" b="1" dirty="0"/>
              <a:t>order</a:t>
            </a:r>
            <a:r>
              <a:rPr lang="en-GB" dirty="0"/>
              <a:t>: used to specify/change the ordering of a flex item.</a:t>
            </a:r>
          </a:p>
          <a:p>
            <a:r>
              <a:rPr lang="en-GB" b="1" dirty="0"/>
              <a:t>margin</a:t>
            </a:r>
            <a:r>
              <a:rPr lang="en-GB" dirty="0"/>
              <a:t>: automatically absorbs extra space</a:t>
            </a:r>
          </a:p>
          <a:p>
            <a:pPr lvl="1"/>
            <a:r>
              <a:rPr lang="en-GB" dirty="0"/>
              <a:t>margin: auto; (perfectly centred)</a:t>
            </a:r>
          </a:p>
          <a:p>
            <a:pPr lvl="1"/>
            <a:r>
              <a:rPr lang="en-GB" dirty="0"/>
              <a:t>margin-right: auto; absorbs space on the right side of the flex item.</a:t>
            </a:r>
          </a:p>
          <a:p>
            <a:r>
              <a:rPr lang="en-GB" b="1" dirty="0"/>
              <a:t>align-self</a:t>
            </a:r>
            <a:r>
              <a:rPr lang="en-GB" dirty="0"/>
              <a:t>: overrides the flex container’s align-items property for that flex item</a:t>
            </a:r>
          </a:p>
          <a:p>
            <a:r>
              <a:rPr lang="en-GB" b="1" dirty="0"/>
              <a:t>flex</a:t>
            </a:r>
            <a:r>
              <a:rPr lang="en-GB" dirty="0"/>
              <a:t>: specifies the items of a flexible length.</a:t>
            </a:r>
          </a:p>
        </p:txBody>
      </p:sp>
    </p:spTree>
    <p:extLst>
      <p:ext uri="{BB962C8B-B14F-4D97-AF65-F5344CB8AC3E}">
        <p14:creationId xmlns:p14="http://schemas.microsoft.com/office/powerpoint/2010/main" val="3537577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flex Property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423848" cy="5141168"/>
          </a:xfrm>
        </p:spPr>
        <p:txBody>
          <a:bodyPr/>
          <a:lstStyle/>
          <a:p>
            <a:r>
              <a:rPr lang="en-GB" dirty="0"/>
              <a:t>Specifies the flex items of a flexible length</a:t>
            </a:r>
          </a:p>
          <a:p>
            <a:r>
              <a:rPr lang="en-GB" dirty="0"/>
              <a:t>Syntax: </a:t>
            </a:r>
          </a:p>
          <a:p>
            <a:pPr marL="365760" lvl="1" indent="0" algn="ctr">
              <a:buNone/>
            </a:pPr>
            <a:r>
              <a:rPr lang="en-GB" dirty="0"/>
              <a:t>flex: flex-grow flex-shrink flex-basis;</a:t>
            </a:r>
          </a:p>
          <a:p>
            <a:pPr lvl="1"/>
            <a:r>
              <a:rPr lang="en-GB" b="1" dirty="0"/>
              <a:t>flex-grow</a:t>
            </a:r>
            <a:r>
              <a:rPr lang="en-GB" dirty="0"/>
              <a:t>: determines how much the flexible item will grow relative to the other items in the container.</a:t>
            </a:r>
          </a:p>
          <a:p>
            <a:pPr lvl="1"/>
            <a:r>
              <a:rPr lang="en-GB" b="1" dirty="0"/>
              <a:t>flex-shrink</a:t>
            </a:r>
            <a:r>
              <a:rPr lang="en-GB" dirty="0"/>
              <a:t>: determines how much the flexible item will shrink relative to the other items in the container.</a:t>
            </a:r>
          </a:p>
          <a:p>
            <a:pPr lvl="1"/>
            <a:r>
              <a:rPr lang="en-GB" b="1" dirty="0"/>
              <a:t>flex-basis</a:t>
            </a:r>
            <a:r>
              <a:rPr lang="en-GB" dirty="0"/>
              <a:t>: the initial main size of the flex item before free space is distributed according to the flex factors.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1385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flex Property Examples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141168"/>
          </a:xfrm>
        </p:spPr>
        <p:txBody>
          <a:bodyPr/>
          <a:lstStyle/>
          <a:p>
            <a:r>
              <a:rPr lang="en-GB" sz="28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flex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2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1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2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1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2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auto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</a:t>
            </a:r>
            <a:endParaRPr lang="en-GB" dirty="0"/>
          </a:p>
          <a:p>
            <a:pPr lvl="1"/>
            <a:r>
              <a:rPr lang="en-GB" dirty="0"/>
              <a:t>Item will grow 1 part into space available, or will shrink 1 part when not enough space and basis will be automatically determined based on its content.</a:t>
            </a:r>
          </a:p>
          <a:p>
            <a:r>
              <a:rPr lang="en-GB" sz="28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flex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2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0 0 50px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</a:t>
            </a:r>
          </a:p>
          <a:p>
            <a:pPr lvl="1"/>
            <a:r>
              <a:rPr lang="en-GB" dirty="0"/>
              <a:t>Item will neither grow nor shrink and it’s basis is 50px (will be 50px regardless of any free space).</a:t>
            </a:r>
          </a:p>
          <a:p>
            <a:r>
              <a:rPr lang="en-GB" sz="28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flex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sz="28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2 0 50%</a:t>
            </a:r>
            <a:r>
              <a:rPr lang="en-GB" sz="28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</a:t>
            </a:r>
          </a:p>
          <a:p>
            <a:pPr lvl="1"/>
            <a:r>
              <a:rPr lang="en-GB" dirty="0"/>
              <a:t>Item will take two lots of space, but won’t shrink and its basis size is 50%.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1350195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ontrol xmlns="http://schemas.microsoft.com/VisualStudio/2011/storyboarding/control">
  <Id Name="System.Storyboarding.Backgrounds.WebBrowser" Revision="1" Stencil="System.Storyboarding.Backgrounds" StencilVersion="0.1"/>
</Control>
</file>

<file path=customXml/item2.xml><?xml version="1.0" encoding="utf-8"?>
<Control xmlns="http://schemas.microsoft.com/VisualStudio/2011/storyboarding/control">
  <Id Name="System.Storyboarding.Common.TextInput" Revision="1" Stencil="System.Storyboarding.Common" StencilVersion="0.1"/>
</Control>
</file>

<file path=customXml/itemProps1.xml><?xml version="1.0" encoding="utf-8"?>
<ds:datastoreItem xmlns:ds="http://schemas.openxmlformats.org/officeDocument/2006/customXml" ds:itemID="{EB7B554C-29BD-42EC-82E7-C9EE7367E9A1}">
  <ds:schemaRefs>
    <ds:schemaRef ds:uri="http://schemas.microsoft.com/VisualStudio/2011/storyboarding/control"/>
  </ds:schemaRefs>
</ds:datastoreItem>
</file>

<file path=customXml/itemProps2.xml><?xml version="1.0" encoding="utf-8"?>
<ds:datastoreItem xmlns:ds="http://schemas.openxmlformats.org/officeDocument/2006/customXml" ds:itemID="{69CA5B40-25F3-41C0-8BBC-13DDE9C63212}">
  <ds:schemaRefs>
    <ds:schemaRef ds:uri="http://schemas.microsoft.com/VisualStudio/2011/storyboarding/control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11277</TotalTime>
  <Words>1458</Words>
  <Application>Microsoft Office PowerPoint</Application>
  <PresentationFormat>On-screen Show (4:3)</PresentationFormat>
  <Paragraphs>158</Paragraphs>
  <Slides>19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6" baseType="lpstr">
      <vt:lpstr>Arial</vt:lpstr>
      <vt:lpstr>Calibri</vt:lpstr>
      <vt:lpstr>Cambria</vt:lpstr>
      <vt:lpstr>Consolas</vt:lpstr>
      <vt:lpstr>Wingdings</vt:lpstr>
      <vt:lpstr>Wingdings 2</vt:lpstr>
      <vt:lpstr>Median</vt:lpstr>
      <vt:lpstr>CSS Flexbox Refresher</vt:lpstr>
      <vt:lpstr>Today’s Lecture</vt:lpstr>
      <vt:lpstr>What Should I Use Flexbox For?</vt:lpstr>
      <vt:lpstr>CSS3 Flexbox</vt:lpstr>
      <vt:lpstr>Flexbox</vt:lpstr>
      <vt:lpstr>Flexbox, A Simple Example</vt:lpstr>
      <vt:lpstr>Flexbox Layout and Alignment</vt:lpstr>
      <vt:lpstr>Flex Layout Box Model</vt:lpstr>
      <vt:lpstr>Flex Layout Box Model: The Terms</vt:lpstr>
      <vt:lpstr>The flex-direction Property</vt:lpstr>
      <vt:lpstr>Flex Direction Example</vt:lpstr>
      <vt:lpstr>Flexbox Alignment Properties</vt:lpstr>
      <vt:lpstr>The justify-content Property</vt:lpstr>
      <vt:lpstr>The align-items Property</vt:lpstr>
      <vt:lpstr>The flex-wrap Property</vt:lpstr>
      <vt:lpstr>The align-content Property</vt:lpstr>
      <vt:lpstr>Flex Item Properties</vt:lpstr>
      <vt:lpstr>The flex Property</vt:lpstr>
      <vt:lpstr>flex Property Examples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Kemi Ademoye</dc:creator>
  <cp:lastModifiedBy>Kemi Ademoye</cp:lastModifiedBy>
  <cp:revision>1560</cp:revision>
  <cp:lastPrinted>2016-10-12T06:42:58Z</cp:lastPrinted>
  <dcterms:created xsi:type="dcterms:W3CDTF">2013-09-18T07:00:31Z</dcterms:created>
  <dcterms:modified xsi:type="dcterms:W3CDTF">2016-10-29T15:00:40Z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fs.IsStoryboard">
    <vt:bool>true</vt:bool>
  </property>
</Properties>
</file>