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452D2-4A9E-42E3-A482-3270E6810B57}" v="5" dt="2023-10-19T09:14:03.142"/>
    <p1510:client id="{B4D874F9-A70B-4A8A-91E4-3FC97070904A}" v="249" dt="2023-10-18T10:37:19.3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9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9C7671-AC96-40C7-8349-F19744D0188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0556E48-FFE3-4D2F-8AD7-F56AEEDDADB7}">
      <dgm:prSet/>
      <dgm:spPr/>
      <dgm:t>
        <a:bodyPr/>
        <a:lstStyle/>
        <a:p>
          <a:pPr>
            <a:lnSpc>
              <a:spcPct val="100000"/>
            </a:lnSpc>
          </a:pPr>
          <a:r>
            <a:rPr lang="en-US"/>
            <a:t>According to Noe (2016), maintaining and enhancing employee performance requires continual training and development. </a:t>
          </a:r>
        </a:p>
      </dgm:t>
    </dgm:pt>
    <dgm:pt modelId="{D99229BF-6E97-427F-8E89-9FC2A3822A22}" type="parTrans" cxnId="{C3E10F2A-30E3-49B3-B121-7B82FE425D10}">
      <dgm:prSet/>
      <dgm:spPr/>
      <dgm:t>
        <a:bodyPr/>
        <a:lstStyle/>
        <a:p>
          <a:endParaRPr lang="en-US"/>
        </a:p>
      </dgm:t>
    </dgm:pt>
    <dgm:pt modelId="{4981A8B7-935D-40D5-9B20-0EFC943B95A7}" type="sibTrans" cxnId="{C3E10F2A-30E3-49B3-B121-7B82FE425D10}">
      <dgm:prSet/>
      <dgm:spPr/>
      <dgm:t>
        <a:bodyPr/>
        <a:lstStyle/>
        <a:p>
          <a:pPr>
            <a:lnSpc>
              <a:spcPct val="100000"/>
            </a:lnSpc>
          </a:pPr>
          <a:endParaRPr lang="en-US"/>
        </a:p>
      </dgm:t>
    </dgm:pt>
    <dgm:pt modelId="{36693803-BC98-4893-88A8-BB69A0C0BC6F}">
      <dgm:prSet/>
      <dgm:spPr/>
      <dgm:t>
        <a:bodyPr/>
        <a:lstStyle/>
        <a:p>
          <a:pPr>
            <a:lnSpc>
              <a:spcPct val="100000"/>
            </a:lnSpc>
          </a:pPr>
          <a:r>
            <a:rPr lang="en-US"/>
            <a:t>Initial team member training sessions, continuous skill development seminars, and frequent refresher courses will all be part of our training program. </a:t>
          </a:r>
        </a:p>
      </dgm:t>
    </dgm:pt>
    <dgm:pt modelId="{CA5E7DD2-98E2-47E8-ABA8-5BE07322C76B}" type="parTrans" cxnId="{F573F269-92A4-4C22-9F01-80DE4B638946}">
      <dgm:prSet/>
      <dgm:spPr/>
      <dgm:t>
        <a:bodyPr/>
        <a:lstStyle/>
        <a:p>
          <a:endParaRPr lang="en-US"/>
        </a:p>
      </dgm:t>
    </dgm:pt>
    <dgm:pt modelId="{983F39EA-FB77-40C9-BD76-DC1387A0F312}" type="sibTrans" cxnId="{F573F269-92A4-4C22-9F01-80DE4B638946}">
      <dgm:prSet/>
      <dgm:spPr/>
      <dgm:t>
        <a:bodyPr/>
        <a:lstStyle/>
        <a:p>
          <a:pPr>
            <a:lnSpc>
              <a:spcPct val="100000"/>
            </a:lnSpc>
          </a:pPr>
          <a:endParaRPr lang="en-US"/>
        </a:p>
      </dgm:t>
    </dgm:pt>
    <dgm:pt modelId="{04E8539A-69CD-4206-AAFF-99A4EC79EBDB}">
      <dgm:prSet/>
      <dgm:spPr/>
      <dgm:t>
        <a:bodyPr/>
        <a:lstStyle/>
        <a:p>
          <a:pPr>
            <a:lnSpc>
              <a:spcPct val="100000"/>
            </a:lnSpc>
          </a:pPr>
          <a:r>
            <a:rPr lang="en-US"/>
            <a:t>In order to enable our team to succeed, we are dedicated to offering a collaborative and encouraging learning environment. </a:t>
          </a:r>
        </a:p>
      </dgm:t>
    </dgm:pt>
    <dgm:pt modelId="{A490A9EB-6AAC-4274-A24A-AF35962F3E08}" type="parTrans" cxnId="{0702E650-559D-4011-840E-2E954AEC714E}">
      <dgm:prSet/>
      <dgm:spPr/>
      <dgm:t>
        <a:bodyPr/>
        <a:lstStyle/>
        <a:p>
          <a:endParaRPr lang="en-US"/>
        </a:p>
      </dgm:t>
    </dgm:pt>
    <dgm:pt modelId="{B3342474-8B03-49D6-B9A4-82593C6011F8}" type="sibTrans" cxnId="{0702E650-559D-4011-840E-2E954AEC714E}">
      <dgm:prSet/>
      <dgm:spPr/>
      <dgm:t>
        <a:bodyPr/>
        <a:lstStyle/>
        <a:p>
          <a:pPr>
            <a:lnSpc>
              <a:spcPct val="100000"/>
            </a:lnSpc>
          </a:pPr>
          <a:endParaRPr lang="en-US"/>
        </a:p>
      </dgm:t>
    </dgm:pt>
    <dgm:pt modelId="{F46377F3-E022-4C89-9E11-84DBED261883}">
      <dgm:prSet/>
      <dgm:spPr/>
      <dgm:t>
        <a:bodyPr/>
        <a:lstStyle/>
        <a:p>
          <a:pPr>
            <a:lnSpc>
              <a:spcPct val="100000"/>
            </a:lnSpc>
          </a:pPr>
          <a:r>
            <a:rPr lang="en-US"/>
            <a:t>We will use pictures of interesting training sessions in progress that show our team members' eagerness and active engagement to demonstrate our dedication to training (Noe, 2016).</a:t>
          </a:r>
        </a:p>
      </dgm:t>
    </dgm:pt>
    <dgm:pt modelId="{38E1DA7E-64A2-4481-8B13-EE5FA6B47373}" type="parTrans" cxnId="{1A67A6EF-C5C4-4FB9-AEE6-6AE56F950757}">
      <dgm:prSet/>
      <dgm:spPr/>
      <dgm:t>
        <a:bodyPr/>
        <a:lstStyle/>
        <a:p>
          <a:endParaRPr lang="en-US"/>
        </a:p>
      </dgm:t>
    </dgm:pt>
    <dgm:pt modelId="{77B3B47B-2F55-447D-A0DE-496972C6B96E}" type="sibTrans" cxnId="{1A67A6EF-C5C4-4FB9-AEE6-6AE56F950757}">
      <dgm:prSet/>
      <dgm:spPr/>
      <dgm:t>
        <a:bodyPr/>
        <a:lstStyle/>
        <a:p>
          <a:endParaRPr lang="en-US"/>
        </a:p>
      </dgm:t>
    </dgm:pt>
    <dgm:pt modelId="{D77BCEC5-F113-4B40-9096-2D628241458E}" type="pres">
      <dgm:prSet presAssocID="{3C9C7671-AC96-40C7-8349-F19744D0188A}" presName="root" presStyleCnt="0">
        <dgm:presLayoutVars>
          <dgm:dir/>
          <dgm:resizeHandles val="exact"/>
        </dgm:presLayoutVars>
      </dgm:prSet>
      <dgm:spPr/>
    </dgm:pt>
    <dgm:pt modelId="{EDA9C338-C00D-441B-A8F9-9820ECED2F10}" type="pres">
      <dgm:prSet presAssocID="{3C9C7671-AC96-40C7-8349-F19744D0188A}" presName="container" presStyleCnt="0">
        <dgm:presLayoutVars>
          <dgm:dir/>
          <dgm:resizeHandles val="exact"/>
        </dgm:presLayoutVars>
      </dgm:prSet>
      <dgm:spPr/>
    </dgm:pt>
    <dgm:pt modelId="{D674774A-EF8E-41C0-A68C-2A1CE4AF20FA}" type="pres">
      <dgm:prSet presAssocID="{C0556E48-FFE3-4D2F-8AD7-F56AEEDDADB7}" presName="compNode" presStyleCnt="0"/>
      <dgm:spPr/>
    </dgm:pt>
    <dgm:pt modelId="{31E60810-2851-4B31-B570-CA7944CC9F67}" type="pres">
      <dgm:prSet presAssocID="{C0556E48-FFE3-4D2F-8AD7-F56AEEDDADB7}" presName="iconBgRect" presStyleLbl="bgShp" presStyleIdx="0" presStyleCnt="4"/>
      <dgm:spPr/>
    </dgm:pt>
    <dgm:pt modelId="{C60555B5-954F-48CA-BD4F-7C66E8693EEA}" type="pres">
      <dgm:prSet presAssocID="{C0556E48-FFE3-4D2F-8AD7-F56AEEDDADB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5BF030AD-2F44-4296-AF29-A581D0672AA2}" type="pres">
      <dgm:prSet presAssocID="{C0556E48-FFE3-4D2F-8AD7-F56AEEDDADB7}" presName="spaceRect" presStyleCnt="0"/>
      <dgm:spPr/>
    </dgm:pt>
    <dgm:pt modelId="{060C7910-0317-4320-BF65-D505C65221A6}" type="pres">
      <dgm:prSet presAssocID="{C0556E48-FFE3-4D2F-8AD7-F56AEEDDADB7}" presName="textRect" presStyleLbl="revTx" presStyleIdx="0" presStyleCnt="4">
        <dgm:presLayoutVars>
          <dgm:chMax val="1"/>
          <dgm:chPref val="1"/>
        </dgm:presLayoutVars>
      </dgm:prSet>
      <dgm:spPr/>
    </dgm:pt>
    <dgm:pt modelId="{C81D432F-EE3A-44FE-BF4F-FF3B1B27F06B}" type="pres">
      <dgm:prSet presAssocID="{4981A8B7-935D-40D5-9B20-0EFC943B95A7}" presName="sibTrans" presStyleLbl="sibTrans2D1" presStyleIdx="0" presStyleCnt="0"/>
      <dgm:spPr/>
    </dgm:pt>
    <dgm:pt modelId="{2E800EC5-1A0D-4042-8002-A13254B2A0C2}" type="pres">
      <dgm:prSet presAssocID="{36693803-BC98-4893-88A8-BB69A0C0BC6F}" presName="compNode" presStyleCnt="0"/>
      <dgm:spPr/>
    </dgm:pt>
    <dgm:pt modelId="{75C16879-E318-4584-8B3D-C5129338D036}" type="pres">
      <dgm:prSet presAssocID="{36693803-BC98-4893-88A8-BB69A0C0BC6F}" presName="iconBgRect" presStyleLbl="bgShp" presStyleIdx="1" presStyleCnt="4"/>
      <dgm:spPr/>
    </dgm:pt>
    <dgm:pt modelId="{8E75CABC-EC7A-4E5E-A82E-9F5B66CCC8CA}" type="pres">
      <dgm:prSet presAssocID="{36693803-BC98-4893-88A8-BB69A0C0BC6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BC9E1E5A-749B-46AF-AAD9-4E612EE4CE3F}" type="pres">
      <dgm:prSet presAssocID="{36693803-BC98-4893-88A8-BB69A0C0BC6F}" presName="spaceRect" presStyleCnt="0"/>
      <dgm:spPr/>
    </dgm:pt>
    <dgm:pt modelId="{CABA663C-8835-4D1C-AD99-8DD04E54481B}" type="pres">
      <dgm:prSet presAssocID="{36693803-BC98-4893-88A8-BB69A0C0BC6F}" presName="textRect" presStyleLbl="revTx" presStyleIdx="1" presStyleCnt="4">
        <dgm:presLayoutVars>
          <dgm:chMax val="1"/>
          <dgm:chPref val="1"/>
        </dgm:presLayoutVars>
      </dgm:prSet>
      <dgm:spPr/>
    </dgm:pt>
    <dgm:pt modelId="{C7A3C185-A7CD-4AD3-A113-0F96F3DDBFEA}" type="pres">
      <dgm:prSet presAssocID="{983F39EA-FB77-40C9-BD76-DC1387A0F312}" presName="sibTrans" presStyleLbl="sibTrans2D1" presStyleIdx="0" presStyleCnt="0"/>
      <dgm:spPr/>
    </dgm:pt>
    <dgm:pt modelId="{C1464D1C-76D3-46A8-8922-BF76C218D1C5}" type="pres">
      <dgm:prSet presAssocID="{04E8539A-69CD-4206-AAFF-99A4EC79EBDB}" presName="compNode" presStyleCnt="0"/>
      <dgm:spPr/>
    </dgm:pt>
    <dgm:pt modelId="{15BBF18D-D29A-4C8F-A232-C29CD3C62145}" type="pres">
      <dgm:prSet presAssocID="{04E8539A-69CD-4206-AAFF-99A4EC79EBDB}" presName="iconBgRect" presStyleLbl="bgShp" presStyleIdx="2" presStyleCnt="4"/>
      <dgm:spPr/>
    </dgm:pt>
    <dgm:pt modelId="{01951D2D-7423-480B-A481-87AD8603354C}" type="pres">
      <dgm:prSet presAssocID="{04E8539A-69CD-4206-AAFF-99A4EC79EBD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707B15FF-7B6B-4A1F-B110-CE25277FEB69}" type="pres">
      <dgm:prSet presAssocID="{04E8539A-69CD-4206-AAFF-99A4EC79EBDB}" presName="spaceRect" presStyleCnt="0"/>
      <dgm:spPr/>
    </dgm:pt>
    <dgm:pt modelId="{14FEDD2E-62DE-4749-A00F-4BE4A8DD23AF}" type="pres">
      <dgm:prSet presAssocID="{04E8539A-69CD-4206-AAFF-99A4EC79EBDB}" presName="textRect" presStyleLbl="revTx" presStyleIdx="2" presStyleCnt="4">
        <dgm:presLayoutVars>
          <dgm:chMax val="1"/>
          <dgm:chPref val="1"/>
        </dgm:presLayoutVars>
      </dgm:prSet>
      <dgm:spPr/>
    </dgm:pt>
    <dgm:pt modelId="{19224788-AB4C-4098-BFC8-B7500909AF6B}" type="pres">
      <dgm:prSet presAssocID="{B3342474-8B03-49D6-B9A4-82593C6011F8}" presName="sibTrans" presStyleLbl="sibTrans2D1" presStyleIdx="0" presStyleCnt="0"/>
      <dgm:spPr/>
    </dgm:pt>
    <dgm:pt modelId="{64D56F74-8928-44C3-9219-F3F9AC885060}" type="pres">
      <dgm:prSet presAssocID="{F46377F3-E022-4C89-9E11-84DBED261883}" presName="compNode" presStyleCnt="0"/>
      <dgm:spPr/>
    </dgm:pt>
    <dgm:pt modelId="{5E745E32-3CDE-47CA-9F07-DDA637156DF2}" type="pres">
      <dgm:prSet presAssocID="{F46377F3-E022-4C89-9E11-84DBED261883}" presName="iconBgRect" presStyleLbl="bgShp" presStyleIdx="3" presStyleCnt="4"/>
      <dgm:spPr/>
    </dgm:pt>
    <dgm:pt modelId="{D86B12CA-3A87-4805-9D14-A37A54D64A00}" type="pres">
      <dgm:prSet presAssocID="{F46377F3-E022-4C89-9E11-84DBED26188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arketing"/>
        </a:ext>
      </dgm:extLst>
    </dgm:pt>
    <dgm:pt modelId="{EC587914-0032-4645-AC9F-B350A997C834}" type="pres">
      <dgm:prSet presAssocID="{F46377F3-E022-4C89-9E11-84DBED261883}" presName="spaceRect" presStyleCnt="0"/>
      <dgm:spPr/>
    </dgm:pt>
    <dgm:pt modelId="{10FD70BF-149D-4F8D-BAD9-9E385690A83D}" type="pres">
      <dgm:prSet presAssocID="{F46377F3-E022-4C89-9E11-84DBED261883}" presName="textRect" presStyleLbl="revTx" presStyleIdx="3" presStyleCnt="4">
        <dgm:presLayoutVars>
          <dgm:chMax val="1"/>
          <dgm:chPref val="1"/>
        </dgm:presLayoutVars>
      </dgm:prSet>
      <dgm:spPr/>
    </dgm:pt>
  </dgm:ptLst>
  <dgm:cxnLst>
    <dgm:cxn modelId="{915C6510-918E-4FA4-8649-7885C8279714}" type="presOf" srcId="{3C9C7671-AC96-40C7-8349-F19744D0188A}" destId="{D77BCEC5-F113-4B40-9096-2D628241458E}" srcOrd="0" destOrd="0" presId="urn:microsoft.com/office/officeart/2018/2/layout/IconCircleList"/>
    <dgm:cxn modelId="{7FC52816-6254-4D7A-8BA5-EC746AF4DED8}" type="presOf" srcId="{4981A8B7-935D-40D5-9B20-0EFC943B95A7}" destId="{C81D432F-EE3A-44FE-BF4F-FF3B1B27F06B}" srcOrd="0" destOrd="0" presId="urn:microsoft.com/office/officeart/2018/2/layout/IconCircleList"/>
    <dgm:cxn modelId="{C3E10F2A-30E3-49B3-B121-7B82FE425D10}" srcId="{3C9C7671-AC96-40C7-8349-F19744D0188A}" destId="{C0556E48-FFE3-4D2F-8AD7-F56AEEDDADB7}" srcOrd="0" destOrd="0" parTransId="{D99229BF-6E97-427F-8E89-9FC2A3822A22}" sibTransId="{4981A8B7-935D-40D5-9B20-0EFC943B95A7}"/>
    <dgm:cxn modelId="{F573F269-92A4-4C22-9F01-80DE4B638946}" srcId="{3C9C7671-AC96-40C7-8349-F19744D0188A}" destId="{36693803-BC98-4893-88A8-BB69A0C0BC6F}" srcOrd="1" destOrd="0" parTransId="{CA5E7DD2-98E2-47E8-ABA8-5BE07322C76B}" sibTransId="{983F39EA-FB77-40C9-BD76-DC1387A0F312}"/>
    <dgm:cxn modelId="{0702E650-559D-4011-840E-2E954AEC714E}" srcId="{3C9C7671-AC96-40C7-8349-F19744D0188A}" destId="{04E8539A-69CD-4206-AAFF-99A4EC79EBDB}" srcOrd="2" destOrd="0" parTransId="{A490A9EB-6AAC-4274-A24A-AF35962F3E08}" sibTransId="{B3342474-8B03-49D6-B9A4-82593C6011F8}"/>
    <dgm:cxn modelId="{A3CA3C87-75EC-46DC-AE04-EB6CF5CD35FC}" type="presOf" srcId="{04E8539A-69CD-4206-AAFF-99A4EC79EBDB}" destId="{14FEDD2E-62DE-4749-A00F-4BE4A8DD23AF}" srcOrd="0" destOrd="0" presId="urn:microsoft.com/office/officeart/2018/2/layout/IconCircleList"/>
    <dgm:cxn modelId="{AE0385B9-80BF-4318-A842-44051EE79F65}" type="presOf" srcId="{B3342474-8B03-49D6-B9A4-82593C6011F8}" destId="{19224788-AB4C-4098-BFC8-B7500909AF6B}" srcOrd="0" destOrd="0" presId="urn:microsoft.com/office/officeart/2018/2/layout/IconCircleList"/>
    <dgm:cxn modelId="{B6748BC1-AF5C-42A5-AB24-CA20F4860E62}" type="presOf" srcId="{F46377F3-E022-4C89-9E11-84DBED261883}" destId="{10FD70BF-149D-4F8D-BAD9-9E385690A83D}" srcOrd="0" destOrd="0" presId="urn:microsoft.com/office/officeart/2018/2/layout/IconCircleList"/>
    <dgm:cxn modelId="{393C1AC7-808E-4E3E-A41D-6582A8FD56C0}" type="presOf" srcId="{C0556E48-FFE3-4D2F-8AD7-F56AEEDDADB7}" destId="{060C7910-0317-4320-BF65-D505C65221A6}" srcOrd="0" destOrd="0" presId="urn:microsoft.com/office/officeart/2018/2/layout/IconCircleList"/>
    <dgm:cxn modelId="{1F1B1FEC-280C-41B6-9DED-11D70CACD159}" type="presOf" srcId="{983F39EA-FB77-40C9-BD76-DC1387A0F312}" destId="{C7A3C185-A7CD-4AD3-A113-0F96F3DDBFEA}" srcOrd="0" destOrd="0" presId="urn:microsoft.com/office/officeart/2018/2/layout/IconCircleList"/>
    <dgm:cxn modelId="{1A67A6EF-C5C4-4FB9-AEE6-6AE56F950757}" srcId="{3C9C7671-AC96-40C7-8349-F19744D0188A}" destId="{F46377F3-E022-4C89-9E11-84DBED261883}" srcOrd="3" destOrd="0" parTransId="{38E1DA7E-64A2-4481-8B13-EE5FA6B47373}" sibTransId="{77B3B47B-2F55-447D-A0DE-496972C6B96E}"/>
    <dgm:cxn modelId="{CC6322FB-59BA-4378-93DF-F1A604A0F79E}" type="presOf" srcId="{36693803-BC98-4893-88A8-BB69A0C0BC6F}" destId="{CABA663C-8835-4D1C-AD99-8DD04E54481B}" srcOrd="0" destOrd="0" presId="urn:microsoft.com/office/officeart/2018/2/layout/IconCircleList"/>
    <dgm:cxn modelId="{C099A9A0-E087-4657-A7A3-9EA6DD1C0B7D}" type="presParOf" srcId="{D77BCEC5-F113-4B40-9096-2D628241458E}" destId="{EDA9C338-C00D-441B-A8F9-9820ECED2F10}" srcOrd="0" destOrd="0" presId="urn:microsoft.com/office/officeart/2018/2/layout/IconCircleList"/>
    <dgm:cxn modelId="{7CF44B16-0CA8-435A-828D-9A19FFD87081}" type="presParOf" srcId="{EDA9C338-C00D-441B-A8F9-9820ECED2F10}" destId="{D674774A-EF8E-41C0-A68C-2A1CE4AF20FA}" srcOrd="0" destOrd="0" presId="urn:microsoft.com/office/officeart/2018/2/layout/IconCircleList"/>
    <dgm:cxn modelId="{BF6E1DFD-2B27-4E4C-8765-95E9BBF0AB99}" type="presParOf" srcId="{D674774A-EF8E-41C0-A68C-2A1CE4AF20FA}" destId="{31E60810-2851-4B31-B570-CA7944CC9F67}" srcOrd="0" destOrd="0" presId="urn:microsoft.com/office/officeart/2018/2/layout/IconCircleList"/>
    <dgm:cxn modelId="{194C0969-832E-4B5D-8DC2-6F0D5E3F9F06}" type="presParOf" srcId="{D674774A-EF8E-41C0-A68C-2A1CE4AF20FA}" destId="{C60555B5-954F-48CA-BD4F-7C66E8693EEA}" srcOrd="1" destOrd="0" presId="urn:microsoft.com/office/officeart/2018/2/layout/IconCircleList"/>
    <dgm:cxn modelId="{8411FDEB-4078-4F27-B5F4-C37DE8505CA4}" type="presParOf" srcId="{D674774A-EF8E-41C0-A68C-2A1CE4AF20FA}" destId="{5BF030AD-2F44-4296-AF29-A581D0672AA2}" srcOrd="2" destOrd="0" presId="urn:microsoft.com/office/officeart/2018/2/layout/IconCircleList"/>
    <dgm:cxn modelId="{127AE1F1-14CB-4951-921E-7B24830FE2AD}" type="presParOf" srcId="{D674774A-EF8E-41C0-A68C-2A1CE4AF20FA}" destId="{060C7910-0317-4320-BF65-D505C65221A6}" srcOrd="3" destOrd="0" presId="urn:microsoft.com/office/officeart/2018/2/layout/IconCircleList"/>
    <dgm:cxn modelId="{180BC873-A678-4E03-84C8-272A1662E418}" type="presParOf" srcId="{EDA9C338-C00D-441B-A8F9-9820ECED2F10}" destId="{C81D432F-EE3A-44FE-BF4F-FF3B1B27F06B}" srcOrd="1" destOrd="0" presId="urn:microsoft.com/office/officeart/2018/2/layout/IconCircleList"/>
    <dgm:cxn modelId="{BC7FA4B6-9C21-4113-B077-9395711DF4D1}" type="presParOf" srcId="{EDA9C338-C00D-441B-A8F9-9820ECED2F10}" destId="{2E800EC5-1A0D-4042-8002-A13254B2A0C2}" srcOrd="2" destOrd="0" presId="urn:microsoft.com/office/officeart/2018/2/layout/IconCircleList"/>
    <dgm:cxn modelId="{7D9AA411-D1AA-4B9F-9995-64814F0196FC}" type="presParOf" srcId="{2E800EC5-1A0D-4042-8002-A13254B2A0C2}" destId="{75C16879-E318-4584-8B3D-C5129338D036}" srcOrd="0" destOrd="0" presId="urn:microsoft.com/office/officeart/2018/2/layout/IconCircleList"/>
    <dgm:cxn modelId="{8B13C40E-5D3B-4082-8577-883E41375E0E}" type="presParOf" srcId="{2E800EC5-1A0D-4042-8002-A13254B2A0C2}" destId="{8E75CABC-EC7A-4E5E-A82E-9F5B66CCC8CA}" srcOrd="1" destOrd="0" presId="urn:microsoft.com/office/officeart/2018/2/layout/IconCircleList"/>
    <dgm:cxn modelId="{02A34376-3643-4DCE-BB33-A112BE3C5088}" type="presParOf" srcId="{2E800EC5-1A0D-4042-8002-A13254B2A0C2}" destId="{BC9E1E5A-749B-46AF-AAD9-4E612EE4CE3F}" srcOrd="2" destOrd="0" presId="urn:microsoft.com/office/officeart/2018/2/layout/IconCircleList"/>
    <dgm:cxn modelId="{31FE8CFD-001D-49A3-85E4-74BD2115F6D0}" type="presParOf" srcId="{2E800EC5-1A0D-4042-8002-A13254B2A0C2}" destId="{CABA663C-8835-4D1C-AD99-8DD04E54481B}" srcOrd="3" destOrd="0" presId="urn:microsoft.com/office/officeart/2018/2/layout/IconCircleList"/>
    <dgm:cxn modelId="{AD925167-C87A-4DF6-9E29-D207BE9703AC}" type="presParOf" srcId="{EDA9C338-C00D-441B-A8F9-9820ECED2F10}" destId="{C7A3C185-A7CD-4AD3-A113-0F96F3DDBFEA}" srcOrd="3" destOrd="0" presId="urn:microsoft.com/office/officeart/2018/2/layout/IconCircleList"/>
    <dgm:cxn modelId="{4CC3B274-3492-48CF-847D-602ED0AAB7C2}" type="presParOf" srcId="{EDA9C338-C00D-441B-A8F9-9820ECED2F10}" destId="{C1464D1C-76D3-46A8-8922-BF76C218D1C5}" srcOrd="4" destOrd="0" presId="urn:microsoft.com/office/officeart/2018/2/layout/IconCircleList"/>
    <dgm:cxn modelId="{AF4FB44A-9378-413C-8186-A4BDF124C2EB}" type="presParOf" srcId="{C1464D1C-76D3-46A8-8922-BF76C218D1C5}" destId="{15BBF18D-D29A-4C8F-A232-C29CD3C62145}" srcOrd="0" destOrd="0" presId="urn:microsoft.com/office/officeart/2018/2/layout/IconCircleList"/>
    <dgm:cxn modelId="{C4D0AB2F-44D8-4074-ABDC-407BF25A9664}" type="presParOf" srcId="{C1464D1C-76D3-46A8-8922-BF76C218D1C5}" destId="{01951D2D-7423-480B-A481-87AD8603354C}" srcOrd="1" destOrd="0" presId="urn:microsoft.com/office/officeart/2018/2/layout/IconCircleList"/>
    <dgm:cxn modelId="{4E4055CA-E685-4E74-8623-427D8A881A97}" type="presParOf" srcId="{C1464D1C-76D3-46A8-8922-BF76C218D1C5}" destId="{707B15FF-7B6B-4A1F-B110-CE25277FEB69}" srcOrd="2" destOrd="0" presId="urn:microsoft.com/office/officeart/2018/2/layout/IconCircleList"/>
    <dgm:cxn modelId="{ADD7F6DC-3C45-4CE9-8F3F-334D494FE517}" type="presParOf" srcId="{C1464D1C-76D3-46A8-8922-BF76C218D1C5}" destId="{14FEDD2E-62DE-4749-A00F-4BE4A8DD23AF}" srcOrd="3" destOrd="0" presId="urn:microsoft.com/office/officeart/2018/2/layout/IconCircleList"/>
    <dgm:cxn modelId="{9396F5A3-501E-4A10-8026-D4211433B6B5}" type="presParOf" srcId="{EDA9C338-C00D-441B-A8F9-9820ECED2F10}" destId="{19224788-AB4C-4098-BFC8-B7500909AF6B}" srcOrd="5" destOrd="0" presId="urn:microsoft.com/office/officeart/2018/2/layout/IconCircleList"/>
    <dgm:cxn modelId="{ACD397BA-6404-42EF-95AA-13DCAB8C8D16}" type="presParOf" srcId="{EDA9C338-C00D-441B-A8F9-9820ECED2F10}" destId="{64D56F74-8928-44C3-9219-F3F9AC885060}" srcOrd="6" destOrd="0" presId="urn:microsoft.com/office/officeart/2018/2/layout/IconCircleList"/>
    <dgm:cxn modelId="{0C4232C9-5B2F-4089-AF57-EDBE6ADFC4E8}" type="presParOf" srcId="{64D56F74-8928-44C3-9219-F3F9AC885060}" destId="{5E745E32-3CDE-47CA-9F07-DDA637156DF2}" srcOrd="0" destOrd="0" presId="urn:microsoft.com/office/officeart/2018/2/layout/IconCircleList"/>
    <dgm:cxn modelId="{68E1E576-0599-4178-A87E-1C6CCDDBA60B}" type="presParOf" srcId="{64D56F74-8928-44C3-9219-F3F9AC885060}" destId="{D86B12CA-3A87-4805-9D14-A37A54D64A00}" srcOrd="1" destOrd="0" presId="urn:microsoft.com/office/officeart/2018/2/layout/IconCircleList"/>
    <dgm:cxn modelId="{81A54951-B32A-4B9D-B762-A671DD016B87}" type="presParOf" srcId="{64D56F74-8928-44C3-9219-F3F9AC885060}" destId="{EC587914-0032-4645-AC9F-B350A997C834}" srcOrd="2" destOrd="0" presId="urn:microsoft.com/office/officeart/2018/2/layout/IconCircleList"/>
    <dgm:cxn modelId="{C469F23E-FC80-41EA-88F0-193832313065}" type="presParOf" srcId="{64D56F74-8928-44C3-9219-F3F9AC885060}" destId="{10FD70BF-149D-4F8D-BAD9-9E385690A83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60810-2851-4B31-B570-CA7944CC9F67}">
      <dsp:nvSpPr>
        <dsp:cNvPr id="0" name=""/>
        <dsp:cNvSpPr/>
      </dsp:nvSpPr>
      <dsp:spPr>
        <a:xfrm>
          <a:off x="153427" y="227571"/>
          <a:ext cx="1305511" cy="13055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0555B5-954F-48CA-BD4F-7C66E8693EEA}">
      <dsp:nvSpPr>
        <dsp:cNvPr id="0" name=""/>
        <dsp:cNvSpPr/>
      </dsp:nvSpPr>
      <dsp:spPr>
        <a:xfrm>
          <a:off x="427585" y="501729"/>
          <a:ext cx="757196" cy="7571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0C7910-0317-4320-BF65-D505C65221A6}">
      <dsp:nvSpPr>
        <dsp:cNvPr id="0" name=""/>
        <dsp:cNvSpPr/>
      </dsp:nvSpPr>
      <dsp:spPr>
        <a:xfrm>
          <a:off x="1738691" y="227571"/>
          <a:ext cx="3077276" cy="13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According to Noe (2016), maintaining and enhancing employee performance requires continual training and development. </a:t>
          </a:r>
        </a:p>
      </dsp:txBody>
      <dsp:txXfrm>
        <a:off x="1738691" y="227571"/>
        <a:ext cx="3077276" cy="1305511"/>
      </dsp:txXfrm>
    </dsp:sp>
    <dsp:sp modelId="{75C16879-E318-4584-8B3D-C5129338D036}">
      <dsp:nvSpPr>
        <dsp:cNvPr id="0" name=""/>
        <dsp:cNvSpPr/>
      </dsp:nvSpPr>
      <dsp:spPr>
        <a:xfrm>
          <a:off x="5352160" y="227571"/>
          <a:ext cx="1305511" cy="13055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75CABC-EC7A-4E5E-A82E-9F5B66CCC8CA}">
      <dsp:nvSpPr>
        <dsp:cNvPr id="0" name=""/>
        <dsp:cNvSpPr/>
      </dsp:nvSpPr>
      <dsp:spPr>
        <a:xfrm>
          <a:off x="5626317" y="501729"/>
          <a:ext cx="757196" cy="7571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BA663C-8835-4D1C-AD99-8DD04E54481B}">
      <dsp:nvSpPr>
        <dsp:cNvPr id="0" name=""/>
        <dsp:cNvSpPr/>
      </dsp:nvSpPr>
      <dsp:spPr>
        <a:xfrm>
          <a:off x="6937423" y="227571"/>
          <a:ext cx="3077276" cy="13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Initial team member training sessions, continuous skill development seminars, and frequent refresher courses will all be part of our training program. </a:t>
          </a:r>
        </a:p>
      </dsp:txBody>
      <dsp:txXfrm>
        <a:off x="6937423" y="227571"/>
        <a:ext cx="3077276" cy="1305511"/>
      </dsp:txXfrm>
    </dsp:sp>
    <dsp:sp modelId="{15BBF18D-D29A-4C8F-A232-C29CD3C62145}">
      <dsp:nvSpPr>
        <dsp:cNvPr id="0" name=""/>
        <dsp:cNvSpPr/>
      </dsp:nvSpPr>
      <dsp:spPr>
        <a:xfrm>
          <a:off x="153427" y="2161092"/>
          <a:ext cx="1305511" cy="13055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951D2D-7423-480B-A481-87AD8603354C}">
      <dsp:nvSpPr>
        <dsp:cNvPr id="0" name=""/>
        <dsp:cNvSpPr/>
      </dsp:nvSpPr>
      <dsp:spPr>
        <a:xfrm>
          <a:off x="427585" y="2435250"/>
          <a:ext cx="757196" cy="7571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EDD2E-62DE-4749-A00F-4BE4A8DD23AF}">
      <dsp:nvSpPr>
        <dsp:cNvPr id="0" name=""/>
        <dsp:cNvSpPr/>
      </dsp:nvSpPr>
      <dsp:spPr>
        <a:xfrm>
          <a:off x="1738691" y="2161092"/>
          <a:ext cx="3077276" cy="13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In order to enable our team to succeed, we are dedicated to offering a collaborative and encouraging learning environment. </a:t>
          </a:r>
        </a:p>
      </dsp:txBody>
      <dsp:txXfrm>
        <a:off x="1738691" y="2161092"/>
        <a:ext cx="3077276" cy="1305511"/>
      </dsp:txXfrm>
    </dsp:sp>
    <dsp:sp modelId="{5E745E32-3CDE-47CA-9F07-DDA637156DF2}">
      <dsp:nvSpPr>
        <dsp:cNvPr id="0" name=""/>
        <dsp:cNvSpPr/>
      </dsp:nvSpPr>
      <dsp:spPr>
        <a:xfrm>
          <a:off x="5352160" y="2161092"/>
          <a:ext cx="1305511" cy="13055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6B12CA-3A87-4805-9D14-A37A54D64A00}">
      <dsp:nvSpPr>
        <dsp:cNvPr id="0" name=""/>
        <dsp:cNvSpPr/>
      </dsp:nvSpPr>
      <dsp:spPr>
        <a:xfrm>
          <a:off x="5626317" y="2435250"/>
          <a:ext cx="757196" cy="7571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FD70BF-149D-4F8D-BAD9-9E385690A83D}">
      <dsp:nvSpPr>
        <dsp:cNvPr id="0" name=""/>
        <dsp:cNvSpPr/>
      </dsp:nvSpPr>
      <dsp:spPr>
        <a:xfrm>
          <a:off x="6937423" y="2161092"/>
          <a:ext cx="3077276" cy="13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We will use pictures of interesting training sessions in progress that show our team members' eagerness and active engagement to demonstrate our dedication to training (Noe, 2016).</a:t>
          </a:r>
        </a:p>
      </dsp:txBody>
      <dsp:txXfrm>
        <a:off x="6937423" y="2161092"/>
        <a:ext cx="3077276" cy="130551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11/12/2023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2777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11/12/2023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9691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11/12/2023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06567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11/12/2023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81751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11/12/2023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84351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11/12/2023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46002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11/12/2023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20574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11/12/2023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65898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11/12/2023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0157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11/12/2023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66414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11/12/2023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39423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11/12/2023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28117717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F3F884-DCC3-8C21-3948-F95371E2A6BF}"/>
              </a:ext>
            </a:extLst>
          </p:cNvPr>
          <p:cNvPicPr>
            <a:picLocks noChangeAspect="1"/>
          </p:cNvPicPr>
          <p:nvPr/>
        </p:nvPicPr>
        <p:blipFill rotWithShape="1">
          <a:blip r:embed="rId2"/>
          <a:srcRect l="2855" r="8764" b="4"/>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1" name="Freeform: Shape 1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77981" y="1122363"/>
            <a:ext cx="4023360" cy="3204134"/>
          </a:xfrm>
        </p:spPr>
        <p:txBody>
          <a:bodyPr anchor="b">
            <a:normAutofit fontScale="90000"/>
          </a:bodyPr>
          <a:lstStyle/>
          <a:p>
            <a:br>
              <a:rPr lang="en-US" sz="2400" dirty="0">
                <a:ea typeface="+mj-lt"/>
                <a:cs typeface="+mj-lt"/>
              </a:rPr>
            </a:br>
            <a:br>
              <a:rPr lang="en-US" sz="2400" dirty="0">
                <a:ea typeface="+mj-lt"/>
                <a:cs typeface="+mj-lt"/>
              </a:rPr>
            </a:br>
            <a:br>
              <a:rPr lang="en-US" sz="2400" dirty="0">
                <a:ea typeface="+mj-lt"/>
                <a:cs typeface="+mj-lt"/>
              </a:rPr>
            </a:br>
            <a:br>
              <a:rPr lang="en-US" sz="2400" dirty="0">
                <a:ea typeface="+mj-lt"/>
                <a:cs typeface="+mj-lt"/>
              </a:rPr>
            </a:br>
            <a:br>
              <a:rPr lang="en-US" sz="2400" dirty="0">
                <a:ea typeface="+mj-lt"/>
                <a:cs typeface="+mj-lt"/>
              </a:rPr>
            </a:br>
            <a:br>
              <a:rPr lang="en-US" sz="2400" dirty="0">
                <a:ea typeface="+mj-lt"/>
                <a:cs typeface="+mj-lt"/>
              </a:rPr>
            </a:br>
            <a:br>
              <a:rPr lang="en-US" sz="2400" dirty="0">
                <a:ea typeface="+mj-lt"/>
                <a:cs typeface="+mj-lt"/>
              </a:rPr>
            </a:br>
            <a:br>
              <a:rPr lang="en-US" sz="2400" dirty="0">
                <a:ea typeface="+mj-lt"/>
                <a:cs typeface="+mj-lt"/>
              </a:rPr>
            </a:br>
            <a:br>
              <a:rPr lang="en-US" sz="2400" dirty="0">
                <a:ea typeface="+mj-lt"/>
                <a:cs typeface="+mj-lt"/>
              </a:rPr>
            </a:br>
            <a:br>
              <a:rPr lang="en-US" sz="2400" dirty="0">
                <a:ea typeface="+mj-lt"/>
                <a:cs typeface="+mj-lt"/>
              </a:rPr>
            </a:br>
            <a:r>
              <a:rPr lang="en-US" sz="2400" dirty="0">
                <a:ea typeface="+mj-lt"/>
                <a:cs typeface="+mj-lt"/>
              </a:rPr>
              <a:t>Student number:2230719</a:t>
            </a:r>
            <a:br>
              <a:rPr lang="en-US" sz="2400" dirty="0">
                <a:ea typeface="+mj-lt"/>
                <a:cs typeface="+mj-lt"/>
              </a:rPr>
            </a:br>
            <a:r>
              <a:rPr lang="en-US" sz="2400" dirty="0">
                <a:ea typeface="+mj-lt"/>
                <a:cs typeface="+mj-lt"/>
              </a:rPr>
              <a:t>Module name: Operating Hotel Facilities</a:t>
            </a:r>
            <a:br>
              <a:rPr lang="en-US" sz="2400" dirty="0">
                <a:ea typeface="+mj-lt"/>
                <a:cs typeface="+mj-lt"/>
              </a:rPr>
            </a:br>
            <a:r>
              <a:rPr lang="en-US" sz="2400" dirty="0">
                <a:ea typeface="+mj-lt"/>
                <a:cs typeface="+mj-lt"/>
              </a:rPr>
              <a:t>Lecturer: Natalie Brailsford </a:t>
            </a:r>
            <a:br>
              <a:rPr lang="en-US" sz="2400" dirty="0">
                <a:ea typeface="+mj-lt"/>
                <a:cs typeface="+mj-lt"/>
              </a:rPr>
            </a:br>
            <a:r>
              <a:rPr lang="en-US" sz="2400" dirty="0">
                <a:ea typeface="+mj-lt"/>
                <a:cs typeface="+mj-lt"/>
              </a:rPr>
              <a:t>Module Code: BMIH4006</a:t>
            </a:r>
            <a:br>
              <a:rPr lang="en-US" sz="2400" dirty="0">
                <a:ea typeface="+mj-lt"/>
                <a:cs typeface="+mj-lt"/>
              </a:rPr>
            </a:br>
            <a:br>
              <a:rPr lang="en-US" sz="2400" dirty="0">
                <a:ea typeface="+mj-lt"/>
                <a:cs typeface="+mj-lt"/>
              </a:rPr>
            </a:br>
            <a:br>
              <a:rPr lang="en-US" sz="2400" dirty="0">
                <a:ea typeface="+mj-lt"/>
                <a:cs typeface="+mj-lt"/>
              </a:rPr>
            </a:br>
            <a:r>
              <a:rPr lang="en-US" sz="2400" dirty="0">
                <a:ea typeface="+mj-lt"/>
                <a:cs typeface="+mj-lt"/>
              </a:rPr>
              <a:t>Optimizing Team Performance: Room Cleaning Checklist Training</a:t>
            </a:r>
            <a:endParaRPr lang="en-US" sz="2400" dirty="0"/>
          </a:p>
        </p:txBody>
      </p:sp>
      <p:sp>
        <p:nvSpPr>
          <p:cNvPr id="3" name="Subtitle 2"/>
          <p:cNvSpPr>
            <a:spLocks noGrp="1"/>
          </p:cNvSpPr>
          <p:nvPr>
            <p:ph type="subTitle" idx="1"/>
          </p:nvPr>
        </p:nvSpPr>
        <p:spPr>
          <a:xfrm>
            <a:off x="477981" y="4872922"/>
            <a:ext cx="3933306" cy="1208141"/>
          </a:xfrm>
        </p:spPr>
        <p:txBody>
          <a:bodyPr vert="horz" lIns="91440" tIns="45720" rIns="91440" bIns="45720" rtlCol="0">
            <a:normAutofit/>
          </a:bodyPr>
          <a:lstStyle/>
          <a:p>
            <a:r>
              <a:rPr lang="en-US" sz="2000" dirty="0">
                <a:ea typeface="+mn-lt"/>
                <a:cs typeface="+mn-lt"/>
              </a:rPr>
              <a:t>A Journey Towards Excellence</a:t>
            </a:r>
            <a:endParaRPr lang="en-US" sz="2000" dirty="0"/>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aid making a bed&#10;&#10;Description automatically generated">
            <a:extLst>
              <a:ext uri="{FF2B5EF4-FFF2-40B4-BE49-F238E27FC236}">
                <a16:creationId xmlns:a16="http://schemas.microsoft.com/office/drawing/2014/main" id="{2BD216FC-9C92-CBFB-ECB3-3E5D1A0BA514}"/>
              </a:ext>
            </a:extLst>
          </p:cNvPr>
          <p:cNvPicPr>
            <a:picLocks noChangeAspect="1"/>
          </p:cNvPicPr>
          <p:nvPr/>
        </p:nvPicPr>
        <p:blipFill rotWithShape="1">
          <a:blip r:embed="rId2"/>
          <a:srcRect l="36792"/>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7980A2-C144-A28D-81C3-577D63BEDCB6}"/>
              </a:ext>
            </a:extLst>
          </p:cNvPr>
          <p:cNvSpPr>
            <a:spLocks noGrp="1"/>
          </p:cNvSpPr>
          <p:nvPr>
            <p:ph type="title"/>
          </p:nvPr>
        </p:nvSpPr>
        <p:spPr>
          <a:xfrm>
            <a:off x="371094" y="1161288"/>
            <a:ext cx="3438144" cy="1124712"/>
          </a:xfrm>
        </p:spPr>
        <p:txBody>
          <a:bodyPr anchor="b">
            <a:normAutofit/>
          </a:bodyPr>
          <a:lstStyle/>
          <a:p>
            <a:r>
              <a:rPr lang="en-US" sz="2800">
                <a:solidFill>
                  <a:schemeClr val="bg1"/>
                </a:solidFill>
              </a:rPr>
              <a:t>Introduction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DF67A95-AB00-5BB4-3D64-F4970E1DE487}"/>
              </a:ext>
            </a:extLst>
          </p:cNvPr>
          <p:cNvSpPr>
            <a:spLocks noGrp="1"/>
          </p:cNvSpPr>
          <p:nvPr>
            <p:ph idx="1"/>
          </p:nvPr>
        </p:nvSpPr>
        <p:spPr>
          <a:xfrm>
            <a:off x="371094" y="2718054"/>
            <a:ext cx="3438906" cy="3207258"/>
          </a:xfrm>
        </p:spPr>
        <p:txBody>
          <a:bodyPr vert="horz" lIns="91440" tIns="45720" rIns="91440" bIns="45720" rtlCol="0" anchor="t">
            <a:normAutofit/>
          </a:bodyPr>
          <a:lstStyle/>
          <a:p>
            <a:pPr>
              <a:lnSpc>
                <a:spcPct val="100000"/>
              </a:lnSpc>
            </a:pPr>
            <a:r>
              <a:rPr lang="en-US" sz="900">
                <a:solidFill>
                  <a:schemeClr val="bg1"/>
                </a:solidFill>
                <a:ea typeface="+mn-lt"/>
                <a:cs typeface="+mn-lt"/>
              </a:rPr>
              <a:t>We cordially invite you to participate in this workshop, where we will discuss the importance of maintaining our brand standards and present the room cleanliness checklist, a useful tool that will enable us to perform our housekeeping duties to the highest degree. </a:t>
            </a:r>
          </a:p>
          <a:p>
            <a:pPr>
              <a:lnSpc>
                <a:spcPct val="100000"/>
              </a:lnSpc>
            </a:pPr>
            <a:r>
              <a:rPr lang="en-US" sz="900">
                <a:solidFill>
                  <a:schemeClr val="bg1"/>
                </a:solidFill>
                <a:ea typeface="+mn-lt"/>
                <a:cs typeface="+mn-lt"/>
              </a:rPr>
              <a:t>Great guest experiences are the cornerstone of our business, and every guest's sense of home is greatly enhanced by the way our rooms are presented and kept tidy. </a:t>
            </a:r>
          </a:p>
          <a:p>
            <a:pPr>
              <a:lnSpc>
                <a:spcPct val="100000"/>
              </a:lnSpc>
            </a:pPr>
            <a:r>
              <a:rPr lang="en-US" sz="900">
                <a:solidFill>
                  <a:schemeClr val="bg1"/>
                </a:solidFill>
                <a:ea typeface="+mn-lt"/>
                <a:cs typeface="+mn-lt"/>
              </a:rPr>
              <a:t>Your guide to routinely meeting these high standards for room cleaning is the checklist. </a:t>
            </a:r>
          </a:p>
          <a:p>
            <a:pPr>
              <a:lnSpc>
                <a:spcPct val="100000"/>
              </a:lnSpc>
            </a:pPr>
            <a:r>
              <a:rPr lang="en-US" sz="900">
                <a:solidFill>
                  <a:schemeClr val="bg1"/>
                </a:solidFill>
                <a:ea typeface="+mn-lt"/>
                <a:cs typeface="+mn-lt"/>
              </a:rPr>
              <a:t>It's a guide to visitor happiness and team accomplishment, not just a to-do list. We'll look at how this list of requirements and staff involvement principles can help us improve our performance and give our esteemed guests experiences they won't soon forget in a few moments.</a:t>
            </a:r>
            <a:endParaRPr lang="en-US" sz="900">
              <a:solidFill>
                <a:schemeClr val="bg1"/>
              </a:solidFill>
            </a:endParaRPr>
          </a:p>
          <a:p>
            <a:pPr>
              <a:lnSpc>
                <a:spcPct val="100000"/>
              </a:lnSpc>
            </a:pPr>
            <a:endParaRPr lang="en-US" sz="900">
              <a:solidFill>
                <a:schemeClr val="bg1"/>
              </a:solidFill>
            </a:endParaRPr>
          </a:p>
        </p:txBody>
      </p:sp>
    </p:spTree>
    <p:extLst>
      <p:ext uri="{BB962C8B-B14F-4D97-AF65-F5344CB8AC3E}">
        <p14:creationId xmlns:p14="http://schemas.microsoft.com/office/powerpoint/2010/main" val="3034443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stack of towels&#10;&#10;Description automatically generated">
            <a:extLst>
              <a:ext uri="{FF2B5EF4-FFF2-40B4-BE49-F238E27FC236}">
                <a16:creationId xmlns:a16="http://schemas.microsoft.com/office/drawing/2014/main" id="{B745AAF1-FCA0-8C23-0FF5-E809698F463D}"/>
              </a:ext>
            </a:extLst>
          </p:cNvPr>
          <p:cNvPicPr>
            <a:picLocks noChangeAspect="1"/>
          </p:cNvPicPr>
          <p:nvPr/>
        </p:nvPicPr>
        <p:blipFill rotWithShape="1">
          <a:blip r:embed="rId2"/>
          <a:srcRect r="15617" b="-1"/>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9FC257-0978-3787-F50E-BFC6DB0E7A3B}"/>
              </a:ext>
            </a:extLst>
          </p:cNvPr>
          <p:cNvSpPr>
            <a:spLocks noGrp="1"/>
          </p:cNvSpPr>
          <p:nvPr>
            <p:ph type="title"/>
          </p:nvPr>
        </p:nvSpPr>
        <p:spPr>
          <a:xfrm>
            <a:off x="371094" y="1161288"/>
            <a:ext cx="3438144" cy="1124712"/>
          </a:xfrm>
        </p:spPr>
        <p:txBody>
          <a:bodyPr anchor="b">
            <a:normAutofit/>
          </a:bodyPr>
          <a:lstStyle/>
          <a:p>
            <a:r>
              <a:rPr lang="en-US" sz="2600">
                <a:solidFill>
                  <a:schemeClr val="bg1"/>
                </a:solidFill>
              </a:rPr>
              <a:t>Employee engagement model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ACCC4A7-8703-B283-8335-219730DCA191}"/>
              </a:ext>
            </a:extLst>
          </p:cNvPr>
          <p:cNvSpPr>
            <a:spLocks noGrp="1"/>
          </p:cNvSpPr>
          <p:nvPr>
            <p:ph idx="1"/>
          </p:nvPr>
        </p:nvSpPr>
        <p:spPr>
          <a:xfrm>
            <a:off x="371094" y="2718054"/>
            <a:ext cx="3438906" cy="3207258"/>
          </a:xfrm>
        </p:spPr>
        <p:txBody>
          <a:bodyPr vert="horz" lIns="91440" tIns="45720" rIns="91440" bIns="45720" rtlCol="0" anchor="t">
            <a:normAutofit/>
          </a:bodyPr>
          <a:lstStyle/>
          <a:p>
            <a:pPr>
              <a:lnSpc>
                <a:spcPct val="100000"/>
              </a:lnSpc>
            </a:pPr>
            <a:r>
              <a:rPr lang="en-US" sz="1100">
                <a:solidFill>
                  <a:schemeClr val="bg1"/>
                </a:solidFill>
                <a:ea typeface="+mn-lt"/>
                <a:cs typeface="+mn-lt"/>
              </a:rPr>
              <a:t>The Gallup Q12 model defines worker engagement as a worker's passion and interest in their work, which has a direct effect on the productivity of the team (Gallup, n.d.). </a:t>
            </a:r>
          </a:p>
          <a:p>
            <a:pPr>
              <a:lnSpc>
                <a:spcPct val="100000"/>
              </a:lnSpc>
            </a:pPr>
            <a:r>
              <a:rPr lang="en-US" sz="1100">
                <a:solidFill>
                  <a:schemeClr val="bg1"/>
                </a:solidFill>
                <a:ea typeface="+mn-lt"/>
                <a:cs typeface="+mn-lt"/>
              </a:rPr>
              <a:t>Studies have indicated that highly engaged staff members are more efficient, offer superior guest service, and have a favourable impact on the company's general success (Harter et al., 2002). </a:t>
            </a:r>
          </a:p>
          <a:p>
            <a:pPr>
              <a:lnSpc>
                <a:spcPct val="100000"/>
              </a:lnSpc>
            </a:pPr>
            <a:r>
              <a:rPr lang="en-US" sz="1100">
                <a:solidFill>
                  <a:schemeClr val="bg1"/>
                </a:solidFill>
                <a:ea typeface="+mn-lt"/>
                <a:cs typeface="+mn-lt"/>
              </a:rPr>
              <a:t>We can build a work atmosphere that inspires drive, dedication, and a passion for excellence amongst our employees by comprehending and putting the concepts of employee engagement into practice. </a:t>
            </a:r>
          </a:p>
          <a:p>
            <a:pPr>
              <a:lnSpc>
                <a:spcPct val="100000"/>
              </a:lnSpc>
            </a:pPr>
            <a:r>
              <a:rPr lang="en-US" sz="1100">
                <a:solidFill>
                  <a:schemeClr val="bg1"/>
                </a:solidFill>
                <a:ea typeface="+mn-lt"/>
                <a:cs typeface="+mn-lt"/>
              </a:rPr>
              <a:t>This will eventually improve results for both our workers and our visitors.</a:t>
            </a:r>
            <a:endParaRPr lang="en-US" sz="1100">
              <a:solidFill>
                <a:schemeClr val="bg1"/>
              </a:solidFill>
            </a:endParaRPr>
          </a:p>
          <a:p>
            <a:pPr>
              <a:lnSpc>
                <a:spcPct val="100000"/>
              </a:lnSpc>
            </a:pPr>
            <a:endParaRPr lang="en-US" sz="1100">
              <a:solidFill>
                <a:schemeClr val="bg1"/>
              </a:solidFill>
            </a:endParaRPr>
          </a:p>
        </p:txBody>
      </p:sp>
    </p:spTree>
    <p:extLst>
      <p:ext uri="{BB962C8B-B14F-4D97-AF65-F5344CB8AC3E}">
        <p14:creationId xmlns:p14="http://schemas.microsoft.com/office/powerpoint/2010/main" val="714907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173C6-4EDD-9410-72A1-04324A1146AC}"/>
              </a:ext>
            </a:extLst>
          </p:cNvPr>
          <p:cNvSpPr>
            <a:spLocks noGrp="1"/>
          </p:cNvSpPr>
          <p:nvPr>
            <p:ph type="title"/>
          </p:nvPr>
        </p:nvSpPr>
        <p:spPr>
          <a:xfrm>
            <a:off x="411480" y="987552"/>
            <a:ext cx="4485861" cy="1088136"/>
          </a:xfrm>
        </p:spPr>
        <p:txBody>
          <a:bodyPr anchor="b">
            <a:normAutofit/>
          </a:bodyPr>
          <a:lstStyle/>
          <a:p>
            <a:r>
              <a:rPr lang="en-US" sz="2400">
                <a:ea typeface="+mj-lt"/>
                <a:cs typeface="+mj-lt"/>
              </a:rPr>
              <a:t>Linking Employee Engagement and Room Cleaning</a:t>
            </a:r>
            <a:endParaRPr lang="en-US" sz="2400"/>
          </a:p>
        </p:txBody>
      </p:sp>
      <p:sp>
        <p:nvSpPr>
          <p:cNvPr id="19" name="Rectangle 18">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C37789C-2DD5-A5EF-DCCE-681532B145E0}"/>
              </a:ext>
            </a:extLst>
          </p:cNvPr>
          <p:cNvSpPr>
            <a:spLocks noGrp="1"/>
          </p:cNvSpPr>
          <p:nvPr>
            <p:ph idx="1"/>
          </p:nvPr>
        </p:nvSpPr>
        <p:spPr>
          <a:xfrm>
            <a:off x="411479" y="2688336"/>
            <a:ext cx="4498848" cy="3584448"/>
          </a:xfrm>
        </p:spPr>
        <p:txBody>
          <a:bodyPr vert="horz" lIns="91440" tIns="45720" rIns="91440" bIns="45720" rtlCol="0" anchor="t">
            <a:normAutofit/>
          </a:bodyPr>
          <a:lstStyle/>
          <a:p>
            <a:pPr>
              <a:lnSpc>
                <a:spcPct val="100000"/>
              </a:lnSpc>
            </a:pPr>
            <a:r>
              <a:rPr lang="en-US" sz="900">
                <a:ea typeface="+mn-lt"/>
                <a:cs typeface="+mn-lt"/>
              </a:rPr>
              <a:t>The idea of psychological security is essential to worker engagement and aligns with the desire of our team members for a welcoming and inclusive workplace. Edmondson's (1999) research emphasizes that employee involvement and innovation are enhanced when they feel comfortable sharing issues or making recommendations. </a:t>
            </a:r>
          </a:p>
          <a:p>
            <a:pPr>
              <a:lnSpc>
                <a:spcPct val="100000"/>
              </a:lnSpc>
            </a:pPr>
            <a:r>
              <a:rPr lang="en-US" sz="900">
                <a:ea typeface="+mn-lt"/>
                <a:cs typeface="+mn-lt"/>
              </a:rPr>
              <a:t>This refers to encouraging team members to voice their opinions and issues on the cleaning procedure in the context of cleaning rooms, as this can result in improved procedures and increased job satisfaction.</a:t>
            </a:r>
            <a:endParaRPr lang="en-US" sz="900"/>
          </a:p>
          <a:p>
            <a:pPr>
              <a:lnSpc>
                <a:spcPct val="100000"/>
              </a:lnSpc>
            </a:pPr>
            <a:r>
              <a:rPr lang="en-US" sz="900">
                <a:ea typeface="+mn-lt"/>
                <a:cs typeface="+mn-lt"/>
              </a:rPr>
              <a:t>Conversely, maintaining staff well-being and company norms depends on matching safety requirements with health and security protocols. Hertzberg's Two-Factor Theory (Hertzberg, 1959) states that job unhappiness can be avoided by making sure safety needs are addressed.</a:t>
            </a:r>
          </a:p>
          <a:p>
            <a:pPr>
              <a:lnSpc>
                <a:spcPct val="100000"/>
              </a:lnSpc>
            </a:pPr>
            <a:r>
              <a:rPr lang="en-US" sz="900">
                <a:ea typeface="+mn-lt"/>
                <a:cs typeface="+mn-lt"/>
              </a:rPr>
              <a:t> Our dedication to health and safety protocols ensures that our team members work in a safe atmosphere and fosters employee engagement. </a:t>
            </a:r>
          </a:p>
          <a:p>
            <a:pPr>
              <a:lnSpc>
                <a:spcPct val="100000"/>
              </a:lnSpc>
            </a:pPr>
            <a:r>
              <a:rPr lang="en-US" sz="900">
                <a:ea typeface="+mn-lt"/>
                <a:cs typeface="+mn-lt"/>
              </a:rPr>
              <a:t>Following safety protocols not only meets their needs for safety but also safeguards our visitors' wellbeing. When we combine these ideas, we see that a motivated staff is more likely to adhere to health and safety protocols on a regular basis, protecting both workers and visitors.</a:t>
            </a:r>
            <a:endParaRPr lang="en-US" sz="900"/>
          </a:p>
          <a:p>
            <a:pPr>
              <a:lnSpc>
                <a:spcPct val="100000"/>
              </a:lnSpc>
            </a:pPr>
            <a:endParaRPr lang="en-US" sz="900"/>
          </a:p>
        </p:txBody>
      </p:sp>
      <p:pic>
        <p:nvPicPr>
          <p:cNvPr id="4" name="Picture 3" descr="A room with a fireplace and chairs&#10;&#10;Description automatically generated">
            <a:extLst>
              <a:ext uri="{FF2B5EF4-FFF2-40B4-BE49-F238E27FC236}">
                <a16:creationId xmlns:a16="http://schemas.microsoft.com/office/drawing/2014/main" id="{8D0DDAE3-26DA-165D-963C-E4DEF2FAD1A2}"/>
              </a:ext>
            </a:extLst>
          </p:cNvPr>
          <p:cNvPicPr>
            <a:picLocks noChangeAspect="1"/>
          </p:cNvPicPr>
          <p:nvPr/>
        </p:nvPicPr>
        <p:blipFill rotWithShape="1">
          <a:blip r:embed="rId2"/>
          <a:srcRect l="8394" r="27615"/>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93378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CA5BC5-1604-608C-564E-892F703DAB39}"/>
              </a:ext>
            </a:extLst>
          </p:cNvPr>
          <p:cNvSpPr>
            <a:spLocks noGrp="1"/>
          </p:cNvSpPr>
          <p:nvPr>
            <p:ph type="title"/>
          </p:nvPr>
        </p:nvSpPr>
        <p:spPr>
          <a:xfrm>
            <a:off x="838199" y="564211"/>
            <a:ext cx="4571999" cy="1165002"/>
          </a:xfrm>
        </p:spPr>
        <p:txBody>
          <a:bodyPr anchor="b">
            <a:normAutofit/>
          </a:bodyPr>
          <a:lstStyle/>
          <a:p>
            <a:r>
              <a:rPr lang="en-US" sz="3600"/>
              <a:t>Checklist essentials </a:t>
            </a:r>
          </a:p>
        </p:txBody>
      </p:sp>
      <p:sp>
        <p:nvSpPr>
          <p:cNvPr id="3" name="Content Placeholder 2">
            <a:extLst>
              <a:ext uri="{FF2B5EF4-FFF2-40B4-BE49-F238E27FC236}">
                <a16:creationId xmlns:a16="http://schemas.microsoft.com/office/drawing/2014/main" id="{3568E7A1-DCC9-7CB9-6A40-58CC915D5B0A}"/>
              </a:ext>
            </a:extLst>
          </p:cNvPr>
          <p:cNvSpPr>
            <a:spLocks noGrp="1"/>
          </p:cNvSpPr>
          <p:nvPr>
            <p:ph idx="1"/>
          </p:nvPr>
        </p:nvSpPr>
        <p:spPr>
          <a:xfrm>
            <a:off x="838199" y="2055327"/>
            <a:ext cx="4571999" cy="3776975"/>
          </a:xfrm>
        </p:spPr>
        <p:txBody>
          <a:bodyPr vert="horz" lIns="91440" tIns="45720" rIns="91440" bIns="45720" rtlCol="0">
            <a:normAutofit/>
          </a:bodyPr>
          <a:lstStyle/>
          <a:p>
            <a:pPr>
              <a:lnSpc>
                <a:spcPct val="100000"/>
              </a:lnSpc>
            </a:pPr>
            <a:r>
              <a:rPr lang="en-US" sz="1100">
                <a:ea typeface="+mn-lt"/>
                <a:cs typeface="+mn-lt"/>
              </a:rPr>
              <a:t>The checklist is made up of an extensive list of chores that have been carefully crafted to ensure that our rooms are the cleanest and most presentable possible. </a:t>
            </a:r>
          </a:p>
          <a:p>
            <a:pPr>
              <a:lnSpc>
                <a:spcPct val="100000"/>
              </a:lnSpc>
            </a:pPr>
            <a:r>
              <a:rPr lang="en-US" sz="1100">
                <a:ea typeface="+mn-lt"/>
                <a:cs typeface="+mn-lt"/>
              </a:rPr>
              <a:t>It includes things from cleaning high-touch surfaces to replacing bed linens, and every item is essential to the general satisfaction of the guest.</a:t>
            </a:r>
            <a:endParaRPr lang="en-US" sz="1100"/>
          </a:p>
          <a:p>
            <a:pPr>
              <a:lnSpc>
                <a:spcPct val="100000"/>
              </a:lnSpc>
            </a:pPr>
            <a:r>
              <a:rPr lang="en-US" sz="1100">
                <a:ea typeface="+mn-lt"/>
                <a:cs typeface="+mn-lt"/>
              </a:rPr>
              <a:t>Our checklist is a planning instrument that helps ensure that our visitors have an amazing stay, not merely a list of things to do. </a:t>
            </a:r>
          </a:p>
          <a:p>
            <a:pPr>
              <a:lnSpc>
                <a:spcPct val="100000"/>
              </a:lnSpc>
            </a:pPr>
            <a:r>
              <a:rPr lang="en-US" sz="1100">
                <a:ea typeface="+mn-lt"/>
                <a:cs typeface="+mn-lt"/>
              </a:rPr>
              <a:t>It makes sure that nothing is overlooked and that each aspect is taken care of. </a:t>
            </a:r>
          </a:p>
          <a:p>
            <a:pPr>
              <a:lnSpc>
                <a:spcPct val="100000"/>
              </a:lnSpc>
            </a:pPr>
            <a:r>
              <a:rPr lang="en-US" sz="1100">
                <a:ea typeface="+mn-lt"/>
                <a:cs typeface="+mn-lt"/>
              </a:rPr>
              <a:t>We can be sure that we satisfy and even surpassing our brand requirements by regularly referring to this checklist, which leads to guest accommodations that are not just spotless but also hospitable and comfortable.</a:t>
            </a:r>
            <a:endParaRPr lang="en-US" sz="1100"/>
          </a:p>
          <a:p>
            <a:pPr>
              <a:lnSpc>
                <a:spcPct val="100000"/>
              </a:lnSpc>
            </a:pPr>
            <a:endParaRPr lang="en-US" sz="1100"/>
          </a:p>
        </p:txBody>
      </p:sp>
      <p:pic>
        <p:nvPicPr>
          <p:cNvPr id="4" name="Picture 3" descr="A mirror above a fireplace&#10;&#10;Description automatically generated">
            <a:extLst>
              <a:ext uri="{FF2B5EF4-FFF2-40B4-BE49-F238E27FC236}">
                <a16:creationId xmlns:a16="http://schemas.microsoft.com/office/drawing/2014/main" id="{9BAB9651-FCC7-B8F9-5D93-42E4D748C969}"/>
              </a:ext>
            </a:extLst>
          </p:cNvPr>
          <p:cNvPicPr>
            <a:picLocks noChangeAspect="1"/>
          </p:cNvPicPr>
          <p:nvPr/>
        </p:nvPicPr>
        <p:blipFill rotWithShape="1">
          <a:blip r:embed="rId2"/>
          <a:srcRect l="20626" r="14334"/>
          <a:stretch/>
        </p:blipFill>
        <p:spPr>
          <a:xfrm>
            <a:off x="6190488" y="566928"/>
            <a:ext cx="5157216" cy="5286197"/>
          </a:xfrm>
          <a:prstGeom prst="rect">
            <a:avLst/>
          </a:prstGeom>
        </p:spPr>
      </p:pic>
      <p:sp>
        <p:nvSpPr>
          <p:cNvPr id="11" name="Rectangle 10">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3801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om with a mirror and a bed&#10;&#10;Description automatically generated">
            <a:extLst>
              <a:ext uri="{FF2B5EF4-FFF2-40B4-BE49-F238E27FC236}">
                <a16:creationId xmlns:a16="http://schemas.microsoft.com/office/drawing/2014/main" id="{7F2BE7E3-8ED5-E436-C6C3-755ACABFE7AA}"/>
              </a:ext>
            </a:extLst>
          </p:cNvPr>
          <p:cNvPicPr>
            <a:picLocks noChangeAspect="1"/>
          </p:cNvPicPr>
          <p:nvPr/>
        </p:nvPicPr>
        <p:blipFill rotWithShape="1">
          <a:blip r:embed="rId2"/>
          <a:srcRect r="15617" b="-1"/>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6CB9CA-EB9F-CA49-8E9F-A60FAD038BD6}"/>
              </a:ext>
            </a:extLst>
          </p:cNvPr>
          <p:cNvSpPr>
            <a:spLocks noGrp="1"/>
          </p:cNvSpPr>
          <p:nvPr>
            <p:ph type="title"/>
          </p:nvPr>
        </p:nvSpPr>
        <p:spPr>
          <a:xfrm>
            <a:off x="371094" y="1161288"/>
            <a:ext cx="3438144" cy="1124712"/>
          </a:xfrm>
        </p:spPr>
        <p:txBody>
          <a:bodyPr anchor="b">
            <a:normAutofit/>
          </a:bodyPr>
          <a:lstStyle/>
          <a:p>
            <a:r>
              <a:rPr lang="en-US" sz="2800">
                <a:solidFill>
                  <a:schemeClr val="bg1"/>
                </a:solidFill>
              </a:rPr>
              <a:t>Industry best practices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F2A161A-4020-D0D7-086F-8AF0A9324C9F}"/>
              </a:ext>
            </a:extLst>
          </p:cNvPr>
          <p:cNvSpPr>
            <a:spLocks noGrp="1"/>
          </p:cNvSpPr>
          <p:nvPr>
            <p:ph idx="1"/>
          </p:nvPr>
        </p:nvSpPr>
        <p:spPr>
          <a:xfrm>
            <a:off x="371094" y="2718054"/>
            <a:ext cx="3438906" cy="3207258"/>
          </a:xfrm>
        </p:spPr>
        <p:txBody>
          <a:bodyPr vert="horz" lIns="91440" tIns="45720" rIns="91440" bIns="45720" rtlCol="0" anchor="t">
            <a:normAutofit/>
          </a:bodyPr>
          <a:lstStyle/>
          <a:p>
            <a:pPr>
              <a:lnSpc>
                <a:spcPct val="100000"/>
              </a:lnSpc>
            </a:pPr>
            <a:r>
              <a:rPr lang="en-US" sz="800">
                <a:solidFill>
                  <a:schemeClr val="bg1"/>
                </a:solidFill>
                <a:ea typeface="+mn-lt"/>
                <a:cs typeface="+mn-lt"/>
              </a:rPr>
              <a:t>According to research by Smith (2016), paying close attention to detail is crucial, especially when it comes to maintaining pristine surfaces and arranging furniture in a room.</a:t>
            </a:r>
          </a:p>
          <a:p>
            <a:pPr>
              <a:lnSpc>
                <a:spcPct val="100000"/>
              </a:lnSpc>
            </a:pPr>
            <a:r>
              <a:rPr lang="en-US" sz="800">
                <a:solidFill>
                  <a:schemeClr val="bg1"/>
                </a:solidFill>
                <a:ea typeface="+mn-lt"/>
                <a:cs typeface="+mn-lt"/>
              </a:rPr>
              <a:t> Numerous well-known hotels, including Hilton and Mariott, have won praise for the superb room presentations they have achieved by paying close attention to every little detail. </a:t>
            </a:r>
          </a:p>
          <a:p>
            <a:pPr>
              <a:lnSpc>
                <a:spcPct val="100000"/>
              </a:lnSpc>
            </a:pPr>
            <a:r>
              <a:rPr lang="en-US" sz="800">
                <a:solidFill>
                  <a:schemeClr val="bg1"/>
                </a:solidFill>
                <a:ea typeface="+mn-lt"/>
                <a:cs typeface="+mn-lt"/>
              </a:rPr>
              <a:t>Their success stories demonstrate how our checklist complies with industry best practices to the fullest extent possible, making sure that no detail is missed.</a:t>
            </a:r>
            <a:endParaRPr lang="en-US" sz="800">
              <a:solidFill>
                <a:schemeClr val="bg1"/>
              </a:solidFill>
            </a:endParaRPr>
          </a:p>
          <a:p>
            <a:pPr>
              <a:lnSpc>
                <a:spcPct val="100000"/>
              </a:lnSpc>
            </a:pPr>
            <a:r>
              <a:rPr lang="en-US" sz="800">
                <a:solidFill>
                  <a:schemeClr val="bg1"/>
                </a:solidFill>
                <a:ea typeface="+mn-lt"/>
                <a:cs typeface="+mn-lt"/>
              </a:rPr>
              <a:t>Mason (2019) further emphasizes the need of environmentally friendly cleaning methods as a developing trend in the business. In order to show their dedication to sustainability, hotels such as [Hilton] have implemented eco-friendly cleaning procedures and supplies. </a:t>
            </a:r>
          </a:p>
          <a:p>
            <a:pPr>
              <a:lnSpc>
                <a:spcPct val="100000"/>
              </a:lnSpc>
            </a:pPr>
            <a:r>
              <a:rPr lang="en-US" sz="800">
                <a:solidFill>
                  <a:schemeClr val="bg1"/>
                </a:solidFill>
                <a:ea typeface="+mn-lt"/>
                <a:cs typeface="+mn-lt"/>
              </a:rPr>
              <a:t>By incorporating such ecologically friendly practices into our checklist, we put ourselves at the cutting edge of industry best practices, which appeals to guests and enhances our reputation.</a:t>
            </a:r>
            <a:endParaRPr lang="en-US" sz="800">
              <a:solidFill>
                <a:schemeClr val="bg1"/>
              </a:solidFill>
            </a:endParaRPr>
          </a:p>
          <a:p>
            <a:pPr>
              <a:lnSpc>
                <a:spcPct val="100000"/>
              </a:lnSpc>
            </a:pPr>
            <a:endParaRPr lang="en-US" sz="800">
              <a:solidFill>
                <a:schemeClr val="bg1"/>
              </a:solidFill>
            </a:endParaRPr>
          </a:p>
        </p:txBody>
      </p:sp>
    </p:spTree>
    <p:extLst>
      <p:ext uri="{BB962C8B-B14F-4D97-AF65-F5344CB8AC3E}">
        <p14:creationId xmlns:p14="http://schemas.microsoft.com/office/powerpoint/2010/main" val="2326770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om with a bed and a table&#10;&#10;Description automatically generated">
            <a:extLst>
              <a:ext uri="{FF2B5EF4-FFF2-40B4-BE49-F238E27FC236}">
                <a16:creationId xmlns:a16="http://schemas.microsoft.com/office/drawing/2014/main" id="{1B4C4AAF-2EDB-988F-39B9-5FDCB3559963}"/>
              </a:ext>
            </a:extLst>
          </p:cNvPr>
          <p:cNvPicPr>
            <a:picLocks noChangeAspect="1"/>
          </p:cNvPicPr>
          <p:nvPr/>
        </p:nvPicPr>
        <p:blipFill rotWithShape="1">
          <a:blip r:embed="rId2">
            <a:alphaModFix amt="40000"/>
          </a:blip>
          <a:src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AA4536C1-4754-B0A0-374E-97F04D0433CB}"/>
              </a:ext>
            </a:extLst>
          </p:cNvPr>
          <p:cNvSpPr>
            <a:spLocks noGrp="1"/>
          </p:cNvSpPr>
          <p:nvPr>
            <p:ph type="title"/>
          </p:nvPr>
        </p:nvSpPr>
        <p:spPr>
          <a:xfrm>
            <a:off x="841249" y="941832"/>
            <a:ext cx="10506456" cy="2057400"/>
          </a:xfrm>
        </p:spPr>
        <p:txBody>
          <a:bodyPr anchor="b">
            <a:normAutofit/>
          </a:bodyPr>
          <a:lstStyle/>
          <a:p>
            <a:r>
              <a:rPr lang="en-US" sz="5000">
                <a:solidFill>
                  <a:schemeClr val="bg1"/>
                </a:solidFill>
              </a:rPr>
              <a:t>Employee engagement in practice </a:t>
            </a: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46DED36-665A-64CB-25BA-1D936322FB67}"/>
              </a:ext>
            </a:extLst>
          </p:cNvPr>
          <p:cNvSpPr>
            <a:spLocks noGrp="1"/>
          </p:cNvSpPr>
          <p:nvPr>
            <p:ph idx="1"/>
          </p:nvPr>
        </p:nvSpPr>
        <p:spPr>
          <a:xfrm>
            <a:off x="841248" y="3502152"/>
            <a:ext cx="10506456" cy="2670048"/>
          </a:xfrm>
        </p:spPr>
        <p:txBody>
          <a:bodyPr vert="horz" lIns="91440" tIns="45720" rIns="91440" bIns="45720" rtlCol="0">
            <a:normAutofit/>
          </a:bodyPr>
          <a:lstStyle/>
          <a:p>
            <a:pPr>
              <a:lnSpc>
                <a:spcPct val="100000"/>
              </a:lnSpc>
            </a:pPr>
            <a:r>
              <a:rPr lang="en-US" sz="1400">
                <a:solidFill>
                  <a:schemeClr val="bg1"/>
                </a:solidFill>
                <a:ea typeface="+mn-lt"/>
                <a:cs typeface="+mn-lt"/>
              </a:rPr>
              <a:t>Teams that are engaged are not only driven, but also creative and dedicated to achieving high standards. </a:t>
            </a:r>
          </a:p>
          <a:p>
            <a:pPr>
              <a:lnSpc>
                <a:spcPct val="100000"/>
              </a:lnSpc>
            </a:pPr>
            <a:r>
              <a:rPr lang="en-US" sz="1400">
                <a:solidFill>
                  <a:schemeClr val="bg1"/>
                </a:solidFill>
                <a:ea typeface="+mn-lt"/>
                <a:cs typeface="+mn-lt"/>
              </a:rPr>
              <a:t>According to research by Harter et al. (2002), motivated workers frequently go above and above, and their dedication is evident in their output.</a:t>
            </a:r>
            <a:endParaRPr lang="en-US" sz="1400">
              <a:solidFill>
                <a:schemeClr val="bg1"/>
              </a:solidFill>
            </a:endParaRPr>
          </a:p>
          <a:p>
            <a:pPr>
              <a:lnSpc>
                <a:spcPct val="100000"/>
              </a:lnSpc>
            </a:pPr>
            <a:r>
              <a:rPr lang="en-US" sz="1400">
                <a:solidFill>
                  <a:schemeClr val="bg1"/>
                </a:solidFill>
                <a:ea typeface="+mn-lt"/>
                <a:cs typeface="+mn-lt"/>
              </a:rPr>
              <a:t>We have personally experienced the transforming effect of staff engagement at our assigned property. </a:t>
            </a:r>
          </a:p>
          <a:p>
            <a:pPr>
              <a:lnSpc>
                <a:spcPct val="100000"/>
              </a:lnSpc>
            </a:pPr>
            <a:r>
              <a:rPr lang="en-US" sz="1400">
                <a:solidFill>
                  <a:schemeClr val="bg1"/>
                </a:solidFill>
                <a:ea typeface="+mn-lt"/>
                <a:cs typeface="+mn-lt"/>
              </a:rPr>
              <a:t>There have been notable increases in the quality of room cleaning as a result of our team's passion for what they do and commitment to providing guests with unforgettable experiences. </a:t>
            </a:r>
          </a:p>
          <a:p>
            <a:pPr>
              <a:lnSpc>
                <a:spcPct val="100000"/>
              </a:lnSpc>
            </a:pPr>
            <a:r>
              <a:rPr lang="en-US" sz="1400">
                <a:solidFill>
                  <a:schemeClr val="bg1"/>
                </a:solidFill>
                <a:ea typeface="+mn-lt"/>
                <a:cs typeface="+mn-lt"/>
              </a:rPr>
              <a:t>Members of the team have worked together and exchanged original ideas to improve the efficacy of our checklist. </a:t>
            </a:r>
          </a:p>
          <a:p>
            <a:pPr>
              <a:lnSpc>
                <a:spcPct val="100000"/>
              </a:lnSpc>
            </a:pPr>
            <a:r>
              <a:rPr lang="en-US" sz="1400">
                <a:solidFill>
                  <a:schemeClr val="bg1"/>
                </a:solidFill>
                <a:ea typeface="+mn-lt"/>
                <a:cs typeface="+mn-lt"/>
              </a:rPr>
              <a:t>They have adopted eco-friendly methods and creative cleaning procedures, lowering our environmental impact without sacrificing cleaning standards.</a:t>
            </a:r>
            <a:endParaRPr lang="en-US" sz="1400">
              <a:solidFill>
                <a:schemeClr val="bg1"/>
              </a:solidFill>
            </a:endParaRPr>
          </a:p>
          <a:p>
            <a:pPr>
              <a:lnSpc>
                <a:spcPct val="100000"/>
              </a:lnSpc>
            </a:pPr>
            <a:endParaRPr lang="en-US" sz="1400">
              <a:solidFill>
                <a:schemeClr val="bg1"/>
              </a:solidFill>
            </a:endParaRPr>
          </a:p>
        </p:txBody>
      </p:sp>
    </p:spTree>
    <p:extLst>
      <p:ext uri="{BB962C8B-B14F-4D97-AF65-F5344CB8AC3E}">
        <p14:creationId xmlns:p14="http://schemas.microsoft.com/office/powerpoint/2010/main" val="1742085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5924C-CEBB-249F-E941-183A96AA1C1C}"/>
              </a:ext>
            </a:extLst>
          </p:cNvPr>
          <p:cNvSpPr>
            <a:spLocks noGrp="1"/>
          </p:cNvSpPr>
          <p:nvPr>
            <p:ph type="title"/>
          </p:nvPr>
        </p:nvSpPr>
        <p:spPr/>
        <p:txBody>
          <a:bodyPr/>
          <a:lstStyle/>
          <a:p>
            <a:r>
              <a:rPr lang="en-US" dirty="0"/>
              <a:t>Training and support </a:t>
            </a:r>
          </a:p>
        </p:txBody>
      </p:sp>
      <p:graphicFrame>
        <p:nvGraphicFramePr>
          <p:cNvPr id="5" name="Content Placeholder 2">
            <a:extLst>
              <a:ext uri="{FF2B5EF4-FFF2-40B4-BE49-F238E27FC236}">
                <a16:creationId xmlns:a16="http://schemas.microsoft.com/office/drawing/2014/main" id="{F92B2E64-77B1-4BE2-4CF9-28636BE309F7}"/>
              </a:ext>
            </a:extLst>
          </p:cNvPr>
          <p:cNvGraphicFramePr>
            <a:graphicFrameLocks noGrp="1"/>
          </p:cNvGraphicFramePr>
          <p:nvPr>
            <p:ph idx="1"/>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3900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F72BCA-EE24-40BE-9ECA-E10C9BA55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DDBFD-F6A3-83F1-48C2-90EED444BA5C}"/>
              </a:ext>
            </a:extLst>
          </p:cNvPr>
          <p:cNvSpPr>
            <a:spLocks noGrp="1"/>
          </p:cNvSpPr>
          <p:nvPr>
            <p:ph type="title"/>
          </p:nvPr>
        </p:nvSpPr>
        <p:spPr>
          <a:xfrm>
            <a:off x="6775703" y="566928"/>
            <a:ext cx="4578337" cy="1161288"/>
          </a:xfrm>
        </p:spPr>
        <p:txBody>
          <a:bodyPr anchor="b">
            <a:normAutofit/>
          </a:bodyPr>
          <a:lstStyle/>
          <a:p>
            <a:r>
              <a:rPr lang="en-US" sz="3600"/>
              <a:t>Measuring success </a:t>
            </a:r>
          </a:p>
        </p:txBody>
      </p:sp>
      <p:pic>
        <p:nvPicPr>
          <p:cNvPr id="4" name="Picture 3" descr="A mirror above a fireplace&#10;&#10;Description automatically generated">
            <a:extLst>
              <a:ext uri="{FF2B5EF4-FFF2-40B4-BE49-F238E27FC236}">
                <a16:creationId xmlns:a16="http://schemas.microsoft.com/office/drawing/2014/main" id="{8CEFD8C5-C33D-207F-CB07-4A7F7C66A1C4}"/>
              </a:ext>
            </a:extLst>
          </p:cNvPr>
          <p:cNvPicPr>
            <a:picLocks noChangeAspect="1"/>
          </p:cNvPicPr>
          <p:nvPr/>
        </p:nvPicPr>
        <p:blipFill rotWithShape="1">
          <a:blip r:embed="rId2"/>
          <a:srcRect l="20620" r="14327" b="-1"/>
          <a:stretch/>
        </p:blipFill>
        <p:spPr>
          <a:xfrm>
            <a:off x="838199" y="566928"/>
            <a:ext cx="5157216" cy="5285232"/>
          </a:xfrm>
          <a:prstGeom prst="rect">
            <a:avLst/>
          </a:prstGeom>
        </p:spPr>
      </p:pic>
      <p:sp>
        <p:nvSpPr>
          <p:cNvPr id="3" name="Content Placeholder 2">
            <a:extLst>
              <a:ext uri="{FF2B5EF4-FFF2-40B4-BE49-F238E27FC236}">
                <a16:creationId xmlns:a16="http://schemas.microsoft.com/office/drawing/2014/main" id="{0DDB9133-AE56-311F-309C-E003064E23F9}"/>
              </a:ext>
            </a:extLst>
          </p:cNvPr>
          <p:cNvSpPr>
            <a:spLocks noGrp="1"/>
          </p:cNvSpPr>
          <p:nvPr>
            <p:ph idx="1"/>
          </p:nvPr>
        </p:nvSpPr>
        <p:spPr>
          <a:xfrm>
            <a:off x="6775704" y="2057400"/>
            <a:ext cx="4572000" cy="3776472"/>
          </a:xfrm>
        </p:spPr>
        <p:txBody>
          <a:bodyPr vert="horz" lIns="91440" tIns="45720" rIns="91440" bIns="45720" rtlCol="0">
            <a:normAutofit/>
          </a:bodyPr>
          <a:lstStyle/>
          <a:p>
            <a:pPr>
              <a:lnSpc>
                <a:spcPct val="100000"/>
              </a:lnSpc>
            </a:pPr>
            <a:r>
              <a:rPr lang="en-US" sz="1500">
                <a:ea typeface="+mn-lt"/>
                <a:cs typeface="+mn-lt"/>
              </a:rPr>
              <a:t>KPIs are crucial for assessing the efficacy of our room cleanliness checklist and ensuring that it adheres to brand guidelines. </a:t>
            </a:r>
          </a:p>
          <a:p>
            <a:pPr>
              <a:lnSpc>
                <a:spcPct val="100000"/>
              </a:lnSpc>
            </a:pPr>
            <a:r>
              <a:rPr lang="en-US" sz="1500">
                <a:ea typeface="+mn-lt"/>
                <a:cs typeface="+mn-lt"/>
              </a:rPr>
              <a:t>KPIs like the amount of time it takes to finish cleaning duties, visitor happiness ratings, and room cleanliness ratings will be monitored. </a:t>
            </a:r>
          </a:p>
          <a:p>
            <a:pPr>
              <a:lnSpc>
                <a:spcPct val="100000"/>
              </a:lnSpc>
            </a:pPr>
            <a:r>
              <a:rPr lang="en-US" sz="1500">
                <a:ea typeface="+mn-lt"/>
                <a:cs typeface="+mn-lt"/>
              </a:rPr>
              <a:t>Our dedication to data-driven development and excellence with cleaning spaces will be graphically demonstrated by putting up a chart or table with our KPIs and associated targets.</a:t>
            </a:r>
            <a:endParaRPr lang="en-US" sz="1500"/>
          </a:p>
          <a:p>
            <a:pPr>
              <a:lnSpc>
                <a:spcPct val="100000"/>
              </a:lnSpc>
            </a:pPr>
            <a:endParaRPr lang="en-US" sz="1500"/>
          </a:p>
        </p:txBody>
      </p:sp>
      <p:sp>
        <p:nvSpPr>
          <p:cNvPr id="11" name="Rectangle 10">
            <a:extLst>
              <a:ext uri="{FF2B5EF4-FFF2-40B4-BE49-F238E27FC236}">
                <a16:creationId xmlns:a16="http://schemas.microsoft.com/office/drawing/2014/main" id="{6B3C4597-DD46-4BFC-B999-C52879B95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632B59AC-0160-4F1D-934F-B7D8B6AE44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034272"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3755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stack of towels&#10;&#10;Description automatically generated">
            <a:extLst>
              <a:ext uri="{FF2B5EF4-FFF2-40B4-BE49-F238E27FC236}">
                <a16:creationId xmlns:a16="http://schemas.microsoft.com/office/drawing/2014/main" id="{BEFCE937-4E3C-31B9-5C59-22C456082C94}"/>
              </a:ext>
            </a:extLst>
          </p:cNvPr>
          <p:cNvPicPr>
            <a:picLocks noChangeAspect="1"/>
          </p:cNvPicPr>
          <p:nvPr/>
        </p:nvPicPr>
        <p:blipFill rotWithShape="1">
          <a:blip r:embed="rId2"/>
          <a:srcRect r="15617" b="-1"/>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463565-759D-BFAE-B359-337B61198A22}"/>
              </a:ext>
            </a:extLst>
          </p:cNvPr>
          <p:cNvSpPr>
            <a:spLocks noGrp="1"/>
          </p:cNvSpPr>
          <p:nvPr>
            <p:ph type="title"/>
          </p:nvPr>
        </p:nvSpPr>
        <p:spPr>
          <a:xfrm>
            <a:off x="371094" y="1161288"/>
            <a:ext cx="3438144" cy="1124712"/>
          </a:xfrm>
        </p:spPr>
        <p:txBody>
          <a:bodyPr anchor="b">
            <a:normAutofit/>
          </a:bodyPr>
          <a:lstStyle/>
          <a:p>
            <a:r>
              <a:rPr lang="en-US" sz="2800">
                <a:solidFill>
                  <a:schemeClr val="bg1"/>
                </a:solidFill>
              </a:rPr>
              <a:t>Conclusion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1CEF764-D481-CFA1-A668-6C898A8459A9}"/>
              </a:ext>
            </a:extLst>
          </p:cNvPr>
          <p:cNvSpPr>
            <a:spLocks noGrp="1"/>
          </p:cNvSpPr>
          <p:nvPr>
            <p:ph idx="1"/>
          </p:nvPr>
        </p:nvSpPr>
        <p:spPr>
          <a:xfrm>
            <a:off x="371094" y="2718054"/>
            <a:ext cx="3438906" cy="3207258"/>
          </a:xfrm>
        </p:spPr>
        <p:txBody>
          <a:bodyPr vert="horz" lIns="91440" tIns="45720" rIns="91440" bIns="45720" rtlCol="0" anchor="t">
            <a:normAutofit/>
          </a:bodyPr>
          <a:lstStyle/>
          <a:p>
            <a:pPr>
              <a:lnSpc>
                <a:spcPct val="100000"/>
              </a:lnSpc>
            </a:pPr>
            <a:r>
              <a:rPr lang="en-US" sz="1600">
                <a:solidFill>
                  <a:schemeClr val="bg1"/>
                </a:solidFill>
                <a:ea typeface="+mn-lt"/>
                <a:cs typeface="+mn-lt"/>
              </a:rPr>
              <a:t>Our team members' motivation, teamwork, and dedication are fostered by us, and this sets the stage for exceptional room cleaning and, ultimately, remarkable visitor experiences. </a:t>
            </a:r>
          </a:p>
          <a:p>
            <a:pPr>
              <a:lnSpc>
                <a:spcPct val="100000"/>
              </a:lnSpc>
            </a:pPr>
            <a:r>
              <a:rPr lang="en-US" sz="1600">
                <a:solidFill>
                  <a:schemeClr val="bg1"/>
                </a:solidFill>
                <a:ea typeface="+mn-lt"/>
                <a:cs typeface="+mn-lt"/>
              </a:rPr>
              <a:t>We will thank our team from the bottom of our hearts for their continuous enthusiasm and dedication to providing outstanding service as we wrap up the presentation.</a:t>
            </a:r>
            <a:endParaRPr lang="en-US" sz="1600">
              <a:solidFill>
                <a:schemeClr val="bg1"/>
              </a:solidFill>
            </a:endParaRPr>
          </a:p>
          <a:p>
            <a:pPr>
              <a:lnSpc>
                <a:spcPct val="100000"/>
              </a:lnSpc>
            </a:pPr>
            <a:endParaRPr lang="en-US" sz="1600">
              <a:solidFill>
                <a:schemeClr val="bg1"/>
              </a:solidFill>
            </a:endParaRPr>
          </a:p>
        </p:txBody>
      </p:sp>
    </p:spTree>
    <p:extLst>
      <p:ext uri="{BB962C8B-B14F-4D97-AF65-F5344CB8AC3E}">
        <p14:creationId xmlns:p14="http://schemas.microsoft.com/office/powerpoint/2010/main" val="830746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C746B-1608-ED92-37A6-836ACD1457D2}"/>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7623F98C-5C60-1A61-9D8A-0E448F487C26}"/>
              </a:ext>
            </a:extLst>
          </p:cNvPr>
          <p:cNvSpPr>
            <a:spLocks noGrp="1"/>
          </p:cNvSpPr>
          <p:nvPr>
            <p:ph idx="1"/>
          </p:nvPr>
        </p:nvSpPr>
        <p:spPr/>
        <p:txBody>
          <a:bodyPr vert="horz" lIns="91440" tIns="45720" rIns="91440" bIns="45720" rtlCol="0" anchor="t">
            <a:normAutofit fontScale="70000" lnSpcReduction="20000"/>
          </a:bodyPr>
          <a:lstStyle/>
          <a:p>
            <a:r>
              <a:rPr lang="en-US" dirty="0">
                <a:ea typeface="+mn-lt"/>
                <a:cs typeface="+mn-lt"/>
              </a:rPr>
              <a:t>Noe, R. A. (2016). Employee Training and Development (7th ed.). McGraw-Hill Education.</a:t>
            </a:r>
            <a:endParaRPr lang="en-US" dirty="0"/>
          </a:p>
          <a:p>
            <a:r>
              <a:rPr lang="en-US">
                <a:ea typeface="+mn-lt"/>
                <a:cs typeface="+mn-lt"/>
              </a:rPr>
              <a:t>Harter, J. K., Schmidt, F. L., &amp; Hayes, T. L. (2002). Business-unit-level relationship between employee satisfaction, employee engagement, and business outcomes: A meta-analysis. Journal of Applied Psychology, 87(2), 268-279.</a:t>
            </a:r>
            <a:endParaRPr lang="en-US"/>
          </a:p>
          <a:p>
            <a:r>
              <a:rPr lang="en-US" dirty="0">
                <a:ea typeface="+mn-lt"/>
                <a:cs typeface="+mn-lt"/>
              </a:rPr>
              <a:t>Smith, J. (2016). The Impact of Cleanliness on Hotel Reputation. Journal of Hospitality and Tourism Management, 29, 17-23.</a:t>
            </a:r>
            <a:endParaRPr lang="en-US" dirty="0"/>
          </a:p>
          <a:p>
            <a:r>
              <a:rPr lang="en-US" dirty="0">
                <a:ea typeface="+mn-lt"/>
                <a:cs typeface="+mn-lt"/>
              </a:rPr>
              <a:t>Mason, J. (2019). Sustainability Practices in the Hospitality Industry. International Journal of Hospitality Management, 45, 179-190.</a:t>
            </a:r>
            <a:endParaRPr lang="en-US" dirty="0"/>
          </a:p>
          <a:p>
            <a:r>
              <a:rPr lang="en-US" dirty="0">
                <a:ea typeface="+mn-lt"/>
                <a:cs typeface="+mn-lt"/>
              </a:rPr>
              <a:t>Edmondson, A. C. (1999). Psychological safety and learning behavior in work teams. Administrative Science Quarterly, 44(2), </a:t>
            </a:r>
            <a:r>
              <a:rPr lang="en-US">
                <a:ea typeface="+mn-lt"/>
                <a:cs typeface="+mn-lt"/>
              </a:rPr>
              <a:t>350-383.</a:t>
            </a:r>
            <a:endParaRPr lang="en-US"/>
          </a:p>
          <a:p>
            <a:r>
              <a:rPr lang="en-US" dirty="0">
                <a:ea typeface="+mn-lt"/>
                <a:cs typeface="+mn-lt"/>
              </a:rPr>
              <a:t>Hertzberg, F. (1959). The Motivation-Hygiene Concept and Problems of Manpower. Personnel Administrator, 22(3), 3-7.</a:t>
            </a:r>
            <a:endParaRPr lang="en-US" dirty="0"/>
          </a:p>
        </p:txBody>
      </p:sp>
    </p:spTree>
    <p:extLst>
      <p:ext uri="{BB962C8B-B14F-4D97-AF65-F5344CB8AC3E}">
        <p14:creationId xmlns:p14="http://schemas.microsoft.com/office/powerpoint/2010/main" val="1400963738"/>
      </p:ext>
    </p:extLst>
  </p:cSld>
  <p:clrMapOvr>
    <a:masterClrMapping/>
  </p:clrMapOvr>
</p:sld>
</file>

<file path=ppt/theme/theme1.xml><?xml version="1.0" encoding="utf-8"?>
<a:theme xmlns:a="http://schemas.openxmlformats.org/drawingml/2006/main" name="AccentBoxVTI">
  <a:themeElements>
    <a:clrScheme name="AnalogousFromDarkSeedLeftStep">
      <a:dk1>
        <a:srgbClr val="000000"/>
      </a:dk1>
      <a:lt1>
        <a:srgbClr val="FFFFFF"/>
      </a:lt1>
      <a:dk2>
        <a:srgbClr val="1B2C30"/>
      </a:dk2>
      <a:lt2>
        <a:srgbClr val="F2F3F0"/>
      </a:lt2>
      <a:accent1>
        <a:srgbClr val="8429E7"/>
      </a:accent1>
      <a:accent2>
        <a:srgbClr val="453CDC"/>
      </a:accent2>
      <a:accent3>
        <a:srgbClr val="296DE7"/>
      </a:accent3>
      <a:accent4>
        <a:srgbClr val="17AAD5"/>
      </a:accent4>
      <a:accent5>
        <a:srgbClr val="22C2A3"/>
      </a:accent5>
      <a:accent6>
        <a:srgbClr val="16C65B"/>
      </a:accent6>
      <a:hlink>
        <a:srgbClr val="339A98"/>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5</TotalTime>
  <Words>1342</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Neue Haas Grotesk Text Pro</vt:lpstr>
      <vt:lpstr>AccentBoxVTI</vt:lpstr>
      <vt:lpstr>          Student number:2230719 Module name: Operating Hotel Facilities Lecturer: Natalie Brailsford  Module Code: BMIH4006   Optimizing Team Performance: Room Cleaning Checklist Training</vt:lpstr>
      <vt:lpstr>Introduction </vt:lpstr>
      <vt:lpstr>Employee engagement model </vt:lpstr>
      <vt:lpstr>Linking Employee Engagement and Room Cleaning</vt:lpstr>
      <vt:lpstr>Checklist essentials </vt:lpstr>
      <vt:lpstr>Industry best practices </vt:lpstr>
      <vt:lpstr>Employee engagement in practice </vt:lpstr>
      <vt:lpstr>Training and support </vt:lpstr>
      <vt:lpstr>Measuring success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mihai georgescu</cp:lastModifiedBy>
  <cp:revision>111</cp:revision>
  <dcterms:created xsi:type="dcterms:W3CDTF">2023-10-18T09:51:35Z</dcterms:created>
  <dcterms:modified xsi:type="dcterms:W3CDTF">2023-11-12T22:41:27Z</dcterms:modified>
</cp:coreProperties>
</file>