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0" r:id="rId3"/>
    <p:sldId id="263" r:id="rId4"/>
    <p:sldId id="261" r:id="rId5"/>
    <p:sldId id="257" r:id="rId6"/>
    <p:sldId id="258" r:id="rId7"/>
    <p:sldId id="264" r:id="rId8"/>
    <p:sldId id="269" r:id="rId9"/>
    <p:sldId id="259" r:id="rId10"/>
    <p:sldId id="262" r:id="rId11"/>
    <p:sldId id="267" r:id="rId12"/>
    <p:sldId id="265" r:id="rId13"/>
    <p:sldId id="271" r:id="rId14"/>
    <p:sldId id="270" r:id="rId15"/>
    <p:sldId id="272" r:id="rId16"/>
    <p:sldId id="266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84FE388-94D0-4758-AAC2-41C9B13949BA}" type="doc">
      <dgm:prSet loTypeId="urn:microsoft.com/office/officeart/2005/8/layout/vList2" loCatId="list" qsTypeId="urn:microsoft.com/office/officeart/2005/8/quickstyle/simple4" qsCatId="simple" csTypeId="urn:microsoft.com/office/officeart/2005/8/colors/accent1_1" csCatId="accent1"/>
      <dgm:spPr/>
      <dgm:t>
        <a:bodyPr/>
        <a:lstStyle/>
        <a:p>
          <a:endParaRPr lang="en-US"/>
        </a:p>
      </dgm:t>
    </dgm:pt>
    <dgm:pt modelId="{77461AD9-A511-4C0C-8915-10D34F7A2A02}">
      <dgm:prSet/>
      <dgm:spPr/>
      <dgm:t>
        <a:bodyPr/>
        <a:lstStyle/>
        <a:p>
          <a:r>
            <a:rPr lang="en-GB"/>
            <a:t>Talking Therapy.</a:t>
          </a:r>
          <a:endParaRPr lang="en-US"/>
        </a:p>
      </dgm:t>
    </dgm:pt>
    <dgm:pt modelId="{9B61F057-66BD-44D4-BA69-A91C240E459C}" type="parTrans" cxnId="{49B7F132-249C-4B20-B423-94340BB20ACA}">
      <dgm:prSet/>
      <dgm:spPr/>
      <dgm:t>
        <a:bodyPr/>
        <a:lstStyle/>
        <a:p>
          <a:endParaRPr lang="en-US"/>
        </a:p>
      </dgm:t>
    </dgm:pt>
    <dgm:pt modelId="{AD6B1C35-8DED-405A-9B01-EC18B2A162E3}" type="sibTrans" cxnId="{49B7F132-249C-4B20-B423-94340BB20ACA}">
      <dgm:prSet/>
      <dgm:spPr/>
      <dgm:t>
        <a:bodyPr/>
        <a:lstStyle/>
        <a:p>
          <a:endParaRPr lang="en-US"/>
        </a:p>
      </dgm:t>
    </dgm:pt>
    <dgm:pt modelId="{FD6D30D5-B0A9-4354-A78E-14BB4E772775}">
      <dgm:prSet/>
      <dgm:spPr/>
      <dgm:t>
        <a:bodyPr/>
        <a:lstStyle/>
        <a:p>
          <a:r>
            <a:rPr lang="en-GB"/>
            <a:t>Practicing Counsellor.</a:t>
          </a:r>
          <a:endParaRPr lang="en-US"/>
        </a:p>
      </dgm:t>
    </dgm:pt>
    <dgm:pt modelId="{3DE8DB5E-6EA1-4887-ACE2-9AFA943A662E}" type="parTrans" cxnId="{F550A49A-7939-4F1B-B2F6-85DB84DA5082}">
      <dgm:prSet/>
      <dgm:spPr/>
      <dgm:t>
        <a:bodyPr/>
        <a:lstStyle/>
        <a:p>
          <a:endParaRPr lang="en-US"/>
        </a:p>
      </dgm:t>
    </dgm:pt>
    <dgm:pt modelId="{12A69FE4-6D18-43DD-99E6-4D40A709EDC6}" type="sibTrans" cxnId="{F550A49A-7939-4F1B-B2F6-85DB84DA5082}">
      <dgm:prSet/>
      <dgm:spPr/>
      <dgm:t>
        <a:bodyPr/>
        <a:lstStyle/>
        <a:p>
          <a:endParaRPr lang="en-US"/>
        </a:p>
      </dgm:t>
    </dgm:pt>
    <dgm:pt modelId="{A61EE9B1-A7DB-400D-8CE6-198889984B79}">
      <dgm:prSet/>
      <dgm:spPr/>
      <dgm:t>
        <a:bodyPr/>
        <a:lstStyle/>
        <a:p>
          <a:r>
            <a:rPr lang="en-GB"/>
            <a:t>Providing a safe space. </a:t>
          </a:r>
          <a:endParaRPr lang="en-US"/>
        </a:p>
      </dgm:t>
    </dgm:pt>
    <dgm:pt modelId="{668B2985-C01C-457D-BA76-D19201A7B83D}" type="parTrans" cxnId="{E3A397D8-A0E8-4947-846D-5FA837A08405}">
      <dgm:prSet/>
      <dgm:spPr/>
      <dgm:t>
        <a:bodyPr/>
        <a:lstStyle/>
        <a:p>
          <a:endParaRPr lang="en-US"/>
        </a:p>
      </dgm:t>
    </dgm:pt>
    <dgm:pt modelId="{0922082E-ED97-490D-BBF6-887D59121589}" type="sibTrans" cxnId="{E3A397D8-A0E8-4947-846D-5FA837A08405}">
      <dgm:prSet/>
      <dgm:spPr/>
      <dgm:t>
        <a:bodyPr/>
        <a:lstStyle/>
        <a:p>
          <a:endParaRPr lang="en-US"/>
        </a:p>
      </dgm:t>
    </dgm:pt>
    <dgm:pt modelId="{ED6686C5-F4E8-4326-AF8A-1DDFA3FC6E2C}">
      <dgm:prSet/>
      <dgm:spPr/>
      <dgm:t>
        <a:bodyPr/>
        <a:lstStyle/>
        <a:p>
          <a:r>
            <a:rPr lang="en-GB"/>
            <a:t>Confidential. </a:t>
          </a:r>
          <a:endParaRPr lang="en-US"/>
        </a:p>
      </dgm:t>
    </dgm:pt>
    <dgm:pt modelId="{AB575206-73CF-4F6E-9A73-19016A9B90F9}" type="parTrans" cxnId="{4E9C2166-5276-4180-913C-FD8390517542}">
      <dgm:prSet/>
      <dgm:spPr/>
      <dgm:t>
        <a:bodyPr/>
        <a:lstStyle/>
        <a:p>
          <a:endParaRPr lang="en-US"/>
        </a:p>
      </dgm:t>
    </dgm:pt>
    <dgm:pt modelId="{90317921-10D1-4378-AE14-A77F51EAB232}" type="sibTrans" cxnId="{4E9C2166-5276-4180-913C-FD8390517542}">
      <dgm:prSet/>
      <dgm:spPr/>
      <dgm:t>
        <a:bodyPr/>
        <a:lstStyle/>
        <a:p>
          <a:endParaRPr lang="en-US"/>
        </a:p>
      </dgm:t>
    </dgm:pt>
    <dgm:pt modelId="{D93A66C6-8192-430E-A73B-073CA64F8F31}" type="pres">
      <dgm:prSet presAssocID="{684FE388-94D0-4758-AAC2-41C9B13949BA}" presName="linear" presStyleCnt="0">
        <dgm:presLayoutVars>
          <dgm:animLvl val="lvl"/>
          <dgm:resizeHandles val="exact"/>
        </dgm:presLayoutVars>
      </dgm:prSet>
      <dgm:spPr/>
    </dgm:pt>
    <dgm:pt modelId="{69197C01-CF0E-4C0B-9C0C-3FB0C1767ABC}" type="pres">
      <dgm:prSet presAssocID="{77461AD9-A511-4C0C-8915-10D34F7A2A02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126CC77D-D5A5-4E92-9A67-5F3D30C24BE0}" type="pres">
      <dgm:prSet presAssocID="{AD6B1C35-8DED-405A-9B01-EC18B2A162E3}" presName="spacer" presStyleCnt="0"/>
      <dgm:spPr/>
    </dgm:pt>
    <dgm:pt modelId="{685F6986-14FD-4B68-9B54-C1E172158EE1}" type="pres">
      <dgm:prSet presAssocID="{FD6D30D5-B0A9-4354-A78E-14BB4E772775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72AFA454-E666-4C09-A227-7811CE70ACCC}" type="pres">
      <dgm:prSet presAssocID="{12A69FE4-6D18-43DD-99E6-4D40A709EDC6}" presName="spacer" presStyleCnt="0"/>
      <dgm:spPr/>
    </dgm:pt>
    <dgm:pt modelId="{9CB7DF86-8B76-4127-96E4-45DBCA52EA90}" type="pres">
      <dgm:prSet presAssocID="{A61EE9B1-A7DB-400D-8CE6-198889984B79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A3AFB23B-B7BF-4E54-ADB8-35A4F5A628AC}" type="pres">
      <dgm:prSet presAssocID="{0922082E-ED97-490D-BBF6-887D59121589}" presName="spacer" presStyleCnt="0"/>
      <dgm:spPr/>
    </dgm:pt>
    <dgm:pt modelId="{B778F45A-8947-4ECD-B86B-0CA59D758C33}" type="pres">
      <dgm:prSet presAssocID="{ED6686C5-F4E8-4326-AF8A-1DDFA3FC6E2C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69253D07-4DB9-452D-B46F-187AAF52205C}" type="presOf" srcId="{ED6686C5-F4E8-4326-AF8A-1DDFA3FC6E2C}" destId="{B778F45A-8947-4ECD-B86B-0CA59D758C33}" srcOrd="0" destOrd="0" presId="urn:microsoft.com/office/officeart/2005/8/layout/vList2"/>
    <dgm:cxn modelId="{8F6C5A07-387B-41CF-92F1-88EFABDBD85F}" type="presOf" srcId="{FD6D30D5-B0A9-4354-A78E-14BB4E772775}" destId="{685F6986-14FD-4B68-9B54-C1E172158EE1}" srcOrd="0" destOrd="0" presId="urn:microsoft.com/office/officeart/2005/8/layout/vList2"/>
    <dgm:cxn modelId="{706A9427-EF12-4B78-8517-CEAB245EC173}" type="presOf" srcId="{77461AD9-A511-4C0C-8915-10D34F7A2A02}" destId="{69197C01-CF0E-4C0B-9C0C-3FB0C1767ABC}" srcOrd="0" destOrd="0" presId="urn:microsoft.com/office/officeart/2005/8/layout/vList2"/>
    <dgm:cxn modelId="{49B7F132-249C-4B20-B423-94340BB20ACA}" srcId="{684FE388-94D0-4758-AAC2-41C9B13949BA}" destId="{77461AD9-A511-4C0C-8915-10D34F7A2A02}" srcOrd="0" destOrd="0" parTransId="{9B61F057-66BD-44D4-BA69-A91C240E459C}" sibTransId="{AD6B1C35-8DED-405A-9B01-EC18B2A162E3}"/>
    <dgm:cxn modelId="{4E9C2166-5276-4180-913C-FD8390517542}" srcId="{684FE388-94D0-4758-AAC2-41C9B13949BA}" destId="{ED6686C5-F4E8-4326-AF8A-1DDFA3FC6E2C}" srcOrd="3" destOrd="0" parTransId="{AB575206-73CF-4F6E-9A73-19016A9B90F9}" sibTransId="{90317921-10D1-4378-AE14-A77F51EAB232}"/>
    <dgm:cxn modelId="{24CBAC48-CC8C-427D-AB3F-6ED4315BF813}" type="presOf" srcId="{684FE388-94D0-4758-AAC2-41C9B13949BA}" destId="{D93A66C6-8192-430E-A73B-073CA64F8F31}" srcOrd="0" destOrd="0" presId="urn:microsoft.com/office/officeart/2005/8/layout/vList2"/>
    <dgm:cxn modelId="{F550A49A-7939-4F1B-B2F6-85DB84DA5082}" srcId="{684FE388-94D0-4758-AAC2-41C9B13949BA}" destId="{FD6D30D5-B0A9-4354-A78E-14BB4E772775}" srcOrd="1" destOrd="0" parTransId="{3DE8DB5E-6EA1-4887-ACE2-9AFA943A662E}" sibTransId="{12A69FE4-6D18-43DD-99E6-4D40A709EDC6}"/>
    <dgm:cxn modelId="{3EEA15C2-98E7-44B4-A0CE-788A7D8F0888}" type="presOf" srcId="{A61EE9B1-A7DB-400D-8CE6-198889984B79}" destId="{9CB7DF86-8B76-4127-96E4-45DBCA52EA90}" srcOrd="0" destOrd="0" presId="urn:microsoft.com/office/officeart/2005/8/layout/vList2"/>
    <dgm:cxn modelId="{E3A397D8-A0E8-4947-846D-5FA837A08405}" srcId="{684FE388-94D0-4758-AAC2-41C9B13949BA}" destId="{A61EE9B1-A7DB-400D-8CE6-198889984B79}" srcOrd="2" destOrd="0" parTransId="{668B2985-C01C-457D-BA76-D19201A7B83D}" sibTransId="{0922082E-ED97-490D-BBF6-887D59121589}"/>
    <dgm:cxn modelId="{ECCCE179-1BF9-4238-9B26-2CAA6CB5F4D3}" type="presParOf" srcId="{D93A66C6-8192-430E-A73B-073CA64F8F31}" destId="{69197C01-CF0E-4C0B-9C0C-3FB0C1767ABC}" srcOrd="0" destOrd="0" presId="urn:microsoft.com/office/officeart/2005/8/layout/vList2"/>
    <dgm:cxn modelId="{5D084D09-4069-4FEC-8A82-C903DD28438A}" type="presParOf" srcId="{D93A66C6-8192-430E-A73B-073CA64F8F31}" destId="{126CC77D-D5A5-4E92-9A67-5F3D30C24BE0}" srcOrd="1" destOrd="0" presId="urn:microsoft.com/office/officeart/2005/8/layout/vList2"/>
    <dgm:cxn modelId="{1C463566-E7A9-496C-B31E-58EACD6DB341}" type="presParOf" srcId="{D93A66C6-8192-430E-A73B-073CA64F8F31}" destId="{685F6986-14FD-4B68-9B54-C1E172158EE1}" srcOrd="2" destOrd="0" presId="urn:microsoft.com/office/officeart/2005/8/layout/vList2"/>
    <dgm:cxn modelId="{7E2B22CD-A3E6-49D2-B55B-F6608102D869}" type="presParOf" srcId="{D93A66C6-8192-430E-A73B-073CA64F8F31}" destId="{72AFA454-E666-4C09-A227-7811CE70ACCC}" srcOrd="3" destOrd="0" presId="urn:microsoft.com/office/officeart/2005/8/layout/vList2"/>
    <dgm:cxn modelId="{D58CB84C-E551-4292-8F01-4AC27844094F}" type="presParOf" srcId="{D93A66C6-8192-430E-A73B-073CA64F8F31}" destId="{9CB7DF86-8B76-4127-96E4-45DBCA52EA90}" srcOrd="4" destOrd="0" presId="urn:microsoft.com/office/officeart/2005/8/layout/vList2"/>
    <dgm:cxn modelId="{06797A41-4DAD-4A9A-8D1F-5BA7554BDF73}" type="presParOf" srcId="{D93A66C6-8192-430E-A73B-073CA64F8F31}" destId="{A3AFB23B-B7BF-4E54-ADB8-35A4F5A628AC}" srcOrd="5" destOrd="0" presId="urn:microsoft.com/office/officeart/2005/8/layout/vList2"/>
    <dgm:cxn modelId="{6B53D128-5C59-444B-B4B2-942C18EF6CD1}" type="presParOf" srcId="{D93A66C6-8192-430E-A73B-073CA64F8F31}" destId="{B778F45A-8947-4ECD-B86B-0CA59D758C33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197C01-CF0E-4C0B-9C0C-3FB0C1767ABC}">
      <dsp:nvSpPr>
        <dsp:cNvPr id="0" name=""/>
        <dsp:cNvSpPr/>
      </dsp:nvSpPr>
      <dsp:spPr>
        <a:xfrm>
          <a:off x="0" y="18143"/>
          <a:ext cx="5913437" cy="105300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lt1"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marL="0" lvl="0" indent="0" algn="l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500" kern="1200"/>
            <a:t>Talking Therapy.</a:t>
          </a:r>
          <a:endParaRPr lang="en-US" sz="4500" kern="1200"/>
        </a:p>
      </dsp:txBody>
      <dsp:txXfrm>
        <a:off x="51403" y="69546"/>
        <a:ext cx="5810631" cy="950194"/>
      </dsp:txXfrm>
    </dsp:sp>
    <dsp:sp modelId="{685F6986-14FD-4B68-9B54-C1E172158EE1}">
      <dsp:nvSpPr>
        <dsp:cNvPr id="0" name=""/>
        <dsp:cNvSpPr/>
      </dsp:nvSpPr>
      <dsp:spPr>
        <a:xfrm>
          <a:off x="0" y="1200744"/>
          <a:ext cx="5913437" cy="105300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lt1"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marL="0" lvl="0" indent="0" algn="l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500" kern="1200"/>
            <a:t>Practicing Counsellor.</a:t>
          </a:r>
          <a:endParaRPr lang="en-US" sz="4500" kern="1200"/>
        </a:p>
      </dsp:txBody>
      <dsp:txXfrm>
        <a:off x="51403" y="1252147"/>
        <a:ext cx="5810631" cy="950194"/>
      </dsp:txXfrm>
    </dsp:sp>
    <dsp:sp modelId="{9CB7DF86-8B76-4127-96E4-45DBCA52EA90}">
      <dsp:nvSpPr>
        <dsp:cNvPr id="0" name=""/>
        <dsp:cNvSpPr/>
      </dsp:nvSpPr>
      <dsp:spPr>
        <a:xfrm>
          <a:off x="0" y="2383344"/>
          <a:ext cx="5913437" cy="105300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lt1"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marL="0" lvl="0" indent="0" algn="l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500" kern="1200"/>
            <a:t>Providing a safe space. </a:t>
          </a:r>
          <a:endParaRPr lang="en-US" sz="4500" kern="1200"/>
        </a:p>
      </dsp:txBody>
      <dsp:txXfrm>
        <a:off x="51403" y="2434747"/>
        <a:ext cx="5810631" cy="950194"/>
      </dsp:txXfrm>
    </dsp:sp>
    <dsp:sp modelId="{B778F45A-8947-4ECD-B86B-0CA59D758C33}">
      <dsp:nvSpPr>
        <dsp:cNvPr id="0" name=""/>
        <dsp:cNvSpPr/>
      </dsp:nvSpPr>
      <dsp:spPr>
        <a:xfrm>
          <a:off x="0" y="3565944"/>
          <a:ext cx="5913437" cy="105300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lt1"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marL="0" lvl="0" indent="0" algn="l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500" kern="1200"/>
            <a:t>Confidential. </a:t>
          </a:r>
          <a:endParaRPr lang="en-US" sz="4500" kern="1200"/>
        </a:p>
      </dsp:txBody>
      <dsp:txXfrm>
        <a:off x="51403" y="3617347"/>
        <a:ext cx="5810631" cy="95019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5/16/2018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5/16/2018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5/16/2018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5/16/2018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5/16/2018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5/16/2018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5/16/2018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moodle.uwtsd.ac.uk/mod/url/view.php?id=98066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sv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mrscienceshow.com/2010/06/bring-us-your-burning-science-questions.html" TargetMode="Externa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-dawsoneracom.ezproxy.uwtsd.ac.uk/readonline/" TargetMode="External"/><Relationship Id="rId3" Type="http://schemas.openxmlformats.org/officeDocument/2006/relationships/hyperlink" Target="https://www.cruse.org.uk/volunteer" TargetMode="External"/><Relationship Id="rId7" Type="http://schemas.openxmlformats.org/officeDocument/2006/relationships/hyperlink" Target="https://search-proquest-com.ezproxy.uwtsd.ac.uk/docview/1726393353?accountid=130472&amp;rfr_id=info:xri/sid:primo" TargetMode="External"/><Relationship Id="rId2" Type="http://schemas.openxmlformats.org/officeDocument/2006/relationships/hyperlink" Target="https://www.bacp.co.uk/events-and-resources/ethics-and-standards/ethical-framework-for-the-counselling-professions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dictionaryblog.cambridge.org/2017/11/22/waving-a-magic-wand-the-language-of-false-solutions/" TargetMode="External"/><Relationship Id="rId5" Type="http://schemas.openxmlformats.org/officeDocument/2006/relationships/hyperlink" Target="https://www.gov.uk/workplace-bullying-and-harassment" TargetMode="External"/><Relationship Id="rId4" Type="http://schemas.openxmlformats.org/officeDocument/2006/relationships/hyperlink" Target="https://vtechworks.lib.vt.edu/bitstream/handle/10919/34219/thesis7.28.03.pdf?sequence=1" TargetMode="External"/><Relationship Id="rId9" Type="http://schemas.openxmlformats.org/officeDocument/2006/relationships/hyperlink" Target="https://www-dawsonera-com.ezproxy.uwtsd.ac.uk/readonline/978144627459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C518410-8EA5-42DA-9D60-E5B2E3EBC0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Embedded Counselling Practices</a:t>
            </a:r>
            <a:b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            M5X00962  ASSESSMENT 3 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476472B8-9321-4537-B518-CAEEBFFF7B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4745" y="4712677"/>
            <a:ext cx="3305907" cy="134080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453F3CD-2FFB-4416-9F5B-1228C5A679C4}"/>
              </a:ext>
            </a:extLst>
          </p:cNvPr>
          <p:cNvSpPr txBox="1"/>
          <p:nvPr/>
        </p:nvSpPr>
        <p:spPr>
          <a:xfrm>
            <a:off x="2584175" y="2027583"/>
            <a:ext cx="64538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   Ingrid Nicholls P151102 Level 5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B693E5B-F8E1-4E0A-A075-935EEB711772}"/>
              </a:ext>
            </a:extLst>
          </p:cNvPr>
          <p:cNvSpPr txBox="1"/>
          <p:nvPr/>
        </p:nvSpPr>
        <p:spPr>
          <a:xfrm>
            <a:off x="3048001" y="2612358"/>
            <a:ext cx="56851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          Oral Presentation </a:t>
            </a:r>
          </a:p>
        </p:txBody>
      </p:sp>
    </p:spTree>
    <p:extLst>
      <p:ext uri="{BB962C8B-B14F-4D97-AF65-F5344CB8AC3E}">
        <p14:creationId xmlns:p14="http://schemas.microsoft.com/office/powerpoint/2010/main" val="11246345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16B526-8542-49B8-8267-69DDEF3161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7827E9-E9E9-4416-BA12-B0E6B66977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GB" sz="2800" dirty="0">
                <a:solidFill>
                  <a:srgbClr val="373A3C"/>
                </a:solidFill>
                <a:latin typeface="Open Sans"/>
              </a:rPr>
              <a:t>‘Reflect on your own use of </a:t>
            </a:r>
            <a:r>
              <a:rPr lang="en-GB" sz="2800" dirty="0">
                <a:solidFill>
                  <a:srgbClr val="348B96"/>
                </a:solidFill>
                <a:latin typeface="Open Sans"/>
                <a:hlinkClick r:id="rId2" tooltip="Embedded Counselling"/>
              </a:rPr>
              <a:t>embedded counselling</a:t>
            </a:r>
            <a:r>
              <a:rPr lang="en-GB" sz="2800" dirty="0">
                <a:solidFill>
                  <a:srgbClr val="373A3C"/>
                </a:solidFill>
                <a:latin typeface="Open Sans"/>
              </a:rPr>
              <a:t> skills within the module; include implications and recommendations for the use of </a:t>
            </a:r>
            <a:r>
              <a:rPr lang="en-GB" sz="2800" dirty="0">
                <a:solidFill>
                  <a:srgbClr val="348B96"/>
                </a:solidFill>
                <a:latin typeface="Open Sans"/>
                <a:hlinkClick r:id="rId2" tooltip="Embedded Counselling"/>
              </a:rPr>
              <a:t>embedded counselling</a:t>
            </a:r>
            <a:r>
              <a:rPr lang="en-GB" sz="2800" dirty="0">
                <a:solidFill>
                  <a:srgbClr val="373A3C"/>
                </a:solidFill>
                <a:latin typeface="Open Sans"/>
              </a:rPr>
              <a:t> practices within the health and social care sector.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38456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050E82-969A-4A09-8639-2B646DEA75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Benefits of Reflective Practice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8D55AA-558B-40AD-B452-EEB51873CA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pPr algn="just">
              <a:buFont typeface="Wingdings" panose="05000000000000000000" pitchFamily="2" charset="2"/>
              <a:buChar char="v"/>
            </a:pPr>
            <a:r>
              <a:rPr lang="en-GB" sz="5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6000" dirty="0">
                <a:latin typeface="Arial" panose="020B0604020202020204" pitchFamily="34" charset="0"/>
                <a:cs typeface="Arial" panose="020B0604020202020204" pitchFamily="34" charset="0"/>
              </a:rPr>
              <a:t>Increases self-awareness. 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en-GB" sz="6000" dirty="0">
                <a:latin typeface="Arial" panose="020B0604020202020204" pitchFamily="34" charset="0"/>
                <a:cs typeface="Arial" panose="020B0604020202020204" pitchFamily="34" charset="0"/>
              </a:rPr>
              <a:t> Helps with continued professional development (CPD)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just">
              <a:lnSpc>
                <a:spcPct val="110000"/>
              </a:lnSpc>
              <a:buNone/>
            </a:pP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          </a:t>
            </a:r>
          </a:p>
          <a:p>
            <a:pPr marL="0" indent="0" algn="just">
              <a:lnSpc>
                <a:spcPct val="110000"/>
              </a:lnSpc>
              <a:buNone/>
            </a:pP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             </a:t>
            </a:r>
          </a:p>
          <a:p>
            <a:pPr marL="0" indent="0" algn="just">
              <a:lnSpc>
                <a:spcPct val="110000"/>
              </a:lnSpc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         </a:t>
            </a:r>
          </a:p>
          <a:p>
            <a:pPr marL="0" lvl="0" indent="0" algn="just">
              <a:lnSpc>
                <a:spcPct val="110000"/>
              </a:lnSpc>
              <a:buClr>
                <a:srgbClr val="B71E42"/>
              </a:buClr>
              <a:buNone/>
            </a:pPr>
            <a:r>
              <a:rPr lang="en-GB" sz="4500" dirty="0">
                <a:latin typeface="Arial" panose="020B0604020202020204" pitchFamily="34" charset="0"/>
                <a:cs typeface="Arial" panose="020B0604020202020204" pitchFamily="34" charset="0"/>
              </a:rPr>
              <a:t>          </a:t>
            </a:r>
            <a:r>
              <a:rPr lang="en-GB" sz="45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‘The capacity to reflect on action is to engage in the process of continuous learning</a:t>
            </a:r>
          </a:p>
          <a:p>
            <a:pPr marL="0" lvl="0" indent="0" algn="just">
              <a:lnSpc>
                <a:spcPct val="110000"/>
              </a:lnSpc>
              <a:buClr>
                <a:srgbClr val="B71E42"/>
              </a:buClr>
              <a:buNone/>
            </a:pPr>
            <a:r>
              <a:rPr lang="en-GB" sz="45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and this is one of the defining characteristics of professional practice</a:t>
            </a:r>
            <a:r>
              <a:rPr lang="en-GB" sz="3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'</a:t>
            </a:r>
          </a:p>
          <a:p>
            <a:pPr marL="0" lvl="0" indent="0" algn="just">
              <a:lnSpc>
                <a:spcPct val="110000"/>
              </a:lnSpc>
              <a:buClr>
                <a:srgbClr val="B71E42"/>
              </a:buClr>
              <a:buNone/>
            </a:pPr>
            <a:r>
              <a:rPr lang="en-GB" sz="21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buNone/>
            </a:pP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</a:t>
            </a:r>
            <a:r>
              <a:rPr lang="en-GB" sz="2500" dirty="0">
                <a:latin typeface="Arial" panose="020B0604020202020204" pitchFamily="34" charset="0"/>
                <a:cs typeface="Arial" panose="020B0604020202020204" pitchFamily="34" charset="0"/>
              </a:rPr>
              <a:t>(Donald </a:t>
            </a:r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Schon</a:t>
            </a:r>
            <a:r>
              <a:rPr lang="en-GB" sz="2500" dirty="0">
                <a:latin typeface="Arial" panose="020B0604020202020204" pitchFamily="34" charset="0"/>
                <a:cs typeface="Arial" panose="020B0604020202020204" pitchFamily="34" charset="0"/>
              </a:rPr>
              <a:t>,1983 cited in Tarrant, 2013, p.2).</a:t>
            </a:r>
          </a:p>
        </p:txBody>
      </p:sp>
    </p:spTree>
    <p:extLst>
      <p:ext uri="{BB962C8B-B14F-4D97-AF65-F5344CB8AC3E}">
        <p14:creationId xmlns:p14="http://schemas.microsoft.com/office/powerpoint/2010/main" val="35310530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2D32A60-013B-47A8-8833-D242408091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E27932B-B694-4C4C-90D7-A0333A7C58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DF63C9AD-AE6E-4512-8171-91612E84CC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FE1A49CE-B63D-457A-A180-1C883E1A63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17">
            <a:extLst>
              <a:ext uri="{FF2B5EF4-FFF2-40B4-BE49-F238E27FC236}">
                <a16:creationId xmlns:a16="http://schemas.microsoft.com/office/drawing/2014/main" id="{9EBB0476-5CF0-4F44-8D68-5D42D7AEE4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1579" y="2146542"/>
            <a:ext cx="3272094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0" name="Title 1">
            <a:extLst>
              <a:ext uri="{FF2B5EF4-FFF2-40B4-BE49-F238E27FC236}">
                <a16:creationId xmlns:a16="http://schemas.microsoft.com/office/drawing/2014/main" id="{A9DA474E-6B91-4200-840F-0257B2358A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51580" y="3122496"/>
            <a:ext cx="3530157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B60BD56-3163-47EA-B5AE-47FD059263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2303047"/>
            <a:ext cx="3272093" cy="2674198"/>
          </a:xfrm>
        </p:spPr>
        <p:txBody>
          <a:bodyPr anchor="t">
            <a:norm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What is Counselling </a:t>
            </a:r>
            <a:b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433BF16-78D0-44CD-8F59-0BC41A88488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59092256"/>
              </p:ext>
            </p:extLst>
          </p:nvPr>
        </p:nvGraphicFramePr>
        <p:xfrm>
          <a:off x="5141913" y="803275"/>
          <a:ext cx="5913437" cy="46370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2452706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2" name="Rectangle 51">
            <a:extLst>
              <a:ext uri="{FF2B5EF4-FFF2-40B4-BE49-F238E27FC236}">
                <a16:creationId xmlns:a16="http://schemas.microsoft.com/office/drawing/2014/main" id="{3193BA5C-B8F3-4972-BA54-014C48FAFA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05B93327-222A-4DAC-9163-371BF44CDB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pic>
        <p:nvPicPr>
          <p:cNvPr id="56" name="Picture 55">
            <a:extLst>
              <a:ext uri="{FF2B5EF4-FFF2-40B4-BE49-F238E27FC236}">
                <a16:creationId xmlns:a16="http://schemas.microsoft.com/office/drawing/2014/main" id="{C04ED70F-D6FD-4EB1-A171-D30F885FE7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DA26CAE9-74C4-4EDD-8A80-77F79EAA86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0" name="Group 59">
            <a:extLst>
              <a:ext uri="{FF2B5EF4-FFF2-40B4-BE49-F238E27FC236}">
                <a16:creationId xmlns:a16="http://schemas.microsoft.com/office/drawing/2014/main" id="{14EE34E3-F117-4487-8ACF-33DA65FA11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460131" y="482171"/>
            <a:ext cx="6091791" cy="5149101"/>
            <a:chOff x="5460131" y="482171"/>
            <a:chExt cx="6091791" cy="5149101"/>
          </a:xfrm>
        </p:grpSpPr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39ACC02C-6424-4165-93C4-E83C8E81D4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60131" y="482171"/>
              <a:ext cx="6091791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C182CB9C-C978-4C9B-9AAD-8B13418975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78956" y="812507"/>
              <a:ext cx="5461780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4" name="Rectangle 63">
            <a:extLst>
              <a:ext uri="{FF2B5EF4-FFF2-40B4-BE49-F238E27FC236}">
                <a16:creationId xmlns:a16="http://schemas.microsoft.com/office/drawing/2014/main" id="{56388820-A63D-463C-9DBC-060A5ABE33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42379" y="977965"/>
            <a:ext cx="5134631" cy="4135339"/>
          </a:xfrm>
          <a:prstGeom prst="rect">
            <a:avLst/>
          </a:prstGeom>
          <a:solidFill>
            <a:schemeClr val="bg1"/>
          </a:solidFill>
          <a:ln w="63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6" name="Straight Connector 65">
            <a:extLst>
              <a:ext uri="{FF2B5EF4-FFF2-40B4-BE49-F238E27FC236}">
                <a16:creationId xmlns:a16="http://schemas.microsoft.com/office/drawing/2014/main" id="{D7162BAB-C25E-4CE9-B87C-F118DC7E7C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3530885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27" name="Graphic 6">
            <a:extLst>
              <a:ext uri="{FF2B5EF4-FFF2-40B4-BE49-F238E27FC236}">
                <a16:creationId xmlns:a16="http://schemas.microsoft.com/office/drawing/2014/main" id="{B9D1DA61-9E43-43B2-A96C-C7E03520FF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571615" y="1116345"/>
            <a:ext cx="3866172" cy="386617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1D10622-95CC-45AD-AE71-0B4FBC789E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20"/>
            <a:ext cx="3530157" cy="1049235"/>
          </a:xfrm>
        </p:spPr>
        <p:txBody>
          <a:bodyPr>
            <a:normAutofit/>
          </a:bodyPr>
          <a:lstStyle/>
          <a:p>
            <a:r>
              <a:rPr lang="en-GB" sz="2500" b="1">
                <a:latin typeface="Arial" panose="020B0604020202020204" pitchFamily="34" charset="0"/>
                <a:cs typeface="Arial" panose="020B0604020202020204" pitchFamily="34" charset="0"/>
              </a:rPr>
              <a:t>What is embedded counselling</a:t>
            </a:r>
            <a:r>
              <a:rPr lang="en-GB" sz="250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sp>
        <p:nvSpPr>
          <p:cNvPr id="28" name="Content Placeholder 2">
            <a:extLst>
              <a:ext uri="{FF2B5EF4-FFF2-40B4-BE49-F238E27FC236}">
                <a16:creationId xmlns:a16="http://schemas.microsoft.com/office/drawing/2014/main" id="{5097E980-5034-4EE1-8928-914587CAC3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81" y="2015732"/>
            <a:ext cx="3526523" cy="3927868"/>
          </a:xfrm>
        </p:spPr>
        <p:txBody>
          <a:bodyPr>
            <a:normAutofit fontScale="85000" lnSpcReduction="2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Using counselling skills.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Listening and supporting an individual.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Enabling someone to talk spontaneously in some circumstances, this is sometimes referred to as a window of opportunity</a:t>
            </a: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0" indent="0">
              <a:buNone/>
            </a:pPr>
            <a:endParaRPr lang="en-GB" sz="1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  <a:p>
            <a:pPr marL="0" indent="0">
              <a:buNone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(Midwinter and Dickson, 2015).</a:t>
            </a:r>
          </a:p>
        </p:txBody>
      </p:sp>
    </p:spTree>
    <p:extLst>
      <p:ext uri="{BB962C8B-B14F-4D97-AF65-F5344CB8AC3E}">
        <p14:creationId xmlns:p14="http://schemas.microsoft.com/office/powerpoint/2010/main" val="13837889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9D82A9-17B8-4C24-814F-9E888AE3FBC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sz="3100" dirty="0">
                <a:latin typeface="Arial" panose="020B0604020202020204" pitchFamily="34" charset="0"/>
                <a:cs typeface="Arial" panose="020B0604020202020204" pitchFamily="34" charset="0"/>
              </a:rPr>
              <a:t>Counselling</a:t>
            </a: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33551CD-727E-4E47-8EF6-4AAB82B663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3229568"/>
          </a:xfrm>
        </p:spPr>
        <p:txBody>
          <a:bodyPr>
            <a:normAutofit fontScale="40000" lnSpcReduction="2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 The Setting.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 Confidentiality.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 Clear written contract.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 Therapeutic Theories.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 Ethical Guidelines.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 Supervision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0" indent="0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93BD864-6394-4B5D-8F72-56668DB5455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embedded counselling </a:t>
            </a: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FAE08BF-D867-4BC1-B213-D594BD8ED73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>
            <a:normAutofit fontScale="40000" lnSpcReduction="2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GB" sz="4200" dirty="0">
                <a:latin typeface="Arial" panose="020B0604020202020204" pitchFamily="34" charset="0"/>
                <a:cs typeface="Arial" panose="020B0604020202020204" pitchFamily="34" charset="0"/>
              </a:rPr>
              <a:t> Not always confidential space.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4200" dirty="0">
                <a:latin typeface="Arial" panose="020B0604020202020204" pitchFamily="34" charset="0"/>
                <a:cs typeface="Arial" panose="020B0604020202020204" pitchFamily="34" charset="0"/>
              </a:rPr>
              <a:t> Can occur in a range of settings.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4200" dirty="0">
                <a:latin typeface="Arial" panose="020B0604020202020204" pitchFamily="34" charset="0"/>
                <a:cs typeface="Arial" panose="020B0604020202020204" pitchFamily="34" charset="0"/>
              </a:rPr>
              <a:t> No contract.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4200" dirty="0">
                <a:latin typeface="Arial" panose="020B0604020202020204" pitchFamily="34" charset="0"/>
                <a:cs typeface="Arial" panose="020B0604020202020204" pitchFamily="34" charset="0"/>
              </a:rPr>
              <a:t> Limited knowledge and training.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4200" dirty="0">
                <a:latin typeface="Arial" panose="020B0604020202020204" pitchFamily="34" charset="0"/>
                <a:cs typeface="Arial" panose="020B0604020202020204" pitchFamily="34" charset="0"/>
              </a:rPr>
              <a:t> Safeguarding issues. </a:t>
            </a:r>
          </a:p>
          <a:p>
            <a:pPr marL="0" indent="0">
              <a:buNone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900" dirty="0">
                <a:latin typeface="Arial" panose="020B0604020202020204" pitchFamily="34" charset="0"/>
                <a:cs typeface="Arial" panose="020B0604020202020204" pitchFamily="34" charset="0"/>
              </a:rPr>
              <a:t>(Bond 2015); (BACP 2016)</a:t>
            </a:r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607B0386-4FD1-4823-8716-8A737EDBA1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           Strengths and limitations</a:t>
            </a:r>
          </a:p>
        </p:txBody>
      </p:sp>
    </p:spTree>
    <p:extLst>
      <p:ext uri="{BB962C8B-B14F-4D97-AF65-F5344CB8AC3E}">
        <p14:creationId xmlns:p14="http://schemas.microsoft.com/office/powerpoint/2010/main" val="13263541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8EABD3-7C92-4B65-B08C-E459482CD9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                 Volunteering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D9327-1C61-4AE9-B250-7C88380DAD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5" name="Picture 4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9F1F8B0E-A52B-44AF-A274-998E9BDC46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1579" y="1881808"/>
            <a:ext cx="6076950" cy="363754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412DE92-BADA-4235-8A84-49782AC718EB}"/>
              </a:ext>
            </a:extLst>
          </p:cNvPr>
          <p:cNvSpPr txBox="1"/>
          <p:nvPr/>
        </p:nvSpPr>
        <p:spPr>
          <a:xfrm>
            <a:off x="3057525" y="5572361"/>
            <a:ext cx="60769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(Cruse Bereavement Care, 2018). </a:t>
            </a:r>
            <a:endParaRPr lang="en-GB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1EF6931-09A2-449A-9DED-82628DA57BC6}"/>
              </a:ext>
            </a:extLst>
          </p:cNvPr>
          <p:cNvSpPr txBox="1"/>
          <p:nvPr/>
        </p:nvSpPr>
        <p:spPr>
          <a:xfrm>
            <a:off x="8025063" y="2237874"/>
            <a:ext cx="302979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en-GB" sz="2000" u="sng" dirty="0">
                <a:latin typeface="Arial" panose="020B0604020202020204" pitchFamily="34" charset="0"/>
                <a:cs typeface="Arial" panose="020B0604020202020204" pitchFamily="34" charset="0"/>
              </a:rPr>
              <a:t>Counselling Skills</a:t>
            </a:r>
          </a:p>
          <a:p>
            <a:endParaRPr lang="en-GB" sz="20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Core Conditions.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Micro skills.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Empathy.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Active Listening.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Attending. </a:t>
            </a:r>
          </a:p>
          <a:p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(Harris and Flood 2015; Rogers, 1961).</a:t>
            </a:r>
          </a:p>
        </p:txBody>
      </p:sp>
    </p:spTree>
    <p:extLst>
      <p:ext uri="{BB962C8B-B14F-4D97-AF65-F5344CB8AC3E}">
        <p14:creationId xmlns:p14="http://schemas.microsoft.com/office/powerpoint/2010/main" val="670759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FC1B17-5DA8-4DA8-AE55-342E6A5228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Embedded skills used within all areas of life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C2E94F-43EB-47FB-BCB9-B64A7825404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          workplace</a:t>
            </a:r>
          </a:p>
        </p:txBody>
      </p:sp>
      <p:pic>
        <p:nvPicPr>
          <p:cNvPr id="8" name="Content Placeholder 7" descr="A person standing in a kitchen preparing food&#10;&#10;Description generated with very high confidence">
            <a:extLst>
              <a:ext uri="{FF2B5EF4-FFF2-40B4-BE49-F238E27FC236}">
                <a16:creationId xmlns:a16="http://schemas.microsoft.com/office/drawing/2014/main" id="{6A5EC2AE-B565-4040-9B9E-81B44BF632A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1447800" y="2840137"/>
            <a:ext cx="4645025" cy="2612826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F461CDE-A868-4574-9E93-F1A680560F5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     University Life</a:t>
            </a:r>
          </a:p>
        </p:txBody>
      </p:sp>
      <p:pic>
        <p:nvPicPr>
          <p:cNvPr id="2052" name="Picture 4" descr="https://pbs.twimg.com/media/DQ22B5MWkAI-_rh.jpg:large">
            <a:extLst>
              <a:ext uri="{FF2B5EF4-FFF2-40B4-BE49-F238E27FC236}">
                <a16:creationId xmlns:a16="http://schemas.microsoft.com/office/drawing/2014/main" id="{362A2FFD-D4CB-4BE6-AE13-510401D8E556}"/>
              </a:ext>
            </a:extLst>
          </p:cNvPr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1913" y="2833787"/>
            <a:ext cx="4645025" cy="2612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21153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98FC6D-E0DC-4051-A4B7-F459C4C892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</p:spPr>
        <p:txBody>
          <a:bodyPr>
            <a:normAutofit/>
          </a:bodyPr>
          <a:lstStyle/>
          <a:p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           Range of Approaches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C3A204AD-8E78-432A-8287-F5C1D9E582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2015732"/>
            <a:ext cx="9603275" cy="3450613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Motivational Interviewing.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Solution Focused Therapy.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The Transtheoretical Model.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The Relational Skills Model. </a:t>
            </a:r>
          </a:p>
          <a:p>
            <a:pPr marL="0" indent="0"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buNone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(Midwinter and Dickson, 2015; Nelson-Jones, 2011).</a:t>
            </a:r>
          </a:p>
          <a:p>
            <a:pPr marL="0" indent="0">
              <a:buNone/>
            </a:pP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12787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Rectangle 134">
            <a:extLst>
              <a:ext uri="{FF2B5EF4-FFF2-40B4-BE49-F238E27FC236}">
                <a16:creationId xmlns:a16="http://schemas.microsoft.com/office/drawing/2014/main" id="{0CABCAE3-64FC-4149-819F-2C18128241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37" name="Picture 136">
            <a:extLst>
              <a:ext uri="{FF2B5EF4-FFF2-40B4-BE49-F238E27FC236}">
                <a16:creationId xmlns:a16="http://schemas.microsoft.com/office/drawing/2014/main" id="{012FDCFE-9AD2-4D8A-8CBF-B3AA37EBF6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139" name="Straight Connector 138">
            <a:extLst>
              <a:ext uri="{FF2B5EF4-FFF2-40B4-BE49-F238E27FC236}">
                <a16:creationId xmlns:a16="http://schemas.microsoft.com/office/drawing/2014/main" id="{FBD463FC-4CA8-4FF4-85A3-AF9F4B98D2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1" name="Straight Connector 140">
            <a:extLst>
              <a:ext uri="{FF2B5EF4-FFF2-40B4-BE49-F238E27FC236}">
                <a16:creationId xmlns:a16="http://schemas.microsoft.com/office/drawing/2014/main" id="{A56012FD-74A8-4C91-B318-435CF2B719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 useBgFill="1">
        <p:nvSpPr>
          <p:cNvPr id="143" name="Rectangle 142">
            <a:extLst>
              <a:ext uri="{FF2B5EF4-FFF2-40B4-BE49-F238E27FC236}">
                <a16:creationId xmlns:a16="http://schemas.microsoft.com/office/drawing/2014/main" id="{35C3D674-3D59-4E93-80CA-0C0A9095E8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5" name="Rectangle 144">
            <a:extLst>
              <a:ext uri="{FF2B5EF4-FFF2-40B4-BE49-F238E27FC236}">
                <a16:creationId xmlns:a16="http://schemas.microsoft.com/office/drawing/2014/main" id="{EF2A81E1-BCBE-426B-8C09-33274E6940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pic>
        <p:nvPicPr>
          <p:cNvPr id="147" name="Picture 146">
            <a:extLst>
              <a:ext uri="{FF2B5EF4-FFF2-40B4-BE49-F238E27FC236}">
                <a16:creationId xmlns:a16="http://schemas.microsoft.com/office/drawing/2014/main" id="{39D1DDD4-5BB3-45BA-B9B3-06B62299AD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149" name="Straight Connector 148">
            <a:extLst>
              <a:ext uri="{FF2B5EF4-FFF2-40B4-BE49-F238E27FC236}">
                <a16:creationId xmlns:a16="http://schemas.microsoft.com/office/drawing/2014/main" id="{A24DAE64-2302-42EA-8239-F2F0775CA5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1" name="Straight Connector 150">
            <a:extLst>
              <a:ext uri="{FF2B5EF4-FFF2-40B4-BE49-F238E27FC236}">
                <a16:creationId xmlns:a16="http://schemas.microsoft.com/office/drawing/2014/main" id="{C884B8F8-FDC9-498B-9960-5D7260AFCB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417737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Image result for images for solution focussed therapy">
            <a:extLst>
              <a:ext uri="{FF2B5EF4-FFF2-40B4-BE49-F238E27FC236}">
                <a16:creationId xmlns:a16="http://schemas.microsoft.com/office/drawing/2014/main" id="{29C3912C-3F54-4C24-B23B-87ABA1EB498A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78" r="1" b="12334"/>
          <a:stretch/>
        </p:blipFill>
        <p:spPr bwMode="auto">
          <a:xfrm>
            <a:off x="6094411" y="1147209"/>
            <a:ext cx="4960442" cy="3649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7FBB733-6AE3-40AD-8DC2-B3721C3E0F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20"/>
            <a:ext cx="4176511" cy="104923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         Solution Focused Therapy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510BCF-6D26-4F7F-AB93-D09BE23460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451581" y="2015732"/>
            <a:ext cx="4172212" cy="345061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 Workplace. </a:t>
            </a:r>
          </a:p>
          <a:p>
            <a:r>
              <a:rPr lang="en-US" dirty="0"/>
              <a:t> Exclusion and bullying.</a:t>
            </a:r>
          </a:p>
          <a:p>
            <a:r>
              <a:rPr lang="en-US" dirty="0"/>
              <a:t> Return to work plan. </a:t>
            </a:r>
          </a:p>
          <a:p>
            <a:r>
              <a:rPr lang="en-US" dirty="0"/>
              <a:t> Toolkit.</a:t>
            </a:r>
          </a:p>
          <a:p>
            <a:pPr marL="0"/>
            <a:endParaRPr lang="en-US" dirty="0"/>
          </a:p>
          <a:p>
            <a:pPr marL="0"/>
            <a:endParaRPr lang="en-US" dirty="0"/>
          </a:p>
          <a:p>
            <a:pPr marL="0"/>
            <a:r>
              <a:rPr lang="en-US" dirty="0"/>
              <a:t>(Equality Act 2010)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D69476-C476-484D-86B4-CB5E79E9F2A9}"/>
              </a:ext>
            </a:extLst>
          </p:cNvPr>
          <p:cNvSpPr txBox="1"/>
          <p:nvPr/>
        </p:nvSpPr>
        <p:spPr>
          <a:xfrm>
            <a:off x="6499274" y="5683348"/>
            <a:ext cx="285574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Fig 1 Matthew Mitchell (2018).</a:t>
            </a:r>
          </a:p>
        </p:txBody>
      </p:sp>
    </p:spTree>
    <p:extLst>
      <p:ext uri="{BB962C8B-B14F-4D97-AF65-F5344CB8AC3E}">
        <p14:creationId xmlns:p14="http://schemas.microsoft.com/office/powerpoint/2010/main" val="40569218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Rectangle 139">
            <a:extLst>
              <a:ext uri="{FF2B5EF4-FFF2-40B4-BE49-F238E27FC236}">
                <a16:creationId xmlns:a16="http://schemas.microsoft.com/office/drawing/2014/main" id="{1CE580D1-F917-4567-AFB4-99AA9B52AD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42" name="Picture 141">
            <a:extLst>
              <a:ext uri="{FF2B5EF4-FFF2-40B4-BE49-F238E27FC236}">
                <a16:creationId xmlns:a16="http://schemas.microsoft.com/office/drawing/2014/main" id="{1F5620B8-A2D8-4568-B566-F0453A0D91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144" name="Straight Connector 143">
            <a:extLst>
              <a:ext uri="{FF2B5EF4-FFF2-40B4-BE49-F238E27FC236}">
                <a16:creationId xmlns:a16="http://schemas.microsoft.com/office/drawing/2014/main" id="{1C7D2BA4-4B7A-4596-8BCC-5CF7154238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6" name="Straight Connector 145">
            <a:extLst>
              <a:ext uri="{FF2B5EF4-FFF2-40B4-BE49-F238E27FC236}">
                <a16:creationId xmlns:a16="http://schemas.microsoft.com/office/drawing/2014/main" id="{C9D4B225-18E9-4C5B-94D8-2ABE6D161E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 useBgFill="1">
        <p:nvSpPr>
          <p:cNvPr id="148" name="Rectangle 147">
            <a:extLst>
              <a:ext uri="{FF2B5EF4-FFF2-40B4-BE49-F238E27FC236}">
                <a16:creationId xmlns:a16="http://schemas.microsoft.com/office/drawing/2014/main" id="{021A4066-B261-49FE-952E-A0FE3EE75C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0" name="Rectangle 149">
            <a:extLst>
              <a:ext uri="{FF2B5EF4-FFF2-40B4-BE49-F238E27FC236}">
                <a16:creationId xmlns:a16="http://schemas.microsoft.com/office/drawing/2014/main" id="{81958111-BC13-4D45-AB27-0C2C83F9BA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pic>
        <p:nvPicPr>
          <p:cNvPr id="152" name="Picture 151">
            <a:extLst>
              <a:ext uri="{FF2B5EF4-FFF2-40B4-BE49-F238E27FC236}">
                <a16:creationId xmlns:a16="http://schemas.microsoft.com/office/drawing/2014/main" id="{D42F4933-2ECF-4EE5-BCE4-F19E3CA609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154" name="Straight Connector 153">
            <a:extLst>
              <a:ext uri="{FF2B5EF4-FFF2-40B4-BE49-F238E27FC236}">
                <a16:creationId xmlns:a16="http://schemas.microsoft.com/office/drawing/2014/main" id="{C6FAC23C-014D-4AC5-AD1B-36F7D0E7EF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6" name="Straight Connector 155">
            <a:extLst>
              <a:ext uri="{FF2B5EF4-FFF2-40B4-BE49-F238E27FC236}">
                <a16:creationId xmlns:a16="http://schemas.microsoft.com/office/drawing/2014/main" id="{381B4579-E2EA-4BD7-94FF-0A0BEE135C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3530885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pSp>
        <p:nvGrpSpPr>
          <p:cNvPr id="158" name="Group 157">
            <a:extLst>
              <a:ext uri="{FF2B5EF4-FFF2-40B4-BE49-F238E27FC236}">
                <a16:creationId xmlns:a16="http://schemas.microsoft.com/office/drawing/2014/main" id="{82188758-E18A-4CE5-9D03-F4BF5D887C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460131" y="482171"/>
            <a:ext cx="6091791" cy="5149101"/>
            <a:chOff x="5446003" y="583365"/>
            <a:chExt cx="6091790" cy="5181928"/>
          </a:xfrm>
        </p:grpSpPr>
        <p:sp>
          <p:nvSpPr>
            <p:cNvPr id="159" name="Rectangle 158">
              <a:extLst>
                <a:ext uri="{FF2B5EF4-FFF2-40B4-BE49-F238E27FC236}">
                  <a16:creationId xmlns:a16="http://schemas.microsoft.com/office/drawing/2014/main" id="{821513DD-C15F-4381-AEA6-ED9E5E218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46003" y="583365"/>
              <a:ext cx="6091790" cy="5181928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0" name="Rectangle 159">
              <a:extLst>
                <a:ext uri="{FF2B5EF4-FFF2-40B4-BE49-F238E27FC236}">
                  <a16:creationId xmlns:a16="http://schemas.microsoft.com/office/drawing/2014/main" id="{CED2DE01-7F43-4858-85FC-27022DA781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64828" y="915807"/>
              <a:ext cx="5461779" cy="4494927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026" name="Picture 2" descr="Related image">
            <a:extLst>
              <a:ext uri="{FF2B5EF4-FFF2-40B4-BE49-F238E27FC236}">
                <a16:creationId xmlns:a16="http://schemas.microsoft.com/office/drawing/2014/main" id="{D7BDB012-4101-44FB-A12A-D1B1B8C3C098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755"/>
          <a:stretch/>
        </p:blipFill>
        <p:spPr bwMode="auto">
          <a:xfrm>
            <a:off x="6093926" y="1116345"/>
            <a:ext cx="4821551" cy="3866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4988EE1-6AD4-427D-847C-3CFF50D303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20"/>
            <a:ext cx="3530157" cy="104923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700"/>
              <a:t>                       What worked well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FFCBAE-AB25-46D5-B055-0ADC3E5E7ED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451581" y="2015732"/>
            <a:ext cx="3526523" cy="345061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 The Magic Wand Question</a:t>
            </a:r>
          </a:p>
          <a:p>
            <a:r>
              <a:rPr lang="en-US" dirty="0"/>
              <a:t> Used to help establish what   the individual needs to change</a:t>
            </a:r>
          </a:p>
          <a:p>
            <a:pPr marL="0"/>
            <a:endParaRPr lang="en-US" dirty="0"/>
          </a:p>
          <a:p>
            <a:pPr marL="0"/>
            <a:endParaRPr lang="en-US" dirty="0"/>
          </a:p>
          <a:p>
            <a:pPr marL="0"/>
            <a:r>
              <a:rPr lang="en-US"/>
              <a:t>(De Shazer, et al, 2007).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317A5F-27F5-4844-8662-7437111D022C}"/>
              </a:ext>
            </a:extLst>
          </p:cNvPr>
          <p:cNvSpPr txBox="1"/>
          <p:nvPr/>
        </p:nvSpPr>
        <p:spPr>
          <a:xfrm>
            <a:off x="5778956" y="5741655"/>
            <a:ext cx="577296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Fig 2 Kate Woodford, (2017).   </a:t>
            </a:r>
          </a:p>
        </p:txBody>
      </p:sp>
    </p:spTree>
    <p:extLst>
      <p:ext uri="{BB962C8B-B14F-4D97-AF65-F5344CB8AC3E}">
        <p14:creationId xmlns:p14="http://schemas.microsoft.com/office/powerpoint/2010/main" val="1233765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A89D4C-F49D-4EF4-BF68-F3C2CAB810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What went well?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596677-DE9D-40F9-874A-6CBECC5006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906717"/>
            <a:ext cx="9603275" cy="3450613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On a scale of 1-10.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The Scaling question worked early on to establish how the employee was feeling at that exact moment.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Then used again later in the session to check for improvements. </a:t>
            </a:r>
          </a:p>
          <a:p>
            <a:pPr marL="0" indent="0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</p:txBody>
      </p:sp>
      <p:sp>
        <p:nvSpPr>
          <p:cNvPr id="4" name="Arrow: Left 3">
            <a:extLst>
              <a:ext uri="{FF2B5EF4-FFF2-40B4-BE49-F238E27FC236}">
                <a16:creationId xmlns:a16="http://schemas.microsoft.com/office/drawing/2014/main" id="{4DC3B428-4A75-4148-AD18-28FF227BDE3A}"/>
              </a:ext>
            </a:extLst>
          </p:cNvPr>
          <p:cNvSpPr/>
          <p:nvPr/>
        </p:nvSpPr>
        <p:spPr>
          <a:xfrm>
            <a:off x="2160104" y="4373218"/>
            <a:ext cx="1184261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FB08872C-8E0E-4B49-8C82-149FE2ADBBCA}"/>
              </a:ext>
            </a:extLst>
          </p:cNvPr>
          <p:cNvSpPr/>
          <p:nvPr/>
        </p:nvSpPr>
        <p:spPr>
          <a:xfrm>
            <a:off x="6315931" y="4310882"/>
            <a:ext cx="1078782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3A731F8-5C3D-48C9-997E-1FC835E0C653}"/>
              </a:ext>
            </a:extLst>
          </p:cNvPr>
          <p:cNvSpPr txBox="1"/>
          <p:nvPr/>
        </p:nvSpPr>
        <p:spPr>
          <a:xfrm>
            <a:off x="3337295" y="4373218"/>
            <a:ext cx="2978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0  1  2  3  4  5  6  7  8  9  10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F5CF2E7-B520-482D-BA73-D682D9462C0B}"/>
              </a:ext>
            </a:extLst>
          </p:cNvPr>
          <p:cNvSpPr txBox="1"/>
          <p:nvPr/>
        </p:nvSpPr>
        <p:spPr>
          <a:xfrm flipH="1">
            <a:off x="1868557" y="5632174"/>
            <a:ext cx="310100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(De Shazer, et al, 2007).</a:t>
            </a:r>
          </a:p>
        </p:txBody>
      </p:sp>
    </p:spTree>
    <p:extLst>
      <p:ext uri="{BB962C8B-B14F-4D97-AF65-F5344CB8AC3E}">
        <p14:creationId xmlns:p14="http://schemas.microsoft.com/office/powerpoint/2010/main" val="11464898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1" name="Rectangle 17">
            <a:extLst>
              <a:ext uri="{FF2B5EF4-FFF2-40B4-BE49-F238E27FC236}">
                <a16:creationId xmlns:a16="http://schemas.microsoft.com/office/drawing/2014/main" id="{3193BA5C-B8F3-4972-BA54-014C48FAFA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19">
            <a:extLst>
              <a:ext uri="{FF2B5EF4-FFF2-40B4-BE49-F238E27FC236}">
                <a16:creationId xmlns:a16="http://schemas.microsoft.com/office/drawing/2014/main" id="{05B93327-222A-4DAC-9163-371BF44CDB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pic>
        <p:nvPicPr>
          <p:cNvPr id="34" name="Picture 21">
            <a:extLst>
              <a:ext uri="{FF2B5EF4-FFF2-40B4-BE49-F238E27FC236}">
                <a16:creationId xmlns:a16="http://schemas.microsoft.com/office/drawing/2014/main" id="{C04ED70F-D6FD-4EB1-A171-D30F885FE7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35" name="Straight Connector 23">
            <a:extLst>
              <a:ext uri="{FF2B5EF4-FFF2-40B4-BE49-F238E27FC236}">
                <a16:creationId xmlns:a16="http://schemas.microsoft.com/office/drawing/2014/main" id="{DA26CAE9-74C4-4EDD-8A80-77F79EAA86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6" name="Group 25">
            <a:extLst>
              <a:ext uri="{FF2B5EF4-FFF2-40B4-BE49-F238E27FC236}">
                <a16:creationId xmlns:a16="http://schemas.microsoft.com/office/drawing/2014/main" id="{14EE34E3-F117-4487-8ACF-33DA65FA11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460131" y="482171"/>
            <a:ext cx="6091791" cy="5149101"/>
            <a:chOff x="5460131" y="482171"/>
            <a:chExt cx="6091791" cy="5149101"/>
          </a:xfrm>
        </p:grpSpPr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39ACC02C-6424-4165-93C4-E83C8E81D4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60131" y="482171"/>
              <a:ext cx="6091791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Rectangle 27">
              <a:extLst>
                <a:ext uri="{FF2B5EF4-FFF2-40B4-BE49-F238E27FC236}">
                  <a16:creationId xmlns:a16="http://schemas.microsoft.com/office/drawing/2014/main" id="{C182CB9C-C978-4C9B-9AAD-8B13418975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78956" y="812507"/>
              <a:ext cx="5461780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0" name="Rectangle 29">
            <a:extLst>
              <a:ext uri="{FF2B5EF4-FFF2-40B4-BE49-F238E27FC236}">
                <a16:creationId xmlns:a16="http://schemas.microsoft.com/office/drawing/2014/main" id="{56388820-A63D-463C-9DBC-060A5ABE33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42379" y="977965"/>
            <a:ext cx="5134631" cy="4135339"/>
          </a:xfrm>
          <a:prstGeom prst="rect">
            <a:avLst/>
          </a:prstGeom>
          <a:solidFill>
            <a:schemeClr val="bg1"/>
          </a:solidFill>
          <a:ln w="63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D7162BAB-C25E-4CE9-B87C-F118DC7E7C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3530885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15" name="Graphic 14">
            <a:extLst>
              <a:ext uri="{FF2B5EF4-FFF2-40B4-BE49-F238E27FC236}">
                <a16:creationId xmlns:a16="http://schemas.microsoft.com/office/drawing/2014/main" id="{9718ACC5-9EC7-4BC4-BF5E-79BB32BB1F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571615" y="1116345"/>
            <a:ext cx="3866172" cy="3866172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BC42FB52-21EB-4DEF-BD3A-B91909D391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20"/>
            <a:ext cx="3530157" cy="1049235"/>
          </a:xfrm>
        </p:spPr>
        <p:txBody>
          <a:bodyPr>
            <a:normAutofit/>
          </a:bodyPr>
          <a:lstStyle/>
          <a:p>
            <a:r>
              <a:rPr lang="en-GB" sz="2200"/>
              <a:t> What can be achieved with this approach? </a:t>
            </a:r>
          </a:p>
        </p:txBody>
      </p:sp>
      <p:sp>
        <p:nvSpPr>
          <p:cNvPr id="38" name="Content Placeholder 10">
            <a:extLst>
              <a:ext uri="{FF2B5EF4-FFF2-40B4-BE49-F238E27FC236}">
                <a16:creationId xmlns:a16="http://schemas.microsoft.com/office/drawing/2014/main" id="{136A5433-392B-4238-9629-A41A658CB8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81" y="2015732"/>
            <a:ext cx="3526523" cy="3450613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  <a:buFont typeface="Wingdings" panose="05000000000000000000" pitchFamily="2" charset="2"/>
              <a:buChar char="v"/>
            </a:pPr>
            <a:r>
              <a:rPr lang="en-GB" sz="1700">
                <a:latin typeface="Arial" panose="020B0604020202020204" pitchFamily="34" charset="0"/>
                <a:cs typeface="Arial" panose="020B0604020202020204" pitchFamily="34" charset="0"/>
              </a:rPr>
              <a:t> Emphasis on what the employee needed.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v"/>
            </a:pPr>
            <a:r>
              <a:rPr lang="en-GB" sz="1700">
                <a:latin typeface="Arial" panose="020B0604020202020204" pitchFamily="34" charset="0"/>
                <a:cs typeface="Arial" panose="020B0604020202020204" pitchFamily="34" charset="0"/>
              </a:rPr>
              <a:t> A clear time scale-end goal was in sight.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v"/>
            </a:pPr>
            <a:r>
              <a:rPr lang="en-GB" sz="1700">
                <a:latin typeface="Arial" panose="020B0604020202020204" pitchFamily="34" charset="0"/>
                <a:cs typeface="Arial" panose="020B0604020202020204" pitchFamily="34" charset="0"/>
              </a:rPr>
              <a:t> Rescheduled meeting to check progress. 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v"/>
            </a:pPr>
            <a:r>
              <a:rPr lang="en-GB" sz="1700">
                <a:latin typeface="Arial" panose="020B0604020202020204" pitchFamily="34" charset="0"/>
                <a:cs typeface="Arial" panose="020B0604020202020204" pitchFamily="34" charset="0"/>
              </a:rPr>
              <a:t> This approach has similarities with Egan’s Skilled Helper Model.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700">
                <a:latin typeface="Arial" panose="020B0604020202020204" pitchFamily="34" charset="0"/>
                <a:cs typeface="Arial" panose="020B0604020202020204" pitchFamily="34" charset="0"/>
              </a:rPr>
              <a:t>(Egan, 2014). </a:t>
            </a:r>
          </a:p>
          <a:p>
            <a:pPr marL="0" indent="0">
              <a:lnSpc>
                <a:spcPct val="110000"/>
              </a:lnSpc>
              <a:buNone/>
            </a:pPr>
            <a:endParaRPr lang="en-GB" sz="17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57811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193BA5C-B8F3-4972-BA54-014C48FAFA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5B93327-222A-4DAC-9163-371BF44CDB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C04ED70F-D6FD-4EB1-A171-D30F885FE7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DA26CAE9-74C4-4EDD-8A80-77F79EAA86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" name="Group 17">
            <a:extLst>
              <a:ext uri="{FF2B5EF4-FFF2-40B4-BE49-F238E27FC236}">
                <a16:creationId xmlns:a16="http://schemas.microsoft.com/office/drawing/2014/main" id="{14EE34E3-F117-4487-8ACF-33DA65FA11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460131" y="482171"/>
            <a:ext cx="6091791" cy="5149101"/>
            <a:chOff x="5460131" y="482171"/>
            <a:chExt cx="6091791" cy="5149101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39ACC02C-6424-4165-93C4-E83C8E81D4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60131" y="482171"/>
              <a:ext cx="6091791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C182CB9C-C978-4C9B-9AAD-8B13418975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78956" y="812507"/>
              <a:ext cx="5461780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2" name="Rectangle 21">
            <a:extLst>
              <a:ext uri="{FF2B5EF4-FFF2-40B4-BE49-F238E27FC236}">
                <a16:creationId xmlns:a16="http://schemas.microsoft.com/office/drawing/2014/main" id="{56388820-A63D-463C-9DBC-060A5ABE33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42379" y="977965"/>
            <a:ext cx="5134631" cy="4135339"/>
          </a:xfrm>
          <a:prstGeom prst="rect">
            <a:avLst/>
          </a:prstGeom>
          <a:solidFill>
            <a:schemeClr val="bg1"/>
          </a:solidFill>
          <a:ln w="63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D7162BAB-C25E-4CE9-B87C-F118DC7E7C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3530885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7" name="Graphic 6">
            <a:extLst>
              <a:ext uri="{FF2B5EF4-FFF2-40B4-BE49-F238E27FC236}">
                <a16:creationId xmlns:a16="http://schemas.microsoft.com/office/drawing/2014/main" id="{A5471FF0-CF9F-4ABC-B343-BF64EA7829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571615" y="1116345"/>
            <a:ext cx="3866172" cy="386617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2C04AD9-3ADE-4A59-9A50-74C603CD73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20"/>
            <a:ext cx="3530157" cy="1049235"/>
          </a:xfrm>
        </p:spPr>
        <p:txBody>
          <a:bodyPr>
            <a:normAutofit/>
          </a:bodyPr>
          <a:lstStyle/>
          <a:p>
            <a:r>
              <a:rPr lang="en-GB" sz="2500">
                <a:latin typeface="Arial" panose="020B0604020202020204" pitchFamily="34" charset="0"/>
                <a:cs typeface="Arial" panose="020B0604020202020204" pitchFamily="34" charset="0"/>
              </a:rPr>
              <a:t> Implications and recommendations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40A1E2-397F-47F7-B00D-2656EF9AE4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81" y="2015732"/>
            <a:ext cx="3526523" cy="3450613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How realistic would the outcome be?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Should all managers be trained to use embedded skills?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If they were how much scope would there be to make changes? </a:t>
            </a: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v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42044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0CABCAE3-64FC-4149-819F-2C18128241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12FDCFE-9AD2-4D8A-8CBF-B3AA37EBF6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FBD463FC-4CA8-4FF4-85A3-AF9F4B98D2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BECF35C3-8B44-4F4B-BD25-4C01823DB2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2FA7AD0A-1871-4DF8-9235-F49D0513B9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6B04CFB-FAE5-47DD-9B3E-4E9BA7A89C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16EFE474-4FE0-4E8F-8F09-5ED2C9E76A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CF8B8C81-54DC-4AF5-B682-3A2C70A6B5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" name="Group 25">
            <a:extLst>
              <a:ext uri="{FF2B5EF4-FFF2-40B4-BE49-F238E27FC236}">
                <a16:creationId xmlns:a16="http://schemas.microsoft.com/office/drawing/2014/main" id="{E8ACF89C-CFC3-4D68-B3C4-2BEFB7BBE5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979389" y="482171"/>
            <a:ext cx="7560115" cy="5149101"/>
            <a:chOff x="3979389" y="482171"/>
            <a:chExt cx="7560115" cy="5149101"/>
          </a:xfrm>
        </p:grpSpPr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3B770B7D-3C5C-4682-8DF0-20783592F3B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79389" y="482171"/>
              <a:ext cx="7560115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A6893E11-7EC1-4EB6-A2A8-0B693F8FE57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292448" y="812507"/>
              <a:ext cx="692827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0" name="Rectangle 29">
            <a:extLst>
              <a:ext uri="{FF2B5EF4-FFF2-40B4-BE49-F238E27FC236}">
                <a16:creationId xmlns:a16="http://schemas.microsoft.com/office/drawing/2014/main" id="{622F7FD7-8884-4FD5-95AB-0B5C6033AD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55487" y="977965"/>
            <a:ext cx="6615582" cy="4135339"/>
          </a:xfrm>
          <a:prstGeom prst="rect">
            <a:avLst/>
          </a:prstGeom>
          <a:solidFill>
            <a:schemeClr val="bg1"/>
          </a:solidFill>
          <a:ln w="63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EE68D41B-9286-479F-9AB7-678C8E348D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59301" y="3528543"/>
            <a:ext cx="2823919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5" name="Content Placeholder 4" descr="A close up of a toy&#10;&#10;Description generated with high confidence">
            <a:extLst>
              <a:ext uri="{FF2B5EF4-FFF2-40B4-BE49-F238E27FC236}">
                <a16:creationId xmlns:a16="http://schemas.microsoft.com/office/drawing/2014/main" id="{5A1349F7-1FF0-40E9-A505-8EAC6321FF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5826747" y="1116345"/>
            <a:ext cx="3866172" cy="386617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74FA12D-4295-4050-A640-8AAE127D8A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9301" y="482172"/>
            <a:ext cx="2823919" cy="2946816"/>
          </a:xfrm>
        </p:spPr>
        <p:txBody>
          <a:bodyPr vert="horz" lIns="91440" tIns="45720" rIns="91440" bIns="0" rtlCol="0" anchor="b">
            <a:normAutofit/>
          </a:bodyPr>
          <a:lstStyle/>
          <a:p>
            <a:r>
              <a:rPr lang="en-US" sz="3100" dirty="0"/>
              <a:t>Conclusion                 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7D7E7FF-E08E-4E84-B1F3-EC5BECE3E16C}"/>
              </a:ext>
            </a:extLst>
          </p:cNvPr>
          <p:cNvSpPr txBox="1"/>
          <p:nvPr/>
        </p:nvSpPr>
        <p:spPr>
          <a:xfrm>
            <a:off x="517358" y="3527480"/>
            <a:ext cx="3143253" cy="115416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What has been the outcome of this module?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How does reflective practice help?</a:t>
            </a: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567806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993D3F4-BC85-4C3E-9E19-F6317C042D55}"/>
              </a:ext>
            </a:extLst>
          </p:cNvPr>
          <p:cNvSpPr txBox="1"/>
          <p:nvPr/>
        </p:nvSpPr>
        <p:spPr>
          <a:xfrm>
            <a:off x="0" y="-1"/>
            <a:ext cx="12192000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                           Reference list.</a:t>
            </a:r>
          </a:p>
          <a:p>
            <a:endParaRPr lang="en-GB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2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Bond, T. (2015) </a:t>
            </a:r>
            <a:r>
              <a:rPr lang="en-GB" sz="12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Standards and Ethics for Counselling in Action</a:t>
            </a:r>
            <a:r>
              <a:rPr lang="en-GB" sz="12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4</a:t>
            </a:r>
            <a:r>
              <a:rPr lang="en-GB" sz="1200" baseline="300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GB" sz="12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edn</a:t>
            </a:r>
            <a:r>
              <a:rPr lang="en-GB" sz="12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London: Sage Publications Ltd.</a:t>
            </a:r>
            <a:endParaRPr lang="en-GB" sz="1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2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British Association for Counselling and Psychotherapy, (2016) </a:t>
            </a:r>
            <a:r>
              <a:rPr lang="en-GB" sz="12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Ethical Framework for the Counselling Professions</a:t>
            </a:r>
            <a:r>
              <a:rPr lang="en-GB" sz="12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[Online]. Available at: </a:t>
            </a:r>
            <a:r>
              <a:rPr lang="en-GB" sz="1200" u="sng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https://www.bacp.co.uk/events-and-resources/ethics-and-standards/ethical-framework-for-the-counselling-professions/</a:t>
            </a:r>
            <a:r>
              <a:rPr lang="en-GB" sz="12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(Accessed: 2 May 2018).</a:t>
            </a:r>
            <a:endParaRPr lang="en-GB" sz="1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2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Carroll, M. and Shaw, E. (2013) </a:t>
            </a:r>
            <a:r>
              <a:rPr lang="en-GB" sz="12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Ethical Maturity in the Helping Professions Making Difficult Life and Work Decisions</a:t>
            </a:r>
            <a:r>
              <a:rPr lang="en-GB" sz="12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London: Jessica Kingsley Publishers. </a:t>
            </a:r>
            <a:endParaRPr lang="en-GB" sz="1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2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Cruse Bereavement Care, (2018) Volunteer [Online]. Available at: </a:t>
            </a:r>
            <a:r>
              <a:rPr lang="en-GB" sz="1200" u="sng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https://www.cruse.org.uk/volunteer</a:t>
            </a:r>
            <a:r>
              <a:rPr lang="en-GB" sz="12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(Accessed: 4 May 2018).</a:t>
            </a:r>
            <a:endParaRPr lang="en-GB" sz="1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 fontAlgn="base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200" b="1" dirty="0">
                <a:solidFill>
                  <a:srgbClr val="0B0C0C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Cunanan, E, D. (2003) </a:t>
            </a:r>
            <a:r>
              <a:rPr lang="en-GB" sz="12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WORKS WHEN LEARNING SOLUTION FOCUSED BRIEF THERAPY: A QUALITATIVE ANALYSIS OF TRAINEES’ EXPERIENCE. </a:t>
            </a:r>
            <a:r>
              <a:rPr lang="en-GB" sz="12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[Online]. Available at: </a:t>
            </a:r>
            <a:r>
              <a:rPr lang="en-GB" sz="1200" u="sng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https://vtechworks.lib.vt.edu/bitstream/handle/10919/34219/thesis7.28.03.pdf?sequence=1</a:t>
            </a:r>
            <a:r>
              <a:rPr lang="en-GB" sz="12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(Accessed 13 May 2018). </a:t>
            </a:r>
            <a:endParaRPr lang="en-GB" sz="1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 fontAlgn="base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200" dirty="0">
                <a:solidFill>
                  <a:srgbClr val="0D0D0D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Shazer, S</a:t>
            </a:r>
            <a:r>
              <a:rPr lang="en-GB" sz="1200" i="1" dirty="0">
                <a:solidFill>
                  <a:srgbClr val="0D0D0D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.,</a:t>
            </a:r>
            <a:r>
              <a:rPr lang="en-GB" sz="1200" dirty="0">
                <a:solidFill>
                  <a:srgbClr val="0D0D0D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Dolan, Y., </a:t>
            </a:r>
            <a:r>
              <a:rPr lang="en-GB" sz="1200" dirty="0" err="1">
                <a:solidFill>
                  <a:srgbClr val="0D0D0D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Korman</a:t>
            </a:r>
            <a:r>
              <a:rPr lang="en-GB" sz="1200" dirty="0">
                <a:solidFill>
                  <a:srgbClr val="0D0D0D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H., </a:t>
            </a:r>
            <a:r>
              <a:rPr lang="en-GB" sz="1200" dirty="0" err="1">
                <a:solidFill>
                  <a:srgbClr val="0D0D0D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Trepper</a:t>
            </a:r>
            <a:r>
              <a:rPr lang="en-GB" sz="1200" dirty="0">
                <a:solidFill>
                  <a:srgbClr val="0D0D0D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T., McCollum, E., and Berg, I, K. (2007) </a:t>
            </a:r>
            <a:r>
              <a:rPr lang="en-GB" sz="1200" i="1" dirty="0">
                <a:solidFill>
                  <a:srgbClr val="0D0D0D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More Than Miracles: The State of the Art of Solution-focused Brief Therapy. </a:t>
            </a:r>
            <a:r>
              <a:rPr lang="en-GB" sz="1200" dirty="0">
                <a:solidFill>
                  <a:srgbClr val="0D0D0D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New York: The Haworth Press Inc. </a:t>
            </a:r>
            <a:endParaRPr lang="en-GB" sz="1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2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Egan, G. (2014) </a:t>
            </a:r>
            <a:r>
              <a:rPr lang="en-GB" sz="1200" i="1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Skilled Helper: A Problem Management and Opportunity Development Approach to Helping</a:t>
            </a:r>
            <a:r>
              <a:rPr lang="en-GB" sz="12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10</a:t>
            </a:r>
            <a:r>
              <a:rPr lang="en-GB" sz="1200" baseline="300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12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edn</a:t>
            </a:r>
            <a:r>
              <a:rPr lang="en-GB" sz="12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Boston: Cengage Learning </a:t>
            </a:r>
            <a:endParaRPr lang="en-GB" sz="1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 fontAlgn="base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200" dirty="0">
                <a:solidFill>
                  <a:srgbClr val="0D0D0D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Equality Act, (2010) </a:t>
            </a:r>
            <a:r>
              <a:rPr lang="en-GB" sz="1200" b="1" i="1" dirty="0">
                <a:solidFill>
                  <a:srgbClr val="0B0C0C"/>
                </a:solidFill>
                <a:latin typeface="nta"/>
                <a:ea typeface="Times New Roman" panose="02020603050405020304" pitchFamily="18" charset="0"/>
                <a:cs typeface="Times New Roman" panose="02020603050405020304" pitchFamily="18" charset="0"/>
              </a:rPr>
              <a:t>Workplace bullying and harassment. </a:t>
            </a:r>
            <a:r>
              <a:rPr lang="en-GB" sz="1200" b="1" dirty="0">
                <a:solidFill>
                  <a:srgbClr val="0B0C0C"/>
                </a:solidFill>
                <a:latin typeface="nta"/>
                <a:ea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en-GB" sz="1200" b="1" dirty="0">
                <a:solidFill>
                  <a:srgbClr val="0B0C0C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Online] Available at: </a:t>
            </a:r>
            <a:r>
              <a:rPr lang="en-GB" sz="1200" b="1" u="sng" dirty="0">
                <a:solidFill>
                  <a:srgbClr val="0B0C0C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https://www.gov.uk/workplace-bullying-and-harassment</a:t>
            </a:r>
            <a:r>
              <a:rPr lang="en-GB" sz="1200" b="1" dirty="0">
                <a:solidFill>
                  <a:srgbClr val="0B0C0C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(Accessed: 6 May 2018).</a:t>
            </a:r>
            <a:endParaRPr lang="en-GB" sz="1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2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Fig 1, Matthew Mitchell (2018) </a:t>
            </a:r>
            <a:r>
              <a:rPr lang="en-GB" sz="12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Google Images. </a:t>
            </a:r>
            <a:r>
              <a:rPr lang="en-GB" sz="12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[Online]. Available at: </a:t>
            </a:r>
            <a:r>
              <a:rPr lang="en-GB" sz="1200" dirty="0">
                <a:solidFill>
                  <a:srgbClr val="0D0D0D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@</a:t>
            </a:r>
            <a:r>
              <a:rPr lang="en-GB" sz="1200" dirty="0" err="1">
                <a:solidFill>
                  <a:srgbClr val="0D0D0D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WilsonPractice</a:t>
            </a:r>
            <a:r>
              <a:rPr lang="en-GB" sz="1200" dirty="0">
                <a:solidFill>
                  <a:srgbClr val="0D0D0D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w/ </a:t>
            </a:r>
            <a:r>
              <a:rPr lang="en-GB" sz="1200" dirty="0" err="1">
                <a:solidFill>
                  <a:srgbClr val="0D0D0D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DrSteve</a:t>
            </a:r>
            <a:r>
              <a:rPr lang="en-GB" sz="1200" dirty="0">
                <a:solidFill>
                  <a:srgbClr val="0D0D0D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@</a:t>
            </a:r>
            <a:r>
              <a:rPr lang="en-GB" sz="1200" dirty="0" err="1">
                <a:solidFill>
                  <a:srgbClr val="0D0D0D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SportsShrink</a:t>
            </a:r>
            <a:r>
              <a:rPr lang="en-GB" sz="1200" dirty="0">
                <a:solidFill>
                  <a:srgbClr val="0D0D0D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Solution Focused Brief Therapy (SFBT). (Accessed on 12 May 2018).</a:t>
            </a:r>
            <a:endParaRPr lang="en-GB" sz="1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200" dirty="0">
                <a:solidFill>
                  <a:srgbClr val="0D0D0D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Fig 2, Kate Woodford, (2017) </a:t>
            </a:r>
            <a:r>
              <a:rPr lang="en-GB" sz="1200" i="1" dirty="0">
                <a:solidFill>
                  <a:srgbClr val="0D0D0D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Google Images.</a:t>
            </a:r>
            <a:r>
              <a:rPr lang="en-GB" sz="1200" dirty="0">
                <a:solidFill>
                  <a:srgbClr val="0D0D0D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[Online] Available at: </a:t>
            </a:r>
            <a:r>
              <a:rPr lang="en-GB" sz="1200" u="sng" dirty="0">
                <a:solidFill>
                  <a:srgbClr val="0D0D0D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https://dictionaryblog.cambridge.org/2017/11/22/waving-a-magic-wand-the-language-of-false-solutions/</a:t>
            </a:r>
            <a:r>
              <a:rPr lang="en-GB" sz="1200" dirty="0">
                <a:solidFill>
                  <a:srgbClr val="0D0D0D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(Accessed: 12 May 2018).</a:t>
            </a:r>
            <a:endParaRPr lang="en-GB" sz="1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2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Harris, G. and Flood, K. A. (2015) ‘Teaching Counselling Theory and Skills: A Scoping Review of Canadian Graduate Counselling Psychology Coursework’, </a:t>
            </a:r>
            <a:r>
              <a:rPr lang="en-GB" sz="1200" i="1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Canadian Journal of Counselling and Psychotherapy, </a:t>
            </a:r>
            <a:r>
              <a:rPr lang="en-GB" sz="12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49 (3), pp. 201-213. [Online]. Available at: </a:t>
            </a:r>
            <a:r>
              <a:rPr lang="en-GB" sz="1200" u="sng" dirty="0">
                <a:solidFill>
                  <a:srgbClr val="0563C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7"/>
              </a:rPr>
              <a:t>https://search-proquest-com.ezproxy.uwtsd.ac.uk/docview/1726393353?accountid=130472&amp;rfr_id=info%3Axri%2Fsid%3Aprimo</a:t>
            </a:r>
            <a:r>
              <a:rPr lang="en-GB" sz="1200" u="sng" dirty="0">
                <a:solidFill>
                  <a:srgbClr val="0563C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u="sng" dirty="0">
                <a:solidFill>
                  <a:srgbClr val="0D0D0D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(Accessed: 12 May 2018)</a:t>
            </a:r>
            <a:r>
              <a:rPr lang="en-GB" sz="1200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GB" sz="1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2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McLeod, J. (2007) </a:t>
            </a:r>
            <a:r>
              <a:rPr lang="en-GB" sz="12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Counselling Skill. </a:t>
            </a:r>
            <a:r>
              <a:rPr lang="en-GB" sz="12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England: Open University Press. </a:t>
            </a:r>
            <a:endParaRPr lang="en-GB" sz="1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2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McLeod, J. and McLeod, J.</a:t>
            </a:r>
            <a:r>
              <a:rPr lang="en-GB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2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(2011) </a:t>
            </a:r>
            <a:r>
              <a:rPr lang="en-GB" sz="12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Counselling Skills: a Practical Guide for Counsellors and Helping Professionals. </a:t>
            </a:r>
            <a:r>
              <a:rPr lang="en-GB" sz="12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England: Open University Press.</a:t>
            </a:r>
            <a:endParaRPr lang="en-GB" sz="1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2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Midwinter, R. and Dickson, J. (2015) </a:t>
            </a:r>
            <a:r>
              <a:rPr lang="en-GB" sz="12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Embedded Counselling and Communication Skills A Relational Skills Model. </a:t>
            </a:r>
            <a:r>
              <a:rPr lang="en-GB" sz="12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East Sussex: Routledge.</a:t>
            </a:r>
            <a:endParaRPr lang="en-GB" sz="1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200" dirty="0">
                <a:solidFill>
                  <a:srgbClr val="0D0D0D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Nelson-Jones, R. (1993) </a:t>
            </a:r>
            <a:r>
              <a:rPr lang="en-GB" sz="1200" i="1" dirty="0">
                <a:solidFill>
                  <a:srgbClr val="0D0D0D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Theory and Practice of Counselling Psychology</a:t>
            </a:r>
            <a:r>
              <a:rPr lang="en-GB" sz="1200" dirty="0">
                <a:solidFill>
                  <a:srgbClr val="0D0D0D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London: Cassell Educational Ltd. </a:t>
            </a:r>
            <a:endParaRPr lang="en-GB" sz="1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200" dirty="0">
                <a:solidFill>
                  <a:srgbClr val="0D0D0D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Rogers, C. (1961) </a:t>
            </a:r>
            <a:r>
              <a:rPr lang="en-GB" sz="1200" i="1" dirty="0">
                <a:solidFill>
                  <a:srgbClr val="0D0D0D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On Becoming a Person: a Therapist’s view of Psychotherapy.</a:t>
            </a:r>
            <a:r>
              <a:rPr lang="en-GB" sz="1200" dirty="0">
                <a:solidFill>
                  <a:srgbClr val="0D0D0D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Boston: Houghton </a:t>
            </a:r>
            <a:r>
              <a:rPr lang="en-GB" sz="1200" dirty="0" err="1">
                <a:solidFill>
                  <a:srgbClr val="0D0D0D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Miffin</a:t>
            </a:r>
            <a:r>
              <a:rPr lang="en-GB" sz="1200" dirty="0">
                <a:solidFill>
                  <a:srgbClr val="0D0D0D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Company. </a:t>
            </a:r>
            <a:endParaRPr lang="en-GB" sz="1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200" dirty="0">
                <a:solidFill>
                  <a:srgbClr val="0D0D0D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Sanders, P. (2011) </a:t>
            </a:r>
            <a:r>
              <a:rPr lang="en-GB" sz="1200" i="1" dirty="0">
                <a:solidFill>
                  <a:srgbClr val="0D0D0D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First Steps in Counselling A Students’ companion for introductory courses</a:t>
            </a:r>
            <a:r>
              <a:rPr lang="en-GB" sz="1200" dirty="0">
                <a:solidFill>
                  <a:srgbClr val="0D0D0D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4</a:t>
            </a:r>
            <a:r>
              <a:rPr lang="en-GB" sz="1200" baseline="30000" dirty="0">
                <a:solidFill>
                  <a:srgbClr val="0D0D0D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GB" sz="1200" dirty="0">
                <a:solidFill>
                  <a:srgbClr val="0D0D0D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solidFill>
                  <a:srgbClr val="0D0D0D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edn</a:t>
            </a:r>
            <a:r>
              <a:rPr lang="en-GB" sz="1200" dirty="0">
                <a:solidFill>
                  <a:srgbClr val="0D0D0D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Monmouth: PCCS Books.</a:t>
            </a:r>
            <a:endParaRPr lang="en-GB" sz="1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200" dirty="0">
                <a:solidFill>
                  <a:srgbClr val="0D0D0D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Tarrant, P. (2013) </a:t>
            </a:r>
            <a:r>
              <a:rPr lang="en-GB" sz="1200" i="1" dirty="0">
                <a:solidFill>
                  <a:srgbClr val="0D0D0D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Reflective Practice and Professional Development</a:t>
            </a:r>
            <a:r>
              <a:rPr lang="en-GB" sz="1200" dirty="0">
                <a:solidFill>
                  <a:srgbClr val="0D0D0D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pp. 2. [Online]. Available </a:t>
            </a:r>
            <a:r>
              <a:rPr lang="en-GB" sz="1200" dirty="0" err="1">
                <a:solidFill>
                  <a:srgbClr val="0D0D0D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at:</a:t>
            </a:r>
            <a:r>
              <a:rPr lang="en-GB" sz="1200" u="sng" dirty="0" err="1">
                <a:solidFill>
                  <a:srgbClr val="056BD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https</a:t>
            </a:r>
            <a:r>
              <a:rPr lang="en-GB" sz="1200" u="sng" dirty="0">
                <a:solidFill>
                  <a:srgbClr val="056BD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://www-dawsoneracom.ezproxy.uwtsd.ac.uk/</a:t>
            </a:r>
            <a:r>
              <a:rPr lang="en-GB" sz="1200" u="sng" dirty="0" err="1">
                <a:solidFill>
                  <a:srgbClr val="056BD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readonline</a:t>
            </a:r>
            <a:r>
              <a:rPr lang="en-GB" sz="1200" u="sng" dirty="0">
                <a:solidFill>
                  <a:srgbClr val="056BD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/</a:t>
            </a:r>
            <a:r>
              <a:rPr lang="en-GB" sz="1200" u="sng" dirty="0">
                <a:solidFill>
                  <a:srgbClr val="0D0D0D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9"/>
              </a:rPr>
              <a:t>9781446274590</a:t>
            </a:r>
            <a:r>
              <a:rPr lang="en-GB" sz="1200" dirty="0">
                <a:solidFill>
                  <a:srgbClr val="0D0D0D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(Accessed: 10 May 2018).  </a:t>
            </a:r>
            <a:endParaRPr lang="en-GB" sz="1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sz="1200" i="1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200" i="1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200" i="1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200" i="1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2610828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3274</TotalTime>
  <Words>1206</Words>
  <Application>Microsoft Office PowerPoint</Application>
  <PresentationFormat>Widescreen</PresentationFormat>
  <Paragraphs>157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4" baseType="lpstr">
      <vt:lpstr>Arial</vt:lpstr>
      <vt:lpstr>Calibri</vt:lpstr>
      <vt:lpstr>Gill Sans MT</vt:lpstr>
      <vt:lpstr>nta</vt:lpstr>
      <vt:lpstr>Open Sans</vt:lpstr>
      <vt:lpstr>Times New Roman</vt:lpstr>
      <vt:lpstr>Wingdings</vt:lpstr>
      <vt:lpstr>Gallery</vt:lpstr>
      <vt:lpstr>Embedded Counselling Practices             M5X00962  ASSESSMENT 3 </vt:lpstr>
      <vt:lpstr>Introduction</vt:lpstr>
      <vt:lpstr>Benefits of Reflective Practice</vt:lpstr>
      <vt:lpstr> What is Counselling    </vt:lpstr>
      <vt:lpstr>What is embedded counselling?</vt:lpstr>
      <vt:lpstr>           Strengths and limitations</vt:lpstr>
      <vt:lpstr>                 Volunteering</vt:lpstr>
      <vt:lpstr>Embedded skills used within all areas of life </vt:lpstr>
      <vt:lpstr>           Range of Approaches</vt:lpstr>
      <vt:lpstr>         Solution Focused Therapy</vt:lpstr>
      <vt:lpstr>                       What worked well </vt:lpstr>
      <vt:lpstr>                         What went well?</vt:lpstr>
      <vt:lpstr> What can be achieved with this approach? </vt:lpstr>
      <vt:lpstr> Implications and recommendations</vt:lpstr>
      <vt:lpstr>Conclusion                 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Embedded Counselling Practices             M5X00962  ASSESSMENT 3</dc:title>
  <dc:creator>Ingrid Nicholls</dc:creator>
  <cp:lastModifiedBy>Ingrid Nicholls</cp:lastModifiedBy>
  <cp:revision>65</cp:revision>
  <dcterms:created xsi:type="dcterms:W3CDTF">2018-05-13T18:17:14Z</dcterms:created>
  <dcterms:modified xsi:type="dcterms:W3CDTF">2018-05-16T06:57:23Z</dcterms:modified>
</cp:coreProperties>
</file>