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7" r:id="rId1"/>
  </p:sldMasterIdLst>
  <p:notesMasterIdLst>
    <p:notesMasterId r:id="rId16"/>
  </p:notes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 id="280" r:id="rId14"/>
    <p:sldId id="28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78" d="100"/>
          <a:sy n="78" d="100"/>
        </p:scale>
        <p:origin x="83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2A2F06-A98D-4FAB-AF6C-D01A2A3A2F5C}" type="datetimeFigureOut">
              <a:rPr lang="en-US" smtClean="0"/>
              <a:t>11/5/2025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17920D-E8B5-4A70-8C3C-0716DA7D1D2C}" type="slidenum">
              <a:rPr lang="en-US" smtClean="0"/>
              <a:t>‹#›</a:t>
            </a:fld>
            <a:endParaRPr lang="en-US"/>
          </a:p>
        </p:txBody>
      </p:sp>
    </p:spTree>
    <p:extLst>
      <p:ext uri="{BB962C8B-B14F-4D97-AF65-F5344CB8AC3E}">
        <p14:creationId xmlns:p14="http://schemas.microsoft.com/office/powerpoint/2010/main" val="3724547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 study will focus on clearly describing the psychological development of a 3-year-old child, Amira. The proper utilisation of a notable psychological theory regarding the development of early childhood will be taken into account in this context. With the help of the particular theory, the proper development of Amira in early childhood will also be evaluated. Based on the information available, a strategy or intervention will also be proposed by considering the biological and environmental influences. Apart from this, the limitations and the usefulness of the theory will also be highlighted in this discussion.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617920D-E8B5-4A70-8C3C-0716DA7D1D2C}" type="slidenum">
              <a:rPr lang="en-US" smtClean="0"/>
              <a:t>3</a:t>
            </a:fld>
            <a:endParaRPr lang="en-US"/>
          </a:p>
        </p:txBody>
      </p:sp>
    </p:spTree>
    <p:extLst>
      <p:ext uri="{BB962C8B-B14F-4D97-AF65-F5344CB8AC3E}">
        <p14:creationId xmlns:p14="http://schemas.microsoft.com/office/powerpoint/2010/main" val="1460886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Piaget’s theory of cognitive development is a notable psychological theory that plays a vital role in properly providing important information about the progress of children through 4 distinct stages (</a:t>
            </a:r>
            <a:r>
              <a:rPr lang="en-US" dirty="0" err="1"/>
              <a:t>Pakpahan</a:t>
            </a:r>
            <a:r>
              <a:rPr lang="en-US" dirty="0"/>
              <a:t> and </a:t>
            </a:r>
            <a:r>
              <a:rPr lang="en-US" dirty="0" err="1"/>
              <a:t>Saragih</a:t>
            </a:r>
            <a:r>
              <a:rPr lang="en-US" dirty="0"/>
              <a:t>, 2022). These notable stages are Sensorimotor, which starts from 0–2 years, Preoperational, which starts from 2–7 years, Concrete Operational, which starts from 7–11 years, and Formal Operational, which is from 12 years to above. In each of these particular stages, there are different ways in which children think and learn about new things by the proper assimilation and accommodation of new information. </a:t>
            </a:r>
          </a:p>
        </p:txBody>
      </p:sp>
      <p:sp>
        <p:nvSpPr>
          <p:cNvPr id="4" name="Slide Number Placeholder 3"/>
          <p:cNvSpPr>
            <a:spLocks noGrp="1"/>
          </p:cNvSpPr>
          <p:nvPr>
            <p:ph type="sldNum" sz="quarter" idx="5"/>
          </p:nvPr>
        </p:nvSpPr>
        <p:spPr/>
        <p:txBody>
          <a:bodyPr/>
          <a:lstStyle/>
          <a:p>
            <a:fld id="{D617920D-E8B5-4A70-8C3C-0716DA7D1D2C}" type="slidenum">
              <a:rPr lang="en-US" smtClean="0"/>
              <a:t>4</a:t>
            </a:fld>
            <a:endParaRPr lang="en-US"/>
          </a:p>
        </p:txBody>
      </p:sp>
    </p:spTree>
    <p:extLst>
      <p:ext uri="{BB962C8B-B14F-4D97-AF65-F5344CB8AC3E}">
        <p14:creationId xmlns:p14="http://schemas.microsoft.com/office/powerpoint/2010/main" val="2003693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current context, the early childhood of Amira will be discussed from 3 to 5 years. It mainly comes under the second stage of the theory of cognitive development. This is known as </a:t>
            </a:r>
            <a:r>
              <a:rPr lang="en-GB" sz="1200" b="1" kern="1200" dirty="0">
                <a:solidFill>
                  <a:schemeClr val="tx1"/>
                </a:solidFill>
                <a:effectLst/>
                <a:latin typeface="+mn-lt"/>
                <a:ea typeface="+mn-ea"/>
                <a:cs typeface="+mn-cs"/>
              </a:rPr>
              <a:t>Preoperational </a:t>
            </a:r>
            <a:r>
              <a:rPr lang="en-GB" sz="1200" kern="1200" dirty="0">
                <a:solidFill>
                  <a:schemeClr val="tx1"/>
                </a:solidFill>
                <a:effectLst/>
                <a:latin typeface="+mn-lt"/>
                <a:ea typeface="+mn-ea"/>
                <a:cs typeface="+mn-cs"/>
              </a:rPr>
              <a:t>and takes place between 2 and 7 years. In this stage, children mainly begin to think symbolically, and they also do not have a logical reasoning approach. This particular stage is also characterised by egocentrism, as in this stage, there is the inability of children to see things from another person's point of view (</a:t>
            </a:r>
            <a:r>
              <a:rPr lang="en-GB" sz="1200" kern="1200" dirty="0" err="1">
                <a:solidFill>
                  <a:schemeClr val="tx1"/>
                </a:solidFill>
                <a:effectLst/>
                <a:latin typeface="+mn-lt"/>
                <a:ea typeface="+mn-ea"/>
                <a:cs typeface="+mn-cs"/>
              </a:rPr>
              <a:t>Oogarah</a:t>
            </a:r>
            <a:r>
              <a:rPr lang="en-GB" sz="1200" kern="1200" dirty="0">
                <a:solidFill>
                  <a:schemeClr val="tx1"/>
                </a:solidFill>
                <a:effectLst/>
                <a:latin typeface="+mn-lt"/>
                <a:ea typeface="+mn-ea"/>
                <a:cs typeface="+mn-cs"/>
              </a:rPr>
              <a:t>-Pratap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In the present scenario of Amira, it has been found that when she joined the nursery, there were some signs of anxiety when she was left by her caregivers, and she also had limited verbal communication ability and faced difficulty in engaging in group play.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617920D-E8B5-4A70-8C3C-0716DA7D1D2C}" type="slidenum">
              <a:rPr lang="en-US" smtClean="0"/>
              <a:t>5</a:t>
            </a:fld>
            <a:endParaRPr lang="en-US"/>
          </a:p>
        </p:txBody>
      </p:sp>
    </p:spTree>
    <p:extLst>
      <p:ext uri="{BB962C8B-B14F-4D97-AF65-F5344CB8AC3E}">
        <p14:creationId xmlns:p14="http://schemas.microsoft.com/office/powerpoint/2010/main" val="36065050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stages of development have been presented in the tabular format mentioned above.</a:t>
            </a:r>
          </a:p>
        </p:txBody>
      </p:sp>
      <p:sp>
        <p:nvSpPr>
          <p:cNvPr id="4" name="Slide Number Placeholder 3"/>
          <p:cNvSpPr>
            <a:spLocks noGrp="1"/>
          </p:cNvSpPr>
          <p:nvPr>
            <p:ph type="sldNum" sz="quarter" idx="5"/>
          </p:nvPr>
        </p:nvSpPr>
        <p:spPr/>
        <p:txBody>
          <a:bodyPr/>
          <a:lstStyle/>
          <a:p>
            <a:fld id="{D617920D-E8B5-4A70-8C3C-0716DA7D1D2C}" type="slidenum">
              <a:rPr lang="en-US" smtClean="0"/>
              <a:t>6</a:t>
            </a:fld>
            <a:endParaRPr lang="en-US"/>
          </a:p>
        </p:txBody>
      </p:sp>
    </p:spTree>
    <p:extLst>
      <p:ext uri="{BB962C8B-B14F-4D97-AF65-F5344CB8AC3E}">
        <p14:creationId xmlns:p14="http://schemas.microsoft.com/office/powerpoint/2010/main" val="1687560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Since Amira is a 3-year-old child, she comes under the development stage of </a:t>
            </a:r>
            <a:r>
              <a:rPr lang="en-GB" sz="1200" b="1" kern="1200" dirty="0">
                <a:solidFill>
                  <a:schemeClr val="tx1"/>
                </a:solidFill>
                <a:effectLst/>
                <a:latin typeface="+mn-lt"/>
                <a:ea typeface="+mn-ea"/>
                <a:cs typeface="+mn-cs"/>
              </a:rPr>
              <a:t>Preoperational </a:t>
            </a:r>
            <a:r>
              <a:rPr lang="en-GB" sz="1200" kern="1200" dirty="0">
                <a:solidFill>
                  <a:schemeClr val="tx1"/>
                </a:solidFill>
                <a:effectLst/>
                <a:latin typeface="+mn-lt"/>
                <a:ea typeface="+mn-ea"/>
                <a:cs typeface="+mn-cs"/>
              </a:rPr>
              <a:t>as per Piaget's Cognitive development theory. In this stage, children can learn things symbolically (</a:t>
            </a:r>
            <a:r>
              <a:rPr lang="en-GB" sz="1200" kern="1200" dirty="0" err="1">
                <a:solidFill>
                  <a:schemeClr val="tx1"/>
                </a:solidFill>
                <a:effectLst/>
                <a:latin typeface="+mn-lt"/>
                <a:ea typeface="+mn-ea"/>
                <a:cs typeface="+mn-cs"/>
              </a:rPr>
              <a:t>Tabur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Yet in the case of Amira, she has limited verbal communication, which suggests she is still developing language skills that have prevented her from properly expressing herself. The social interaction of the little girl, therefore, has been disrupted.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617920D-E8B5-4A70-8C3C-0716DA7D1D2C}" type="slidenum">
              <a:rPr lang="en-US" smtClean="0"/>
              <a:t>7</a:t>
            </a:fld>
            <a:endParaRPr lang="en-US"/>
          </a:p>
        </p:txBody>
      </p:sp>
    </p:spTree>
    <p:extLst>
      <p:ext uri="{BB962C8B-B14F-4D97-AF65-F5344CB8AC3E}">
        <p14:creationId xmlns:p14="http://schemas.microsoft.com/office/powerpoint/2010/main" val="3031575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anxiety that she faced due to the separation from her caregiver highlighted the understanding of object permanence as well as the emotional security. Apart from this, her ability to engage in group play can be aligned with the concept of egocentrism. It reflects the concept that children are not able to focus on other experiences, and it makes them face challenges in properly cooperating with peers (Spiteri, 2023). The strong support of cognitive development, therefore, should be needed for Amira in this context.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617920D-E8B5-4A70-8C3C-0716DA7D1D2C}" type="slidenum">
              <a:rPr lang="en-US" smtClean="0"/>
              <a:t>8</a:t>
            </a:fld>
            <a:endParaRPr lang="en-US"/>
          </a:p>
        </p:txBody>
      </p:sp>
    </p:spTree>
    <p:extLst>
      <p:ext uri="{BB962C8B-B14F-4D97-AF65-F5344CB8AC3E}">
        <p14:creationId xmlns:p14="http://schemas.microsoft.com/office/powerpoint/2010/main" val="38142759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consistent routine should be developed for Amira. Based on this routine, she can be engaged with a comfort object and the small group play activities. Engaging with a group activity helps children relieve anxiety (Jennings, 2022). The group play will also encourage Amira to focus on social interaction and confidence to express her needs. Apart from this, providing visual and simple language will be appropriate for her to enhancing communication ability.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617920D-E8B5-4A70-8C3C-0716DA7D1D2C}" type="slidenum">
              <a:rPr lang="en-US" smtClean="0"/>
              <a:t>9</a:t>
            </a:fld>
            <a:endParaRPr lang="en-US"/>
          </a:p>
        </p:txBody>
      </p:sp>
    </p:spTree>
    <p:extLst>
      <p:ext uri="{BB962C8B-B14F-4D97-AF65-F5344CB8AC3E}">
        <p14:creationId xmlns:p14="http://schemas.microsoft.com/office/powerpoint/2010/main" val="50528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biological influences, such as genetics, provide the foundational blueprint for personality in terms of developing intelligence, different characteristics and others. The development of the brain and the proper dealing with sensory motor experience can also be possible through this influence. Nutrition and diet also play a vital role in developing the brain and body (Ekstrand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The environmental influences, such as the family and society relationship, improve the social interaction ability of children. Apart from this, cultures in terms of norms, values and structures also influence the psychological development of a child. Any kind of stress can also affect the brain and other systems. This must be observed in the case of the psychological development of Amira.</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617920D-E8B5-4A70-8C3C-0716DA7D1D2C}" type="slidenum">
              <a:rPr lang="en-US" smtClean="0"/>
              <a:t>10</a:t>
            </a:fld>
            <a:endParaRPr lang="en-US"/>
          </a:p>
        </p:txBody>
      </p:sp>
    </p:spTree>
    <p:extLst>
      <p:ext uri="{BB962C8B-B14F-4D97-AF65-F5344CB8AC3E}">
        <p14:creationId xmlns:p14="http://schemas.microsoft.com/office/powerpoint/2010/main" val="1253217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Critical evaluation of the Cognitive development theory is discussed above.</a:t>
            </a:r>
          </a:p>
        </p:txBody>
      </p:sp>
      <p:sp>
        <p:nvSpPr>
          <p:cNvPr id="4" name="Slide Number Placeholder 3"/>
          <p:cNvSpPr>
            <a:spLocks noGrp="1"/>
          </p:cNvSpPr>
          <p:nvPr>
            <p:ph type="sldNum" sz="quarter" idx="5"/>
          </p:nvPr>
        </p:nvSpPr>
        <p:spPr/>
        <p:txBody>
          <a:bodyPr/>
          <a:lstStyle/>
          <a:p>
            <a:fld id="{D617920D-E8B5-4A70-8C3C-0716DA7D1D2C}" type="slidenum">
              <a:rPr lang="en-US" smtClean="0"/>
              <a:t>11</a:t>
            </a:fld>
            <a:endParaRPr lang="en-US"/>
          </a:p>
        </p:txBody>
      </p:sp>
    </p:spTree>
    <p:extLst>
      <p:ext uri="{BB962C8B-B14F-4D97-AF65-F5344CB8AC3E}">
        <p14:creationId xmlns:p14="http://schemas.microsoft.com/office/powerpoint/2010/main" val="22015485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clear evaluation of the issues faced by Amira has been taken into account in this discussion to clearly elaborate on the development of children. It has also provided important information regarding the development of the best preventive measures for helping a child who is suffering from the issue of improper psychological development. </a:t>
            </a:r>
            <a:br>
              <a:rPr lang="en-GB"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617920D-E8B5-4A70-8C3C-0716DA7D1D2C}" type="slidenum">
              <a:rPr lang="en-US" smtClean="0"/>
              <a:t>12</a:t>
            </a:fld>
            <a:endParaRPr lang="en-US"/>
          </a:p>
        </p:txBody>
      </p:sp>
    </p:spTree>
    <p:extLst>
      <p:ext uri="{BB962C8B-B14F-4D97-AF65-F5344CB8AC3E}">
        <p14:creationId xmlns:p14="http://schemas.microsoft.com/office/powerpoint/2010/main" val="16845432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EBCE6A-71A5-4BF4-9543-A5AB98C03EAB}"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C799E9-DF7E-40E5-9930-643EDBE4454E}" type="slidenum">
              <a:rPr lang="en-US" smtClean="0"/>
              <a:t>‹#›</a:t>
            </a:fld>
            <a:endParaRPr lang="en-US"/>
          </a:p>
        </p:txBody>
      </p:sp>
    </p:spTree>
    <p:extLst>
      <p:ext uri="{BB962C8B-B14F-4D97-AF65-F5344CB8AC3E}">
        <p14:creationId xmlns:p14="http://schemas.microsoft.com/office/powerpoint/2010/main" val="532189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EBCE6A-71A5-4BF4-9543-A5AB98C03EAB}"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C799E9-DF7E-40E5-9930-643EDBE4454E}" type="slidenum">
              <a:rPr lang="en-US" smtClean="0"/>
              <a:t>‹#›</a:t>
            </a:fld>
            <a:endParaRPr lang="en-US"/>
          </a:p>
        </p:txBody>
      </p:sp>
    </p:spTree>
    <p:extLst>
      <p:ext uri="{BB962C8B-B14F-4D97-AF65-F5344CB8AC3E}">
        <p14:creationId xmlns:p14="http://schemas.microsoft.com/office/powerpoint/2010/main" val="36171698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EBCE6A-71A5-4BF4-9543-A5AB98C03EAB}"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C799E9-DF7E-40E5-9930-643EDBE4454E}" type="slidenum">
              <a:rPr lang="en-US" smtClean="0"/>
              <a:t>‹#›</a:t>
            </a:fld>
            <a:endParaRPr lang="en-US"/>
          </a:p>
        </p:txBody>
      </p:sp>
    </p:spTree>
    <p:extLst>
      <p:ext uri="{BB962C8B-B14F-4D97-AF65-F5344CB8AC3E}">
        <p14:creationId xmlns:p14="http://schemas.microsoft.com/office/powerpoint/2010/main" val="445093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EBCE6A-71A5-4BF4-9543-A5AB98C03EAB}" type="datetimeFigureOut">
              <a:rPr lang="en-US" smtClean="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C799E9-DF7E-40E5-9930-643EDBE4454E}" type="slidenum">
              <a:rPr lang="en-US" smtClean="0"/>
              <a:t>‹#›</a:t>
            </a:fld>
            <a:endParaRPr lang="en-US"/>
          </a:p>
        </p:txBody>
      </p:sp>
    </p:spTree>
    <p:extLst>
      <p:ext uri="{BB962C8B-B14F-4D97-AF65-F5344CB8AC3E}">
        <p14:creationId xmlns:p14="http://schemas.microsoft.com/office/powerpoint/2010/main" val="503458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EBCE6A-71A5-4BF4-9543-A5AB98C03EAB}" type="datetimeFigureOut">
              <a:rPr lang="en-US" smtClean="0"/>
              <a:t>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C799E9-DF7E-40E5-9930-643EDBE4454E}" type="slidenum">
              <a:rPr lang="en-US" smtClean="0"/>
              <a:t>‹#›</a:t>
            </a:fld>
            <a:endParaRPr lang="en-US"/>
          </a:p>
        </p:txBody>
      </p:sp>
    </p:spTree>
    <p:extLst>
      <p:ext uri="{BB962C8B-B14F-4D97-AF65-F5344CB8AC3E}">
        <p14:creationId xmlns:p14="http://schemas.microsoft.com/office/powerpoint/2010/main" val="260772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EBCE6A-71A5-4BF4-9543-A5AB98C03EAB}" type="datetimeFigureOut">
              <a:rPr lang="en-US" smtClean="0"/>
              <a:t>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C799E9-DF7E-40E5-9930-643EDBE4454E}" type="slidenum">
              <a:rPr lang="en-US" smtClean="0"/>
              <a:t>‹#›</a:t>
            </a:fld>
            <a:endParaRPr lang="en-US"/>
          </a:p>
        </p:txBody>
      </p:sp>
    </p:spTree>
    <p:extLst>
      <p:ext uri="{BB962C8B-B14F-4D97-AF65-F5344CB8AC3E}">
        <p14:creationId xmlns:p14="http://schemas.microsoft.com/office/powerpoint/2010/main" val="3038095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EBCE6A-71A5-4BF4-9543-A5AB98C03EAB}" type="datetimeFigureOut">
              <a:rPr lang="en-US" smtClean="0"/>
              <a:t>11/5/2025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C799E9-DF7E-40E5-9930-643EDBE4454E}" type="slidenum">
              <a:rPr lang="en-US" smtClean="0"/>
              <a:t>‹#›</a:t>
            </a:fld>
            <a:endParaRPr lang="en-US"/>
          </a:p>
        </p:txBody>
      </p:sp>
    </p:spTree>
    <p:extLst>
      <p:ext uri="{BB962C8B-B14F-4D97-AF65-F5344CB8AC3E}">
        <p14:creationId xmlns:p14="http://schemas.microsoft.com/office/powerpoint/2010/main" val="2431512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EBCE6A-71A5-4BF4-9543-A5AB98C03EAB}" type="datetimeFigureOut">
              <a:rPr lang="en-US" smtClean="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C799E9-DF7E-40E5-9930-643EDBE4454E}" type="slidenum">
              <a:rPr lang="en-US" smtClean="0"/>
              <a:t>‹#›</a:t>
            </a:fld>
            <a:endParaRPr lang="en-US"/>
          </a:p>
        </p:txBody>
      </p:sp>
    </p:spTree>
    <p:extLst>
      <p:ext uri="{BB962C8B-B14F-4D97-AF65-F5344CB8AC3E}">
        <p14:creationId xmlns:p14="http://schemas.microsoft.com/office/powerpoint/2010/main" val="1772598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EBCE6A-71A5-4BF4-9543-A5AB98C03EAB}" type="datetimeFigureOut">
              <a:rPr lang="en-US" smtClean="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C799E9-DF7E-40E5-9930-643EDBE4454E}" type="slidenum">
              <a:rPr lang="en-US" smtClean="0"/>
              <a:t>‹#›</a:t>
            </a:fld>
            <a:endParaRPr lang="en-US"/>
          </a:p>
        </p:txBody>
      </p:sp>
    </p:spTree>
    <p:extLst>
      <p:ext uri="{BB962C8B-B14F-4D97-AF65-F5344CB8AC3E}">
        <p14:creationId xmlns:p14="http://schemas.microsoft.com/office/powerpoint/2010/main" val="3065360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EBCE6A-71A5-4BF4-9543-A5AB98C03EAB}"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C799E9-DF7E-40E5-9930-643EDBE4454E}" type="slidenum">
              <a:rPr lang="en-US" smtClean="0"/>
              <a:t>‹#›</a:t>
            </a:fld>
            <a:endParaRPr lang="en-US"/>
          </a:p>
        </p:txBody>
      </p:sp>
    </p:spTree>
    <p:extLst>
      <p:ext uri="{BB962C8B-B14F-4D97-AF65-F5344CB8AC3E}">
        <p14:creationId xmlns:p14="http://schemas.microsoft.com/office/powerpoint/2010/main" val="30155395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EBCE6A-71A5-4BF4-9543-A5AB98C03EAB}"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C799E9-DF7E-40E5-9930-643EDBE4454E}"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05841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EBCE6A-71A5-4BF4-9543-A5AB98C03EAB}"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C799E9-DF7E-40E5-9930-643EDBE4454E}" type="slidenum">
              <a:rPr lang="en-US" smtClean="0"/>
              <a:t>‹#›</a:t>
            </a:fld>
            <a:endParaRPr lang="en-US"/>
          </a:p>
        </p:txBody>
      </p:sp>
    </p:spTree>
    <p:extLst>
      <p:ext uri="{BB962C8B-B14F-4D97-AF65-F5344CB8AC3E}">
        <p14:creationId xmlns:p14="http://schemas.microsoft.com/office/powerpoint/2010/main" val="10776206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EBCE6A-71A5-4BF4-9543-A5AB98C03EAB}"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C799E9-DF7E-40E5-9930-643EDBE4454E}"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020655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EBCE6A-71A5-4BF4-9543-A5AB98C03EAB}"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C799E9-DF7E-40E5-9930-643EDBE4454E}" type="slidenum">
              <a:rPr lang="en-US" smtClean="0"/>
              <a:t>‹#›</a:t>
            </a:fld>
            <a:endParaRPr lang="en-US"/>
          </a:p>
        </p:txBody>
      </p:sp>
    </p:spTree>
    <p:extLst>
      <p:ext uri="{BB962C8B-B14F-4D97-AF65-F5344CB8AC3E}">
        <p14:creationId xmlns:p14="http://schemas.microsoft.com/office/powerpoint/2010/main" val="28735873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EBCE6A-71A5-4BF4-9543-A5AB98C03EAB}"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C799E9-DF7E-40E5-9930-643EDBE4454E}" type="slidenum">
              <a:rPr lang="en-US" smtClean="0"/>
              <a:t>‹#›</a:t>
            </a:fld>
            <a:endParaRPr lang="en-US"/>
          </a:p>
        </p:txBody>
      </p:sp>
    </p:spTree>
    <p:extLst>
      <p:ext uri="{BB962C8B-B14F-4D97-AF65-F5344CB8AC3E}">
        <p14:creationId xmlns:p14="http://schemas.microsoft.com/office/powerpoint/2010/main" val="3192480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EBCE6A-71A5-4BF4-9543-A5AB98C03EAB}"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C799E9-DF7E-40E5-9930-643EDBE4454E}" type="slidenum">
              <a:rPr lang="en-US" smtClean="0"/>
              <a:t>‹#›</a:t>
            </a:fld>
            <a:endParaRPr lang="en-US"/>
          </a:p>
        </p:txBody>
      </p:sp>
    </p:spTree>
    <p:extLst>
      <p:ext uri="{BB962C8B-B14F-4D97-AF65-F5344CB8AC3E}">
        <p14:creationId xmlns:p14="http://schemas.microsoft.com/office/powerpoint/2010/main" val="382071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CEBCE6A-71A5-4BF4-9543-A5AB98C03EAB}" type="datetimeFigureOut">
              <a:rPr lang="en-US" smtClean="0"/>
              <a:t>11/5/2025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2C799E9-DF7E-40E5-9930-643EDBE4454E}" type="slidenum">
              <a:rPr lang="en-US" smtClean="0"/>
              <a:t>‹#›</a:t>
            </a:fld>
            <a:endParaRPr lang="en-US"/>
          </a:p>
        </p:txBody>
      </p:sp>
    </p:spTree>
    <p:extLst>
      <p:ext uri="{BB962C8B-B14F-4D97-AF65-F5344CB8AC3E}">
        <p14:creationId xmlns:p14="http://schemas.microsoft.com/office/powerpoint/2010/main" val="3433492652"/>
      </p:ext>
    </p:extLst>
  </p:cSld>
  <p:clrMap bg1="lt1" tx1="dk1" bg2="lt2" tx2="dk2" accent1="accent1" accent2="accent2" accent3="accent3" accent4="accent4" accent5="accent5" accent6="accent6" hlink="hlink" folHlink="folHlink"/>
  <p:sldLayoutIdLst>
    <p:sldLayoutId id="2147483938" r:id="rId1"/>
    <p:sldLayoutId id="2147483939" r:id="rId2"/>
    <p:sldLayoutId id="2147483940" r:id="rId3"/>
    <p:sldLayoutId id="2147483941" r:id="rId4"/>
    <p:sldLayoutId id="2147483942" r:id="rId5"/>
    <p:sldLayoutId id="2147483943" r:id="rId6"/>
    <p:sldLayoutId id="2147483944" r:id="rId7"/>
    <p:sldLayoutId id="2147483945" r:id="rId8"/>
    <p:sldLayoutId id="2147483946" r:id="rId9"/>
    <p:sldLayoutId id="2147483947" r:id="rId10"/>
    <p:sldLayoutId id="2147483948" r:id="rId11"/>
    <p:sldLayoutId id="2147483949" r:id="rId12"/>
    <p:sldLayoutId id="2147483950" r:id="rId13"/>
    <p:sldLayoutId id="2147483951" r:id="rId14"/>
    <p:sldLayoutId id="2147483952" r:id="rId15"/>
    <p:sldLayoutId id="214748395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FDB52-4647-A6FF-60C5-03674BE33C9B}"/>
              </a:ext>
            </a:extLst>
          </p:cNvPr>
          <p:cNvSpPr>
            <a:spLocks noGrp="1"/>
          </p:cNvSpPr>
          <p:nvPr>
            <p:ph type="ctrTitle"/>
          </p:nvPr>
        </p:nvSpPr>
        <p:spPr>
          <a:xfrm>
            <a:off x="1908119" y="2398295"/>
            <a:ext cx="7766936" cy="2366415"/>
          </a:xfrm>
        </p:spPr>
        <p:txBody>
          <a:bodyPr/>
          <a:lstStyle/>
          <a:p>
            <a:pPr algn="ctr"/>
            <a:r>
              <a:rPr lang="en-US" sz="4800" b="1" dirty="0">
                <a:latin typeface="Times New Roman" panose="02020603050405020304" pitchFamily="18" charset="0"/>
                <a:cs typeface="Times New Roman" panose="02020603050405020304" pitchFamily="18" charset="0"/>
              </a:rPr>
              <a:t>Module: Psychology in Health and Social Care</a:t>
            </a:r>
            <a:br>
              <a:rPr lang="en-US" sz="4800" b="1" dirty="0">
                <a:latin typeface="Times New Roman" panose="02020603050405020304" pitchFamily="18" charset="0"/>
                <a:cs typeface="Times New Roman" panose="02020603050405020304" pitchFamily="18" charset="0"/>
              </a:rPr>
            </a:br>
            <a:r>
              <a:rPr lang="en-US" sz="4800" b="1" dirty="0">
                <a:latin typeface="Times New Roman" panose="02020603050405020304" pitchFamily="18" charset="0"/>
                <a:cs typeface="Times New Roman" panose="02020603050405020304" pitchFamily="18" charset="0"/>
              </a:rPr>
              <a:t>Module code: LCHS4010</a:t>
            </a:r>
          </a:p>
        </p:txBody>
      </p:sp>
    </p:spTree>
    <p:extLst>
      <p:ext uri="{BB962C8B-B14F-4D97-AF65-F5344CB8AC3E}">
        <p14:creationId xmlns:p14="http://schemas.microsoft.com/office/powerpoint/2010/main" val="3618594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F7D7C-2585-2344-1913-6899C2D1C533}"/>
              </a:ext>
            </a:extLst>
          </p:cNvPr>
          <p:cNvSpPr>
            <a:spLocks noGrp="1"/>
          </p:cNvSpPr>
          <p:nvPr>
            <p:ph type="title"/>
          </p:nvPr>
        </p:nvSpPr>
        <p:spPr>
          <a:xfrm>
            <a:off x="1797666" y="156238"/>
            <a:ext cx="8596668" cy="1320800"/>
          </a:xfrm>
        </p:spPr>
        <p:txBody>
          <a:bodyPr>
            <a:normAutofit/>
          </a:bodyPr>
          <a:lstStyle/>
          <a:p>
            <a:pPr algn="ctr"/>
            <a:r>
              <a:rPr lang="en-US" sz="3200" b="1" dirty="0">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16674E51-7CD5-F5C1-1CD1-BAA927E4F903}"/>
              </a:ext>
            </a:extLst>
          </p:cNvPr>
          <p:cNvSpPr>
            <a:spLocks noGrp="1"/>
          </p:cNvSpPr>
          <p:nvPr>
            <p:ph idx="1"/>
          </p:nvPr>
        </p:nvSpPr>
        <p:spPr>
          <a:xfrm>
            <a:off x="677333" y="938463"/>
            <a:ext cx="10856941" cy="5510463"/>
          </a:xfrm>
        </p:spPr>
        <p:txBody>
          <a:bodyPr>
            <a:normAutofit/>
          </a:bodyPr>
          <a:lstStyle/>
          <a:p>
            <a:pPr algn="just">
              <a:lnSpc>
                <a:spcPct val="150000"/>
              </a:lnSpc>
            </a:pPr>
            <a:r>
              <a:rPr lang="en-US" sz="1600" dirty="0">
                <a:latin typeface="Times New Roman" panose="02020603050405020304" pitchFamily="18" charset="0"/>
                <a:cs typeface="Times New Roman" panose="02020603050405020304" pitchFamily="18" charset="0"/>
              </a:rPr>
              <a:t>Introduction	</a:t>
            </a:r>
          </a:p>
          <a:p>
            <a:pPr algn="just">
              <a:lnSpc>
                <a:spcPct val="150000"/>
              </a:lnSpc>
            </a:pPr>
            <a:r>
              <a:rPr lang="en-US" sz="1600" dirty="0">
                <a:latin typeface="Times New Roman" panose="02020603050405020304" pitchFamily="18" charset="0"/>
                <a:cs typeface="Times New Roman" panose="02020603050405020304" pitchFamily="18" charset="0"/>
              </a:rPr>
              <a:t>Psychological theory of development relevant to early childhood	</a:t>
            </a:r>
          </a:p>
          <a:p>
            <a:pPr algn="just">
              <a:lnSpc>
                <a:spcPct val="150000"/>
              </a:lnSpc>
            </a:pPr>
            <a:r>
              <a:rPr lang="en-US" sz="1600" dirty="0">
                <a:latin typeface="Times New Roman" panose="02020603050405020304" pitchFamily="18" charset="0"/>
                <a:cs typeface="Times New Roman" panose="02020603050405020304" pitchFamily="18" charset="0"/>
              </a:rPr>
              <a:t>Early childhood 3-5 - Amira	</a:t>
            </a:r>
          </a:p>
          <a:p>
            <a:pPr algn="just">
              <a:lnSpc>
                <a:spcPct val="150000"/>
              </a:lnSpc>
            </a:pPr>
            <a:r>
              <a:rPr lang="en-US" sz="1600" dirty="0">
                <a:latin typeface="Times New Roman" panose="02020603050405020304" pitchFamily="18" charset="0"/>
                <a:cs typeface="Times New Roman" panose="02020603050405020304" pitchFamily="18" charset="0"/>
              </a:rPr>
              <a:t>Developmental changes in early childhood	</a:t>
            </a:r>
          </a:p>
          <a:p>
            <a:pPr algn="just">
              <a:lnSpc>
                <a:spcPct val="150000"/>
              </a:lnSpc>
            </a:pPr>
            <a:r>
              <a:rPr lang="en-US" sz="1600" dirty="0">
                <a:latin typeface="Times New Roman" panose="02020603050405020304" pitchFamily="18" charset="0"/>
                <a:cs typeface="Times New Roman" panose="02020603050405020304" pitchFamily="18" charset="0"/>
              </a:rPr>
              <a:t>Apply the theory to Amira’s situation	</a:t>
            </a:r>
          </a:p>
          <a:p>
            <a:pPr algn="just">
              <a:lnSpc>
                <a:spcPct val="150000"/>
              </a:lnSpc>
            </a:pPr>
            <a:r>
              <a:rPr lang="en-US" sz="1600" dirty="0">
                <a:latin typeface="Times New Roman" panose="02020603050405020304" pitchFamily="18" charset="0"/>
                <a:cs typeface="Times New Roman" panose="02020603050405020304" pitchFamily="18" charset="0"/>
              </a:rPr>
              <a:t>Propose practical strategies or interventions for Amira	</a:t>
            </a:r>
          </a:p>
          <a:p>
            <a:pPr algn="just">
              <a:lnSpc>
                <a:spcPct val="150000"/>
              </a:lnSpc>
            </a:pPr>
            <a:r>
              <a:rPr lang="en-US" sz="1600" dirty="0">
                <a:latin typeface="Times New Roman" panose="02020603050405020304" pitchFamily="18" charset="0"/>
                <a:cs typeface="Times New Roman" panose="02020603050405020304" pitchFamily="18" charset="0"/>
              </a:rPr>
              <a:t>‘Nature and Nurture’	</a:t>
            </a:r>
          </a:p>
          <a:p>
            <a:pPr algn="just">
              <a:lnSpc>
                <a:spcPct val="150000"/>
              </a:lnSpc>
            </a:pPr>
            <a:r>
              <a:rPr lang="en-US" sz="1600" dirty="0">
                <a:latin typeface="Times New Roman" panose="02020603050405020304" pitchFamily="18" charset="0"/>
                <a:cs typeface="Times New Roman" panose="02020603050405020304" pitchFamily="18" charset="0"/>
              </a:rPr>
              <a:t>Critical Evaluation of Piaget’s theory of cognitive development	</a:t>
            </a:r>
          </a:p>
          <a:p>
            <a:pPr algn="just">
              <a:lnSpc>
                <a:spcPct val="150000"/>
              </a:lnSpc>
            </a:pPr>
            <a:r>
              <a:rPr lang="en-US" sz="1600" dirty="0">
                <a:latin typeface="Times New Roman" panose="02020603050405020304" pitchFamily="18" charset="0"/>
                <a:cs typeface="Times New Roman" panose="02020603050405020304" pitchFamily="18" charset="0"/>
              </a:rPr>
              <a:t>Conclusion	</a:t>
            </a:r>
          </a:p>
          <a:p>
            <a:pPr algn="just">
              <a:lnSpc>
                <a:spcPct val="150000"/>
              </a:lnSpc>
            </a:pPr>
            <a:r>
              <a:rPr lang="en-US" sz="1600"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763139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F7D7C-2585-2344-1913-6899C2D1C533}"/>
              </a:ext>
            </a:extLst>
          </p:cNvPr>
          <p:cNvSpPr>
            <a:spLocks noGrp="1"/>
          </p:cNvSpPr>
          <p:nvPr>
            <p:ph type="title"/>
          </p:nvPr>
        </p:nvSpPr>
        <p:spPr>
          <a:xfrm>
            <a:off x="1797666" y="156238"/>
            <a:ext cx="8596668" cy="1320800"/>
          </a:xfrm>
        </p:spPr>
        <p:txBody>
          <a:bodyPr>
            <a:normAutofit/>
          </a:bodyPr>
          <a:lstStyle/>
          <a:p>
            <a:pPr algn="ctr"/>
            <a:r>
              <a:rPr lang="en-US" sz="3200" b="1" dirty="0">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16674E51-7CD5-F5C1-1CD1-BAA927E4F903}"/>
              </a:ext>
            </a:extLst>
          </p:cNvPr>
          <p:cNvSpPr>
            <a:spLocks noGrp="1"/>
          </p:cNvSpPr>
          <p:nvPr>
            <p:ph idx="1"/>
          </p:nvPr>
        </p:nvSpPr>
        <p:spPr>
          <a:xfrm>
            <a:off x="885152" y="1477038"/>
            <a:ext cx="5418666" cy="3880773"/>
          </a:xfrm>
        </p:spPr>
        <p:txBody>
          <a:bodyPr>
            <a:noAutofit/>
          </a:bodyPr>
          <a:lstStyle/>
          <a:p>
            <a:pPr algn="just">
              <a:lnSpc>
                <a:spcPct val="150000"/>
              </a:lnSpc>
            </a:pPr>
            <a:r>
              <a:rPr lang="en-US" dirty="0">
                <a:latin typeface="Times New Roman" panose="02020603050405020304" pitchFamily="18" charset="0"/>
                <a:cs typeface="Times New Roman" panose="02020603050405020304" pitchFamily="18" charset="0"/>
              </a:rPr>
              <a:t>The study will focus on discussing the psychological development of a 3-year-old child, Amira. </a:t>
            </a:r>
          </a:p>
          <a:p>
            <a:pPr algn="just">
              <a:lnSpc>
                <a:spcPct val="150000"/>
              </a:lnSpc>
            </a:pPr>
            <a:r>
              <a:rPr lang="en-US" dirty="0">
                <a:latin typeface="Times New Roman" panose="02020603050405020304" pitchFamily="18" charset="0"/>
                <a:cs typeface="Times New Roman" panose="02020603050405020304" pitchFamily="18" charset="0"/>
              </a:rPr>
              <a:t>A notable psychological theory regarding the development of early childhood will be taken into account.</a:t>
            </a:r>
          </a:p>
          <a:p>
            <a:pPr algn="just">
              <a:lnSpc>
                <a:spcPct val="150000"/>
              </a:lnSpc>
            </a:pPr>
            <a:r>
              <a:rPr lang="en-US" dirty="0">
                <a:latin typeface="Times New Roman" panose="02020603050405020304" pitchFamily="18" charset="0"/>
                <a:cs typeface="Times New Roman" panose="02020603050405020304" pitchFamily="18" charset="0"/>
              </a:rPr>
              <a:t>With the help of the particular theory, the proper development of Amira in early childhood will be evaluated.</a:t>
            </a:r>
          </a:p>
          <a:p>
            <a:pPr algn="just">
              <a:lnSpc>
                <a:spcPct val="150000"/>
              </a:lnSpc>
            </a:pPr>
            <a:r>
              <a:rPr lang="en-US" dirty="0">
                <a:latin typeface="Times New Roman" panose="02020603050405020304" pitchFamily="18" charset="0"/>
                <a:cs typeface="Times New Roman" panose="02020603050405020304" pitchFamily="18" charset="0"/>
              </a:rPr>
              <a:t>Based on the information available, a strategy or intervention will also be proposed.</a:t>
            </a:r>
          </a:p>
        </p:txBody>
      </p:sp>
      <p:pic>
        <p:nvPicPr>
          <p:cNvPr id="6" name="Picture 5">
            <a:extLst>
              <a:ext uri="{FF2B5EF4-FFF2-40B4-BE49-F238E27FC236}">
                <a16:creationId xmlns:a16="http://schemas.microsoft.com/office/drawing/2014/main" id="{1E4AD8D1-BE10-0A2C-039F-4E6C68852D0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944974" y="1941587"/>
            <a:ext cx="4433843" cy="3416224"/>
          </a:xfrm>
          <a:prstGeom prst="rect">
            <a:avLst/>
          </a:prstGeom>
        </p:spPr>
      </p:pic>
    </p:spTree>
    <p:extLst>
      <p:ext uri="{BB962C8B-B14F-4D97-AF65-F5344CB8AC3E}">
        <p14:creationId xmlns:p14="http://schemas.microsoft.com/office/powerpoint/2010/main" val="4118767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F7D7C-2585-2344-1913-6899C2D1C533}"/>
              </a:ext>
            </a:extLst>
          </p:cNvPr>
          <p:cNvSpPr>
            <a:spLocks noGrp="1"/>
          </p:cNvSpPr>
          <p:nvPr>
            <p:ph type="title"/>
          </p:nvPr>
        </p:nvSpPr>
        <p:spPr>
          <a:xfrm>
            <a:off x="1797666" y="156238"/>
            <a:ext cx="8596668" cy="1320800"/>
          </a:xfrm>
        </p:spPr>
        <p:txBody>
          <a:bodyPr>
            <a:normAutofit/>
          </a:bodyPr>
          <a:lstStyle/>
          <a:p>
            <a:pPr algn="ctr"/>
            <a:r>
              <a:rPr lang="en-US" sz="3200" b="1" dirty="0">
                <a:latin typeface="Times New Roman" panose="02020603050405020304" pitchFamily="18" charset="0"/>
                <a:cs typeface="Times New Roman" panose="02020603050405020304" pitchFamily="18" charset="0"/>
              </a:rPr>
              <a:t>Psychological theory of development relevant to early childhood</a:t>
            </a:r>
          </a:p>
        </p:txBody>
      </p:sp>
      <p:sp>
        <p:nvSpPr>
          <p:cNvPr id="3" name="Content Placeholder 2">
            <a:extLst>
              <a:ext uri="{FF2B5EF4-FFF2-40B4-BE49-F238E27FC236}">
                <a16:creationId xmlns:a16="http://schemas.microsoft.com/office/drawing/2014/main" id="{16674E51-7CD5-F5C1-1CD1-BAA927E4F903}"/>
              </a:ext>
            </a:extLst>
          </p:cNvPr>
          <p:cNvSpPr>
            <a:spLocks noGrp="1"/>
          </p:cNvSpPr>
          <p:nvPr>
            <p:ph idx="1"/>
          </p:nvPr>
        </p:nvSpPr>
        <p:spPr>
          <a:xfrm>
            <a:off x="871297" y="1910426"/>
            <a:ext cx="5418666" cy="3880773"/>
          </a:xfrm>
        </p:spPr>
        <p:txBody>
          <a:bodyPr>
            <a:noAutofit/>
          </a:bodyPr>
          <a:lstStyle/>
          <a:p>
            <a:pPr algn="just">
              <a:lnSpc>
                <a:spcPct val="150000"/>
              </a:lnSpc>
            </a:pPr>
            <a:r>
              <a:rPr lang="en-US" dirty="0">
                <a:latin typeface="Times New Roman" panose="02020603050405020304" pitchFamily="18" charset="0"/>
                <a:cs typeface="Times New Roman" panose="02020603050405020304" pitchFamily="18" charset="0"/>
              </a:rPr>
              <a:t>Piaget’s theory of cognitive development is a notable psychological theory.</a:t>
            </a:r>
          </a:p>
          <a:p>
            <a:pPr algn="just">
              <a:lnSpc>
                <a:spcPct val="150000"/>
              </a:lnSpc>
            </a:pPr>
            <a:r>
              <a:rPr lang="en-US" dirty="0">
                <a:latin typeface="Times New Roman" panose="02020603050405020304" pitchFamily="18" charset="0"/>
                <a:cs typeface="Times New Roman" panose="02020603050405020304" pitchFamily="18" charset="0"/>
              </a:rPr>
              <a:t>It plays a vital role in properly providing important information about the progress of children.</a:t>
            </a:r>
          </a:p>
          <a:p>
            <a:pPr algn="just">
              <a:lnSpc>
                <a:spcPct val="150000"/>
              </a:lnSpc>
            </a:pPr>
            <a:r>
              <a:rPr lang="en-US" dirty="0">
                <a:latin typeface="Times New Roman" panose="02020603050405020304" pitchFamily="18" charset="0"/>
                <a:cs typeface="Times New Roman" panose="02020603050405020304" pitchFamily="18" charset="0"/>
              </a:rPr>
              <a:t>It provides information about 4 distinct stages (</a:t>
            </a:r>
            <a:r>
              <a:rPr lang="en-US" dirty="0" err="1">
                <a:latin typeface="Times New Roman" panose="02020603050405020304" pitchFamily="18" charset="0"/>
                <a:cs typeface="Times New Roman" panose="02020603050405020304" pitchFamily="18" charset="0"/>
              </a:rPr>
              <a:t>Pakpahan</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Saragih</a:t>
            </a:r>
            <a:r>
              <a:rPr lang="en-US" dirty="0">
                <a:latin typeface="Times New Roman" panose="02020603050405020304" pitchFamily="18" charset="0"/>
                <a:cs typeface="Times New Roman" panose="02020603050405020304" pitchFamily="18" charset="0"/>
              </a:rPr>
              <a:t>, 2022).</a:t>
            </a:r>
          </a:p>
          <a:p>
            <a:pPr algn="just">
              <a:lnSpc>
                <a:spcPct val="150000"/>
              </a:lnSpc>
            </a:pPr>
            <a:r>
              <a:rPr lang="en-US" dirty="0">
                <a:latin typeface="Times New Roman" panose="02020603050405020304" pitchFamily="18" charset="0"/>
                <a:cs typeface="Times New Roman" panose="02020603050405020304" pitchFamily="18" charset="0"/>
              </a:rPr>
              <a:t>These notable stages are Sensorimotor, Preoperational, Concrete Operational, and Formal Operational.</a:t>
            </a:r>
          </a:p>
        </p:txBody>
      </p:sp>
      <p:pic>
        <p:nvPicPr>
          <p:cNvPr id="4" name="Picture 3">
            <a:extLst>
              <a:ext uri="{FF2B5EF4-FFF2-40B4-BE49-F238E27FC236}">
                <a16:creationId xmlns:a16="http://schemas.microsoft.com/office/drawing/2014/main" id="{6BC8D6D8-B3A4-DA69-8032-6978BA9F9D5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264399" y="2371489"/>
            <a:ext cx="3797299" cy="3419710"/>
          </a:xfrm>
          <a:prstGeom prst="rect">
            <a:avLst/>
          </a:prstGeom>
        </p:spPr>
      </p:pic>
    </p:spTree>
    <p:extLst>
      <p:ext uri="{BB962C8B-B14F-4D97-AF65-F5344CB8AC3E}">
        <p14:creationId xmlns:p14="http://schemas.microsoft.com/office/powerpoint/2010/main" val="308305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F7D7C-2585-2344-1913-6899C2D1C533}"/>
              </a:ext>
            </a:extLst>
          </p:cNvPr>
          <p:cNvSpPr>
            <a:spLocks noGrp="1"/>
          </p:cNvSpPr>
          <p:nvPr>
            <p:ph type="title"/>
          </p:nvPr>
        </p:nvSpPr>
        <p:spPr>
          <a:xfrm>
            <a:off x="1797666" y="156238"/>
            <a:ext cx="8596668" cy="1320800"/>
          </a:xfrm>
        </p:spPr>
        <p:txBody>
          <a:bodyPr>
            <a:normAutofit/>
          </a:bodyPr>
          <a:lstStyle/>
          <a:p>
            <a:pPr algn="ctr"/>
            <a:r>
              <a:rPr lang="en-US" sz="3200" b="1" dirty="0">
                <a:latin typeface="Times New Roman" panose="02020603050405020304" pitchFamily="18" charset="0"/>
                <a:cs typeface="Times New Roman" panose="02020603050405020304" pitchFamily="18" charset="0"/>
              </a:rPr>
              <a:t>Early childhood 3-5 - Amira</a:t>
            </a:r>
          </a:p>
        </p:txBody>
      </p:sp>
      <p:sp>
        <p:nvSpPr>
          <p:cNvPr id="3" name="Content Placeholder 2">
            <a:extLst>
              <a:ext uri="{FF2B5EF4-FFF2-40B4-BE49-F238E27FC236}">
                <a16:creationId xmlns:a16="http://schemas.microsoft.com/office/drawing/2014/main" id="{16674E51-7CD5-F5C1-1CD1-BAA927E4F903}"/>
              </a:ext>
            </a:extLst>
          </p:cNvPr>
          <p:cNvSpPr>
            <a:spLocks noGrp="1"/>
          </p:cNvSpPr>
          <p:nvPr>
            <p:ph idx="1"/>
          </p:nvPr>
        </p:nvSpPr>
        <p:spPr>
          <a:xfrm>
            <a:off x="815879" y="1477038"/>
            <a:ext cx="5418666" cy="3880773"/>
          </a:xfrm>
        </p:spPr>
        <p:txBody>
          <a:bodyPr>
            <a:noAutofit/>
          </a:bodyPr>
          <a:lstStyle/>
          <a:p>
            <a:pPr algn="just">
              <a:lnSpc>
                <a:spcPct val="150000"/>
              </a:lnSpc>
            </a:pPr>
            <a:r>
              <a:rPr lang="en-US" dirty="0">
                <a:latin typeface="Times New Roman" panose="02020603050405020304" pitchFamily="18" charset="0"/>
                <a:cs typeface="Times New Roman" panose="02020603050405020304" pitchFamily="18" charset="0"/>
              </a:rPr>
              <a:t>The early childhood of Amira will be discussed from 3 to 5 years In the current context.</a:t>
            </a:r>
          </a:p>
          <a:p>
            <a:pPr algn="just">
              <a:lnSpc>
                <a:spcPct val="150000"/>
              </a:lnSpc>
            </a:pPr>
            <a:r>
              <a:rPr lang="en-US" dirty="0">
                <a:latin typeface="Times New Roman" panose="02020603050405020304" pitchFamily="18" charset="0"/>
                <a:cs typeface="Times New Roman" panose="02020603050405020304" pitchFamily="18" charset="0"/>
              </a:rPr>
              <a:t> It mainly comes under the second stage of the theory of cognitive development. </a:t>
            </a:r>
          </a:p>
          <a:p>
            <a:pPr algn="just">
              <a:lnSpc>
                <a:spcPct val="150000"/>
              </a:lnSpc>
            </a:pPr>
            <a:r>
              <a:rPr lang="en-US" dirty="0">
                <a:latin typeface="Times New Roman" panose="02020603050405020304" pitchFamily="18" charset="0"/>
                <a:cs typeface="Times New Roman" panose="02020603050405020304" pitchFamily="18" charset="0"/>
              </a:rPr>
              <a:t>It is known as Preoperational and takes place between 2 and 7 years. </a:t>
            </a:r>
          </a:p>
          <a:p>
            <a:pPr algn="just">
              <a:lnSpc>
                <a:spcPct val="150000"/>
              </a:lnSpc>
            </a:pPr>
            <a:r>
              <a:rPr lang="en-US" dirty="0">
                <a:latin typeface="Times New Roman" panose="02020603050405020304" pitchFamily="18" charset="0"/>
                <a:cs typeface="Times New Roman" panose="02020603050405020304" pitchFamily="18" charset="0"/>
              </a:rPr>
              <a:t>This particular stage is also </a:t>
            </a:r>
            <a:r>
              <a:rPr lang="en-US" dirty="0" err="1">
                <a:latin typeface="Times New Roman" panose="02020603050405020304" pitchFamily="18" charset="0"/>
                <a:cs typeface="Times New Roman" panose="02020603050405020304" pitchFamily="18" charset="0"/>
              </a:rPr>
              <a:t>characterised</a:t>
            </a:r>
            <a:r>
              <a:rPr lang="en-US" dirty="0">
                <a:latin typeface="Times New Roman" panose="02020603050405020304" pitchFamily="18" charset="0"/>
                <a:cs typeface="Times New Roman" panose="02020603050405020304" pitchFamily="18" charset="0"/>
              </a:rPr>
              <a:t> by egocentrism due to the inability of children to see things from another person's point of view (</a:t>
            </a:r>
            <a:r>
              <a:rPr lang="en-US" dirty="0" err="1">
                <a:latin typeface="Times New Roman" panose="02020603050405020304" pitchFamily="18" charset="0"/>
                <a:cs typeface="Times New Roman" panose="02020603050405020304" pitchFamily="18" charset="0"/>
              </a:rPr>
              <a:t>Oogarah</a:t>
            </a:r>
            <a:r>
              <a:rPr lang="en-US" dirty="0">
                <a:latin typeface="Times New Roman" panose="02020603050405020304" pitchFamily="18" charset="0"/>
                <a:cs typeface="Times New Roman" panose="02020603050405020304" pitchFamily="18" charset="0"/>
              </a:rPr>
              <a:t>-Pratap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2025).</a:t>
            </a:r>
          </a:p>
        </p:txBody>
      </p:sp>
      <p:pic>
        <p:nvPicPr>
          <p:cNvPr id="4" name="Picture 3">
            <a:extLst>
              <a:ext uri="{FF2B5EF4-FFF2-40B4-BE49-F238E27FC236}">
                <a16:creationId xmlns:a16="http://schemas.microsoft.com/office/drawing/2014/main" id="{BF35618F-24F2-D60D-BE96-595079DCFBF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04059" y="2030126"/>
            <a:ext cx="5122333" cy="2774597"/>
          </a:xfrm>
          <a:prstGeom prst="rect">
            <a:avLst/>
          </a:prstGeom>
        </p:spPr>
      </p:pic>
    </p:spTree>
    <p:extLst>
      <p:ext uri="{BB962C8B-B14F-4D97-AF65-F5344CB8AC3E}">
        <p14:creationId xmlns:p14="http://schemas.microsoft.com/office/powerpoint/2010/main" val="21358972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F7D7C-2585-2344-1913-6899C2D1C533}"/>
              </a:ext>
            </a:extLst>
          </p:cNvPr>
          <p:cNvSpPr>
            <a:spLocks noGrp="1"/>
          </p:cNvSpPr>
          <p:nvPr>
            <p:ph type="title"/>
          </p:nvPr>
        </p:nvSpPr>
        <p:spPr>
          <a:xfrm>
            <a:off x="1797666" y="156238"/>
            <a:ext cx="8596668" cy="1320800"/>
          </a:xfrm>
        </p:spPr>
        <p:txBody>
          <a:bodyPr>
            <a:normAutofit/>
          </a:bodyPr>
          <a:lstStyle/>
          <a:p>
            <a:pPr algn="ctr"/>
            <a:r>
              <a:rPr lang="en-US" sz="3200" b="1" dirty="0">
                <a:latin typeface="Times New Roman" panose="02020603050405020304" pitchFamily="18" charset="0"/>
                <a:cs typeface="Times New Roman" panose="02020603050405020304" pitchFamily="18" charset="0"/>
              </a:rPr>
              <a:t>Developmental changes in early childhood</a:t>
            </a:r>
          </a:p>
        </p:txBody>
      </p:sp>
      <p:graphicFrame>
        <p:nvGraphicFramePr>
          <p:cNvPr id="6" name="Table 5">
            <a:extLst>
              <a:ext uri="{FF2B5EF4-FFF2-40B4-BE49-F238E27FC236}">
                <a16:creationId xmlns:a16="http://schemas.microsoft.com/office/drawing/2014/main" id="{3EEE08D0-DDE4-FF6E-1DF2-B17E77084A4C}"/>
              </a:ext>
            </a:extLst>
          </p:cNvPr>
          <p:cNvGraphicFramePr>
            <a:graphicFrameLocks noGrp="1"/>
          </p:cNvGraphicFramePr>
          <p:nvPr>
            <p:extLst>
              <p:ext uri="{D42A27DB-BD31-4B8C-83A1-F6EECF244321}">
                <p14:modId xmlns:p14="http://schemas.microsoft.com/office/powerpoint/2010/main" val="3401045936"/>
              </p:ext>
            </p:extLst>
          </p:nvPr>
        </p:nvGraphicFramePr>
        <p:xfrm>
          <a:off x="896125" y="816638"/>
          <a:ext cx="10399750" cy="5738990"/>
        </p:xfrm>
        <a:graphic>
          <a:graphicData uri="http://schemas.openxmlformats.org/drawingml/2006/table">
            <a:tbl>
              <a:tblPr/>
              <a:tblGrid>
                <a:gridCol w="5199875">
                  <a:extLst>
                    <a:ext uri="{9D8B030D-6E8A-4147-A177-3AD203B41FA5}">
                      <a16:colId xmlns:a16="http://schemas.microsoft.com/office/drawing/2014/main" val="3053859582"/>
                    </a:ext>
                  </a:extLst>
                </a:gridCol>
                <a:gridCol w="5199875">
                  <a:extLst>
                    <a:ext uri="{9D8B030D-6E8A-4147-A177-3AD203B41FA5}">
                      <a16:colId xmlns:a16="http://schemas.microsoft.com/office/drawing/2014/main" val="454920393"/>
                    </a:ext>
                  </a:extLst>
                </a:gridCol>
              </a:tblGrid>
              <a:tr h="240919">
                <a:tc>
                  <a:txBody>
                    <a:bodyPr/>
                    <a:lstStyle/>
                    <a:p>
                      <a:pPr marL="0" marR="0" algn="ctr">
                        <a:lnSpc>
                          <a:spcPct val="150000"/>
                        </a:lnSpc>
                        <a:buNone/>
                      </a:pPr>
                      <a:r>
                        <a:rPr lang="en-GB" sz="1600" b="1">
                          <a:solidFill>
                            <a:srgbClr val="000000"/>
                          </a:solidFill>
                          <a:effectLst/>
                          <a:latin typeface="Times New Roman" panose="02020603050405020304" pitchFamily="18" charset="0"/>
                          <a:ea typeface="Times New Roman" panose="02020603050405020304" pitchFamily="18" charset="0"/>
                        </a:rPr>
                        <a:t>Physical Development </a:t>
                      </a:r>
                      <a:endParaRPr lang="en-US" sz="1600">
                        <a:effectLst/>
                        <a:latin typeface="Times New Roman" panose="02020603050405020304" pitchFamily="18" charset="0"/>
                        <a:ea typeface="Times New Roman" panose="02020603050405020304" pitchFamily="18" charset="0"/>
                      </a:endParaRPr>
                    </a:p>
                  </a:txBody>
                  <a:tcPr marL="31668" marR="31668" marT="31668" marB="3166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9900"/>
                    </a:solidFill>
                  </a:tcPr>
                </a:tc>
                <a:tc>
                  <a:txBody>
                    <a:bodyPr/>
                    <a:lstStyle/>
                    <a:p>
                      <a:pPr marL="0" marR="0" algn="ctr">
                        <a:lnSpc>
                          <a:spcPct val="150000"/>
                        </a:lnSpc>
                        <a:buNone/>
                      </a:pPr>
                      <a:r>
                        <a:rPr lang="en-GB" sz="1600" b="1">
                          <a:solidFill>
                            <a:srgbClr val="000000"/>
                          </a:solidFill>
                          <a:effectLst/>
                          <a:latin typeface="Times New Roman" panose="02020603050405020304" pitchFamily="18" charset="0"/>
                          <a:ea typeface="Times New Roman" panose="02020603050405020304" pitchFamily="18" charset="0"/>
                        </a:rPr>
                        <a:t>Intellectual/Language</a:t>
                      </a:r>
                      <a:endParaRPr lang="en-US" sz="1600">
                        <a:effectLst/>
                        <a:latin typeface="Times New Roman" panose="02020603050405020304" pitchFamily="18" charset="0"/>
                        <a:ea typeface="Times New Roman" panose="02020603050405020304" pitchFamily="18" charset="0"/>
                      </a:endParaRPr>
                    </a:p>
                  </a:txBody>
                  <a:tcPr marL="31668" marR="31668" marT="31668" marB="3166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9900"/>
                    </a:solidFill>
                  </a:tcPr>
                </a:tc>
                <a:extLst>
                  <a:ext uri="{0D108BD9-81ED-4DB2-BD59-A6C34878D82A}">
                    <a16:rowId xmlns:a16="http://schemas.microsoft.com/office/drawing/2014/main" val="1857521435"/>
                  </a:ext>
                </a:extLst>
              </a:tr>
              <a:tr h="2388587">
                <a:tc>
                  <a:txBody>
                    <a:bodyPr/>
                    <a:lstStyle/>
                    <a:p>
                      <a:pPr marL="342900" marR="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The first stage is </a:t>
                      </a:r>
                      <a:r>
                        <a:rPr lang="en-GB" sz="1600" b="1" u="none" strike="noStrike" dirty="0">
                          <a:effectLst/>
                          <a:latin typeface="Times New Roman" panose="02020603050405020304" pitchFamily="18" charset="0"/>
                          <a:ea typeface="Times New Roman" panose="02020603050405020304" pitchFamily="18" charset="0"/>
                        </a:rPr>
                        <a:t>Sensorimotor, </a:t>
                      </a:r>
                      <a:r>
                        <a:rPr lang="en-GB" sz="1600" u="none" strike="noStrike" dirty="0">
                          <a:effectLst/>
                          <a:latin typeface="Times New Roman" panose="02020603050405020304" pitchFamily="18" charset="0"/>
                          <a:ea typeface="Times New Roman" panose="02020603050405020304" pitchFamily="18" charset="0"/>
                        </a:rPr>
                        <a:t>which covers the 0 to 2 years. In this stage, infants mainly learn about the world through physical actions and their senses (</a:t>
                      </a:r>
                      <a:r>
                        <a:rPr lang="en-GB" sz="1600" u="none" strike="noStrike" dirty="0" err="1">
                          <a:effectLst/>
                          <a:latin typeface="Times New Roman" panose="02020603050405020304" pitchFamily="18" charset="0"/>
                          <a:ea typeface="Times New Roman" panose="02020603050405020304" pitchFamily="18" charset="0"/>
                        </a:rPr>
                        <a:t>Rabillas</a:t>
                      </a:r>
                      <a:r>
                        <a:rPr lang="en-GB" sz="1600" u="none" strike="noStrike" dirty="0">
                          <a:effectLst/>
                          <a:latin typeface="Times New Roman" panose="02020603050405020304" pitchFamily="18" charset="0"/>
                          <a:ea typeface="Times New Roman" panose="02020603050405020304" pitchFamily="18" charset="0"/>
                        </a:rPr>
                        <a:t> </a:t>
                      </a:r>
                      <a:r>
                        <a:rPr lang="en-GB" sz="1600" i="1" u="none" strike="noStrike" dirty="0">
                          <a:effectLst/>
                          <a:latin typeface="Times New Roman" panose="02020603050405020304" pitchFamily="18" charset="0"/>
                          <a:ea typeface="Times New Roman" panose="02020603050405020304" pitchFamily="18" charset="0"/>
                        </a:rPr>
                        <a:t>et al</a:t>
                      </a:r>
                      <a:r>
                        <a:rPr lang="en-GB" sz="1600" u="none" strike="noStrike" dirty="0">
                          <a:effectLst/>
                          <a:latin typeface="Times New Roman" panose="02020603050405020304" pitchFamily="18" charset="0"/>
                          <a:ea typeface="Times New Roman" panose="02020603050405020304" pitchFamily="18" charset="0"/>
                        </a:rPr>
                        <a:t>., 2023).</a:t>
                      </a:r>
                      <a:endParaRPr lang="en-US" sz="16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In the first stage, Amira has understood the presence of the object on the Earth. </a:t>
                      </a:r>
                      <a:endParaRPr lang="en-US" sz="1600" u="none" strike="noStrike" dirty="0">
                        <a:effectLst/>
                        <a:latin typeface="Times New Roman" panose="02020603050405020304" pitchFamily="18" charset="0"/>
                        <a:ea typeface="Times New Roman" panose="02020603050405020304" pitchFamily="18" charset="0"/>
                      </a:endParaRPr>
                    </a:p>
                  </a:txBody>
                  <a:tcPr marL="31668" marR="31668" marT="31668" marB="3166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42900" marR="0" lvl="0" indent="-342900" algn="just">
                        <a:lnSpc>
                          <a:spcPct val="150000"/>
                        </a:lnSpc>
                        <a:buFont typeface="Arial" panose="020B0604020202020204" pitchFamily="34" charset="0"/>
                        <a:buChar char="●"/>
                      </a:pPr>
                      <a:r>
                        <a:rPr lang="en-GB" sz="1600" u="none" strike="noStrike">
                          <a:effectLst/>
                          <a:latin typeface="Times New Roman" panose="02020603050405020304" pitchFamily="18" charset="0"/>
                          <a:ea typeface="Times New Roman" panose="02020603050405020304" pitchFamily="18" charset="0"/>
                        </a:rPr>
                        <a:t>The second stage is </a:t>
                      </a:r>
                      <a:r>
                        <a:rPr lang="en-GB" sz="1600" b="1" u="none" strike="noStrike">
                          <a:effectLst/>
                          <a:latin typeface="Times New Roman" panose="02020603050405020304" pitchFamily="18" charset="0"/>
                          <a:ea typeface="Times New Roman" panose="02020603050405020304" pitchFamily="18" charset="0"/>
                        </a:rPr>
                        <a:t>Preoperational, </a:t>
                      </a:r>
                      <a:r>
                        <a:rPr lang="en-GB" sz="1600" u="none" strike="noStrike">
                          <a:effectLst/>
                          <a:latin typeface="Times New Roman" panose="02020603050405020304" pitchFamily="18" charset="0"/>
                          <a:ea typeface="Times New Roman" panose="02020603050405020304" pitchFamily="18" charset="0"/>
                        </a:rPr>
                        <a:t>which covers the age from 2 to 7 years, and in this stage, children start thinking symbolically, though there is a lack of logical reasoning.</a:t>
                      </a:r>
                      <a:endParaRPr lang="en-US" sz="1600" u="none" strike="noStrike">
                        <a:effectLst/>
                        <a:latin typeface="Times New Roman" panose="02020603050405020304" pitchFamily="18" charset="0"/>
                        <a:ea typeface="Times New Roman" panose="02020603050405020304" pitchFamily="18" charset="0"/>
                      </a:endParaRPr>
                    </a:p>
                    <a:p>
                      <a:pPr marL="342900" marR="0" lvl="0" indent="-342900" algn="just">
                        <a:lnSpc>
                          <a:spcPct val="150000"/>
                        </a:lnSpc>
                        <a:buFont typeface="Arial" panose="020B0604020202020204" pitchFamily="34" charset="0"/>
                        <a:buChar char="●"/>
                      </a:pPr>
                      <a:r>
                        <a:rPr lang="en-GB" sz="1600" u="none" strike="noStrike">
                          <a:effectLst/>
                          <a:latin typeface="Times New Roman" panose="02020603050405020304" pitchFamily="18" charset="0"/>
                          <a:ea typeface="Times New Roman" panose="02020603050405020304" pitchFamily="18" charset="0"/>
                        </a:rPr>
                        <a:t>The third stage is </a:t>
                      </a:r>
                      <a:r>
                        <a:rPr lang="en-GB" sz="1600" b="1" u="none" strike="noStrike">
                          <a:effectLst/>
                          <a:latin typeface="Times New Roman" panose="02020603050405020304" pitchFamily="18" charset="0"/>
                          <a:ea typeface="Times New Roman" panose="02020603050405020304" pitchFamily="18" charset="0"/>
                        </a:rPr>
                        <a:t>Concrete Operational, </a:t>
                      </a:r>
                      <a:r>
                        <a:rPr lang="en-GB" sz="1600" u="none" strike="noStrike">
                          <a:effectLst/>
                          <a:latin typeface="Times New Roman" panose="02020603050405020304" pitchFamily="18" charset="0"/>
                          <a:ea typeface="Times New Roman" panose="02020603050405020304" pitchFamily="18" charset="0"/>
                        </a:rPr>
                        <a:t>and it covers the age from 7 to 11 years. In this particular stage, children can think logically about concrete events. </a:t>
                      </a:r>
                      <a:endParaRPr lang="en-US" sz="1600" u="none" strike="noStrike">
                        <a:effectLst/>
                        <a:latin typeface="Times New Roman" panose="02020603050405020304" pitchFamily="18" charset="0"/>
                        <a:ea typeface="Times New Roman" panose="02020603050405020304" pitchFamily="18" charset="0"/>
                      </a:endParaRPr>
                    </a:p>
                  </a:txBody>
                  <a:tcPr marL="31668" marR="31668" marT="31668" marB="3166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40659693"/>
                  </a:ext>
                </a:extLst>
              </a:tr>
              <a:tr h="240919">
                <a:tc>
                  <a:txBody>
                    <a:bodyPr/>
                    <a:lstStyle/>
                    <a:p>
                      <a:pPr marL="0" marR="0" algn="ctr">
                        <a:lnSpc>
                          <a:spcPct val="150000"/>
                        </a:lnSpc>
                        <a:buNone/>
                      </a:pPr>
                      <a:r>
                        <a:rPr lang="en-GB" sz="1600" b="1">
                          <a:solidFill>
                            <a:srgbClr val="000000"/>
                          </a:solidFill>
                          <a:effectLst/>
                          <a:latin typeface="Times New Roman" panose="02020603050405020304" pitchFamily="18" charset="0"/>
                          <a:ea typeface="Times New Roman" panose="02020603050405020304" pitchFamily="18" charset="0"/>
                        </a:rPr>
                        <a:t>Emotional </a:t>
                      </a:r>
                      <a:endParaRPr lang="en-US" sz="1600">
                        <a:effectLst/>
                        <a:latin typeface="Times New Roman" panose="02020603050405020304" pitchFamily="18" charset="0"/>
                        <a:ea typeface="Times New Roman" panose="02020603050405020304" pitchFamily="18" charset="0"/>
                      </a:endParaRPr>
                    </a:p>
                  </a:txBody>
                  <a:tcPr marL="31668" marR="31668" marT="31668" marB="3166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9900"/>
                    </a:solidFill>
                  </a:tcPr>
                </a:tc>
                <a:tc>
                  <a:txBody>
                    <a:bodyPr/>
                    <a:lstStyle/>
                    <a:p>
                      <a:pPr marL="0" marR="0" algn="ctr">
                        <a:lnSpc>
                          <a:spcPct val="150000"/>
                        </a:lnSpc>
                        <a:buNone/>
                      </a:pPr>
                      <a:r>
                        <a:rPr lang="en-GB" sz="1600" b="1">
                          <a:solidFill>
                            <a:srgbClr val="000000"/>
                          </a:solidFill>
                          <a:effectLst/>
                          <a:latin typeface="Times New Roman" panose="02020603050405020304" pitchFamily="18" charset="0"/>
                          <a:ea typeface="Times New Roman" panose="02020603050405020304" pitchFamily="18" charset="0"/>
                        </a:rPr>
                        <a:t>Social</a:t>
                      </a:r>
                      <a:endParaRPr lang="en-US" sz="1600">
                        <a:effectLst/>
                        <a:latin typeface="Times New Roman" panose="02020603050405020304" pitchFamily="18" charset="0"/>
                        <a:ea typeface="Times New Roman" panose="02020603050405020304" pitchFamily="18" charset="0"/>
                      </a:endParaRPr>
                    </a:p>
                  </a:txBody>
                  <a:tcPr marL="31668" marR="31668" marT="31668" marB="3166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9900"/>
                    </a:solidFill>
                  </a:tcPr>
                </a:tc>
                <a:extLst>
                  <a:ext uri="{0D108BD9-81ED-4DB2-BD59-A6C34878D82A}">
                    <a16:rowId xmlns:a16="http://schemas.microsoft.com/office/drawing/2014/main" val="2006973846"/>
                  </a:ext>
                </a:extLst>
              </a:tr>
              <a:tr h="2209574">
                <a:tc>
                  <a:txBody>
                    <a:bodyPr/>
                    <a:lstStyle/>
                    <a:p>
                      <a:pPr marL="342900" marR="0" lvl="0" indent="-342900" algn="just">
                        <a:lnSpc>
                          <a:spcPct val="150000"/>
                        </a:lnSpc>
                        <a:buFont typeface="Arial" panose="020B0604020202020204" pitchFamily="34" charset="0"/>
                        <a:buChar char="●"/>
                      </a:pPr>
                      <a:r>
                        <a:rPr lang="en-GB" sz="1600" u="none" strike="noStrike">
                          <a:effectLst/>
                          <a:latin typeface="Times New Roman" panose="02020603050405020304" pitchFamily="18" charset="0"/>
                          <a:ea typeface="Times New Roman" panose="02020603050405020304" pitchFamily="18" charset="0"/>
                        </a:rPr>
                        <a:t>In the second stage, children can perceive things only from their own perspective without considering others.</a:t>
                      </a:r>
                      <a:endParaRPr lang="en-US" sz="1600" u="none" strike="noStrike">
                        <a:effectLst/>
                        <a:latin typeface="Times New Roman" panose="02020603050405020304" pitchFamily="18" charset="0"/>
                        <a:ea typeface="Times New Roman" panose="02020603050405020304" pitchFamily="18" charset="0"/>
                      </a:endParaRPr>
                    </a:p>
                    <a:p>
                      <a:pPr marL="342900" marR="0" lvl="0" indent="-342900" algn="just">
                        <a:lnSpc>
                          <a:spcPct val="150000"/>
                        </a:lnSpc>
                        <a:buFont typeface="Arial" panose="020B0604020202020204" pitchFamily="34" charset="0"/>
                        <a:buChar char="●"/>
                      </a:pPr>
                      <a:r>
                        <a:rPr lang="en-GB" sz="1600" u="none" strike="noStrike">
                          <a:effectLst/>
                          <a:latin typeface="Times New Roman" panose="02020603050405020304" pitchFamily="18" charset="0"/>
                          <a:ea typeface="Times New Roman" panose="02020603050405020304" pitchFamily="18" charset="0"/>
                        </a:rPr>
                        <a:t>The fourth stage is </a:t>
                      </a:r>
                      <a:r>
                        <a:rPr lang="en-GB" sz="1600" b="1" u="none" strike="noStrike">
                          <a:effectLst/>
                          <a:latin typeface="Times New Roman" panose="02020603050405020304" pitchFamily="18" charset="0"/>
                          <a:ea typeface="Times New Roman" panose="02020603050405020304" pitchFamily="18" charset="0"/>
                        </a:rPr>
                        <a:t>Formal Operational,</a:t>
                      </a:r>
                      <a:r>
                        <a:rPr lang="en-GB" sz="1600" u="none" strike="noStrike">
                          <a:effectLst/>
                          <a:latin typeface="Times New Roman" panose="02020603050405020304" pitchFamily="18" charset="0"/>
                          <a:ea typeface="Times New Roman" panose="02020603050405020304" pitchFamily="18" charset="0"/>
                        </a:rPr>
                        <a:t> and the proper development of children from the age of 12 and above comes under this stage (Main, 2021). </a:t>
                      </a:r>
                      <a:endParaRPr lang="en-US" sz="1600" u="none" strike="noStrike">
                        <a:effectLst/>
                        <a:latin typeface="Times New Roman" panose="02020603050405020304" pitchFamily="18" charset="0"/>
                        <a:ea typeface="Times New Roman" panose="02020603050405020304" pitchFamily="18" charset="0"/>
                      </a:endParaRPr>
                    </a:p>
                    <a:p>
                      <a:pPr marL="342900" marR="0" lvl="0" indent="-342900" algn="just">
                        <a:lnSpc>
                          <a:spcPct val="150000"/>
                        </a:lnSpc>
                        <a:buFont typeface="Arial" panose="020B0604020202020204" pitchFamily="34" charset="0"/>
                        <a:buChar char="●"/>
                      </a:pPr>
                      <a:r>
                        <a:rPr lang="en-GB" sz="1600" u="none" strike="noStrike">
                          <a:effectLst/>
                          <a:latin typeface="Times New Roman" panose="02020603050405020304" pitchFamily="18" charset="0"/>
                          <a:ea typeface="Times New Roman" panose="02020603050405020304" pitchFamily="18" charset="0"/>
                        </a:rPr>
                        <a:t>The learning of Amira is slow in this stage, and therefore, she faced issues in group play.</a:t>
                      </a:r>
                      <a:endParaRPr lang="en-US" sz="1600" u="none" strike="noStrike">
                        <a:effectLst/>
                        <a:latin typeface="Times New Roman" panose="02020603050405020304" pitchFamily="18" charset="0"/>
                        <a:ea typeface="Times New Roman" panose="02020603050405020304" pitchFamily="18" charset="0"/>
                      </a:endParaRPr>
                    </a:p>
                  </a:txBody>
                  <a:tcPr marL="31668" marR="31668" marT="31668" marB="3166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42900" marR="0" lvl="0" indent="-342900" algn="l">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Social interaction is developed in the second stage. </a:t>
                      </a:r>
                      <a:endParaRPr lang="en-US" sz="16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Amira has tried to develop her knowledge at this stage.</a:t>
                      </a:r>
                      <a:endParaRPr lang="en-US" sz="16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The hypothetical and abstract thinking ability of an individual is possible in the fourth stage, and they also like concepts such as justice, love, reasoning and others.</a:t>
                      </a:r>
                      <a:endParaRPr lang="en-US" sz="1600" u="none" strike="noStrike" dirty="0">
                        <a:effectLst/>
                        <a:latin typeface="Times New Roman" panose="02020603050405020304" pitchFamily="18" charset="0"/>
                        <a:ea typeface="Times New Roman" panose="02020603050405020304" pitchFamily="18" charset="0"/>
                      </a:endParaRPr>
                    </a:p>
                  </a:txBody>
                  <a:tcPr marL="31668" marR="31668" marT="31668" marB="3166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08028279"/>
                  </a:ext>
                </a:extLst>
              </a:tr>
            </a:tbl>
          </a:graphicData>
        </a:graphic>
      </p:graphicFrame>
    </p:spTree>
    <p:extLst>
      <p:ext uri="{BB962C8B-B14F-4D97-AF65-F5344CB8AC3E}">
        <p14:creationId xmlns:p14="http://schemas.microsoft.com/office/powerpoint/2010/main" val="2214467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F7D7C-2585-2344-1913-6899C2D1C533}"/>
              </a:ext>
            </a:extLst>
          </p:cNvPr>
          <p:cNvSpPr>
            <a:spLocks noGrp="1"/>
          </p:cNvSpPr>
          <p:nvPr>
            <p:ph type="title"/>
          </p:nvPr>
        </p:nvSpPr>
        <p:spPr>
          <a:xfrm>
            <a:off x="1797666" y="156238"/>
            <a:ext cx="8596668" cy="1320800"/>
          </a:xfrm>
        </p:spPr>
        <p:txBody>
          <a:bodyPr>
            <a:normAutofit/>
          </a:bodyPr>
          <a:lstStyle/>
          <a:p>
            <a:pPr algn="ctr"/>
            <a:r>
              <a:rPr lang="en-US" sz="3200" b="1" dirty="0">
                <a:latin typeface="Times New Roman" panose="02020603050405020304" pitchFamily="18" charset="0"/>
                <a:cs typeface="Times New Roman" panose="02020603050405020304" pitchFamily="18" charset="0"/>
              </a:rPr>
              <a:t>Apply the theory to Amira’s situation</a:t>
            </a:r>
          </a:p>
        </p:txBody>
      </p:sp>
      <p:sp>
        <p:nvSpPr>
          <p:cNvPr id="3" name="Content Placeholder 2">
            <a:extLst>
              <a:ext uri="{FF2B5EF4-FFF2-40B4-BE49-F238E27FC236}">
                <a16:creationId xmlns:a16="http://schemas.microsoft.com/office/drawing/2014/main" id="{16674E51-7CD5-F5C1-1CD1-BAA927E4F903}"/>
              </a:ext>
            </a:extLst>
          </p:cNvPr>
          <p:cNvSpPr>
            <a:spLocks noGrp="1"/>
          </p:cNvSpPr>
          <p:nvPr>
            <p:ph idx="1"/>
          </p:nvPr>
        </p:nvSpPr>
        <p:spPr>
          <a:xfrm>
            <a:off x="843588" y="1744952"/>
            <a:ext cx="5418666" cy="3880773"/>
          </a:xfrm>
        </p:spPr>
        <p:txBody>
          <a:bodyPr>
            <a:noAutofit/>
          </a:bodyPr>
          <a:lstStyle/>
          <a:p>
            <a:pPr algn="just">
              <a:lnSpc>
                <a:spcPct val="150000"/>
              </a:lnSpc>
            </a:pPr>
            <a:r>
              <a:rPr lang="en-US" dirty="0">
                <a:latin typeface="Times New Roman" panose="02020603050405020304" pitchFamily="18" charset="0"/>
                <a:cs typeface="Times New Roman" panose="02020603050405020304" pitchFamily="18" charset="0"/>
              </a:rPr>
              <a:t>Since Amira is a 3-year-old child, she comes under the development stage of Preoperational.</a:t>
            </a:r>
          </a:p>
          <a:p>
            <a:pPr algn="just">
              <a:lnSpc>
                <a:spcPct val="150000"/>
              </a:lnSpc>
            </a:pPr>
            <a:r>
              <a:rPr lang="en-US" dirty="0">
                <a:latin typeface="Times New Roman" panose="02020603050405020304" pitchFamily="18" charset="0"/>
                <a:cs typeface="Times New Roman" panose="02020603050405020304" pitchFamily="18" charset="0"/>
              </a:rPr>
              <a:t>As per Piaget's Cognitive development theory, in this stage, children can learn things symbolically (</a:t>
            </a:r>
            <a:r>
              <a:rPr lang="en-US" dirty="0" err="1">
                <a:latin typeface="Times New Roman" panose="02020603050405020304" pitchFamily="18" charset="0"/>
                <a:cs typeface="Times New Roman" panose="02020603050405020304" pitchFamily="18" charset="0"/>
              </a:rPr>
              <a:t>Tabur</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2024). </a:t>
            </a:r>
          </a:p>
          <a:p>
            <a:pPr algn="just">
              <a:lnSpc>
                <a:spcPct val="150000"/>
              </a:lnSpc>
            </a:pPr>
            <a:r>
              <a:rPr lang="en-US" dirty="0">
                <a:latin typeface="Times New Roman" panose="02020603050405020304" pitchFamily="18" charset="0"/>
                <a:cs typeface="Times New Roman" panose="02020603050405020304" pitchFamily="18" charset="0"/>
              </a:rPr>
              <a:t>Yet in the case of Amira, she has limited verbal communication.</a:t>
            </a:r>
          </a:p>
          <a:p>
            <a:pPr algn="just">
              <a:lnSpc>
                <a:spcPct val="150000"/>
              </a:lnSpc>
            </a:pPr>
            <a:r>
              <a:rPr lang="en-US" dirty="0">
                <a:latin typeface="Times New Roman" panose="02020603050405020304" pitchFamily="18" charset="0"/>
                <a:cs typeface="Times New Roman" panose="02020603050405020304" pitchFamily="18" charset="0"/>
              </a:rPr>
              <a:t>It suggests she is still developing language skills that have prevented her from properly expressing herself. </a:t>
            </a:r>
          </a:p>
        </p:txBody>
      </p:sp>
      <p:pic>
        <p:nvPicPr>
          <p:cNvPr id="4" name="Picture 3">
            <a:extLst>
              <a:ext uri="{FF2B5EF4-FFF2-40B4-BE49-F238E27FC236}">
                <a16:creationId xmlns:a16="http://schemas.microsoft.com/office/drawing/2014/main" id="{11BE158B-06A5-88EA-0927-F2E2A69CD8C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37988" y="2443476"/>
            <a:ext cx="3945466" cy="2775744"/>
          </a:xfrm>
          <a:prstGeom prst="rect">
            <a:avLst/>
          </a:prstGeom>
        </p:spPr>
      </p:pic>
    </p:spTree>
    <p:extLst>
      <p:ext uri="{BB962C8B-B14F-4D97-AF65-F5344CB8AC3E}">
        <p14:creationId xmlns:p14="http://schemas.microsoft.com/office/powerpoint/2010/main" val="13078889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F7D7C-2585-2344-1913-6899C2D1C533}"/>
              </a:ext>
            </a:extLst>
          </p:cNvPr>
          <p:cNvSpPr>
            <a:spLocks noGrp="1"/>
          </p:cNvSpPr>
          <p:nvPr>
            <p:ph type="title"/>
          </p:nvPr>
        </p:nvSpPr>
        <p:spPr>
          <a:xfrm>
            <a:off x="1797666" y="156238"/>
            <a:ext cx="8596668" cy="1320800"/>
          </a:xfrm>
        </p:spPr>
        <p:txBody>
          <a:bodyPr>
            <a:normAutofit/>
          </a:bodyPr>
          <a:lstStyle/>
          <a:p>
            <a:pPr algn="ctr"/>
            <a:r>
              <a:rPr lang="en-US" sz="3200" b="1" dirty="0">
                <a:latin typeface="Times New Roman" panose="02020603050405020304" pitchFamily="18" charset="0"/>
                <a:cs typeface="Times New Roman" panose="02020603050405020304" pitchFamily="18" charset="0"/>
              </a:rPr>
              <a:t>Apply the theory to Amira’s situation (Contd.)</a:t>
            </a:r>
          </a:p>
        </p:txBody>
      </p:sp>
      <p:sp>
        <p:nvSpPr>
          <p:cNvPr id="3" name="Content Placeholder 2">
            <a:extLst>
              <a:ext uri="{FF2B5EF4-FFF2-40B4-BE49-F238E27FC236}">
                <a16:creationId xmlns:a16="http://schemas.microsoft.com/office/drawing/2014/main" id="{16674E51-7CD5-F5C1-1CD1-BAA927E4F903}"/>
              </a:ext>
            </a:extLst>
          </p:cNvPr>
          <p:cNvSpPr>
            <a:spLocks noGrp="1"/>
          </p:cNvSpPr>
          <p:nvPr>
            <p:ph idx="1"/>
          </p:nvPr>
        </p:nvSpPr>
        <p:spPr>
          <a:xfrm>
            <a:off x="788171" y="1689535"/>
            <a:ext cx="5418666" cy="3880773"/>
          </a:xfrm>
        </p:spPr>
        <p:txBody>
          <a:bodyPr>
            <a:noAutofit/>
          </a:bodyPr>
          <a:lstStyle/>
          <a:p>
            <a:pPr algn="just">
              <a:lnSpc>
                <a:spcPct val="150000"/>
              </a:lnSpc>
            </a:pPr>
            <a:r>
              <a:rPr lang="en-US" dirty="0">
                <a:latin typeface="Times New Roman" panose="02020603050405020304" pitchFamily="18" charset="0"/>
                <a:cs typeface="Times New Roman" panose="02020603050405020304" pitchFamily="18" charset="0"/>
              </a:rPr>
              <a:t>The anxiety that Amira faced due to the separation from her caregiver highlighted the understanding of object permanence.</a:t>
            </a:r>
          </a:p>
          <a:p>
            <a:pPr algn="just">
              <a:lnSpc>
                <a:spcPct val="150000"/>
              </a:lnSpc>
            </a:pPr>
            <a:r>
              <a:rPr lang="en-US" dirty="0">
                <a:latin typeface="Times New Roman" panose="02020603050405020304" pitchFamily="18" charset="0"/>
                <a:cs typeface="Times New Roman" panose="02020603050405020304" pitchFamily="18" charset="0"/>
              </a:rPr>
              <a:t>Her ability to engage in group play can be aligned with the concept of egocentrism. </a:t>
            </a:r>
          </a:p>
          <a:p>
            <a:pPr algn="just">
              <a:lnSpc>
                <a:spcPct val="150000"/>
              </a:lnSpc>
            </a:pPr>
            <a:r>
              <a:rPr lang="en-US" dirty="0">
                <a:latin typeface="Times New Roman" panose="02020603050405020304" pitchFamily="18" charset="0"/>
                <a:cs typeface="Times New Roman" panose="02020603050405020304" pitchFamily="18" charset="0"/>
              </a:rPr>
              <a:t>It stresses the concept that children are not able to focus on other experiences,</a:t>
            </a:r>
          </a:p>
          <a:p>
            <a:pPr algn="just">
              <a:lnSpc>
                <a:spcPct val="150000"/>
              </a:lnSpc>
            </a:pPr>
            <a:r>
              <a:rPr lang="en-US" dirty="0">
                <a:latin typeface="Times New Roman" panose="02020603050405020304" pitchFamily="18" charset="0"/>
                <a:cs typeface="Times New Roman" panose="02020603050405020304" pitchFamily="18" charset="0"/>
              </a:rPr>
              <a:t>It makes children face challenges in properly cooperating with peers (Spiteri, 2023).</a:t>
            </a:r>
          </a:p>
        </p:txBody>
      </p:sp>
      <p:pic>
        <p:nvPicPr>
          <p:cNvPr id="4" name="Picture 3">
            <a:extLst>
              <a:ext uri="{FF2B5EF4-FFF2-40B4-BE49-F238E27FC236}">
                <a16:creationId xmlns:a16="http://schemas.microsoft.com/office/drawing/2014/main" id="{27501CFE-CB52-2A9E-BC5E-0DAD699E11F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914189" y="2275503"/>
            <a:ext cx="3889428" cy="2999229"/>
          </a:xfrm>
          <a:prstGeom prst="rect">
            <a:avLst/>
          </a:prstGeom>
        </p:spPr>
      </p:pic>
    </p:spTree>
    <p:extLst>
      <p:ext uri="{BB962C8B-B14F-4D97-AF65-F5344CB8AC3E}">
        <p14:creationId xmlns:p14="http://schemas.microsoft.com/office/powerpoint/2010/main" val="2072987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F7D7C-2585-2344-1913-6899C2D1C533}"/>
              </a:ext>
            </a:extLst>
          </p:cNvPr>
          <p:cNvSpPr>
            <a:spLocks noGrp="1"/>
          </p:cNvSpPr>
          <p:nvPr>
            <p:ph type="title"/>
          </p:nvPr>
        </p:nvSpPr>
        <p:spPr>
          <a:xfrm>
            <a:off x="1797666" y="156238"/>
            <a:ext cx="8596668" cy="1320800"/>
          </a:xfrm>
        </p:spPr>
        <p:txBody>
          <a:bodyPr>
            <a:normAutofit/>
          </a:bodyPr>
          <a:lstStyle/>
          <a:p>
            <a:pPr algn="ctr"/>
            <a:r>
              <a:rPr lang="en-US" sz="3200" b="1" dirty="0">
                <a:latin typeface="Times New Roman" panose="02020603050405020304" pitchFamily="18" charset="0"/>
                <a:cs typeface="Times New Roman" panose="02020603050405020304" pitchFamily="18" charset="0"/>
              </a:rPr>
              <a:t>Propose practical strategies or interventions for Amira</a:t>
            </a:r>
          </a:p>
        </p:txBody>
      </p:sp>
      <p:sp>
        <p:nvSpPr>
          <p:cNvPr id="3" name="Content Placeholder 2">
            <a:extLst>
              <a:ext uri="{FF2B5EF4-FFF2-40B4-BE49-F238E27FC236}">
                <a16:creationId xmlns:a16="http://schemas.microsoft.com/office/drawing/2014/main" id="{16674E51-7CD5-F5C1-1CD1-BAA927E4F903}"/>
              </a:ext>
            </a:extLst>
          </p:cNvPr>
          <p:cNvSpPr>
            <a:spLocks noGrp="1"/>
          </p:cNvSpPr>
          <p:nvPr>
            <p:ph idx="1"/>
          </p:nvPr>
        </p:nvSpPr>
        <p:spPr>
          <a:xfrm>
            <a:off x="885152" y="1890780"/>
            <a:ext cx="5418666" cy="3880773"/>
          </a:xfrm>
        </p:spPr>
        <p:txBody>
          <a:bodyPr>
            <a:noAutofit/>
          </a:bodyPr>
          <a:lstStyle/>
          <a:p>
            <a:pPr algn="just">
              <a:lnSpc>
                <a:spcPct val="150000"/>
              </a:lnSpc>
            </a:pPr>
            <a:r>
              <a:rPr lang="en-US" dirty="0">
                <a:latin typeface="Times New Roman" panose="02020603050405020304" pitchFamily="18" charset="0"/>
                <a:cs typeface="Times New Roman" panose="02020603050405020304" pitchFamily="18" charset="0"/>
              </a:rPr>
              <a:t>An appropriate consistent routine can be developed for Amira. </a:t>
            </a:r>
          </a:p>
          <a:p>
            <a:pPr algn="just">
              <a:lnSpc>
                <a:spcPct val="150000"/>
              </a:lnSpc>
            </a:pPr>
            <a:r>
              <a:rPr lang="en-US" dirty="0">
                <a:latin typeface="Times New Roman" panose="02020603050405020304" pitchFamily="18" charset="0"/>
                <a:cs typeface="Times New Roman" panose="02020603050405020304" pitchFamily="18" charset="0"/>
              </a:rPr>
              <a:t>Based on this routine, Amira can be engaged with a comfort object and the small group play.</a:t>
            </a:r>
          </a:p>
          <a:p>
            <a:pPr algn="just">
              <a:lnSpc>
                <a:spcPct val="150000"/>
              </a:lnSpc>
            </a:pPr>
            <a:r>
              <a:rPr lang="en-US" dirty="0">
                <a:latin typeface="Times New Roman" panose="02020603050405020304" pitchFamily="18" charset="0"/>
                <a:cs typeface="Times New Roman" panose="02020603050405020304" pitchFamily="18" charset="0"/>
              </a:rPr>
              <a:t>Participating with a group activity helps children relieve anxiety (Jennings, 2022). </a:t>
            </a:r>
          </a:p>
          <a:p>
            <a:pPr algn="just">
              <a:lnSpc>
                <a:spcPct val="150000"/>
              </a:lnSpc>
            </a:pPr>
            <a:r>
              <a:rPr lang="en-US" dirty="0">
                <a:latin typeface="Times New Roman" panose="02020603050405020304" pitchFamily="18" charset="0"/>
                <a:cs typeface="Times New Roman" panose="02020603050405020304" pitchFamily="18" charset="0"/>
              </a:rPr>
              <a:t>Apart from this, providing visual and simple language will be appropriate for her to enhancing communication ability.</a:t>
            </a:r>
          </a:p>
        </p:txBody>
      </p:sp>
      <p:pic>
        <p:nvPicPr>
          <p:cNvPr id="4" name="Picture 3">
            <a:extLst>
              <a:ext uri="{FF2B5EF4-FFF2-40B4-BE49-F238E27FC236}">
                <a16:creationId xmlns:a16="http://schemas.microsoft.com/office/drawing/2014/main" id="{3C89C413-B4DA-12EA-D1E1-CD17C2ED5BF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32540" y="2345266"/>
            <a:ext cx="4457700" cy="2971800"/>
          </a:xfrm>
          <a:prstGeom prst="rect">
            <a:avLst/>
          </a:prstGeom>
        </p:spPr>
      </p:pic>
    </p:spTree>
    <p:extLst>
      <p:ext uri="{BB962C8B-B14F-4D97-AF65-F5344CB8AC3E}">
        <p14:creationId xmlns:p14="http://schemas.microsoft.com/office/powerpoint/2010/main" val="37505950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F7D7C-2585-2344-1913-6899C2D1C533}"/>
              </a:ext>
            </a:extLst>
          </p:cNvPr>
          <p:cNvSpPr>
            <a:spLocks noGrp="1"/>
          </p:cNvSpPr>
          <p:nvPr>
            <p:ph type="title"/>
          </p:nvPr>
        </p:nvSpPr>
        <p:spPr>
          <a:xfrm>
            <a:off x="1797666" y="156238"/>
            <a:ext cx="8596668" cy="1320800"/>
          </a:xfrm>
        </p:spPr>
        <p:txBody>
          <a:bodyPr>
            <a:normAutofit/>
          </a:bodyPr>
          <a:lstStyle/>
          <a:p>
            <a:pPr algn="ctr"/>
            <a:r>
              <a:rPr lang="en-US" sz="3200" b="1" dirty="0">
                <a:latin typeface="Times New Roman" panose="02020603050405020304" pitchFamily="18" charset="0"/>
                <a:cs typeface="Times New Roman" panose="02020603050405020304" pitchFamily="18" charset="0"/>
              </a:rPr>
              <a:t>‘Nature and Nurture’</a:t>
            </a:r>
          </a:p>
        </p:txBody>
      </p:sp>
      <p:sp>
        <p:nvSpPr>
          <p:cNvPr id="3" name="Content Placeholder 2">
            <a:extLst>
              <a:ext uri="{FF2B5EF4-FFF2-40B4-BE49-F238E27FC236}">
                <a16:creationId xmlns:a16="http://schemas.microsoft.com/office/drawing/2014/main" id="{16674E51-7CD5-F5C1-1CD1-BAA927E4F903}"/>
              </a:ext>
            </a:extLst>
          </p:cNvPr>
          <p:cNvSpPr>
            <a:spLocks noGrp="1"/>
          </p:cNvSpPr>
          <p:nvPr>
            <p:ph idx="1"/>
          </p:nvPr>
        </p:nvSpPr>
        <p:spPr>
          <a:xfrm>
            <a:off x="802025" y="1546360"/>
            <a:ext cx="5418666" cy="3880773"/>
          </a:xfrm>
        </p:spPr>
        <p:txBody>
          <a:bodyPr>
            <a:noAutofit/>
          </a:bodyPr>
          <a:lstStyle/>
          <a:p>
            <a:pPr algn="just">
              <a:lnSpc>
                <a:spcPct val="150000"/>
              </a:lnSpc>
            </a:pPr>
            <a:r>
              <a:rPr lang="en-US" dirty="0">
                <a:latin typeface="Times New Roman" panose="02020603050405020304" pitchFamily="18" charset="0"/>
                <a:cs typeface="Times New Roman" panose="02020603050405020304" pitchFamily="18" charset="0"/>
              </a:rPr>
              <a:t>The biological influences, such as genetics, provide the foundational blueprint for personality.</a:t>
            </a:r>
          </a:p>
          <a:p>
            <a:pPr algn="just">
              <a:lnSpc>
                <a:spcPct val="150000"/>
              </a:lnSpc>
            </a:pPr>
            <a:r>
              <a:rPr lang="en-US" dirty="0">
                <a:latin typeface="Times New Roman" panose="02020603050405020304" pitchFamily="18" charset="0"/>
                <a:cs typeface="Times New Roman" panose="02020603050405020304" pitchFamily="18" charset="0"/>
              </a:rPr>
              <a:t>It can be possible in terms of developing intelligence, different characteristics and other aspects of a child.</a:t>
            </a:r>
          </a:p>
          <a:p>
            <a:pPr algn="just">
              <a:lnSpc>
                <a:spcPct val="150000"/>
              </a:lnSpc>
            </a:pPr>
            <a:r>
              <a:rPr lang="en-US" dirty="0">
                <a:latin typeface="Times New Roman" panose="02020603050405020304" pitchFamily="18" charset="0"/>
                <a:cs typeface="Times New Roman" panose="02020603050405020304" pitchFamily="18" charset="0"/>
              </a:rPr>
              <a:t>Nutrition and diet also play a vital role in developing the brain and body (Ekstrand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2021). </a:t>
            </a:r>
          </a:p>
          <a:p>
            <a:pPr algn="just">
              <a:lnSpc>
                <a:spcPct val="150000"/>
              </a:lnSpc>
            </a:pPr>
            <a:r>
              <a:rPr lang="en-US" dirty="0">
                <a:latin typeface="Times New Roman" panose="02020603050405020304" pitchFamily="18" charset="0"/>
                <a:cs typeface="Times New Roman" panose="02020603050405020304" pitchFamily="18" charset="0"/>
              </a:rPr>
              <a:t>The environmental influences like family and society relationship improves the social interaction ability of children. </a:t>
            </a:r>
          </a:p>
        </p:txBody>
      </p:sp>
      <p:pic>
        <p:nvPicPr>
          <p:cNvPr id="4" name="Picture 3">
            <a:extLst>
              <a:ext uri="{FF2B5EF4-FFF2-40B4-BE49-F238E27FC236}">
                <a16:creationId xmlns:a16="http://schemas.microsoft.com/office/drawing/2014/main" id="{6831E3E9-195E-BDDB-01BD-1ED66E6DC76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671733" y="2115897"/>
            <a:ext cx="4572000" cy="3048000"/>
          </a:xfrm>
          <a:prstGeom prst="rect">
            <a:avLst/>
          </a:prstGeom>
        </p:spPr>
      </p:pic>
    </p:spTree>
    <p:extLst>
      <p:ext uri="{BB962C8B-B14F-4D97-AF65-F5344CB8AC3E}">
        <p14:creationId xmlns:p14="http://schemas.microsoft.com/office/powerpoint/2010/main" val="3711788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F7D7C-2585-2344-1913-6899C2D1C533}"/>
              </a:ext>
            </a:extLst>
          </p:cNvPr>
          <p:cNvSpPr>
            <a:spLocks noGrp="1"/>
          </p:cNvSpPr>
          <p:nvPr>
            <p:ph type="title"/>
          </p:nvPr>
        </p:nvSpPr>
        <p:spPr>
          <a:xfrm>
            <a:off x="1797666" y="156238"/>
            <a:ext cx="8596668" cy="1320800"/>
          </a:xfrm>
        </p:spPr>
        <p:txBody>
          <a:bodyPr>
            <a:normAutofit/>
          </a:bodyPr>
          <a:lstStyle/>
          <a:p>
            <a:pPr algn="ctr"/>
            <a:r>
              <a:rPr lang="en-US" sz="3200" b="1" dirty="0">
                <a:latin typeface="Times New Roman" panose="02020603050405020304" pitchFamily="18" charset="0"/>
                <a:cs typeface="Times New Roman" panose="02020603050405020304" pitchFamily="18" charset="0"/>
              </a:rPr>
              <a:t>Critical Evaluation of Piaget’s theory of cognitive development</a:t>
            </a:r>
          </a:p>
        </p:txBody>
      </p:sp>
      <p:graphicFrame>
        <p:nvGraphicFramePr>
          <p:cNvPr id="5" name="Table 4">
            <a:extLst>
              <a:ext uri="{FF2B5EF4-FFF2-40B4-BE49-F238E27FC236}">
                <a16:creationId xmlns:a16="http://schemas.microsoft.com/office/drawing/2014/main" id="{DD9318D0-80E9-BA12-F08D-12EDE3E292F8}"/>
              </a:ext>
            </a:extLst>
          </p:cNvPr>
          <p:cNvGraphicFramePr>
            <a:graphicFrameLocks noGrp="1"/>
          </p:cNvGraphicFramePr>
          <p:nvPr>
            <p:extLst>
              <p:ext uri="{D42A27DB-BD31-4B8C-83A1-F6EECF244321}">
                <p14:modId xmlns:p14="http://schemas.microsoft.com/office/powerpoint/2010/main" val="2673424003"/>
              </p:ext>
            </p:extLst>
          </p:nvPr>
        </p:nvGraphicFramePr>
        <p:xfrm>
          <a:off x="1295399" y="1477038"/>
          <a:ext cx="9457268" cy="4535087"/>
        </p:xfrm>
        <a:graphic>
          <a:graphicData uri="http://schemas.openxmlformats.org/drawingml/2006/table">
            <a:tbl>
              <a:tblPr/>
              <a:tblGrid>
                <a:gridCol w="4728634">
                  <a:extLst>
                    <a:ext uri="{9D8B030D-6E8A-4147-A177-3AD203B41FA5}">
                      <a16:colId xmlns:a16="http://schemas.microsoft.com/office/drawing/2014/main" val="3353882003"/>
                    </a:ext>
                  </a:extLst>
                </a:gridCol>
                <a:gridCol w="4728634">
                  <a:extLst>
                    <a:ext uri="{9D8B030D-6E8A-4147-A177-3AD203B41FA5}">
                      <a16:colId xmlns:a16="http://schemas.microsoft.com/office/drawing/2014/main" val="2523627987"/>
                    </a:ext>
                  </a:extLst>
                </a:gridCol>
              </a:tblGrid>
              <a:tr h="520142">
                <a:tc>
                  <a:txBody>
                    <a:bodyPr/>
                    <a:lstStyle/>
                    <a:p>
                      <a:pPr marL="0" marR="0" algn="ctr">
                        <a:lnSpc>
                          <a:spcPct val="150000"/>
                        </a:lnSpc>
                        <a:buNone/>
                      </a:pPr>
                      <a:r>
                        <a:rPr lang="en-GB" sz="2000" b="1">
                          <a:solidFill>
                            <a:srgbClr val="000000"/>
                          </a:solidFill>
                          <a:effectLst/>
                          <a:latin typeface="Times New Roman" panose="02020603050405020304" pitchFamily="18" charset="0"/>
                          <a:ea typeface="Times New Roman" panose="02020603050405020304" pitchFamily="18" charset="0"/>
                        </a:rPr>
                        <a:t>Strengths </a:t>
                      </a:r>
                      <a:endParaRPr lang="en-US" sz="20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9900"/>
                    </a:solidFill>
                  </a:tcPr>
                </a:tc>
                <a:tc>
                  <a:txBody>
                    <a:bodyPr/>
                    <a:lstStyle/>
                    <a:p>
                      <a:pPr marL="0" marR="0" algn="ctr">
                        <a:lnSpc>
                          <a:spcPct val="150000"/>
                        </a:lnSpc>
                        <a:buNone/>
                      </a:pPr>
                      <a:r>
                        <a:rPr lang="en-GB" sz="2000" b="1">
                          <a:solidFill>
                            <a:srgbClr val="000000"/>
                          </a:solidFill>
                          <a:effectLst/>
                          <a:latin typeface="Times New Roman" panose="02020603050405020304" pitchFamily="18" charset="0"/>
                          <a:ea typeface="Times New Roman" panose="02020603050405020304" pitchFamily="18" charset="0"/>
                        </a:rPr>
                        <a:t>Limitations</a:t>
                      </a:r>
                      <a:endParaRPr lang="en-US" sz="20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9900"/>
                    </a:solidFill>
                  </a:tcPr>
                </a:tc>
                <a:extLst>
                  <a:ext uri="{0D108BD9-81ED-4DB2-BD59-A6C34878D82A}">
                    <a16:rowId xmlns:a16="http://schemas.microsoft.com/office/drawing/2014/main" val="419442520"/>
                  </a:ext>
                </a:extLst>
              </a:tr>
              <a:tr h="4005687">
                <a:tc>
                  <a:txBody>
                    <a:bodyPr/>
                    <a:lstStyle/>
                    <a:p>
                      <a:pPr marL="342900" marR="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The theory helps in understanding the cognitive development of children and the significant differences between children (Main, 2021).</a:t>
                      </a:r>
                      <a:endParaRPr lang="en-US" sz="20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The theory has its practical implications for the education of children by helping them actively explore things.</a:t>
                      </a:r>
                      <a:endParaRPr lang="en-US" sz="2000" u="none" strike="noStrike" dirty="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42900" marR="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Using more sensitive methods, this theory underestimates children due to modern research. </a:t>
                      </a:r>
                      <a:endParaRPr lang="en-US" sz="2000" u="none" strike="noStrike" dirty="0">
                        <a:effectLst/>
                        <a:latin typeface="Times New Roman" panose="02020603050405020304" pitchFamily="18" charset="0"/>
                        <a:ea typeface="Times New Roman" panose="02020603050405020304" pitchFamily="18" charset="0"/>
                      </a:endParaRPr>
                    </a:p>
                    <a:p>
                      <a:pPr marL="342900" marR="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The social and cultural context is avoided as this theory neglects the influence of social interaction as well as cultural context on cognitive development.</a:t>
                      </a:r>
                      <a:endParaRPr lang="en-US" sz="2000" u="none" strike="noStrike" dirty="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17505992"/>
                  </a:ext>
                </a:extLst>
              </a:tr>
            </a:tbl>
          </a:graphicData>
        </a:graphic>
      </p:graphicFrame>
    </p:spTree>
    <p:extLst>
      <p:ext uri="{BB962C8B-B14F-4D97-AF65-F5344CB8AC3E}">
        <p14:creationId xmlns:p14="http://schemas.microsoft.com/office/powerpoint/2010/main" val="1648234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F7D7C-2585-2344-1913-6899C2D1C533}"/>
              </a:ext>
            </a:extLst>
          </p:cNvPr>
          <p:cNvSpPr>
            <a:spLocks noGrp="1"/>
          </p:cNvSpPr>
          <p:nvPr>
            <p:ph type="title"/>
          </p:nvPr>
        </p:nvSpPr>
        <p:spPr>
          <a:xfrm>
            <a:off x="1797666" y="156238"/>
            <a:ext cx="8596668" cy="1320800"/>
          </a:xfrm>
        </p:spPr>
        <p:txBody>
          <a:bodyPr>
            <a:normAutofit/>
          </a:bodyPr>
          <a:lstStyle/>
          <a:p>
            <a:pPr algn="ctr"/>
            <a:r>
              <a:rPr lang="en-US" sz="32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16674E51-7CD5-F5C1-1CD1-BAA927E4F903}"/>
              </a:ext>
            </a:extLst>
          </p:cNvPr>
          <p:cNvSpPr>
            <a:spLocks noGrp="1"/>
          </p:cNvSpPr>
          <p:nvPr>
            <p:ph idx="1"/>
          </p:nvPr>
        </p:nvSpPr>
        <p:spPr>
          <a:xfrm>
            <a:off x="912861" y="1786516"/>
            <a:ext cx="5418666" cy="3880773"/>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The clear evaluation of the issues faced by Amira has been taken into account in this discussion.</a:t>
            </a:r>
          </a:p>
          <a:p>
            <a:pPr algn="just">
              <a:lnSpc>
                <a:spcPct val="150000"/>
              </a:lnSpc>
            </a:pPr>
            <a:r>
              <a:rPr lang="en-US" dirty="0">
                <a:latin typeface="Times New Roman" panose="02020603050405020304" pitchFamily="18" charset="0"/>
                <a:cs typeface="Times New Roman" panose="02020603050405020304" pitchFamily="18" charset="0"/>
              </a:rPr>
              <a:t>It has helped to clearly elaborate on the development of children. </a:t>
            </a:r>
          </a:p>
          <a:p>
            <a:pPr algn="just">
              <a:lnSpc>
                <a:spcPct val="150000"/>
              </a:lnSpc>
            </a:pPr>
            <a:r>
              <a:rPr lang="en-US" dirty="0">
                <a:latin typeface="Times New Roman" panose="02020603050405020304" pitchFamily="18" charset="0"/>
                <a:cs typeface="Times New Roman" panose="02020603050405020304" pitchFamily="18" charset="0"/>
              </a:rPr>
              <a:t>It has also provided important information regarding the development of the best preventive measures.</a:t>
            </a:r>
          </a:p>
          <a:p>
            <a:pPr algn="just">
              <a:lnSpc>
                <a:spcPct val="150000"/>
              </a:lnSpc>
            </a:pPr>
            <a:r>
              <a:rPr lang="en-US" dirty="0">
                <a:latin typeface="Times New Roman" panose="02020603050405020304" pitchFamily="18" charset="0"/>
                <a:cs typeface="Times New Roman" panose="02020603050405020304" pitchFamily="18" charset="0"/>
              </a:rPr>
              <a:t>It will be effective enough for helping a child who is suffering from improper psychological development. </a:t>
            </a:r>
          </a:p>
        </p:txBody>
      </p:sp>
      <p:pic>
        <p:nvPicPr>
          <p:cNvPr id="4" name="Picture 3">
            <a:extLst>
              <a:ext uri="{FF2B5EF4-FFF2-40B4-BE49-F238E27FC236}">
                <a16:creationId xmlns:a16="http://schemas.microsoft.com/office/drawing/2014/main" id="{F23A6D8F-93BF-DD3D-C255-B7E1A97333B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775643" y="2119558"/>
            <a:ext cx="4665132" cy="3214687"/>
          </a:xfrm>
          <a:prstGeom prst="rect">
            <a:avLst/>
          </a:prstGeom>
        </p:spPr>
      </p:pic>
    </p:spTree>
    <p:extLst>
      <p:ext uri="{BB962C8B-B14F-4D97-AF65-F5344CB8AC3E}">
        <p14:creationId xmlns:p14="http://schemas.microsoft.com/office/powerpoint/2010/main" val="13501034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F7D7C-2585-2344-1913-6899C2D1C533}"/>
              </a:ext>
            </a:extLst>
          </p:cNvPr>
          <p:cNvSpPr>
            <a:spLocks noGrp="1"/>
          </p:cNvSpPr>
          <p:nvPr>
            <p:ph type="title"/>
          </p:nvPr>
        </p:nvSpPr>
        <p:spPr>
          <a:xfrm>
            <a:off x="1797666" y="156238"/>
            <a:ext cx="8596668" cy="1320800"/>
          </a:xfrm>
        </p:spPr>
        <p:txBody>
          <a:bodyPr>
            <a:normAutofit/>
          </a:bodyPr>
          <a:lstStyle/>
          <a:p>
            <a:pPr algn="ctr"/>
            <a:r>
              <a:rPr lang="en-US" sz="3200" b="1"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16674E51-7CD5-F5C1-1CD1-BAA927E4F903}"/>
              </a:ext>
            </a:extLst>
          </p:cNvPr>
          <p:cNvSpPr>
            <a:spLocks noGrp="1"/>
          </p:cNvSpPr>
          <p:nvPr>
            <p:ph idx="1"/>
          </p:nvPr>
        </p:nvSpPr>
        <p:spPr>
          <a:xfrm>
            <a:off x="221674" y="882316"/>
            <a:ext cx="11776362" cy="5694947"/>
          </a:xfrm>
        </p:spPr>
        <p:txBody>
          <a:bodyPr>
            <a:noAutofit/>
          </a:bodyPr>
          <a:lstStyle/>
          <a:p>
            <a:pPr algn="just"/>
            <a:r>
              <a:rPr lang="en-US" sz="1600" dirty="0">
                <a:latin typeface="Times New Roman" panose="02020603050405020304" pitchFamily="18" charset="0"/>
                <a:cs typeface="Times New Roman" panose="02020603050405020304" pitchFamily="18" charset="0"/>
              </a:rPr>
              <a:t>Ekstrand, B., Scheers, N., Rasmussen, M.K., Young, J.F., Ross, A.B. and Landberg, R., 2021. Brain foods-the role of diet in brain performance and health. Nutrition reviews, 79(6), pp.693-708.</a:t>
            </a:r>
          </a:p>
          <a:p>
            <a:pPr algn="just"/>
            <a:r>
              <a:rPr lang="en-US" sz="1600" dirty="0">
                <a:latin typeface="Times New Roman" panose="02020603050405020304" pitchFamily="18" charset="0"/>
                <a:cs typeface="Times New Roman" panose="02020603050405020304" pitchFamily="18" charset="0"/>
              </a:rPr>
              <a:t>Jennings, S., 2022. Managing Social Anxiety in Children and Young People: Practical Activities for Reducing Stress and Building Self-esteem. Routledge.</a:t>
            </a:r>
          </a:p>
          <a:p>
            <a:pPr algn="just"/>
            <a:r>
              <a:rPr lang="en-US" sz="1600" dirty="0">
                <a:latin typeface="Times New Roman" panose="02020603050405020304" pitchFamily="18" charset="0"/>
                <a:cs typeface="Times New Roman" panose="02020603050405020304" pitchFamily="18" charset="0"/>
              </a:rPr>
              <a:t>Main, P., 2021. Jean </a:t>
            </a:r>
            <a:r>
              <a:rPr lang="en-US" sz="1600" dirty="0" err="1">
                <a:latin typeface="Times New Roman" panose="02020603050405020304" pitchFamily="18" charset="0"/>
                <a:cs typeface="Times New Roman" panose="02020603050405020304" pitchFamily="18" charset="0"/>
              </a:rPr>
              <a:t>Piagets</a:t>
            </a:r>
            <a:r>
              <a:rPr lang="en-US" sz="1600" dirty="0">
                <a:latin typeface="Times New Roman" panose="02020603050405020304" pitchFamily="18" charset="0"/>
                <a:cs typeface="Times New Roman" panose="02020603050405020304" pitchFamily="18" charset="0"/>
              </a:rPr>
              <a:t> theory of Cognitive Development [online]</a:t>
            </a:r>
          </a:p>
          <a:p>
            <a:pPr algn="just"/>
            <a:r>
              <a:rPr lang="en-US" sz="1600" dirty="0" err="1">
                <a:latin typeface="Times New Roman" panose="02020603050405020304" pitchFamily="18" charset="0"/>
                <a:cs typeface="Times New Roman" panose="02020603050405020304" pitchFamily="18" charset="0"/>
              </a:rPr>
              <a:t>Najafov</a:t>
            </a:r>
            <a:r>
              <a:rPr lang="en-US" sz="1600" dirty="0">
                <a:latin typeface="Times New Roman" panose="02020603050405020304" pitchFamily="18" charset="0"/>
                <a:cs typeface="Times New Roman" panose="02020603050405020304" pitchFamily="18" charset="0"/>
              </a:rPr>
              <a:t>, R., 2025. Socio-Psychological Determinants of Moral and Value Formation in Educational Contexts: A Meta-Analytical Study of Youth Behavior, Ethical Consciousness, and the Interplay between Education and Society. Ethical Consciousness, and the Interplay between Education and Society (August 01, 2025).</a:t>
            </a:r>
          </a:p>
          <a:p>
            <a:pPr algn="just"/>
            <a:r>
              <a:rPr lang="en-US" sz="1600" dirty="0" err="1">
                <a:latin typeface="Times New Roman" panose="02020603050405020304" pitchFamily="18" charset="0"/>
                <a:cs typeface="Times New Roman" panose="02020603050405020304" pitchFamily="18" charset="0"/>
              </a:rPr>
              <a:t>Oogarah</a:t>
            </a:r>
            <a:r>
              <a:rPr lang="en-US" sz="1600" dirty="0">
                <a:latin typeface="Times New Roman" panose="02020603050405020304" pitchFamily="18" charset="0"/>
                <a:cs typeface="Times New Roman" panose="02020603050405020304" pitchFamily="18" charset="0"/>
              </a:rPr>
              <a:t>-Pratap, B., </a:t>
            </a:r>
            <a:r>
              <a:rPr lang="en-US" sz="1600" dirty="0" err="1">
                <a:latin typeface="Times New Roman" panose="02020603050405020304" pitchFamily="18" charset="0"/>
                <a:cs typeface="Times New Roman" panose="02020603050405020304" pitchFamily="18" charset="0"/>
              </a:rPr>
              <a:t>Bholoa</a:t>
            </a:r>
            <a:r>
              <a:rPr lang="en-US" sz="1600" dirty="0">
                <a:latin typeface="Times New Roman" panose="02020603050405020304" pitchFamily="18" charset="0"/>
                <a:cs typeface="Times New Roman" panose="02020603050405020304" pitchFamily="18" charset="0"/>
              </a:rPr>
              <a:t>, A. and Ramma, Y., 2025. Stage theory of cognitive development—Jean Piaget. In Science education in theory and practice: An introductory guide to learning theory (pp. 125-142). Cham: Springer Nature Switzerland.</a:t>
            </a:r>
          </a:p>
          <a:p>
            <a:pPr algn="just"/>
            <a:r>
              <a:rPr lang="en-US" sz="1600" dirty="0" err="1">
                <a:latin typeface="Times New Roman" panose="02020603050405020304" pitchFamily="18" charset="0"/>
                <a:cs typeface="Times New Roman" panose="02020603050405020304" pitchFamily="18" charset="0"/>
              </a:rPr>
              <a:t>Pakpahan</a:t>
            </a:r>
            <a:r>
              <a:rPr lang="en-US" sz="1600" dirty="0">
                <a:latin typeface="Times New Roman" panose="02020603050405020304" pitchFamily="18" charset="0"/>
                <a:cs typeface="Times New Roman" panose="02020603050405020304" pitchFamily="18" charset="0"/>
              </a:rPr>
              <a:t>, F.H. and </a:t>
            </a:r>
            <a:r>
              <a:rPr lang="en-US" sz="1600" dirty="0" err="1">
                <a:latin typeface="Times New Roman" panose="02020603050405020304" pitchFamily="18" charset="0"/>
                <a:cs typeface="Times New Roman" panose="02020603050405020304" pitchFamily="18" charset="0"/>
              </a:rPr>
              <a:t>Saragih</a:t>
            </a:r>
            <a:r>
              <a:rPr lang="en-US" sz="1600" dirty="0">
                <a:latin typeface="Times New Roman" panose="02020603050405020304" pitchFamily="18" charset="0"/>
                <a:cs typeface="Times New Roman" panose="02020603050405020304" pitchFamily="18" charset="0"/>
              </a:rPr>
              <a:t>, M., 2022. Theory of cognitive development by Jean Piaget. Journal of Applied Linguistics, 2(1), pp.55-60.</a:t>
            </a:r>
          </a:p>
          <a:p>
            <a:pPr algn="just"/>
            <a:r>
              <a:rPr lang="en-US" sz="1600" dirty="0" err="1">
                <a:latin typeface="Times New Roman" panose="02020603050405020304" pitchFamily="18" charset="0"/>
                <a:cs typeface="Times New Roman" panose="02020603050405020304" pitchFamily="18" charset="0"/>
              </a:rPr>
              <a:t>Rabillas</a:t>
            </a:r>
            <a:r>
              <a:rPr lang="en-US" sz="1600" dirty="0">
                <a:latin typeface="Times New Roman" panose="02020603050405020304" pitchFamily="18" charset="0"/>
                <a:cs typeface="Times New Roman" panose="02020603050405020304" pitchFamily="18" charset="0"/>
              </a:rPr>
              <a:t>, A., Kilag, O.K., Canete, N., </a:t>
            </a:r>
            <a:r>
              <a:rPr lang="en-US" sz="1600" dirty="0" err="1">
                <a:latin typeface="Times New Roman" panose="02020603050405020304" pitchFamily="18" charset="0"/>
                <a:cs typeface="Times New Roman" panose="02020603050405020304" pitchFamily="18" charset="0"/>
              </a:rPr>
              <a:t>Trazona</a:t>
            </a:r>
            <a:r>
              <a:rPr lang="en-US" sz="1600" dirty="0">
                <a:latin typeface="Times New Roman" panose="02020603050405020304" pitchFamily="18" charset="0"/>
                <a:cs typeface="Times New Roman" panose="02020603050405020304" pitchFamily="18" charset="0"/>
              </a:rPr>
              <a:t>, M., </a:t>
            </a:r>
            <a:r>
              <a:rPr lang="en-US" sz="1600" dirty="0" err="1">
                <a:latin typeface="Times New Roman" panose="02020603050405020304" pitchFamily="18" charset="0"/>
                <a:cs typeface="Times New Roman" panose="02020603050405020304" pitchFamily="18" charset="0"/>
              </a:rPr>
              <a:t>Calope</a:t>
            </a:r>
            <a:r>
              <a:rPr lang="en-US" sz="1600" dirty="0">
                <a:latin typeface="Times New Roman" panose="02020603050405020304" pitchFamily="18" charset="0"/>
                <a:cs typeface="Times New Roman" panose="02020603050405020304" pitchFamily="18" charset="0"/>
              </a:rPr>
              <a:t>, M.L. and Kilag, J., 2023. Elementary Math Learning Through Piaget's Cognitive Development Stages. </a:t>
            </a:r>
            <a:r>
              <a:rPr lang="en-US" sz="1600" dirty="0" err="1">
                <a:latin typeface="Times New Roman" panose="02020603050405020304" pitchFamily="18" charset="0"/>
                <a:cs typeface="Times New Roman" panose="02020603050405020304" pitchFamily="18" charset="0"/>
              </a:rPr>
              <a:t>Excellencia</a:t>
            </a:r>
            <a:r>
              <a:rPr lang="en-US" sz="1600" dirty="0">
                <a:latin typeface="Times New Roman" panose="02020603050405020304" pitchFamily="18" charset="0"/>
                <a:cs typeface="Times New Roman" panose="02020603050405020304" pitchFamily="18" charset="0"/>
              </a:rPr>
              <a:t>: International Multi-disciplinary Journal of Education (2994-9521), 1(4), pp.128-142.</a:t>
            </a:r>
          </a:p>
          <a:p>
            <a:pPr algn="just"/>
            <a:r>
              <a:rPr lang="en-US" sz="1600" dirty="0">
                <a:latin typeface="Times New Roman" panose="02020603050405020304" pitchFamily="18" charset="0"/>
                <a:cs typeface="Times New Roman" panose="02020603050405020304" pitchFamily="18" charset="0"/>
              </a:rPr>
              <a:t>Spiteri, J., 2023. Environmental learning across generations: Spontaneous encounters and interactions between young children, mothers and teachers. Children's Geographies, 21(5), pp.993-1009.</a:t>
            </a:r>
          </a:p>
          <a:p>
            <a:pPr algn="just"/>
            <a:r>
              <a:rPr lang="en-US" sz="1600" dirty="0" err="1">
                <a:latin typeface="Times New Roman" panose="02020603050405020304" pitchFamily="18" charset="0"/>
                <a:cs typeface="Times New Roman" panose="02020603050405020304" pitchFamily="18" charset="0"/>
              </a:rPr>
              <a:t>Tabur</a:t>
            </a:r>
            <a:r>
              <a:rPr lang="en-US" sz="1600" dirty="0">
                <a:latin typeface="Times New Roman" panose="02020603050405020304" pitchFamily="18" charset="0"/>
                <a:cs typeface="Times New Roman" panose="02020603050405020304" pitchFamily="18" charset="0"/>
              </a:rPr>
              <a:t>, S.T., Akın, E. and </a:t>
            </a:r>
            <a:r>
              <a:rPr lang="en-US" sz="1600" dirty="0" err="1">
                <a:latin typeface="Times New Roman" panose="02020603050405020304" pitchFamily="18" charset="0"/>
                <a:cs typeface="Times New Roman" panose="02020603050405020304" pitchFamily="18" charset="0"/>
              </a:rPr>
              <a:t>Turkcapar</a:t>
            </a:r>
            <a:r>
              <a:rPr lang="en-US" sz="1600" dirty="0">
                <a:latin typeface="Times New Roman" panose="02020603050405020304" pitchFamily="18" charset="0"/>
                <a:cs typeface="Times New Roman" panose="02020603050405020304" pitchFamily="18" charset="0"/>
              </a:rPr>
              <a:t>, M.H., 2024. Personality traits, preoperational thinking, and mental health. Journal of Evidence-Based Psychotherapies, 24, pp.117-134.</a:t>
            </a:r>
          </a:p>
        </p:txBody>
      </p:sp>
    </p:spTree>
    <p:extLst>
      <p:ext uri="{BB962C8B-B14F-4D97-AF65-F5344CB8AC3E}">
        <p14:creationId xmlns:p14="http://schemas.microsoft.com/office/powerpoint/2010/main" val="34253323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51A3C80-B939-98D6-BDC2-53A21894271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11055102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46</TotalTime>
  <Words>2185</Words>
  <Application>Microsoft Office PowerPoint</Application>
  <PresentationFormat>Widescreen</PresentationFormat>
  <Paragraphs>104</Paragraphs>
  <Slides>14</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Times New Roman</vt:lpstr>
      <vt:lpstr>Trebuchet MS</vt:lpstr>
      <vt:lpstr>Wingdings 3</vt:lpstr>
      <vt:lpstr>Facet</vt:lpstr>
      <vt:lpstr>Module: Psychology in Health and Social Care Module code: LCHS4010</vt:lpstr>
      <vt:lpstr>Table of Contents</vt:lpstr>
      <vt:lpstr>Introduction </vt:lpstr>
      <vt:lpstr>Psychological theory of development relevant to early childhood</vt:lpstr>
      <vt:lpstr>Early childhood 3-5 - Amira</vt:lpstr>
      <vt:lpstr>Developmental changes in early childhood</vt:lpstr>
      <vt:lpstr>Apply the theory to Amira’s situation</vt:lpstr>
      <vt:lpstr>Apply the theory to Amira’s situation (Contd.)</vt:lpstr>
      <vt:lpstr>Propose practical strategies or interventions for Amira</vt:lpstr>
      <vt:lpstr>‘Nature and Nurture’</vt:lpstr>
      <vt:lpstr>Critical Evaluation of Piaget’s theory of cognitive development</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Felicity Opoku</dc:creator>
  <cp:lastModifiedBy>Felicity Opoku</cp:lastModifiedBy>
  <cp:revision>1</cp:revision>
  <dcterms:created xsi:type="dcterms:W3CDTF">2023-12-03T16:30:41Z</dcterms:created>
  <dcterms:modified xsi:type="dcterms:W3CDTF">2025-11-05T14:06:30Z</dcterms:modified>
</cp:coreProperties>
</file>