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5"/>
  </p:notesMasterIdLst>
  <p:handoutMasterIdLst>
    <p:handoutMasterId r:id="rId46"/>
  </p:handoutMasterIdLst>
  <p:sldIdLst>
    <p:sldId id="256" r:id="rId4"/>
    <p:sldId id="296" r:id="rId5"/>
    <p:sldId id="297" r:id="rId6"/>
    <p:sldId id="340" r:id="rId7"/>
    <p:sldId id="341" r:id="rId8"/>
    <p:sldId id="299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4" r:id="rId22"/>
    <p:sldId id="315" r:id="rId23"/>
    <p:sldId id="316" r:id="rId24"/>
    <p:sldId id="317" r:id="rId25"/>
    <p:sldId id="318" r:id="rId26"/>
    <p:sldId id="319" r:id="rId27"/>
    <p:sldId id="344" r:id="rId28"/>
    <p:sldId id="321" r:id="rId29"/>
    <p:sldId id="322" r:id="rId30"/>
    <p:sldId id="323" r:id="rId31"/>
    <p:sldId id="345" r:id="rId32"/>
    <p:sldId id="325" r:id="rId33"/>
    <p:sldId id="326" r:id="rId34"/>
    <p:sldId id="327" r:id="rId35"/>
    <p:sldId id="328" r:id="rId36"/>
    <p:sldId id="329" r:id="rId37"/>
    <p:sldId id="330" r:id="rId38"/>
    <p:sldId id="332" r:id="rId39"/>
    <p:sldId id="333" r:id="rId40"/>
    <p:sldId id="334" r:id="rId41"/>
    <p:sldId id="335" r:id="rId42"/>
    <p:sldId id="337" r:id="rId43"/>
    <p:sldId id="295" r:id="rId4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2041" autoAdjust="0"/>
  </p:normalViewPr>
  <p:slideViewPr>
    <p:cSldViewPr>
      <p:cViewPr varScale="1">
        <p:scale>
          <a:sx n="93" d="100"/>
          <a:sy n="93" d="100"/>
        </p:scale>
        <p:origin x="88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8628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30000" dirty="0"/>
              <a:t>1</a:t>
            </a:r>
            <a:r>
              <a:rPr lang="en-GB" dirty="0"/>
              <a:t> http://</a:t>
            </a:r>
            <a:r>
              <a:rPr lang="en-GB" dirty="0" smtClean="0"/>
              <a:t>sass-lang.com/documentation/file.SASS_REFERENCE.html</a:t>
            </a:r>
            <a:endParaRPr lang="en-GB" dirty="0"/>
          </a:p>
          <a:p>
            <a:r>
              <a:rPr lang="en-GB" baseline="30000" dirty="0"/>
              <a:t>1</a:t>
            </a:r>
            <a:r>
              <a:rPr lang="en-GB" dirty="0"/>
              <a:t> http://</a:t>
            </a:r>
            <a:r>
              <a:rPr lang="en-GB" dirty="0" smtClean="0"/>
              <a:t>sass-lang.com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1553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2299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more on Rack-enabled</a:t>
            </a:r>
            <a:r>
              <a:rPr lang="en-GB" baseline="0" dirty="0"/>
              <a:t> frameworks for the interested student:</a:t>
            </a:r>
          </a:p>
          <a:p>
            <a:pPr marL="168325" indent="-168325">
              <a:buFont typeface="Arial" panose="020B0604020202020204" pitchFamily="34" charset="0"/>
              <a:buChar char="•"/>
            </a:pPr>
            <a:r>
              <a:rPr lang="en-GB" baseline="0" dirty="0"/>
              <a:t>http://culttt.com/2015/09/09/what-is-ruby-rack/</a:t>
            </a:r>
          </a:p>
          <a:p>
            <a:pPr marL="168325" indent="-168325">
              <a:buFont typeface="Arial" panose="020B0604020202020204" pitchFamily="34" charset="0"/>
              <a:buChar char="•"/>
            </a:pPr>
            <a:r>
              <a:rPr lang="en-GB" baseline="0" dirty="0"/>
              <a:t>https://rack.github.io/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57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48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752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5147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401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ref/func_calc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ictionary.cambridge.org/dictionary/english/verbos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rubyinstaller.org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ass-lang.com/libsas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dictionary.cambridge.org/dictionary/english/verbose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sass+mixin+libraries&amp;oq=sass+mixin+libraries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thesassway.com/advanced/pure-sass-functions" TargetMode="External"/><Relationship Id="rId2" Type="http://schemas.openxmlformats.org/officeDocument/2006/relationships/hyperlink" Target="http://sass-lang.com/documentation/Sass/Script/Functions.html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sass-lang.com/guide" TargetMode="External"/><Relationship Id="rId2" Type="http://schemas.openxmlformats.org/officeDocument/2006/relationships/hyperlink" Target="http://sass-lang.com/documentation/file.SASS_REFERENCE.html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CSS </a:t>
            </a:r>
            <a:r>
              <a:rPr lang="en-GB" dirty="0" err="1" smtClean="0"/>
              <a:t>Preprocessors</a:t>
            </a:r>
            <a:r>
              <a:rPr lang="en-GB" dirty="0" smtClean="0"/>
              <a:t> - SASS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1: </a:t>
            </a:r>
            <a:r>
              <a:rPr lang="en-GB" dirty="0" smtClean="0"/>
              <a:t>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CSS </a:t>
            </a:r>
            <a:r>
              <a:rPr lang="en-GB" dirty="0" err="1"/>
              <a:t>Preprocessors</a:t>
            </a:r>
            <a:endParaRPr lang="en-GB" dirty="0"/>
          </a:p>
          <a:p>
            <a:r>
              <a:rPr lang="en-GB" dirty="0"/>
              <a:t>Sass, Syntactically Awesome Style Sheets</a:t>
            </a:r>
          </a:p>
        </p:txBody>
      </p:sp>
    </p:spTree>
    <p:extLst>
      <p:ext uri="{BB962C8B-B14F-4D97-AF65-F5344CB8AC3E}">
        <p14:creationId xmlns:p14="http://schemas.microsoft.com/office/powerpoint/2010/main" val="379534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CSS Preprocessor?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Put simply, they are an extension of CSS.</a:t>
            </a:r>
          </a:p>
          <a:p>
            <a:r>
              <a:rPr lang="en-GB" dirty="0"/>
              <a:t>A CSS </a:t>
            </a:r>
            <a:r>
              <a:rPr lang="en-GB" dirty="0" err="1"/>
              <a:t>preprocessor</a:t>
            </a:r>
            <a:r>
              <a:rPr lang="en-GB" dirty="0"/>
              <a:t> is a scripting language that extends the functionality of CSS.</a:t>
            </a:r>
          </a:p>
          <a:p>
            <a:r>
              <a:rPr lang="en-GB" dirty="0"/>
              <a:t>It extends CSS </a:t>
            </a:r>
            <a:r>
              <a:rPr lang="en-GB" dirty="0" smtClean="0"/>
              <a:t>with:</a:t>
            </a:r>
          </a:p>
          <a:p>
            <a:pPr lvl="1"/>
            <a:r>
              <a:rPr lang="en-GB" dirty="0"/>
              <a:t>Variables</a:t>
            </a:r>
          </a:p>
          <a:p>
            <a:pPr lvl="1"/>
            <a:r>
              <a:rPr lang="en-GB" dirty="0"/>
              <a:t>Nesting</a:t>
            </a:r>
          </a:p>
          <a:p>
            <a:pPr lvl="1"/>
            <a:r>
              <a:rPr lang="en-GB" dirty="0" smtClean="0"/>
              <a:t>Functions</a:t>
            </a:r>
            <a:endParaRPr lang="en-GB" dirty="0"/>
          </a:p>
          <a:p>
            <a:r>
              <a:rPr lang="en-GB" dirty="0"/>
              <a:t>The scripted CSS </a:t>
            </a:r>
            <a:r>
              <a:rPr lang="en-GB" dirty="0" err="1"/>
              <a:t>preprocessor</a:t>
            </a:r>
            <a:r>
              <a:rPr lang="en-GB" dirty="0"/>
              <a:t> code then gets compiled into regular CSS. </a:t>
            </a:r>
          </a:p>
        </p:txBody>
      </p:sp>
      <p:sp>
        <p:nvSpPr>
          <p:cNvPr id="5" name="Rectangle 4"/>
          <p:cNvSpPr/>
          <p:nvPr/>
        </p:nvSpPr>
        <p:spPr>
          <a:xfrm>
            <a:off x="3491880" y="3573016"/>
            <a:ext cx="5148064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800" dirty="0" err="1" smtClean="0"/>
              <a:t>Mixins</a:t>
            </a:r>
            <a:endParaRPr lang="en-GB" sz="2800" dirty="0" smtClean="0"/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800" dirty="0" smtClean="0"/>
              <a:t>Imports </a:t>
            </a:r>
            <a:r>
              <a:rPr lang="en-GB" sz="2800" dirty="0"/>
              <a:t>and </a:t>
            </a:r>
            <a:endParaRPr lang="en-GB" sz="2800" dirty="0" smtClean="0"/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800" dirty="0"/>
              <a:t>M</a:t>
            </a:r>
            <a:r>
              <a:rPr lang="en-GB" sz="2800" dirty="0" smtClean="0"/>
              <a:t>any </a:t>
            </a:r>
            <a:r>
              <a:rPr lang="en-GB" sz="2800" dirty="0"/>
              <a:t>more reusable </a:t>
            </a:r>
            <a:r>
              <a:rPr lang="en-GB" sz="2800" dirty="0" smtClean="0"/>
              <a:t>assets</a:t>
            </a:r>
            <a:endParaRPr lang="en-GB" sz="2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56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we need CSS </a:t>
            </a:r>
            <a:r>
              <a:rPr lang="en-GB" dirty="0" err="1"/>
              <a:t>Preprocessors</a:t>
            </a:r>
            <a:r>
              <a:rPr lang="en-GB" dirty="0"/>
              <a:t>?</a:t>
            </a:r>
            <a:br>
              <a:rPr lang="en-GB" dirty="0"/>
            </a:br>
            <a:r>
              <a:rPr lang="en-GB" sz="4000" dirty="0"/>
              <a:t>A Few Reasons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CSS is not a programming language</a:t>
            </a:r>
            <a:r>
              <a:rPr lang="en-GB" dirty="0"/>
              <a:t> – there is no ability to add any logic. For example:</a:t>
            </a:r>
          </a:p>
          <a:p>
            <a:pPr lvl="1"/>
            <a:r>
              <a:rPr lang="en-GB" b="1" dirty="0"/>
              <a:t>If</a:t>
            </a:r>
            <a:r>
              <a:rPr lang="en-GB" dirty="0"/>
              <a:t> &lt;h1&gt; element appears in a header, </a:t>
            </a:r>
            <a:endParaRPr lang="en-GB" dirty="0" smtClean="0"/>
          </a:p>
          <a:p>
            <a:pPr lvl="2"/>
            <a:r>
              <a:rPr lang="en-GB" dirty="0" smtClean="0"/>
              <a:t>make </a:t>
            </a:r>
            <a:r>
              <a:rPr lang="en-GB" dirty="0"/>
              <a:t>it </a:t>
            </a:r>
            <a:r>
              <a:rPr lang="en-GB" dirty="0" smtClean="0"/>
              <a:t>blue,</a:t>
            </a:r>
          </a:p>
          <a:p>
            <a:pPr lvl="1"/>
            <a:r>
              <a:rPr lang="en-GB" b="1" dirty="0" smtClean="0"/>
              <a:t>Else</a:t>
            </a:r>
            <a:r>
              <a:rPr lang="en-GB" dirty="0" smtClean="0"/>
              <a:t> </a:t>
            </a:r>
            <a:r>
              <a:rPr lang="en-GB" dirty="0"/>
              <a:t>make it red</a:t>
            </a:r>
          </a:p>
          <a:p>
            <a:r>
              <a:rPr lang="en-GB" b="1" dirty="0"/>
              <a:t>Calculations</a:t>
            </a:r>
            <a:r>
              <a:rPr lang="en-GB" dirty="0"/>
              <a:t>? Min, Max values, converting units, etc.</a:t>
            </a:r>
          </a:p>
          <a:p>
            <a:pPr lvl="1"/>
            <a:r>
              <a:rPr lang="en-GB" dirty="0" smtClean="0"/>
              <a:t>Although CSS3 has </a:t>
            </a:r>
            <a:r>
              <a:rPr lang="en-GB" dirty="0" smtClean="0"/>
              <a:t>now </a:t>
            </a:r>
            <a:r>
              <a:rPr lang="en-GB" dirty="0" smtClean="0"/>
              <a:t>introduced a </a:t>
            </a:r>
            <a:r>
              <a:rPr lang="en-GB" dirty="0" err="1" smtClean="0">
                <a:hlinkClick r:id="rId3"/>
              </a:rPr>
              <a:t>calc</a:t>
            </a:r>
            <a:r>
              <a:rPr lang="en-GB" dirty="0" smtClean="0">
                <a:hlinkClick r:id="rId3"/>
              </a:rPr>
              <a:t>()</a:t>
            </a:r>
            <a:r>
              <a:rPr lang="en-GB" dirty="0" smtClean="0"/>
              <a:t> function for calculations of property values.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42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we need CSS </a:t>
            </a:r>
            <a:r>
              <a:rPr lang="en-GB" dirty="0" err="1"/>
              <a:t>Preprocessors</a:t>
            </a:r>
            <a:r>
              <a:rPr lang="en-GB" dirty="0"/>
              <a:t>?</a:t>
            </a:r>
            <a:br>
              <a:rPr lang="en-GB" dirty="0"/>
            </a:br>
            <a:r>
              <a:rPr lang="en-GB" sz="4000" dirty="0"/>
              <a:t>A Few Reasons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CSS is very repetitive</a:t>
            </a:r>
            <a:r>
              <a:rPr lang="en-GB" dirty="0"/>
              <a:t> and some of those things that need to be repeated are not easy to remember e.g. colour hex values.</a:t>
            </a:r>
          </a:p>
          <a:p>
            <a:pPr lvl="1"/>
            <a:r>
              <a:rPr lang="en-GB" dirty="0"/>
              <a:t>What colour is  #11c909? Any ideas?</a:t>
            </a:r>
          </a:p>
          <a:p>
            <a:pPr lvl="1"/>
            <a:r>
              <a:rPr lang="en-GB" dirty="0"/>
              <a:t>My client has just decided he/she doesn’t like this “colour” – OMG, I have used it in several places!</a:t>
            </a:r>
          </a:p>
          <a:p>
            <a:r>
              <a:rPr lang="en-GB" b="1" dirty="0"/>
              <a:t>Browser prefixes are annoying</a:t>
            </a:r>
            <a:r>
              <a:rPr lang="en-GB" dirty="0"/>
              <a:t>. Remember these:</a:t>
            </a:r>
          </a:p>
          <a:p>
            <a:pPr marL="640080" lvl="2" indent="0">
              <a:buNone/>
            </a:pPr>
            <a:r>
              <a:rPr lang="en-GB" dirty="0"/>
              <a:t>-</a:t>
            </a:r>
            <a:r>
              <a:rPr lang="en-GB" dirty="0" err="1"/>
              <a:t>moz</a:t>
            </a:r>
            <a:r>
              <a:rPr lang="en-GB" dirty="0"/>
              <a:t>-, -</a:t>
            </a:r>
            <a:r>
              <a:rPr lang="en-GB" dirty="0" err="1"/>
              <a:t>webkit</a:t>
            </a:r>
            <a:r>
              <a:rPr lang="en-GB" dirty="0"/>
              <a:t>-, -o-, -</a:t>
            </a:r>
            <a:r>
              <a:rPr lang="en-GB" dirty="0" err="1"/>
              <a:t>ms</a:t>
            </a:r>
            <a:r>
              <a:rPr lang="en-GB" dirty="0"/>
              <a:t>-?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086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CSS Preprocessors?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Why complicate things and write more code if it just gets compiled to regular CSS anyway?</a:t>
            </a:r>
          </a:p>
          <a:p>
            <a:r>
              <a:rPr lang="en-GB" dirty="0"/>
              <a:t>Cleaner and Reusable code pieces</a:t>
            </a:r>
          </a:p>
          <a:p>
            <a:r>
              <a:rPr lang="en-GB" dirty="0"/>
              <a:t>More flexibility and the ability to have dynamic CSS</a:t>
            </a:r>
          </a:p>
          <a:p>
            <a:r>
              <a:rPr lang="en-GB" dirty="0"/>
              <a:t>Use of shareable libraries and code snippets for common problems. Easier to maintain.</a:t>
            </a:r>
          </a:p>
          <a:p>
            <a:r>
              <a:rPr lang="en-GB" dirty="0"/>
              <a:t>Easier to produce CSS that works across different browsers.</a:t>
            </a:r>
          </a:p>
          <a:p>
            <a:r>
              <a:rPr lang="en-GB" dirty="0"/>
              <a:t>Calculations and logic.</a:t>
            </a:r>
          </a:p>
          <a:p>
            <a:r>
              <a:rPr lang="en-GB" dirty="0"/>
              <a:t>More organised and easy to setup. Saves you time.</a:t>
            </a:r>
          </a:p>
          <a:p>
            <a:r>
              <a:rPr lang="en-GB" dirty="0"/>
              <a:t>Automatic compression of CSS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797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</a:t>
            </a:r>
            <a:r>
              <a:rPr lang="en-GB" dirty="0"/>
              <a:t>yntactically </a:t>
            </a:r>
            <a:r>
              <a:rPr lang="en-GB" b="1" dirty="0"/>
              <a:t>A</a:t>
            </a:r>
            <a:r>
              <a:rPr lang="en-GB" dirty="0"/>
              <a:t>wesome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S</a:t>
            </a:r>
            <a:r>
              <a:rPr lang="en-GB" dirty="0"/>
              <a:t>yntactically </a:t>
            </a:r>
            <a:r>
              <a:rPr lang="en-GB" b="1" dirty="0"/>
              <a:t>A</a:t>
            </a:r>
            <a:r>
              <a:rPr lang="en-GB" dirty="0"/>
              <a:t>wesome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 (</a:t>
            </a:r>
            <a:r>
              <a:rPr lang="en-GB" b="1" dirty="0"/>
              <a:t>Sass</a:t>
            </a:r>
            <a:r>
              <a:rPr lang="en-GB" dirty="0"/>
              <a:t>) is an extension of CSS that adds power and elegance to the basic language</a:t>
            </a:r>
            <a:r>
              <a:rPr lang="en-GB" baseline="30000" dirty="0"/>
              <a:t>1</a:t>
            </a:r>
            <a:r>
              <a:rPr lang="en-GB" dirty="0"/>
              <a:t> i.e.: </a:t>
            </a:r>
            <a:r>
              <a:rPr lang="en-GB" i="1" dirty="0"/>
              <a:t>CSS with superpowers</a:t>
            </a:r>
            <a:r>
              <a:rPr lang="en-GB" dirty="0"/>
              <a:t>!</a:t>
            </a:r>
            <a:r>
              <a:rPr lang="en-GB" baseline="30000" dirty="0"/>
              <a:t> 2</a:t>
            </a:r>
            <a:endParaRPr lang="en-GB" dirty="0"/>
          </a:p>
          <a:p>
            <a:r>
              <a:rPr lang="en-GB" dirty="0"/>
              <a:t>Features</a:t>
            </a:r>
            <a:r>
              <a:rPr lang="en-GB" baseline="30000" dirty="0"/>
              <a:t>1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Fully CSS-compatible</a:t>
            </a:r>
          </a:p>
          <a:p>
            <a:pPr lvl="1"/>
            <a:r>
              <a:rPr lang="en-GB" dirty="0"/>
              <a:t>CSS language extensions e.g. variables, nesting, </a:t>
            </a:r>
            <a:r>
              <a:rPr lang="en-GB" dirty="0" err="1"/>
              <a:t>mixins</a:t>
            </a:r>
            <a:r>
              <a:rPr lang="en-GB" dirty="0"/>
              <a:t>, etc.</a:t>
            </a:r>
          </a:p>
          <a:p>
            <a:pPr lvl="1"/>
            <a:r>
              <a:rPr lang="en-GB" dirty="0"/>
              <a:t>Many useful functions for manipulating colours and other values.</a:t>
            </a:r>
          </a:p>
          <a:p>
            <a:pPr lvl="1"/>
            <a:r>
              <a:rPr lang="en-GB" dirty="0"/>
              <a:t>Advanced features like control directives</a:t>
            </a:r>
          </a:p>
          <a:p>
            <a:pPr lvl="1"/>
            <a:r>
              <a:rPr lang="en-GB" dirty="0"/>
              <a:t>Well-formatted, customisable CSS output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881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are two syntaxes available:</a:t>
            </a:r>
          </a:p>
          <a:p>
            <a:pPr lvl="1"/>
            <a:r>
              <a:rPr lang="en-GB" dirty="0"/>
              <a:t>Sassy CSS (SCSS)</a:t>
            </a:r>
          </a:p>
          <a:p>
            <a:pPr lvl="2"/>
            <a:r>
              <a:rPr lang="en-GB" dirty="0"/>
              <a:t>It is an extension of CSS and has the file extension .</a:t>
            </a:r>
            <a:r>
              <a:rPr lang="en-GB" dirty="0" err="1"/>
              <a:t>scss</a:t>
            </a:r>
            <a:endParaRPr lang="en-GB" dirty="0"/>
          </a:p>
          <a:p>
            <a:pPr lvl="2"/>
            <a:r>
              <a:rPr lang="en-GB" dirty="0"/>
              <a:t>It is the newer syntax – use this!</a:t>
            </a:r>
          </a:p>
          <a:p>
            <a:pPr lvl="2"/>
            <a:r>
              <a:rPr lang="en-GB" dirty="0"/>
              <a:t>More </a:t>
            </a:r>
            <a:r>
              <a:rPr lang="en-GB" dirty="0">
                <a:hlinkClick r:id="rId3"/>
              </a:rPr>
              <a:t>verbose</a:t>
            </a:r>
            <a:r>
              <a:rPr lang="en-GB" dirty="0"/>
              <a:t>, but more popular due to its similarity with the CSS syntax.</a:t>
            </a:r>
          </a:p>
          <a:p>
            <a:pPr lvl="1"/>
            <a:r>
              <a:rPr lang="en-GB" dirty="0"/>
              <a:t>Indented syntax (or simply Sass), it uses:</a:t>
            </a:r>
          </a:p>
          <a:p>
            <a:pPr lvl="2"/>
            <a:r>
              <a:rPr lang="en-GB" dirty="0"/>
              <a:t>indentations (tab spacing) instead of the familiar CSS curly braces, and </a:t>
            </a:r>
          </a:p>
          <a:p>
            <a:pPr lvl="2"/>
            <a:r>
              <a:rPr lang="en-GB" dirty="0"/>
              <a:t>new lines instead of semi-colons to separate styles.</a:t>
            </a:r>
          </a:p>
          <a:p>
            <a:pPr lvl="2"/>
            <a:r>
              <a:rPr lang="en-GB" dirty="0"/>
              <a:t>It uses the file extension .sass</a:t>
            </a:r>
          </a:p>
          <a:p>
            <a:r>
              <a:rPr lang="en-GB" dirty="0"/>
              <a:t>We will be using Sassy CSS (.</a:t>
            </a:r>
            <a:r>
              <a:rPr lang="en-GB" dirty="0" err="1"/>
              <a:t>scss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894286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For Windows, Sass requires </a:t>
            </a:r>
            <a:r>
              <a:rPr lang="en-GB" dirty="0">
                <a:hlinkClick r:id="rId3"/>
              </a:rPr>
              <a:t>Ruby</a:t>
            </a:r>
            <a:r>
              <a:rPr lang="en-GB" dirty="0"/>
              <a:t> or </a:t>
            </a:r>
            <a:r>
              <a:rPr lang="en-GB" dirty="0" err="1">
                <a:hlinkClick r:id="rId4"/>
              </a:rPr>
              <a:t>libSass</a:t>
            </a:r>
            <a:r>
              <a:rPr lang="en-GB" dirty="0"/>
              <a:t>.</a:t>
            </a:r>
          </a:p>
          <a:p>
            <a:r>
              <a:rPr lang="en-GB" dirty="0"/>
              <a:t>Sass can be used in three main ways:</a:t>
            </a:r>
          </a:p>
          <a:p>
            <a:pPr lvl="1"/>
            <a:r>
              <a:rPr lang="en-GB" dirty="0"/>
              <a:t>As a command-line tool</a:t>
            </a:r>
          </a:p>
          <a:p>
            <a:pPr lvl="1"/>
            <a:r>
              <a:rPr lang="en-GB" dirty="0"/>
              <a:t>As a standalone Ruby module</a:t>
            </a:r>
          </a:p>
          <a:p>
            <a:pPr lvl="1"/>
            <a:r>
              <a:rPr lang="en-GB" dirty="0"/>
              <a:t>As a plugin for any Rack-enabled framework.</a:t>
            </a:r>
          </a:p>
          <a:p>
            <a:r>
              <a:rPr lang="en-GB" dirty="0"/>
              <a:t>All sounds complicated right!</a:t>
            </a:r>
          </a:p>
          <a:p>
            <a:r>
              <a:rPr lang="en-GB" b="1" i="1" dirty="0"/>
              <a:t>Good news</a:t>
            </a:r>
            <a:r>
              <a:rPr lang="en-GB" dirty="0"/>
              <a:t>, </a:t>
            </a:r>
            <a:r>
              <a:rPr lang="en-GB" dirty="0" smtClean="0"/>
              <a:t>most IDEs will have </a:t>
            </a:r>
            <a:r>
              <a:rPr lang="en-GB" dirty="0"/>
              <a:t>in-built support for Sass and </a:t>
            </a:r>
            <a:r>
              <a:rPr lang="en-GB" dirty="0" smtClean="0"/>
              <a:t>simplify </a:t>
            </a:r>
            <a:r>
              <a:rPr lang="en-GB" dirty="0"/>
              <a:t>all the hard work for </a:t>
            </a:r>
            <a:r>
              <a:rPr lang="en-GB" dirty="0" smtClean="0"/>
              <a:t>you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You simply add a .</a:t>
            </a:r>
            <a:r>
              <a:rPr lang="en-GB" dirty="0" err="1">
                <a:sym typeface="Wingdings" panose="05000000000000000000" pitchFamily="2" charset="2"/>
              </a:rPr>
              <a:t>scss</a:t>
            </a:r>
            <a:r>
              <a:rPr lang="en-GB" dirty="0">
                <a:sym typeface="Wingdings" panose="05000000000000000000" pitchFamily="2" charset="2"/>
              </a:rPr>
              <a:t> file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When done, right-click on it and compile to CSS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06264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Allows you to define reusable values e.g. define a CSS value once.</a:t>
            </a:r>
          </a:p>
          <a:p>
            <a:r>
              <a:rPr lang="en-GB" dirty="0"/>
              <a:t>Variables are defined using the </a:t>
            </a:r>
            <a:r>
              <a:rPr lang="en-GB" b="1" dirty="0"/>
              <a:t>$ symbol</a:t>
            </a:r>
          </a:p>
          <a:p>
            <a:pPr lvl="1"/>
            <a:r>
              <a:rPr lang="en-GB" dirty="0"/>
              <a:t>‘</a:t>
            </a:r>
            <a:r>
              <a:rPr lang="en-GB" b="1" dirty="0"/>
              <a:t>$</a:t>
            </a:r>
            <a:r>
              <a:rPr lang="en-GB" dirty="0"/>
              <a:t>’ symbol, followed by chosen variable name: value;</a:t>
            </a:r>
          </a:p>
          <a:p>
            <a:pPr lvl="1"/>
            <a:r>
              <a:rPr lang="en-GB" dirty="0"/>
              <a:t>For example:</a:t>
            </a:r>
          </a:p>
          <a:p>
            <a:pPr lvl="2"/>
            <a:r>
              <a:rPr lang="en-GB" b="1" dirty="0"/>
              <a:t>$</a:t>
            </a:r>
            <a:r>
              <a:rPr lang="en-GB" b="1" dirty="0" err="1"/>
              <a:t>maxPageWidth</a:t>
            </a:r>
            <a:r>
              <a:rPr lang="en-GB" dirty="0"/>
              <a:t>: 960px;</a:t>
            </a:r>
          </a:p>
          <a:p>
            <a:pPr lvl="2"/>
            <a:r>
              <a:rPr lang="en-GB" b="1" dirty="0"/>
              <a:t>$red</a:t>
            </a:r>
            <a:r>
              <a:rPr lang="en-GB" dirty="0"/>
              <a:t>: #E82C0C;</a:t>
            </a:r>
          </a:p>
          <a:p>
            <a:r>
              <a:rPr lang="en-GB" dirty="0"/>
              <a:t>You can then use the variables as follows: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619672" y="3861048"/>
            <a:ext cx="2232248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79912" y="5301208"/>
            <a:ext cx="1944216" cy="41639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97897" y="4221088"/>
            <a:ext cx="669847" cy="38100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689348" y="5717606"/>
            <a:ext cx="818756" cy="303682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44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The variables used in the .</a:t>
            </a:r>
            <a:r>
              <a:rPr lang="en-GB" dirty="0" err="1"/>
              <a:t>scss</a:t>
            </a:r>
            <a:r>
              <a:rPr lang="en-GB" dirty="0"/>
              <a:t> style sheet: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Will compile to: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960px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#E82C0C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And applied to HTML element with id “main” e.g.	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="main"&gt;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33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Sass variables are really useful for colours.</a:t>
            </a:r>
          </a:p>
          <a:p>
            <a:r>
              <a:rPr lang="en-GB" dirty="0"/>
              <a:t>The older browsers do not support the newer </a:t>
            </a:r>
            <a:r>
              <a:rPr lang="en-GB" b="1" dirty="0"/>
              <a:t>RGBA</a:t>
            </a:r>
            <a:r>
              <a:rPr lang="en-GB" dirty="0"/>
              <a:t> and </a:t>
            </a:r>
            <a:r>
              <a:rPr lang="en-GB" b="1" dirty="0"/>
              <a:t>HSLA</a:t>
            </a:r>
            <a:r>
              <a:rPr lang="en-GB" dirty="0"/>
              <a:t> colour values.</a:t>
            </a:r>
          </a:p>
          <a:p>
            <a:pPr lvl="1"/>
            <a:r>
              <a:rPr lang="en-GB" dirty="0"/>
              <a:t>You must define a </a:t>
            </a:r>
            <a:r>
              <a:rPr lang="en-GB" b="1" dirty="0"/>
              <a:t>hex colour value first</a:t>
            </a:r>
          </a:p>
          <a:p>
            <a:pPr lvl="1"/>
            <a:r>
              <a:rPr lang="en-GB" dirty="0"/>
              <a:t>Then a RGBA or HSLA value</a:t>
            </a:r>
          </a:p>
          <a:p>
            <a:r>
              <a:rPr lang="en-GB" dirty="0"/>
              <a:t>Using Sass: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rgba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$red, 0.8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884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Local and Global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Sass variables can be:</a:t>
            </a:r>
          </a:p>
          <a:p>
            <a:pPr lvl="1"/>
            <a:r>
              <a:rPr lang="en-GB" dirty="0"/>
              <a:t>Local</a:t>
            </a:r>
          </a:p>
          <a:p>
            <a:pPr lvl="2"/>
            <a:r>
              <a:rPr lang="en-GB" dirty="0"/>
              <a:t>Defined within a selector</a:t>
            </a:r>
          </a:p>
          <a:p>
            <a:pPr lvl="2"/>
            <a:r>
              <a:rPr lang="en-GB" dirty="0"/>
              <a:t>They will only be available within the selector where they are defined</a:t>
            </a:r>
          </a:p>
          <a:p>
            <a:pPr lvl="1"/>
            <a:r>
              <a:rPr lang="en-GB" dirty="0"/>
              <a:t>Global</a:t>
            </a:r>
          </a:p>
          <a:p>
            <a:pPr lvl="2"/>
            <a:r>
              <a:rPr lang="en-GB" dirty="0"/>
              <a:t>Defined outside any nested selectors – available everywhere.</a:t>
            </a:r>
          </a:p>
          <a:p>
            <a:pPr lvl="2"/>
            <a:r>
              <a:rPr lang="en-GB" dirty="0"/>
              <a:t>Local variables can be made global by defining them with the !global flag.</a:t>
            </a:r>
          </a:p>
        </p:txBody>
      </p:sp>
    </p:spTree>
    <p:extLst>
      <p:ext uri="{BB962C8B-B14F-4D97-AF65-F5344CB8AC3E}">
        <p14:creationId xmlns:p14="http://schemas.microsoft.com/office/powerpoint/2010/main" val="239065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Local and Global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>
            <a:normAutofit/>
          </a:bodyPr>
          <a:lstStyle/>
          <a:p>
            <a:r>
              <a:rPr lang="en-GB" dirty="0"/>
              <a:t>Local and global variables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sz="1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960px;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global variable (outside any selector)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5em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local variable inside #main { } selector</a:t>
            </a:r>
            <a:endParaRPr lang="en-GB" sz="17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using local variable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r>
              <a:rPr lang="en-GB" dirty="0"/>
              <a:t>Local variable made global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5em !global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local variable made global</a:t>
            </a:r>
            <a:endParaRPr lang="en-GB" sz="17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using local variable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#sidebar 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using local variable that was made global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03848" y="4509120"/>
            <a:ext cx="86409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78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Data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Sass supports seven main data types:</a:t>
            </a:r>
          </a:p>
          <a:p>
            <a:pPr lvl="1"/>
            <a:r>
              <a:rPr lang="en-GB" b="1" dirty="0"/>
              <a:t>Numbers</a:t>
            </a:r>
            <a:r>
              <a:rPr lang="en-GB" dirty="0"/>
              <a:t>: e.g. 1, 2, 13, 10px, 5em</a:t>
            </a:r>
          </a:p>
          <a:p>
            <a:pPr lvl="1"/>
            <a:r>
              <a:rPr lang="en-GB" b="1" dirty="0"/>
              <a:t>Strings</a:t>
            </a:r>
            <a:r>
              <a:rPr lang="en-GB" dirty="0"/>
              <a:t> of text, with and without quotes: e.g. “foo”, ‘bar’, </a:t>
            </a:r>
            <a:r>
              <a:rPr lang="en-GB" dirty="0" err="1"/>
              <a:t>baz</a:t>
            </a:r>
            <a:endParaRPr lang="en-GB" dirty="0"/>
          </a:p>
          <a:p>
            <a:pPr lvl="1"/>
            <a:r>
              <a:rPr lang="en-GB" b="1" dirty="0"/>
              <a:t>Colours</a:t>
            </a:r>
            <a:r>
              <a:rPr lang="en-GB" dirty="0"/>
              <a:t>: e.g. blue, #0000ff; </a:t>
            </a:r>
            <a:r>
              <a:rPr lang="en-GB" dirty="0" err="1"/>
              <a:t>rgba</a:t>
            </a:r>
            <a:r>
              <a:rPr lang="en-GB" dirty="0"/>
              <a:t>(0,0,255, 0.5)</a:t>
            </a:r>
          </a:p>
          <a:p>
            <a:pPr lvl="1"/>
            <a:r>
              <a:rPr lang="en-GB" b="1" dirty="0"/>
              <a:t>Booleans</a:t>
            </a:r>
            <a:r>
              <a:rPr lang="en-GB" dirty="0"/>
              <a:t>: i.e. true, false</a:t>
            </a:r>
          </a:p>
          <a:p>
            <a:pPr lvl="1"/>
            <a:r>
              <a:rPr lang="en-GB" b="1" dirty="0"/>
              <a:t>Nulls</a:t>
            </a:r>
            <a:r>
              <a:rPr lang="en-GB" dirty="0"/>
              <a:t>: i.e. null</a:t>
            </a:r>
          </a:p>
          <a:p>
            <a:pPr lvl="1"/>
            <a:r>
              <a:rPr lang="en-GB" b="1" dirty="0"/>
              <a:t>List of values</a:t>
            </a:r>
            <a:r>
              <a:rPr lang="en-GB" dirty="0"/>
              <a:t>, separated by commas or spaces: e.g. 1.5em 1em 0 2em	Helvetica, Arial, sans-serif</a:t>
            </a:r>
          </a:p>
          <a:p>
            <a:pPr lvl="1"/>
            <a:r>
              <a:rPr lang="en-GB" b="1" dirty="0"/>
              <a:t>Key-value pairs (maps)</a:t>
            </a:r>
            <a:r>
              <a:rPr lang="en-GB" dirty="0"/>
              <a:t>: e.g. key1: value1, key2: value2</a:t>
            </a:r>
          </a:p>
          <a:p>
            <a:pPr lvl="1"/>
            <a:r>
              <a:rPr lang="en-GB" b="1" dirty="0"/>
              <a:t>Function references</a:t>
            </a:r>
            <a:r>
              <a:rPr lang="en-GB" dirty="0"/>
              <a:t> reusable, predefined functions</a:t>
            </a:r>
            <a:endParaRPr lang="en-GB" b="1" dirty="0"/>
          </a:p>
          <a:p>
            <a:r>
              <a:rPr lang="en-GB" dirty="0"/>
              <a:t>You do not have to specify the data type, it is inferred from the value.</a:t>
            </a:r>
          </a:p>
        </p:txBody>
      </p:sp>
    </p:spTree>
    <p:extLst>
      <p:ext uri="{BB962C8B-B14F-4D97-AF65-F5344CB8AC3E}">
        <p14:creationId xmlns:p14="http://schemas.microsoft.com/office/powerpoint/2010/main" val="129376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Interpolation: #{}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Variables can also be used in </a:t>
            </a:r>
            <a:r>
              <a:rPr lang="en-GB" b="1" dirty="0"/>
              <a:t>CSS selectors</a:t>
            </a:r>
            <a:r>
              <a:rPr lang="en-GB" dirty="0"/>
              <a:t> and </a:t>
            </a:r>
            <a:r>
              <a:rPr lang="en-GB" b="1" dirty="0"/>
              <a:t>property names</a:t>
            </a:r>
            <a:r>
              <a:rPr lang="en-GB" dirty="0"/>
              <a:t>.</a:t>
            </a:r>
          </a:p>
          <a:p>
            <a:r>
              <a:rPr lang="en-GB" dirty="0"/>
              <a:t>It requires using the </a:t>
            </a:r>
            <a:r>
              <a:rPr lang="en-GB" b="1" dirty="0"/>
              <a:t>#{variable-name}</a:t>
            </a:r>
            <a:r>
              <a:rPr lang="en-GB" dirty="0"/>
              <a:t> interpolation syntax.</a:t>
            </a:r>
          </a:p>
          <a:p>
            <a:r>
              <a:rPr lang="en-GB" dirty="0"/>
              <a:t>For example:</a:t>
            </a:r>
          </a:p>
          <a:p>
            <a:pPr marL="594360" lvl="2" indent="0">
              <a:buNone/>
            </a:pPr>
            <a:r>
              <a:rPr lang="en-GB" sz="2900" dirty="0">
                <a:solidFill>
                  <a:srgbClr val="800080"/>
                </a:solidFill>
                <a:latin typeface="Consolas" panose="020B0609020204030204" pitchFamily="49" charset="0"/>
              </a:rPr>
              <a:t>$menu-class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menu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600" dirty="0">
              <a:solidFill>
                <a:srgbClr val="8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.#{</a:t>
            </a:r>
            <a:r>
              <a:rPr lang="en-GB" sz="2600" dirty="0">
                <a:solidFill>
                  <a:srgbClr val="800080"/>
                </a:solidFill>
                <a:latin typeface="Consolas" panose="020B0609020204030204" pitchFamily="49" charset="0"/>
              </a:rPr>
              <a:t>$menu-class</a:t>
            </a: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}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{ … }</a:t>
            </a:r>
            <a:endParaRPr lang="en-GB" dirty="0"/>
          </a:p>
          <a:p>
            <a:r>
              <a:rPr lang="en-GB" dirty="0"/>
              <a:t>Will compile to:</a:t>
            </a:r>
          </a:p>
          <a:p>
            <a:pPr marL="640080" lvl="2" indent="0">
              <a:buNone/>
            </a:pPr>
            <a:r>
              <a:rPr lang="en-GB" sz="25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500" dirty="0" smtClean="0">
                <a:solidFill>
                  <a:srgbClr val="800000"/>
                </a:solidFill>
                <a:latin typeface="Consolas" panose="020B0609020204030204" pitchFamily="49" charset="0"/>
              </a:rPr>
              <a:t>.#menu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{ … }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051720" y="5589240"/>
            <a:ext cx="792088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74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CSS has a few properties that are in “</a:t>
            </a:r>
            <a:r>
              <a:rPr lang="en-GB" b="1" dirty="0"/>
              <a:t>namespaces</a:t>
            </a:r>
            <a:r>
              <a:rPr lang="en-GB" dirty="0"/>
              <a:t>”, i.e. they are grouped together.</a:t>
            </a:r>
          </a:p>
          <a:p>
            <a:r>
              <a:rPr lang="en-GB" dirty="0"/>
              <a:t>For example, all font properties are in the “font” namespace, which means you have to write “font-” before each of the properties. E.g.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bigText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-name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-size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2em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This makes writing the properties </a:t>
            </a:r>
            <a:r>
              <a:rPr lang="en-GB" dirty="0">
                <a:hlinkClick r:id="rId2"/>
              </a:rPr>
              <a:t>verbose</a:t>
            </a:r>
            <a:r>
              <a:rPr lang="en-GB" dirty="0"/>
              <a:t>.</a:t>
            </a:r>
          </a:p>
        </p:txBody>
      </p:sp>
      <p:sp>
        <p:nvSpPr>
          <p:cNvPr id="4" name="Rectangle 3"/>
          <p:cNvSpPr/>
          <p:nvPr/>
        </p:nvSpPr>
        <p:spPr>
          <a:xfrm>
            <a:off x="1547664" y="4077072"/>
            <a:ext cx="792088" cy="100811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479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Sass provides a shortcut for verbose namespace properties, by:</a:t>
            </a:r>
          </a:p>
          <a:p>
            <a:pPr lvl="1"/>
            <a:r>
              <a:rPr lang="en-GB" dirty="0"/>
              <a:t>writing the namespace once, </a:t>
            </a:r>
          </a:p>
          <a:p>
            <a:pPr lvl="1"/>
            <a:r>
              <a:rPr lang="en-GB" dirty="0"/>
              <a:t>and then nesting each of the sub-properties within it using curly braces { … }.</a:t>
            </a:r>
          </a:p>
          <a:p>
            <a:pPr>
              <a:spcAft>
                <a:spcPts val="600"/>
              </a:spcAft>
            </a:pPr>
            <a:r>
              <a:rPr lang="en-GB" dirty="0"/>
              <a:t>For example: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bigText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b="1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size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2em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weight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}</a:t>
            </a:r>
          </a:p>
          <a:p>
            <a:pPr marL="68580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200" dirty="0"/>
          </a:p>
          <a:p>
            <a:endParaRPr lang="en-GB" dirty="0"/>
          </a:p>
        </p:txBody>
      </p:sp>
      <p:cxnSp>
        <p:nvCxnSpPr>
          <p:cNvPr id="8" name="Straight Arrow Connector 7"/>
          <p:cNvCxnSpPr>
            <a:stCxn id="16" idx="1"/>
          </p:cNvCxnSpPr>
          <p:nvPr/>
        </p:nvCxnSpPr>
        <p:spPr>
          <a:xfrm flipH="1">
            <a:off x="2318714" y="4087178"/>
            <a:ext cx="2241984" cy="4939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/>
          <p:cNvSpPr/>
          <p:nvPr/>
        </p:nvSpPr>
        <p:spPr>
          <a:xfrm flipH="1">
            <a:off x="1282846" y="4725144"/>
            <a:ext cx="458716" cy="1008112"/>
          </a:xfrm>
          <a:prstGeom prst="rightBrace">
            <a:avLst>
              <a:gd name="adj1" fmla="val 8333"/>
              <a:gd name="adj2" fmla="val 4936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5497" y="4725144"/>
            <a:ext cx="17060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Sub-properties are nested within 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25032" y="4329678"/>
            <a:ext cx="383951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700" dirty="0"/>
              <a:t>This will compile to: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bigText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font-name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font-size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2em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000" dirty="0"/>
          </a:p>
        </p:txBody>
      </p:sp>
      <p:cxnSp>
        <p:nvCxnSpPr>
          <p:cNvPr id="12" name="Straight Connector 11"/>
          <p:cNvCxnSpPr/>
          <p:nvPr/>
        </p:nvCxnSpPr>
        <p:spPr>
          <a:xfrm>
            <a:off x="4355976" y="4005064"/>
            <a:ext cx="0" cy="22772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560698" y="3764012"/>
            <a:ext cx="3787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Namespace is written once, defining “font” properties…</a:t>
            </a:r>
          </a:p>
        </p:txBody>
      </p:sp>
    </p:spTree>
    <p:extLst>
      <p:ext uri="{BB962C8B-B14F-4D97-AF65-F5344CB8AC3E}">
        <p14:creationId xmlns:p14="http://schemas.microsoft.com/office/powerpoint/2010/main" val="401929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10" grpId="0"/>
      <p:bldP spid="7" grpId="0"/>
      <p:bldP spid="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you to nest CSS rules within one another.</a:t>
            </a:r>
          </a:p>
          <a:p>
            <a:r>
              <a:rPr lang="en-GB" dirty="0"/>
              <a:t>It helps to avoid repetition of parent selectors.</a:t>
            </a:r>
          </a:p>
          <a:p>
            <a:r>
              <a:rPr lang="en-GB" dirty="0"/>
              <a:t>For example, say we have the following HTML</a:t>
            </a:r>
          </a:p>
          <a:p>
            <a:pPr marL="320040" lvl="1" indent="0">
              <a:buNone/>
            </a:pPr>
            <a:r>
              <a:rPr lang="en-GB" i="1" u="sng" dirty="0"/>
              <a:t>HTML</a:t>
            </a:r>
            <a:r>
              <a:rPr lang="en-GB" dirty="0"/>
              <a:t>				</a:t>
            </a:r>
            <a:r>
              <a:rPr lang="en-GB" i="1" u="sng" dirty="0"/>
              <a:t>Possible Selectors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8" y="3861048"/>
          <a:ext cx="8153400" cy="2834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6794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39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id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="main"&gt;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baseline="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baseline="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 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 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 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#main</a:t>
                      </a:r>
                    </a:p>
                    <a:p>
                      <a:r>
                        <a:rPr lang="en-GB" dirty="0"/>
                        <a:t>#main</a:t>
                      </a:r>
                      <a:r>
                        <a:rPr lang="en-GB" baseline="0" dirty="0"/>
                        <a:t> div</a:t>
                      </a:r>
                    </a:p>
                    <a:p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r>
                        <a:rPr lang="en-GB" baseline="0" dirty="0"/>
                        <a:t>#main div .</a:t>
                      </a:r>
                      <a:r>
                        <a:rPr lang="en-GB" baseline="0" dirty="0" err="1"/>
                        <a:t>redbox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Right Brace 4"/>
          <p:cNvSpPr/>
          <p:nvPr/>
        </p:nvSpPr>
        <p:spPr>
          <a:xfrm>
            <a:off x="5220072" y="4869160"/>
            <a:ext cx="144016" cy="57606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860032" y="3573016"/>
            <a:ext cx="3600400" cy="3024336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69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Using Sass nested rules, you can write: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#main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#00ff00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97%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.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redbox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background-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#ff0000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}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r>
              <a:rPr lang="en-GB" dirty="0"/>
              <a:t>This will compile to: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#main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#00ff00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97%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#main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.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redbox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background-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#ff0000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20072" y="2564904"/>
            <a:ext cx="3663182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="main"&gt;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  ...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411760" y="2132856"/>
            <a:ext cx="3168352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2699792" y="2924944"/>
            <a:ext cx="3024336" cy="79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" name="Left Brace 8"/>
          <p:cNvSpPr/>
          <p:nvPr/>
        </p:nvSpPr>
        <p:spPr>
          <a:xfrm>
            <a:off x="5724128" y="3501008"/>
            <a:ext cx="144016" cy="504056"/>
          </a:xfrm>
          <a:prstGeom prst="leftBrac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603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Nested Rules, Referencing Parents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Nested rules in Sass also allow you to reference the </a:t>
            </a:r>
            <a:r>
              <a:rPr lang="en-GB" b="1" dirty="0"/>
              <a:t>parent</a:t>
            </a:r>
            <a:r>
              <a:rPr lang="en-GB" dirty="0"/>
              <a:t> element and define styles other than the default.</a:t>
            </a:r>
          </a:p>
          <a:p>
            <a:r>
              <a:rPr lang="en-GB" dirty="0"/>
              <a:t>This can be useful, for example, to define styles that:</a:t>
            </a:r>
          </a:p>
          <a:p>
            <a:pPr lvl="1"/>
            <a:r>
              <a:rPr lang="en-GB" dirty="0"/>
              <a:t>indicate the state of an element e.g. hover, active</a:t>
            </a:r>
          </a:p>
          <a:p>
            <a:pPr lvl="1"/>
            <a:r>
              <a:rPr lang="en-GB" dirty="0"/>
              <a:t>change descendant styles dynamically when a parent element is changed to a particular class.</a:t>
            </a:r>
          </a:p>
          <a:p>
            <a:r>
              <a:rPr lang="en-GB" dirty="0"/>
              <a:t>To reference the parent element, you use the </a:t>
            </a:r>
            <a:r>
              <a:rPr lang="en-GB" b="1" dirty="0"/>
              <a:t>&amp;</a:t>
            </a:r>
            <a:r>
              <a:rPr lang="en-GB" dirty="0"/>
              <a:t> </a:t>
            </a:r>
            <a:r>
              <a:rPr lang="en-GB" b="1" dirty="0"/>
              <a:t>symbol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09322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Parent Selectors, &amp;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example, you want to style a link, &lt;a&gt;, element and also add styles for when:</a:t>
            </a:r>
          </a:p>
          <a:p>
            <a:pPr lvl="1"/>
            <a:r>
              <a:rPr lang="en-GB" dirty="0"/>
              <a:t>A user hovers over it</a:t>
            </a:r>
          </a:p>
          <a:p>
            <a:pPr lvl="1"/>
            <a:r>
              <a:rPr lang="en-GB" dirty="0"/>
              <a:t>The &lt;body&gt; element has a class style “</a:t>
            </a:r>
            <a:r>
              <a:rPr lang="en-GB" dirty="0" err="1"/>
              <a:t>firefox</a:t>
            </a:r>
            <a:r>
              <a:rPr lang="en-GB" dirty="0"/>
              <a:t>”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   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b="1" dirty="0">
                <a:solidFill>
                  <a:srgbClr val="800000"/>
                </a:solidFill>
                <a:latin typeface="Consolas" panose="020B0609020204030204" pitchFamily="49" charset="0"/>
              </a:rPr>
              <a:t>&amp;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:hover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underline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body.firefox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0000"/>
                </a:solidFill>
                <a:latin typeface="Consolas" panose="020B0609020204030204" pitchFamily="49" charset="0"/>
              </a:rPr>
              <a:t>&amp;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normal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Compiles to: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a:hover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underline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body.firefox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 a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normal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148064" y="3140968"/>
            <a:ext cx="192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Parent Element, a</a:t>
            </a:r>
          </a:p>
        </p:txBody>
      </p:sp>
      <p:cxnSp>
        <p:nvCxnSpPr>
          <p:cNvPr id="6" name="Straight Arrow Connector 5"/>
          <p:cNvCxnSpPr>
            <a:stCxn id="4" idx="1"/>
          </p:cNvCxnSpPr>
          <p:nvPr/>
        </p:nvCxnSpPr>
        <p:spPr>
          <a:xfrm flipH="1">
            <a:off x="2195736" y="3325634"/>
            <a:ext cx="2952328" cy="31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7504" y="3510300"/>
            <a:ext cx="19464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Parent referenced using &amp; symbol in nested rule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331640" y="4293096"/>
            <a:ext cx="7920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1331640" y="4293096"/>
            <a:ext cx="2520280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10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@Extend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07824" cy="4709120"/>
          </a:xfrm>
        </p:spPr>
        <p:txBody>
          <a:bodyPr>
            <a:normAutofit/>
          </a:bodyPr>
          <a:lstStyle/>
          <a:p>
            <a:r>
              <a:rPr lang="en-GB" dirty="0"/>
              <a:t>Sometimes you want a set of styles to have its own specific styles, </a:t>
            </a:r>
            <a:endParaRPr lang="en-GB" dirty="0" smtClean="0"/>
          </a:p>
          <a:p>
            <a:pPr lvl="1"/>
            <a:r>
              <a:rPr lang="en-GB" dirty="0" smtClean="0"/>
              <a:t>as </a:t>
            </a:r>
            <a:r>
              <a:rPr lang="en-GB" dirty="0"/>
              <a:t>well as the styles of another selector.</a:t>
            </a:r>
          </a:p>
          <a:p>
            <a:r>
              <a:rPr lang="en-GB" dirty="0"/>
              <a:t>In standard CSS, you have to combine these multiple styles.</a:t>
            </a:r>
          </a:p>
          <a:p>
            <a:r>
              <a:rPr lang="en-GB" dirty="0"/>
              <a:t>The </a:t>
            </a:r>
            <a:r>
              <a:rPr lang="en-GB" b="1" dirty="0"/>
              <a:t>@extend</a:t>
            </a:r>
            <a:r>
              <a:rPr lang="en-GB" dirty="0"/>
              <a:t> rule allows a set of styles to be </a:t>
            </a:r>
            <a:r>
              <a:rPr lang="en-GB" b="1" dirty="0"/>
              <a:t>inherited/extended</a:t>
            </a:r>
            <a:r>
              <a:rPr lang="en-GB" dirty="0"/>
              <a:t> from the styles of another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67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@</a:t>
            </a:r>
            <a:r>
              <a:rPr lang="en-GB" dirty="0" smtClean="0"/>
              <a:t>Extend</a:t>
            </a:r>
            <a:br>
              <a:rPr lang="en-GB" dirty="0" smtClean="0"/>
            </a:br>
            <a:r>
              <a:rPr lang="en-GB" sz="3100" dirty="0"/>
              <a:t>Regular CSS Example: </a:t>
            </a:r>
            <a:r>
              <a:rPr lang="en-GB" sz="3100" dirty="0" smtClean="0"/>
              <a:t>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Suppose you have the following CSS styles:</a:t>
            </a:r>
          </a:p>
          <a:p>
            <a:pPr lvl="1"/>
            <a:r>
              <a:rPr lang="en-GB" dirty="0"/>
              <a:t>Displays a bordered box around the content.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5px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2px dotted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background-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colBoxBkgrd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Makes the border box blue and changes the text colour.</a:t>
            </a:r>
            <a:endParaRPr lang="en-GB" sz="25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.info 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colTextInfo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#00f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Makes the border box red and changes the text colour.</a:t>
            </a:r>
            <a:endParaRPr lang="en-GB" sz="25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.error 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colTextError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#f00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260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@</a:t>
            </a:r>
            <a:r>
              <a:rPr lang="en-GB" dirty="0" smtClean="0"/>
              <a:t>Extend</a:t>
            </a:r>
            <a:br>
              <a:rPr lang="en-GB" dirty="0" smtClean="0"/>
            </a:br>
            <a:r>
              <a:rPr lang="en-GB" sz="3100" dirty="0" smtClean="0"/>
              <a:t>Regular CSS Example: HTML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Using the CSS example on the previous slide:</a:t>
            </a:r>
            <a:endParaRPr lang="en-GB" dirty="0"/>
          </a:p>
          <a:p>
            <a:pPr lvl="1"/>
            <a:r>
              <a:rPr lang="en-GB" dirty="0"/>
              <a:t>You have a generic set of styles to display </a:t>
            </a:r>
            <a:r>
              <a:rPr lang="en-GB" dirty="0" smtClean="0"/>
              <a:t>warning messages i.e. </a:t>
            </a:r>
            <a:r>
              <a:rPr lang="en-GB" b="1" dirty="0" smtClean="0"/>
              <a:t>.warning</a:t>
            </a:r>
            <a:endParaRPr lang="en-GB" b="1" dirty="0"/>
          </a:p>
          <a:p>
            <a:pPr lvl="1"/>
            <a:r>
              <a:rPr lang="en-GB" dirty="0"/>
              <a:t>Other more specific styles for different error </a:t>
            </a:r>
            <a:r>
              <a:rPr lang="en-GB" dirty="0" smtClean="0"/>
              <a:t>types e.g. </a:t>
            </a:r>
            <a:r>
              <a:rPr lang="en-GB" b="1" dirty="0" smtClean="0"/>
              <a:t>.error</a:t>
            </a:r>
            <a:r>
              <a:rPr lang="en-GB" dirty="0" smtClean="0"/>
              <a:t>, </a:t>
            </a:r>
            <a:r>
              <a:rPr lang="en-GB" b="1" dirty="0" smtClean="0"/>
              <a:t>.info</a:t>
            </a:r>
            <a:r>
              <a:rPr lang="en-GB" dirty="0" smtClean="0"/>
              <a:t>, etc.</a:t>
            </a:r>
            <a:endParaRPr lang="en-GB" b="1" dirty="0"/>
          </a:p>
          <a:p>
            <a:r>
              <a:rPr lang="en-GB" dirty="0" smtClean="0"/>
              <a:t>To </a:t>
            </a:r>
            <a:r>
              <a:rPr lang="en-GB" dirty="0" smtClean="0"/>
              <a:t>combine these in HTML, you have to specify multiple classes on the elements using </a:t>
            </a:r>
            <a:r>
              <a:rPr lang="en-GB" dirty="0" smtClean="0"/>
              <a:t>them (separated by spaces):</a:t>
            </a:r>
          </a:p>
          <a:p>
            <a:pPr marL="594360" lvl="2" indent="0">
              <a:buNone/>
            </a:pP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 smtClean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="warning info"&gt;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This site uses cookies.</a:t>
            </a: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 smtClean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warning error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Name is required.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6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799" y="5301208"/>
            <a:ext cx="1915413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771800" y="5647556"/>
            <a:ext cx="201622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12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@</a:t>
            </a:r>
            <a:r>
              <a:rPr lang="en-GB" dirty="0" smtClean="0"/>
              <a:t>Extend</a:t>
            </a:r>
            <a:br>
              <a:rPr lang="en-GB" dirty="0" smtClean="0"/>
            </a:br>
            <a:r>
              <a:rPr lang="en-GB" sz="3100" dirty="0" smtClean="0"/>
              <a:t>Using SASS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3571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Using Sass @extend, you can have one class name in the HTML instead of combining multiple styles: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warningInfo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This site uses cookies.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warningError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Name is required.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600" dirty="0"/>
          </a:p>
          <a:p>
            <a:r>
              <a:rPr lang="en-GB" dirty="0"/>
              <a:t>And define CSS styles, using Sass @extend: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5px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2px dotted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background-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colBoxBkgrd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</a:t>
            </a:r>
            <a:r>
              <a:rPr lang="en-GB" sz="1900" dirty="0" err="1">
                <a:solidFill>
                  <a:srgbClr val="800000"/>
                </a:solidFill>
                <a:latin typeface="Consolas" panose="020B0609020204030204" pitchFamily="49" charset="0"/>
              </a:rPr>
              <a:t>warningInfo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b="1" dirty="0">
                <a:solidFill>
                  <a:srgbClr val="FF0000"/>
                </a:solidFill>
                <a:latin typeface="Consolas" panose="020B0609020204030204" pitchFamily="49" charset="0"/>
              </a:rPr>
              <a:t>@extend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colTextInfo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#00f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</a:t>
            </a:r>
            <a:r>
              <a:rPr lang="en-GB" sz="1900" dirty="0" err="1">
                <a:solidFill>
                  <a:srgbClr val="800000"/>
                </a:solidFill>
                <a:latin typeface="Consolas" panose="020B0609020204030204" pitchFamily="49" charset="0"/>
              </a:rPr>
              <a:t>warningError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b="1" dirty="0">
                <a:solidFill>
                  <a:srgbClr val="FF0000"/>
                </a:solidFill>
                <a:latin typeface="Consolas" panose="020B0609020204030204" pitchFamily="49" charset="0"/>
              </a:rPr>
              <a:t>@extend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colTextError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#f00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1051560" lvl="3" indent="0">
              <a:buNone/>
            </a:pP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308304" y="3140968"/>
            <a:ext cx="17281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.warning styles defined once</a:t>
            </a:r>
          </a:p>
        </p:txBody>
      </p:sp>
      <p:cxnSp>
        <p:nvCxnSpPr>
          <p:cNvPr id="6" name="Straight Arrow Connector 5"/>
          <p:cNvCxnSpPr>
            <a:stCxn id="4" idx="1"/>
          </p:cNvCxnSpPr>
          <p:nvPr/>
        </p:nvCxnSpPr>
        <p:spPr>
          <a:xfrm flipH="1">
            <a:off x="2987824" y="3433356"/>
            <a:ext cx="4320480" cy="43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236296" y="4581128"/>
            <a:ext cx="1907704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.warning </a:t>
            </a:r>
            <a:r>
              <a:rPr lang="en-GB" sz="1600" dirty="0"/>
              <a:t>styles reused (extended) by </a:t>
            </a:r>
            <a:r>
              <a:rPr lang="en-GB" sz="1600" b="1" dirty="0"/>
              <a:t>.</a:t>
            </a:r>
            <a:r>
              <a:rPr lang="en-GB" sz="1600" b="1" dirty="0" err="1"/>
              <a:t>warningInfo</a:t>
            </a:r>
            <a:r>
              <a:rPr lang="en-GB" sz="1600" dirty="0"/>
              <a:t> and </a:t>
            </a:r>
            <a:r>
              <a:rPr lang="en-GB" sz="1600" b="1" dirty="0"/>
              <a:t>.</a:t>
            </a:r>
            <a:r>
              <a:rPr lang="en-GB" sz="1600" b="1" dirty="0" err="1"/>
              <a:t>warningError</a:t>
            </a:r>
            <a:r>
              <a:rPr lang="en-GB" sz="1600" dirty="0"/>
              <a:t> styles</a:t>
            </a:r>
          </a:p>
        </p:txBody>
      </p:sp>
      <p:cxnSp>
        <p:nvCxnSpPr>
          <p:cNvPr id="9" name="Straight Arrow Connector 8"/>
          <p:cNvCxnSpPr>
            <a:stCxn id="7" idx="1"/>
          </p:cNvCxnSpPr>
          <p:nvPr/>
        </p:nvCxnSpPr>
        <p:spPr>
          <a:xfrm flipH="1" flipV="1">
            <a:off x="4355976" y="4797152"/>
            <a:ext cx="2880320" cy="445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7" idx="1"/>
          </p:cNvCxnSpPr>
          <p:nvPr/>
        </p:nvCxnSpPr>
        <p:spPr>
          <a:xfrm flipH="1">
            <a:off x="4355976" y="5242848"/>
            <a:ext cx="2880320" cy="6617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2663788" y="2321588"/>
            <a:ext cx="1620180" cy="315324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769766" y="4365104"/>
            <a:ext cx="1584176" cy="305883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2686451" y="2636912"/>
            <a:ext cx="1597517" cy="292388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773780" y="5446539"/>
            <a:ext cx="1646092" cy="303682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67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Define </a:t>
            </a:r>
            <a:r>
              <a:rPr lang="en-GB" b="1" dirty="0"/>
              <a:t>reusable blocks of CSS styles </a:t>
            </a:r>
            <a:r>
              <a:rPr lang="en-GB" dirty="0" smtClean="0"/>
              <a:t>once</a:t>
            </a:r>
          </a:p>
          <a:p>
            <a:r>
              <a:rPr lang="en-GB" dirty="0" smtClean="0"/>
              <a:t>You can </a:t>
            </a:r>
            <a:r>
              <a:rPr lang="en-GB" dirty="0" smtClean="0"/>
              <a:t>“</a:t>
            </a:r>
            <a:r>
              <a:rPr lang="en-GB" dirty="0"/>
              <a:t>mix-in” these CSS code blocks elsewhere in your main CSS file(s).</a:t>
            </a:r>
          </a:p>
          <a:p>
            <a:r>
              <a:rPr lang="en-GB" dirty="0" err="1"/>
              <a:t>Mixins</a:t>
            </a:r>
            <a:r>
              <a:rPr lang="en-GB" dirty="0"/>
              <a:t> can also accept arguments (similar to function parameters).</a:t>
            </a:r>
          </a:p>
          <a:p>
            <a:r>
              <a:rPr lang="en-GB" dirty="0" err="1"/>
              <a:t>Mixins</a:t>
            </a:r>
            <a:r>
              <a:rPr lang="en-GB" dirty="0"/>
              <a:t> are defined using the </a:t>
            </a:r>
            <a:r>
              <a:rPr lang="en-GB" b="1" dirty="0"/>
              <a:t>@</a:t>
            </a:r>
            <a:r>
              <a:rPr lang="en-GB" b="1" dirty="0" err="1"/>
              <a:t>mixin</a:t>
            </a:r>
            <a:r>
              <a:rPr lang="en-GB" dirty="0"/>
              <a:t> directive, followed by a chosen name for the </a:t>
            </a:r>
            <a:r>
              <a:rPr lang="en-GB" dirty="0" err="1"/>
              <a:t>mixin</a:t>
            </a:r>
            <a:r>
              <a:rPr lang="en-GB" dirty="0"/>
              <a:t> and optionally the arguments allowed.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 { … };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 (arguments) { … };</a:t>
            </a:r>
          </a:p>
        </p:txBody>
      </p:sp>
    </p:spTree>
    <p:extLst>
      <p:ext uri="{BB962C8B-B14F-4D97-AF65-F5344CB8AC3E}">
        <p14:creationId xmlns:p14="http://schemas.microsoft.com/office/powerpoint/2010/main" val="2238403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example, the following defines a </a:t>
            </a:r>
            <a:r>
              <a:rPr lang="en-GB" dirty="0" err="1"/>
              <a:t>mixin</a:t>
            </a:r>
            <a:r>
              <a:rPr lang="en-GB" dirty="0"/>
              <a:t> to style large text</a:t>
            </a:r>
          </a:p>
          <a:p>
            <a:pPr marL="1051560" lvl="3" indent="0">
              <a:buNone/>
            </a:pPr>
            <a:r>
              <a:rPr lang="en-GB" b="1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b="1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b="1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large-text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font: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family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3em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#E82C0C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To use a </a:t>
            </a:r>
            <a:r>
              <a:rPr lang="en-GB" dirty="0" err="1"/>
              <a:t>mixin</a:t>
            </a:r>
            <a:r>
              <a:rPr lang="en-GB" dirty="0"/>
              <a:t> in another style, you use the </a:t>
            </a:r>
            <a:r>
              <a:rPr lang="en-GB" b="1" dirty="0"/>
              <a:t>@include </a:t>
            </a:r>
            <a:r>
              <a:rPr lang="en-GB" dirty="0"/>
              <a:t>directive: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pageTitle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1051560" lvl="3" indent="0">
              <a:buNone/>
            </a:pPr>
            <a:r>
              <a:rPr lang="en-GB" b="1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@include </a:t>
            </a:r>
            <a:r>
              <a:rPr lang="en-GB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large-text;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padding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627784" y="2492896"/>
            <a:ext cx="1620180" cy="315324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267744" y="5661248"/>
            <a:ext cx="2772308" cy="305883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896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Using the SASS on the previous slide, the following CSS will be generated: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pageTitle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1051560" lvl="3" indent="0">
              <a:buNone/>
            </a:pPr>
            <a:r>
              <a:rPr lang="en-GB" b="1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font: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family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3em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b="1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b="1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#E82C0C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endParaRPr lang="en-GB" b="1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padding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123728" y="2924944"/>
            <a:ext cx="6120680" cy="136815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292080" y="5104492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reusable </a:t>
            </a:r>
            <a:r>
              <a:rPr lang="en-GB" dirty="0" err="1" smtClean="0"/>
              <a:t>mixin</a:t>
            </a:r>
            <a:r>
              <a:rPr lang="en-GB" dirty="0" smtClean="0"/>
              <a:t> CSS added to .</a:t>
            </a:r>
            <a:r>
              <a:rPr lang="en-GB" dirty="0" err="1" smtClean="0"/>
              <a:t>pageTitle</a:t>
            </a:r>
            <a:r>
              <a:rPr lang="en-GB" dirty="0" smtClean="0"/>
              <a:t> when compiled.</a:t>
            </a:r>
            <a:endParaRPr lang="en-GB" dirty="0"/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>
          <a:xfrm flipH="1" flipV="1">
            <a:off x="5868144" y="4293096"/>
            <a:ext cx="1008112" cy="8113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55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can also use defined </a:t>
            </a:r>
            <a:r>
              <a:rPr lang="en-GB" dirty="0" err="1"/>
              <a:t>mixins</a:t>
            </a:r>
            <a:r>
              <a:rPr lang="en-GB" dirty="0"/>
              <a:t> outside of any CSS selectors.</a:t>
            </a:r>
          </a:p>
          <a:p>
            <a:r>
              <a:rPr lang="en-GB" dirty="0"/>
              <a:t>For example, a defined </a:t>
            </a:r>
            <a:r>
              <a:rPr lang="en-GB" dirty="0" err="1"/>
              <a:t>mixin</a:t>
            </a:r>
            <a:r>
              <a:rPr lang="en-GB" dirty="0"/>
              <a:t> for &lt;a&gt; elements: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default-link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a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none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Then use the </a:t>
            </a:r>
            <a:r>
              <a:rPr lang="en-GB" dirty="0" err="1"/>
              <a:t>mixin</a:t>
            </a:r>
            <a:r>
              <a:rPr lang="en-GB" dirty="0"/>
              <a:t> in your .</a:t>
            </a:r>
            <a:r>
              <a:rPr lang="en-GB" dirty="0" err="1"/>
              <a:t>scss</a:t>
            </a:r>
            <a:r>
              <a:rPr lang="en-GB" dirty="0"/>
              <a:t> stylesheet – no selector specified:</a:t>
            </a:r>
          </a:p>
          <a:p>
            <a:pPr marL="114300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default-link;</a:t>
            </a:r>
            <a:endParaRPr lang="en-GB" dirty="0"/>
          </a:p>
          <a:p>
            <a:r>
              <a:rPr lang="en-GB" dirty="0" err="1"/>
              <a:t>Mixin</a:t>
            </a:r>
            <a:r>
              <a:rPr lang="en-GB" dirty="0"/>
              <a:t> definitions can also include other </a:t>
            </a:r>
            <a:r>
              <a:rPr lang="en-GB" dirty="0" err="1"/>
              <a:t>mixins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2967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with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Suppose you have a website that uses bordered outlines to section content</a:t>
            </a:r>
          </a:p>
          <a:p>
            <a:r>
              <a:rPr lang="en-GB" dirty="0"/>
              <a:t>But you want to use </a:t>
            </a:r>
            <a:r>
              <a:rPr lang="en-GB" b="1" i="1" dirty="0"/>
              <a:t>different background colours </a:t>
            </a:r>
            <a:r>
              <a:rPr lang="en-GB" b="1" i="1" dirty="0" smtClean="0"/>
              <a:t>&amp; </a:t>
            </a:r>
            <a:r>
              <a:rPr lang="en-GB" b="1" i="1" dirty="0"/>
              <a:t>widths</a:t>
            </a:r>
            <a:r>
              <a:rPr lang="en-GB" dirty="0"/>
              <a:t> for different types of content</a:t>
            </a:r>
          </a:p>
          <a:p>
            <a:r>
              <a:rPr lang="en-GB" dirty="0"/>
              <a:t>You can define a </a:t>
            </a:r>
            <a:r>
              <a:rPr lang="en-GB" b="1" dirty="0" err="1"/>
              <a:t>mixin</a:t>
            </a:r>
            <a:r>
              <a:rPr lang="en-GB" b="1" dirty="0"/>
              <a:t> with arguments</a:t>
            </a:r>
            <a:r>
              <a:rPr lang="en-GB" dirty="0"/>
              <a:t> for a more dynamic approach.</a:t>
            </a:r>
          </a:p>
          <a:p>
            <a:r>
              <a:rPr lang="en-GB" dirty="0"/>
              <a:t>You can also specify default values for arguments.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9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with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following defines a </a:t>
            </a:r>
            <a:r>
              <a:rPr lang="en-GB" dirty="0" err="1"/>
              <a:t>mixin</a:t>
            </a:r>
            <a:r>
              <a:rPr lang="en-GB" dirty="0"/>
              <a:t> called box</a:t>
            </a:r>
          </a:p>
          <a:p>
            <a:r>
              <a:rPr lang="en-GB" dirty="0"/>
              <a:t>It accepts two arguments:</a:t>
            </a:r>
          </a:p>
          <a:p>
            <a:pPr lvl="1"/>
            <a:r>
              <a:rPr lang="en-GB" dirty="0"/>
              <a:t>$</a:t>
            </a:r>
            <a:r>
              <a:rPr lang="en-GB" dirty="0" err="1"/>
              <a:t>bkgrdColour</a:t>
            </a:r>
            <a:r>
              <a:rPr lang="en-GB" dirty="0"/>
              <a:t>: for specifying a background colour</a:t>
            </a:r>
          </a:p>
          <a:p>
            <a:pPr lvl="1"/>
            <a:r>
              <a:rPr lang="en-GB" dirty="0"/>
              <a:t>$width: to specify the width, but this argument has also set a default value of 100px.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box($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$width: 100px)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75856" y="3933056"/>
            <a:ext cx="1728192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156856" y="3933056"/>
            <a:ext cx="1935424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9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with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box($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$width: 100px)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You can use this </a:t>
            </a:r>
            <a:r>
              <a:rPr lang="en-GB" dirty="0" err="1"/>
              <a:t>mixin</a:t>
            </a:r>
            <a:r>
              <a:rPr lang="en-GB" dirty="0"/>
              <a:t> as follows:</a:t>
            </a:r>
          </a:p>
          <a:p>
            <a:pPr lvl="1"/>
            <a:r>
              <a:rPr lang="en-GB" dirty="0"/>
              <a:t>A value is specified for the colour and width:</a:t>
            </a:r>
          </a:p>
          <a:p>
            <a:pPr lvl="2"/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box(blue, 150px);</a:t>
            </a:r>
          </a:p>
          <a:p>
            <a:pPr lvl="1"/>
            <a:r>
              <a:rPr lang="en-GB" sz="2400" dirty="0"/>
              <a:t>No value is specified for the width, the default will be used:</a:t>
            </a:r>
          </a:p>
          <a:p>
            <a:pPr lvl="2"/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box(blue);</a:t>
            </a:r>
          </a:p>
          <a:p>
            <a:pPr lvl="1"/>
            <a:r>
              <a:rPr lang="en-GB" sz="2400" dirty="0"/>
              <a:t>A variable is used to specify the colour argument:</a:t>
            </a:r>
            <a:endParaRPr lang="en-GB" sz="2400" dirty="0">
              <a:solidFill>
                <a:srgbClr val="8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2"/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box($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someVar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150px);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32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Prebuilt </a:t>
            </a:r>
            <a:r>
              <a:rPr lang="en-GB" dirty="0" err="1"/>
              <a:t>mixin</a:t>
            </a:r>
            <a:r>
              <a:rPr lang="en-GB" dirty="0"/>
              <a:t> libraries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is no need to reinvent the wheel.</a:t>
            </a:r>
          </a:p>
          <a:p>
            <a:r>
              <a:rPr lang="en-GB" dirty="0"/>
              <a:t>You can use existing </a:t>
            </a:r>
            <a:r>
              <a:rPr lang="en-GB" dirty="0" err="1"/>
              <a:t>mixin</a:t>
            </a:r>
            <a:r>
              <a:rPr lang="en-GB" dirty="0"/>
              <a:t> libraries. </a:t>
            </a:r>
          </a:p>
          <a:p>
            <a:r>
              <a:rPr lang="en-GB" dirty="0"/>
              <a:t>Just Google: </a:t>
            </a:r>
            <a:r>
              <a:rPr lang="en-GB" dirty="0">
                <a:hlinkClick r:id="rId2"/>
              </a:rPr>
              <a:t>sass </a:t>
            </a:r>
            <a:r>
              <a:rPr lang="en-GB" dirty="0" err="1">
                <a:hlinkClick r:id="rId2"/>
              </a:rPr>
              <a:t>mixin</a:t>
            </a:r>
            <a:r>
              <a:rPr lang="en-GB" dirty="0">
                <a:hlinkClick r:id="rId2"/>
              </a:rPr>
              <a:t> libraries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68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@function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Sass has lots of </a:t>
            </a:r>
            <a:r>
              <a:rPr lang="en-GB" dirty="0">
                <a:hlinkClick r:id="rId2"/>
              </a:rPr>
              <a:t>useful functions</a:t>
            </a:r>
            <a:r>
              <a:rPr lang="en-GB" dirty="0"/>
              <a:t> you can reuse e.g. for manipulating colours and other values.</a:t>
            </a:r>
          </a:p>
          <a:p>
            <a:r>
              <a:rPr lang="en-GB" dirty="0"/>
              <a:t>Sass also lets you </a:t>
            </a:r>
            <a:r>
              <a:rPr lang="en-GB" b="1" dirty="0"/>
              <a:t>create your own functions</a:t>
            </a:r>
            <a:r>
              <a:rPr lang="en-GB" dirty="0"/>
              <a:t>.</a:t>
            </a:r>
          </a:p>
          <a:p>
            <a:r>
              <a:rPr lang="en-GB" dirty="0"/>
              <a:t>You define a function using the </a:t>
            </a:r>
            <a:r>
              <a:rPr lang="en-GB" b="1" dirty="0"/>
              <a:t>@function </a:t>
            </a:r>
            <a:r>
              <a:rPr lang="en-GB" dirty="0"/>
              <a:t>directive and it can accept arguments like </a:t>
            </a:r>
            <a:r>
              <a:rPr lang="en-GB" dirty="0" err="1"/>
              <a:t>mixins</a:t>
            </a:r>
            <a:r>
              <a:rPr lang="en-GB" dirty="0"/>
              <a:t>.</a:t>
            </a:r>
          </a:p>
          <a:p>
            <a:r>
              <a:rPr lang="en-GB" dirty="0"/>
              <a:t>A function is very similar in syntax to </a:t>
            </a:r>
            <a:r>
              <a:rPr lang="en-GB" dirty="0" err="1"/>
              <a:t>mixins</a:t>
            </a:r>
            <a:r>
              <a:rPr lang="en-GB" dirty="0"/>
              <a:t>. The main difference is: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function returns a single value</a:t>
            </a:r>
          </a:p>
          <a:p>
            <a:pPr lvl="1"/>
            <a:r>
              <a:rPr lang="en-GB" dirty="0"/>
              <a:t>A </a:t>
            </a:r>
            <a:r>
              <a:rPr lang="en-GB" b="1" dirty="0" err="1"/>
              <a:t>mixin</a:t>
            </a:r>
            <a:r>
              <a:rPr lang="en-GB" b="1" dirty="0"/>
              <a:t> returns CSS code</a:t>
            </a:r>
            <a:r>
              <a:rPr lang="en-GB" dirty="0"/>
              <a:t>, usually multiple lines</a:t>
            </a:r>
          </a:p>
          <a:p>
            <a:pPr marL="365760" lvl="1" indent="0">
              <a:buNone/>
            </a:pPr>
            <a:r>
              <a:rPr lang="en-GB" i="1" dirty="0">
                <a:hlinkClick r:id="rId3"/>
              </a:rPr>
              <a:t>Read this article</a:t>
            </a:r>
            <a:r>
              <a:rPr lang="en-GB" i="1" dirty="0"/>
              <a:t> for a good explanation of the differences.</a:t>
            </a:r>
          </a:p>
          <a:p>
            <a:pPr marL="365760" lvl="1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36343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Sass extends CSS’s </a:t>
            </a:r>
            <a:r>
              <a:rPr lang="en-GB" b="1" dirty="0"/>
              <a:t>@import</a:t>
            </a:r>
            <a:r>
              <a:rPr lang="en-GB" dirty="0"/>
              <a:t> rule to allow it to import external files into your Sass files.</a:t>
            </a:r>
          </a:p>
          <a:p>
            <a:r>
              <a:rPr lang="en-GB" dirty="0"/>
              <a:t>Enables you to:</a:t>
            </a:r>
          </a:p>
          <a:p>
            <a:pPr lvl="1"/>
            <a:r>
              <a:rPr lang="en-GB" dirty="0"/>
              <a:t>split CSS </a:t>
            </a:r>
            <a:r>
              <a:rPr lang="en-GB" dirty="0" smtClean="0"/>
              <a:t>and SASS into </a:t>
            </a:r>
            <a:r>
              <a:rPr lang="en-GB" dirty="0"/>
              <a:t>smaller, more maintainable files that can be reused.</a:t>
            </a:r>
          </a:p>
          <a:p>
            <a:pPr lvl="1"/>
            <a:r>
              <a:rPr lang="en-GB" dirty="0"/>
              <a:t>reuse existing CSS styles or other assets.</a:t>
            </a:r>
          </a:p>
          <a:p>
            <a:r>
              <a:rPr lang="en-GB" dirty="0"/>
              <a:t>All imported files will be merged together to generate a single CSS output file.</a:t>
            </a:r>
          </a:p>
          <a:p>
            <a:r>
              <a:rPr lang="en-GB" dirty="0"/>
              <a:t>Any variables or </a:t>
            </a:r>
            <a:r>
              <a:rPr lang="en-GB" dirty="0" err="1"/>
              <a:t>mixins</a:t>
            </a:r>
            <a:r>
              <a:rPr lang="en-GB" dirty="0"/>
              <a:t> defined in imported files can be used in the main file you are importing to.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865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Importing a single file:</a:t>
            </a:r>
          </a:p>
          <a:p>
            <a:pPr lvl="1"/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reset.scss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Importing multiple files (separate the files using commas):</a:t>
            </a:r>
          </a:p>
          <a:p>
            <a:pPr lvl="1"/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layout.scss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fonts.scss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endParaRPr lang="en-GB" sz="2400" dirty="0"/>
          </a:p>
          <a:p>
            <a:r>
              <a:rPr lang="en-GB" dirty="0"/>
              <a:t>You can also import:</a:t>
            </a:r>
          </a:p>
          <a:p>
            <a:pPr lvl="1"/>
            <a:r>
              <a:rPr lang="en-GB" b="1" dirty="0"/>
              <a:t>http files</a:t>
            </a:r>
            <a:r>
              <a:rPr lang="en-GB" dirty="0"/>
              <a:t>: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http://foo.com/bar.scss;</a:t>
            </a:r>
          </a:p>
          <a:p>
            <a:pPr lvl="1"/>
            <a:r>
              <a:rPr lang="en-GB" b="1" dirty="0" err="1"/>
              <a:t>url</a:t>
            </a:r>
            <a:r>
              <a:rPr lang="en-GB" b="1" dirty="0"/>
              <a:t> based files</a:t>
            </a:r>
            <a:r>
              <a:rPr lang="en-GB" dirty="0"/>
              <a:t>: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(sass/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foo.scss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 lvl="1"/>
            <a:r>
              <a:rPr lang="en-GB" b="1" dirty="0"/>
              <a:t>files based on media </a:t>
            </a:r>
            <a:r>
              <a:rPr lang="en-GB" b="1" dirty="0" smtClean="0"/>
              <a:t>queries</a:t>
            </a:r>
            <a:r>
              <a:rPr lang="en-GB" dirty="0" smtClean="0"/>
              <a:t>: </a:t>
            </a:r>
            <a:br>
              <a:rPr lang="en-GB" dirty="0" smtClean="0"/>
            </a:br>
            <a:r>
              <a:rPr lang="en-GB" sz="24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fonts.scss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screen;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668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@Import: Partials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Sometimes you have a Sass file you want to import, but don’t want to compile to CSS.</a:t>
            </a:r>
          </a:p>
          <a:p>
            <a:r>
              <a:rPr lang="en-GB" dirty="0"/>
              <a:t>These are called </a:t>
            </a:r>
            <a:r>
              <a:rPr lang="en-GB" b="1" dirty="0"/>
              <a:t>Partials</a:t>
            </a:r>
            <a:r>
              <a:rPr lang="en-GB" dirty="0"/>
              <a:t>, and are typically used for smaller and more maintainable CSS code that can be reused.</a:t>
            </a:r>
          </a:p>
          <a:p>
            <a:r>
              <a:rPr lang="en-GB" dirty="0"/>
              <a:t>You name these files with an </a:t>
            </a:r>
            <a:r>
              <a:rPr lang="en-GB" b="1" dirty="0"/>
              <a:t>underscore (_)</a:t>
            </a:r>
            <a:r>
              <a:rPr lang="en-GB" dirty="0"/>
              <a:t> at the beginning of the file name e.g. </a:t>
            </a:r>
            <a:r>
              <a:rPr lang="en-GB" b="1" dirty="0"/>
              <a:t>_</a:t>
            </a:r>
            <a:r>
              <a:rPr lang="en-GB" dirty="0"/>
              <a:t>colours.scss.</a:t>
            </a:r>
          </a:p>
          <a:p>
            <a:pPr lvl="1"/>
            <a:r>
              <a:rPr lang="en-GB" dirty="0"/>
              <a:t>This tells Sass not to compile it to a normal .</a:t>
            </a:r>
            <a:r>
              <a:rPr lang="en-GB" dirty="0" err="1"/>
              <a:t>css</a:t>
            </a:r>
            <a:r>
              <a:rPr lang="en-GB" dirty="0"/>
              <a:t> file as it will be compiled as part of the main CSS output.</a:t>
            </a:r>
          </a:p>
          <a:p>
            <a:pPr lvl="1"/>
            <a:r>
              <a:rPr lang="en-GB" dirty="0"/>
              <a:t>In this example, as _colours.scss is a partial, this means Sass will not generate colours.css.</a:t>
            </a:r>
          </a:p>
        </p:txBody>
      </p:sp>
    </p:spTree>
    <p:extLst>
      <p:ext uri="{BB962C8B-B14F-4D97-AF65-F5344CB8AC3E}">
        <p14:creationId xmlns:p14="http://schemas.microsoft.com/office/powerpoint/2010/main" val="85295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@Import: Partials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_</a:t>
            </a:r>
            <a:r>
              <a:rPr lang="en-GB" dirty="0" err="1"/>
              <a:t>reset.scss</a:t>
            </a:r>
            <a:r>
              <a:rPr lang="en-GB" dirty="0"/>
              <a:t>: to reset browser defaults</a:t>
            </a:r>
          </a:p>
          <a:p>
            <a:pPr lvl="1"/>
            <a:r>
              <a:rPr lang="en-GB" dirty="0"/>
              <a:t>_colours.scss: to define a set of colour variables</a:t>
            </a:r>
          </a:p>
          <a:p>
            <a:pPr lvl="1"/>
            <a:r>
              <a:rPr lang="en-GB" dirty="0"/>
              <a:t>_</a:t>
            </a:r>
            <a:r>
              <a:rPr lang="en-GB" dirty="0" err="1"/>
              <a:t>fonts.scss</a:t>
            </a:r>
            <a:r>
              <a:rPr lang="en-GB" dirty="0"/>
              <a:t>: to define font styles</a:t>
            </a:r>
          </a:p>
          <a:p>
            <a:r>
              <a:rPr lang="en-GB" dirty="0"/>
              <a:t>Only main.css will be generated as an output file.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121430" y="4365104"/>
            <a:ext cx="6978962" cy="2160240"/>
            <a:chOff x="1121430" y="4365104"/>
            <a:chExt cx="6978962" cy="2160240"/>
          </a:xfrm>
        </p:grpSpPr>
        <p:sp>
          <p:nvSpPr>
            <p:cNvPr id="4" name="Rounded Rectangle 3"/>
            <p:cNvSpPr/>
            <p:nvPr/>
          </p:nvSpPr>
          <p:spPr>
            <a:xfrm>
              <a:off x="1121430" y="43651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_</a:t>
              </a:r>
              <a:r>
                <a:rPr lang="en-GB" sz="1400" dirty="0" err="1"/>
                <a:t>reset.scss</a:t>
              </a:r>
              <a:r>
                <a:rPr lang="en-GB" sz="1400" dirty="0"/>
                <a:t> Styles</a:t>
              </a: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3638803" y="43651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_colours.scss Styles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6156176" y="43651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_</a:t>
              </a:r>
              <a:r>
                <a:rPr lang="en-GB" sz="1400" dirty="0" err="1"/>
                <a:t>fonts.scss</a:t>
              </a:r>
              <a:r>
                <a:rPr lang="en-GB" sz="1400" dirty="0"/>
                <a:t> Styles</a:t>
              </a: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641710" y="5303912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 err="1"/>
                <a:t>main.scss</a:t>
              </a:r>
              <a:r>
                <a:rPr lang="en-GB" sz="1400" dirty="0"/>
                <a:t> Styles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7" idx="1"/>
            </p:cNvCxnSpPr>
            <p:nvPr/>
          </p:nvCxnSpPr>
          <p:spPr>
            <a:xfrm>
              <a:off x="2093538" y="4725144"/>
              <a:ext cx="1548172" cy="7587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>
              <a:stCxn id="5" idx="2"/>
              <a:endCxn id="7" idx="0"/>
            </p:cNvCxnSpPr>
            <p:nvPr/>
          </p:nvCxnSpPr>
          <p:spPr>
            <a:xfrm>
              <a:off x="4610911" y="4725144"/>
              <a:ext cx="2907" cy="57876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6" idx="2"/>
              <a:endCxn id="7" idx="3"/>
            </p:cNvCxnSpPr>
            <p:nvPr/>
          </p:nvCxnSpPr>
          <p:spPr>
            <a:xfrm flipH="1">
              <a:off x="5585926" y="4725144"/>
              <a:ext cx="1542358" cy="7587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3478229" y="4846630"/>
              <a:ext cx="226536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All imported into </a:t>
              </a:r>
              <a:r>
                <a:rPr lang="en-GB" sz="1400" dirty="0" err="1"/>
                <a:t>main.scss</a:t>
              </a:r>
              <a:endParaRPr lang="en-GB" sz="1400" dirty="0"/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3638803" y="61653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main.css</a:t>
              </a:r>
            </a:p>
          </p:txBody>
        </p:sp>
        <p:cxnSp>
          <p:nvCxnSpPr>
            <p:cNvPr id="14" name="Straight Arrow Connector 13"/>
            <p:cNvCxnSpPr>
              <a:stCxn id="7" idx="2"/>
              <a:endCxn id="12" idx="0"/>
            </p:cNvCxnSpPr>
            <p:nvPr/>
          </p:nvCxnSpPr>
          <p:spPr>
            <a:xfrm flipH="1">
              <a:off x="4610911" y="5663952"/>
              <a:ext cx="2907" cy="50135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3419417" y="5745273"/>
              <a:ext cx="253986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Compiles to a single output file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6678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impossible for me to teach you everything about Sass or CSS </a:t>
            </a:r>
            <a:r>
              <a:rPr lang="en-GB" dirty="0" err="1"/>
              <a:t>preprocessors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dirty="0"/>
              <a:t>.</a:t>
            </a:r>
          </a:p>
          <a:p>
            <a:r>
              <a:rPr lang="en-GB" dirty="0"/>
              <a:t>Please refer to the online </a:t>
            </a:r>
            <a:r>
              <a:rPr lang="en-GB" dirty="0">
                <a:hlinkClick r:id="rId2"/>
              </a:rPr>
              <a:t>documentation guide</a:t>
            </a:r>
            <a:r>
              <a:rPr lang="en-GB" dirty="0"/>
              <a:t> and </a:t>
            </a:r>
            <a:r>
              <a:rPr lang="en-GB" dirty="0">
                <a:hlinkClick r:id="rId3"/>
              </a:rPr>
              <a:t>basic tutorial</a:t>
            </a:r>
            <a:r>
              <a:rPr lang="en-GB" dirty="0"/>
              <a:t> for more information.</a:t>
            </a:r>
          </a:p>
          <a:p>
            <a:r>
              <a:rPr lang="en-GB" dirty="0"/>
              <a:t>Some additional </a:t>
            </a:r>
            <a:r>
              <a:rPr lang="en-GB" dirty="0" smtClean="0"/>
              <a:t>links, try and </a:t>
            </a:r>
            <a:r>
              <a:rPr lang="en-GB" b="1" dirty="0" smtClean="0"/>
              <a:t>Google</a:t>
            </a:r>
            <a:r>
              <a:rPr lang="en-GB" dirty="0" smtClean="0"/>
              <a:t>:</a:t>
            </a:r>
            <a:endParaRPr lang="en-GB" dirty="0"/>
          </a:p>
          <a:p>
            <a:pPr lvl="1"/>
            <a:r>
              <a:rPr lang="en-GB" dirty="0"/>
              <a:t>CSS </a:t>
            </a:r>
            <a:r>
              <a:rPr lang="en-GB" dirty="0" err="1"/>
              <a:t>Preprocessors</a:t>
            </a:r>
            <a:endParaRPr lang="en-GB" dirty="0"/>
          </a:p>
          <a:p>
            <a:pPr lvl="1"/>
            <a:r>
              <a:rPr lang="en-GB" dirty="0" smtClean="0"/>
              <a:t>What </a:t>
            </a:r>
            <a:r>
              <a:rPr lang="en-GB" dirty="0"/>
              <a:t>are the best CSS </a:t>
            </a:r>
            <a:r>
              <a:rPr lang="en-GB" dirty="0" err="1"/>
              <a:t>preprocessors</a:t>
            </a:r>
            <a:r>
              <a:rPr lang="en-GB" dirty="0"/>
              <a:t>/postprocessors?</a:t>
            </a:r>
          </a:p>
          <a:p>
            <a:pPr lvl="1"/>
            <a:r>
              <a:rPr lang="en-GB" dirty="0"/>
              <a:t>CSS </a:t>
            </a:r>
            <a:r>
              <a:rPr lang="en-GB" dirty="0" err="1"/>
              <a:t>PREprocessors</a:t>
            </a:r>
            <a:r>
              <a:rPr lang="en-GB" dirty="0"/>
              <a:t> (Comparison</a:t>
            </a:r>
            <a:r>
              <a:rPr lang="en-GB" dirty="0" smtClean="0"/>
              <a:t>)</a:t>
            </a:r>
            <a:endParaRPr lang="en-GB" dirty="0">
              <a:hlinkClick r:id=""/>
            </a:endParaRPr>
          </a:p>
        </p:txBody>
      </p:sp>
    </p:spTree>
    <p:extLst>
      <p:ext uri="{BB962C8B-B14F-4D97-AF65-F5344CB8AC3E}">
        <p14:creationId xmlns:p14="http://schemas.microsoft.com/office/powerpoint/2010/main" val="424657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14942</TotalTime>
  <Words>2964</Words>
  <Application>Microsoft Office PowerPoint</Application>
  <PresentationFormat>On-screen Show (4:3)</PresentationFormat>
  <Paragraphs>436</Paragraphs>
  <Slides>41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CSS Preprocessors - SASS</vt:lpstr>
      <vt:lpstr>Contents</vt:lpstr>
      <vt:lpstr>What is a CSS Preprocessor?</vt:lpstr>
      <vt:lpstr>Why do we need CSS Preprocessors? A Few Reasons</vt:lpstr>
      <vt:lpstr>Why do we need CSS Preprocessors? A Few Reasons</vt:lpstr>
      <vt:lpstr>Why Use CSS Preprocessors?</vt:lpstr>
      <vt:lpstr>Syntactically Awesome Style Sheets</vt:lpstr>
      <vt:lpstr>Sass Syntax</vt:lpstr>
      <vt:lpstr>Using Sass</vt:lpstr>
      <vt:lpstr>Sass Variables</vt:lpstr>
      <vt:lpstr>Sass variables</vt:lpstr>
      <vt:lpstr>Sass variables</vt:lpstr>
      <vt:lpstr>Sass Local and Global Variables</vt:lpstr>
      <vt:lpstr>Sass Local and Global Variables</vt:lpstr>
      <vt:lpstr>Sass Data Types</vt:lpstr>
      <vt:lpstr>Interpolation: #{}</vt:lpstr>
      <vt:lpstr>Nested Properties</vt:lpstr>
      <vt:lpstr>Nested properties</vt:lpstr>
      <vt:lpstr>Nested Rules</vt:lpstr>
      <vt:lpstr>Nested Rules</vt:lpstr>
      <vt:lpstr>Nested Rules, Referencing Parents</vt:lpstr>
      <vt:lpstr>Referencing Parent Selectors, &amp;</vt:lpstr>
      <vt:lpstr>@Extend Rule</vt:lpstr>
      <vt:lpstr>@Extend Regular CSS Example: CSS</vt:lpstr>
      <vt:lpstr>@Extend Regular CSS Example: HTML</vt:lpstr>
      <vt:lpstr>@Extend Using SASS</vt:lpstr>
      <vt:lpstr>@mixin Directive</vt:lpstr>
      <vt:lpstr>@mixin</vt:lpstr>
      <vt:lpstr>@mixin</vt:lpstr>
      <vt:lpstr>@mixin</vt:lpstr>
      <vt:lpstr>@mixin with Arguments</vt:lpstr>
      <vt:lpstr>@mixin with Arguments</vt:lpstr>
      <vt:lpstr>@mixin with Arguments</vt:lpstr>
      <vt:lpstr>Prebuilt mixin libraries</vt:lpstr>
      <vt:lpstr>@function Directive</vt:lpstr>
      <vt:lpstr>@Import Rule</vt:lpstr>
      <vt:lpstr>@Import</vt:lpstr>
      <vt:lpstr>@Import: Partials</vt:lpstr>
      <vt:lpstr>@Import: Partials</vt:lpstr>
      <vt:lpstr>Finally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1536</cp:revision>
  <cp:lastPrinted>2014-09-29T16:21:25Z</cp:lastPrinted>
  <dcterms:created xsi:type="dcterms:W3CDTF">2013-09-18T07:00:31Z</dcterms:created>
  <dcterms:modified xsi:type="dcterms:W3CDTF">2019-01-31T08:38:21Z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