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5"/>
  </p:notesMasterIdLst>
  <p:sldIdLst>
    <p:sldId id="256" r:id="rId2"/>
    <p:sldId id="4788" r:id="rId3"/>
    <p:sldId id="259" r:id="rId4"/>
    <p:sldId id="260" r:id="rId5"/>
    <p:sldId id="261" r:id="rId6"/>
    <p:sldId id="285" r:id="rId7"/>
    <p:sldId id="4810" r:id="rId8"/>
    <p:sldId id="4811" r:id="rId9"/>
    <p:sldId id="4786" r:id="rId10"/>
    <p:sldId id="4791" r:id="rId11"/>
    <p:sldId id="4793" r:id="rId12"/>
    <p:sldId id="262" r:id="rId13"/>
    <p:sldId id="312" r:id="rId14"/>
    <p:sldId id="4799" r:id="rId15"/>
    <p:sldId id="4796" r:id="rId16"/>
    <p:sldId id="4797" r:id="rId17"/>
    <p:sldId id="4798" r:id="rId18"/>
    <p:sldId id="310" r:id="rId19"/>
    <p:sldId id="4792" r:id="rId20"/>
    <p:sldId id="4795" r:id="rId21"/>
    <p:sldId id="4801" r:id="rId22"/>
    <p:sldId id="4806" r:id="rId23"/>
    <p:sldId id="4807" r:id="rId24"/>
    <p:sldId id="4808" r:id="rId25"/>
    <p:sldId id="4802" r:id="rId26"/>
    <p:sldId id="4803" r:id="rId27"/>
    <p:sldId id="4804" r:id="rId28"/>
    <p:sldId id="4805" r:id="rId29"/>
    <p:sldId id="4800" r:id="rId30"/>
    <p:sldId id="4809" r:id="rId31"/>
    <p:sldId id="4794" r:id="rId32"/>
    <p:sldId id="311" r:id="rId33"/>
    <p:sldId id="301"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4660"/>
  </p:normalViewPr>
  <p:slideViewPr>
    <p:cSldViewPr snapToGrid="0">
      <p:cViewPr varScale="1">
        <p:scale>
          <a:sx n="111" d="100"/>
          <a:sy n="111" d="100"/>
        </p:scale>
        <p:origin x="55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diagrams/_rels/data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svg"/><Relationship Id="rId1" Type="http://schemas.openxmlformats.org/officeDocument/2006/relationships/image" Target="../media/image31.png"/><Relationship Id="rId4" Type="http://schemas.openxmlformats.org/officeDocument/2006/relationships/image" Target="../media/image3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svg"/><Relationship Id="rId1" Type="http://schemas.openxmlformats.org/officeDocument/2006/relationships/image" Target="../media/image31.png"/><Relationship Id="rId4" Type="http://schemas.openxmlformats.org/officeDocument/2006/relationships/image" Target="../media/image34.svg"/></Relationships>
</file>

<file path=ppt/diagrams/colors1.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652DD55-4545-42E3-9AC0-56CEABDBD668}" type="doc">
      <dgm:prSet loTypeId="urn:microsoft.com/office/officeart/2018/5/layout/IconCircle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8109F8B5-2BBC-4A0F-9041-F94227EAAF99}">
      <dgm:prSet/>
      <dgm:spPr/>
      <dgm:t>
        <a:bodyPr/>
        <a:lstStyle/>
        <a:p>
          <a:pPr>
            <a:defRPr cap="all"/>
          </a:pPr>
          <a:r>
            <a:rPr lang="en-GB" dirty="0"/>
            <a:t>What’s the difference between a small, </a:t>
          </a:r>
          <a:r>
            <a:rPr lang="en-GB" dirty="0" err="1"/>
            <a:t>medi</a:t>
          </a:r>
          <a:r>
            <a:rPr lang="en-US" dirty="0"/>
            <a:t>u</a:t>
          </a:r>
          <a:r>
            <a:rPr lang="en-GB" dirty="0"/>
            <a:t>m and large organisation?</a:t>
          </a:r>
          <a:endParaRPr lang="en-US" dirty="0"/>
        </a:p>
      </dgm:t>
    </dgm:pt>
    <dgm:pt modelId="{7B8E4BA6-8671-4B5F-90E9-48C3BE335BB0}" type="parTrans" cxnId="{0A27F91E-FF57-4493-91D2-7DA07C0AF194}">
      <dgm:prSet/>
      <dgm:spPr/>
      <dgm:t>
        <a:bodyPr/>
        <a:lstStyle/>
        <a:p>
          <a:endParaRPr lang="en-US"/>
        </a:p>
      </dgm:t>
    </dgm:pt>
    <dgm:pt modelId="{3F714702-310A-46B9-AEC7-933038D8609B}" type="sibTrans" cxnId="{0A27F91E-FF57-4493-91D2-7DA07C0AF194}">
      <dgm:prSet/>
      <dgm:spPr/>
      <dgm:t>
        <a:bodyPr/>
        <a:lstStyle/>
        <a:p>
          <a:endParaRPr lang="en-US"/>
        </a:p>
      </dgm:t>
    </dgm:pt>
    <dgm:pt modelId="{8A4DD610-70FD-4D1B-A695-E2F3DB817199}">
      <dgm:prSet/>
      <dgm:spPr/>
      <dgm:t>
        <a:bodyPr/>
        <a:lstStyle/>
        <a:p>
          <a:pPr>
            <a:defRPr cap="all"/>
          </a:pPr>
          <a:r>
            <a:rPr lang="en-GB"/>
            <a:t>What is the role of personnel professionals in different organisations? </a:t>
          </a:r>
          <a:endParaRPr lang="en-US"/>
        </a:p>
      </dgm:t>
    </dgm:pt>
    <dgm:pt modelId="{9903315F-CF5E-47F1-974F-5E4DEB902FBD}" type="parTrans" cxnId="{2391E844-9DF6-4BE0-9BC1-3040C4A90BC6}">
      <dgm:prSet/>
      <dgm:spPr/>
      <dgm:t>
        <a:bodyPr/>
        <a:lstStyle/>
        <a:p>
          <a:endParaRPr lang="en-US"/>
        </a:p>
      </dgm:t>
    </dgm:pt>
    <dgm:pt modelId="{0B959469-CB43-4476-AED2-7C285DD55FC5}" type="sibTrans" cxnId="{2391E844-9DF6-4BE0-9BC1-3040C4A90BC6}">
      <dgm:prSet/>
      <dgm:spPr/>
      <dgm:t>
        <a:bodyPr/>
        <a:lstStyle/>
        <a:p>
          <a:endParaRPr lang="en-US"/>
        </a:p>
      </dgm:t>
    </dgm:pt>
    <dgm:pt modelId="{59BF8B8D-8554-4505-8DC0-0CF1AF52E5C9}" type="pres">
      <dgm:prSet presAssocID="{C652DD55-4545-42E3-9AC0-56CEABDBD668}" presName="root" presStyleCnt="0">
        <dgm:presLayoutVars>
          <dgm:dir/>
          <dgm:resizeHandles val="exact"/>
        </dgm:presLayoutVars>
      </dgm:prSet>
      <dgm:spPr/>
    </dgm:pt>
    <dgm:pt modelId="{417D2455-E36D-467D-AD7D-8AC7DC22B952}" type="pres">
      <dgm:prSet presAssocID="{8109F8B5-2BBC-4A0F-9041-F94227EAAF99}" presName="compNode" presStyleCnt="0"/>
      <dgm:spPr/>
    </dgm:pt>
    <dgm:pt modelId="{F5A9DE05-C9C2-42EC-A024-6E50101D741F}" type="pres">
      <dgm:prSet presAssocID="{8109F8B5-2BBC-4A0F-9041-F94227EAAF99}" presName="iconBgRect" presStyleLbl="bgShp" presStyleIdx="0" presStyleCnt="2"/>
      <dgm:spPr/>
    </dgm:pt>
    <dgm:pt modelId="{8ECB53E6-995A-4CFB-B079-F4B46CCBC0B3}" type="pres">
      <dgm:prSet presAssocID="{8109F8B5-2BBC-4A0F-9041-F94227EAAF9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C90C4E38-7720-465C-A658-45EF0F99F124}" type="pres">
      <dgm:prSet presAssocID="{8109F8B5-2BBC-4A0F-9041-F94227EAAF99}" presName="spaceRect" presStyleCnt="0"/>
      <dgm:spPr/>
    </dgm:pt>
    <dgm:pt modelId="{73D5CE65-BBF7-42BB-9C47-F9E42AE51E5D}" type="pres">
      <dgm:prSet presAssocID="{8109F8B5-2BBC-4A0F-9041-F94227EAAF99}" presName="textRect" presStyleLbl="revTx" presStyleIdx="0" presStyleCnt="2">
        <dgm:presLayoutVars>
          <dgm:chMax val="1"/>
          <dgm:chPref val="1"/>
        </dgm:presLayoutVars>
      </dgm:prSet>
      <dgm:spPr/>
    </dgm:pt>
    <dgm:pt modelId="{6609A4D5-3DBD-468C-B4A6-520067C7BB22}" type="pres">
      <dgm:prSet presAssocID="{3F714702-310A-46B9-AEC7-933038D8609B}" presName="sibTrans" presStyleCnt="0"/>
      <dgm:spPr/>
    </dgm:pt>
    <dgm:pt modelId="{9511C05E-49F1-46F7-917D-340A2F92E5EC}" type="pres">
      <dgm:prSet presAssocID="{8A4DD610-70FD-4D1B-A695-E2F3DB817199}" presName="compNode" presStyleCnt="0"/>
      <dgm:spPr/>
    </dgm:pt>
    <dgm:pt modelId="{7CCAA23D-278C-4733-8310-74E371B615BF}" type="pres">
      <dgm:prSet presAssocID="{8A4DD610-70FD-4D1B-A695-E2F3DB817199}" presName="iconBgRect" presStyleLbl="bgShp" presStyleIdx="1" presStyleCnt="2"/>
      <dgm:spPr/>
    </dgm:pt>
    <dgm:pt modelId="{220F4167-EC59-4518-A723-FC65ECB68132}" type="pres">
      <dgm:prSet presAssocID="{8A4DD610-70FD-4D1B-A695-E2F3DB81719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of People"/>
        </a:ext>
      </dgm:extLst>
    </dgm:pt>
    <dgm:pt modelId="{58856E85-2100-4E37-9815-F38B867AA8B4}" type="pres">
      <dgm:prSet presAssocID="{8A4DD610-70FD-4D1B-A695-E2F3DB817199}" presName="spaceRect" presStyleCnt="0"/>
      <dgm:spPr/>
    </dgm:pt>
    <dgm:pt modelId="{25ABF29E-2067-4149-842B-21DFA7C8D6CB}" type="pres">
      <dgm:prSet presAssocID="{8A4DD610-70FD-4D1B-A695-E2F3DB817199}" presName="textRect" presStyleLbl="revTx" presStyleIdx="1" presStyleCnt="2">
        <dgm:presLayoutVars>
          <dgm:chMax val="1"/>
          <dgm:chPref val="1"/>
        </dgm:presLayoutVars>
      </dgm:prSet>
      <dgm:spPr/>
    </dgm:pt>
  </dgm:ptLst>
  <dgm:cxnLst>
    <dgm:cxn modelId="{0A27F91E-FF57-4493-91D2-7DA07C0AF194}" srcId="{C652DD55-4545-42E3-9AC0-56CEABDBD668}" destId="{8109F8B5-2BBC-4A0F-9041-F94227EAAF99}" srcOrd="0" destOrd="0" parTransId="{7B8E4BA6-8671-4B5F-90E9-48C3BE335BB0}" sibTransId="{3F714702-310A-46B9-AEC7-933038D8609B}"/>
    <dgm:cxn modelId="{3679B324-2843-4A34-90A5-C1350882343D}" type="presOf" srcId="{C652DD55-4545-42E3-9AC0-56CEABDBD668}" destId="{59BF8B8D-8554-4505-8DC0-0CF1AF52E5C9}" srcOrd="0" destOrd="0" presId="urn:microsoft.com/office/officeart/2018/5/layout/IconCircleLabelList"/>
    <dgm:cxn modelId="{2391E844-9DF6-4BE0-9BC1-3040C4A90BC6}" srcId="{C652DD55-4545-42E3-9AC0-56CEABDBD668}" destId="{8A4DD610-70FD-4D1B-A695-E2F3DB817199}" srcOrd="1" destOrd="0" parTransId="{9903315F-CF5E-47F1-974F-5E4DEB902FBD}" sibTransId="{0B959469-CB43-4476-AED2-7C285DD55FC5}"/>
    <dgm:cxn modelId="{490FF1F8-0EF0-49B6-B841-0C8939504082}" type="presOf" srcId="{8109F8B5-2BBC-4A0F-9041-F94227EAAF99}" destId="{73D5CE65-BBF7-42BB-9C47-F9E42AE51E5D}" srcOrd="0" destOrd="0" presId="urn:microsoft.com/office/officeart/2018/5/layout/IconCircleLabelList"/>
    <dgm:cxn modelId="{D0471CFA-9741-494A-88EE-5B7390D6FFA0}" type="presOf" srcId="{8A4DD610-70FD-4D1B-A695-E2F3DB817199}" destId="{25ABF29E-2067-4149-842B-21DFA7C8D6CB}" srcOrd="0" destOrd="0" presId="urn:microsoft.com/office/officeart/2018/5/layout/IconCircleLabelList"/>
    <dgm:cxn modelId="{830A9F6B-C5FB-4BFC-ACD5-A19BFA8AE45C}" type="presParOf" srcId="{59BF8B8D-8554-4505-8DC0-0CF1AF52E5C9}" destId="{417D2455-E36D-467D-AD7D-8AC7DC22B952}" srcOrd="0" destOrd="0" presId="urn:microsoft.com/office/officeart/2018/5/layout/IconCircleLabelList"/>
    <dgm:cxn modelId="{7D7663D4-FA47-4815-9826-2C93FEA8C53E}" type="presParOf" srcId="{417D2455-E36D-467D-AD7D-8AC7DC22B952}" destId="{F5A9DE05-C9C2-42EC-A024-6E50101D741F}" srcOrd="0" destOrd="0" presId="urn:microsoft.com/office/officeart/2018/5/layout/IconCircleLabelList"/>
    <dgm:cxn modelId="{BCEEDD87-A952-40A4-ABE6-835E977BA3F5}" type="presParOf" srcId="{417D2455-E36D-467D-AD7D-8AC7DC22B952}" destId="{8ECB53E6-995A-4CFB-B079-F4B46CCBC0B3}" srcOrd="1" destOrd="0" presId="urn:microsoft.com/office/officeart/2018/5/layout/IconCircleLabelList"/>
    <dgm:cxn modelId="{0DD24447-2DF1-4D54-9B9E-4C119DF9E921}" type="presParOf" srcId="{417D2455-E36D-467D-AD7D-8AC7DC22B952}" destId="{C90C4E38-7720-465C-A658-45EF0F99F124}" srcOrd="2" destOrd="0" presId="urn:microsoft.com/office/officeart/2018/5/layout/IconCircleLabelList"/>
    <dgm:cxn modelId="{32E829C7-C687-45CF-B9F9-E3A419B42E0C}" type="presParOf" srcId="{417D2455-E36D-467D-AD7D-8AC7DC22B952}" destId="{73D5CE65-BBF7-42BB-9C47-F9E42AE51E5D}" srcOrd="3" destOrd="0" presId="urn:microsoft.com/office/officeart/2018/5/layout/IconCircleLabelList"/>
    <dgm:cxn modelId="{C3472FFA-D90B-4A48-BF35-D74D4E13F122}" type="presParOf" srcId="{59BF8B8D-8554-4505-8DC0-0CF1AF52E5C9}" destId="{6609A4D5-3DBD-468C-B4A6-520067C7BB22}" srcOrd="1" destOrd="0" presId="urn:microsoft.com/office/officeart/2018/5/layout/IconCircleLabelList"/>
    <dgm:cxn modelId="{178C57C7-946B-441F-9F81-EC8135185E7F}" type="presParOf" srcId="{59BF8B8D-8554-4505-8DC0-0CF1AF52E5C9}" destId="{9511C05E-49F1-46F7-917D-340A2F92E5EC}" srcOrd="2" destOrd="0" presId="urn:microsoft.com/office/officeart/2018/5/layout/IconCircleLabelList"/>
    <dgm:cxn modelId="{A95135B2-D725-4793-811B-3AB890316CAA}" type="presParOf" srcId="{9511C05E-49F1-46F7-917D-340A2F92E5EC}" destId="{7CCAA23D-278C-4733-8310-74E371B615BF}" srcOrd="0" destOrd="0" presId="urn:microsoft.com/office/officeart/2018/5/layout/IconCircleLabelList"/>
    <dgm:cxn modelId="{6CF77F72-2177-4934-A750-DA13616258E5}" type="presParOf" srcId="{9511C05E-49F1-46F7-917D-340A2F92E5EC}" destId="{220F4167-EC59-4518-A723-FC65ECB68132}" srcOrd="1" destOrd="0" presId="urn:microsoft.com/office/officeart/2018/5/layout/IconCircleLabelList"/>
    <dgm:cxn modelId="{FD330017-DDFA-46C0-BD63-B4D2944B4B74}" type="presParOf" srcId="{9511C05E-49F1-46F7-917D-340A2F92E5EC}" destId="{58856E85-2100-4E37-9815-F38B867AA8B4}" srcOrd="2" destOrd="0" presId="urn:microsoft.com/office/officeart/2018/5/layout/IconCircleLabelList"/>
    <dgm:cxn modelId="{DAA9924F-FD1C-4A95-AA93-045C3383D111}" type="presParOf" srcId="{9511C05E-49F1-46F7-917D-340A2F92E5EC}" destId="{25ABF29E-2067-4149-842B-21DFA7C8D6CB}"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A9DE05-C9C2-42EC-A024-6E50101D741F}">
      <dsp:nvSpPr>
        <dsp:cNvPr id="0" name=""/>
        <dsp:cNvSpPr/>
      </dsp:nvSpPr>
      <dsp:spPr>
        <a:xfrm>
          <a:off x="730349" y="375668"/>
          <a:ext cx="2196000" cy="21960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CB53E6-995A-4CFB-B079-F4B46CCBC0B3}">
      <dsp:nvSpPr>
        <dsp:cNvPr id="0" name=""/>
        <dsp:cNvSpPr/>
      </dsp:nvSpPr>
      <dsp:spPr>
        <a:xfrm>
          <a:off x="1198349" y="843669"/>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3D5CE65-BBF7-42BB-9C47-F9E42AE51E5D}">
      <dsp:nvSpPr>
        <dsp:cNvPr id="0" name=""/>
        <dsp:cNvSpPr/>
      </dsp:nvSpPr>
      <dsp:spPr>
        <a:xfrm>
          <a:off x="28349" y="3255669"/>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dirty="0"/>
            <a:t>What’s the difference between a small, </a:t>
          </a:r>
          <a:r>
            <a:rPr lang="en-GB" sz="1700" kern="1200" dirty="0" err="1"/>
            <a:t>medi</a:t>
          </a:r>
          <a:r>
            <a:rPr lang="en-US" sz="1700" kern="1200" dirty="0"/>
            <a:t>u</a:t>
          </a:r>
          <a:r>
            <a:rPr lang="en-GB" sz="1700" kern="1200" dirty="0"/>
            <a:t>m and large organisation?</a:t>
          </a:r>
          <a:endParaRPr lang="en-US" sz="1700" kern="1200" dirty="0"/>
        </a:p>
      </dsp:txBody>
      <dsp:txXfrm>
        <a:off x="28349" y="3255669"/>
        <a:ext cx="3600000" cy="720000"/>
      </dsp:txXfrm>
    </dsp:sp>
    <dsp:sp modelId="{7CCAA23D-278C-4733-8310-74E371B615BF}">
      <dsp:nvSpPr>
        <dsp:cNvPr id="0" name=""/>
        <dsp:cNvSpPr/>
      </dsp:nvSpPr>
      <dsp:spPr>
        <a:xfrm>
          <a:off x="4960350" y="375668"/>
          <a:ext cx="2196000" cy="21960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0F4167-EC59-4518-A723-FC65ECB68132}">
      <dsp:nvSpPr>
        <dsp:cNvPr id="0" name=""/>
        <dsp:cNvSpPr/>
      </dsp:nvSpPr>
      <dsp:spPr>
        <a:xfrm>
          <a:off x="5428350" y="843669"/>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5ABF29E-2067-4149-842B-21DFA7C8D6CB}">
      <dsp:nvSpPr>
        <dsp:cNvPr id="0" name=""/>
        <dsp:cNvSpPr/>
      </dsp:nvSpPr>
      <dsp:spPr>
        <a:xfrm>
          <a:off x="4258350" y="3255669"/>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What is the role of personnel professionals in different organisations? </a:t>
          </a:r>
          <a:endParaRPr lang="en-US" sz="1700" kern="1200"/>
        </a:p>
      </dsp:txBody>
      <dsp:txXfrm>
        <a:off x="4258350" y="3255669"/>
        <a:ext cx="360000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45F8D1D-6C32-4D6B-AAF1-037AB3D39108}" type="datetimeFigureOut">
              <a:rPr lang="en-GB" smtClean="0"/>
              <a:t>08/04/2024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4953D85-D4B4-4FA9-A353-DF8E4DAF69A1}" type="slidenum">
              <a:rPr lang="en-GB" smtClean="0"/>
              <a:t>‹#›</a:t>
            </a:fld>
            <a:endParaRPr lang="en-GB"/>
          </a:p>
        </p:txBody>
      </p:sp>
    </p:spTree>
    <p:extLst>
      <p:ext uri="{BB962C8B-B14F-4D97-AF65-F5344CB8AC3E}">
        <p14:creationId xmlns:p14="http://schemas.microsoft.com/office/powerpoint/2010/main" val="24250495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aso-resources.une.edu.au/academic-writing-course/sample-essay/" TargetMode="External"/><Relationship Id="rId2" Type="http://schemas.openxmlformats.org/officeDocument/2006/relationships/slide" Target="../slides/slide19.xml"/><Relationship Id="rId1" Type="http://schemas.openxmlformats.org/officeDocument/2006/relationships/notesMaster" Target="../notesMasters/notesMaster1.xml"/><Relationship Id="rId4" Type="http://schemas.openxmlformats.org/officeDocument/2006/relationships/hyperlink" Target="https://grammar.yourdictionary.com/grammar-rules-and-tips/tips-on-writing-an-excellent-expository-essay.html" TargetMode="Externa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eur01.safelinks.protection.outlook.com/?url=https%3A%2F%2Fmoodle.uwtsd.ac.uk%2Fmod%2Fscorm%2Fplayer.php%3Fa%3D1527%26currentorg%3DReferencing%253A_The_Basics_-_Harvard_ORG%26scoid%3D3172&amp;data=04%7C01%7Ck.roberts%40uwtsd.ac.uk%7C53cf41806e1942e67db808da1658e33a%7C4e0f11f9046e45059cb8db2152311e21%7C0%7C0%7C637846868258031002%7CUnknown%7CTWFpbGZsb3d8eyJWIjoiMC4wLjAwMDAiLCJQIjoiV2luMzIiLCJBTiI6Ik1haWwiLCJXVCI6Mn0%3D%7C3000&amp;sdata=4Q%2Fui3ykBhU4gyg3LLfLEIJLutXDc44OUqExKie9bFU%3D&amp;reserved=0" TargetMode="External"/><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FB4D46B-BBE0-4474-A26D-45E0F7167BF9}" type="slidenum">
              <a:rPr lang="en-GB" smtClean="0"/>
              <a:t>2</a:t>
            </a:fld>
            <a:endParaRPr lang="en-GB" dirty="0"/>
          </a:p>
        </p:txBody>
      </p:sp>
    </p:spTree>
    <p:extLst>
      <p:ext uri="{BB962C8B-B14F-4D97-AF65-F5344CB8AC3E}">
        <p14:creationId xmlns:p14="http://schemas.microsoft.com/office/powerpoint/2010/main" val="39445093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HR and why it’s important and what your background is</a:t>
            </a:r>
          </a:p>
        </p:txBody>
      </p:sp>
      <p:sp>
        <p:nvSpPr>
          <p:cNvPr id="4" name="Slide Number Placeholder 3"/>
          <p:cNvSpPr>
            <a:spLocks noGrp="1"/>
          </p:cNvSpPr>
          <p:nvPr>
            <p:ph type="sldNum" sz="quarter" idx="5"/>
          </p:nvPr>
        </p:nvSpPr>
        <p:spPr/>
        <p:txBody>
          <a:bodyPr/>
          <a:lstStyle/>
          <a:p>
            <a:fld id="{EFB4D46B-BBE0-4474-A26D-45E0F7167BF9}" type="slidenum">
              <a:rPr lang="en-GB" smtClean="0"/>
              <a:t>3</a:t>
            </a:fld>
            <a:endParaRPr lang="en-GB" dirty="0"/>
          </a:p>
        </p:txBody>
      </p:sp>
    </p:spTree>
    <p:extLst>
      <p:ext uri="{BB962C8B-B14F-4D97-AF65-F5344CB8AC3E}">
        <p14:creationId xmlns:p14="http://schemas.microsoft.com/office/powerpoint/2010/main" val="14719419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module you liked best and why, and one interesting fact. </a:t>
            </a:r>
          </a:p>
        </p:txBody>
      </p:sp>
      <p:sp>
        <p:nvSpPr>
          <p:cNvPr id="4" name="Slide Number Placeholder 3"/>
          <p:cNvSpPr>
            <a:spLocks noGrp="1"/>
          </p:cNvSpPr>
          <p:nvPr>
            <p:ph type="sldNum" sz="quarter" idx="5"/>
          </p:nvPr>
        </p:nvSpPr>
        <p:spPr/>
        <p:txBody>
          <a:bodyPr/>
          <a:lstStyle/>
          <a:p>
            <a:fld id="{EFB4D46B-BBE0-4474-A26D-45E0F7167BF9}" type="slidenum">
              <a:rPr lang="en-GB" smtClean="0"/>
              <a:t>4</a:t>
            </a:fld>
            <a:endParaRPr lang="en-GB" dirty="0"/>
          </a:p>
        </p:txBody>
      </p:sp>
    </p:spTree>
    <p:extLst>
      <p:ext uri="{BB962C8B-B14F-4D97-AF65-F5344CB8AC3E}">
        <p14:creationId xmlns:p14="http://schemas.microsoft.com/office/powerpoint/2010/main" val="18704765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FB4D46B-BBE0-4474-A26D-45E0F7167BF9}" type="slidenum">
              <a:rPr lang="en-GB" smtClean="0"/>
              <a:t>5</a:t>
            </a:fld>
            <a:endParaRPr lang="en-GB" dirty="0"/>
          </a:p>
        </p:txBody>
      </p:sp>
    </p:spTree>
    <p:extLst>
      <p:ext uri="{BB962C8B-B14F-4D97-AF65-F5344CB8AC3E}">
        <p14:creationId xmlns:p14="http://schemas.microsoft.com/office/powerpoint/2010/main" val="21718852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Level 5 is going to be different to level 4. Cameras on during entire lecture. This is non negotiable.  Level 4 practical and heavy with slides and content. There is going to be a lot more discussion and self study. </a:t>
            </a:r>
          </a:p>
          <a:p>
            <a:endParaRPr lang="en-GB" dirty="0"/>
          </a:p>
          <a:p>
            <a:r>
              <a:rPr lang="en-GB" dirty="0"/>
              <a:t>This level is a stepping stone to level 6. I like to hear about your experiences. Skills are transferable. </a:t>
            </a:r>
          </a:p>
          <a:p>
            <a:endParaRPr lang="en-GB" dirty="0"/>
          </a:p>
          <a:p>
            <a:r>
              <a:rPr lang="en-GB" dirty="0"/>
              <a:t>At the beginning of the class it would be great to hear about your experiences over the weekend. What did you get up to? Did you go out for food/stay somewhere? </a:t>
            </a:r>
          </a:p>
          <a:p>
            <a:endParaRPr lang="en-GB" dirty="0"/>
          </a:p>
        </p:txBody>
      </p:sp>
      <p:sp>
        <p:nvSpPr>
          <p:cNvPr id="4" name="Slide Number Placeholder 3"/>
          <p:cNvSpPr>
            <a:spLocks noGrp="1"/>
          </p:cNvSpPr>
          <p:nvPr>
            <p:ph type="sldNum" sz="quarter" idx="5"/>
          </p:nvPr>
        </p:nvSpPr>
        <p:spPr/>
        <p:txBody>
          <a:bodyPr/>
          <a:lstStyle/>
          <a:p>
            <a:fld id="{EFB4D46B-BBE0-4474-A26D-45E0F7167BF9}" type="slidenum">
              <a:rPr lang="en-GB" smtClean="0"/>
              <a:t>6</a:t>
            </a:fld>
            <a:endParaRPr lang="en-GB" dirty="0"/>
          </a:p>
        </p:txBody>
      </p:sp>
    </p:spTree>
    <p:extLst>
      <p:ext uri="{BB962C8B-B14F-4D97-AF65-F5344CB8AC3E}">
        <p14:creationId xmlns:p14="http://schemas.microsoft.com/office/powerpoint/2010/main" val="26376442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 time to ask each student ( yes micro manage!) to see if they have access. Give students 15 minuets to go to their student email address and follow the instructions for enrolment. – They are the reason they can’t access!</a:t>
            </a:r>
          </a:p>
          <a:p>
            <a:endParaRPr lang="en-GB" dirty="0"/>
          </a:p>
          <a:p>
            <a:r>
              <a:rPr lang="en-GB" dirty="0"/>
              <a:t>This may take time. If after 3 weeks you are still struggling let me know. </a:t>
            </a:r>
          </a:p>
          <a:p>
            <a:endParaRPr lang="en-GB" dirty="0"/>
          </a:p>
          <a:p>
            <a:r>
              <a:rPr lang="en-GB" dirty="0"/>
              <a:t>Please keep an eye out on my TSD and your emails from admission and accept. </a:t>
            </a:r>
          </a:p>
          <a:p>
            <a:endParaRPr lang="en-GB" dirty="0"/>
          </a:p>
          <a:p>
            <a:r>
              <a:rPr lang="en-GB" dirty="0"/>
              <a:t>In the mean time, things will be uploaded to Teams.</a:t>
            </a:r>
          </a:p>
          <a:p>
            <a:endParaRPr lang="en-GB" dirty="0"/>
          </a:p>
          <a:p>
            <a:r>
              <a:rPr lang="en-GB" dirty="0"/>
              <a:t>Give students time during the lecture to enrol. This was such a big problem last term and a lot of it could have been avoided.</a:t>
            </a:r>
          </a:p>
          <a:p>
            <a:endParaRPr lang="en-GB" dirty="0"/>
          </a:p>
          <a:p>
            <a:r>
              <a:rPr lang="en-GB" dirty="0"/>
              <a:t>If you are partially enrolled there is a problem with your enrolment. The chances are you have not completed or submitted some paper work. – email registry services if you are having difficulty. </a:t>
            </a:r>
          </a:p>
        </p:txBody>
      </p:sp>
      <p:sp>
        <p:nvSpPr>
          <p:cNvPr id="4" name="Slide Number Placeholder 3"/>
          <p:cNvSpPr>
            <a:spLocks noGrp="1"/>
          </p:cNvSpPr>
          <p:nvPr>
            <p:ph type="sldNum" sz="quarter" idx="5"/>
          </p:nvPr>
        </p:nvSpPr>
        <p:spPr/>
        <p:txBody>
          <a:bodyPr/>
          <a:lstStyle/>
          <a:p>
            <a:fld id="{EFB4D46B-BBE0-4474-A26D-45E0F7167BF9}" type="slidenum">
              <a:rPr lang="en-GB" smtClean="0"/>
              <a:t>9</a:t>
            </a:fld>
            <a:endParaRPr lang="en-GB"/>
          </a:p>
        </p:txBody>
      </p:sp>
    </p:spTree>
    <p:extLst>
      <p:ext uri="{BB962C8B-B14F-4D97-AF65-F5344CB8AC3E}">
        <p14:creationId xmlns:p14="http://schemas.microsoft.com/office/powerpoint/2010/main" val="18001635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Where do you find your results for your assignments? – Moodle is not the correct answer! My </a:t>
            </a:r>
            <a:r>
              <a:rPr lang="en-GB" dirty="0" err="1"/>
              <a:t>Tsd</a:t>
            </a:r>
            <a:r>
              <a:rPr lang="en-GB" dirty="0"/>
              <a:t>. Your official results are on there, not the assignment links. The results are not finalised until exam board. These may differ from your results on Moodle.  </a:t>
            </a:r>
          </a:p>
        </p:txBody>
      </p:sp>
      <p:sp>
        <p:nvSpPr>
          <p:cNvPr id="4" name="Slide Number Placeholder 3"/>
          <p:cNvSpPr>
            <a:spLocks noGrp="1"/>
          </p:cNvSpPr>
          <p:nvPr>
            <p:ph type="sldNum" sz="quarter" idx="5"/>
          </p:nvPr>
        </p:nvSpPr>
        <p:spPr/>
        <p:txBody>
          <a:bodyPr/>
          <a:lstStyle/>
          <a:p>
            <a:fld id="{EFB4D46B-BBE0-4474-A26D-45E0F7167BF9}" type="slidenum">
              <a:rPr lang="en-GB" smtClean="0"/>
              <a:t>10</a:t>
            </a:fld>
            <a:endParaRPr lang="en-GB"/>
          </a:p>
        </p:txBody>
      </p:sp>
    </p:spTree>
    <p:extLst>
      <p:ext uri="{BB962C8B-B14F-4D97-AF65-F5344CB8AC3E}">
        <p14:creationId xmlns:p14="http://schemas.microsoft.com/office/powerpoint/2010/main" val="37303706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 10-20 minutes </a:t>
            </a:r>
          </a:p>
        </p:txBody>
      </p:sp>
      <p:sp>
        <p:nvSpPr>
          <p:cNvPr id="4" name="Slide Number Placeholder 3"/>
          <p:cNvSpPr>
            <a:spLocks noGrp="1"/>
          </p:cNvSpPr>
          <p:nvPr>
            <p:ph type="sldNum" sz="quarter" idx="5"/>
          </p:nvPr>
        </p:nvSpPr>
        <p:spPr/>
        <p:txBody>
          <a:bodyPr/>
          <a:lstStyle/>
          <a:p>
            <a:fld id="{EFB4D46B-BBE0-4474-A26D-45E0F7167BF9}" type="slidenum">
              <a:rPr lang="en-GB" smtClean="0"/>
              <a:t>11</a:t>
            </a:fld>
            <a:endParaRPr lang="en-GB"/>
          </a:p>
        </p:txBody>
      </p:sp>
    </p:spTree>
    <p:extLst>
      <p:ext uri="{BB962C8B-B14F-4D97-AF65-F5344CB8AC3E}">
        <p14:creationId xmlns:p14="http://schemas.microsoft.com/office/powerpoint/2010/main" val="29402828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Personnel resourcing a bit of An old fashioned name, now known as human resource manager or HR</a:t>
            </a:r>
          </a:p>
          <a:p>
            <a:endParaRPr lang="en-GB" dirty="0"/>
          </a:p>
          <a:p>
            <a:r>
              <a:rPr lang="en-GB" dirty="0"/>
              <a:t>Hospitality is one of the most culturally diverse industries. Resourcing and development is maybe a bit of an old fashion name where we use personal resourcing, but I will talk about that next week bit more about, but what you might see in a lot of your industries he working, whether it's hotels or supermarkets, retail anything like that is the word human resources. So you might see human resource manager, officer or coordinator. There are elements that are broken  down as well, such as HR assistant, recruitment officer, manager, payroll administrator and so on. Over time, I have worked in all of these areas, or managed some aspect of it. </a:t>
            </a:r>
          </a:p>
          <a:p>
            <a:endParaRPr lang="en-GB" dirty="0"/>
          </a:p>
          <a:p>
            <a:r>
              <a:rPr lang="en-GB" dirty="0"/>
              <a:t> You will hear the word HR lot more commonly. Personnel Resourcing and Development is about you as an individual at work. So we're going to talk about you and how you might develop, you know, and how we can teach these skills. And also about the team environment that we work in and why I said culture is so important is because hospitality is one of the most culturally diverse in industries. So we're going to talk about why that's important. Why is it important to think about how our culture differs within a team? How I think is different to how you think and we're going discuss that. We're going to bring some science into it as well and how the brain operates.</a:t>
            </a:r>
          </a:p>
          <a:p>
            <a:endParaRPr lang="en-GB" dirty="0"/>
          </a:p>
          <a:p>
            <a:r>
              <a:rPr lang="en-GB" dirty="0"/>
              <a:t>You will hear the word employee life cycle, which is going to be in your first assignment and about how you attract people to a business, how you recruit, develop and retain them. These are keywords we use in HR, and why that's important, especially after a pandemic, and why it's very tough at the moment. We’re going to look at why people leave jobs along with what makes us want to apply for new roles. We looked into this in some depth in Operating Hotel Facilities. This is going to be a whole new level for you! But OHF gave you a great introduction. </a:t>
            </a:r>
          </a:p>
          <a:p>
            <a:endParaRPr lang="en-GB" dirty="0"/>
          </a:p>
          <a:p>
            <a:r>
              <a:rPr lang="en-GB" dirty="0"/>
              <a:t>Anyone heard of a Pestle or SWOT? </a:t>
            </a:r>
          </a:p>
          <a:p>
            <a:endParaRPr lang="en-GB" dirty="0"/>
          </a:p>
          <a:p>
            <a:r>
              <a:rPr lang="en-GB" dirty="0"/>
              <a:t>We’re going to review internal and external environment and how that impacts the HR journey for ourselves and our colleagues as well as the business and hopefully really getting you thinking about the business world. Some of you may have some experience in this area and I would value your input. I also value input even if you don’t have experience and just have ideas. At level 5 it more about discussion rather than lots of slides and getting our thinking caps on and delving into the business world and sharing our experiences, thoughts and ideas. HR is the process that foes on behind the scenes and this module will help you understand the importance of HR in business</a:t>
            </a:r>
          </a:p>
          <a:p>
            <a:endParaRPr lang="en-GB" dirty="0"/>
          </a:p>
          <a:p>
            <a:endParaRPr lang="en-GB" dirty="0"/>
          </a:p>
        </p:txBody>
      </p:sp>
      <p:sp>
        <p:nvSpPr>
          <p:cNvPr id="4" name="Slide Number Placeholder 3"/>
          <p:cNvSpPr>
            <a:spLocks noGrp="1"/>
          </p:cNvSpPr>
          <p:nvPr>
            <p:ph type="sldNum" sz="quarter" idx="5"/>
          </p:nvPr>
        </p:nvSpPr>
        <p:spPr/>
        <p:txBody>
          <a:bodyPr/>
          <a:lstStyle/>
          <a:p>
            <a:fld id="{EFB4D46B-BBE0-4474-A26D-45E0F7167BF9}" type="slidenum">
              <a:rPr lang="en-GB" smtClean="0"/>
              <a:t>12</a:t>
            </a:fld>
            <a:endParaRPr lang="en-GB" dirty="0"/>
          </a:p>
        </p:txBody>
      </p:sp>
    </p:spTree>
    <p:extLst>
      <p:ext uri="{BB962C8B-B14F-4D97-AF65-F5344CB8AC3E}">
        <p14:creationId xmlns:p14="http://schemas.microsoft.com/office/powerpoint/2010/main" val="23338982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handbook you will see the indicative content. This is what we will cover. </a:t>
            </a:r>
          </a:p>
          <a:p>
            <a:endParaRPr lang="en-GB" dirty="0"/>
          </a:p>
          <a:p>
            <a:r>
              <a:rPr lang="en-GB" dirty="0"/>
              <a:t>Pestle and swot you will have covered in marketing. What’s prevalent right now? The decisions being made throughout the UK and what might impact us. Technology, how it’s changed recruitment. Think back to HAFO and robots. We’re going to look at employment law in the UK and legislation. Were going to look at engagement in more detail along with coaching and mentoring and end with ethics and professionalism. </a:t>
            </a:r>
          </a:p>
        </p:txBody>
      </p:sp>
      <p:sp>
        <p:nvSpPr>
          <p:cNvPr id="4" name="Slide Number Placeholder 3"/>
          <p:cNvSpPr>
            <a:spLocks noGrp="1"/>
          </p:cNvSpPr>
          <p:nvPr>
            <p:ph type="sldNum" sz="quarter" idx="5"/>
          </p:nvPr>
        </p:nvSpPr>
        <p:spPr/>
        <p:txBody>
          <a:bodyPr/>
          <a:lstStyle/>
          <a:p>
            <a:fld id="{EFB4D46B-BBE0-4474-A26D-45E0F7167BF9}" type="slidenum">
              <a:rPr lang="en-GB" smtClean="0"/>
              <a:t>13</a:t>
            </a:fld>
            <a:endParaRPr lang="en-GB"/>
          </a:p>
        </p:txBody>
      </p:sp>
    </p:spTree>
    <p:extLst>
      <p:ext uri="{BB962C8B-B14F-4D97-AF65-F5344CB8AC3E}">
        <p14:creationId xmlns:p14="http://schemas.microsoft.com/office/powerpoint/2010/main" val="16123515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 deadlines</a:t>
            </a:r>
          </a:p>
          <a:p>
            <a:endParaRPr lang="en-GB" dirty="0"/>
          </a:p>
          <a:p>
            <a:r>
              <a:rPr lang="en-GB" dirty="0"/>
              <a:t>Week 7 reading week</a:t>
            </a:r>
          </a:p>
          <a:p>
            <a:endParaRPr lang="en-GB" dirty="0"/>
          </a:p>
          <a:p>
            <a:r>
              <a:rPr lang="en-GB" dirty="0"/>
              <a:t>Draft feedback due at the latest one 7 working days before assignment deadline. </a:t>
            </a:r>
            <a:r>
              <a:rPr lang="en-GB" dirty="0" err="1"/>
              <a:t>eg.</a:t>
            </a:r>
            <a:r>
              <a:rPr lang="en-GB" dirty="0"/>
              <a:t> If it’s due on the Friday, draft feedback due the Wednesday before</a:t>
            </a:r>
          </a:p>
          <a:p>
            <a:endParaRPr lang="en-GB" dirty="0"/>
          </a:p>
          <a:p>
            <a:r>
              <a:rPr lang="en-GB" dirty="0"/>
              <a:t>Draft work is an expectation from the University and the role of the draft is to confirm that students are on the right track</a:t>
            </a:r>
          </a:p>
          <a:p>
            <a:endParaRPr lang="en-GB" dirty="0"/>
          </a:p>
          <a:p>
            <a:r>
              <a:rPr lang="en-GB" dirty="0"/>
              <a:t>Ask them If they know what the difference is between the two assignments. Essay vs Report. Define </a:t>
            </a:r>
          </a:p>
          <a:p>
            <a:endParaRPr lang="en-GB" dirty="0"/>
          </a:p>
          <a:p>
            <a:r>
              <a:rPr lang="en-GB" dirty="0"/>
              <a:t>No heading contents pages or images in an essay or tables or diagrams. </a:t>
            </a:r>
          </a:p>
          <a:p>
            <a:endParaRPr lang="en-GB" dirty="0"/>
          </a:p>
          <a:p>
            <a:r>
              <a:rPr lang="en-GB" dirty="0"/>
              <a:t>Make sure you read the assignment brief </a:t>
            </a:r>
          </a:p>
          <a:p>
            <a:endParaRPr lang="en-GB" dirty="0"/>
          </a:p>
          <a:p>
            <a:r>
              <a:rPr lang="en-GB" dirty="0"/>
              <a:t>Do not discuss assignment 2 until assignment one has been submitted. </a:t>
            </a:r>
          </a:p>
          <a:p>
            <a:endParaRPr lang="en-GB" dirty="0"/>
          </a:p>
          <a:p>
            <a:endParaRPr lang="en-GB" dirty="0"/>
          </a:p>
        </p:txBody>
      </p:sp>
      <p:sp>
        <p:nvSpPr>
          <p:cNvPr id="4" name="Slide Number Placeholder 3"/>
          <p:cNvSpPr>
            <a:spLocks noGrp="1"/>
          </p:cNvSpPr>
          <p:nvPr>
            <p:ph type="sldNum" sz="quarter" idx="5"/>
          </p:nvPr>
        </p:nvSpPr>
        <p:spPr/>
        <p:txBody>
          <a:bodyPr/>
          <a:lstStyle/>
          <a:p>
            <a:fld id="{EFB4D46B-BBE0-4474-A26D-45E0F7167BF9}" type="slidenum">
              <a:rPr lang="en-GB" smtClean="0"/>
              <a:t>15</a:t>
            </a:fld>
            <a:endParaRPr lang="en-GB"/>
          </a:p>
        </p:txBody>
      </p:sp>
    </p:spTree>
    <p:extLst>
      <p:ext uri="{BB962C8B-B14F-4D97-AF65-F5344CB8AC3E}">
        <p14:creationId xmlns:p14="http://schemas.microsoft.com/office/powerpoint/2010/main" val="96095837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 deadlines</a:t>
            </a:r>
          </a:p>
          <a:p>
            <a:endParaRPr lang="en-GB" dirty="0"/>
          </a:p>
          <a:p>
            <a:r>
              <a:rPr lang="en-GB" dirty="0"/>
              <a:t>Week 7 reading week</a:t>
            </a:r>
          </a:p>
          <a:p>
            <a:endParaRPr lang="en-GB" dirty="0"/>
          </a:p>
          <a:p>
            <a:r>
              <a:rPr lang="en-GB" dirty="0"/>
              <a:t>Draft feedback due at the latest one 7 working days before assignment deadline. </a:t>
            </a:r>
            <a:r>
              <a:rPr lang="en-GB" dirty="0" err="1"/>
              <a:t>eg.</a:t>
            </a:r>
            <a:r>
              <a:rPr lang="en-GB" dirty="0"/>
              <a:t> If it’s due on the Friday, draft feedback due the Wednesday before</a:t>
            </a:r>
          </a:p>
          <a:p>
            <a:endParaRPr lang="en-GB" dirty="0"/>
          </a:p>
          <a:p>
            <a:r>
              <a:rPr lang="en-GB" dirty="0"/>
              <a:t>Draft work is an expectation from the University and the role of the draft is to confirm that students are on the right track</a:t>
            </a:r>
          </a:p>
          <a:p>
            <a:endParaRPr lang="en-GB" dirty="0"/>
          </a:p>
          <a:p>
            <a:r>
              <a:rPr lang="en-GB" dirty="0"/>
              <a:t>Ask them If they know what the difference is between the two assignments. Essay vs Report. Define </a:t>
            </a:r>
          </a:p>
          <a:p>
            <a:endParaRPr lang="en-GB" dirty="0"/>
          </a:p>
          <a:p>
            <a:r>
              <a:rPr lang="en-GB" dirty="0"/>
              <a:t>No heading contents pages or images in an essay or tables or diagrams. </a:t>
            </a:r>
          </a:p>
          <a:p>
            <a:endParaRPr lang="en-GB" dirty="0"/>
          </a:p>
          <a:p>
            <a:r>
              <a:rPr lang="en-GB" dirty="0"/>
              <a:t>Make sure you read the assignment brief </a:t>
            </a:r>
          </a:p>
          <a:p>
            <a:endParaRPr lang="en-GB" dirty="0"/>
          </a:p>
          <a:p>
            <a:r>
              <a:rPr lang="en-GB" dirty="0"/>
              <a:t>Do not discuss assignment 2 until assignment one has been submitted. </a:t>
            </a:r>
          </a:p>
          <a:p>
            <a:endParaRPr lang="en-GB" dirty="0"/>
          </a:p>
          <a:p>
            <a:endParaRPr lang="en-GB" dirty="0"/>
          </a:p>
        </p:txBody>
      </p:sp>
      <p:sp>
        <p:nvSpPr>
          <p:cNvPr id="4" name="Slide Number Placeholder 3"/>
          <p:cNvSpPr>
            <a:spLocks noGrp="1"/>
          </p:cNvSpPr>
          <p:nvPr>
            <p:ph type="sldNum" sz="quarter" idx="5"/>
          </p:nvPr>
        </p:nvSpPr>
        <p:spPr/>
        <p:txBody>
          <a:bodyPr/>
          <a:lstStyle/>
          <a:p>
            <a:fld id="{EFB4D46B-BBE0-4474-A26D-45E0F7167BF9}" type="slidenum">
              <a:rPr lang="en-GB" smtClean="0"/>
              <a:t>18</a:t>
            </a:fld>
            <a:endParaRPr lang="en-GB"/>
          </a:p>
        </p:txBody>
      </p:sp>
    </p:spTree>
    <p:extLst>
      <p:ext uri="{BB962C8B-B14F-4D97-AF65-F5344CB8AC3E}">
        <p14:creationId xmlns:p14="http://schemas.microsoft.com/office/powerpoint/2010/main" val="15840430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Please make it very clear to students that if they submit the wrong type of assignment it will be an instant fail. </a:t>
            </a:r>
          </a:p>
          <a:p>
            <a:endParaRPr lang="en-GB" dirty="0"/>
          </a:p>
          <a:p>
            <a:endParaRPr lang="en-GB" dirty="0"/>
          </a:p>
          <a:p>
            <a:r>
              <a:rPr lang="en-GB" dirty="0">
                <a:hlinkClick r:id="rId3"/>
              </a:rPr>
              <a:t>Sample essay (une.edu.au)</a:t>
            </a:r>
            <a:endParaRPr lang="en-GB" dirty="0"/>
          </a:p>
          <a:p>
            <a:endParaRPr lang="en-GB" dirty="0"/>
          </a:p>
          <a:p>
            <a:r>
              <a:rPr lang="en-GB" dirty="0">
                <a:hlinkClick r:id="rId4"/>
              </a:rPr>
              <a:t>How To Write an Excellent Expository Essay: Expert Tips and Examples | </a:t>
            </a:r>
            <a:r>
              <a:rPr lang="en-GB">
                <a:hlinkClick r:id="rId4"/>
              </a:rPr>
              <a:t>YourDictionary</a:t>
            </a:r>
            <a:endParaRPr lang="en-GB"/>
          </a:p>
        </p:txBody>
      </p:sp>
      <p:sp>
        <p:nvSpPr>
          <p:cNvPr id="4" name="Slide Number Placeholder 3"/>
          <p:cNvSpPr>
            <a:spLocks noGrp="1"/>
          </p:cNvSpPr>
          <p:nvPr>
            <p:ph type="sldNum" sz="quarter" idx="5"/>
          </p:nvPr>
        </p:nvSpPr>
        <p:spPr/>
        <p:txBody>
          <a:bodyPr/>
          <a:lstStyle/>
          <a:p>
            <a:fld id="{EFB4D46B-BBE0-4474-A26D-45E0F7167BF9}" type="slidenum">
              <a:rPr lang="en-GB" smtClean="0"/>
              <a:t>19</a:t>
            </a:fld>
            <a:endParaRPr lang="en-GB"/>
          </a:p>
        </p:txBody>
      </p:sp>
    </p:spTree>
    <p:extLst>
      <p:ext uri="{BB962C8B-B14F-4D97-AF65-F5344CB8AC3E}">
        <p14:creationId xmlns:p14="http://schemas.microsoft.com/office/powerpoint/2010/main" val="226652336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u="none" dirty="0">
                <a:solidFill>
                  <a:schemeClr val="tx1"/>
                </a:solidFill>
                <a:effectLst/>
                <a:latin typeface="Arial" panose="020B0604020202020204" pitchFamily="34" charset="0"/>
                <a:ea typeface="Times New Roman" panose="02020603050405020304" pitchFamily="18" charset="0"/>
                <a:hlinkClick r:id="rId3">
                  <a:extLst>
                    <a:ext uri="{A12FA001-AC4F-418D-AE19-62706E023703}">
                      <ahyp:hlinkClr xmlns:ahyp="http://schemas.microsoft.com/office/drawing/2018/hyperlinkcolor" val="tx"/>
                    </a:ext>
                  </a:extLst>
                </a:hlinkClick>
              </a:rPr>
              <a:t>Go through these slides with the students please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u="sng" dirty="0">
              <a:solidFill>
                <a:srgbClr val="0563C1"/>
              </a:solidFill>
              <a:effectLst/>
              <a:latin typeface="Arial" panose="020B0604020202020204" pitchFamily="34" charset="0"/>
              <a:ea typeface="Times New Roman" panose="02020603050405020304" pitchFamily="18" charset="0"/>
              <a:hlinkClick r:id="rId3">
                <a:extLst>
                  <a:ext uri="{A12FA001-AC4F-418D-AE19-62706E023703}">
                    <ahyp:hlinkClr xmlns:ahyp="http://schemas.microsoft.com/office/drawing/2018/hyperlinkcolor" val="tx"/>
                  </a:ext>
                </a:extLst>
              </a:hlinkClick>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u="sng" dirty="0">
                <a:solidFill>
                  <a:srgbClr val="0563C1"/>
                </a:solidFill>
                <a:effectLst/>
                <a:latin typeface="Arial" panose="020B0604020202020204" pitchFamily="34" charset="0"/>
                <a:ea typeface="Times New Roman" panose="02020603050405020304" pitchFamily="18" charset="0"/>
                <a:hlinkClick r:id="rId3">
                  <a:extLst>
                    <a:ext uri="{A12FA001-AC4F-418D-AE19-62706E023703}">
                      <ahyp:hlinkClr xmlns:ahyp="http://schemas.microsoft.com/office/drawing/2018/hyperlinkcolor" val="tx"/>
                    </a:ext>
                  </a:extLst>
                </a:hlinkClick>
              </a:rPr>
              <a:t>https://moodle.uwtsd.ac.uk/mod/scorm/player.php?a=1527&amp;currentorg=Referencing%3A_The_Basics_-_Harvard_ORG&amp;scoid=3172</a:t>
            </a:r>
            <a:r>
              <a:rPr lang="en-GB" sz="1800" u="sng" dirty="0">
                <a:solidFill>
                  <a:srgbClr val="000000"/>
                </a:solidFill>
                <a:effectLst/>
                <a:latin typeface="Arial" panose="020B0604020202020204" pitchFamily="34" charset="0"/>
                <a:ea typeface="Times New Roman" panose="02020603050405020304" pitchFamily="18" charset="0"/>
              </a:rPr>
              <a:t> –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u="sng" dirty="0">
              <a:solidFill>
                <a:srgbClr val="000000"/>
              </a:solidFill>
              <a:effectLst/>
              <a:latin typeface="Arial" panose="020B0604020202020204" pitchFamily="34"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u="none" dirty="0">
                <a:solidFill>
                  <a:srgbClr val="000000"/>
                </a:solidFill>
                <a:effectLst/>
                <a:latin typeface="Arial" panose="020B0604020202020204" pitchFamily="34" charset="0"/>
                <a:ea typeface="Times New Roman" panose="02020603050405020304" pitchFamily="18" charset="0"/>
              </a:rPr>
              <a:t>At the end of last term, many students still struggled with referencing at a basic level.</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u="none" dirty="0">
                <a:solidFill>
                  <a:srgbClr val="000000"/>
                </a:solidFill>
                <a:effectLst/>
                <a:latin typeface="Arial" panose="020B0604020202020204" pitchFamily="34" charset="0"/>
                <a:ea typeface="Times New Roman" panose="02020603050405020304" pitchFamily="18" charset="0"/>
              </a:rPr>
              <a:t>Using in text citations but not citing the author in the bibliography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u="none" dirty="0">
                <a:solidFill>
                  <a:srgbClr val="000000"/>
                </a:solidFill>
                <a:effectLst/>
                <a:latin typeface="Arial" panose="020B0604020202020204" pitchFamily="34" charset="0"/>
                <a:ea typeface="Times New Roman" panose="02020603050405020304" pitchFamily="18" charset="0"/>
              </a:rPr>
              <a:t>Poor referencing standards, for example, no brackets around dates, website address but no other information in the reference list.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u="none" dirty="0">
                <a:solidFill>
                  <a:srgbClr val="000000"/>
                </a:solidFill>
                <a:effectLst/>
                <a:latin typeface="Arial" panose="020B0604020202020204" pitchFamily="34" charset="0"/>
                <a:ea typeface="Times New Roman" panose="02020603050405020304" pitchFamily="18" charset="0"/>
              </a:rPr>
              <a:t>Not always acknowledging sources. Information that could not have been innately known, how and where was that information discovered?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u="none" dirty="0">
                <a:solidFill>
                  <a:srgbClr val="000000"/>
                </a:solidFill>
                <a:effectLst/>
                <a:latin typeface="Arial" panose="020B0604020202020204" pitchFamily="34" charset="0"/>
              </a:rPr>
              <a:t>Using ref works on the citation tool in word is great initiative! Make sure that you check for accuracy before submitting. Frequently see a ‘.,’ which is not Harvard standard.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u="sng" dirty="0">
              <a:solidFill>
                <a:srgbClr val="000000"/>
              </a:solidFill>
              <a:effectLst/>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u="none" dirty="0">
                <a:solidFill>
                  <a:srgbClr val="000000"/>
                </a:solidFill>
                <a:effectLst/>
                <a:latin typeface="Arial" panose="020B0604020202020204" pitchFamily="34" charset="0"/>
              </a:rPr>
              <a:t>Go through the slides with them and give them the links in the chat boxes – If you can ask for a show of hands how many students may find it useful to have a session ran by Lisa and I will arrange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u="none" dirty="0">
              <a:solidFill>
                <a:srgbClr val="000000"/>
              </a:solidFill>
              <a:effectLst/>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u="none" dirty="0">
                <a:solidFill>
                  <a:srgbClr val="000000"/>
                </a:solidFill>
                <a:effectLst/>
                <a:latin typeface="Arial" panose="020B0604020202020204" pitchFamily="34" charset="0"/>
              </a:rPr>
              <a:t>Refer the to study skills and remind them they are at level 5 and this should now be something that they are comfortable with.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u="none" dirty="0">
              <a:solidFill>
                <a:srgbClr val="000000"/>
              </a:solidFill>
              <a:effectLst/>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u="none" dirty="0">
                <a:solidFill>
                  <a:srgbClr val="000000"/>
                </a:solidFill>
                <a:effectLst/>
                <a:latin typeface="Arial" panose="020B0604020202020204" pitchFamily="34" charset="0"/>
              </a:rPr>
              <a:t>Mention about plagiarism and how they will get caught out. Many students last term tried to trick the system – they will get caught. Discuss collaboration. It’s ok to mention to your colleague that there’s a great resource, but studying together and working on an assignment together not ok. This happened last term too. </a:t>
            </a:r>
            <a:endParaRPr lang="en-GB" u="none" dirty="0"/>
          </a:p>
        </p:txBody>
      </p:sp>
      <p:sp>
        <p:nvSpPr>
          <p:cNvPr id="4" name="Slide Number Placeholder 3"/>
          <p:cNvSpPr>
            <a:spLocks noGrp="1"/>
          </p:cNvSpPr>
          <p:nvPr>
            <p:ph type="sldNum" sz="quarter" idx="5"/>
          </p:nvPr>
        </p:nvSpPr>
        <p:spPr/>
        <p:txBody>
          <a:bodyPr/>
          <a:lstStyle/>
          <a:p>
            <a:fld id="{EFB4D46B-BBE0-4474-A26D-45E0F7167BF9}" type="slidenum">
              <a:rPr lang="en-GB" smtClean="0"/>
              <a:t>29</a:t>
            </a:fld>
            <a:endParaRPr lang="en-GB"/>
          </a:p>
        </p:txBody>
      </p:sp>
    </p:spTree>
    <p:extLst>
      <p:ext uri="{BB962C8B-B14F-4D97-AF65-F5344CB8AC3E}">
        <p14:creationId xmlns:p14="http://schemas.microsoft.com/office/powerpoint/2010/main" val="357656830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 you think the role of a HR manager might do in these different sized enterprises? </a:t>
            </a:r>
          </a:p>
        </p:txBody>
      </p:sp>
      <p:sp>
        <p:nvSpPr>
          <p:cNvPr id="4" name="Slide Number Placeholder 3"/>
          <p:cNvSpPr>
            <a:spLocks noGrp="1"/>
          </p:cNvSpPr>
          <p:nvPr>
            <p:ph type="sldNum" sz="quarter" idx="5"/>
          </p:nvPr>
        </p:nvSpPr>
        <p:spPr/>
        <p:txBody>
          <a:bodyPr/>
          <a:lstStyle/>
          <a:p>
            <a:fld id="{EFB4D46B-BBE0-4474-A26D-45E0F7167BF9}" type="slidenum">
              <a:rPr lang="en-GB" smtClean="0"/>
              <a:t>32</a:t>
            </a:fld>
            <a:endParaRPr lang="en-GB"/>
          </a:p>
        </p:txBody>
      </p:sp>
    </p:spTree>
    <p:extLst>
      <p:ext uri="{BB962C8B-B14F-4D97-AF65-F5344CB8AC3E}">
        <p14:creationId xmlns:p14="http://schemas.microsoft.com/office/powerpoint/2010/main" val="37365955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35427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3207002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763233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514334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367993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1555262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0814480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5955003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6518676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771568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9832766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7098551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08/04/2024</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7008494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hyperlink" Target="https://uowtsd-my.sharepoint.com/:v:/g/personal/j_ault_uwtsd_ac_uk/EcE0PT_gfDtKmxLJqgkpDwkB70W-1xvA2azjH6YTCNKqxA" TargetMode="External"/><Relationship Id="rId2" Type="http://schemas.openxmlformats.org/officeDocument/2006/relationships/notesSlide" Target="../notesSlides/notesSlide13.xml"/><Relationship Id="rId1" Type="http://schemas.openxmlformats.org/officeDocument/2006/relationships/slideLayout" Target="../slideLayouts/slideLayout12.xml"/><Relationship Id="rId4" Type="http://schemas.openxmlformats.org/officeDocument/2006/relationships/image" Target="../media/image19.jpg"/></Relationships>
</file>

<file path=ppt/slides/_rels/slide20.xml.rels><?xml version="1.0" encoding="UTF-8" standalone="yes"?>
<Relationships xmlns="http://schemas.openxmlformats.org/package/2006/relationships"><Relationship Id="rId3" Type="http://schemas.openxmlformats.org/officeDocument/2006/relationships/hyperlink" Target="https://uwtsd.ac.uk/media/uwtsd-website/content-assets/documents/library-and-learning-resources/infoskills/Harvard-eng_v.1.2.pdf" TargetMode="External"/><Relationship Id="rId2" Type="http://schemas.openxmlformats.org/officeDocument/2006/relationships/image" Target="../media/image20.png"/><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21.xml.rels><?xml version="1.0" encoding="UTF-8" standalone="yes"?>
<Relationships xmlns="http://schemas.openxmlformats.org/package/2006/relationships"><Relationship Id="rId3" Type="http://schemas.openxmlformats.org/officeDocument/2006/relationships/hyperlink" Target="https://www.uwtsd.ac.uk/media/uwtsd-website/content-assets/documents/collaborative-partnerships-office/06.-Tunitin-and-Plagiarism.pdf" TargetMode="External"/><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moodle.uwtsd.ac.uk/pluginfile.php/474145/mod_resource/content/1/Harvard-eng_v.1.2.pdf" TargetMode="External"/><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moodle.uwtsd.ac.uk/pluginfile.php/474145/mod_resource/content/1/Harvard-eng_v.1.2.pdf" TargetMode="External"/><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moodle.uwtsd.ac.uk/pluginfile.php/474145/mod_resource/content/1/Harvard-eng_v.1.2.pdf" TargetMode="External"/><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uwtsd.ac.uk/media/uwtsd-website/content-assets/documents/collaborative-partnerships-office/06.-Tunitin-and-Plagiarism.pdf" TargetMode="External"/><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s://www.uwtsd.ac.uk/media/uwtsd-website/content-assets/documents/collaborative-partnerships-office/06.-Tunitin-and-Plagiarism.pdf"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uwtsd.ac.uk/media/uwtsd-website/content-assets/documents/library-and-learning-resources/infoskills/Harvard-eng_v.1.2.pdf" TargetMode="External"/><Relationship Id="rId7" Type="http://schemas.openxmlformats.org/officeDocument/2006/relationships/hyperlink" Target="https://www.uwtsd.ac.uk/library/infoskills/critical-infoskills-for-2nd-year-students/"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hyperlink" Target="https://whel-primo.hosted.exlibrisgroup.com/primo-explore/fulldisplay?docid=44UWTSD_ALMA51216985890002421&amp;vid=44WHELF_UWTSD_VU1&amp;search_scope=CSCOP_EVERYTHING&amp;tab=tab1&amp;lang=en_US&amp;context=L&amp;isFrbr=true" TargetMode="External"/><Relationship Id="rId5" Type="http://schemas.openxmlformats.org/officeDocument/2006/relationships/hyperlink" Target="https://www.uwtsd.ac.uk/library/infoskills/referencing-and-plagiarism-the-basics/" TargetMode="External"/><Relationship Id="rId4" Type="http://schemas.openxmlformats.org/officeDocument/2006/relationships/hyperlink" Target="https://moodle.uwtsd.ac.uk/mod/scorm/player.php?a=1527&amp;currentorg=Referencing%3A_The_Basics_-_Harvard_ORG&amp;scoid=3172" TargetMode="External"/></Relationships>
</file>

<file path=ppt/slides/_rels/slide3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5.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3.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386350" y="784690"/>
            <a:ext cx="3163045" cy="923330"/>
          </a:xfrm>
          <a:prstGeom prst="rect">
            <a:avLst/>
          </a:prstGeom>
          <a:noFill/>
        </p:spPr>
        <p:txBody>
          <a:bodyPr wrap="none" rtlCol="0">
            <a:spAutoFit/>
          </a:bodyPr>
          <a:lstStyle/>
          <a:p>
            <a:r>
              <a:rPr lang="en-GB" sz="5400" i="1" dirty="0">
                <a:solidFill>
                  <a:schemeClr val="bg1"/>
                </a:solidFill>
              </a:rPr>
              <a:t>BMIH5005</a:t>
            </a:r>
            <a:endParaRPr lang="en-GB" sz="5400" dirty="0">
              <a:solidFill>
                <a:schemeClr val="bg1"/>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066E66B9-5E97-9ABB-EF4B-9D37D0CF9BE5}"/>
              </a:ext>
            </a:extLst>
          </p:cNvPr>
          <p:cNvSpPr txBox="1"/>
          <p:nvPr/>
        </p:nvSpPr>
        <p:spPr>
          <a:xfrm>
            <a:off x="386350" y="1634872"/>
            <a:ext cx="5923353" cy="3754874"/>
          </a:xfrm>
          <a:prstGeom prst="rect">
            <a:avLst/>
          </a:prstGeom>
          <a:noFill/>
        </p:spPr>
        <p:txBody>
          <a:bodyPr wrap="none" rtlCol="0">
            <a:spAutoFit/>
          </a:bodyPr>
          <a:lstStyle/>
          <a:p>
            <a:r>
              <a:rPr lang="en-GB" sz="2800" i="1" dirty="0">
                <a:solidFill>
                  <a:schemeClr val="bg1"/>
                </a:solidFill>
              </a:rPr>
              <a:t>International Hotel Management</a:t>
            </a:r>
            <a:br>
              <a:rPr lang="en-GB" sz="2800" i="1" dirty="0">
                <a:solidFill>
                  <a:schemeClr val="bg1"/>
                </a:solidFill>
              </a:rPr>
            </a:br>
            <a:br>
              <a:rPr lang="en-GB" sz="2800" i="1" dirty="0">
                <a:solidFill>
                  <a:schemeClr val="bg1"/>
                </a:solidFill>
              </a:rPr>
            </a:br>
            <a:r>
              <a:rPr lang="en-GB" sz="2800" i="1" dirty="0">
                <a:solidFill>
                  <a:schemeClr val="bg1"/>
                </a:solidFill>
              </a:rPr>
              <a:t>Personnel Resourcing and Development</a:t>
            </a:r>
            <a:br>
              <a:rPr lang="en-GB" sz="2800" i="1" dirty="0">
                <a:solidFill>
                  <a:schemeClr val="bg1"/>
                </a:solidFill>
              </a:rPr>
            </a:br>
            <a:br>
              <a:rPr lang="en-GB" sz="2800" i="1" dirty="0">
                <a:solidFill>
                  <a:schemeClr val="bg1"/>
                </a:solidFill>
              </a:rPr>
            </a:br>
            <a:br>
              <a:rPr lang="en-GB" sz="7200" i="1" dirty="0">
                <a:solidFill>
                  <a:schemeClr val="bg1"/>
                </a:solidFill>
              </a:rPr>
            </a:br>
            <a:endParaRPr lang="en-GB" sz="5400" dirty="0">
              <a:solidFill>
                <a:schemeClr val="bg1"/>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2DDBD4A8-0007-5EFA-628C-3A9FCA50BB6B}"/>
              </a:ext>
            </a:extLst>
          </p:cNvPr>
          <p:cNvSpPr txBox="1"/>
          <p:nvPr/>
        </p:nvSpPr>
        <p:spPr>
          <a:xfrm>
            <a:off x="386350" y="3652480"/>
            <a:ext cx="5855059" cy="1323439"/>
          </a:xfrm>
          <a:prstGeom prst="rect">
            <a:avLst/>
          </a:prstGeom>
          <a:noFill/>
        </p:spPr>
        <p:txBody>
          <a:bodyPr wrap="square" rtlCol="0">
            <a:spAutoFit/>
          </a:bodyPr>
          <a:lstStyle/>
          <a:p>
            <a:r>
              <a:rPr lang="en-GB" sz="4000" dirty="0">
                <a:solidFill>
                  <a:schemeClr val="bg1"/>
                </a:solidFill>
                <a:latin typeface="Arial" panose="020B0604020202020204" pitchFamily="34" charset="0"/>
                <a:cs typeface="Arial" panose="020B0604020202020204" pitchFamily="34" charset="0"/>
              </a:rPr>
              <a:t>Week 1 – Introduction to the Module</a:t>
            </a:r>
          </a:p>
        </p:txBody>
      </p:sp>
      <p:pic>
        <p:nvPicPr>
          <p:cNvPr id="3" name="Picture 2">
            <a:extLst>
              <a:ext uri="{FF2B5EF4-FFF2-40B4-BE49-F238E27FC236}">
                <a16:creationId xmlns:a16="http://schemas.microsoft.com/office/drawing/2014/main" id="{C415D066-75E6-4F8B-2AF2-48C8982AEDFE}"/>
              </a:ext>
            </a:extLst>
          </p:cNvPr>
          <p:cNvPicPr>
            <a:picLocks noChangeAspect="1"/>
          </p:cNvPicPr>
          <p:nvPr/>
        </p:nvPicPr>
        <p:blipFill rotWithShape="1">
          <a:blip r:embed="rId3"/>
          <a:srcRect l="30894" t="16789" r="59060" b="22838"/>
          <a:stretch/>
        </p:blipFill>
        <p:spPr>
          <a:xfrm>
            <a:off x="7532513" y="56626"/>
            <a:ext cx="3356396" cy="5673055"/>
          </a:xfrm>
          <a:prstGeom prst="rect">
            <a:avLst/>
          </a:prstGeom>
        </p:spPr>
      </p:pic>
    </p:spTree>
    <p:extLst>
      <p:ext uri="{BB962C8B-B14F-4D97-AF65-F5344CB8AC3E}">
        <p14:creationId xmlns:p14="http://schemas.microsoft.com/office/powerpoint/2010/main" val="9313011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Aims For Today</a:t>
            </a:r>
          </a:p>
        </p:txBody>
      </p:sp>
      <p:sp>
        <p:nvSpPr>
          <p:cNvPr id="3" name="Content Placeholder 2"/>
          <p:cNvSpPr>
            <a:spLocks noGrp="1"/>
          </p:cNvSpPr>
          <p:nvPr>
            <p:ph idx="1"/>
          </p:nvPr>
        </p:nvSpPr>
        <p:spPr>
          <a:xfrm>
            <a:off x="5591944" y="1600201"/>
            <a:ext cx="4618856" cy="3917032"/>
          </a:xfrm>
        </p:spPr>
        <p:txBody>
          <a:bodyPr>
            <a:normAutofit/>
          </a:bodyPr>
          <a:lstStyle/>
          <a:p>
            <a:pPr marL="0" indent="0">
              <a:buNone/>
            </a:pPr>
            <a:r>
              <a:rPr lang="en-GB" sz="2000" dirty="0"/>
              <a:t>For you to learn about </a:t>
            </a:r>
            <a:r>
              <a:rPr lang="en-GB" sz="2000" b="1" dirty="0"/>
              <a:t>me</a:t>
            </a:r>
            <a:r>
              <a:rPr lang="en-GB" sz="2000" dirty="0"/>
              <a:t> as your Module Tutor.</a:t>
            </a:r>
          </a:p>
          <a:p>
            <a:pPr marL="0" indent="0">
              <a:buNone/>
            </a:pPr>
            <a:endParaRPr lang="en-GB" sz="2000" dirty="0"/>
          </a:p>
          <a:p>
            <a:pPr marL="0" indent="0">
              <a:buNone/>
            </a:pPr>
            <a:r>
              <a:rPr lang="en-GB" sz="2000" dirty="0"/>
              <a:t>For me to get to know about </a:t>
            </a:r>
            <a:r>
              <a:rPr lang="en-GB" sz="2000" b="1" dirty="0"/>
              <a:t>you</a:t>
            </a:r>
            <a:r>
              <a:rPr lang="en-GB" sz="2000" dirty="0"/>
              <a:t>.</a:t>
            </a:r>
          </a:p>
          <a:p>
            <a:pPr marL="0" indent="0">
              <a:buNone/>
            </a:pPr>
            <a:endParaRPr lang="en-GB" sz="2000" dirty="0"/>
          </a:p>
          <a:p>
            <a:pPr marL="0" indent="0">
              <a:buNone/>
            </a:pPr>
            <a:r>
              <a:rPr lang="en-GB" sz="2000" dirty="0"/>
              <a:t>For </a:t>
            </a:r>
            <a:r>
              <a:rPr lang="en-GB" sz="2000" b="1" dirty="0"/>
              <a:t>all of us </a:t>
            </a:r>
            <a:r>
              <a:rPr lang="en-GB" sz="2000" dirty="0"/>
              <a:t>to have an understanding of the  Module content.</a:t>
            </a:r>
          </a:p>
        </p:txBody>
      </p:sp>
      <p:pic>
        <p:nvPicPr>
          <p:cNvPr id="5" name="Picture 4">
            <a:extLst>
              <a:ext uri="{FF2B5EF4-FFF2-40B4-BE49-F238E27FC236}">
                <a16:creationId xmlns:a16="http://schemas.microsoft.com/office/drawing/2014/main" id="{A2F2DC00-6C0D-4912-A71F-5C83EEB8E1AA}"/>
              </a:ext>
            </a:extLst>
          </p:cNvPr>
          <p:cNvPicPr>
            <a:picLocks noChangeAspect="1"/>
          </p:cNvPicPr>
          <p:nvPr/>
        </p:nvPicPr>
        <p:blipFill>
          <a:blip r:embed="rId3">
            <a:duotone>
              <a:prstClr val="black"/>
              <a:schemeClr val="accent1">
                <a:tint val="45000"/>
                <a:satMod val="400000"/>
              </a:schemeClr>
            </a:duotone>
            <a:extLst>
              <a:ext uri="{28A0092B-C50C-407E-A947-70E740481C1C}">
                <a14:useLocalDpi xmlns:a14="http://schemas.microsoft.com/office/drawing/2010/main" val="0"/>
              </a:ext>
            </a:extLst>
          </a:blip>
          <a:stretch>
            <a:fillRect/>
          </a:stretch>
        </p:blipFill>
        <p:spPr>
          <a:xfrm>
            <a:off x="1981200" y="2096852"/>
            <a:ext cx="3394720" cy="2664296"/>
          </a:xfrm>
          <a:prstGeom prst="rect">
            <a:avLst/>
          </a:prstGeom>
        </p:spPr>
      </p:pic>
    </p:spTree>
    <p:extLst>
      <p:ext uri="{BB962C8B-B14F-4D97-AF65-F5344CB8AC3E}">
        <p14:creationId xmlns:p14="http://schemas.microsoft.com/office/powerpoint/2010/main" val="42283894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FB72B5D-077A-49A7-9E91-5B4F6A352732}"/>
              </a:ext>
            </a:extLst>
          </p:cNvPr>
          <p:cNvSpPr>
            <a:spLocks noGrp="1"/>
          </p:cNvSpPr>
          <p:nvPr>
            <p:ph type="title"/>
          </p:nvPr>
        </p:nvSpPr>
        <p:spPr/>
        <p:txBody>
          <a:bodyPr anchor="ctr">
            <a:normAutofit/>
          </a:bodyPr>
          <a:lstStyle/>
          <a:p>
            <a:r>
              <a:rPr lang="en-GB" b="1" dirty="0">
                <a:solidFill>
                  <a:srgbClr val="002060"/>
                </a:solidFill>
              </a:rPr>
              <a:t>Let me introduce myself……</a:t>
            </a:r>
          </a:p>
        </p:txBody>
      </p:sp>
      <p:pic>
        <p:nvPicPr>
          <p:cNvPr id="4" name="Picture 3">
            <a:extLst>
              <a:ext uri="{FF2B5EF4-FFF2-40B4-BE49-F238E27FC236}">
                <a16:creationId xmlns:a16="http://schemas.microsoft.com/office/drawing/2014/main" id="{76B51D6A-4C5A-418E-A60F-A5B5DE62E726}"/>
              </a:ext>
            </a:extLst>
          </p:cNvPr>
          <p:cNvPicPr>
            <a:picLocks noChangeAspect="1"/>
          </p:cNvPicPr>
          <p:nvPr/>
        </p:nvPicPr>
        <p:blipFill rotWithShape="1">
          <a:blip r:embed="rId3"/>
          <a:srcRect t="14317" b="22221"/>
          <a:stretch/>
        </p:blipFill>
        <p:spPr>
          <a:xfrm>
            <a:off x="1953546" y="1417638"/>
            <a:ext cx="8229600" cy="3917032"/>
          </a:xfrm>
          <a:prstGeom prst="rect">
            <a:avLst/>
          </a:prstGeom>
          <a:ln>
            <a:noFill/>
          </a:ln>
          <a:effectLst>
            <a:softEdge rad="112500"/>
          </a:effectLst>
        </p:spPr>
      </p:pic>
    </p:spTree>
    <p:extLst>
      <p:ext uri="{BB962C8B-B14F-4D97-AF65-F5344CB8AC3E}">
        <p14:creationId xmlns:p14="http://schemas.microsoft.com/office/powerpoint/2010/main" val="35435436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528EFF-465F-44B1-BFD6-D8E0ECB53534}"/>
              </a:ext>
            </a:extLst>
          </p:cNvPr>
          <p:cNvSpPr>
            <a:spLocks noGrp="1"/>
          </p:cNvSpPr>
          <p:nvPr>
            <p:ph type="title"/>
          </p:nvPr>
        </p:nvSpPr>
        <p:spPr>
          <a:xfrm>
            <a:off x="1887161" y="260649"/>
            <a:ext cx="2629122" cy="1622321"/>
          </a:xfrm>
        </p:spPr>
        <p:txBody>
          <a:bodyPr vert="horz" lIns="91440" tIns="45720" rIns="91440" bIns="45720" rtlCol="0" anchor="ctr">
            <a:normAutofit/>
          </a:bodyPr>
          <a:lstStyle/>
          <a:p>
            <a:r>
              <a:rPr lang="en-US" b="1" kern="1200" dirty="0">
                <a:solidFill>
                  <a:schemeClr val="tx1"/>
                </a:solidFill>
                <a:latin typeface="+mj-lt"/>
                <a:ea typeface="+mj-ea"/>
                <a:cs typeface="+mj-cs"/>
              </a:rPr>
              <a:t>Who are you?</a:t>
            </a:r>
          </a:p>
        </p:txBody>
      </p:sp>
      <p:sp>
        <p:nvSpPr>
          <p:cNvPr id="3" name="Content Placeholder 2">
            <a:extLst>
              <a:ext uri="{FF2B5EF4-FFF2-40B4-BE49-F238E27FC236}">
                <a16:creationId xmlns:a16="http://schemas.microsoft.com/office/drawing/2014/main" id="{67321F8F-B4D4-4F4B-BE94-B68B41A88C77}"/>
              </a:ext>
            </a:extLst>
          </p:cNvPr>
          <p:cNvSpPr>
            <a:spLocks noGrp="1"/>
          </p:cNvSpPr>
          <p:nvPr>
            <p:ph sz="half" idx="1"/>
          </p:nvPr>
        </p:nvSpPr>
        <p:spPr>
          <a:xfrm>
            <a:off x="1887163" y="2006498"/>
            <a:ext cx="2629120" cy="2968534"/>
          </a:xfrm>
        </p:spPr>
        <p:txBody>
          <a:bodyPr vert="horz" lIns="91440" tIns="45720" rIns="91440" bIns="45720" rtlCol="0">
            <a:normAutofit/>
          </a:bodyPr>
          <a:lstStyle/>
          <a:p>
            <a:pPr marL="0"/>
            <a:r>
              <a:rPr lang="en-US" sz="1700" i="1" dirty="0"/>
              <a:t>I would now like you to spend 5 minutes, writing a few sentences about yourself…</a:t>
            </a:r>
          </a:p>
          <a:p>
            <a:pPr marL="0"/>
            <a:r>
              <a:rPr lang="en-US" sz="1700" i="1" dirty="0"/>
              <a:t>Any changes on your career plan after a year’s study ? </a:t>
            </a:r>
          </a:p>
          <a:p>
            <a:pPr marL="0"/>
            <a:r>
              <a:rPr lang="en-US" sz="1700" i="1" dirty="0"/>
              <a:t>Who you are, what has been your </a:t>
            </a:r>
            <a:r>
              <a:rPr lang="en-GB" sz="1700" i="1" dirty="0"/>
              <a:t>favourite</a:t>
            </a:r>
            <a:r>
              <a:rPr lang="en-US" sz="1700" i="1" dirty="0"/>
              <a:t> module so far?</a:t>
            </a:r>
          </a:p>
        </p:txBody>
      </p:sp>
      <p:pic>
        <p:nvPicPr>
          <p:cNvPr id="5" name="Picture 4">
            <a:extLst>
              <a:ext uri="{FF2B5EF4-FFF2-40B4-BE49-F238E27FC236}">
                <a16:creationId xmlns:a16="http://schemas.microsoft.com/office/drawing/2014/main" id="{FC18D6D3-3B61-4C8D-956C-193EF14DF18A}"/>
              </a:ext>
            </a:extLst>
          </p:cNvPr>
          <p:cNvPicPr>
            <a:picLocks noChangeAspect="1"/>
          </p:cNvPicPr>
          <p:nvPr/>
        </p:nvPicPr>
        <p:blipFill>
          <a:blip r:embed="rId3"/>
          <a:stretch>
            <a:fillRect/>
          </a:stretch>
        </p:blipFill>
        <p:spPr>
          <a:xfrm>
            <a:off x="5589181" y="807593"/>
            <a:ext cx="4492929" cy="5239568"/>
          </a:xfrm>
          <a:prstGeom prst="rect">
            <a:avLst/>
          </a:prstGeom>
          <a:noFill/>
          <a:effectLst/>
        </p:spPr>
      </p:pic>
    </p:spTree>
    <p:extLst>
      <p:ext uri="{BB962C8B-B14F-4D97-AF65-F5344CB8AC3E}">
        <p14:creationId xmlns:p14="http://schemas.microsoft.com/office/powerpoint/2010/main" val="16706485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8CFDF04-EB8B-4210-919B-DC315AE14364}"/>
              </a:ext>
            </a:extLst>
          </p:cNvPr>
          <p:cNvPicPr>
            <a:picLocks noChangeAspect="1"/>
          </p:cNvPicPr>
          <p:nvPr/>
        </p:nvPicPr>
        <p:blipFill>
          <a:blip r:embed="rId3"/>
          <a:stretch>
            <a:fillRect/>
          </a:stretch>
        </p:blipFill>
        <p:spPr>
          <a:xfrm>
            <a:off x="1847528" y="1052736"/>
            <a:ext cx="4006848" cy="3989040"/>
          </a:xfrm>
          <a:prstGeom prst="rect">
            <a:avLst/>
          </a:prstGeom>
          <a:noFill/>
        </p:spPr>
      </p:pic>
      <p:sp>
        <p:nvSpPr>
          <p:cNvPr id="3" name="Content Placeholder 2">
            <a:extLst>
              <a:ext uri="{FF2B5EF4-FFF2-40B4-BE49-F238E27FC236}">
                <a16:creationId xmlns:a16="http://schemas.microsoft.com/office/drawing/2014/main" id="{ACA91B99-EFE1-4B9C-9BA9-E5015F6DF1C2}"/>
              </a:ext>
            </a:extLst>
          </p:cNvPr>
          <p:cNvSpPr>
            <a:spLocks noGrp="1"/>
          </p:cNvSpPr>
          <p:nvPr>
            <p:ph sz="half" idx="1"/>
          </p:nvPr>
        </p:nvSpPr>
        <p:spPr>
          <a:xfrm>
            <a:off x="6096000" y="1484784"/>
            <a:ext cx="3867150" cy="2662136"/>
          </a:xfrm>
        </p:spPr>
        <p:txBody>
          <a:bodyPr>
            <a:normAutofit/>
          </a:bodyPr>
          <a:lstStyle/>
          <a:p>
            <a:pPr marL="0" indent="0">
              <a:buNone/>
            </a:pPr>
            <a:endParaRPr lang="en-GB" b="1" dirty="0">
              <a:solidFill>
                <a:srgbClr val="002060"/>
              </a:solidFill>
            </a:endParaRPr>
          </a:p>
          <a:p>
            <a:pPr marL="0" indent="0" algn="just">
              <a:buNone/>
            </a:pPr>
            <a:r>
              <a:rPr lang="en-GB" b="1" dirty="0">
                <a:solidFill>
                  <a:srgbClr val="002060"/>
                </a:solidFill>
              </a:rPr>
              <a:t>I’ll call your name out and then you can introduce yourself…</a:t>
            </a:r>
          </a:p>
        </p:txBody>
      </p:sp>
    </p:spTree>
    <p:extLst>
      <p:ext uri="{BB962C8B-B14F-4D97-AF65-F5344CB8AC3E}">
        <p14:creationId xmlns:p14="http://schemas.microsoft.com/office/powerpoint/2010/main" val="17114039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96713CA-1B0C-43AE-86C8-DD7CB4CC9428}"/>
              </a:ext>
            </a:extLst>
          </p:cNvPr>
          <p:cNvSpPr>
            <a:spLocks noGrp="1"/>
          </p:cNvSpPr>
          <p:nvPr>
            <p:ph idx="1"/>
          </p:nvPr>
        </p:nvSpPr>
        <p:spPr>
          <a:xfrm>
            <a:off x="1631504" y="1242990"/>
            <a:ext cx="8928992" cy="3194122"/>
          </a:xfrm>
        </p:spPr>
        <p:txBody>
          <a:bodyPr>
            <a:normAutofit/>
          </a:bodyPr>
          <a:lstStyle/>
          <a:p>
            <a:pPr marL="0" indent="0">
              <a:buNone/>
            </a:pPr>
            <a:endParaRPr lang="en-GB" sz="2000" dirty="0"/>
          </a:p>
          <a:p>
            <a:pPr marL="0" indent="0">
              <a:buNone/>
            </a:pPr>
            <a:r>
              <a:rPr lang="en-GB" sz="2000" dirty="0"/>
              <a:t>To show the conversation, and make a comment</a:t>
            </a:r>
          </a:p>
          <a:p>
            <a:pPr marL="0" indent="0">
              <a:buNone/>
            </a:pPr>
            <a:endParaRPr lang="en-GB" sz="2000" dirty="0"/>
          </a:p>
          <a:p>
            <a:pPr marL="0" indent="0">
              <a:buNone/>
            </a:pPr>
            <a:endParaRPr lang="en-GB" sz="2000" dirty="0"/>
          </a:p>
          <a:p>
            <a:pPr marL="0" indent="0">
              <a:buNone/>
            </a:pPr>
            <a:endParaRPr lang="en-GB" sz="2000" dirty="0"/>
          </a:p>
          <a:p>
            <a:pPr marL="0" indent="0">
              <a:buNone/>
            </a:pPr>
            <a:r>
              <a:rPr lang="en-GB" sz="2000" dirty="0"/>
              <a:t>To raise our hand to ask a question</a:t>
            </a:r>
          </a:p>
          <a:p>
            <a:pPr marL="0" indent="0">
              <a:buNone/>
            </a:pPr>
            <a:endParaRPr lang="en-GB" sz="2000" dirty="0"/>
          </a:p>
          <a:p>
            <a:pPr marL="0" indent="0">
              <a:buNone/>
            </a:pPr>
            <a:endParaRPr lang="en-GB" sz="2000" dirty="0"/>
          </a:p>
        </p:txBody>
      </p:sp>
      <p:pic>
        <p:nvPicPr>
          <p:cNvPr id="9" name="Picture 8" descr="A screenshot of a computer&#10;&#10;Description automatically generated">
            <a:extLst>
              <a:ext uri="{FF2B5EF4-FFF2-40B4-BE49-F238E27FC236}">
                <a16:creationId xmlns:a16="http://schemas.microsoft.com/office/drawing/2014/main" id="{572CFC46-5EAC-447C-BD82-0A428C2F10D0}"/>
              </a:ext>
            </a:extLst>
          </p:cNvPr>
          <p:cNvPicPr>
            <a:picLocks noChangeAspect="1"/>
          </p:cNvPicPr>
          <p:nvPr/>
        </p:nvPicPr>
        <p:blipFill rotWithShape="1">
          <a:blip r:embed="rId3">
            <a:extLst>
              <a:ext uri="{28A0092B-C50C-407E-A947-70E740481C1C}">
                <a14:useLocalDpi xmlns:a14="http://schemas.microsoft.com/office/drawing/2010/main" val="0"/>
              </a:ext>
            </a:extLst>
          </a:blip>
          <a:srcRect l="56300" t="3800" r="34561" b="83622"/>
          <a:stretch/>
        </p:blipFill>
        <p:spPr>
          <a:xfrm>
            <a:off x="7464153" y="1372718"/>
            <a:ext cx="1611615" cy="967363"/>
          </a:xfrm>
          <a:prstGeom prst="rect">
            <a:avLst/>
          </a:prstGeom>
        </p:spPr>
      </p:pic>
      <p:pic>
        <p:nvPicPr>
          <p:cNvPr id="11" name="Picture 10" descr="A screenshot of a computer&#10;&#10;Description automatically generated">
            <a:extLst>
              <a:ext uri="{FF2B5EF4-FFF2-40B4-BE49-F238E27FC236}">
                <a16:creationId xmlns:a16="http://schemas.microsoft.com/office/drawing/2014/main" id="{0BA26AE3-7A14-4B49-A621-1C63766FC7A1}"/>
              </a:ext>
            </a:extLst>
          </p:cNvPr>
          <p:cNvPicPr>
            <a:picLocks noChangeAspect="1"/>
          </p:cNvPicPr>
          <p:nvPr/>
        </p:nvPicPr>
        <p:blipFill rotWithShape="1">
          <a:blip r:embed="rId4">
            <a:extLst>
              <a:ext uri="{28A0092B-C50C-407E-A947-70E740481C1C}">
                <a14:useLocalDpi xmlns:a14="http://schemas.microsoft.com/office/drawing/2010/main" val="0"/>
              </a:ext>
            </a:extLst>
          </a:blip>
          <a:srcRect l="59850" t="3364" r="32275" b="83200"/>
          <a:stretch/>
        </p:blipFill>
        <p:spPr>
          <a:xfrm>
            <a:off x="7445776" y="2855383"/>
            <a:ext cx="1656184" cy="985436"/>
          </a:xfrm>
          <a:prstGeom prst="rect">
            <a:avLst/>
          </a:prstGeom>
        </p:spPr>
      </p:pic>
      <p:sp>
        <p:nvSpPr>
          <p:cNvPr id="2" name="TextBox 1">
            <a:extLst>
              <a:ext uri="{FF2B5EF4-FFF2-40B4-BE49-F238E27FC236}">
                <a16:creationId xmlns:a16="http://schemas.microsoft.com/office/drawing/2014/main" id="{70DCC502-8A3F-47EB-B6E7-3643EE6A3937}"/>
              </a:ext>
            </a:extLst>
          </p:cNvPr>
          <p:cNvSpPr txBox="1"/>
          <p:nvPr/>
        </p:nvSpPr>
        <p:spPr>
          <a:xfrm>
            <a:off x="2495600" y="260648"/>
            <a:ext cx="6984776" cy="523220"/>
          </a:xfrm>
          <a:prstGeom prst="rect">
            <a:avLst/>
          </a:prstGeom>
          <a:noFill/>
        </p:spPr>
        <p:txBody>
          <a:bodyPr wrap="square" rtlCol="0">
            <a:spAutoFit/>
          </a:bodyPr>
          <a:lstStyle/>
          <a:p>
            <a:r>
              <a:rPr lang="en-GB" sz="2800" b="1" dirty="0"/>
              <a:t>Let’s set the norms together</a:t>
            </a:r>
          </a:p>
        </p:txBody>
      </p:sp>
      <p:sp>
        <p:nvSpPr>
          <p:cNvPr id="4" name="TextBox 3">
            <a:extLst>
              <a:ext uri="{FF2B5EF4-FFF2-40B4-BE49-F238E27FC236}">
                <a16:creationId xmlns:a16="http://schemas.microsoft.com/office/drawing/2014/main" id="{38377738-B8C3-4A94-BFF9-A2DCDDEC1339}"/>
              </a:ext>
            </a:extLst>
          </p:cNvPr>
          <p:cNvSpPr txBox="1"/>
          <p:nvPr/>
        </p:nvSpPr>
        <p:spPr>
          <a:xfrm>
            <a:off x="1631504" y="4437113"/>
            <a:ext cx="6768752" cy="584775"/>
          </a:xfrm>
          <a:prstGeom prst="rect">
            <a:avLst/>
          </a:prstGeom>
          <a:noFill/>
        </p:spPr>
        <p:txBody>
          <a:bodyPr wrap="square" rtlCol="0">
            <a:spAutoFit/>
          </a:bodyPr>
          <a:lstStyle/>
          <a:p>
            <a:r>
              <a:rPr lang="en-GB" sz="3200" b="1" dirty="0">
                <a:solidFill>
                  <a:schemeClr val="accent1">
                    <a:lumMod val="75000"/>
                  </a:schemeClr>
                </a:solidFill>
              </a:rPr>
              <a:t>What other norms can we set?</a:t>
            </a:r>
          </a:p>
        </p:txBody>
      </p:sp>
    </p:spTree>
    <p:extLst>
      <p:ext uri="{BB962C8B-B14F-4D97-AF65-F5344CB8AC3E}">
        <p14:creationId xmlns:p14="http://schemas.microsoft.com/office/powerpoint/2010/main" val="6898288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9BBDE8-3B0D-C5B0-EA8B-DC268C656946}"/>
              </a:ext>
            </a:extLst>
          </p:cNvPr>
          <p:cNvSpPr>
            <a:spLocks noGrp="1"/>
          </p:cNvSpPr>
          <p:nvPr>
            <p:ph type="title"/>
          </p:nvPr>
        </p:nvSpPr>
        <p:spPr/>
        <p:txBody>
          <a:bodyPr/>
          <a:lstStyle/>
          <a:p>
            <a:r>
              <a:rPr lang="en-GB" b="1" dirty="0"/>
              <a:t>House Rules </a:t>
            </a:r>
            <a:br>
              <a:rPr lang="en-GB" b="1" dirty="0"/>
            </a:br>
            <a:r>
              <a:rPr lang="en-GB" b="1" dirty="0"/>
              <a:t>Laptop with your presence during </a:t>
            </a:r>
            <a:r>
              <a:rPr lang="en-GB" b="1"/>
              <a:t>the class</a:t>
            </a:r>
            <a:endParaRPr lang="en-GB" dirty="0"/>
          </a:p>
        </p:txBody>
      </p:sp>
      <p:pic>
        <p:nvPicPr>
          <p:cNvPr id="2052" name="Picture 4" descr="Cell Phone Vector Art, Icons, and Graphics for Free Download">
            <a:extLst>
              <a:ext uri="{FF2B5EF4-FFF2-40B4-BE49-F238E27FC236}">
                <a16:creationId xmlns:a16="http://schemas.microsoft.com/office/drawing/2014/main" id="{9597D4C7-AA29-6887-18C6-292BB3CCC4C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31021" y="1962925"/>
            <a:ext cx="2305396" cy="3466761"/>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How to Set Up a Microsoft Teams Meeting for First-Time Users">
            <a:extLst>
              <a:ext uri="{FF2B5EF4-FFF2-40B4-BE49-F238E27FC236}">
                <a16:creationId xmlns:a16="http://schemas.microsoft.com/office/drawing/2014/main" id="{3A6E4B56-F17B-E884-4E79-0418B0A7E07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82617" y="1875620"/>
            <a:ext cx="5490787" cy="3641369"/>
          </a:xfrm>
          <a:prstGeom prst="rect">
            <a:avLst/>
          </a:prstGeom>
          <a:noFill/>
          <a:extLst>
            <a:ext uri="{909E8E84-426E-40DD-AFC4-6F175D3DCCD1}">
              <a14:hiddenFill xmlns:a14="http://schemas.microsoft.com/office/drawing/2010/main">
                <a:solidFill>
                  <a:srgbClr val="FFFFFF"/>
                </a:solidFill>
              </a14:hiddenFill>
            </a:ext>
          </a:extLst>
        </p:spPr>
      </p:pic>
      <p:sp>
        <p:nvSpPr>
          <p:cNvPr id="5" name="Multiplication Sign 4">
            <a:extLst>
              <a:ext uri="{FF2B5EF4-FFF2-40B4-BE49-F238E27FC236}">
                <a16:creationId xmlns:a16="http://schemas.microsoft.com/office/drawing/2014/main" id="{F879C060-998B-E31A-31F7-44418D96F0A9}"/>
              </a:ext>
            </a:extLst>
          </p:cNvPr>
          <p:cNvSpPr/>
          <p:nvPr/>
        </p:nvSpPr>
        <p:spPr>
          <a:xfrm>
            <a:off x="7931021" y="2818701"/>
            <a:ext cx="2580385" cy="2516697"/>
          </a:xfrm>
          <a:prstGeom prst="mathMultiply">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10501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326FEF-E6CD-01C8-5A6D-81C4A7C2EDA3}"/>
              </a:ext>
            </a:extLst>
          </p:cNvPr>
          <p:cNvSpPr>
            <a:spLocks noGrp="1"/>
          </p:cNvSpPr>
          <p:nvPr>
            <p:ph type="title"/>
          </p:nvPr>
        </p:nvSpPr>
        <p:spPr>
          <a:xfrm>
            <a:off x="896923" y="113455"/>
            <a:ext cx="10515600" cy="1325563"/>
          </a:xfrm>
        </p:spPr>
        <p:txBody>
          <a:bodyPr/>
          <a:lstStyle/>
          <a:p>
            <a:r>
              <a:rPr lang="en-GB" b="1" dirty="0"/>
              <a:t>House Rule(s) - Punctuality  </a:t>
            </a:r>
          </a:p>
        </p:txBody>
      </p:sp>
      <p:pic>
        <p:nvPicPr>
          <p:cNvPr id="3074" name="Picture 2">
            <a:extLst>
              <a:ext uri="{FF2B5EF4-FFF2-40B4-BE49-F238E27FC236}">
                <a16:creationId xmlns:a16="http://schemas.microsoft.com/office/drawing/2014/main" id="{43A06F43-EB74-9043-FC71-74936B502DE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34338" y="1658110"/>
            <a:ext cx="5780027" cy="38572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057152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4072E0-24C0-4A98-8A1D-389E52D66732}"/>
              </a:ext>
            </a:extLst>
          </p:cNvPr>
          <p:cNvSpPr>
            <a:spLocks noGrp="1"/>
          </p:cNvSpPr>
          <p:nvPr>
            <p:ph type="title"/>
          </p:nvPr>
        </p:nvSpPr>
        <p:spPr>
          <a:xfrm>
            <a:off x="1884759" y="3752850"/>
            <a:ext cx="2468166" cy="2452687"/>
          </a:xfrm>
        </p:spPr>
        <p:txBody>
          <a:bodyPr vert="horz" lIns="91440" tIns="45720" rIns="91440" bIns="45720" rtlCol="0" anchor="ctr">
            <a:normAutofit/>
          </a:bodyPr>
          <a:lstStyle/>
          <a:p>
            <a:r>
              <a:rPr lang="en-US" sz="3100" dirty="0"/>
              <a:t>Moodle</a:t>
            </a:r>
          </a:p>
        </p:txBody>
      </p:sp>
      <p:pic>
        <p:nvPicPr>
          <p:cNvPr id="6" name="Content Placeholder 5">
            <a:extLst>
              <a:ext uri="{FF2B5EF4-FFF2-40B4-BE49-F238E27FC236}">
                <a16:creationId xmlns:a16="http://schemas.microsoft.com/office/drawing/2014/main" id="{304AC02E-B3E3-4D80-9545-239088004570}"/>
              </a:ext>
            </a:extLst>
          </p:cNvPr>
          <p:cNvPicPr>
            <a:picLocks noChangeAspect="1"/>
          </p:cNvPicPr>
          <p:nvPr/>
        </p:nvPicPr>
        <p:blipFill rotWithShape="1">
          <a:blip r:embed="rId3"/>
          <a:srcRect r="3275" b="-2"/>
          <a:stretch/>
        </p:blipFill>
        <p:spPr>
          <a:xfrm>
            <a:off x="1524010" y="293625"/>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8" name="Content Placeholder 9">
            <a:extLst>
              <a:ext uri="{FF2B5EF4-FFF2-40B4-BE49-F238E27FC236}">
                <a16:creationId xmlns:a16="http://schemas.microsoft.com/office/drawing/2014/main" id="{803F3CE9-DEE6-4660-8B8A-EDC0E31477C9}"/>
              </a:ext>
            </a:extLst>
          </p:cNvPr>
          <p:cNvSpPr>
            <a:spLocks noGrp="1"/>
          </p:cNvSpPr>
          <p:nvPr>
            <p:ph sz="half" idx="1"/>
          </p:nvPr>
        </p:nvSpPr>
        <p:spPr>
          <a:xfrm>
            <a:off x="4691986" y="3752851"/>
            <a:ext cx="5614060" cy="2452687"/>
          </a:xfrm>
        </p:spPr>
        <p:txBody>
          <a:bodyPr vert="horz" lIns="91440" tIns="45720" rIns="91440" bIns="45720" rtlCol="0" anchor="ctr">
            <a:normAutofit/>
          </a:bodyPr>
          <a:lstStyle/>
          <a:p>
            <a:r>
              <a:rPr lang="en-US" sz="2000" dirty="0"/>
              <a:t>CAN YOU ACCESS IT?</a:t>
            </a:r>
          </a:p>
        </p:txBody>
      </p:sp>
    </p:spTree>
    <p:extLst>
      <p:ext uri="{BB962C8B-B14F-4D97-AF65-F5344CB8AC3E}">
        <p14:creationId xmlns:p14="http://schemas.microsoft.com/office/powerpoint/2010/main" val="8766716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FA14E-C208-57A9-77F7-33641050CCD9}"/>
              </a:ext>
            </a:extLst>
          </p:cNvPr>
          <p:cNvSpPr>
            <a:spLocks noGrp="1"/>
          </p:cNvSpPr>
          <p:nvPr>
            <p:ph type="title"/>
          </p:nvPr>
        </p:nvSpPr>
        <p:spPr>
          <a:xfrm>
            <a:off x="1781197" y="376609"/>
            <a:ext cx="7886700" cy="1325563"/>
          </a:xfrm>
        </p:spPr>
        <p:txBody>
          <a:bodyPr/>
          <a:lstStyle/>
          <a:p>
            <a:r>
              <a:rPr lang="en-GB" dirty="0"/>
              <a:t>Assessment Marks </a:t>
            </a:r>
          </a:p>
        </p:txBody>
      </p:sp>
      <p:sp>
        <p:nvSpPr>
          <p:cNvPr id="3" name="Content Placeholder 2">
            <a:extLst>
              <a:ext uri="{FF2B5EF4-FFF2-40B4-BE49-F238E27FC236}">
                <a16:creationId xmlns:a16="http://schemas.microsoft.com/office/drawing/2014/main" id="{50856CE1-DD91-C6EB-945C-DE161A6AE2BD}"/>
              </a:ext>
            </a:extLst>
          </p:cNvPr>
          <p:cNvSpPr>
            <a:spLocks noGrp="1"/>
          </p:cNvSpPr>
          <p:nvPr>
            <p:ph sz="half" idx="1"/>
          </p:nvPr>
        </p:nvSpPr>
        <p:spPr>
          <a:xfrm>
            <a:off x="1919536" y="1412776"/>
            <a:ext cx="3867150" cy="4351338"/>
          </a:xfrm>
        </p:spPr>
        <p:txBody>
          <a:bodyPr/>
          <a:lstStyle/>
          <a:p>
            <a:r>
              <a:rPr lang="en-GB" dirty="0"/>
              <a:t>Marks – Where do you think you find these?</a:t>
            </a:r>
          </a:p>
          <a:p>
            <a:r>
              <a:rPr lang="en-GB" dirty="0"/>
              <a:t>Marks are released on Moodle, but these are not finalised. </a:t>
            </a:r>
          </a:p>
        </p:txBody>
      </p:sp>
      <p:pic>
        <p:nvPicPr>
          <p:cNvPr id="6" name="Content Placeholder 5">
            <a:extLst>
              <a:ext uri="{FF2B5EF4-FFF2-40B4-BE49-F238E27FC236}">
                <a16:creationId xmlns:a16="http://schemas.microsoft.com/office/drawing/2014/main" id="{C553B8A0-75FC-0F31-2553-A72FE7AA351D}"/>
              </a:ext>
            </a:extLst>
          </p:cNvPr>
          <p:cNvPicPr>
            <a:picLocks noGrp="1" noChangeAspect="1"/>
          </p:cNvPicPr>
          <p:nvPr>
            <p:ph sz="half" idx="2"/>
          </p:nvPr>
        </p:nvPicPr>
        <p:blipFill rotWithShape="1">
          <a:blip r:embed="rId3"/>
          <a:srcRect l="72301" t="5726" r="13758" b="44698"/>
          <a:stretch/>
        </p:blipFill>
        <p:spPr>
          <a:xfrm>
            <a:off x="6456040" y="116632"/>
            <a:ext cx="4093042" cy="5701978"/>
          </a:xfrm>
        </p:spPr>
      </p:pic>
      <p:sp>
        <p:nvSpPr>
          <p:cNvPr id="4" name="Rectangle: Rounded Corners 3">
            <a:extLst>
              <a:ext uri="{FF2B5EF4-FFF2-40B4-BE49-F238E27FC236}">
                <a16:creationId xmlns:a16="http://schemas.microsoft.com/office/drawing/2014/main" id="{09FFF7C8-06CD-13EF-AB24-B24143065C64}"/>
              </a:ext>
            </a:extLst>
          </p:cNvPr>
          <p:cNvSpPr/>
          <p:nvPr/>
        </p:nvSpPr>
        <p:spPr>
          <a:xfrm rot="19803246">
            <a:off x="5073546" y="2438357"/>
            <a:ext cx="5040560" cy="1325563"/>
          </a:xfrm>
          <a:prstGeom prst="roundRect">
            <a:avLst/>
          </a:prstGeom>
          <a:solidFill>
            <a:schemeClr val="accent4">
              <a:lumMod val="20000"/>
              <a:lumOff val="80000"/>
            </a:schemeClr>
          </a:solidFill>
        </p:spPr>
        <p:style>
          <a:lnRef idx="2">
            <a:schemeClr val="dk1"/>
          </a:lnRef>
          <a:fillRef idx="1">
            <a:schemeClr val="lt1"/>
          </a:fillRef>
          <a:effectRef idx="0">
            <a:schemeClr val="dk1"/>
          </a:effectRef>
          <a:fontRef idx="minor">
            <a:schemeClr val="dk1"/>
          </a:fontRef>
        </p:style>
        <p:txBody>
          <a:bodyPr rtlCol="0" anchor="ctr"/>
          <a:lstStyle/>
          <a:p>
            <a:pPr algn="ctr"/>
            <a:r>
              <a:rPr lang="en-GB" sz="3600" dirty="0"/>
              <a:t>Marks </a:t>
            </a:r>
          </a:p>
        </p:txBody>
      </p:sp>
    </p:spTree>
    <p:extLst>
      <p:ext uri="{BB962C8B-B14F-4D97-AF65-F5344CB8AC3E}">
        <p14:creationId xmlns:p14="http://schemas.microsoft.com/office/powerpoint/2010/main" val="30051846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94,925 Break Time Stock Photos - Free &amp; Royalty-Free Stock Photos from  Dreamstime">
            <a:extLst>
              <a:ext uri="{FF2B5EF4-FFF2-40B4-BE49-F238E27FC236}">
                <a16:creationId xmlns:a16="http://schemas.microsoft.com/office/drawing/2014/main" id="{8C02CA9A-E6BE-FA2C-DE41-68AF80450EE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07568" y="476673"/>
            <a:ext cx="7620000" cy="5076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98483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E0D89-77A9-4F37-ABBA-BA6916671356}"/>
              </a:ext>
            </a:extLst>
          </p:cNvPr>
          <p:cNvSpPr>
            <a:spLocks noGrp="1"/>
          </p:cNvSpPr>
          <p:nvPr>
            <p:ph type="title"/>
          </p:nvPr>
        </p:nvSpPr>
        <p:spPr>
          <a:xfrm>
            <a:off x="1884759" y="3752850"/>
            <a:ext cx="2468166" cy="2452687"/>
          </a:xfrm>
        </p:spPr>
        <p:txBody>
          <a:bodyPr vert="horz" lIns="91440" tIns="45720" rIns="91440" bIns="45720" rtlCol="0" anchor="ctr">
            <a:normAutofit/>
          </a:bodyPr>
          <a:lstStyle/>
          <a:p>
            <a:r>
              <a:rPr lang="en-US" sz="3100" b="1" dirty="0"/>
              <a:t>Aims of the module</a:t>
            </a:r>
          </a:p>
        </p:txBody>
      </p:sp>
      <p:pic>
        <p:nvPicPr>
          <p:cNvPr id="5" name="Picture 4">
            <a:extLst>
              <a:ext uri="{FF2B5EF4-FFF2-40B4-BE49-F238E27FC236}">
                <a16:creationId xmlns:a16="http://schemas.microsoft.com/office/drawing/2014/main" id="{788CA33F-E37D-4FBD-840F-65B06BF1C485}"/>
              </a:ext>
            </a:extLst>
          </p:cNvPr>
          <p:cNvPicPr>
            <a:picLocks noChangeAspect="1"/>
          </p:cNvPicPr>
          <p:nvPr/>
        </p:nvPicPr>
        <p:blipFill rotWithShape="1">
          <a:blip r:embed="rId3"/>
          <a:srcRect t="13929" b="13929"/>
          <a:stretch/>
        </p:blipFill>
        <p:spPr>
          <a:xfrm>
            <a:off x="1524010" y="205285"/>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p:spPr>
      </p:pic>
      <p:sp>
        <p:nvSpPr>
          <p:cNvPr id="3" name="Content Placeholder 2">
            <a:extLst>
              <a:ext uri="{FF2B5EF4-FFF2-40B4-BE49-F238E27FC236}">
                <a16:creationId xmlns:a16="http://schemas.microsoft.com/office/drawing/2014/main" id="{87612D92-0595-483F-AE8F-484046060745}"/>
              </a:ext>
            </a:extLst>
          </p:cNvPr>
          <p:cNvSpPr>
            <a:spLocks noGrp="1"/>
          </p:cNvSpPr>
          <p:nvPr>
            <p:ph sz="half" idx="1"/>
          </p:nvPr>
        </p:nvSpPr>
        <p:spPr>
          <a:xfrm>
            <a:off x="4721708" y="3501009"/>
            <a:ext cx="5614060" cy="2452687"/>
          </a:xfrm>
        </p:spPr>
        <p:txBody>
          <a:bodyPr vert="horz" lIns="91440" tIns="45720" rIns="91440" bIns="45720" rtlCol="0" anchor="ctr">
            <a:normAutofit/>
          </a:bodyPr>
          <a:lstStyle/>
          <a:p>
            <a:pPr marL="0"/>
            <a:r>
              <a:rPr lang="en-US" sz="1600" b="1" dirty="0"/>
              <a:t>Personnel Resourcing and Development </a:t>
            </a:r>
          </a:p>
          <a:p>
            <a:endParaRPr lang="en-US" sz="1600" dirty="0"/>
          </a:p>
          <a:p>
            <a:r>
              <a:rPr lang="en-US" sz="1600" dirty="0"/>
              <a:t>What do you think you might learn?</a:t>
            </a:r>
          </a:p>
          <a:p>
            <a:endParaRPr lang="en-US" sz="1600" dirty="0"/>
          </a:p>
          <a:p>
            <a:r>
              <a:rPr lang="en-US" sz="1600" dirty="0"/>
              <a:t>What would you like to learn about?</a:t>
            </a:r>
          </a:p>
        </p:txBody>
      </p:sp>
    </p:spTree>
    <p:extLst>
      <p:ext uri="{BB962C8B-B14F-4D97-AF65-F5344CB8AC3E}">
        <p14:creationId xmlns:p14="http://schemas.microsoft.com/office/powerpoint/2010/main" val="13495328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83F543-F779-49AE-94D4-673AF616E6F2}"/>
              </a:ext>
            </a:extLst>
          </p:cNvPr>
          <p:cNvSpPr>
            <a:spLocks noGrp="1"/>
          </p:cNvSpPr>
          <p:nvPr>
            <p:ph type="title"/>
          </p:nvPr>
        </p:nvSpPr>
        <p:spPr>
          <a:xfrm>
            <a:off x="2063552" y="44625"/>
            <a:ext cx="6192688" cy="648072"/>
          </a:xfrm>
        </p:spPr>
        <p:txBody>
          <a:bodyPr>
            <a:normAutofit fontScale="90000"/>
          </a:bodyPr>
          <a:lstStyle/>
          <a:p>
            <a:r>
              <a:rPr lang="en-GB" b="1" dirty="0">
                <a:latin typeface="Arial" panose="020B0604020202020204" pitchFamily="34" charset="0"/>
                <a:ea typeface="Times New Roman" panose="02020603050405020304" pitchFamily="18" charset="0"/>
              </a:rPr>
              <a:t>INDICATIVE CONTENT</a:t>
            </a:r>
            <a:endParaRPr lang="en-GB" dirty="0"/>
          </a:p>
        </p:txBody>
      </p:sp>
      <p:sp>
        <p:nvSpPr>
          <p:cNvPr id="3" name="Content Placeholder 2">
            <a:extLst>
              <a:ext uri="{FF2B5EF4-FFF2-40B4-BE49-F238E27FC236}">
                <a16:creationId xmlns:a16="http://schemas.microsoft.com/office/drawing/2014/main" id="{AAB8CE87-1103-4DF7-A695-8DDC4F67EF7B}"/>
              </a:ext>
            </a:extLst>
          </p:cNvPr>
          <p:cNvSpPr>
            <a:spLocks noGrp="1"/>
          </p:cNvSpPr>
          <p:nvPr>
            <p:ph sz="half" idx="1"/>
          </p:nvPr>
        </p:nvSpPr>
        <p:spPr>
          <a:xfrm>
            <a:off x="1631504" y="836712"/>
            <a:ext cx="8928992" cy="5184575"/>
          </a:xfrm>
        </p:spPr>
        <p:txBody>
          <a:bodyPr>
            <a:normAutofit fontScale="40000" lnSpcReduction="20000"/>
          </a:bodyPr>
          <a:lstStyle/>
          <a:p>
            <a:pPr marL="342900" indent="-342900">
              <a:lnSpc>
                <a:spcPct val="115000"/>
              </a:lnSpc>
              <a:spcAft>
                <a:spcPts val="1000"/>
              </a:spcAft>
              <a:buFont typeface="Symbol" panose="05050102010706020507" pitchFamily="18" charset="2"/>
              <a:buChar char=""/>
            </a:pPr>
            <a:r>
              <a:rPr lang="en-GB" sz="3100" dirty="0">
                <a:latin typeface="Arial" panose="020B0604020202020204" pitchFamily="34" charset="0"/>
                <a:ea typeface="Calibri" panose="020F0502020204030204" pitchFamily="34" charset="0"/>
                <a:cs typeface="Arial" panose="020B0604020202020204" pitchFamily="34" charset="0"/>
              </a:rPr>
              <a:t>The role of personnel professionals within varying sectors and within small, medium and large enterprises;</a:t>
            </a:r>
          </a:p>
          <a:p>
            <a:pPr marL="342900" indent="-342900">
              <a:lnSpc>
                <a:spcPct val="115000"/>
              </a:lnSpc>
              <a:spcAft>
                <a:spcPts val="1000"/>
              </a:spcAft>
              <a:buFont typeface="Symbol" panose="05050102010706020507" pitchFamily="18" charset="2"/>
              <a:buChar char=""/>
            </a:pPr>
            <a:r>
              <a:rPr lang="en-GB" sz="3100" dirty="0">
                <a:latin typeface="Arial" panose="020B0604020202020204" pitchFamily="34" charset="0"/>
                <a:ea typeface="Calibri" panose="020F0502020204030204" pitchFamily="34" charset="0"/>
                <a:cs typeface="Arial" panose="020B0604020202020204" pitchFamily="34" charset="0"/>
              </a:rPr>
              <a:t>Internal (SWOT) and external (PESTLE) environments that impact upon the work of personnel professionals; managing and initiating change for improvement;</a:t>
            </a:r>
          </a:p>
          <a:p>
            <a:pPr marL="342900" indent="-342900">
              <a:lnSpc>
                <a:spcPct val="115000"/>
              </a:lnSpc>
              <a:spcAft>
                <a:spcPts val="1000"/>
              </a:spcAft>
              <a:buFont typeface="Symbol" panose="05050102010706020507" pitchFamily="18" charset="2"/>
              <a:buChar char=""/>
            </a:pPr>
            <a:r>
              <a:rPr lang="en-GB" sz="3100" dirty="0">
                <a:latin typeface="Arial" panose="020B0604020202020204" pitchFamily="34" charset="0"/>
                <a:ea typeface="Calibri" panose="020F0502020204030204" pitchFamily="34" charset="0"/>
                <a:cs typeface="Arial" panose="020B0604020202020204" pitchFamily="34" charset="0"/>
              </a:rPr>
              <a:t>Major features of national and international employment markets from which organisations source and mobilise staff; how employment markets are evolving and/or changing;</a:t>
            </a:r>
          </a:p>
          <a:p>
            <a:pPr marL="342900" indent="-342900">
              <a:lnSpc>
                <a:spcPct val="115000"/>
              </a:lnSpc>
              <a:spcAft>
                <a:spcPts val="1000"/>
              </a:spcAft>
              <a:buFont typeface="Symbol" panose="05050102010706020507" pitchFamily="18" charset="2"/>
              <a:buChar char=""/>
            </a:pPr>
            <a:r>
              <a:rPr lang="en-GB" sz="3100" dirty="0">
                <a:latin typeface="Arial" panose="020B0604020202020204" pitchFamily="34" charset="0"/>
                <a:ea typeface="Calibri" panose="020F0502020204030204" pitchFamily="34" charset="0"/>
                <a:cs typeface="Arial" panose="020B0604020202020204" pitchFamily="34" charset="0"/>
              </a:rPr>
              <a:t>Staffing processes employed by organisations and how these are now influenced by technology; ensuring such processes are administered lawfully, fairly, efficiently and effectively;</a:t>
            </a:r>
          </a:p>
          <a:p>
            <a:pPr marL="342900" indent="-342900">
              <a:lnSpc>
                <a:spcPct val="115000"/>
              </a:lnSpc>
              <a:spcAft>
                <a:spcPts val="1000"/>
              </a:spcAft>
              <a:buFont typeface="Symbol" panose="05050102010706020507" pitchFamily="18" charset="2"/>
              <a:buChar char=""/>
            </a:pPr>
            <a:r>
              <a:rPr lang="en-GB" sz="3100" dirty="0">
                <a:latin typeface="Arial" panose="020B0604020202020204" pitchFamily="34" charset="0"/>
                <a:ea typeface="Calibri" panose="020F0502020204030204" pitchFamily="34" charset="0"/>
                <a:cs typeface="Arial" panose="020B0604020202020204" pitchFamily="34" charset="0"/>
              </a:rPr>
              <a:t>Socialising personnel into the organisation; managing diversity; building the business activist;</a:t>
            </a:r>
          </a:p>
          <a:p>
            <a:pPr marL="342900" indent="-342900">
              <a:lnSpc>
                <a:spcPct val="115000"/>
              </a:lnSpc>
              <a:spcAft>
                <a:spcPts val="1000"/>
              </a:spcAft>
              <a:buFont typeface="Symbol" panose="05050102010706020507" pitchFamily="18" charset="2"/>
              <a:buChar char=""/>
            </a:pPr>
            <a:r>
              <a:rPr lang="en-GB" sz="3100" dirty="0">
                <a:latin typeface="Arial" panose="020B0604020202020204" pitchFamily="34" charset="0"/>
                <a:ea typeface="Calibri" panose="020F0502020204030204" pitchFamily="34" charset="0"/>
                <a:cs typeface="Arial" panose="020B0604020202020204" pitchFamily="34" charset="0"/>
              </a:rPr>
              <a:t>Processes of managing performance; innovating new working practices; delivering outstanding customer service; breeding an environment where talent may grow;</a:t>
            </a:r>
          </a:p>
          <a:p>
            <a:pPr marL="342900" indent="-342900">
              <a:lnSpc>
                <a:spcPct val="115000"/>
              </a:lnSpc>
              <a:spcAft>
                <a:spcPts val="1000"/>
              </a:spcAft>
              <a:buFont typeface="Symbol" panose="05050102010706020507" pitchFamily="18" charset="2"/>
              <a:buChar char=""/>
            </a:pPr>
            <a:r>
              <a:rPr lang="en-GB" sz="3100" dirty="0">
                <a:latin typeface="Arial" panose="020B0604020202020204" pitchFamily="34" charset="0"/>
                <a:ea typeface="Calibri" panose="020F0502020204030204" pitchFamily="34" charset="0"/>
                <a:cs typeface="Arial" panose="020B0604020202020204" pitchFamily="34" charset="0"/>
              </a:rPr>
              <a:t>Individual learning styles; retention and levels of engagement of individuals within firms </a:t>
            </a:r>
          </a:p>
          <a:p>
            <a:pPr marL="342900" indent="-342900">
              <a:lnSpc>
                <a:spcPct val="115000"/>
              </a:lnSpc>
              <a:spcAft>
                <a:spcPts val="1000"/>
              </a:spcAft>
              <a:buFont typeface="Symbol" panose="05050102010706020507" pitchFamily="18" charset="2"/>
              <a:buChar char=""/>
            </a:pPr>
            <a:r>
              <a:rPr lang="en-GB" sz="3100" dirty="0">
                <a:latin typeface="Arial" panose="020B0604020202020204" pitchFamily="34" charset="0"/>
                <a:ea typeface="Calibri" panose="020F0502020204030204" pitchFamily="34" charset="0"/>
                <a:cs typeface="Arial" panose="020B0604020202020204" pitchFamily="34" charset="0"/>
              </a:rPr>
              <a:t>Linkages between individual and organisational learning; </a:t>
            </a:r>
          </a:p>
          <a:p>
            <a:pPr marL="342900" indent="-342900">
              <a:lnSpc>
                <a:spcPct val="115000"/>
              </a:lnSpc>
              <a:spcAft>
                <a:spcPts val="1000"/>
              </a:spcAft>
              <a:buFont typeface="Symbol" panose="05050102010706020507" pitchFamily="18" charset="2"/>
              <a:buChar char=""/>
            </a:pPr>
            <a:r>
              <a:rPr lang="en-GB" sz="3100" dirty="0">
                <a:latin typeface="Arial" panose="020B0604020202020204" pitchFamily="34" charset="0"/>
                <a:ea typeface="Calibri" panose="020F0502020204030204" pitchFamily="34" charset="0"/>
                <a:cs typeface="Arial" panose="020B0604020202020204" pitchFamily="34" charset="0"/>
              </a:rPr>
              <a:t>Traditional and contemporary means of professional development; coaching and mentoring; continuous professional development;</a:t>
            </a:r>
          </a:p>
          <a:p>
            <a:pPr marL="342900" indent="-342900">
              <a:lnSpc>
                <a:spcPct val="115000"/>
              </a:lnSpc>
              <a:spcAft>
                <a:spcPts val="1000"/>
              </a:spcAft>
              <a:buFont typeface="Symbol" panose="05050102010706020507" pitchFamily="18" charset="2"/>
              <a:buChar char=""/>
            </a:pPr>
            <a:r>
              <a:rPr lang="en-GB" sz="3100" dirty="0">
                <a:latin typeface="Arial" panose="020B0604020202020204" pitchFamily="34" charset="0"/>
                <a:ea typeface="Calibri" panose="020F0502020204030204" pitchFamily="34" charset="0"/>
                <a:cs typeface="Arial" panose="020B0604020202020204" pitchFamily="34" charset="0"/>
              </a:rPr>
              <a:t>Ethics and professionalism; commitment to equality of opportunity; managing diversity.</a:t>
            </a:r>
          </a:p>
          <a:p>
            <a:pPr marL="342900" indent="-342900">
              <a:lnSpc>
                <a:spcPct val="115000"/>
              </a:lnSpc>
              <a:spcAft>
                <a:spcPts val="1000"/>
              </a:spcAft>
              <a:buFont typeface="Symbol" panose="05050102010706020507" pitchFamily="18" charset="2"/>
              <a:buChar char=""/>
            </a:pPr>
            <a:endParaRPr lang="en-GB" sz="3100" dirty="0">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650243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50670-E225-EA43-8E71-BBB0124D2538}"/>
              </a:ext>
            </a:extLst>
          </p:cNvPr>
          <p:cNvSpPr>
            <a:spLocks noGrp="1"/>
          </p:cNvSpPr>
          <p:nvPr>
            <p:ph type="title"/>
          </p:nvPr>
        </p:nvSpPr>
        <p:spPr>
          <a:xfrm>
            <a:off x="2152650" y="365126"/>
            <a:ext cx="7886700" cy="903635"/>
          </a:xfrm>
        </p:spPr>
        <p:txBody>
          <a:bodyPr/>
          <a:lstStyle/>
          <a:p>
            <a:r>
              <a:rPr lang="en-GB" dirty="0"/>
              <a:t>Schedule </a:t>
            </a:r>
          </a:p>
        </p:txBody>
      </p:sp>
      <p:graphicFrame>
        <p:nvGraphicFramePr>
          <p:cNvPr id="5" name="Table 5">
            <a:extLst>
              <a:ext uri="{FF2B5EF4-FFF2-40B4-BE49-F238E27FC236}">
                <a16:creationId xmlns:a16="http://schemas.microsoft.com/office/drawing/2014/main" id="{7157088B-E80B-43D3-98F8-4E9D095099D8}"/>
              </a:ext>
            </a:extLst>
          </p:cNvPr>
          <p:cNvGraphicFramePr>
            <a:graphicFrameLocks noGrp="1"/>
          </p:cNvGraphicFramePr>
          <p:nvPr>
            <p:extLst>
              <p:ext uri="{D42A27DB-BD31-4B8C-83A1-F6EECF244321}">
                <p14:modId xmlns:p14="http://schemas.microsoft.com/office/powerpoint/2010/main" val="1861145101"/>
              </p:ext>
            </p:extLst>
          </p:nvPr>
        </p:nvGraphicFramePr>
        <p:xfrm>
          <a:off x="2152650" y="1480890"/>
          <a:ext cx="8216143" cy="3184128"/>
        </p:xfrm>
        <a:graphic>
          <a:graphicData uri="http://schemas.openxmlformats.org/drawingml/2006/table">
            <a:tbl>
              <a:tblPr firstRow="1" bandRow="1">
                <a:tableStyleId>{5C22544A-7EE6-4342-B048-85BDC9FD1C3A}</a:tableStyleId>
              </a:tblPr>
              <a:tblGrid>
                <a:gridCol w="2798341">
                  <a:extLst>
                    <a:ext uri="{9D8B030D-6E8A-4147-A177-3AD203B41FA5}">
                      <a16:colId xmlns:a16="http://schemas.microsoft.com/office/drawing/2014/main" val="2277590756"/>
                    </a:ext>
                  </a:extLst>
                </a:gridCol>
                <a:gridCol w="5417802">
                  <a:extLst>
                    <a:ext uri="{9D8B030D-6E8A-4147-A177-3AD203B41FA5}">
                      <a16:colId xmlns:a16="http://schemas.microsoft.com/office/drawing/2014/main" val="1215647729"/>
                    </a:ext>
                  </a:extLst>
                </a:gridCol>
              </a:tblGrid>
              <a:tr h="1140276">
                <a:tc>
                  <a:txBody>
                    <a:bodyPr/>
                    <a:lstStyle/>
                    <a:p>
                      <a:r>
                        <a:rPr lang="en-GB" sz="3200" dirty="0">
                          <a:solidFill>
                            <a:schemeClr val="tx1"/>
                          </a:solidFill>
                        </a:rPr>
                        <a:t>Date</a:t>
                      </a:r>
                    </a:p>
                  </a:txBody>
                  <a:tcPr>
                    <a:solidFill>
                      <a:schemeClr val="accent1">
                        <a:lumMod val="20000"/>
                        <a:lumOff val="80000"/>
                      </a:schemeClr>
                    </a:solidFill>
                  </a:tcPr>
                </a:tc>
                <a:tc>
                  <a:txBody>
                    <a:bodyPr/>
                    <a:lstStyle/>
                    <a:p>
                      <a:r>
                        <a:rPr lang="en-GB" sz="3200" dirty="0">
                          <a:solidFill>
                            <a:schemeClr val="tx1"/>
                          </a:solidFill>
                        </a:rPr>
                        <a:t>September – November 2023 </a:t>
                      </a:r>
                    </a:p>
                  </a:txBody>
                  <a:tcPr>
                    <a:solidFill>
                      <a:schemeClr val="accent1">
                        <a:lumMod val="20000"/>
                        <a:lumOff val="80000"/>
                      </a:schemeClr>
                    </a:solidFill>
                  </a:tcPr>
                </a:tc>
                <a:extLst>
                  <a:ext uri="{0D108BD9-81ED-4DB2-BD59-A6C34878D82A}">
                    <a16:rowId xmlns:a16="http://schemas.microsoft.com/office/drawing/2014/main" val="2099946753"/>
                  </a:ext>
                </a:extLst>
              </a:tr>
              <a:tr h="903576">
                <a:tc>
                  <a:txBody>
                    <a:bodyPr/>
                    <a:lstStyle/>
                    <a:p>
                      <a:r>
                        <a:rPr lang="en-GB" sz="3200" dirty="0"/>
                        <a:t>No. of weeks </a:t>
                      </a:r>
                    </a:p>
                  </a:txBody>
                  <a:tcPr/>
                </a:tc>
                <a:tc>
                  <a:txBody>
                    <a:bodyPr/>
                    <a:lstStyle/>
                    <a:p>
                      <a:r>
                        <a:rPr lang="en-GB" sz="3200" dirty="0"/>
                        <a:t>8</a:t>
                      </a:r>
                    </a:p>
                  </a:txBody>
                  <a:tcPr/>
                </a:tc>
                <a:extLst>
                  <a:ext uri="{0D108BD9-81ED-4DB2-BD59-A6C34878D82A}">
                    <a16:rowId xmlns:a16="http://schemas.microsoft.com/office/drawing/2014/main" val="304113550"/>
                  </a:ext>
                </a:extLst>
              </a:tr>
              <a:tr h="1140276">
                <a:tc>
                  <a:txBody>
                    <a:bodyPr/>
                    <a:lstStyle/>
                    <a:p>
                      <a:r>
                        <a:rPr lang="en-GB" sz="3200" dirty="0"/>
                        <a:t>Time </a:t>
                      </a:r>
                    </a:p>
                  </a:txBody>
                  <a:tcPr/>
                </a:tc>
                <a:tc>
                  <a:txBody>
                    <a:bodyPr/>
                    <a:lstStyle/>
                    <a:p>
                      <a:r>
                        <a:rPr lang="en-GB" sz="3200" dirty="0"/>
                        <a:t>09:00 - 13:00</a:t>
                      </a:r>
                    </a:p>
                    <a:p>
                      <a:r>
                        <a:rPr lang="en-GB" sz="3200" dirty="0"/>
                        <a:t>Class commences at 09:30</a:t>
                      </a:r>
                    </a:p>
                  </a:txBody>
                  <a:tcPr/>
                </a:tc>
                <a:extLst>
                  <a:ext uri="{0D108BD9-81ED-4DB2-BD59-A6C34878D82A}">
                    <a16:rowId xmlns:a16="http://schemas.microsoft.com/office/drawing/2014/main" val="722425911"/>
                  </a:ext>
                </a:extLst>
              </a:tr>
            </a:tbl>
          </a:graphicData>
        </a:graphic>
      </p:graphicFrame>
    </p:spTree>
    <p:extLst>
      <p:ext uri="{BB962C8B-B14F-4D97-AF65-F5344CB8AC3E}">
        <p14:creationId xmlns:p14="http://schemas.microsoft.com/office/powerpoint/2010/main" val="30847995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4915CD0-E410-446B-BC38-85C4EBB54E4A}"/>
              </a:ext>
            </a:extLst>
          </p:cNvPr>
          <p:cNvSpPr>
            <a:spLocks noGrp="1"/>
          </p:cNvSpPr>
          <p:nvPr>
            <p:ph sz="half" idx="1"/>
          </p:nvPr>
        </p:nvSpPr>
        <p:spPr>
          <a:xfrm>
            <a:off x="1883532" y="260648"/>
            <a:ext cx="8424936" cy="5472608"/>
          </a:xfrm>
        </p:spPr>
        <p:txBody>
          <a:bodyPr>
            <a:normAutofit/>
          </a:bodyPr>
          <a:lstStyle/>
          <a:p>
            <a:pPr marL="0" indent="0">
              <a:buNone/>
            </a:pPr>
            <a:endParaRPr lang="en-GB" sz="1500" b="1" dirty="0">
              <a:latin typeface="Arial" panose="020B0604020202020204" pitchFamily="34" charset="0"/>
            </a:endParaRPr>
          </a:p>
          <a:p>
            <a:pPr marL="0" indent="0" algn="just">
              <a:spcBef>
                <a:spcPts val="600"/>
              </a:spcBef>
              <a:buNone/>
            </a:pPr>
            <a:r>
              <a:rPr lang="en-GB" sz="1900" b="1" dirty="0">
                <a:latin typeface="Arial" panose="020B0604020202020204" pitchFamily="34" charset="0"/>
              </a:rPr>
              <a:t>ASSESSMENT</a:t>
            </a:r>
          </a:p>
          <a:p>
            <a:pPr marL="0" indent="0" algn="just">
              <a:spcBef>
                <a:spcPts val="600"/>
              </a:spcBef>
              <a:buNone/>
            </a:pPr>
            <a:endParaRPr lang="en-GB" sz="1900" b="1" dirty="0">
              <a:latin typeface="Arial" panose="020B0604020202020204" pitchFamily="34" charset="0"/>
            </a:endParaRPr>
          </a:p>
          <a:p>
            <a:pPr>
              <a:lnSpc>
                <a:spcPct val="115000"/>
              </a:lnSpc>
              <a:spcAft>
                <a:spcPts val="1000"/>
              </a:spcAft>
            </a:pPr>
            <a:r>
              <a:rPr lang="en-GB" sz="1800" b="1" dirty="0">
                <a:latin typeface="Arial" panose="020B0604020202020204" pitchFamily="34" charset="0"/>
                <a:ea typeface="Calibri" panose="020F0502020204030204" pitchFamily="34" charset="0"/>
              </a:rPr>
              <a:t>Assessment Component 1 – 50% - </a:t>
            </a:r>
            <a:r>
              <a:rPr lang="en-GB" sz="1800" b="1" dirty="0">
                <a:highlight>
                  <a:srgbClr val="FFFF00"/>
                </a:highlight>
                <a:latin typeface="Arial" panose="020B0604020202020204" pitchFamily="34" charset="0"/>
                <a:ea typeface="Calibri" panose="020F0502020204030204" pitchFamily="34" charset="0"/>
              </a:rPr>
              <a:t>23</a:t>
            </a:r>
            <a:r>
              <a:rPr lang="en-GB" sz="1800" b="1" baseline="30000" dirty="0">
                <a:highlight>
                  <a:srgbClr val="FFFF00"/>
                </a:highlight>
                <a:latin typeface="Arial" panose="020B0604020202020204" pitchFamily="34" charset="0"/>
                <a:ea typeface="Calibri" panose="020F0502020204030204" pitchFamily="34" charset="0"/>
              </a:rPr>
              <a:t>rd</a:t>
            </a:r>
            <a:r>
              <a:rPr lang="en-GB" sz="1800" b="1" dirty="0">
                <a:highlight>
                  <a:srgbClr val="FFFF00"/>
                </a:highlight>
                <a:latin typeface="Arial" panose="020B0604020202020204" pitchFamily="34" charset="0"/>
                <a:ea typeface="Calibri" panose="020F0502020204030204" pitchFamily="34" charset="0"/>
              </a:rPr>
              <a:t> October 23.59 </a:t>
            </a:r>
          </a:p>
          <a:p>
            <a:pPr>
              <a:lnSpc>
                <a:spcPct val="115000"/>
              </a:lnSpc>
              <a:spcAft>
                <a:spcPts val="1000"/>
              </a:spcAft>
            </a:pPr>
            <a:r>
              <a:rPr lang="en-GB" sz="1800" dirty="0">
                <a:latin typeface="Arial" panose="020B0604020202020204" pitchFamily="34" charset="0"/>
                <a:ea typeface="Calibri" panose="020F0502020204030204" pitchFamily="34" charset="0"/>
              </a:rPr>
              <a:t>Essay – Case study evaluation (2000 words)</a:t>
            </a:r>
          </a:p>
          <a:p>
            <a:pPr>
              <a:lnSpc>
                <a:spcPct val="115000"/>
              </a:lnSpc>
              <a:spcAft>
                <a:spcPts val="1000"/>
              </a:spcAft>
            </a:pPr>
            <a:r>
              <a:rPr lang="en-GB" sz="1800" dirty="0">
                <a:latin typeface="Arial" panose="020B0604020202020204" pitchFamily="34" charset="0"/>
                <a:ea typeface="Calibri" panose="020F0502020204030204" pitchFamily="34" charset="0"/>
              </a:rPr>
              <a:t>Draft Submission starting from the week of 16th October  </a:t>
            </a:r>
            <a:endParaRPr lang="en-GB" sz="1800" dirty="0">
              <a:latin typeface="Calibri" panose="020F0502020204030204" pitchFamily="34" charset="0"/>
              <a:ea typeface="Calibri" panose="020F0502020204030204" pitchFamily="34" charset="0"/>
            </a:endParaRPr>
          </a:p>
          <a:p>
            <a:pPr>
              <a:lnSpc>
                <a:spcPct val="115000"/>
              </a:lnSpc>
              <a:spcAft>
                <a:spcPts val="1000"/>
              </a:spcAft>
            </a:pPr>
            <a:r>
              <a:rPr lang="en-GB" sz="1800" b="1" dirty="0">
                <a:latin typeface="Arial" panose="020B0604020202020204" pitchFamily="34" charset="0"/>
                <a:ea typeface="Calibri" panose="020F0502020204030204" pitchFamily="34" charset="0"/>
              </a:rPr>
              <a:t>Assessment Component 2 – 50% - </a:t>
            </a:r>
            <a:r>
              <a:rPr lang="en-GB" sz="1800" b="1" dirty="0">
                <a:highlight>
                  <a:srgbClr val="FFFF00"/>
                </a:highlight>
                <a:latin typeface="Arial" panose="020B0604020202020204" pitchFamily="34" charset="0"/>
                <a:ea typeface="Calibri" panose="020F0502020204030204" pitchFamily="34" charset="0"/>
              </a:rPr>
              <a:t>13</a:t>
            </a:r>
            <a:r>
              <a:rPr lang="en-GB" sz="1800" b="1" baseline="30000" dirty="0">
                <a:highlight>
                  <a:srgbClr val="FFFF00"/>
                </a:highlight>
                <a:latin typeface="Arial" panose="020B0604020202020204" pitchFamily="34" charset="0"/>
                <a:ea typeface="Calibri" panose="020F0502020204030204" pitchFamily="34" charset="0"/>
              </a:rPr>
              <a:t>th</a:t>
            </a:r>
            <a:r>
              <a:rPr lang="en-GB" sz="1800" b="1" dirty="0">
                <a:highlight>
                  <a:srgbClr val="FFFF00"/>
                </a:highlight>
                <a:latin typeface="Arial" panose="020B0604020202020204" pitchFamily="34" charset="0"/>
                <a:ea typeface="Calibri" panose="020F0502020204030204" pitchFamily="34" charset="0"/>
              </a:rPr>
              <a:t> November 23.59</a:t>
            </a:r>
          </a:p>
          <a:p>
            <a:pPr>
              <a:lnSpc>
                <a:spcPct val="115000"/>
              </a:lnSpc>
              <a:spcAft>
                <a:spcPts val="1000"/>
              </a:spcAft>
            </a:pPr>
            <a:r>
              <a:rPr lang="en-GB" sz="1800" dirty="0">
                <a:latin typeface="Arial" panose="020B0604020202020204" pitchFamily="34" charset="0"/>
                <a:ea typeface="Calibri" panose="020F0502020204030204" pitchFamily="34" charset="0"/>
              </a:rPr>
              <a:t>Research Project Proposal (2000 words)</a:t>
            </a:r>
          </a:p>
          <a:p>
            <a:pPr>
              <a:lnSpc>
                <a:spcPct val="115000"/>
              </a:lnSpc>
              <a:spcAft>
                <a:spcPts val="1000"/>
              </a:spcAft>
            </a:pPr>
            <a:r>
              <a:rPr lang="en-GB" sz="1800" dirty="0">
                <a:latin typeface="Arial" panose="020B0604020202020204" pitchFamily="34" charset="0"/>
                <a:ea typeface="Calibri" panose="020F0502020204030204" pitchFamily="34" charset="0"/>
              </a:rPr>
              <a:t>Draft Submission starting from the week of 6</a:t>
            </a:r>
            <a:r>
              <a:rPr lang="en-GB" sz="1800" baseline="30000" dirty="0">
                <a:latin typeface="Arial" panose="020B0604020202020204" pitchFamily="34" charset="0"/>
                <a:ea typeface="Calibri" panose="020F0502020204030204" pitchFamily="34" charset="0"/>
              </a:rPr>
              <a:t>th</a:t>
            </a:r>
            <a:r>
              <a:rPr lang="en-GB" sz="1800" dirty="0">
                <a:latin typeface="Arial" panose="020B0604020202020204" pitchFamily="34" charset="0"/>
                <a:ea typeface="Calibri" panose="020F0502020204030204" pitchFamily="34" charset="0"/>
              </a:rPr>
              <a:t> November</a:t>
            </a:r>
            <a:endParaRPr lang="en-GB" sz="1800" dirty="0">
              <a:latin typeface="Calibri" panose="020F0502020204030204" pitchFamily="34" charset="0"/>
              <a:ea typeface="Calibri" panose="020F0502020204030204" pitchFamily="34" charset="0"/>
            </a:endParaRPr>
          </a:p>
          <a:p>
            <a:pPr>
              <a:lnSpc>
                <a:spcPct val="115000"/>
              </a:lnSpc>
              <a:spcAft>
                <a:spcPts val="1000"/>
              </a:spcAft>
            </a:pPr>
            <a:endParaRPr lang="en-GB" sz="1800" dirty="0">
              <a:latin typeface="Calibri" panose="020F0502020204030204" pitchFamily="34" charset="0"/>
              <a:ea typeface="Calibri" panose="020F0502020204030204" pitchFamily="34" charset="0"/>
            </a:endParaRPr>
          </a:p>
          <a:p>
            <a:pPr marL="342900" indent="-342900">
              <a:lnSpc>
                <a:spcPct val="115000"/>
              </a:lnSpc>
              <a:spcAft>
                <a:spcPts val="1000"/>
              </a:spcAft>
              <a:buFont typeface="Symbol" panose="05050102010706020507" pitchFamily="18" charset="2"/>
              <a:buChar char=""/>
            </a:pPr>
            <a:endParaRPr lang="en-GB" sz="1800" dirty="0">
              <a:latin typeface="Calibri" panose="020F0502020204030204" pitchFamily="34" charset="0"/>
              <a:ea typeface="Calibri" panose="020F0502020204030204" pitchFamily="34" charset="0"/>
              <a:cs typeface="Times New Roman" panose="02020603050405020304" pitchFamily="18" charset="0"/>
            </a:endParaRPr>
          </a:p>
          <a:p>
            <a:pPr marL="342900" indent="-342900" algn="just">
              <a:spcBef>
                <a:spcPts val="600"/>
              </a:spcBef>
              <a:buFont typeface="Symbol" panose="05050102010706020507" pitchFamily="18" charset="2"/>
              <a:buChar char=""/>
            </a:pPr>
            <a:endParaRPr lang="en-GB" sz="1800" dirty="0">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8477453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7E1D8E-0DF2-761A-3DB5-6A3B174C5235}"/>
              </a:ext>
            </a:extLst>
          </p:cNvPr>
          <p:cNvSpPr>
            <a:spLocks noGrp="1"/>
          </p:cNvSpPr>
          <p:nvPr>
            <p:ph type="title"/>
          </p:nvPr>
        </p:nvSpPr>
        <p:spPr>
          <a:xfrm>
            <a:off x="2152650" y="620689"/>
            <a:ext cx="7886700" cy="687611"/>
          </a:xfrm>
        </p:spPr>
        <p:txBody>
          <a:bodyPr>
            <a:normAutofit fontScale="90000"/>
          </a:bodyPr>
          <a:lstStyle/>
          <a:p>
            <a:r>
              <a:rPr lang="en-GB" dirty="0"/>
              <a:t>Assignment 1 </a:t>
            </a:r>
          </a:p>
        </p:txBody>
      </p:sp>
      <p:pic>
        <p:nvPicPr>
          <p:cNvPr id="6" name="Picture 5">
            <a:extLst>
              <a:ext uri="{FF2B5EF4-FFF2-40B4-BE49-F238E27FC236}">
                <a16:creationId xmlns:a16="http://schemas.microsoft.com/office/drawing/2014/main" id="{1F6A18A0-8CBE-5530-FB31-E55EB0DD087D}"/>
              </a:ext>
            </a:extLst>
          </p:cNvPr>
          <p:cNvPicPr>
            <a:picLocks noChangeAspect="1"/>
          </p:cNvPicPr>
          <p:nvPr/>
        </p:nvPicPr>
        <p:blipFill rotWithShape="1">
          <a:blip r:embed="rId2"/>
          <a:srcRect l="16138" t="22001" r="64962" b="36000"/>
          <a:stretch/>
        </p:blipFill>
        <p:spPr>
          <a:xfrm>
            <a:off x="2855640" y="1665982"/>
            <a:ext cx="5931576" cy="3707235"/>
          </a:xfrm>
          <a:prstGeom prst="rect">
            <a:avLst/>
          </a:prstGeom>
        </p:spPr>
      </p:pic>
    </p:spTree>
    <p:extLst>
      <p:ext uri="{BB962C8B-B14F-4D97-AF65-F5344CB8AC3E}">
        <p14:creationId xmlns:p14="http://schemas.microsoft.com/office/powerpoint/2010/main" val="22448583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7E1D8E-0DF2-761A-3DB5-6A3B174C5235}"/>
              </a:ext>
            </a:extLst>
          </p:cNvPr>
          <p:cNvSpPr>
            <a:spLocks noGrp="1"/>
          </p:cNvSpPr>
          <p:nvPr>
            <p:ph type="title"/>
          </p:nvPr>
        </p:nvSpPr>
        <p:spPr>
          <a:xfrm>
            <a:off x="2152650" y="335463"/>
            <a:ext cx="7886700" cy="687611"/>
          </a:xfrm>
        </p:spPr>
        <p:txBody>
          <a:bodyPr>
            <a:normAutofit fontScale="90000"/>
          </a:bodyPr>
          <a:lstStyle/>
          <a:p>
            <a:r>
              <a:rPr lang="en-GB" dirty="0"/>
              <a:t>Assignment 2 </a:t>
            </a:r>
          </a:p>
        </p:txBody>
      </p:sp>
      <p:pic>
        <p:nvPicPr>
          <p:cNvPr id="4" name="Picture 3">
            <a:extLst>
              <a:ext uri="{FF2B5EF4-FFF2-40B4-BE49-F238E27FC236}">
                <a16:creationId xmlns:a16="http://schemas.microsoft.com/office/drawing/2014/main" id="{1119BA29-8F71-80BD-B9D0-20481C6DD463}"/>
              </a:ext>
            </a:extLst>
          </p:cNvPr>
          <p:cNvPicPr>
            <a:picLocks noChangeAspect="1"/>
          </p:cNvPicPr>
          <p:nvPr/>
        </p:nvPicPr>
        <p:blipFill rotWithShape="1">
          <a:blip r:embed="rId2"/>
          <a:srcRect l="16138" t="19199" r="64962" b="38085"/>
          <a:stretch/>
        </p:blipFill>
        <p:spPr>
          <a:xfrm>
            <a:off x="1954635" y="894361"/>
            <a:ext cx="7385841" cy="4694879"/>
          </a:xfrm>
          <a:prstGeom prst="rect">
            <a:avLst/>
          </a:prstGeom>
        </p:spPr>
      </p:pic>
    </p:spTree>
    <p:extLst>
      <p:ext uri="{BB962C8B-B14F-4D97-AF65-F5344CB8AC3E}">
        <p14:creationId xmlns:p14="http://schemas.microsoft.com/office/powerpoint/2010/main" val="30664498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4915CD0-E410-446B-BC38-85C4EBB54E4A}"/>
              </a:ext>
            </a:extLst>
          </p:cNvPr>
          <p:cNvSpPr>
            <a:spLocks noGrp="1"/>
          </p:cNvSpPr>
          <p:nvPr>
            <p:ph sz="half" idx="1"/>
          </p:nvPr>
        </p:nvSpPr>
        <p:spPr>
          <a:xfrm>
            <a:off x="1883532" y="260648"/>
            <a:ext cx="8424936" cy="5472608"/>
          </a:xfrm>
        </p:spPr>
        <p:txBody>
          <a:bodyPr>
            <a:normAutofit/>
          </a:bodyPr>
          <a:lstStyle/>
          <a:p>
            <a:pPr marL="0" indent="0" algn="just">
              <a:spcBef>
                <a:spcPts val="600"/>
              </a:spcBef>
              <a:spcAft>
                <a:spcPts val="600"/>
              </a:spcAft>
              <a:buNone/>
            </a:pPr>
            <a:r>
              <a:rPr lang="en-GB" sz="1800" b="1" dirty="0">
                <a:latin typeface="Arial" panose="020B0604020202020204" pitchFamily="34" charset="0"/>
                <a:ea typeface="Times New Roman" panose="02020603050405020304" pitchFamily="18" charset="0"/>
              </a:rPr>
              <a:t>AIM(S)</a:t>
            </a:r>
            <a:endParaRPr lang="en-GB" sz="1800" dirty="0">
              <a:latin typeface="Arial" panose="020B0604020202020204" pitchFamily="34" charset="0"/>
              <a:ea typeface="Times New Roman" panose="02020603050405020304" pitchFamily="18" charset="0"/>
            </a:endParaRPr>
          </a:p>
          <a:p>
            <a:pPr marL="342900" indent="-342900" algn="just">
              <a:spcBef>
                <a:spcPts val="600"/>
              </a:spcBef>
              <a:buFont typeface="Symbol" panose="05050102010706020507" pitchFamily="18" charset="2"/>
              <a:buChar char=""/>
            </a:pPr>
            <a:r>
              <a:rPr lang="en-GB" sz="1500" dirty="0">
                <a:latin typeface="Calibri" panose="020F0502020204030204" pitchFamily="34" charset="0"/>
                <a:ea typeface="Calibri" panose="020F0502020204030204" pitchFamily="34" charset="0"/>
                <a:cs typeface="Symbol" panose="05050102010706020507" pitchFamily="18" charset="2"/>
              </a:rPr>
              <a:t>To develop student knowledge and understanding of the principal internal and external environmental contexts of contemporary organisations within which HR professionals and workers interact to service customer demands and expectations.  This module will also explore the connection and the implications for and applications in, professional practice</a:t>
            </a:r>
            <a:endParaRPr lang="en-GB" sz="1500" dirty="0">
              <a:latin typeface="Times New Roman" panose="02020603050405020304" pitchFamily="18" charset="0"/>
              <a:ea typeface="Times New Roman" panose="02020603050405020304" pitchFamily="18" charset="0"/>
              <a:cs typeface="Symbol" panose="05050102010706020507" pitchFamily="18" charset="2"/>
            </a:endParaRPr>
          </a:p>
          <a:p>
            <a:pPr marL="0" indent="0" algn="just">
              <a:spcBef>
                <a:spcPts val="600"/>
              </a:spcBef>
              <a:buNone/>
            </a:pPr>
            <a:endParaRPr lang="en-GB" sz="1500" dirty="0">
              <a:latin typeface="Arial" panose="020B0604020202020204" pitchFamily="34" charset="0"/>
              <a:ea typeface="Times New Roman" panose="02020603050405020304" pitchFamily="18" charset="0"/>
            </a:endParaRPr>
          </a:p>
          <a:p>
            <a:pPr marL="0" indent="0" algn="just">
              <a:spcBef>
                <a:spcPts val="600"/>
              </a:spcBef>
              <a:buNone/>
            </a:pPr>
            <a:r>
              <a:rPr lang="en-GB" sz="1500" b="1" dirty="0">
                <a:latin typeface="Arial" panose="020B0604020202020204" pitchFamily="34" charset="0"/>
                <a:ea typeface="Times New Roman" panose="02020603050405020304" pitchFamily="18" charset="0"/>
              </a:rPr>
              <a:t>LEARNING OUTCOMES</a:t>
            </a:r>
            <a:r>
              <a:rPr lang="en-GB" sz="1500" dirty="0">
                <a:latin typeface="Arial" panose="020B0604020202020204" pitchFamily="34" charset="0"/>
                <a:ea typeface="Calibri" panose="020F0502020204030204" pitchFamily="34" charset="0"/>
                <a:cs typeface="Times New Roman" panose="02020603050405020304" pitchFamily="18" charset="0"/>
              </a:rPr>
              <a:t> </a:t>
            </a:r>
            <a:endParaRPr lang="en-GB" sz="1500" dirty="0">
              <a:latin typeface="Calibri" panose="020F0502020204030204" pitchFamily="34" charset="0"/>
              <a:ea typeface="Calibri" panose="020F0502020204030204" pitchFamily="34" charset="0"/>
              <a:cs typeface="Times New Roman" panose="02020603050405020304" pitchFamily="18" charset="0"/>
            </a:endParaRPr>
          </a:p>
          <a:p>
            <a:pPr marL="342900" indent="-342900" algn="just">
              <a:spcAft>
                <a:spcPts val="1000"/>
              </a:spcAft>
              <a:buFont typeface="Symbol" panose="05050102010706020507" pitchFamily="18" charset="2"/>
              <a:buChar char=""/>
            </a:pPr>
            <a:r>
              <a:rPr lang="en-GB" sz="1500" dirty="0">
                <a:latin typeface="Calibri" panose="020F0502020204030204" pitchFamily="34" charset="0"/>
                <a:ea typeface="Calibri" panose="020F0502020204030204" pitchFamily="34" charset="0"/>
                <a:cs typeface="Symbol" panose="05050102010706020507" pitchFamily="18" charset="2"/>
              </a:rPr>
              <a:t>Demonstrate a critical understanding of the managerial and business environment within which personnel professionals work and analyse how resourcing an organisation is influenced by internal and external factors that determines a firms need to recruit, select, socialise, performance manage and mobilise people to meet and exceed their objectives and sustain competitive advantage;</a:t>
            </a:r>
          </a:p>
          <a:p>
            <a:pPr marL="342900" indent="-342900" algn="just">
              <a:spcAft>
                <a:spcPts val="1000"/>
              </a:spcAft>
              <a:buFont typeface="Symbol" panose="05050102010706020507" pitchFamily="18" charset="2"/>
              <a:buChar char=""/>
            </a:pPr>
            <a:r>
              <a:rPr lang="en-GB" sz="1500" dirty="0">
                <a:latin typeface="Calibri" panose="020F0502020204030204" pitchFamily="34" charset="0"/>
                <a:ea typeface="Calibri" panose="020F0502020204030204" pitchFamily="34" charset="0"/>
              </a:rPr>
              <a:t>Effectively communicate the links between personnel development and positive organisational outcomes evidenced in contemporary research and practiced by organisations committed to developing an engaged and talented workforce in possession of the appropriate skills, attitudes and experiences that enables them sustain life-long employment.</a:t>
            </a:r>
          </a:p>
          <a:p>
            <a:pPr marL="0" indent="0">
              <a:buNone/>
            </a:pPr>
            <a:endParaRPr lang="en-GB" sz="1500" b="1" dirty="0">
              <a:latin typeface="Arial" panose="020B0604020202020204" pitchFamily="34" charset="0"/>
            </a:endParaRPr>
          </a:p>
          <a:p>
            <a:pPr marL="0" indent="0" algn="just">
              <a:spcBef>
                <a:spcPts val="600"/>
              </a:spcBef>
              <a:buNone/>
            </a:pPr>
            <a:endParaRPr lang="en-GB" sz="1800" dirty="0">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576703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E8CBB08B-FEBD-A8E3-5B69-9B9FE93BB24F}"/>
              </a:ext>
            </a:extLst>
          </p:cNvPr>
          <p:cNvSpPr>
            <a:spLocks noGrp="1"/>
          </p:cNvSpPr>
          <p:nvPr>
            <p:ph type="title"/>
          </p:nvPr>
        </p:nvSpPr>
        <p:spPr>
          <a:xfrm>
            <a:off x="1847528" y="1736812"/>
            <a:ext cx="2952328" cy="3384376"/>
          </a:xfrm>
        </p:spPr>
        <p:txBody>
          <a:bodyPr/>
          <a:lstStyle/>
          <a:p>
            <a:r>
              <a:rPr lang="en-GB" sz="3600" dirty="0">
                <a:hlinkClick r:id="rId3"/>
              </a:rPr>
              <a:t>Academic Writing Tips Essays and Reports</a:t>
            </a:r>
            <a:endParaRPr lang="en-GB" sz="3600" dirty="0"/>
          </a:p>
        </p:txBody>
      </p:sp>
      <p:pic>
        <p:nvPicPr>
          <p:cNvPr id="5" name="Content Placeholder 4" descr="Timeline&#10;&#10;Description automatically generated">
            <a:extLst>
              <a:ext uri="{FF2B5EF4-FFF2-40B4-BE49-F238E27FC236}">
                <a16:creationId xmlns:a16="http://schemas.microsoft.com/office/drawing/2014/main" id="{6B3DC639-12A0-9CFB-7FC4-27F2F2250A70}"/>
              </a:ext>
            </a:extLst>
          </p:cNvPr>
          <p:cNvPicPr>
            <a:picLocks noGrp="1" noChangeAspect="1"/>
          </p:cNvPicPr>
          <p:nvPr>
            <p:ph idx="4294967295"/>
          </p:nvPr>
        </p:nvPicPr>
        <p:blipFill>
          <a:blip r:embed="rId4">
            <a:extLst>
              <a:ext uri="{28A0092B-C50C-407E-A947-70E740481C1C}">
                <a14:useLocalDpi xmlns:a14="http://schemas.microsoft.com/office/drawing/2010/main" val="0"/>
              </a:ext>
            </a:extLst>
          </a:blip>
          <a:stretch>
            <a:fillRect/>
          </a:stretch>
        </p:blipFill>
        <p:spPr>
          <a:xfrm>
            <a:off x="5591945" y="17900"/>
            <a:ext cx="4968875" cy="6840100"/>
          </a:xfrm>
          <a:prstGeom prst="rect">
            <a:avLst/>
          </a:prstGeom>
        </p:spPr>
      </p:pic>
    </p:spTree>
    <p:extLst>
      <p:ext uri="{BB962C8B-B14F-4D97-AF65-F5344CB8AC3E}">
        <p14:creationId xmlns:p14="http://schemas.microsoft.com/office/powerpoint/2010/main" val="21878161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F3811-8A3F-555C-6199-A2535F5B1293}"/>
              </a:ext>
            </a:extLst>
          </p:cNvPr>
          <p:cNvSpPr>
            <a:spLocks noGrp="1"/>
          </p:cNvSpPr>
          <p:nvPr>
            <p:ph type="title"/>
          </p:nvPr>
        </p:nvSpPr>
        <p:spPr/>
        <p:txBody>
          <a:bodyPr/>
          <a:lstStyle/>
          <a:p>
            <a:r>
              <a:rPr lang="en-GB" dirty="0"/>
              <a:t>Referencing </a:t>
            </a:r>
            <a:br>
              <a:rPr lang="en-GB" dirty="0"/>
            </a:br>
            <a:r>
              <a:rPr lang="en-GB" dirty="0"/>
              <a:t>Handbook</a:t>
            </a:r>
          </a:p>
        </p:txBody>
      </p:sp>
      <p:pic>
        <p:nvPicPr>
          <p:cNvPr id="5" name="Picture 4">
            <a:extLst>
              <a:ext uri="{FF2B5EF4-FFF2-40B4-BE49-F238E27FC236}">
                <a16:creationId xmlns:a16="http://schemas.microsoft.com/office/drawing/2014/main" id="{6BF22AA6-B014-A0EB-D58A-8288B39E7818}"/>
              </a:ext>
            </a:extLst>
          </p:cNvPr>
          <p:cNvPicPr>
            <a:picLocks noChangeAspect="1"/>
          </p:cNvPicPr>
          <p:nvPr/>
        </p:nvPicPr>
        <p:blipFill rotWithShape="1">
          <a:blip r:embed="rId2"/>
          <a:srcRect l="14563" t="13601" r="64962" b="4298"/>
          <a:stretch/>
        </p:blipFill>
        <p:spPr>
          <a:xfrm>
            <a:off x="5375920" y="681038"/>
            <a:ext cx="4074909" cy="4595637"/>
          </a:xfrm>
          <a:prstGeom prst="rect">
            <a:avLst/>
          </a:prstGeom>
        </p:spPr>
      </p:pic>
      <p:sp>
        <p:nvSpPr>
          <p:cNvPr id="7" name="TextBox 6">
            <a:extLst>
              <a:ext uri="{FF2B5EF4-FFF2-40B4-BE49-F238E27FC236}">
                <a16:creationId xmlns:a16="http://schemas.microsoft.com/office/drawing/2014/main" id="{46D5EA72-AC7C-6F90-9351-C99A13D924B4}"/>
              </a:ext>
            </a:extLst>
          </p:cNvPr>
          <p:cNvSpPr txBox="1"/>
          <p:nvPr/>
        </p:nvSpPr>
        <p:spPr>
          <a:xfrm>
            <a:off x="5375920" y="5407922"/>
            <a:ext cx="4572000" cy="369332"/>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hlinkClick r:id="rId3"/>
              </a:rPr>
              <a:t>Referencing Handbook Harvard</a:t>
            </a:r>
            <a:endParaRPr lang="en-GB"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FEBCC2DB-69C7-5B97-A321-2BB233BB0518}"/>
              </a:ext>
            </a:extLst>
          </p:cNvPr>
          <p:cNvPicPr>
            <a:picLocks noChangeAspect="1"/>
          </p:cNvPicPr>
          <p:nvPr/>
        </p:nvPicPr>
        <p:blipFill rotWithShape="1">
          <a:blip r:embed="rId4"/>
          <a:srcRect l="12110" t="13853" r="62706" b="15198"/>
          <a:stretch/>
        </p:blipFill>
        <p:spPr>
          <a:xfrm>
            <a:off x="1476462" y="2189527"/>
            <a:ext cx="3070371" cy="2432807"/>
          </a:xfrm>
          <a:prstGeom prst="rect">
            <a:avLst/>
          </a:prstGeom>
        </p:spPr>
      </p:pic>
    </p:spTree>
    <p:extLst>
      <p:ext uri="{BB962C8B-B14F-4D97-AF65-F5344CB8AC3E}">
        <p14:creationId xmlns:p14="http://schemas.microsoft.com/office/powerpoint/2010/main" val="41707660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014656-9D0C-1014-6E2D-2DFB4F3549FC}"/>
              </a:ext>
            </a:extLst>
          </p:cNvPr>
          <p:cNvSpPr>
            <a:spLocks noGrp="1"/>
          </p:cNvSpPr>
          <p:nvPr>
            <p:ph type="title"/>
          </p:nvPr>
        </p:nvSpPr>
        <p:spPr/>
        <p:txBody>
          <a:bodyPr/>
          <a:lstStyle/>
          <a:p>
            <a:r>
              <a:rPr lang="en-GB" dirty="0"/>
              <a:t>Referencing</a:t>
            </a:r>
          </a:p>
        </p:txBody>
      </p:sp>
      <p:pic>
        <p:nvPicPr>
          <p:cNvPr id="5" name="Picture 4">
            <a:extLst>
              <a:ext uri="{FF2B5EF4-FFF2-40B4-BE49-F238E27FC236}">
                <a16:creationId xmlns:a16="http://schemas.microsoft.com/office/drawing/2014/main" id="{43A24EBC-D406-A597-6BB1-A1C12F9F6A08}"/>
              </a:ext>
            </a:extLst>
          </p:cNvPr>
          <p:cNvPicPr>
            <a:picLocks noChangeAspect="1"/>
          </p:cNvPicPr>
          <p:nvPr/>
        </p:nvPicPr>
        <p:blipFill rotWithShape="1">
          <a:blip r:embed="rId2"/>
          <a:srcRect l="11939" t="18571" r="62577" b="9048"/>
          <a:stretch/>
        </p:blipFill>
        <p:spPr>
          <a:xfrm>
            <a:off x="4808689" y="154510"/>
            <a:ext cx="6461499" cy="5161440"/>
          </a:xfrm>
          <a:prstGeom prst="rect">
            <a:avLst/>
          </a:prstGeom>
        </p:spPr>
      </p:pic>
      <p:sp>
        <p:nvSpPr>
          <p:cNvPr id="7" name="TextBox 6">
            <a:extLst>
              <a:ext uri="{FF2B5EF4-FFF2-40B4-BE49-F238E27FC236}">
                <a16:creationId xmlns:a16="http://schemas.microsoft.com/office/drawing/2014/main" id="{06F62382-FA9D-CAE0-92EA-8C6464C705A0}"/>
              </a:ext>
            </a:extLst>
          </p:cNvPr>
          <p:cNvSpPr txBox="1"/>
          <p:nvPr/>
        </p:nvSpPr>
        <p:spPr>
          <a:xfrm>
            <a:off x="4990661" y="5341899"/>
            <a:ext cx="6097554" cy="369332"/>
          </a:xfrm>
          <a:prstGeom prst="rect">
            <a:avLst/>
          </a:prstGeom>
          <a:noFill/>
        </p:spPr>
        <p:txBody>
          <a:bodyPr wrap="square">
            <a:spAutoFit/>
          </a:bodyPr>
          <a:lstStyle/>
          <a:p>
            <a:r>
              <a:rPr lang="en-GB" dirty="0">
                <a:hlinkClick r:id="rId3"/>
              </a:rPr>
              <a:t>PowerPoint Presentation (uwtsd.ac.uk)</a:t>
            </a:r>
            <a:endParaRPr lang="en-GB" dirty="0"/>
          </a:p>
        </p:txBody>
      </p:sp>
    </p:spTree>
    <p:extLst>
      <p:ext uri="{BB962C8B-B14F-4D97-AF65-F5344CB8AC3E}">
        <p14:creationId xmlns:p14="http://schemas.microsoft.com/office/powerpoint/2010/main" val="24443734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9CC71A-77CF-FA2F-644F-2A53AA89EF13}"/>
              </a:ext>
            </a:extLst>
          </p:cNvPr>
          <p:cNvSpPr>
            <a:spLocks noGrp="1"/>
          </p:cNvSpPr>
          <p:nvPr>
            <p:ph type="title"/>
          </p:nvPr>
        </p:nvSpPr>
        <p:spPr/>
        <p:txBody>
          <a:bodyPr/>
          <a:lstStyle/>
          <a:p>
            <a:r>
              <a:rPr lang="en-GB" dirty="0"/>
              <a:t>Referencing </a:t>
            </a:r>
          </a:p>
        </p:txBody>
      </p:sp>
      <p:pic>
        <p:nvPicPr>
          <p:cNvPr id="5" name="Content Placeholder 4">
            <a:extLst>
              <a:ext uri="{FF2B5EF4-FFF2-40B4-BE49-F238E27FC236}">
                <a16:creationId xmlns:a16="http://schemas.microsoft.com/office/drawing/2014/main" id="{03ABB4FA-2966-04BC-493D-0D45646DAE99}"/>
              </a:ext>
            </a:extLst>
          </p:cNvPr>
          <p:cNvPicPr>
            <a:picLocks noGrp="1" noChangeAspect="1"/>
          </p:cNvPicPr>
          <p:nvPr>
            <p:ph idx="1"/>
          </p:nvPr>
        </p:nvPicPr>
        <p:blipFill rotWithShape="1">
          <a:blip r:embed="rId2"/>
          <a:srcRect l="16963" t="14086" r="66800" b="9566"/>
          <a:stretch/>
        </p:blipFill>
        <p:spPr>
          <a:xfrm>
            <a:off x="6179976" y="103383"/>
            <a:ext cx="4354286" cy="5758127"/>
          </a:xfrm>
        </p:spPr>
      </p:pic>
      <p:sp>
        <p:nvSpPr>
          <p:cNvPr id="7" name="TextBox 6">
            <a:extLst>
              <a:ext uri="{FF2B5EF4-FFF2-40B4-BE49-F238E27FC236}">
                <a16:creationId xmlns:a16="http://schemas.microsoft.com/office/drawing/2014/main" id="{B334B15A-E736-CDBC-0566-01B90A5BAFC8}"/>
              </a:ext>
            </a:extLst>
          </p:cNvPr>
          <p:cNvSpPr txBox="1"/>
          <p:nvPr/>
        </p:nvSpPr>
        <p:spPr>
          <a:xfrm>
            <a:off x="917285" y="5031959"/>
            <a:ext cx="6097554" cy="369332"/>
          </a:xfrm>
          <a:prstGeom prst="rect">
            <a:avLst/>
          </a:prstGeom>
          <a:noFill/>
        </p:spPr>
        <p:txBody>
          <a:bodyPr wrap="square">
            <a:spAutoFit/>
          </a:bodyPr>
          <a:lstStyle/>
          <a:p>
            <a:r>
              <a:rPr lang="en-GB" dirty="0">
                <a:hlinkClick r:id="rId3"/>
              </a:rPr>
              <a:t>Harvard-eng_v.1.2.pdf (uwtsd.ac.uk)</a:t>
            </a:r>
            <a:endParaRPr lang="en-GB" dirty="0"/>
          </a:p>
        </p:txBody>
      </p:sp>
    </p:spTree>
    <p:extLst>
      <p:ext uri="{BB962C8B-B14F-4D97-AF65-F5344CB8AC3E}">
        <p14:creationId xmlns:p14="http://schemas.microsoft.com/office/powerpoint/2010/main" val="35583766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A0E4-280B-7EBB-46DA-88EE7999BA41}"/>
              </a:ext>
            </a:extLst>
          </p:cNvPr>
          <p:cNvSpPr>
            <a:spLocks noGrp="1"/>
          </p:cNvSpPr>
          <p:nvPr>
            <p:ph type="title"/>
          </p:nvPr>
        </p:nvSpPr>
        <p:spPr/>
        <p:txBody>
          <a:bodyPr/>
          <a:lstStyle/>
          <a:p>
            <a:r>
              <a:rPr lang="en-GB"/>
              <a:t>Referencing </a:t>
            </a:r>
          </a:p>
        </p:txBody>
      </p:sp>
      <p:pic>
        <p:nvPicPr>
          <p:cNvPr id="5" name="Content Placeholder 4">
            <a:extLst>
              <a:ext uri="{FF2B5EF4-FFF2-40B4-BE49-F238E27FC236}">
                <a16:creationId xmlns:a16="http://schemas.microsoft.com/office/drawing/2014/main" id="{F627C9B4-C769-AA3D-4865-62C0200D6503}"/>
              </a:ext>
            </a:extLst>
          </p:cNvPr>
          <p:cNvPicPr>
            <a:picLocks noGrp="1" noChangeAspect="1"/>
          </p:cNvPicPr>
          <p:nvPr>
            <p:ph idx="1"/>
          </p:nvPr>
        </p:nvPicPr>
        <p:blipFill rotWithShape="1">
          <a:blip r:embed="rId2"/>
          <a:srcRect l="17583" t="20711" r="68397" b="3775"/>
          <a:stretch/>
        </p:blipFill>
        <p:spPr>
          <a:xfrm>
            <a:off x="6339280" y="0"/>
            <a:ext cx="4111690" cy="5847127"/>
          </a:xfrm>
        </p:spPr>
      </p:pic>
      <p:sp>
        <p:nvSpPr>
          <p:cNvPr id="7" name="TextBox 6">
            <a:extLst>
              <a:ext uri="{FF2B5EF4-FFF2-40B4-BE49-F238E27FC236}">
                <a16:creationId xmlns:a16="http://schemas.microsoft.com/office/drawing/2014/main" id="{7400C70B-AA3F-C190-B8EA-A11BDD5EBC4D}"/>
              </a:ext>
            </a:extLst>
          </p:cNvPr>
          <p:cNvSpPr txBox="1"/>
          <p:nvPr/>
        </p:nvSpPr>
        <p:spPr>
          <a:xfrm>
            <a:off x="1050721" y="4152442"/>
            <a:ext cx="3798116" cy="369332"/>
          </a:xfrm>
          <a:prstGeom prst="rect">
            <a:avLst/>
          </a:prstGeom>
          <a:noFill/>
        </p:spPr>
        <p:txBody>
          <a:bodyPr wrap="square">
            <a:spAutoFit/>
          </a:bodyPr>
          <a:lstStyle/>
          <a:p>
            <a:r>
              <a:rPr lang="en-GB" dirty="0">
                <a:hlinkClick r:id="rId3"/>
              </a:rPr>
              <a:t>Harvard-eng_v.1.2.pdf (uwtsd.ac.uk)</a:t>
            </a:r>
            <a:endParaRPr lang="en-GB" dirty="0"/>
          </a:p>
        </p:txBody>
      </p:sp>
    </p:spTree>
    <p:extLst>
      <p:ext uri="{BB962C8B-B14F-4D97-AF65-F5344CB8AC3E}">
        <p14:creationId xmlns:p14="http://schemas.microsoft.com/office/powerpoint/2010/main" val="35397876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C3D92-30FD-09CF-0B0C-4342686CED1B}"/>
              </a:ext>
            </a:extLst>
          </p:cNvPr>
          <p:cNvSpPr>
            <a:spLocks noGrp="1"/>
          </p:cNvSpPr>
          <p:nvPr>
            <p:ph type="title"/>
          </p:nvPr>
        </p:nvSpPr>
        <p:spPr/>
        <p:txBody>
          <a:bodyPr/>
          <a:lstStyle/>
          <a:p>
            <a:r>
              <a:rPr lang="en-GB" dirty="0"/>
              <a:t>Referencing </a:t>
            </a:r>
          </a:p>
        </p:txBody>
      </p:sp>
      <p:pic>
        <p:nvPicPr>
          <p:cNvPr id="5" name="Picture 4">
            <a:extLst>
              <a:ext uri="{FF2B5EF4-FFF2-40B4-BE49-F238E27FC236}">
                <a16:creationId xmlns:a16="http://schemas.microsoft.com/office/drawing/2014/main" id="{C59A6D14-3E91-62A1-8F13-95302E59D799}"/>
              </a:ext>
            </a:extLst>
          </p:cNvPr>
          <p:cNvPicPr>
            <a:picLocks noChangeAspect="1"/>
          </p:cNvPicPr>
          <p:nvPr/>
        </p:nvPicPr>
        <p:blipFill rotWithShape="1">
          <a:blip r:embed="rId2"/>
          <a:srcRect l="17296" t="14762" r="67474" b="8232"/>
          <a:stretch/>
        </p:blipFill>
        <p:spPr>
          <a:xfrm>
            <a:off x="6610610" y="131004"/>
            <a:ext cx="3918858" cy="5573048"/>
          </a:xfrm>
          <a:prstGeom prst="rect">
            <a:avLst/>
          </a:prstGeom>
        </p:spPr>
      </p:pic>
      <p:sp>
        <p:nvSpPr>
          <p:cNvPr id="7" name="TextBox 6">
            <a:extLst>
              <a:ext uri="{FF2B5EF4-FFF2-40B4-BE49-F238E27FC236}">
                <a16:creationId xmlns:a16="http://schemas.microsoft.com/office/drawing/2014/main" id="{48C072F4-A293-20EA-6498-EF1893BD82CE}"/>
              </a:ext>
            </a:extLst>
          </p:cNvPr>
          <p:cNvSpPr txBox="1"/>
          <p:nvPr/>
        </p:nvSpPr>
        <p:spPr>
          <a:xfrm>
            <a:off x="1344336" y="4538336"/>
            <a:ext cx="3697447" cy="369332"/>
          </a:xfrm>
          <a:prstGeom prst="rect">
            <a:avLst/>
          </a:prstGeom>
          <a:noFill/>
        </p:spPr>
        <p:txBody>
          <a:bodyPr wrap="square">
            <a:spAutoFit/>
          </a:bodyPr>
          <a:lstStyle/>
          <a:p>
            <a:r>
              <a:rPr lang="en-GB" dirty="0">
                <a:hlinkClick r:id="rId3"/>
              </a:rPr>
              <a:t>Harvard-eng_v.1.2.pdf (uwtsd.ac.uk)</a:t>
            </a:r>
            <a:endParaRPr lang="en-GB" dirty="0"/>
          </a:p>
        </p:txBody>
      </p:sp>
    </p:spTree>
    <p:extLst>
      <p:ext uri="{BB962C8B-B14F-4D97-AF65-F5344CB8AC3E}">
        <p14:creationId xmlns:p14="http://schemas.microsoft.com/office/powerpoint/2010/main" val="216552527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D332E7-2803-5B12-B95C-C5D4B5C7101F}"/>
              </a:ext>
            </a:extLst>
          </p:cNvPr>
          <p:cNvSpPr>
            <a:spLocks noGrp="1"/>
          </p:cNvSpPr>
          <p:nvPr>
            <p:ph type="title"/>
          </p:nvPr>
        </p:nvSpPr>
        <p:spPr/>
        <p:txBody>
          <a:bodyPr/>
          <a:lstStyle/>
          <a:p>
            <a:r>
              <a:rPr lang="en-GB" dirty="0"/>
              <a:t>Plagiarism</a:t>
            </a:r>
          </a:p>
        </p:txBody>
      </p:sp>
      <p:pic>
        <p:nvPicPr>
          <p:cNvPr id="5" name="Picture 4">
            <a:extLst>
              <a:ext uri="{FF2B5EF4-FFF2-40B4-BE49-F238E27FC236}">
                <a16:creationId xmlns:a16="http://schemas.microsoft.com/office/drawing/2014/main" id="{9A872AFA-662B-E89A-069A-10B627F89AB4}"/>
              </a:ext>
            </a:extLst>
          </p:cNvPr>
          <p:cNvPicPr>
            <a:picLocks noChangeAspect="1"/>
          </p:cNvPicPr>
          <p:nvPr/>
        </p:nvPicPr>
        <p:blipFill rotWithShape="1">
          <a:blip r:embed="rId2"/>
          <a:srcRect l="12857" t="23197" r="62424" b="7959"/>
          <a:stretch/>
        </p:blipFill>
        <p:spPr>
          <a:xfrm>
            <a:off x="5046305" y="365125"/>
            <a:ext cx="6307495" cy="4940546"/>
          </a:xfrm>
          <a:prstGeom prst="rect">
            <a:avLst/>
          </a:prstGeom>
        </p:spPr>
      </p:pic>
      <p:sp>
        <p:nvSpPr>
          <p:cNvPr id="7" name="TextBox 6">
            <a:extLst>
              <a:ext uri="{FF2B5EF4-FFF2-40B4-BE49-F238E27FC236}">
                <a16:creationId xmlns:a16="http://schemas.microsoft.com/office/drawing/2014/main" id="{3DFE78A7-A3F6-280F-FD1D-3AF69760F040}"/>
              </a:ext>
            </a:extLst>
          </p:cNvPr>
          <p:cNvSpPr txBox="1"/>
          <p:nvPr/>
        </p:nvSpPr>
        <p:spPr>
          <a:xfrm>
            <a:off x="5229916" y="5305671"/>
            <a:ext cx="4073475" cy="369332"/>
          </a:xfrm>
          <a:prstGeom prst="rect">
            <a:avLst/>
          </a:prstGeom>
          <a:noFill/>
        </p:spPr>
        <p:txBody>
          <a:bodyPr wrap="square">
            <a:spAutoFit/>
          </a:bodyPr>
          <a:lstStyle/>
          <a:p>
            <a:r>
              <a:rPr lang="en-GB" dirty="0">
                <a:hlinkClick r:id="rId3"/>
              </a:rPr>
              <a:t>PowerPoint Presentation (uwtsd.ac.uk)</a:t>
            </a:r>
            <a:endParaRPr lang="en-GB" dirty="0"/>
          </a:p>
        </p:txBody>
      </p:sp>
    </p:spTree>
    <p:extLst>
      <p:ext uri="{BB962C8B-B14F-4D97-AF65-F5344CB8AC3E}">
        <p14:creationId xmlns:p14="http://schemas.microsoft.com/office/powerpoint/2010/main" val="111974308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C44AD1-AB17-6E69-75EE-305CD0B38F56}"/>
              </a:ext>
            </a:extLst>
          </p:cNvPr>
          <p:cNvSpPr>
            <a:spLocks noGrp="1"/>
          </p:cNvSpPr>
          <p:nvPr>
            <p:ph type="title"/>
          </p:nvPr>
        </p:nvSpPr>
        <p:spPr>
          <a:xfrm>
            <a:off x="838200" y="365125"/>
            <a:ext cx="10515600" cy="921047"/>
          </a:xfrm>
        </p:spPr>
        <p:txBody>
          <a:bodyPr/>
          <a:lstStyle/>
          <a:p>
            <a:r>
              <a:rPr lang="en-GB" dirty="0"/>
              <a:t>Some basics</a:t>
            </a:r>
          </a:p>
        </p:txBody>
      </p:sp>
      <p:sp>
        <p:nvSpPr>
          <p:cNvPr id="3" name="Content Placeholder 2">
            <a:extLst>
              <a:ext uri="{FF2B5EF4-FFF2-40B4-BE49-F238E27FC236}">
                <a16:creationId xmlns:a16="http://schemas.microsoft.com/office/drawing/2014/main" id="{395E7B71-D506-68EF-D093-15245DA1FB14}"/>
              </a:ext>
            </a:extLst>
          </p:cNvPr>
          <p:cNvSpPr>
            <a:spLocks noGrp="1"/>
          </p:cNvSpPr>
          <p:nvPr>
            <p:ph idx="1"/>
          </p:nvPr>
        </p:nvSpPr>
        <p:spPr>
          <a:xfrm>
            <a:off x="838200" y="1414564"/>
            <a:ext cx="10515600" cy="4351338"/>
          </a:xfrm>
        </p:spPr>
        <p:txBody>
          <a:bodyPr/>
          <a:lstStyle/>
          <a:p>
            <a:r>
              <a:rPr lang="en-GB" dirty="0"/>
              <a:t>If you are quoting from a book, source or article, use inverted commas: “…” </a:t>
            </a:r>
          </a:p>
          <a:p>
            <a:pPr marL="0" indent="0">
              <a:buNone/>
            </a:pPr>
            <a:r>
              <a:rPr lang="en-GB" dirty="0">
                <a:solidFill>
                  <a:srgbClr val="FF0000"/>
                </a:solidFill>
              </a:rPr>
              <a:t>NEVER COPY &amp; PASTE DIRECTLY </a:t>
            </a:r>
            <a:r>
              <a:rPr lang="en-GB" dirty="0"/>
              <a:t>(not even in your own notes), unless you intend to use it as a quotation and it is clearly marked as such. </a:t>
            </a:r>
          </a:p>
          <a:p>
            <a:pPr marL="0" indent="0">
              <a:buNone/>
            </a:pPr>
            <a:endParaRPr lang="en-GB" dirty="0"/>
          </a:p>
          <a:p>
            <a:pPr marL="0" indent="0">
              <a:buNone/>
            </a:pPr>
            <a:r>
              <a:rPr lang="en-GB" dirty="0"/>
              <a:t>• Read the Referencing Guide carefully (available on the Faculty of Humanities </a:t>
            </a:r>
            <a:r>
              <a:rPr lang="en-GB" dirty="0" err="1"/>
              <a:t>moodle</a:t>
            </a:r>
            <a:r>
              <a:rPr lang="en-GB" dirty="0"/>
              <a:t> page). • It will give you examples of how you should reference different material.</a:t>
            </a:r>
          </a:p>
        </p:txBody>
      </p:sp>
      <p:sp>
        <p:nvSpPr>
          <p:cNvPr id="5" name="TextBox 4">
            <a:extLst>
              <a:ext uri="{FF2B5EF4-FFF2-40B4-BE49-F238E27FC236}">
                <a16:creationId xmlns:a16="http://schemas.microsoft.com/office/drawing/2014/main" id="{0C05B12D-FDE9-E682-EB2D-D57D4B270FB5}"/>
              </a:ext>
            </a:extLst>
          </p:cNvPr>
          <p:cNvSpPr txBox="1"/>
          <p:nvPr/>
        </p:nvSpPr>
        <p:spPr>
          <a:xfrm>
            <a:off x="899720" y="4966175"/>
            <a:ext cx="6094602" cy="369332"/>
          </a:xfrm>
          <a:prstGeom prst="rect">
            <a:avLst/>
          </a:prstGeom>
          <a:noFill/>
        </p:spPr>
        <p:txBody>
          <a:bodyPr wrap="square">
            <a:spAutoFit/>
          </a:bodyPr>
          <a:lstStyle/>
          <a:p>
            <a:r>
              <a:rPr lang="en-GB" dirty="0">
                <a:hlinkClick r:id="rId2"/>
              </a:rPr>
              <a:t>PowerPoint Presentation (uwtsd.ac.uk)</a:t>
            </a:r>
            <a:endParaRPr lang="en-GB" dirty="0"/>
          </a:p>
        </p:txBody>
      </p:sp>
    </p:spTree>
    <p:extLst>
      <p:ext uri="{BB962C8B-B14F-4D97-AF65-F5344CB8AC3E}">
        <p14:creationId xmlns:p14="http://schemas.microsoft.com/office/powerpoint/2010/main" val="187082928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BD0697-96C1-6FF7-B6AE-73D766BD5980}"/>
              </a:ext>
            </a:extLst>
          </p:cNvPr>
          <p:cNvSpPr>
            <a:spLocks noGrp="1"/>
          </p:cNvSpPr>
          <p:nvPr>
            <p:ph type="title"/>
          </p:nvPr>
        </p:nvSpPr>
        <p:spPr/>
        <p:txBody>
          <a:bodyPr/>
          <a:lstStyle/>
          <a:p>
            <a:r>
              <a:rPr lang="en-GB" dirty="0"/>
              <a:t>Note-taking, Referencing and Plagiarism </a:t>
            </a:r>
            <a:br>
              <a:rPr lang="en-GB" dirty="0"/>
            </a:br>
            <a:endParaRPr lang="en-GB" dirty="0"/>
          </a:p>
        </p:txBody>
      </p:sp>
      <p:sp>
        <p:nvSpPr>
          <p:cNvPr id="3" name="Content Placeholder 2">
            <a:extLst>
              <a:ext uri="{FF2B5EF4-FFF2-40B4-BE49-F238E27FC236}">
                <a16:creationId xmlns:a16="http://schemas.microsoft.com/office/drawing/2014/main" id="{73A51CA8-AC01-3C40-E236-8E35E8C7F2AE}"/>
              </a:ext>
            </a:extLst>
          </p:cNvPr>
          <p:cNvSpPr>
            <a:spLocks noGrp="1"/>
          </p:cNvSpPr>
          <p:nvPr>
            <p:ph idx="1"/>
          </p:nvPr>
        </p:nvSpPr>
        <p:spPr>
          <a:xfrm>
            <a:off x="838200" y="1253331"/>
            <a:ext cx="10515600" cy="3981399"/>
          </a:xfrm>
        </p:spPr>
        <p:txBody>
          <a:bodyPr/>
          <a:lstStyle/>
          <a:p>
            <a:r>
              <a:rPr lang="en-GB" dirty="0"/>
              <a:t>Correct note-taking means you can reference well and you can avoid inadvertent plagiarism. </a:t>
            </a:r>
          </a:p>
          <a:p>
            <a:endParaRPr lang="en-GB" dirty="0"/>
          </a:p>
          <a:p>
            <a:r>
              <a:rPr lang="en-GB" dirty="0"/>
              <a:t>HOW TO TAKE GOOD NOTES: </a:t>
            </a:r>
          </a:p>
          <a:p>
            <a:r>
              <a:rPr lang="en-GB" dirty="0"/>
              <a:t>1. Start every note with the exact reference you would use in your essay. </a:t>
            </a:r>
          </a:p>
          <a:p>
            <a:r>
              <a:rPr lang="en-GB" dirty="0"/>
              <a:t>2. If you are quoting (i.e. copying down exactly what the author has written), then put the quotation in quotation marks “…”</a:t>
            </a:r>
          </a:p>
        </p:txBody>
      </p:sp>
    </p:spTree>
    <p:extLst>
      <p:ext uri="{BB962C8B-B14F-4D97-AF65-F5344CB8AC3E}">
        <p14:creationId xmlns:p14="http://schemas.microsoft.com/office/powerpoint/2010/main" val="62756259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54B7F-31AC-78AE-B14D-029A8BA172CE}"/>
              </a:ext>
            </a:extLst>
          </p:cNvPr>
          <p:cNvSpPr>
            <a:spLocks noGrp="1"/>
          </p:cNvSpPr>
          <p:nvPr>
            <p:ph type="title"/>
          </p:nvPr>
        </p:nvSpPr>
        <p:spPr/>
        <p:txBody>
          <a:bodyPr/>
          <a:lstStyle/>
          <a:p>
            <a:r>
              <a:rPr lang="en-GB" dirty="0"/>
              <a:t>How to Avoid Plagiarism ?</a:t>
            </a:r>
          </a:p>
        </p:txBody>
      </p:sp>
      <p:pic>
        <p:nvPicPr>
          <p:cNvPr id="5" name="Picture 4">
            <a:extLst>
              <a:ext uri="{FF2B5EF4-FFF2-40B4-BE49-F238E27FC236}">
                <a16:creationId xmlns:a16="http://schemas.microsoft.com/office/drawing/2014/main" id="{EF8BEC66-32C4-B46E-60A4-D381C65FEED4}"/>
              </a:ext>
            </a:extLst>
          </p:cNvPr>
          <p:cNvPicPr>
            <a:picLocks noChangeAspect="1"/>
          </p:cNvPicPr>
          <p:nvPr/>
        </p:nvPicPr>
        <p:blipFill rotWithShape="1">
          <a:blip r:embed="rId2"/>
          <a:srcRect l="12523" t="29021" r="62569" b="28349"/>
          <a:stretch/>
        </p:blipFill>
        <p:spPr>
          <a:xfrm>
            <a:off x="2675389" y="1921964"/>
            <a:ext cx="6165907" cy="2967931"/>
          </a:xfrm>
          <a:prstGeom prst="rect">
            <a:avLst/>
          </a:prstGeom>
        </p:spPr>
      </p:pic>
    </p:spTree>
    <p:extLst>
      <p:ext uri="{BB962C8B-B14F-4D97-AF65-F5344CB8AC3E}">
        <p14:creationId xmlns:p14="http://schemas.microsoft.com/office/powerpoint/2010/main" val="214530959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6FD8ED-FBA8-4265-A1F7-A2276E816ADF}"/>
              </a:ext>
            </a:extLst>
          </p:cNvPr>
          <p:cNvSpPr>
            <a:spLocks noGrp="1"/>
          </p:cNvSpPr>
          <p:nvPr>
            <p:ph type="title"/>
          </p:nvPr>
        </p:nvSpPr>
        <p:spPr/>
        <p:txBody>
          <a:bodyPr>
            <a:normAutofit fontScale="90000"/>
          </a:bodyPr>
          <a:lstStyle/>
          <a:p>
            <a:r>
              <a:rPr lang="en-GB" dirty="0"/>
              <a:t>References </a:t>
            </a:r>
            <a:br>
              <a:rPr lang="en-GB" dirty="0"/>
            </a:br>
            <a:r>
              <a:rPr lang="en-GB" sz="3000" dirty="0"/>
              <a:t>Useful Links</a:t>
            </a:r>
            <a:br>
              <a:rPr lang="en-GB" dirty="0"/>
            </a:br>
            <a:endParaRPr lang="en-GB" dirty="0"/>
          </a:p>
        </p:txBody>
      </p:sp>
      <p:sp>
        <p:nvSpPr>
          <p:cNvPr id="5" name="Content Placeholder 4">
            <a:extLst>
              <a:ext uri="{FF2B5EF4-FFF2-40B4-BE49-F238E27FC236}">
                <a16:creationId xmlns:a16="http://schemas.microsoft.com/office/drawing/2014/main" id="{F7B75483-1398-4A42-93E5-BC6442CC1582}"/>
              </a:ext>
            </a:extLst>
          </p:cNvPr>
          <p:cNvSpPr>
            <a:spLocks noGrp="1"/>
          </p:cNvSpPr>
          <p:nvPr>
            <p:ph idx="1"/>
          </p:nvPr>
        </p:nvSpPr>
        <p:spPr>
          <a:xfrm>
            <a:off x="1790208" y="1253331"/>
            <a:ext cx="7886700" cy="4351338"/>
          </a:xfrm>
        </p:spPr>
        <p:txBody>
          <a:bodyPr/>
          <a:lstStyle/>
          <a:p>
            <a:endParaRPr lang="en-GB" sz="2000"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endParaRPr>
          </a:p>
          <a:p>
            <a:r>
              <a:rPr lang="en-GB" sz="2000" dirty="0">
                <a:latin typeface="Arial" panose="020B0604020202020204" pitchFamily="34" charset="0"/>
                <a:cs typeface="Arial" panose="020B0604020202020204" pitchFamily="34" charset="0"/>
                <a:hlinkClick r:id="rId4"/>
              </a:rPr>
              <a:t>Info Skills Programme. Referencing: The Basics – Harvard</a:t>
            </a: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r>
              <a:rPr lang="en-GB" sz="2000" dirty="0">
                <a:hlinkClick r:id="rId5"/>
              </a:rPr>
              <a:t>Referencing and Plagiarism: The Basics | UWTSD</a:t>
            </a:r>
            <a:endParaRPr lang="en-GB" sz="2000" dirty="0"/>
          </a:p>
          <a:p>
            <a:r>
              <a:rPr lang="en-GB" sz="2000" dirty="0">
                <a:latin typeface="Arial" panose="020B0604020202020204" pitchFamily="34" charset="0"/>
                <a:cs typeface="Arial" panose="020B0604020202020204" pitchFamily="34" charset="0"/>
                <a:hlinkClick r:id="rId3"/>
              </a:rPr>
              <a:t>Referencing Handbook Harvard</a:t>
            </a:r>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hlinkClick r:id="rId6"/>
              </a:rPr>
              <a:t>Cite them Right</a:t>
            </a:r>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hlinkClick r:id="rId7"/>
              </a:rPr>
              <a:t>Critical </a:t>
            </a:r>
            <a:r>
              <a:rPr lang="en-GB" sz="2000" dirty="0" err="1">
                <a:latin typeface="Arial" panose="020B0604020202020204" pitchFamily="34" charset="0"/>
                <a:cs typeface="Arial" panose="020B0604020202020204" pitchFamily="34" charset="0"/>
                <a:hlinkClick r:id="rId7"/>
              </a:rPr>
              <a:t>InfoSkills</a:t>
            </a:r>
            <a:r>
              <a:rPr lang="en-GB" sz="2000" dirty="0">
                <a:latin typeface="Arial" panose="020B0604020202020204" pitchFamily="34" charset="0"/>
                <a:cs typeface="Arial" panose="020B0604020202020204" pitchFamily="34" charset="0"/>
                <a:hlinkClick r:id="rId7"/>
              </a:rPr>
              <a:t> for 2</a:t>
            </a:r>
            <a:r>
              <a:rPr lang="en-GB" sz="2000" baseline="30000" dirty="0">
                <a:latin typeface="Arial" panose="020B0604020202020204" pitchFamily="34" charset="0"/>
                <a:cs typeface="Arial" panose="020B0604020202020204" pitchFamily="34" charset="0"/>
                <a:hlinkClick r:id="rId7"/>
              </a:rPr>
              <a:t>nd</a:t>
            </a:r>
            <a:r>
              <a:rPr lang="en-GB" sz="2000" dirty="0">
                <a:latin typeface="Arial" panose="020B0604020202020204" pitchFamily="34" charset="0"/>
                <a:cs typeface="Arial" panose="020B0604020202020204" pitchFamily="34" charset="0"/>
                <a:hlinkClick r:id="rId7"/>
              </a:rPr>
              <a:t> Year Students</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7752229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42063A-EC41-1C39-EDCE-B4DB4F08B60C}"/>
              </a:ext>
            </a:extLst>
          </p:cNvPr>
          <p:cNvSpPr>
            <a:spLocks noGrp="1"/>
          </p:cNvSpPr>
          <p:nvPr>
            <p:ph type="title"/>
          </p:nvPr>
        </p:nvSpPr>
        <p:spPr/>
        <p:txBody>
          <a:bodyPr/>
          <a:lstStyle/>
          <a:p>
            <a:r>
              <a:rPr lang="en-GB" dirty="0"/>
              <a:t>Turnitin checking on your assignments </a:t>
            </a:r>
          </a:p>
        </p:txBody>
      </p:sp>
      <p:pic>
        <p:nvPicPr>
          <p:cNvPr id="1026" name="Picture 2" descr="Using Turnitin within your assignments - LTE Online">
            <a:extLst>
              <a:ext uri="{FF2B5EF4-FFF2-40B4-BE49-F238E27FC236}">
                <a16:creationId xmlns:a16="http://schemas.microsoft.com/office/drawing/2014/main" id="{3B6A413E-85F0-08A0-E147-E5B98E95E36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59427" y="1830234"/>
            <a:ext cx="6419463" cy="33702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666400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ED2D8-0888-2440-BC93-81ECF88AD265}"/>
              </a:ext>
            </a:extLst>
          </p:cNvPr>
          <p:cNvSpPr>
            <a:spLocks noGrp="1"/>
          </p:cNvSpPr>
          <p:nvPr>
            <p:ph type="title"/>
          </p:nvPr>
        </p:nvSpPr>
        <p:spPr>
          <a:xfrm>
            <a:off x="2152650" y="365126"/>
            <a:ext cx="7886700" cy="903635"/>
          </a:xfrm>
        </p:spPr>
        <p:txBody>
          <a:bodyPr/>
          <a:lstStyle/>
          <a:p>
            <a:r>
              <a:rPr lang="en-GB" dirty="0"/>
              <a:t>What is/are the roles of HR ?</a:t>
            </a:r>
          </a:p>
        </p:txBody>
      </p:sp>
      <p:pic>
        <p:nvPicPr>
          <p:cNvPr id="1028" name="Picture 4" descr="Free question mark question response illustration">
            <a:extLst>
              <a:ext uri="{FF2B5EF4-FFF2-40B4-BE49-F238E27FC236}">
                <a16:creationId xmlns:a16="http://schemas.microsoft.com/office/drawing/2014/main" id="{52A48592-9765-45BC-E232-02189E456D2B}"/>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876060" y="1988840"/>
            <a:ext cx="2664296" cy="2664296"/>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6E43EB49-74C0-AB58-5A79-D3708A1FD138}"/>
              </a:ext>
            </a:extLst>
          </p:cNvPr>
          <p:cNvPicPr>
            <a:picLocks noChangeAspect="1"/>
          </p:cNvPicPr>
          <p:nvPr/>
        </p:nvPicPr>
        <p:blipFill>
          <a:blip r:embed="rId3"/>
          <a:stretch>
            <a:fillRect/>
          </a:stretch>
        </p:blipFill>
        <p:spPr>
          <a:xfrm>
            <a:off x="3788980" y="1713638"/>
            <a:ext cx="2739068" cy="3074991"/>
          </a:xfrm>
          <a:prstGeom prst="rect">
            <a:avLst/>
          </a:prstGeom>
        </p:spPr>
      </p:pic>
      <p:sp>
        <p:nvSpPr>
          <p:cNvPr id="10" name="Rectangle 9">
            <a:extLst>
              <a:ext uri="{FF2B5EF4-FFF2-40B4-BE49-F238E27FC236}">
                <a16:creationId xmlns:a16="http://schemas.microsoft.com/office/drawing/2014/main" id="{BC78DA21-66E2-4285-E1FB-9E1617BA8B17}"/>
              </a:ext>
            </a:extLst>
          </p:cNvPr>
          <p:cNvSpPr/>
          <p:nvPr/>
        </p:nvSpPr>
        <p:spPr>
          <a:xfrm>
            <a:off x="2578518" y="4979620"/>
            <a:ext cx="6900740" cy="629756"/>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dirty="0"/>
              <a:t>Recruitment  only….. ?  </a:t>
            </a:r>
          </a:p>
        </p:txBody>
      </p:sp>
    </p:spTree>
    <p:extLst>
      <p:ext uri="{BB962C8B-B14F-4D97-AF65-F5344CB8AC3E}">
        <p14:creationId xmlns:p14="http://schemas.microsoft.com/office/powerpoint/2010/main" val="227610755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171B1-B84F-40A7-AAEE-323C5414AAAF}"/>
              </a:ext>
            </a:extLst>
          </p:cNvPr>
          <p:cNvSpPr>
            <a:spLocks noGrp="1"/>
          </p:cNvSpPr>
          <p:nvPr>
            <p:ph type="title"/>
          </p:nvPr>
        </p:nvSpPr>
        <p:spPr>
          <a:xfrm>
            <a:off x="2006601" y="321735"/>
            <a:ext cx="8178799" cy="1135737"/>
          </a:xfrm>
        </p:spPr>
        <p:txBody>
          <a:bodyPr vert="horz" lIns="91440" tIns="45720" rIns="91440" bIns="45720" rtlCol="0" anchor="ctr">
            <a:normAutofit/>
          </a:bodyPr>
          <a:lstStyle/>
          <a:p>
            <a:r>
              <a:rPr lang="en-US" sz="3100" dirty="0"/>
              <a:t>For next week – research and bring your findings </a:t>
            </a:r>
          </a:p>
        </p:txBody>
      </p:sp>
      <p:graphicFrame>
        <p:nvGraphicFramePr>
          <p:cNvPr id="5" name="Content Placeholder 2">
            <a:extLst>
              <a:ext uri="{FF2B5EF4-FFF2-40B4-BE49-F238E27FC236}">
                <a16:creationId xmlns:a16="http://schemas.microsoft.com/office/drawing/2014/main" id="{0AF31443-121C-46FF-8233-CC6B7F86DF45}"/>
              </a:ext>
            </a:extLst>
          </p:cNvPr>
          <p:cNvGraphicFramePr>
            <a:graphicFrameLocks noGrp="1"/>
          </p:cNvGraphicFramePr>
          <p:nvPr>
            <p:ph sz="half" idx="1"/>
          </p:nvPr>
        </p:nvGraphicFramePr>
        <p:xfrm>
          <a:off x="2152650" y="1825625"/>
          <a:ext cx="78867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3026388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D241279-8F18-45F2-9E86-38F200F54AA7}"/>
              </a:ext>
            </a:extLst>
          </p:cNvPr>
          <p:cNvSpPr>
            <a:spLocks noGrp="1"/>
          </p:cNvSpPr>
          <p:nvPr>
            <p:ph type="title"/>
          </p:nvPr>
        </p:nvSpPr>
        <p:spPr>
          <a:xfrm>
            <a:off x="2008393" y="5110423"/>
            <a:ext cx="8179546" cy="671540"/>
          </a:xfrm>
          <a:noFill/>
        </p:spPr>
        <p:txBody>
          <a:bodyPr vert="horz" lIns="91440" tIns="45720" rIns="91440" bIns="45720" rtlCol="0" anchor="ctr">
            <a:normAutofit/>
          </a:bodyPr>
          <a:lstStyle/>
          <a:p>
            <a:pPr algn="ctr">
              <a:defRPr/>
            </a:pPr>
            <a:r>
              <a:rPr lang="en-US" sz="2000" b="1" i="1" dirty="0"/>
              <a:t>I look forward to seeing you next week. If you have any questions in the meantime, please send an email or on the Teams tile!</a:t>
            </a:r>
            <a:endParaRPr lang="en-US" sz="2000" dirty="0"/>
          </a:p>
        </p:txBody>
      </p:sp>
      <p:pic>
        <p:nvPicPr>
          <p:cNvPr id="5" name="Picture 4">
            <a:extLst>
              <a:ext uri="{FF2B5EF4-FFF2-40B4-BE49-F238E27FC236}">
                <a16:creationId xmlns:a16="http://schemas.microsoft.com/office/drawing/2014/main" id="{2E91A6A3-2A93-4BFD-BB96-83212BB183EF}"/>
              </a:ext>
            </a:extLst>
          </p:cNvPr>
          <p:cNvPicPr>
            <a:picLocks noChangeAspect="1"/>
          </p:cNvPicPr>
          <p:nvPr/>
        </p:nvPicPr>
        <p:blipFill rotWithShape="1">
          <a:blip r:embed="rId2"/>
          <a:srcRect r="3354" b="-1"/>
          <a:stretch/>
        </p:blipFill>
        <p:spPr>
          <a:xfrm>
            <a:off x="3151521" y="1180531"/>
            <a:ext cx="5888958" cy="2802958"/>
          </a:xfrm>
          <a:prstGeom prst="rect">
            <a:avLst/>
          </a:prstGeom>
          <a:noFill/>
          <a:effectLst/>
        </p:spPr>
      </p:pic>
    </p:spTree>
    <p:extLst>
      <p:ext uri="{BB962C8B-B14F-4D97-AF65-F5344CB8AC3E}">
        <p14:creationId xmlns:p14="http://schemas.microsoft.com/office/powerpoint/2010/main" val="30765875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2531</Words>
  <Application>Microsoft Office PowerPoint</Application>
  <PresentationFormat>Widescreen</PresentationFormat>
  <Paragraphs>221</Paragraphs>
  <Slides>33</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33</vt:i4>
      </vt:variant>
    </vt:vector>
  </HeadingPairs>
  <TitlesOfParts>
    <vt:vector size="39" baseType="lpstr">
      <vt:lpstr>Arial</vt:lpstr>
      <vt:lpstr>Calibri</vt:lpstr>
      <vt:lpstr>Calibri Light</vt:lpstr>
      <vt:lpstr>Symbol</vt:lpstr>
      <vt:lpstr>Times New Roman</vt:lpstr>
      <vt:lpstr>Office Theme</vt:lpstr>
      <vt:lpstr>PowerPoint Presentation</vt:lpstr>
      <vt:lpstr>Aims For Today</vt:lpstr>
      <vt:lpstr>Let me introduce myself……</vt:lpstr>
      <vt:lpstr>Who are you?</vt:lpstr>
      <vt:lpstr>PowerPoint Presentation</vt:lpstr>
      <vt:lpstr>PowerPoint Presentation</vt:lpstr>
      <vt:lpstr>House Rules  Laptop with your presence during the class</vt:lpstr>
      <vt:lpstr>House Rule(s) - Punctuality  </vt:lpstr>
      <vt:lpstr>Moodle</vt:lpstr>
      <vt:lpstr>Assessment Marks </vt:lpstr>
      <vt:lpstr>PowerPoint Presentation</vt:lpstr>
      <vt:lpstr>Aims of the module</vt:lpstr>
      <vt:lpstr>INDICATIVE CONTENT</vt:lpstr>
      <vt:lpstr>Schedule </vt:lpstr>
      <vt:lpstr>PowerPoint Presentation</vt:lpstr>
      <vt:lpstr>Assignment 1 </vt:lpstr>
      <vt:lpstr>Assignment 2 </vt:lpstr>
      <vt:lpstr>PowerPoint Presentation</vt:lpstr>
      <vt:lpstr>Academic Writing Tips Essays and Reports</vt:lpstr>
      <vt:lpstr>Referencing  Handbook</vt:lpstr>
      <vt:lpstr>Referencing</vt:lpstr>
      <vt:lpstr>Referencing </vt:lpstr>
      <vt:lpstr>Referencing </vt:lpstr>
      <vt:lpstr>Referencing </vt:lpstr>
      <vt:lpstr>Plagiarism</vt:lpstr>
      <vt:lpstr>Some basics</vt:lpstr>
      <vt:lpstr>Note-taking, Referencing and Plagiarism  </vt:lpstr>
      <vt:lpstr>How to Avoid Plagiarism ?</vt:lpstr>
      <vt:lpstr>References  Useful Links </vt:lpstr>
      <vt:lpstr>Turnitin checking on your assignments </vt:lpstr>
      <vt:lpstr>What is/are the roles of HR ?</vt:lpstr>
      <vt:lpstr>For next week – research and bring your findings </vt:lpstr>
      <vt:lpstr>I look forward to seeing you next week. If you have any questions in the meantime, please send an email or on the Teams tile!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Robyn Griffiths</dc:creator>
  <cp:lastModifiedBy>Scott James</cp:lastModifiedBy>
  <cp:revision>24</cp:revision>
  <dcterms:created xsi:type="dcterms:W3CDTF">2023-09-15T09:31:09Z</dcterms:created>
  <dcterms:modified xsi:type="dcterms:W3CDTF">2024-04-08T09:59:39Z</dcterms:modified>
</cp:coreProperties>
</file>