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6"/>
  </p:notesMasterIdLst>
  <p:handoutMasterIdLst>
    <p:handoutMasterId r:id="rId27"/>
  </p:handoutMasterIdLst>
  <p:sldIdLst>
    <p:sldId id="257" r:id="rId2"/>
    <p:sldId id="283" r:id="rId3"/>
    <p:sldId id="294" r:id="rId4"/>
    <p:sldId id="295" r:id="rId5"/>
    <p:sldId id="296" r:id="rId6"/>
    <p:sldId id="310" r:id="rId7"/>
    <p:sldId id="311" r:id="rId8"/>
    <p:sldId id="312" r:id="rId9"/>
    <p:sldId id="313" r:id="rId10"/>
    <p:sldId id="326" r:id="rId11"/>
    <p:sldId id="314" r:id="rId12"/>
    <p:sldId id="315" r:id="rId13"/>
    <p:sldId id="316" r:id="rId14"/>
    <p:sldId id="317" r:id="rId15"/>
    <p:sldId id="318" r:id="rId16"/>
    <p:sldId id="319" r:id="rId17"/>
    <p:sldId id="322" r:id="rId18"/>
    <p:sldId id="259" r:id="rId19"/>
    <p:sldId id="324" r:id="rId20"/>
    <p:sldId id="325" r:id="rId21"/>
    <p:sldId id="264" r:id="rId22"/>
    <p:sldId id="265" r:id="rId23"/>
    <p:sldId id="266" r:id="rId24"/>
    <p:sldId id="323"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2" frameSlides="1"/>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75" d="100"/>
          <a:sy n="75" d="100"/>
        </p:scale>
        <p:origin x="-2352"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handoutMaster" Target="handoutMasters/handoutMaster1.xml"/><Relationship Id="rId28" Type="http://schemas.openxmlformats.org/officeDocument/2006/relationships/printerSettings" Target="printerSettings/printerSettings1.bin"/><Relationship Id="rId29" Type="http://schemas.openxmlformats.org/officeDocument/2006/relationships/presProps" Target="presProps.xml"/><Relationship Id="rId30" Type="http://schemas.openxmlformats.org/officeDocument/2006/relationships/viewProps" Target="viewProps.xml"/><Relationship Id="rId31" Type="http://schemas.openxmlformats.org/officeDocument/2006/relationships/theme" Target="theme/theme1.xml"/><Relationship Id="rId3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6AB9E3-AC41-D647-89FC-8A4B633FCCEF}" type="doc">
      <dgm:prSet loTypeId="urn:microsoft.com/office/officeart/2009/3/layout/StepUpProcess" loCatId="" qsTypeId="urn:microsoft.com/office/officeart/2005/8/quickstyle/simple4" qsCatId="simple" csTypeId="urn:microsoft.com/office/officeart/2005/8/colors/accent1_2" csCatId="accent1" phldr="1"/>
      <dgm:spPr/>
      <dgm:t>
        <a:bodyPr/>
        <a:lstStyle/>
        <a:p>
          <a:endParaRPr lang="en-US"/>
        </a:p>
      </dgm:t>
    </dgm:pt>
    <dgm:pt modelId="{97FDA1C0-C8FC-3A4D-8C09-0B8426508921}">
      <dgm:prSet phldrT="[Text]" custT="1"/>
      <dgm:spPr/>
      <dgm:t>
        <a:bodyPr/>
        <a:lstStyle/>
        <a:p>
          <a:r>
            <a:rPr lang="en-US" sz="1600" dirty="0" smtClean="0">
              <a:latin typeface="Arial"/>
              <a:cs typeface="Arial"/>
            </a:rPr>
            <a:t>Proletariat</a:t>
          </a:r>
          <a:endParaRPr lang="en-US" sz="1600" dirty="0">
            <a:latin typeface="Arial"/>
            <a:cs typeface="Arial"/>
          </a:endParaRPr>
        </a:p>
      </dgm:t>
    </dgm:pt>
    <dgm:pt modelId="{1C184E08-AD17-7544-B492-7862E2F59FAA}" type="parTrans" cxnId="{365EE46A-C706-E040-A496-D38959701348}">
      <dgm:prSet/>
      <dgm:spPr/>
      <dgm:t>
        <a:bodyPr/>
        <a:lstStyle/>
        <a:p>
          <a:endParaRPr lang="en-US"/>
        </a:p>
      </dgm:t>
    </dgm:pt>
    <dgm:pt modelId="{AA3004BB-4F70-BE4C-827B-D22E1D7B2DED}" type="sibTrans" cxnId="{365EE46A-C706-E040-A496-D38959701348}">
      <dgm:prSet/>
      <dgm:spPr/>
      <dgm:t>
        <a:bodyPr/>
        <a:lstStyle/>
        <a:p>
          <a:endParaRPr lang="en-US"/>
        </a:p>
      </dgm:t>
    </dgm:pt>
    <dgm:pt modelId="{236642A9-7071-084E-8E1C-15C1CCE15D5D}">
      <dgm:prSet phldrT="[Text]" custT="1"/>
      <dgm:spPr/>
      <dgm:t>
        <a:bodyPr/>
        <a:lstStyle/>
        <a:p>
          <a:pPr algn="ctr"/>
          <a:r>
            <a:rPr lang="en-US" sz="1600" dirty="0" smtClean="0">
              <a:latin typeface="Arial"/>
              <a:cs typeface="Arial"/>
            </a:rPr>
            <a:t>Traditional Working Class</a:t>
          </a:r>
          <a:endParaRPr lang="en-US" sz="1600" dirty="0">
            <a:latin typeface="Arial"/>
            <a:cs typeface="Arial"/>
          </a:endParaRPr>
        </a:p>
      </dgm:t>
    </dgm:pt>
    <dgm:pt modelId="{DA86F41D-AFA5-7F4B-BE04-35580586236A}" type="parTrans" cxnId="{B938E16F-3B95-BB4B-A4E4-F176617581D7}">
      <dgm:prSet/>
      <dgm:spPr/>
      <dgm:t>
        <a:bodyPr/>
        <a:lstStyle/>
        <a:p>
          <a:endParaRPr lang="en-US"/>
        </a:p>
      </dgm:t>
    </dgm:pt>
    <dgm:pt modelId="{CFE21624-58FB-9142-AA84-5CD557629F11}" type="sibTrans" cxnId="{B938E16F-3B95-BB4B-A4E4-F176617581D7}">
      <dgm:prSet/>
      <dgm:spPr/>
      <dgm:t>
        <a:bodyPr/>
        <a:lstStyle/>
        <a:p>
          <a:endParaRPr lang="en-US"/>
        </a:p>
      </dgm:t>
    </dgm:pt>
    <dgm:pt modelId="{08558D09-6099-234F-B1AD-B697C86C2352}">
      <dgm:prSet phldrT="[Text]" custT="1"/>
      <dgm:spPr/>
      <dgm:t>
        <a:bodyPr/>
        <a:lstStyle/>
        <a:p>
          <a:pPr algn="ctr"/>
          <a:r>
            <a:rPr lang="en-US" sz="1600" dirty="0" smtClean="0">
              <a:latin typeface="Arial"/>
              <a:cs typeface="Arial"/>
            </a:rPr>
            <a:t>Emergent Service Workers</a:t>
          </a:r>
          <a:endParaRPr lang="en-US" sz="1600" dirty="0">
            <a:latin typeface="Arial"/>
            <a:cs typeface="Arial"/>
          </a:endParaRPr>
        </a:p>
      </dgm:t>
    </dgm:pt>
    <dgm:pt modelId="{D26D6483-2B87-B64F-A102-240226246592}" type="parTrans" cxnId="{0439BF4F-221C-8445-B627-8C389E6E53E1}">
      <dgm:prSet/>
      <dgm:spPr/>
      <dgm:t>
        <a:bodyPr/>
        <a:lstStyle/>
        <a:p>
          <a:endParaRPr lang="en-US"/>
        </a:p>
      </dgm:t>
    </dgm:pt>
    <dgm:pt modelId="{EA10A5C5-1F9B-3C40-962E-34EE36C1C7EC}" type="sibTrans" cxnId="{0439BF4F-221C-8445-B627-8C389E6E53E1}">
      <dgm:prSet/>
      <dgm:spPr/>
      <dgm:t>
        <a:bodyPr/>
        <a:lstStyle/>
        <a:p>
          <a:endParaRPr lang="en-US"/>
        </a:p>
      </dgm:t>
    </dgm:pt>
    <dgm:pt modelId="{0A1F7F86-427F-4749-B037-ADA4FA126C57}">
      <dgm:prSet custT="1"/>
      <dgm:spPr/>
      <dgm:t>
        <a:bodyPr/>
        <a:lstStyle/>
        <a:p>
          <a:pPr algn="ctr"/>
          <a:r>
            <a:rPr lang="en-US" sz="1600" dirty="0" smtClean="0">
              <a:latin typeface="Arial"/>
              <a:cs typeface="Arial"/>
            </a:rPr>
            <a:t>New Affluent workers</a:t>
          </a:r>
          <a:endParaRPr lang="en-US" sz="1600" dirty="0">
            <a:latin typeface="Arial"/>
            <a:cs typeface="Arial"/>
          </a:endParaRPr>
        </a:p>
      </dgm:t>
    </dgm:pt>
    <dgm:pt modelId="{1BF3D62F-67C8-DB4B-B26C-85065E790565}" type="parTrans" cxnId="{B34EBE5C-D70F-7F46-8492-059D32E0C4C2}">
      <dgm:prSet/>
      <dgm:spPr/>
      <dgm:t>
        <a:bodyPr/>
        <a:lstStyle/>
        <a:p>
          <a:endParaRPr lang="en-US"/>
        </a:p>
      </dgm:t>
    </dgm:pt>
    <dgm:pt modelId="{157C1651-66C4-5243-9A51-FDAA6333587F}" type="sibTrans" cxnId="{B34EBE5C-D70F-7F46-8492-059D32E0C4C2}">
      <dgm:prSet/>
      <dgm:spPr/>
      <dgm:t>
        <a:bodyPr/>
        <a:lstStyle/>
        <a:p>
          <a:endParaRPr lang="en-US"/>
        </a:p>
      </dgm:t>
    </dgm:pt>
    <dgm:pt modelId="{23608ED1-DD28-C14C-8908-2EADF94A1D2A}">
      <dgm:prSet custT="1"/>
      <dgm:spPr/>
      <dgm:t>
        <a:bodyPr/>
        <a:lstStyle/>
        <a:p>
          <a:pPr algn="ctr"/>
          <a:r>
            <a:rPr lang="en-US" sz="1600" dirty="0" smtClean="0">
              <a:latin typeface="Arial"/>
              <a:cs typeface="Arial"/>
            </a:rPr>
            <a:t>Technical Middle Class</a:t>
          </a:r>
          <a:endParaRPr lang="en-US" sz="1600" dirty="0">
            <a:latin typeface="Arial"/>
            <a:cs typeface="Arial"/>
          </a:endParaRPr>
        </a:p>
      </dgm:t>
    </dgm:pt>
    <dgm:pt modelId="{6CFBBCED-D35C-4F41-BB58-99296470CBAE}" type="parTrans" cxnId="{4834D49A-E8AE-4C4D-8891-ED9ED6F6989B}">
      <dgm:prSet/>
      <dgm:spPr/>
      <dgm:t>
        <a:bodyPr/>
        <a:lstStyle/>
        <a:p>
          <a:endParaRPr lang="en-US"/>
        </a:p>
      </dgm:t>
    </dgm:pt>
    <dgm:pt modelId="{80BC0CDF-FB9F-1145-8AB2-106BD0A5F64C}" type="sibTrans" cxnId="{4834D49A-E8AE-4C4D-8891-ED9ED6F6989B}">
      <dgm:prSet/>
      <dgm:spPr/>
      <dgm:t>
        <a:bodyPr/>
        <a:lstStyle/>
        <a:p>
          <a:endParaRPr lang="en-US"/>
        </a:p>
      </dgm:t>
    </dgm:pt>
    <dgm:pt modelId="{0A512EBD-1F2B-A845-AC88-1854FC007139}">
      <dgm:prSet custT="1"/>
      <dgm:spPr/>
      <dgm:t>
        <a:bodyPr/>
        <a:lstStyle/>
        <a:p>
          <a:pPr algn="ctr"/>
          <a:r>
            <a:rPr lang="en-US" sz="1600" dirty="0" smtClean="0">
              <a:latin typeface="Arial"/>
              <a:cs typeface="Arial"/>
            </a:rPr>
            <a:t>Established Middle </a:t>
          </a:r>
        </a:p>
        <a:p>
          <a:pPr algn="ctr"/>
          <a:r>
            <a:rPr lang="en-US" sz="1600" dirty="0" smtClean="0">
              <a:latin typeface="Arial"/>
              <a:cs typeface="Arial"/>
            </a:rPr>
            <a:t>Class</a:t>
          </a:r>
          <a:endParaRPr lang="en-US" sz="1600" dirty="0">
            <a:latin typeface="Arial"/>
            <a:cs typeface="Arial"/>
          </a:endParaRPr>
        </a:p>
      </dgm:t>
    </dgm:pt>
    <dgm:pt modelId="{63C9EB46-4BCF-BA41-8CA3-649EA553F464}" type="parTrans" cxnId="{53AE81B5-4917-104F-812E-3C74755F06C3}">
      <dgm:prSet/>
      <dgm:spPr/>
      <dgm:t>
        <a:bodyPr/>
        <a:lstStyle/>
        <a:p>
          <a:endParaRPr lang="en-US"/>
        </a:p>
      </dgm:t>
    </dgm:pt>
    <dgm:pt modelId="{D00962A7-3412-5344-9ABF-5F754A25C5A9}" type="sibTrans" cxnId="{53AE81B5-4917-104F-812E-3C74755F06C3}">
      <dgm:prSet/>
      <dgm:spPr/>
      <dgm:t>
        <a:bodyPr/>
        <a:lstStyle/>
        <a:p>
          <a:endParaRPr lang="en-US"/>
        </a:p>
      </dgm:t>
    </dgm:pt>
    <dgm:pt modelId="{BD608A7A-B4A7-784A-AC34-E92E889554F6}">
      <dgm:prSet custT="1"/>
      <dgm:spPr/>
      <dgm:t>
        <a:bodyPr/>
        <a:lstStyle/>
        <a:p>
          <a:pPr algn="ctr"/>
          <a:r>
            <a:rPr lang="en-US" sz="1600" dirty="0" smtClean="0">
              <a:latin typeface="Arial"/>
              <a:cs typeface="Arial"/>
            </a:rPr>
            <a:t>Elite</a:t>
          </a:r>
          <a:endParaRPr lang="en-US" sz="1600" dirty="0">
            <a:latin typeface="Arial"/>
            <a:cs typeface="Arial"/>
          </a:endParaRPr>
        </a:p>
      </dgm:t>
    </dgm:pt>
    <dgm:pt modelId="{EAC5742B-95E6-674A-8505-E5147827E5F3}" type="parTrans" cxnId="{C22C1B50-091E-2F49-80A9-855E4ABB5679}">
      <dgm:prSet/>
      <dgm:spPr/>
      <dgm:t>
        <a:bodyPr/>
        <a:lstStyle/>
        <a:p>
          <a:endParaRPr lang="en-US"/>
        </a:p>
      </dgm:t>
    </dgm:pt>
    <dgm:pt modelId="{7B22C149-A3A1-B945-A2DB-3006C21257AA}" type="sibTrans" cxnId="{C22C1B50-091E-2F49-80A9-855E4ABB5679}">
      <dgm:prSet/>
      <dgm:spPr/>
      <dgm:t>
        <a:bodyPr/>
        <a:lstStyle/>
        <a:p>
          <a:endParaRPr lang="en-US"/>
        </a:p>
      </dgm:t>
    </dgm:pt>
    <dgm:pt modelId="{02C6A7A5-3CF7-074B-A35E-AD5F283D6796}" type="pres">
      <dgm:prSet presAssocID="{D96AB9E3-AC41-D647-89FC-8A4B633FCCEF}" presName="rootnode" presStyleCnt="0">
        <dgm:presLayoutVars>
          <dgm:chMax/>
          <dgm:chPref/>
          <dgm:dir/>
          <dgm:animLvl val="lvl"/>
        </dgm:presLayoutVars>
      </dgm:prSet>
      <dgm:spPr/>
      <dgm:t>
        <a:bodyPr/>
        <a:lstStyle/>
        <a:p>
          <a:endParaRPr lang="en-US"/>
        </a:p>
      </dgm:t>
    </dgm:pt>
    <dgm:pt modelId="{8116B6C7-73C8-A349-AE2C-BD6CC2AFBEAE}" type="pres">
      <dgm:prSet presAssocID="{97FDA1C0-C8FC-3A4D-8C09-0B8426508921}" presName="composite" presStyleCnt="0"/>
      <dgm:spPr/>
    </dgm:pt>
    <dgm:pt modelId="{C0281E7E-397F-454A-9D46-E003EAC95611}" type="pres">
      <dgm:prSet presAssocID="{97FDA1C0-C8FC-3A4D-8C09-0B8426508921}" presName="LShape" presStyleLbl="alignNode1" presStyleIdx="0" presStyleCnt="13"/>
      <dgm:spPr/>
    </dgm:pt>
    <dgm:pt modelId="{9EB6107C-78A0-4045-9330-0A2E1F1FCEAF}" type="pres">
      <dgm:prSet presAssocID="{97FDA1C0-C8FC-3A4D-8C09-0B8426508921}" presName="ParentText" presStyleLbl="revTx" presStyleIdx="0" presStyleCnt="7" custScaleX="113554">
        <dgm:presLayoutVars>
          <dgm:chMax val="0"/>
          <dgm:chPref val="0"/>
          <dgm:bulletEnabled val="1"/>
        </dgm:presLayoutVars>
      </dgm:prSet>
      <dgm:spPr/>
      <dgm:t>
        <a:bodyPr/>
        <a:lstStyle/>
        <a:p>
          <a:endParaRPr lang="en-US"/>
        </a:p>
      </dgm:t>
    </dgm:pt>
    <dgm:pt modelId="{85D23D42-0772-684B-BF51-F3221167AE98}" type="pres">
      <dgm:prSet presAssocID="{97FDA1C0-C8FC-3A4D-8C09-0B8426508921}" presName="Triangle" presStyleLbl="alignNode1" presStyleIdx="1" presStyleCnt="13"/>
      <dgm:spPr/>
    </dgm:pt>
    <dgm:pt modelId="{7CBC9316-1191-5B45-A0CE-14E3C11823AA}" type="pres">
      <dgm:prSet presAssocID="{AA3004BB-4F70-BE4C-827B-D22E1D7B2DED}" presName="sibTrans" presStyleCnt="0"/>
      <dgm:spPr/>
    </dgm:pt>
    <dgm:pt modelId="{D623415E-260B-EC4E-8284-4C0A5373599F}" type="pres">
      <dgm:prSet presAssocID="{AA3004BB-4F70-BE4C-827B-D22E1D7B2DED}" presName="space" presStyleCnt="0"/>
      <dgm:spPr/>
    </dgm:pt>
    <dgm:pt modelId="{07012A58-3ECF-3B46-8C2A-4CECFA87E918}" type="pres">
      <dgm:prSet presAssocID="{236642A9-7071-084E-8E1C-15C1CCE15D5D}" presName="composite" presStyleCnt="0"/>
      <dgm:spPr/>
    </dgm:pt>
    <dgm:pt modelId="{73131238-9494-4641-B931-C5077A5982A2}" type="pres">
      <dgm:prSet presAssocID="{236642A9-7071-084E-8E1C-15C1CCE15D5D}" presName="LShape" presStyleLbl="alignNode1" presStyleIdx="2" presStyleCnt="13"/>
      <dgm:spPr/>
    </dgm:pt>
    <dgm:pt modelId="{97F82BF6-D6A7-0745-B093-FAFE48C39186}" type="pres">
      <dgm:prSet presAssocID="{236642A9-7071-084E-8E1C-15C1CCE15D5D}" presName="ParentText" presStyleLbl="revTx" presStyleIdx="1" presStyleCnt="7" custScaleX="113521">
        <dgm:presLayoutVars>
          <dgm:chMax val="0"/>
          <dgm:chPref val="0"/>
          <dgm:bulletEnabled val="1"/>
        </dgm:presLayoutVars>
      </dgm:prSet>
      <dgm:spPr/>
      <dgm:t>
        <a:bodyPr/>
        <a:lstStyle/>
        <a:p>
          <a:endParaRPr lang="en-US"/>
        </a:p>
      </dgm:t>
    </dgm:pt>
    <dgm:pt modelId="{9231182A-2D3A-ED41-AB2D-C8B544E9C923}" type="pres">
      <dgm:prSet presAssocID="{236642A9-7071-084E-8E1C-15C1CCE15D5D}" presName="Triangle" presStyleLbl="alignNode1" presStyleIdx="3" presStyleCnt="13"/>
      <dgm:spPr/>
    </dgm:pt>
    <dgm:pt modelId="{607629FD-EDC5-8F4C-8D96-1961CB097C57}" type="pres">
      <dgm:prSet presAssocID="{CFE21624-58FB-9142-AA84-5CD557629F11}" presName="sibTrans" presStyleCnt="0"/>
      <dgm:spPr/>
    </dgm:pt>
    <dgm:pt modelId="{7F8211EC-DC7E-0842-B628-3778C9A5F947}" type="pres">
      <dgm:prSet presAssocID="{CFE21624-58FB-9142-AA84-5CD557629F11}" presName="space" presStyleCnt="0"/>
      <dgm:spPr/>
    </dgm:pt>
    <dgm:pt modelId="{7401F83A-355C-C74C-B3C0-1E713BB2D525}" type="pres">
      <dgm:prSet presAssocID="{08558D09-6099-234F-B1AD-B697C86C2352}" presName="composite" presStyleCnt="0"/>
      <dgm:spPr/>
    </dgm:pt>
    <dgm:pt modelId="{7A76E2BF-7736-624A-9937-303E08EDFEC3}" type="pres">
      <dgm:prSet presAssocID="{08558D09-6099-234F-B1AD-B697C86C2352}" presName="LShape" presStyleLbl="alignNode1" presStyleIdx="4" presStyleCnt="13"/>
      <dgm:spPr/>
    </dgm:pt>
    <dgm:pt modelId="{61A12194-FDF2-4249-831E-6F428541CB6D}" type="pres">
      <dgm:prSet presAssocID="{08558D09-6099-234F-B1AD-B697C86C2352}" presName="ParentText" presStyleLbl="revTx" presStyleIdx="2" presStyleCnt="7" custScaleX="123281">
        <dgm:presLayoutVars>
          <dgm:chMax val="0"/>
          <dgm:chPref val="0"/>
          <dgm:bulletEnabled val="1"/>
        </dgm:presLayoutVars>
      </dgm:prSet>
      <dgm:spPr/>
      <dgm:t>
        <a:bodyPr/>
        <a:lstStyle/>
        <a:p>
          <a:endParaRPr lang="en-US"/>
        </a:p>
      </dgm:t>
    </dgm:pt>
    <dgm:pt modelId="{5750D724-0BFF-1144-814A-6AD3A2C634A1}" type="pres">
      <dgm:prSet presAssocID="{08558D09-6099-234F-B1AD-B697C86C2352}" presName="Triangle" presStyleLbl="alignNode1" presStyleIdx="5" presStyleCnt="13"/>
      <dgm:spPr/>
    </dgm:pt>
    <dgm:pt modelId="{01408423-5653-BE4C-9363-31C5E6207AE8}" type="pres">
      <dgm:prSet presAssocID="{EA10A5C5-1F9B-3C40-962E-34EE36C1C7EC}" presName="sibTrans" presStyleCnt="0"/>
      <dgm:spPr/>
    </dgm:pt>
    <dgm:pt modelId="{67754C99-64D7-B94A-90DB-1EF4DD9FB00E}" type="pres">
      <dgm:prSet presAssocID="{EA10A5C5-1F9B-3C40-962E-34EE36C1C7EC}" presName="space" presStyleCnt="0"/>
      <dgm:spPr/>
    </dgm:pt>
    <dgm:pt modelId="{6CEE27AA-5BA9-C348-879D-ED1E94D4BC07}" type="pres">
      <dgm:prSet presAssocID="{0A1F7F86-427F-4749-B037-ADA4FA126C57}" presName="composite" presStyleCnt="0"/>
      <dgm:spPr/>
    </dgm:pt>
    <dgm:pt modelId="{B563FB7F-9CF1-9444-9C85-3A7EB7F5D713}" type="pres">
      <dgm:prSet presAssocID="{0A1F7F86-427F-4749-B037-ADA4FA126C57}" presName="LShape" presStyleLbl="alignNode1" presStyleIdx="6" presStyleCnt="13"/>
      <dgm:spPr/>
    </dgm:pt>
    <dgm:pt modelId="{B2CA0A3C-1B91-884B-946C-8E2A4F92DAE0}" type="pres">
      <dgm:prSet presAssocID="{0A1F7F86-427F-4749-B037-ADA4FA126C57}" presName="ParentText" presStyleLbl="revTx" presStyleIdx="3" presStyleCnt="7">
        <dgm:presLayoutVars>
          <dgm:chMax val="0"/>
          <dgm:chPref val="0"/>
          <dgm:bulletEnabled val="1"/>
        </dgm:presLayoutVars>
      </dgm:prSet>
      <dgm:spPr/>
      <dgm:t>
        <a:bodyPr/>
        <a:lstStyle/>
        <a:p>
          <a:endParaRPr lang="en-US"/>
        </a:p>
      </dgm:t>
    </dgm:pt>
    <dgm:pt modelId="{C67FFC47-7F9C-7D4A-8046-331E343BA395}" type="pres">
      <dgm:prSet presAssocID="{0A1F7F86-427F-4749-B037-ADA4FA126C57}" presName="Triangle" presStyleLbl="alignNode1" presStyleIdx="7" presStyleCnt="13"/>
      <dgm:spPr/>
    </dgm:pt>
    <dgm:pt modelId="{2B6A1AB3-9A08-DB41-AC9C-B8B2557AAD73}" type="pres">
      <dgm:prSet presAssocID="{157C1651-66C4-5243-9A51-FDAA6333587F}" presName="sibTrans" presStyleCnt="0"/>
      <dgm:spPr/>
    </dgm:pt>
    <dgm:pt modelId="{7502753A-8C65-1843-81DA-622DD7AF101A}" type="pres">
      <dgm:prSet presAssocID="{157C1651-66C4-5243-9A51-FDAA6333587F}" presName="space" presStyleCnt="0"/>
      <dgm:spPr/>
    </dgm:pt>
    <dgm:pt modelId="{C42D029A-4C60-7948-8856-B1768859E413}" type="pres">
      <dgm:prSet presAssocID="{23608ED1-DD28-C14C-8908-2EADF94A1D2A}" presName="composite" presStyleCnt="0"/>
      <dgm:spPr/>
    </dgm:pt>
    <dgm:pt modelId="{8D2B9DA5-9092-5843-93A5-4DC500838827}" type="pres">
      <dgm:prSet presAssocID="{23608ED1-DD28-C14C-8908-2EADF94A1D2A}" presName="LShape" presStyleLbl="alignNode1" presStyleIdx="8" presStyleCnt="13"/>
      <dgm:spPr/>
    </dgm:pt>
    <dgm:pt modelId="{6ADF73E7-87E9-1345-AB9C-8B46F8403464}" type="pres">
      <dgm:prSet presAssocID="{23608ED1-DD28-C14C-8908-2EADF94A1D2A}" presName="ParentText" presStyleLbl="revTx" presStyleIdx="4" presStyleCnt="7">
        <dgm:presLayoutVars>
          <dgm:chMax val="0"/>
          <dgm:chPref val="0"/>
          <dgm:bulletEnabled val="1"/>
        </dgm:presLayoutVars>
      </dgm:prSet>
      <dgm:spPr/>
      <dgm:t>
        <a:bodyPr/>
        <a:lstStyle/>
        <a:p>
          <a:endParaRPr lang="en-US"/>
        </a:p>
      </dgm:t>
    </dgm:pt>
    <dgm:pt modelId="{810C2058-4842-EA44-8C29-9A1BBCA4E4C1}" type="pres">
      <dgm:prSet presAssocID="{23608ED1-DD28-C14C-8908-2EADF94A1D2A}" presName="Triangle" presStyleLbl="alignNode1" presStyleIdx="9" presStyleCnt="13"/>
      <dgm:spPr/>
    </dgm:pt>
    <dgm:pt modelId="{245326B5-4D75-4347-8C3E-FE4BB00DF849}" type="pres">
      <dgm:prSet presAssocID="{80BC0CDF-FB9F-1145-8AB2-106BD0A5F64C}" presName="sibTrans" presStyleCnt="0"/>
      <dgm:spPr/>
    </dgm:pt>
    <dgm:pt modelId="{E8CD77E1-CE55-F942-B667-386453690FE9}" type="pres">
      <dgm:prSet presAssocID="{80BC0CDF-FB9F-1145-8AB2-106BD0A5F64C}" presName="space" presStyleCnt="0"/>
      <dgm:spPr/>
    </dgm:pt>
    <dgm:pt modelId="{AA9B7FB2-93D4-BE4E-89A9-0EA7DB91CC54}" type="pres">
      <dgm:prSet presAssocID="{0A512EBD-1F2B-A845-AC88-1854FC007139}" presName="composite" presStyleCnt="0"/>
      <dgm:spPr/>
    </dgm:pt>
    <dgm:pt modelId="{51DCB9E0-90B6-5D49-BBB3-DB9F93B729C0}" type="pres">
      <dgm:prSet presAssocID="{0A512EBD-1F2B-A845-AC88-1854FC007139}" presName="LShape" presStyleLbl="alignNode1" presStyleIdx="10" presStyleCnt="13"/>
      <dgm:spPr/>
    </dgm:pt>
    <dgm:pt modelId="{5FBC8FC6-2447-D745-B0E1-24A34991556D}" type="pres">
      <dgm:prSet presAssocID="{0A512EBD-1F2B-A845-AC88-1854FC007139}" presName="ParentText" presStyleLbl="revTx" presStyleIdx="5" presStyleCnt="7" custScaleX="123182">
        <dgm:presLayoutVars>
          <dgm:chMax val="0"/>
          <dgm:chPref val="0"/>
          <dgm:bulletEnabled val="1"/>
        </dgm:presLayoutVars>
      </dgm:prSet>
      <dgm:spPr/>
      <dgm:t>
        <a:bodyPr/>
        <a:lstStyle/>
        <a:p>
          <a:endParaRPr lang="en-US"/>
        </a:p>
      </dgm:t>
    </dgm:pt>
    <dgm:pt modelId="{DF8BCF5A-BDD8-9F4E-80EE-339EA1E90F9F}" type="pres">
      <dgm:prSet presAssocID="{0A512EBD-1F2B-A845-AC88-1854FC007139}" presName="Triangle" presStyleLbl="alignNode1" presStyleIdx="11" presStyleCnt="13"/>
      <dgm:spPr/>
    </dgm:pt>
    <dgm:pt modelId="{2183FB82-17ED-A946-A315-E667FFB1E20A}" type="pres">
      <dgm:prSet presAssocID="{D00962A7-3412-5344-9ABF-5F754A25C5A9}" presName="sibTrans" presStyleCnt="0"/>
      <dgm:spPr/>
    </dgm:pt>
    <dgm:pt modelId="{BA63FCFA-39AC-1847-A3BD-203762D04E43}" type="pres">
      <dgm:prSet presAssocID="{D00962A7-3412-5344-9ABF-5F754A25C5A9}" presName="space" presStyleCnt="0"/>
      <dgm:spPr/>
    </dgm:pt>
    <dgm:pt modelId="{96182964-83EE-FE4C-B80E-1AEC865FD2BB}" type="pres">
      <dgm:prSet presAssocID="{BD608A7A-B4A7-784A-AC34-E92E889554F6}" presName="composite" presStyleCnt="0"/>
      <dgm:spPr/>
    </dgm:pt>
    <dgm:pt modelId="{42215613-0BEF-AC40-9900-63E446D631C7}" type="pres">
      <dgm:prSet presAssocID="{BD608A7A-B4A7-784A-AC34-E92E889554F6}" presName="LShape" presStyleLbl="alignNode1" presStyleIdx="12" presStyleCnt="13"/>
      <dgm:spPr/>
    </dgm:pt>
    <dgm:pt modelId="{D165D8BF-3645-1E4D-A498-8088FB5DC047}" type="pres">
      <dgm:prSet presAssocID="{BD608A7A-B4A7-784A-AC34-E92E889554F6}" presName="ParentText" presStyleLbl="revTx" presStyleIdx="6" presStyleCnt="7">
        <dgm:presLayoutVars>
          <dgm:chMax val="0"/>
          <dgm:chPref val="0"/>
          <dgm:bulletEnabled val="1"/>
        </dgm:presLayoutVars>
      </dgm:prSet>
      <dgm:spPr/>
      <dgm:t>
        <a:bodyPr/>
        <a:lstStyle/>
        <a:p>
          <a:endParaRPr lang="en-US"/>
        </a:p>
      </dgm:t>
    </dgm:pt>
  </dgm:ptLst>
  <dgm:cxnLst>
    <dgm:cxn modelId="{1290F91A-5B35-CC4F-9E65-8EFAA37F4796}" type="presOf" srcId="{0A512EBD-1F2B-A845-AC88-1854FC007139}" destId="{5FBC8FC6-2447-D745-B0E1-24A34991556D}" srcOrd="0" destOrd="0" presId="urn:microsoft.com/office/officeart/2009/3/layout/StepUpProcess"/>
    <dgm:cxn modelId="{11ECC1FF-D6BE-B64B-9857-17B5181E386C}" type="presOf" srcId="{97FDA1C0-C8FC-3A4D-8C09-0B8426508921}" destId="{9EB6107C-78A0-4045-9330-0A2E1F1FCEAF}" srcOrd="0" destOrd="0" presId="urn:microsoft.com/office/officeart/2009/3/layout/StepUpProcess"/>
    <dgm:cxn modelId="{847A4481-5667-4D4E-9754-23F370C3BCDB}" type="presOf" srcId="{0A1F7F86-427F-4749-B037-ADA4FA126C57}" destId="{B2CA0A3C-1B91-884B-946C-8E2A4F92DAE0}" srcOrd="0" destOrd="0" presId="urn:microsoft.com/office/officeart/2009/3/layout/StepUpProcess"/>
    <dgm:cxn modelId="{365EE46A-C706-E040-A496-D38959701348}" srcId="{D96AB9E3-AC41-D647-89FC-8A4B633FCCEF}" destId="{97FDA1C0-C8FC-3A4D-8C09-0B8426508921}" srcOrd="0" destOrd="0" parTransId="{1C184E08-AD17-7544-B492-7862E2F59FAA}" sibTransId="{AA3004BB-4F70-BE4C-827B-D22E1D7B2DED}"/>
    <dgm:cxn modelId="{C22C1B50-091E-2F49-80A9-855E4ABB5679}" srcId="{D96AB9E3-AC41-D647-89FC-8A4B633FCCEF}" destId="{BD608A7A-B4A7-784A-AC34-E92E889554F6}" srcOrd="6" destOrd="0" parTransId="{EAC5742B-95E6-674A-8505-E5147827E5F3}" sibTransId="{7B22C149-A3A1-B945-A2DB-3006C21257AA}"/>
    <dgm:cxn modelId="{E83B5176-2AD6-8744-BCBC-F00D11E91B8D}" type="presOf" srcId="{BD608A7A-B4A7-784A-AC34-E92E889554F6}" destId="{D165D8BF-3645-1E4D-A498-8088FB5DC047}" srcOrd="0" destOrd="0" presId="urn:microsoft.com/office/officeart/2009/3/layout/StepUpProcess"/>
    <dgm:cxn modelId="{CA8E3F67-412C-E045-BF0C-96F8FBC5D633}" type="presOf" srcId="{236642A9-7071-084E-8E1C-15C1CCE15D5D}" destId="{97F82BF6-D6A7-0745-B093-FAFE48C39186}" srcOrd="0" destOrd="0" presId="urn:microsoft.com/office/officeart/2009/3/layout/StepUpProcess"/>
    <dgm:cxn modelId="{B34EBE5C-D70F-7F46-8492-059D32E0C4C2}" srcId="{D96AB9E3-AC41-D647-89FC-8A4B633FCCEF}" destId="{0A1F7F86-427F-4749-B037-ADA4FA126C57}" srcOrd="3" destOrd="0" parTransId="{1BF3D62F-67C8-DB4B-B26C-85065E790565}" sibTransId="{157C1651-66C4-5243-9A51-FDAA6333587F}"/>
    <dgm:cxn modelId="{B938E16F-3B95-BB4B-A4E4-F176617581D7}" srcId="{D96AB9E3-AC41-D647-89FC-8A4B633FCCEF}" destId="{236642A9-7071-084E-8E1C-15C1CCE15D5D}" srcOrd="1" destOrd="0" parTransId="{DA86F41D-AFA5-7F4B-BE04-35580586236A}" sibTransId="{CFE21624-58FB-9142-AA84-5CD557629F11}"/>
    <dgm:cxn modelId="{0439BF4F-221C-8445-B627-8C389E6E53E1}" srcId="{D96AB9E3-AC41-D647-89FC-8A4B633FCCEF}" destId="{08558D09-6099-234F-B1AD-B697C86C2352}" srcOrd="2" destOrd="0" parTransId="{D26D6483-2B87-B64F-A102-240226246592}" sibTransId="{EA10A5C5-1F9B-3C40-962E-34EE36C1C7EC}"/>
    <dgm:cxn modelId="{53AE81B5-4917-104F-812E-3C74755F06C3}" srcId="{D96AB9E3-AC41-D647-89FC-8A4B633FCCEF}" destId="{0A512EBD-1F2B-A845-AC88-1854FC007139}" srcOrd="5" destOrd="0" parTransId="{63C9EB46-4BCF-BA41-8CA3-649EA553F464}" sibTransId="{D00962A7-3412-5344-9ABF-5F754A25C5A9}"/>
    <dgm:cxn modelId="{4834D49A-E8AE-4C4D-8891-ED9ED6F6989B}" srcId="{D96AB9E3-AC41-D647-89FC-8A4B633FCCEF}" destId="{23608ED1-DD28-C14C-8908-2EADF94A1D2A}" srcOrd="4" destOrd="0" parTransId="{6CFBBCED-D35C-4F41-BB58-99296470CBAE}" sibTransId="{80BC0CDF-FB9F-1145-8AB2-106BD0A5F64C}"/>
    <dgm:cxn modelId="{8858214A-A8D1-5E4B-86B0-D268291D9D34}" type="presOf" srcId="{23608ED1-DD28-C14C-8908-2EADF94A1D2A}" destId="{6ADF73E7-87E9-1345-AB9C-8B46F8403464}" srcOrd="0" destOrd="0" presId="urn:microsoft.com/office/officeart/2009/3/layout/StepUpProcess"/>
    <dgm:cxn modelId="{3B8DE460-6F58-3149-8964-E96D443D9638}" type="presOf" srcId="{08558D09-6099-234F-B1AD-B697C86C2352}" destId="{61A12194-FDF2-4249-831E-6F428541CB6D}" srcOrd="0" destOrd="0" presId="urn:microsoft.com/office/officeart/2009/3/layout/StepUpProcess"/>
    <dgm:cxn modelId="{3E867975-D038-AD41-95C9-CB167B70FA74}" type="presOf" srcId="{D96AB9E3-AC41-D647-89FC-8A4B633FCCEF}" destId="{02C6A7A5-3CF7-074B-A35E-AD5F283D6796}" srcOrd="0" destOrd="0" presId="urn:microsoft.com/office/officeart/2009/3/layout/StepUpProcess"/>
    <dgm:cxn modelId="{3EC4487F-44C2-3148-924A-1C1E5231E563}" type="presParOf" srcId="{02C6A7A5-3CF7-074B-A35E-AD5F283D6796}" destId="{8116B6C7-73C8-A349-AE2C-BD6CC2AFBEAE}" srcOrd="0" destOrd="0" presId="urn:microsoft.com/office/officeart/2009/3/layout/StepUpProcess"/>
    <dgm:cxn modelId="{90179BDF-F7CD-084D-8657-150B0712BC55}" type="presParOf" srcId="{8116B6C7-73C8-A349-AE2C-BD6CC2AFBEAE}" destId="{C0281E7E-397F-454A-9D46-E003EAC95611}" srcOrd="0" destOrd="0" presId="urn:microsoft.com/office/officeart/2009/3/layout/StepUpProcess"/>
    <dgm:cxn modelId="{FFFBF064-34EC-0F46-9486-8CC4D9066C89}" type="presParOf" srcId="{8116B6C7-73C8-A349-AE2C-BD6CC2AFBEAE}" destId="{9EB6107C-78A0-4045-9330-0A2E1F1FCEAF}" srcOrd="1" destOrd="0" presId="urn:microsoft.com/office/officeart/2009/3/layout/StepUpProcess"/>
    <dgm:cxn modelId="{58545F24-2D06-E642-801E-703DBC52551F}" type="presParOf" srcId="{8116B6C7-73C8-A349-AE2C-BD6CC2AFBEAE}" destId="{85D23D42-0772-684B-BF51-F3221167AE98}" srcOrd="2" destOrd="0" presId="urn:microsoft.com/office/officeart/2009/3/layout/StepUpProcess"/>
    <dgm:cxn modelId="{38AC7EBC-DDE6-D742-883B-EAA025D27D0A}" type="presParOf" srcId="{02C6A7A5-3CF7-074B-A35E-AD5F283D6796}" destId="{7CBC9316-1191-5B45-A0CE-14E3C11823AA}" srcOrd="1" destOrd="0" presId="urn:microsoft.com/office/officeart/2009/3/layout/StepUpProcess"/>
    <dgm:cxn modelId="{1CFD2E68-4BEB-9241-B3A8-762546ED7C99}" type="presParOf" srcId="{7CBC9316-1191-5B45-A0CE-14E3C11823AA}" destId="{D623415E-260B-EC4E-8284-4C0A5373599F}" srcOrd="0" destOrd="0" presId="urn:microsoft.com/office/officeart/2009/3/layout/StepUpProcess"/>
    <dgm:cxn modelId="{6FBBE840-52C2-0249-9894-52E8F229D962}" type="presParOf" srcId="{02C6A7A5-3CF7-074B-A35E-AD5F283D6796}" destId="{07012A58-3ECF-3B46-8C2A-4CECFA87E918}" srcOrd="2" destOrd="0" presId="urn:microsoft.com/office/officeart/2009/3/layout/StepUpProcess"/>
    <dgm:cxn modelId="{2E494C66-9138-BC49-AFC9-764DF1773EC6}" type="presParOf" srcId="{07012A58-3ECF-3B46-8C2A-4CECFA87E918}" destId="{73131238-9494-4641-B931-C5077A5982A2}" srcOrd="0" destOrd="0" presId="urn:microsoft.com/office/officeart/2009/3/layout/StepUpProcess"/>
    <dgm:cxn modelId="{3481D431-D9F1-F44F-A82F-5DB8823F74AF}" type="presParOf" srcId="{07012A58-3ECF-3B46-8C2A-4CECFA87E918}" destId="{97F82BF6-D6A7-0745-B093-FAFE48C39186}" srcOrd="1" destOrd="0" presId="urn:microsoft.com/office/officeart/2009/3/layout/StepUpProcess"/>
    <dgm:cxn modelId="{C2DDAE3B-029B-4543-A210-77518671C9F1}" type="presParOf" srcId="{07012A58-3ECF-3B46-8C2A-4CECFA87E918}" destId="{9231182A-2D3A-ED41-AB2D-C8B544E9C923}" srcOrd="2" destOrd="0" presId="urn:microsoft.com/office/officeart/2009/3/layout/StepUpProcess"/>
    <dgm:cxn modelId="{27CC4406-955C-F547-8222-2F2B71AE9D63}" type="presParOf" srcId="{02C6A7A5-3CF7-074B-A35E-AD5F283D6796}" destId="{607629FD-EDC5-8F4C-8D96-1961CB097C57}" srcOrd="3" destOrd="0" presId="urn:microsoft.com/office/officeart/2009/3/layout/StepUpProcess"/>
    <dgm:cxn modelId="{0B1B7DE4-8446-0E4A-A257-9915A926C77D}" type="presParOf" srcId="{607629FD-EDC5-8F4C-8D96-1961CB097C57}" destId="{7F8211EC-DC7E-0842-B628-3778C9A5F947}" srcOrd="0" destOrd="0" presId="urn:microsoft.com/office/officeart/2009/3/layout/StepUpProcess"/>
    <dgm:cxn modelId="{BE7DB8EE-B750-6D46-99E1-8EAC073CCE90}" type="presParOf" srcId="{02C6A7A5-3CF7-074B-A35E-AD5F283D6796}" destId="{7401F83A-355C-C74C-B3C0-1E713BB2D525}" srcOrd="4" destOrd="0" presId="urn:microsoft.com/office/officeart/2009/3/layout/StepUpProcess"/>
    <dgm:cxn modelId="{DB976251-DC40-9947-B487-B95E8B96A0EC}" type="presParOf" srcId="{7401F83A-355C-C74C-B3C0-1E713BB2D525}" destId="{7A76E2BF-7736-624A-9937-303E08EDFEC3}" srcOrd="0" destOrd="0" presId="urn:microsoft.com/office/officeart/2009/3/layout/StepUpProcess"/>
    <dgm:cxn modelId="{1683CCB4-88CE-3E4F-8665-63541DF3D8E0}" type="presParOf" srcId="{7401F83A-355C-C74C-B3C0-1E713BB2D525}" destId="{61A12194-FDF2-4249-831E-6F428541CB6D}" srcOrd="1" destOrd="0" presId="urn:microsoft.com/office/officeart/2009/3/layout/StepUpProcess"/>
    <dgm:cxn modelId="{E5DDE79A-72F9-0F47-ADD3-D25226A56F00}" type="presParOf" srcId="{7401F83A-355C-C74C-B3C0-1E713BB2D525}" destId="{5750D724-0BFF-1144-814A-6AD3A2C634A1}" srcOrd="2" destOrd="0" presId="urn:microsoft.com/office/officeart/2009/3/layout/StepUpProcess"/>
    <dgm:cxn modelId="{4C2F2674-69A5-624C-A154-CC89A909F156}" type="presParOf" srcId="{02C6A7A5-3CF7-074B-A35E-AD5F283D6796}" destId="{01408423-5653-BE4C-9363-31C5E6207AE8}" srcOrd="5" destOrd="0" presId="urn:microsoft.com/office/officeart/2009/3/layout/StepUpProcess"/>
    <dgm:cxn modelId="{03314565-AB8D-814A-977B-6DCE9D5931DE}" type="presParOf" srcId="{01408423-5653-BE4C-9363-31C5E6207AE8}" destId="{67754C99-64D7-B94A-90DB-1EF4DD9FB00E}" srcOrd="0" destOrd="0" presId="urn:microsoft.com/office/officeart/2009/3/layout/StepUpProcess"/>
    <dgm:cxn modelId="{BF4685CF-1992-FC4E-8F39-41189304FC21}" type="presParOf" srcId="{02C6A7A5-3CF7-074B-A35E-AD5F283D6796}" destId="{6CEE27AA-5BA9-C348-879D-ED1E94D4BC07}" srcOrd="6" destOrd="0" presId="urn:microsoft.com/office/officeart/2009/3/layout/StepUpProcess"/>
    <dgm:cxn modelId="{B21C1D43-F520-224A-908F-B7220766422A}" type="presParOf" srcId="{6CEE27AA-5BA9-C348-879D-ED1E94D4BC07}" destId="{B563FB7F-9CF1-9444-9C85-3A7EB7F5D713}" srcOrd="0" destOrd="0" presId="urn:microsoft.com/office/officeart/2009/3/layout/StepUpProcess"/>
    <dgm:cxn modelId="{4C201B0B-E6C0-544E-836A-3160457204F7}" type="presParOf" srcId="{6CEE27AA-5BA9-C348-879D-ED1E94D4BC07}" destId="{B2CA0A3C-1B91-884B-946C-8E2A4F92DAE0}" srcOrd="1" destOrd="0" presId="urn:microsoft.com/office/officeart/2009/3/layout/StepUpProcess"/>
    <dgm:cxn modelId="{75FD4EE2-EC40-8945-8202-60094BE5C21C}" type="presParOf" srcId="{6CEE27AA-5BA9-C348-879D-ED1E94D4BC07}" destId="{C67FFC47-7F9C-7D4A-8046-331E343BA395}" srcOrd="2" destOrd="0" presId="urn:microsoft.com/office/officeart/2009/3/layout/StepUpProcess"/>
    <dgm:cxn modelId="{C7270437-05CD-BB44-A936-1F25BB22B6D3}" type="presParOf" srcId="{02C6A7A5-3CF7-074B-A35E-AD5F283D6796}" destId="{2B6A1AB3-9A08-DB41-AC9C-B8B2557AAD73}" srcOrd="7" destOrd="0" presId="urn:microsoft.com/office/officeart/2009/3/layout/StepUpProcess"/>
    <dgm:cxn modelId="{19BD2B2A-0F7B-E544-904A-FBF06AAEE464}" type="presParOf" srcId="{2B6A1AB3-9A08-DB41-AC9C-B8B2557AAD73}" destId="{7502753A-8C65-1843-81DA-622DD7AF101A}" srcOrd="0" destOrd="0" presId="urn:microsoft.com/office/officeart/2009/3/layout/StepUpProcess"/>
    <dgm:cxn modelId="{5BAE54D8-6864-A345-B367-2866E6A288D2}" type="presParOf" srcId="{02C6A7A5-3CF7-074B-A35E-AD5F283D6796}" destId="{C42D029A-4C60-7948-8856-B1768859E413}" srcOrd="8" destOrd="0" presId="urn:microsoft.com/office/officeart/2009/3/layout/StepUpProcess"/>
    <dgm:cxn modelId="{65770AF7-BAB1-0044-AFFC-8CB120C11E31}" type="presParOf" srcId="{C42D029A-4C60-7948-8856-B1768859E413}" destId="{8D2B9DA5-9092-5843-93A5-4DC500838827}" srcOrd="0" destOrd="0" presId="urn:microsoft.com/office/officeart/2009/3/layout/StepUpProcess"/>
    <dgm:cxn modelId="{A748F8AE-5948-8142-B923-A026E62A3D28}" type="presParOf" srcId="{C42D029A-4C60-7948-8856-B1768859E413}" destId="{6ADF73E7-87E9-1345-AB9C-8B46F8403464}" srcOrd="1" destOrd="0" presId="urn:microsoft.com/office/officeart/2009/3/layout/StepUpProcess"/>
    <dgm:cxn modelId="{4F8708AB-6775-9F4E-8460-6CC3B73660AB}" type="presParOf" srcId="{C42D029A-4C60-7948-8856-B1768859E413}" destId="{810C2058-4842-EA44-8C29-9A1BBCA4E4C1}" srcOrd="2" destOrd="0" presId="urn:microsoft.com/office/officeart/2009/3/layout/StepUpProcess"/>
    <dgm:cxn modelId="{2D880698-D42F-1545-9B24-4352D68DF586}" type="presParOf" srcId="{02C6A7A5-3CF7-074B-A35E-AD5F283D6796}" destId="{245326B5-4D75-4347-8C3E-FE4BB00DF849}" srcOrd="9" destOrd="0" presId="urn:microsoft.com/office/officeart/2009/3/layout/StepUpProcess"/>
    <dgm:cxn modelId="{A89F8CBD-527F-AD42-ABB0-6C8076881916}" type="presParOf" srcId="{245326B5-4D75-4347-8C3E-FE4BB00DF849}" destId="{E8CD77E1-CE55-F942-B667-386453690FE9}" srcOrd="0" destOrd="0" presId="urn:microsoft.com/office/officeart/2009/3/layout/StepUpProcess"/>
    <dgm:cxn modelId="{6C386202-C1E9-3040-851A-EF4E26D15BAB}" type="presParOf" srcId="{02C6A7A5-3CF7-074B-A35E-AD5F283D6796}" destId="{AA9B7FB2-93D4-BE4E-89A9-0EA7DB91CC54}" srcOrd="10" destOrd="0" presId="urn:microsoft.com/office/officeart/2009/3/layout/StepUpProcess"/>
    <dgm:cxn modelId="{22E3AB2B-1E7F-E54D-8F9B-E13830DB4E20}" type="presParOf" srcId="{AA9B7FB2-93D4-BE4E-89A9-0EA7DB91CC54}" destId="{51DCB9E0-90B6-5D49-BBB3-DB9F93B729C0}" srcOrd="0" destOrd="0" presId="urn:microsoft.com/office/officeart/2009/3/layout/StepUpProcess"/>
    <dgm:cxn modelId="{3C72C566-0430-7945-85CE-AB680A04E3CA}" type="presParOf" srcId="{AA9B7FB2-93D4-BE4E-89A9-0EA7DB91CC54}" destId="{5FBC8FC6-2447-D745-B0E1-24A34991556D}" srcOrd="1" destOrd="0" presId="urn:microsoft.com/office/officeart/2009/3/layout/StepUpProcess"/>
    <dgm:cxn modelId="{AA5A7BB1-AE8C-0D46-9717-A3A94910F37E}" type="presParOf" srcId="{AA9B7FB2-93D4-BE4E-89A9-0EA7DB91CC54}" destId="{DF8BCF5A-BDD8-9F4E-80EE-339EA1E90F9F}" srcOrd="2" destOrd="0" presId="urn:microsoft.com/office/officeart/2009/3/layout/StepUpProcess"/>
    <dgm:cxn modelId="{401685C3-E1CA-C747-9796-123E818D8869}" type="presParOf" srcId="{02C6A7A5-3CF7-074B-A35E-AD5F283D6796}" destId="{2183FB82-17ED-A946-A315-E667FFB1E20A}" srcOrd="11" destOrd="0" presId="urn:microsoft.com/office/officeart/2009/3/layout/StepUpProcess"/>
    <dgm:cxn modelId="{1E4D4E3A-CF94-1D4C-BC12-DA7AB9EBCA0B}" type="presParOf" srcId="{2183FB82-17ED-A946-A315-E667FFB1E20A}" destId="{BA63FCFA-39AC-1847-A3BD-203762D04E43}" srcOrd="0" destOrd="0" presId="urn:microsoft.com/office/officeart/2009/3/layout/StepUpProcess"/>
    <dgm:cxn modelId="{FC963B40-8FC5-6640-8EB5-8E49ADFCA264}" type="presParOf" srcId="{02C6A7A5-3CF7-074B-A35E-AD5F283D6796}" destId="{96182964-83EE-FE4C-B80E-1AEC865FD2BB}" srcOrd="12" destOrd="0" presId="urn:microsoft.com/office/officeart/2009/3/layout/StepUpProcess"/>
    <dgm:cxn modelId="{B78DD9A4-3ECD-894B-9E2C-8CFB96CC0043}" type="presParOf" srcId="{96182964-83EE-FE4C-B80E-1AEC865FD2BB}" destId="{42215613-0BEF-AC40-9900-63E446D631C7}" srcOrd="0" destOrd="0" presId="urn:microsoft.com/office/officeart/2009/3/layout/StepUpProcess"/>
    <dgm:cxn modelId="{867FA959-3C0E-4542-9170-A725998ADCC6}" type="presParOf" srcId="{96182964-83EE-FE4C-B80E-1AEC865FD2BB}" destId="{D165D8BF-3645-1E4D-A498-8088FB5DC047}"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6AB9E3-AC41-D647-89FC-8A4B633FCCEF}" type="doc">
      <dgm:prSet loTypeId="urn:microsoft.com/office/officeart/2009/3/layout/StepUpProcess" loCatId="" qsTypeId="urn:microsoft.com/office/officeart/2005/8/quickstyle/simple4" qsCatId="simple" csTypeId="urn:microsoft.com/office/officeart/2005/8/colors/accent1_2" csCatId="accent1" phldr="1"/>
      <dgm:spPr/>
      <dgm:t>
        <a:bodyPr/>
        <a:lstStyle/>
        <a:p>
          <a:endParaRPr lang="en-US"/>
        </a:p>
      </dgm:t>
    </dgm:pt>
    <dgm:pt modelId="{97FDA1C0-C8FC-3A4D-8C09-0B8426508921}">
      <dgm:prSet phldrT="[Text]" custT="1"/>
      <dgm:spPr/>
      <dgm:t>
        <a:bodyPr/>
        <a:lstStyle/>
        <a:p>
          <a:pPr algn="l"/>
          <a:r>
            <a:rPr lang="en-US" sz="1600" dirty="0" smtClean="0">
              <a:latin typeface="Arial"/>
              <a:cs typeface="Arial"/>
            </a:rPr>
            <a:t>Proletariat</a:t>
          </a:r>
        </a:p>
        <a:p>
          <a:pPr algn="l"/>
          <a:endParaRPr lang="en-US" sz="1800" dirty="0" smtClean="0">
            <a:latin typeface="Arial"/>
            <a:cs typeface="Arial"/>
          </a:endParaRPr>
        </a:p>
        <a:p>
          <a:pPr algn="ctr"/>
          <a:r>
            <a:rPr lang="en-US" sz="1800" b="1" dirty="0" smtClean="0">
              <a:latin typeface="Arial"/>
              <a:cs typeface="Arial"/>
            </a:rPr>
            <a:t>£8,253</a:t>
          </a:r>
          <a:endParaRPr lang="en-US" sz="1800" b="1" dirty="0">
            <a:latin typeface="Arial"/>
            <a:cs typeface="Arial"/>
          </a:endParaRPr>
        </a:p>
      </dgm:t>
    </dgm:pt>
    <dgm:pt modelId="{1C184E08-AD17-7544-B492-7862E2F59FAA}" type="parTrans" cxnId="{365EE46A-C706-E040-A496-D38959701348}">
      <dgm:prSet/>
      <dgm:spPr/>
      <dgm:t>
        <a:bodyPr/>
        <a:lstStyle/>
        <a:p>
          <a:endParaRPr lang="en-US"/>
        </a:p>
      </dgm:t>
    </dgm:pt>
    <dgm:pt modelId="{AA3004BB-4F70-BE4C-827B-D22E1D7B2DED}" type="sibTrans" cxnId="{365EE46A-C706-E040-A496-D38959701348}">
      <dgm:prSet/>
      <dgm:spPr/>
      <dgm:t>
        <a:bodyPr/>
        <a:lstStyle/>
        <a:p>
          <a:endParaRPr lang="en-US"/>
        </a:p>
      </dgm:t>
    </dgm:pt>
    <dgm:pt modelId="{236642A9-7071-084E-8E1C-15C1CCE15D5D}">
      <dgm:prSet phldrT="[Text]" custT="1"/>
      <dgm:spPr/>
      <dgm:t>
        <a:bodyPr/>
        <a:lstStyle/>
        <a:p>
          <a:pPr algn="ctr"/>
          <a:r>
            <a:rPr lang="en-US" sz="1600" dirty="0" smtClean="0">
              <a:latin typeface="Arial"/>
              <a:cs typeface="Arial"/>
            </a:rPr>
            <a:t>Traditional Working Class</a:t>
          </a:r>
        </a:p>
        <a:p>
          <a:pPr algn="l"/>
          <a:r>
            <a:rPr lang="en-US" sz="1600" b="1" dirty="0" smtClean="0">
              <a:latin typeface="Arial"/>
              <a:cs typeface="Arial"/>
            </a:rPr>
            <a:t>£13,305</a:t>
          </a:r>
          <a:endParaRPr lang="en-US" sz="1600" b="1" dirty="0">
            <a:latin typeface="Arial"/>
            <a:cs typeface="Arial"/>
          </a:endParaRPr>
        </a:p>
      </dgm:t>
    </dgm:pt>
    <dgm:pt modelId="{DA86F41D-AFA5-7F4B-BE04-35580586236A}" type="parTrans" cxnId="{B938E16F-3B95-BB4B-A4E4-F176617581D7}">
      <dgm:prSet/>
      <dgm:spPr/>
      <dgm:t>
        <a:bodyPr/>
        <a:lstStyle/>
        <a:p>
          <a:endParaRPr lang="en-US"/>
        </a:p>
      </dgm:t>
    </dgm:pt>
    <dgm:pt modelId="{CFE21624-58FB-9142-AA84-5CD557629F11}" type="sibTrans" cxnId="{B938E16F-3B95-BB4B-A4E4-F176617581D7}">
      <dgm:prSet/>
      <dgm:spPr/>
      <dgm:t>
        <a:bodyPr/>
        <a:lstStyle/>
        <a:p>
          <a:endParaRPr lang="en-US"/>
        </a:p>
      </dgm:t>
    </dgm:pt>
    <dgm:pt modelId="{08558D09-6099-234F-B1AD-B697C86C2352}">
      <dgm:prSet phldrT="[Text]" custT="1"/>
      <dgm:spPr/>
      <dgm:t>
        <a:bodyPr/>
        <a:lstStyle/>
        <a:p>
          <a:pPr algn="ctr"/>
          <a:r>
            <a:rPr lang="en-US" sz="1600" dirty="0" smtClean="0">
              <a:latin typeface="Arial"/>
              <a:cs typeface="Arial"/>
            </a:rPr>
            <a:t>Emergent Service Workers</a:t>
          </a:r>
        </a:p>
        <a:p>
          <a:pPr algn="l"/>
          <a:r>
            <a:rPr lang="en-US" sz="1600" b="1" dirty="0" smtClean="0">
              <a:latin typeface="Arial"/>
              <a:cs typeface="Arial"/>
            </a:rPr>
            <a:t>£21,048</a:t>
          </a:r>
          <a:endParaRPr lang="en-US" sz="1600" b="1" dirty="0">
            <a:latin typeface="Arial"/>
            <a:cs typeface="Arial"/>
          </a:endParaRPr>
        </a:p>
      </dgm:t>
    </dgm:pt>
    <dgm:pt modelId="{D26D6483-2B87-B64F-A102-240226246592}" type="parTrans" cxnId="{0439BF4F-221C-8445-B627-8C389E6E53E1}">
      <dgm:prSet/>
      <dgm:spPr/>
      <dgm:t>
        <a:bodyPr/>
        <a:lstStyle/>
        <a:p>
          <a:endParaRPr lang="en-US"/>
        </a:p>
      </dgm:t>
    </dgm:pt>
    <dgm:pt modelId="{EA10A5C5-1F9B-3C40-962E-34EE36C1C7EC}" type="sibTrans" cxnId="{0439BF4F-221C-8445-B627-8C389E6E53E1}">
      <dgm:prSet/>
      <dgm:spPr/>
      <dgm:t>
        <a:bodyPr/>
        <a:lstStyle/>
        <a:p>
          <a:endParaRPr lang="en-US"/>
        </a:p>
      </dgm:t>
    </dgm:pt>
    <dgm:pt modelId="{0A1F7F86-427F-4749-B037-ADA4FA126C57}">
      <dgm:prSet custT="1"/>
      <dgm:spPr/>
      <dgm:t>
        <a:bodyPr/>
        <a:lstStyle/>
        <a:p>
          <a:pPr algn="ctr"/>
          <a:r>
            <a:rPr lang="en-US" sz="1600" dirty="0" smtClean="0">
              <a:latin typeface="Arial"/>
              <a:cs typeface="Arial"/>
            </a:rPr>
            <a:t>New affluent workers</a:t>
          </a:r>
        </a:p>
        <a:p>
          <a:pPr algn="ctr"/>
          <a:r>
            <a:rPr lang="en-US" sz="1600" b="1" dirty="0" smtClean="0">
              <a:latin typeface="Arial"/>
              <a:cs typeface="Arial"/>
            </a:rPr>
            <a:t>£29,252</a:t>
          </a:r>
          <a:endParaRPr lang="en-US" sz="1600" b="1" dirty="0">
            <a:latin typeface="Arial"/>
            <a:cs typeface="Arial"/>
          </a:endParaRPr>
        </a:p>
      </dgm:t>
    </dgm:pt>
    <dgm:pt modelId="{1BF3D62F-67C8-DB4B-B26C-85065E790565}" type="parTrans" cxnId="{B34EBE5C-D70F-7F46-8492-059D32E0C4C2}">
      <dgm:prSet/>
      <dgm:spPr/>
      <dgm:t>
        <a:bodyPr/>
        <a:lstStyle/>
        <a:p>
          <a:endParaRPr lang="en-US"/>
        </a:p>
      </dgm:t>
    </dgm:pt>
    <dgm:pt modelId="{157C1651-66C4-5243-9A51-FDAA6333587F}" type="sibTrans" cxnId="{B34EBE5C-D70F-7F46-8492-059D32E0C4C2}">
      <dgm:prSet/>
      <dgm:spPr/>
      <dgm:t>
        <a:bodyPr/>
        <a:lstStyle/>
        <a:p>
          <a:endParaRPr lang="en-US"/>
        </a:p>
      </dgm:t>
    </dgm:pt>
    <dgm:pt modelId="{23608ED1-DD28-C14C-8908-2EADF94A1D2A}">
      <dgm:prSet custT="1"/>
      <dgm:spPr/>
      <dgm:t>
        <a:bodyPr/>
        <a:lstStyle/>
        <a:p>
          <a:pPr algn="ctr"/>
          <a:r>
            <a:rPr lang="en-US" sz="1600" dirty="0" smtClean="0">
              <a:latin typeface="Arial"/>
              <a:cs typeface="Arial"/>
            </a:rPr>
            <a:t>Technical middle class</a:t>
          </a:r>
        </a:p>
        <a:p>
          <a:pPr algn="ctr"/>
          <a:r>
            <a:rPr lang="en-US" sz="1600" b="1" dirty="0" smtClean="0">
              <a:latin typeface="Arial"/>
              <a:cs typeface="Arial"/>
            </a:rPr>
            <a:t>£37,428</a:t>
          </a:r>
          <a:endParaRPr lang="en-US" sz="1600" b="1" dirty="0">
            <a:latin typeface="Arial"/>
            <a:cs typeface="Arial"/>
          </a:endParaRPr>
        </a:p>
      </dgm:t>
    </dgm:pt>
    <dgm:pt modelId="{6CFBBCED-D35C-4F41-BB58-99296470CBAE}" type="parTrans" cxnId="{4834D49A-E8AE-4C4D-8891-ED9ED6F6989B}">
      <dgm:prSet/>
      <dgm:spPr/>
      <dgm:t>
        <a:bodyPr/>
        <a:lstStyle/>
        <a:p>
          <a:endParaRPr lang="en-US"/>
        </a:p>
      </dgm:t>
    </dgm:pt>
    <dgm:pt modelId="{80BC0CDF-FB9F-1145-8AB2-106BD0A5F64C}" type="sibTrans" cxnId="{4834D49A-E8AE-4C4D-8891-ED9ED6F6989B}">
      <dgm:prSet/>
      <dgm:spPr/>
      <dgm:t>
        <a:bodyPr/>
        <a:lstStyle/>
        <a:p>
          <a:endParaRPr lang="en-US"/>
        </a:p>
      </dgm:t>
    </dgm:pt>
    <dgm:pt modelId="{0A512EBD-1F2B-A845-AC88-1854FC007139}">
      <dgm:prSet custT="1"/>
      <dgm:spPr/>
      <dgm:t>
        <a:bodyPr/>
        <a:lstStyle/>
        <a:p>
          <a:pPr algn="ctr"/>
          <a:r>
            <a:rPr lang="en-US" sz="1600" dirty="0" smtClean="0">
              <a:latin typeface="Arial"/>
              <a:cs typeface="Arial"/>
            </a:rPr>
            <a:t>Established middle class</a:t>
          </a:r>
        </a:p>
        <a:p>
          <a:pPr algn="ctr"/>
          <a:r>
            <a:rPr lang="en-US" sz="1600" b="1" dirty="0" smtClean="0">
              <a:latin typeface="Arial"/>
              <a:cs typeface="Arial"/>
            </a:rPr>
            <a:t>£47,184</a:t>
          </a:r>
          <a:endParaRPr lang="en-US" sz="1600" b="1" dirty="0">
            <a:latin typeface="Arial"/>
            <a:cs typeface="Arial"/>
          </a:endParaRPr>
        </a:p>
      </dgm:t>
    </dgm:pt>
    <dgm:pt modelId="{63C9EB46-4BCF-BA41-8CA3-649EA553F464}" type="parTrans" cxnId="{53AE81B5-4917-104F-812E-3C74755F06C3}">
      <dgm:prSet/>
      <dgm:spPr/>
      <dgm:t>
        <a:bodyPr/>
        <a:lstStyle/>
        <a:p>
          <a:endParaRPr lang="en-US"/>
        </a:p>
      </dgm:t>
    </dgm:pt>
    <dgm:pt modelId="{D00962A7-3412-5344-9ABF-5F754A25C5A9}" type="sibTrans" cxnId="{53AE81B5-4917-104F-812E-3C74755F06C3}">
      <dgm:prSet/>
      <dgm:spPr/>
      <dgm:t>
        <a:bodyPr/>
        <a:lstStyle/>
        <a:p>
          <a:endParaRPr lang="en-US"/>
        </a:p>
      </dgm:t>
    </dgm:pt>
    <dgm:pt modelId="{BD608A7A-B4A7-784A-AC34-E92E889554F6}">
      <dgm:prSet custT="1"/>
      <dgm:spPr/>
      <dgm:t>
        <a:bodyPr/>
        <a:lstStyle/>
        <a:p>
          <a:pPr algn="ctr"/>
          <a:r>
            <a:rPr lang="en-US" sz="1600" dirty="0" smtClean="0">
              <a:latin typeface="Arial"/>
              <a:cs typeface="Arial"/>
            </a:rPr>
            <a:t>Elite</a:t>
          </a:r>
        </a:p>
        <a:p>
          <a:pPr algn="l"/>
          <a:endParaRPr lang="en-US" sz="1600" dirty="0" smtClean="0">
            <a:latin typeface="Arial"/>
            <a:cs typeface="Arial"/>
          </a:endParaRPr>
        </a:p>
        <a:p>
          <a:pPr algn="ctr"/>
          <a:r>
            <a:rPr lang="en-US" sz="1800" b="1" dirty="0" smtClean="0">
              <a:latin typeface="Arial"/>
              <a:cs typeface="Arial"/>
            </a:rPr>
            <a:t>£89,082</a:t>
          </a:r>
          <a:endParaRPr lang="en-US" sz="1800" b="1" dirty="0">
            <a:latin typeface="Arial"/>
            <a:cs typeface="Arial"/>
          </a:endParaRPr>
        </a:p>
      </dgm:t>
    </dgm:pt>
    <dgm:pt modelId="{EAC5742B-95E6-674A-8505-E5147827E5F3}" type="parTrans" cxnId="{C22C1B50-091E-2F49-80A9-855E4ABB5679}">
      <dgm:prSet/>
      <dgm:spPr/>
      <dgm:t>
        <a:bodyPr/>
        <a:lstStyle/>
        <a:p>
          <a:endParaRPr lang="en-US"/>
        </a:p>
      </dgm:t>
    </dgm:pt>
    <dgm:pt modelId="{7B22C149-A3A1-B945-A2DB-3006C21257AA}" type="sibTrans" cxnId="{C22C1B50-091E-2F49-80A9-855E4ABB5679}">
      <dgm:prSet/>
      <dgm:spPr/>
      <dgm:t>
        <a:bodyPr/>
        <a:lstStyle/>
        <a:p>
          <a:endParaRPr lang="en-US"/>
        </a:p>
      </dgm:t>
    </dgm:pt>
    <dgm:pt modelId="{02C6A7A5-3CF7-074B-A35E-AD5F283D6796}" type="pres">
      <dgm:prSet presAssocID="{D96AB9E3-AC41-D647-89FC-8A4B633FCCEF}" presName="rootnode" presStyleCnt="0">
        <dgm:presLayoutVars>
          <dgm:chMax/>
          <dgm:chPref/>
          <dgm:dir/>
          <dgm:animLvl val="lvl"/>
        </dgm:presLayoutVars>
      </dgm:prSet>
      <dgm:spPr/>
      <dgm:t>
        <a:bodyPr/>
        <a:lstStyle/>
        <a:p>
          <a:endParaRPr lang="en-US"/>
        </a:p>
      </dgm:t>
    </dgm:pt>
    <dgm:pt modelId="{8116B6C7-73C8-A349-AE2C-BD6CC2AFBEAE}" type="pres">
      <dgm:prSet presAssocID="{97FDA1C0-C8FC-3A4D-8C09-0B8426508921}" presName="composite" presStyleCnt="0"/>
      <dgm:spPr/>
    </dgm:pt>
    <dgm:pt modelId="{C0281E7E-397F-454A-9D46-E003EAC95611}" type="pres">
      <dgm:prSet presAssocID="{97FDA1C0-C8FC-3A4D-8C09-0B8426508921}" presName="LShape" presStyleLbl="alignNode1" presStyleIdx="0" presStyleCnt="13"/>
      <dgm:spPr/>
    </dgm:pt>
    <dgm:pt modelId="{9EB6107C-78A0-4045-9330-0A2E1F1FCEAF}" type="pres">
      <dgm:prSet presAssocID="{97FDA1C0-C8FC-3A4D-8C09-0B8426508921}" presName="ParentText" presStyleLbl="revTx" presStyleIdx="0" presStyleCnt="7">
        <dgm:presLayoutVars>
          <dgm:chMax val="0"/>
          <dgm:chPref val="0"/>
          <dgm:bulletEnabled val="1"/>
        </dgm:presLayoutVars>
      </dgm:prSet>
      <dgm:spPr/>
      <dgm:t>
        <a:bodyPr/>
        <a:lstStyle/>
        <a:p>
          <a:endParaRPr lang="en-US"/>
        </a:p>
      </dgm:t>
    </dgm:pt>
    <dgm:pt modelId="{85D23D42-0772-684B-BF51-F3221167AE98}" type="pres">
      <dgm:prSet presAssocID="{97FDA1C0-C8FC-3A4D-8C09-0B8426508921}" presName="Triangle" presStyleLbl="alignNode1" presStyleIdx="1" presStyleCnt="13"/>
      <dgm:spPr/>
    </dgm:pt>
    <dgm:pt modelId="{7CBC9316-1191-5B45-A0CE-14E3C11823AA}" type="pres">
      <dgm:prSet presAssocID="{AA3004BB-4F70-BE4C-827B-D22E1D7B2DED}" presName="sibTrans" presStyleCnt="0"/>
      <dgm:spPr/>
    </dgm:pt>
    <dgm:pt modelId="{D623415E-260B-EC4E-8284-4C0A5373599F}" type="pres">
      <dgm:prSet presAssocID="{AA3004BB-4F70-BE4C-827B-D22E1D7B2DED}" presName="space" presStyleCnt="0"/>
      <dgm:spPr/>
    </dgm:pt>
    <dgm:pt modelId="{07012A58-3ECF-3B46-8C2A-4CECFA87E918}" type="pres">
      <dgm:prSet presAssocID="{236642A9-7071-084E-8E1C-15C1CCE15D5D}" presName="composite" presStyleCnt="0"/>
      <dgm:spPr/>
    </dgm:pt>
    <dgm:pt modelId="{73131238-9494-4641-B931-C5077A5982A2}" type="pres">
      <dgm:prSet presAssocID="{236642A9-7071-084E-8E1C-15C1CCE15D5D}" presName="LShape" presStyleLbl="alignNode1" presStyleIdx="2" presStyleCnt="13"/>
      <dgm:spPr/>
    </dgm:pt>
    <dgm:pt modelId="{97F82BF6-D6A7-0745-B093-FAFE48C39186}" type="pres">
      <dgm:prSet presAssocID="{236642A9-7071-084E-8E1C-15C1CCE15D5D}" presName="ParentText" presStyleLbl="revTx" presStyleIdx="1" presStyleCnt="7">
        <dgm:presLayoutVars>
          <dgm:chMax val="0"/>
          <dgm:chPref val="0"/>
          <dgm:bulletEnabled val="1"/>
        </dgm:presLayoutVars>
      </dgm:prSet>
      <dgm:spPr/>
      <dgm:t>
        <a:bodyPr/>
        <a:lstStyle/>
        <a:p>
          <a:endParaRPr lang="en-US"/>
        </a:p>
      </dgm:t>
    </dgm:pt>
    <dgm:pt modelId="{9231182A-2D3A-ED41-AB2D-C8B544E9C923}" type="pres">
      <dgm:prSet presAssocID="{236642A9-7071-084E-8E1C-15C1CCE15D5D}" presName="Triangle" presStyleLbl="alignNode1" presStyleIdx="3" presStyleCnt="13"/>
      <dgm:spPr/>
    </dgm:pt>
    <dgm:pt modelId="{607629FD-EDC5-8F4C-8D96-1961CB097C57}" type="pres">
      <dgm:prSet presAssocID="{CFE21624-58FB-9142-AA84-5CD557629F11}" presName="sibTrans" presStyleCnt="0"/>
      <dgm:spPr/>
    </dgm:pt>
    <dgm:pt modelId="{7F8211EC-DC7E-0842-B628-3778C9A5F947}" type="pres">
      <dgm:prSet presAssocID="{CFE21624-58FB-9142-AA84-5CD557629F11}" presName="space" presStyleCnt="0"/>
      <dgm:spPr/>
    </dgm:pt>
    <dgm:pt modelId="{7401F83A-355C-C74C-B3C0-1E713BB2D525}" type="pres">
      <dgm:prSet presAssocID="{08558D09-6099-234F-B1AD-B697C86C2352}" presName="composite" presStyleCnt="0"/>
      <dgm:spPr/>
    </dgm:pt>
    <dgm:pt modelId="{7A76E2BF-7736-624A-9937-303E08EDFEC3}" type="pres">
      <dgm:prSet presAssocID="{08558D09-6099-234F-B1AD-B697C86C2352}" presName="LShape" presStyleLbl="alignNode1" presStyleIdx="4" presStyleCnt="13"/>
      <dgm:spPr/>
    </dgm:pt>
    <dgm:pt modelId="{61A12194-FDF2-4249-831E-6F428541CB6D}" type="pres">
      <dgm:prSet presAssocID="{08558D09-6099-234F-B1AD-B697C86C2352}" presName="ParentText" presStyleLbl="revTx" presStyleIdx="2" presStyleCnt="7">
        <dgm:presLayoutVars>
          <dgm:chMax val="0"/>
          <dgm:chPref val="0"/>
          <dgm:bulletEnabled val="1"/>
        </dgm:presLayoutVars>
      </dgm:prSet>
      <dgm:spPr/>
      <dgm:t>
        <a:bodyPr/>
        <a:lstStyle/>
        <a:p>
          <a:endParaRPr lang="en-US"/>
        </a:p>
      </dgm:t>
    </dgm:pt>
    <dgm:pt modelId="{5750D724-0BFF-1144-814A-6AD3A2C634A1}" type="pres">
      <dgm:prSet presAssocID="{08558D09-6099-234F-B1AD-B697C86C2352}" presName="Triangle" presStyleLbl="alignNode1" presStyleIdx="5" presStyleCnt="13"/>
      <dgm:spPr/>
    </dgm:pt>
    <dgm:pt modelId="{01408423-5653-BE4C-9363-31C5E6207AE8}" type="pres">
      <dgm:prSet presAssocID="{EA10A5C5-1F9B-3C40-962E-34EE36C1C7EC}" presName="sibTrans" presStyleCnt="0"/>
      <dgm:spPr/>
    </dgm:pt>
    <dgm:pt modelId="{67754C99-64D7-B94A-90DB-1EF4DD9FB00E}" type="pres">
      <dgm:prSet presAssocID="{EA10A5C5-1F9B-3C40-962E-34EE36C1C7EC}" presName="space" presStyleCnt="0"/>
      <dgm:spPr/>
    </dgm:pt>
    <dgm:pt modelId="{6CEE27AA-5BA9-C348-879D-ED1E94D4BC07}" type="pres">
      <dgm:prSet presAssocID="{0A1F7F86-427F-4749-B037-ADA4FA126C57}" presName="composite" presStyleCnt="0"/>
      <dgm:spPr/>
    </dgm:pt>
    <dgm:pt modelId="{B563FB7F-9CF1-9444-9C85-3A7EB7F5D713}" type="pres">
      <dgm:prSet presAssocID="{0A1F7F86-427F-4749-B037-ADA4FA126C57}" presName="LShape" presStyleLbl="alignNode1" presStyleIdx="6" presStyleCnt="13"/>
      <dgm:spPr/>
    </dgm:pt>
    <dgm:pt modelId="{B2CA0A3C-1B91-884B-946C-8E2A4F92DAE0}" type="pres">
      <dgm:prSet presAssocID="{0A1F7F86-427F-4749-B037-ADA4FA126C57}" presName="ParentText" presStyleLbl="revTx" presStyleIdx="3" presStyleCnt="7">
        <dgm:presLayoutVars>
          <dgm:chMax val="0"/>
          <dgm:chPref val="0"/>
          <dgm:bulletEnabled val="1"/>
        </dgm:presLayoutVars>
      </dgm:prSet>
      <dgm:spPr/>
      <dgm:t>
        <a:bodyPr/>
        <a:lstStyle/>
        <a:p>
          <a:endParaRPr lang="en-US"/>
        </a:p>
      </dgm:t>
    </dgm:pt>
    <dgm:pt modelId="{C67FFC47-7F9C-7D4A-8046-331E343BA395}" type="pres">
      <dgm:prSet presAssocID="{0A1F7F86-427F-4749-B037-ADA4FA126C57}" presName="Triangle" presStyleLbl="alignNode1" presStyleIdx="7" presStyleCnt="13"/>
      <dgm:spPr/>
    </dgm:pt>
    <dgm:pt modelId="{2B6A1AB3-9A08-DB41-AC9C-B8B2557AAD73}" type="pres">
      <dgm:prSet presAssocID="{157C1651-66C4-5243-9A51-FDAA6333587F}" presName="sibTrans" presStyleCnt="0"/>
      <dgm:spPr/>
    </dgm:pt>
    <dgm:pt modelId="{7502753A-8C65-1843-81DA-622DD7AF101A}" type="pres">
      <dgm:prSet presAssocID="{157C1651-66C4-5243-9A51-FDAA6333587F}" presName="space" presStyleCnt="0"/>
      <dgm:spPr/>
    </dgm:pt>
    <dgm:pt modelId="{C42D029A-4C60-7948-8856-B1768859E413}" type="pres">
      <dgm:prSet presAssocID="{23608ED1-DD28-C14C-8908-2EADF94A1D2A}" presName="composite" presStyleCnt="0"/>
      <dgm:spPr/>
    </dgm:pt>
    <dgm:pt modelId="{8D2B9DA5-9092-5843-93A5-4DC500838827}" type="pres">
      <dgm:prSet presAssocID="{23608ED1-DD28-C14C-8908-2EADF94A1D2A}" presName="LShape" presStyleLbl="alignNode1" presStyleIdx="8" presStyleCnt="13"/>
      <dgm:spPr/>
    </dgm:pt>
    <dgm:pt modelId="{6ADF73E7-87E9-1345-AB9C-8B46F8403464}" type="pres">
      <dgm:prSet presAssocID="{23608ED1-DD28-C14C-8908-2EADF94A1D2A}" presName="ParentText" presStyleLbl="revTx" presStyleIdx="4" presStyleCnt="7">
        <dgm:presLayoutVars>
          <dgm:chMax val="0"/>
          <dgm:chPref val="0"/>
          <dgm:bulletEnabled val="1"/>
        </dgm:presLayoutVars>
      </dgm:prSet>
      <dgm:spPr/>
      <dgm:t>
        <a:bodyPr/>
        <a:lstStyle/>
        <a:p>
          <a:endParaRPr lang="en-US"/>
        </a:p>
      </dgm:t>
    </dgm:pt>
    <dgm:pt modelId="{810C2058-4842-EA44-8C29-9A1BBCA4E4C1}" type="pres">
      <dgm:prSet presAssocID="{23608ED1-DD28-C14C-8908-2EADF94A1D2A}" presName="Triangle" presStyleLbl="alignNode1" presStyleIdx="9" presStyleCnt="13"/>
      <dgm:spPr/>
    </dgm:pt>
    <dgm:pt modelId="{245326B5-4D75-4347-8C3E-FE4BB00DF849}" type="pres">
      <dgm:prSet presAssocID="{80BC0CDF-FB9F-1145-8AB2-106BD0A5F64C}" presName="sibTrans" presStyleCnt="0"/>
      <dgm:spPr/>
    </dgm:pt>
    <dgm:pt modelId="{E8CD77E1-CE55-F942-B667-386453690FE9}" type="pres">
      <dgm:prSet presAssocID="{80BC0CDF-FB9F-1145-8AB2-106BD0A5F64C}" presName="space" presStyleCnt="0"/>
      <dgm:spPr/>
    </dgm:pt>
    <dgm:pt modelId="{AA9B7FB2-93D4-BE4E-89A9-0EA7DB91CC54}" type="pres">
      <dgm:prSet presAssocID="{0A512EBD-1F2B-A845-AC88-1854FC007139}" presName="composite" presStyleCnt="0"/>
      <dgm:spPr/>
    </dgm:pt>
    <dgm:pt modelId="{51DCB9E0-90B6-5D49-BBB3-DB9F93B729C0}" type="pres">
      <dgm:prSet presAssocID="{0A512EBD-1F2B-A845-AC88-1854FC007139}" presName="LShape" presStyleLbl="alignNode1" presStyleIdx="10" presStyleCnt="13"/>
      <dgm:spPr/>
    </dgm:pt>
    <dgm:pt modelId="{5FBC8FC6-2447-D745-B0E1-24A34991556D}" type="pres">
      <dgm:prSet presAssocID="{0A512EBD-1F2B-A845-AC88-1854FC007139}" presName="ParentText" presStyleLbl="revTx" presStyleIdx="5" presStyleCnt="7" custScaleX="111643">
        <dgm:presLayoutVars>
          <dgm:chMax val="0"/>
          <dgm:chPref val="0"/>
          <dgm:bulletEnabled val="1"/>
        </dgm:presLayoutVars>
      </dgm:prSet>
      <dgm:spPr/>
      <dgm:t>
        <a:bodyPr/>
        <a:lstStyle/>
        <a:p>
          <a:endParaRPr lang="en-US"/>
        </a:p>
      </dgm:t>
    </dgm:pt>
    <dgm:pt modelId="{DF8BCF5A-BDD8-9F4E-80EE-339EA1E90F9F}" type="pres">
      <dgm:prSet presAssocID="{0A512EBD-1F2B-A845-AC88-1854FC007139}" presName="Triangle" presStyleLbl="alignNode1" presStyleIdx="11" presStyleCnt="13"/>
      <dgm:spPr/>
    </dgm:pt>
    <dgm:pt modelId="{2183FB82-17ED-A946-A315-E667FFB1E20A}" type="pres">
      <dgm:prSet presAssocID="{D00962A7-3412-5344-9ABF-5F754A25C5A9}" presName="sibTrans" presStyleCnt="0"/>
      <dgm:spPr/>
    </dgm:pt>
    <dgm:pt modelId="{BA63FCFA-39AC-1847-A3BD-203762D04E43}" type="pres">
      <dgm:prSet presAssocID="{D00962A7-3412-5344-9ABF-5F754A25C5A9}" presName="space" presStyleCnt="0"/>
      <dgm:spPr/>
    </dgm:pt>
    <dgm:pt modelId="{96182964-83EE-FE4C-B80E-1AEC865FD2BB}" type="pres">
      <dgm:prSet presAssocID="{BD608A7A-B4A7-784A-AC34-E92E889554F6}" presName="composite" presStyleCnt="0"/>
      <dgm:spPr/>
    </dgm:pt>
    <dgm:pt modelId="{42215613-0BEF-AC40-9900-63E446D631C7}" type="pres">
      <dgm:prSet presAssocID="{BD608A7A-B4A7-784A-AC34-E92E889554F6}" presName="LShape" presStyleLbl="alignNode1" presStyleIdx="12" presStyleCnt="13"/>
      <dgm:spPr/>
    </dgm:pt>
    <dgm:pt modelId="{D165D8BF-3645-1E4D-A498-8088FB5DC047}" type="pres">
      <dgm:prSet presAssocID="{BD608A7A-B4A7-784A-AC34-E92E889554F6}" presName="ParentText" presStyleLbl="revTx" presStyleIdx="6" presStyleCnt="7">
        <dgm:presLayoutVars>
          <dgm:chMax val="0"/>
          <dgm:chPref val="0"/>
          <dgm:bulletEnabled val="1"/>
        </dgm:presLayoutVars>
      </dgm:prSet>
      <dgm:spPr/>
      <dgm:t>
        <a:bodyPr/>
        <a:lstStyle/>
        <a:p>
          <a:endParaRPr lang="en-US"/>
        </a:p>
      </dgm:t>
    </dgm:pt>
  </dgm:ptLst>
  <dgm:cxnLst>
    <dgm:cxn modelId="{9181A47F-F643-974C-9419-D6F88668C08B}" type="presOf" srcId="{23608ED1-DD28-C14C-8908-2EADF94A1D2A}" destId="{6ADF73E7-87E9-1345-AB9C-8B46F8403464}" srcOrd="0" destOrd="0" presId="urn:microsoft.com/office/officeart/2009/3/layout/StepUpProcess"/>
    <dgm:cxn modelId="{7F58A7F5-D26E-5749-A4CB-A479DB7E47CB}" type="presOf" srcId="{D96AB9E3-AC41-D647-89FC-8A4B633FCCEF}" destId="{02C6A7A5-3CF7-074B-A35E-AD5F283D6796}" srcOrd="0" destOrd="0" presId="urn:microsoft.com/office/officeart/2009/3/layout/StepUpProcess"/>
    <dgm:cxn modelId="{B938E16F-3B95-BB4B-A4E4-F176617581D7}" srcId="{D96AB9E3-AC41-D647-89FC-8A4B633FCCEF}" destId="{236642A9-7071-084E-8E1C-15C1CCE15D5D}" srcOrd="1" destOrd="0" parTransId="{DA86F41D-AFA5-7F4B-BE04-35580586236A}" sibTransId="{CFE21624-58FB-9142-AA84-5CD557629F11}"/>
    <dgm:cxn modelId="{E9669188-46F6-FD47-938B-5F9EF4659C40}" type="presOf" srcId="{0A512EBD-1F2B-A845-AC88-1854FC007139}" destId="{5FBC8FC6-2447-D745-B0E1-24A34991556D}" srcOrd="0" destOrd="0" presId="urn:microsoft.com/office/officeart/2009/3/layout/StepUpProcess"/>
    <dgm:cxn modelId="{CEA8DAD5-7B9C-B14B-9DD4-B6226EDA8ABC}" type="presOf" srcId="{0A1F7F86-427F-4749-B037-ADA4FA126C57}" destId="{B2CA0A3C-1B91-884B-946C-8E2A4F92DAE0}" srcOrd="0" destOrd="0" presId="urn:microsoft.com/office/officeart/2009/3/layout/StepUpProcess"/>
    <dgm:cxn modelId="{0439BF4F-221C-8445-B627-8C389E6E53E1}" srcId="{D96AB9E3-AC41-D647-89FC-8A4B633FCCEF}" destId="{08558D09-6099-234F-B1AD-B697C86C2352}" srcOrd="2" destOrd="0" parTransId="{D26D6483-2B87-B64F-A102-240226246592}" sibTransId="{EA10A5C5-1F9B-3C40-962E-34EE36C1C7EC}"/>
    <dgm:cxn modelId="{4834D49A-E8AE-4C4D-8891-ED9ED6F6989B}" srcId="{D96AB9E3-AC41-D647-89FC-8A4B633FCCEF}" destId="{23608ED1-DD28-C14C-8908-2EADF94A1D2A}" srcOrd="4" destOrd="0" parTransId="{6CFBBCED-D35C-4F41-BB58-99296470CBAE}" sibTransId="{80BC0CDF-FB9F-1145-8AB2-106BD0A5F64C}"/>
    <dgm:cxn modelId="{365EE46A-C706-E040-A496-D38959701348}" srcId="{D96AB9E3-AC41-D647-89FC-8A4B633FCCEF}" destId="{97FDA1C0-C8FC-3A4D-8C09-0B8426508921}" srcOrd="0" destOrd="0" parTransId="{1C184E08-AD17-7544-B492-7862E2F59FAA}" sibTransId="{AA3004BB-4F70-BE4C-827B-D22E1D7B2DED}"/>
    <dgm:cxn modelId="{C22C1B50-091E-2F49-80A9-855E4ABB5679}" srcId="{D96AB9E3-AC41-D647-89FC-8A4B633FCCEF}" destId="{BD608A7A-B4A7-784A-AC34-E92E889554F6}" srcOrd="6" destOrd="0" parTransId="{EAC5742B-95E6-674A-8505-E5147827E5F3}" sibTransId="{7B22C149-A3A1-B945-A2DB-3006C21257AA}"/>
    <dgm:cxn modelId="{53AE81B5-4917-104F-812E-3C74755F06C3}" srcId="{D96AB9E3-AC41-D647-89FC-8A4B633FCCEF}" destId="{0A512EBD-1F2B-A845-AC88-1854FC007139}" srcOrd="5" destOrd="0" parTransId="{63C9EB46-4BCF-BA41-8CA3-649EA553F464}" sibTransId="{D00962A7-3412-5344-9ABF-5F754A25C5A9}"/>
    <dgm:cxn modelId="{65B12405-49DE-614D-A1C5-F2CFCD6525B8}" type="presOf" srcId="{08558D09-6099-234F-B1AD-B697C86C2352}" destId="{61A12194-FDF2-4249-831E-6F428541CB6D}" srcOrd="0" destOrd="0" presId="urn:microsoft.com/office/officeart/2009/3/layout/StepUpProcess"/>
    <dgm:cxn modelId="{5CDBD0F8-30D6-564F-953D-B591F072A888}" type="presOf" srcId="{236642A9-7071-084E-8E1C-15C1CCE15D5D}" destId="{97F82BF6-D6A7-0745-B093-FAFE48C39186}" srcOrd="0" destOrd="0" presId="urn:microsoft.com/office/officeart/2009/3/layout/StepUpProcess"/>
    <dgm:cxn modelId="{B34EBE5C-D70F-7F46-8492-059D32E0C4C2}" srcId="{D96AB9E3-AC41-D647-89FC-8A4B633FCCEF}" destId="{0A1F7F86-427F-4749-B037-ADA4FA126C57}" srcOrd="3" destOrd="0" parTransId="{1BF3D62F-67C8-DB4B-B26C-85065E790565}" sibTransId="{157C1651-66C4-5243-9A51-FDAA6333587F}"/>
    <dgm:cxn modelId="{5ADADF4E-2FAE-9E46-953C-DAAB5DC89114}" type="presOf" srcId="{BD608A7A-B4A7-784A-AC34-E92E889554F6}" destId="{D165D8BF-3645-1E4D-A498-8088FB5DC047}" srcOrd="0" destOrd="0" presId="urn:microsoft.com/office/officeart/2009/3/layout/StepUpProcess"/>
    <dgm:cxn modelId="{41DC37E3-CDAC-2347-B6A5-E415565142BD}" type="presOf" srcId="{97FDA1C0-C8FC-3A4D-8C09-0B8426508921}" destId="{9EB6107C-78A0-4045-9330-0A2E1F1FCEAF}" srcOrd="0" destOrd="0" presId="urn:microsoft.com/office/officeart/2009/3/layout/StepUpProcess"/>
    <dgm:cxn modelId="{508A63D2-0833-9049-B60D-DA6BF3405CA3}" type="presParOf" srcId="{02C6A7A5-3CF7-074B-A35E-AD5F283D6796}" destId="{8116B6C7-73C8-A349-AE2C-BD6CC2AFBEAE}" srcOrd="0" destOrd="0" presId="urn:microsoft.com/office/officeart/2009/3/layout/StepUpProcess"/>
    <dgm:cxn modelId="{D93477B2-897C-754B-8330-DE9CB4FCCA40}" type="presParOf" srcId="{8116B6C7-73C8-A349-AE2C-BD6CC2AFBEAE}" destId="{C0281E7E-397F-454A-9D46-E003EAC95611}" srcOrd="0" destOrd="0" presId="urn:microsoft.com/office/officeart/2009/3/layout/StepUpProcess"/>
    <dgm:cxn modelId="{93FD5880-1A9D-D04F-B909-A137D8236D86}" type="presParOf" srcId="{8116B6C7-73C8-A349-AE2C-BD6CC2AFBEAE}" destId="{9EB6107C-78A0-4045-9330-0A2E1F1FCEAF}" srcOrd="1" destOrd="0" presId="urn:microsoft.com/office/officeart/2009/3/layout/StepUpProcess"/>
    <dgm:cxn modelId="{F4510052-5196-364C-80A7-C3740FFE1EE5}" type="presParOf" srcId="{8116B6C7-73C8-A349-AE2C-BD6CC2AFBEAE}" destId="{85D23D42-0772-684B-BF51-F3221167AE98}" srcOrd="2" destOrd="0" presId="urn:microsoft.com/office/officeart/2009/3/layout/StepUpProcess"/>
    <dgm:cxn modelId="{428BE417-1E6B-FC4B-8D19-8EBBC4349D60}" type="presParOf" srcId="{02C6A7A5-3CF7-074B-A35E-AD5F283D6796}" destId="{7CBC9316-1191-5B45-A0CE-14E3C11823AA}" srcOrd="1" destOrd="0" presId="urn:microsoft.com/office/officeart/2009/3/layout/StepUpProcess"/>
    <dgm:cxn modelId="{3C7C3AFB-1061-E945-9616-D8D6A3376893}" type="presParOf" srcId="{7CBC9316-1191-5B45-A0CE-14E3C11823AA}" destId="{D623415E-260B-EC4E-8284-4C0A5373599F}" srcOrd="0" destOrd="0" presId="urn:microsoft.com/office/officeart/2009/3/layout/StepUpProcess"/>
    <dgm:cxn modelId="{CB58457E-121D-714F-A3DA-BA8A624ACBCF}" type="presParOf" srcId="{02C6A7A5-3CF7-074B-A35E-AD5F283D6796}" destId="{07012A58-3ECF-3B46-8C2A-4CECFA87E918}" srcOrd="2" destOrd="0" presId="urn:microsoft.com/office/officeart/2009/3/layout/StepUpProcess"/>
    <dgm:cxn modelId="{1D9F299E-D5B7-7B43-8E5D-40C224000198}" type="presParOf" srcId="{07012A58-3ECF-3B46-8C2A-4CECFA87E918}" destId="{73131238-9494-4641-B931-C5077A5982A2}" srcOrd="0" destOrd="0" presId="urn:microsoft.com/office/officeart/2009/3/layout/StepUpProcess"/>
    <dgm:cxn modelId="{7F03FA99-6DCD-F341-8951-578AA774DEC1}" type="presParOf" srcId="{07012A58-3ECF-3B46-8C2A-4CECFA87E918}" destId="{97F82BF6-D6A7-0745-B093-FAFE48C39186}" srcOrd="1" destOrd="0" presId="urn:microsoft.com/office/officeart/2009/3/layout/StepUpProcess"/>
    <dgm:cxn modelId="{26DD3CB0-0DF3-5D41-AD9A-49FDBB7BDA18}" type="presParOf" srcId="{07012A58-3ECF-3B46-8C2A-4CECFA87E918}" destId="{9231182A-2D3A-ED41-AB2D-C8B544E9C923}" srcOrd="2" destOrd="0" presId="urn:microsoft.com/office/officeart/2009/3/layout/StepUpProcess"/>
    <dgm:cxn modelId="{06DBF99C-6D67-DC4B-A79E-716196291023}" type="presParOf" srcId="{02C6A7A5-3CF7-074B-A35E-AD5F283D6796}" destId="{607629FD-EDC5-8F4C-8D96-1961CB097C57}" srcOrd="3" destOrd="0" presId="urn:microsoft.com/office/officeart/2009/3/layout/StepUpProcess"/>
    <dgm:cxn modelId="{EF4B1948-B14B-AE48-A7AC-0552041BC68A}" type="presParOf" srcId="{607629FD-EDC5-8F4C-8D96-1961CB097C57}" destId="{7F8211EC-DC7E-0842-B628-3778C9A5F947}" srcOrd="0" destOrd="0" presId="urn:microsoft.com/office/officeart/2009/3/layout/StepUpProcess"/>
    <dgm:cxn modelId="{A587994D-8437-C04E-9F6B-4F1346363D40}" type="presParOf" srcId="{02C6A7A5-3CF7-074B-A35E-AD5F283D6796}" destId="{7401F83A-355C-C74C-B3C0-1E713BB2D525}" srcOrd="4" destOrd="0" presId="urn:microsoft.com/office/officeart/2009/3/layout/StepUpProcess"/>
    <dgm:cxn modelId="{DEFB22B5-C384-054B-BE19-ADDC6A1D5190}" type="presParOf" srcId="{7401F83A-355C-C74C-B3C0-1E713BB2D525}" destId="{7A76E2BF-7736-624A-9937-303E08EDFEC3}" srcOrd="0" destOrd="0" presId="urn:microsoft.com/office/officeart/2009/3/layout/StepUpProcess"/>
    <dgm:cxn modelId="{20EA43FD-B80E-DE41-AE49-5C53ADF70073}" type="presParOf" srcId="{7401F83A-355C-C74C-B3C0-1E713BB2D525}" destId="{61A12194-FDF2-4249-831E-6F428541CB6D}" srcOrd="1" destOrd="0" presId="urn:microsoft.com/office/officeart/2009/3/layout/StepUpProcess"/>
    <dgm:cxn modelId="{A4473632-9B23-C140-9CBA-15D24B8F1566}" type="presParOf" srcId="{7401F83A-355C-C74C-B3C0-1E713BB2D525}" destId="{5750D724-0BFF-1144-814A-6AD3A2C634A1}" srcOrd="2" destOrd="0" presId="urn:microsoft.com/office/officeart/2009/3/layout/StepUpProcess"/>
    <dgm:cxn modelId="{BF72731E-502E-8B43-BF41-F00376E9D2C9}" type="presParOf" srcId="{02C6A7A5-3CF7-074B-A35E-AD5F283D6796}" destId="{01408423-5653-BE4C-9363-31C5E6207AE8}" srcOrd="5" destOrd="0" presId="urn:microsoft.com/office/officeart/2009/3/layout/StepUpProcess"/>
    <dgm:cxn modelId="{B7634A55-7537-2E41-BDF8-06D234838666}" type="presParOf" srcId="{01408423-5653-BE4C-9363-31C5E6207AE8}" destId="{67754C99-64D7-B94A-90DB-1EF4DD9FB00E}" srcOrd="0" destOrd="0" presId="urn:microsoft.com/office/officeart/2009/3/layout/StepUpProcess"/>
    <dgm:cxn modelId="{8DB3746E-2791-0A4F-ACCB-EBDD4115BC80}" type="presParOf" srcId="{02C6A7A5-3CF7-074B-A35E-AD5F283D6796}" destId="{6CEE27AA-5BA9-C348-879D-ED1E94D4BC07}" srcOrd="6" destOrd="0" presId="urn:microsoft.com/office/officeart/2009/3/layout/StepUpProcess"/>
    <dgm:cxn modelId="{E1B05009-120E-5948-818F-4D486390825A}" type="presParOf" srcId="{6CEE27AA-5BA9-C348-879D-ED1E94D4BC07}" destId="{B563FB7F-9CF1-9444-9C85-3A7EB7F5D713}" srcOrd="0" destOrd="0" presId="urn:microsoft.com/office/officeart/2009/3/layout/StepUpProcess"/>
    <dgm:cxn modelId="{03A2563B-3FA0-DE40-8DD1-450C53F091C8}" type="presParOf" srcId="{6CEE27AA-5BA9-C348-879D-ED1E94D4BC07}" destId="{B2CA0A3C-1B91-884B-946C-8E2A4F92DAE0}" srcOrd="1" destOrd="0" presId="urn:microsoft.com/office/officeart/2009/3/layout/StepUpProcess"/>
    <dgm:cxn modelId="{E66FD0E4-84DB-A14A-A148-6087E96A97EF}" type="presParOf" srcId="{6CEE27AA-5BA9-C348-879D-ED1E94D4BC07}" destId="{C67FFC47-7F9C-7D4A-8046-331E343BA395}" srcOrd="2" destOrd="0" presId="urn:microsoft.com/office/officeart/2009/3/layout/StepUpProcess"/>
    <dgm:cxn modelId="{6366E893-0B1C-334C-9819-CA38486061A9}" type="presParOf" srcId="{02C6A7A5-3CF7-074B-A35E-AD5F283D6796}" destId="{2B6A1AB3-9A08-DB41-AC9C-B8B2557AAD73}" srcOrd="7" destOrd="0" presId="urn:microsoft.com/office/officeart/2009/3/layout/StepUpProcess"/>
    <dgm:cxn modelId="{66E3EAAD-6BBF-3046-A935-670A316976AD}" type="presParOf" srcId="{2B6A1AB3-9A08-DB41-AC9C-B8B2557AAD73}" destId="{7502753A-8C65-1843-81DA-622DD7AF101A}" srcOrd="0" destOrd="0" presId="urn:microsoft.com/office/officeart/2009/3/layout/StepUpProcess"/>
    <dgm:cxn modelId="{B73B88D9-8B8E-C64D-9552-3070E789EF15}" type="presParOf" srcId="{02C6A7A5-3CF7-074B-A35E-AD5F283D6796}" destId="{C42D029A-4C60-7948-8856-B1768859E413}" srcOrd="8" destOrd="0" presId="urn:microsoft.com/office/officeart/2009/3/layout/StepUpProcess"/>
    <dgm:cxn modelId="{B7B12CBF-649B-0A49-842E-A7476DCDA29B}" type="presParOf" srcId="{C42D029A-4C60-7948-8856-B1768859E413}" destId="{8D2B9DA5-9092-5843-93A5-4DC500838827}" srcOrd="0" destOrd="0" presId="urn:microsoft.com/office/officeart/2009/3/layout/StepUpProcess"/>
    <dgm:cxn modelId="{5659B2E1-F0FA-774E-8A53-518CD20B99B5}" type="presParOf" srcId="{C42D029A-4C60-7948-8856-B1768859E413}" destId="{6ADF73E7-87E9-1345-AB9C-8B46F8403464}" srcOrd="1" destOrd="0" presId="urn:microsoft.com/office/officeart/2009/3/layout/StepUpProcess"/>
    <dgm:cxn modelId="{42F85A9A-4415-814E-BBFF-7EC025BAD2CD}" type="presParOf" srcId="{C42D029A-4C60-7948-8856-B1768859E413}" destId="{810C2058-4842-EA44-8C29-9A1BBCA4E4C1}" srcOrd="2" destOrd="0" presId="urn:microsoft.com/office/officeart/2009/3/layout/StepUpProcess"/>
    <dgm:cxn modelId="{06012E79-02CC-4644-A3A1-682BE0BC366B}" type="presParOf" srcId="{02C6A7A5-3CF7-074B-A35E-AD5F283D6796}" destId="{245326B5-4D75-4347-8C3E-FE4BB00DF849}" srcOrd="9" destOrd="0" presId="urn:microsoft.com/office/officeart/2009/3/layout/StepUpProcess"/>
    <dgm:cxn modelId="{9128289A-A829-934D-9FDA-0A90BB9EA243}" type="presParOf" srcId="{245326B5-4D75-4347-8C3E-FE4BB00DF849}" destId="{E8CD77E1-CE55-F942-B667-386453690FE9}" srcOrd="0" destOrd="0" presId="urn:microsoft.com/office/officeart/2009/3/layout/StepUpProcess"/>
    <dgm:cxn modelId="{80DD64F2-FE17-AA4B-A3CA-A1AF8BD37684}" type="presParOf" srcId="{02C6A7A5-3CF7-074B-A35E-AD5F283D6796}" destId="{AA9B7FB2-93D4-BE4E-89A9-0EA7DB91CC54}" srcOrd="10" destOrd="0" presId="urn:microsoft.com/office/officeart/2009/3/layout/StepUpProcess"/>
    <dgm:cxn modelId="{B36D9A3B-7D63-2549-825F-F2595437D5CD}" type="presParOf" srcId="{AA9B7FB2-93D4-BE4E-89A9-0EA7DB91CC54}" destId="{51DCB9E0-90B6-5D49-BBB3-DB9F93B729C0}" srcOrd="0" destOrd="0" presId="urn:microsoft.com/office/officeart/2009/3/layout/StepUpProcess"/>
    <dgm:cxn modelId="{C4876864-F04D-3E49-9990-0B1FF403B782}" type="presParOf" srcId="{AA9B7FB2-93D4-BE4E-89A9-0EA7DB91CC54}" destId="{5FBC8FC6-2447-D745-B0E1-24A34991556D}" srcOrd="1" destOrd="0" presId="urn:microsoft.com/office/officeart/2009/3/layout/StepUpProcess"/>
    <dgm:cxn modelId="{AE5F78FA-3FDA-D543-926D-D52FE0D79FA7}" type="presParOf" srcId="{AA9B7FB2-93D4-BE4E-89A9-0EA7DB91CC54}" destId="{DF8BCF5A-BDD8-9F4E-80EE-339EA1E90F9F}" srcOrd="2" destOrd="0" presId="urn:microsoft.com/office/officeart/2009/3/layout/StepUpProcess"/>
    <dgm:cxn modelId="{DB786489-AB00-2B4F-866B-6013CAE4C007}" type="presParOf" srcId="{02C6A7A5-3CF7-074B-A35E-AD5F283D6796}" destId="{2183FB82-17ED-A946-A315-E667FFB1E20A}" srcOrd="11" destOrd="0" presId="urn:microsoft.com/office/officeart/2009/3/layout/StepUpProcess"/>
    <dgm:cxn modelId="{C075CEF8-9C59-4143-9A20-B09C7CED43C8}" type="presParOf" srcId="{2183FB82-17ED-A946-A315-E667FFB1E20A}" destId="{BA63FCFA-39AC-1847-A3BD-203762D04E43}" srcOrd="0" destOrd="0" presId="urn:microsoft.com/office/officeart/2009/3/layout/StepUpProcess"/>
    <dgm:cxn modelId="{EDF2A77E-06B9-5D46-BB80-A0E8107E45AA}" type="presParOf" srcId="{02C6A7A5-3CF7-074B-A35E-AD5F283D6796}" destId="{96182964-83EE-FE4C-B80E-1AEC865FD2BB}" srcOrd="12" destOrd="0" presId="urn:microsoft.com/office/officeart/2009/3/layout/StepUpProcess"/>
    <dgm:cxn modelId="{235D531C-5D17-2648-BAF4-85CAD0D7217F}" type="presParOf" srcId="{96182964-83EE-FE4C-B80E-1AEC865FD2BB}" destId="{42215613-0BEF-AC40-9900-63E446D631C7}" srcOrd="0" destOrd="0" presId="urn:microsoft.com/office/officeart/2009/3/layout/StepUpProcess"/>
    <dgm:cxn modelId="{93CE93A8-B4C9-2A48-8C11-018823DD7059}" type="presParOf" srcId="{96182964-83EE-FE4C-B80E-1AEC865FD2BB}" destId="{D165D8BF-3645-1E4D-A498-8088FB5DC047}"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B9148A-81CC-C447-965D-051CE022CE51}" type="doc">
      <dgm:prSet loTypeId="urn:microsoft.com/office/officeart/2005/8/layout/radial3" loCatId="" qsTypeId="urn:microsoft.com/office/officeart/2005/8/quickstyle/simple4" qsCatId="simple" csTypeId="urn:microsoft.com/office/officeart/2005/8/colors/accent1_2" csCatId="accent1" phldr="1"/>
      <dgm:spPr/>
      <dgm:t>
        <a:bodyPr/>
        <a:lstStyle/>
        <a:p>
          <a:endParaRPr lang="en-US"/>
        </a:p>
      </dgm:t>
    </dgm:pt>
    <dgm:pt modelId="{849850C5-D623-3A42-A30B-8B8C611EBE20}">
      <dgm:prSet phldrT="[Text]"/>
      <dgm:spPr/>
      <dgm:t>
        <a:bodyPr/>
        <a:lstStyle/>
        <a:p>
          <a:r>
            <a:rPr lang="en-US" dirty="0" smtClean="0">
              <a:latin typeface="Arial"/>
              <a:cs typeface="Arial"/>
            </a:rPr>
            <a:t>Social Mobility</a:t>
          </a:r>
          <a:endParaRPr lang="en-US" dirty="0">
            <a:latin typeface="Arial"/>
            <a:cs typeface="Arial"/>
          </a:endParaRPr>
        </a:p>
      </dgm:t>
    </dgm:pt>
    <dgm:pt modelId="{42B5B8F4-1657-3145-9A06-A2C4DA95E270}" type="parTrans" cxnId="{B3E2C719-447B-2E43-937B-3CC1B41A8826}">
      <dgm:prSet/>
      <dgm:spPr/>
      <dgm:t>
        <a:bodyPr/>
        <a:lstStyle/>
        <a:p>
          <a:endParaRPr lang="en-US"/>
        </a:p>
      </dgm:t>
    </dgm:pt>
    <dgm:pt modelId="{6D19117A-9442-244F-AD51-6D4C83BC9352}" type="sibTrans" cxnId="{B3E2C719-447B-2E43-937B-3CC1B41A8826}">
      <dgm:prSet/>
      <dgm:spPr/>
      <dgm:t>
        <a:bodyPr/>
        <a:lstStyle/>
        <a:p>
          <a:endParaRPr lang="en-US"/>
        </a:p>
      </dgm:t>
    </dgm:pt>
    <dgm:pt modelId="{1DE273AD-5886-9A42-82BB-722B08BE841C}">
      <dgm:prSet phldrT="[Text]" custT="1"/>
      <dgm:spPr/>
      <dgm:t>
        <a:bodyPr/>
        <a:lstStyle/>
        <a:p>
          <a:endParaRPr lang="en-US" sz="1000" dirty="0" smtClean="0">
            <a:latin typeface="Arial"/>
            <a:cs typeface="Arial"/>
          </a:endParaRPr>
        </a:p>
        <a:p>
          <a:endParaRPr lang="en-US" sz="1000" dirty="0" smtClean="0">
            <a:latin typeface="Arial"/>
            <a:cs typeface="Arial"/>
          </a:endParaRPr>
        </a:p>
        <a:p>
          <a:endParaRPr lang="en-US" sz="1000" dirty="0" smtClean="0">
            <a:latin typeface="Arial"/>
            <a:cs typeface="Arial"/>
          </a:endParaRPr>
        </a:p>
        <a:p>
          <a:r>
            <a:rPr lang="en-US" sz="1200" b="1" dirty="0" smtClean="0">
              <a:latin typeface="Arial"/>
              <a:cs typeface="Arial"/>
            </a:rPr>
            <a:t>Poverty</a:t>
          </a:r>
        </a:p>
        <a:p>
          <a:r>
            <a:rPr lang="en-US" sz="1200" dirty="0" smtClean="0">
              <a:latin typeface="Arial"/>
              <a:cs typeface="Arial"/>
            </a:rPr>
            <a:t>23% of population </a:t>
          </a:r>
        </a:p>
        <a:p>
          <a:r>
            <a:rPr lang="en-US" sz="1200" b="1" dirty="0" smtClean="0">
              <a:latin typeface="Arial"/>
              <a:cs typeface="Arial"/>
            </a:rPr>
            <a:t>Includes 405,000 working age adults</a:t>
          </a:r>
        </a:p>
        <a:p>
          <a:r>
            <a:rPr lang="en-US" sz="1200" dirty="0" smtClean="0">
              <a:latin typeface="Arial"/>
              <a:cs typeface="Arial"/>
            </a:rPr>
            <a:t>Estimated to rise to 27% by 2021/22</a:t>
          </a:r>
        </a:p>
        <a:p>
          <a:r>
            <a:rPr lang="en-US" sz="1200" dirty="0" smtClean="0">
              <a:latin typeface="Arial"/>
              <a:cs typeface="Arial"/>
            </a:rPr>
            <a:t>(</a:t>
          </a:r>
          <a:r>
            <a:rPr lang="en-US" sz="1200" dirty="0" err="1" smtClean="0">
              <a:latin typeface="Arial"/>
              <a:cs typeface="Arial"/>
            </a:rPr>
            <a:t>Senedd</a:t>
          </a:r>
          <a:r>
            <a:rPr lang="en-US" sz="1200" dirty="0" smtClean="0">
              <a:latin typeface="Arial"/>
              <a:cs typeface="Arial"/>
            </a:rPr>
            <a:t> Research, ,2018)</a:t>
          </a:r>
        </a:p>
        <a:p>
          <a:endParaRPr lang="en-US" sz="1000" dirty="0" smtClean="0">
            <a:latin typeface="Arial"/>
            <a:cs typeface="Arial"/>
          </a:endParaRPr>
        </a:p>
        <a:p>
          <a:endParaRPr lang="en-US" sz="1000" dirty="0" smtClean="0">
            <a:latin typeface="Arial"/>
            <a:cs typeface="Arial"/>
          </a:endParaRPr>
        </a:p>
        <a:p>
          <a:endParaRPr lang="en-US" sz="1000" dirty="0">
            <a:latin typeface="Arial"/>
            <a:cs typeface="Arial"/>
          </a:endParaRPr>
        </a:p>
      </dgm:t>
    </dgm:pt>
    <dgm:pt modelId="{11867B99-2B92-7844-8CC8-5234BDCC5065}" type="parTrans" cxnId="{15F0C254-6485-5649-B893-E7FFD25E615C}">
      <dgm:prSet/>
      <dgm:spPr/>
      <dgm:t>
        <a:bodyPr/>
        <a:lstStyle/>
        <a:p>
          <a:endParaRPr lang="en-US"/>
        </a:p>
      </dgm:t>
    </dgm:pt>
    <dgm:pt modelId="{1CFE573A-683B-8A43-A553-474C8B157EC1}" type="sibTrans" cxnId="{15F0C254-6485-5649-B893-E7FFD25E615C}">
      <dgm:prSet/>
      <dgm:spPr/>
      <dgm:t>
        <a:bodyPr/>
        <a:lstStyle/>
        <a:p>
          <a:endParaRPr lang="en-US"/>
        </a:p>
      </dgm:t>
    </dgm:pt>
    <dgm:pt modelId="{F20DE23B-05C6-1D45-9793-34D0D8FB31DD}">
      <dgm:prSet phldrT="[Text]" custT="1"/>
      <dgm:spPr/>
      <dgm:t>
        <a:bodyPr/>
        <a:lstStyle/>
        <a:p>
          <a:r>
            <a:rPr lang="en-US" sz="1200" b="1" dirty="0" smtClean="0">
              <a:latin typeface="Arial"/>
              <a:cs typeface="Arial"/>
            </a:rPr>
            <a:t>Health/Housing</a:t>
          </a:r>
        </a:p>
        <a:p>
          <a:r>
            <a:rPr lang="en-US" sz="1200" dirty="0" smtClean="0">
              <a:latin typeface="Arial"/>
              <a:cs typeface="Arial"/>
            </a:rPr>
            <a:t>Poor health outcomes and housing for the </a:t>
          </a:r>
          <a:r>
            <a:rPr lang="en-US" sz="1200" b="1" dirty="0" smtClean="0">
              <a:latin typeface="Arial"/>
              <a:cs typeface="Arial"/>
            </a:rPr>
            <a:t>disadvantaged</a:t>
          </a:r>
        </a:p>
        <a:p>
          <a:r>
            <a:rPr lang="en-US" sz="1200" dirty="0" smtClean="0">
              <a:latin typeface="Arial"/>
              <a:cs typeface="Arial"/>
            </a:rPr>
            <a:t>(EHRCW, 2018)</a:t>
          </a:r>
        </a:p>
        <a:p>
          <a:r>
            <a:rPr lang="en-US" sz="900" dirty="0" smtClean="0">
              <a:latin typeface="Arial"/>
              <a:cs typeface="Arial"/>
            </a:rPr>
            <a:t> </a:t>
          </a:r>
          <a:endParaRPr lang="en-US" sz="900" dirty="0">
            <a:latin typeface="Arial"/>
            <a:cs typeface="Arial"/>
          </a:endParaRPr>
        </a:p>
      </dgm:t>
    </dgm:pt>
    <dgm:pt modelId="{A52BA039-F5BE-3543-A805-B1D8EF4F9D21}" type="parTrans" cxnId="{96C63D59-B7A2-7C48-9B78-C9AD3A7C2FF1}">
      <dgm:prSet/>
      <dgm:spPr/>
      <dgm:t>
        <a:bodyPr/>
        <a:lstStyle/>
        <a:p>
          <a:endParaRPr lang="en-US"/>
        </a:p>
      </dgm:t>
    </dgm:pt>
    <dgm:pt modelId="{23224A57-8249-E548-90CD-983F2148E3E7}" type="sibTrans" cxnId="{96C63D59-B7A2-7C48-9B78-C9AD3A7C2FF1}">
      <dgm:prSet/>
      <dgm:spPr/>
      <dgm:t>
        <a:bodyPr/>
        <a:lstStyle/>
        <a:p>
          <a:endParaRPr lang="en-US"/>
        </a:p>
      </dgm:t>
    </dgm:pt>
    <dgm:pt modelId="{B0F6797B-3D38-4B41-A7D7-E18718D6058B}">
      <dgm:prSet phldrT="[Text]" custT="1"/>
      <dgm:spPr/>
      <dgm:t>
        <a:bodyPr/>
        <a:lstStyle/>
        <a:p>
          <a:r>
            <a:rPr lang="en-US" sz="1100" b="1" dirty="0" smtClean="0">
              <a:latin typeface="Arial"/>
              <a:cs typeface="Arial"/>
            </a:rPr>
            <a:t>Education</a:t>
          </a:r>
          <a:r>
            <a:rPr lang="en-US" sz="1100" dirty="0" smtClean="0">
              <a:latin typeface="Arial"/>
              <a:cs typeface="Arial"/>
            </a:rPr>
            <a:t> </a:t>
          </a:r>
        </a:p>
        <a:p>
          <a:r>
            <a:rPr lang="en-US" sz="1100" dirty="0" smtClean="0">
              <a:latin typeface="Arial"/>
              <a:cs typeface="Arial"/>
            </a:rPr>
            <a:t>Wales underperforming</a:t>
          </a:r>
        </a:p>
        <a:p>
          <a:r>
            <a:rPr lang="en-US" sz="1100" dirty="0" smtClean="0">
              <a:latin typeface="Arial"/>
              <a:cs typeface="Arial"/>
            </a:rPr>
            <a:t>(in all levels-UK)</a:t>
          </a:r>
        </a:p>
        <a:p>
          <a:r>
            <a:rPr lang="en-US" sz="1100" dirty="0" smtClean="0">
              <a:latin typeface="Arial"/>
              <a:cs typeface="Arial"/>
            </a:rPr>
            <a:t>NEET</a:t>
          </a:r>
        </a:p>
        <a:p>
          <a:r>
            <a:rPr lang="en-US" sz="1100" b="1" dirty="0" smtClean="0">
              <a:latin typeface="Arial"/>
              <a:cs typeface="Arial"/>
            </a:rPr>
            <a:t>16-18 years /8.6%</a:t>
          </a:r>
        </a:p>
        <a:p>
          <a:r>
            <a:rPr lang="en-US" sz="1100" b="1" dirty="0" smtClean="0">
              <a:latin typeface="Arial"/>
              <a:cs typeface="Arial"/>
            </a:rPr>
            <a:t>19-24 years /15.5%</a:t>
          </a:r>
        </a:p>
        <a:p>
          <a:r>
            <a:rPr lang="en-US" sz="1100" b="0" dirty="0" smtClean="0">
              <a:latin typeface="Arial"/>
              <a:cs typeface="Arial"/>
            </a:rPr>
            <a:t>(Welsh Government, 2020)</a:t>
          </a:r>
          <a:endParaRPr lang="en-US" sz="1100" b="0" dirty="0">
            <a:latin typeface="Arial"/>
            <a:cs typeface="Arial"/>
          </a:endParaRPr>
        </a:p>
      </dgm:t>
    </dgm:pt>
    <dgm:pt modelId="{84B8274C-4955-5A41-A364-B42A08CAEF1F}" type="parTrans" cxnId="{4C65FC50-62C5-A449-A07E-75E2E8F04D11}">
      <dgm:prSet/>
      <dgm:spPr/>
      <dgm:t>
        <a:bodyPr/>
        <a:lstStyle/>
        <a:p>
          <a:endParaRPr lang="en-US"/>
        </a:p>
      </dgm:t>
    </dgm:pt>
    <dgm:pt modelId="{820FF71A-8041-4B4D-BDA1-DD91A979AC93}" type="sibTrans" cxnId="{4C65FC50-62C5-A449-A07E-75E2E8F04D11}">
      <dgm:prSet/>
      <dgm:spPr/>
      <dgm:t>
        <a:bodyPr/>
        <a:lstStyle/>
        <a:p>
          <a:endParaRPr lang="en-US"/>
        </a:p>
      </dgm:t>
    </dgm:pt>
    <dgm:pt modelId="{94B83B19-A08D-EE42-B8A9-52E9AA836CD1}">
      <dgm:prSet phldrT="[Text]" custT="1"/>
      <dgm:spPr/>
      <dgm:t>
        <a:bodyPr/>
        <a:lstStyle/>
        <a:p>
          <a:endParaRPr lang="en-US" sz="1050" b="1" dirty="0" smtClean="0">
            <a:latin typeface="Arial"/>
            <a:cs typeface="Arial"/>
          </a:endParaRPr>
        </a:p>
        <a:p>
          <a:r>
            <a:rPr lang="en-US" sz="1200" b="1" dirty="0" smtClean="0">
              <a:latin typeface="Arial"/>
              <a:cs typeface="Arial"/>
            </a:rPr>
            <a:t>Jobs/Income</a:t>
          </a:r>
        </a:p>
        <a:p>
          <a:r>
            <a:rPr lang="en-US" sz="1050" dirty="0" smtClean="0">
              <a:latin typeface="Arial"/>
              <a:cs typeface="Arial"/>
            </a:rPr>
            <a:t>Insecure employment (zero hour contracts)</a:t>
          </a:r>
        </a:p>
        <a:p>
          <a:r>
            <a:rPr lang="en-US" sz="1050" dirty="0" smtClean="0">
              <a:latin typeface="Arial"/>
              <a:cs typeface="Arial"/>
            </a:rPr>
            <a:t>Gender pay gap</a:t>
          </a:r>
        </a:p>
        <a:p>
          <a:r>
            <a:rPr lang="en-US" sz="1050" dirty="0" smtClean="0">
              <a:latin typeface="Arial"/>
              <a:cs typeface="Arial"/>
            </a:rPr>
            <a:t>Disability employment gap</a:t>
          </a:r>
        </a:p>
        <a:p>
          <a:r>
            <a:rPr lang="en-US" sz="1050" dirty="0" smtClean="0">
              <a:latin typeface="Arial"/>
              <a:cs typeface="Arial"/>
            </a:rPr>
            <a:t>Low level of highly paid jobs</a:t>
          </a:r>
        </a:p>
        <a:p>
          <a:r>
            <a:rPr lang="en-US" sz="1050" dirty="0" smtClean="0">
              <a:latin typeface="Arial"/>
              <a:cs typeface="Arial"/>
            </a:rPr>
            <a:t>(EHRCW, 2018)</a:t>
          </a:r>
        </a:p>
        <a:p>
          <a:endParaRPr lang="en-US" sz="900" dirty="0" smtClean="0">
            <a:latin typeface="Arial"/>
            <a:cs typeface="Arial"/>
          </a:endParaRPr>
        </a:p>
        <a:p>
          <a:endParaRPr lang="en-US" sz="900" dirty="0">
            <a:latin typeface="Arial"/>
            <a:cs typeface="Arial"/>
          </a:endParaRPr>
        </a:p>
      </dgm:t>
    </dgm:pt>
    <dgm:pt modelId="{000114A0-E69A-0D4A-8519-9418C6366937}" type="parTrans" cxnId="{2410C090-3DDC-6943-A912-2487754EBE61}">
      <dgm:prSet/>
      <dgm:spPr/>
      <dgm:t>
        <a:bodyPr/>
        <a:lstStyle/>
        <a:p>
          <a:endParaRPr lang="en-US"/>
        </a:p>
      </dgm:t>
    </dgm:pt>
    <dgm:pt modelId="{5A577079-F456-F24D-956C-FA17A0F856AB}" type="sibTrans" cxnId="{2410C090-3DDC-6943-A912-2487754EBE61}">
      <dgm:prSet/>
      <dgm:spPr/>
      <dgm:t>
        <a:bodyPr/>
        <a:lstStyle/>
        <a:p>
          <a:endParaRPr lang="en-US"/>
        </a:p>
      </dgm:t>
    </dgm:pt>
    <dgm:pt modelId="{796A5926-6258-484C-9F45-F63D31D16E0F}" type="pres">
      <dgm:prSet presAssocID="{00B9148A-81CC-C447-965D-051CE022CE51}" presName="composite" presStyleCnt="0">
        <dgm:presLayoutVars>
          <dgm:chMax val="1"/>
          <dgm:dir/>
          <dgm:resizeHandles val="exact"/>
        </dgm:presLayoutVars>
      </dgm:prSet>
      <dgm:spPr/>
      <dgm:t>
        <a:bodyPr/>
        <a:lstStyle/>
        <a:p>
          <a:endParaRPr lang="en-US"/>
        </a:p>
      </dgm:t>
    </dgm:pt>
    <dgm:pt modelId="{3692F05A-A7AD-7E4E-BDB8-B4D74F1C0E81}" type="pres">
      <dgm:prSet presAssocID="{00B9148A-81CC-C447-965D-051CE022CE51}" presName="radial" presStyleCnt="0">
        <dgm:presLayoutVars>
          <dgm:animLvl val="ctr"/>
        </dgm:presLayoutVars>
      </dgm:prSet>
      <dgm:spPr/>
    </dgm:pt>
    <dgm:pt modelId="{55423A0F-507F-6E43-9156-591B06A9039A}" type="pres">
      <dgm:prSet presAssocID="{849850C5-D623-3A42-A30B-8B8C611EBE20}" presName="centerShape" presStyleLbl="vennNode1" presStyleIdx="0" presStyleCnt="5" custScaleX="46659" custScaleY="44874"/>
      <dgm:spPr/>
      <dgm:t>
        <a:bodyPr/>
        <a:lstStyle/>
        <a:p>
          <a:endParaRPr lang="en-US"/>
        </a:p>
      </dgm:t>
    </dgm:pt>
    <dgm:pt modelId="{08D3333A-DE53-BA4A-B42F-10AA38B87ACD}" type="pres">
      <dgm:prSet presAssocID="{1DE273AD-5886-9A42-82BB-722B08BE841C}" presName="node" presStyleLbl="vennNode1" presStyleIdx="1" presStyleCnt="5" custScaleX="140980" custScaleY="118472">
        <dgm:presLayoutVars>
          <dgm:bulletEnabled val="1"/>
        </dgm:presLayoutVars>
      </dgm:prSet>
      <dgm:spPr/>
      <dgm:t>
        <a:bodyPr/>
        <a:lstStyle/>
        <a:p>
          <a:endParaRPr lang="en-US"/>
        </a:p>
      </dgm:t>
    </dgm:pt>
    <dgm:pt modelId="{473C6017-6B3F-984F-AC7E-7EF145A36CD2}" type="pres">
      <dgm:prSet presAssocID="{F20DE23B-05C6-1D45-9793-34D0D8FB31DD}" presName="node" presStyleLbl="vennNode1" presStyleIdx="2" presStyleCnt="5" custScaleX="133417" custScaleY="128531">
        <dgm:presLayoutVars>
          <dgm:bulletEnabled val="1"/>
        </dgm:presLayoutVars>
      </dgm:prSet>
      <dgm:spPr/>
      <dgm:t>
        <a:bodyPr/>
        <a:lstStyle/>
        <a:p>
          <a:endParaRPr lang="en-US"/>
        </a:p>
      </dgm:t>
    </dgm:pt>
    <dgm:pt modelId="{F54C1ABE-5B32-C845-8147-0FDBB06D8D5A}" type="pres">
      <dgm:prSet presAssocID="{B0F6797B-3D38-4B41-A7D7-E18718D6058B}" presName="node" presStyleLbl="vennNode1" presStyleIdx="3" presStyleCnt="5" custScaleX="142666" custScaleY="129298">
        <dgm:presLayoutVars>
          <dgm:bulletEnabled val="1"/>
        </dgm:presLayoutVars>
      </dgm:prSet>
      <dgm:spPr/>
      <dgm:t>
        <a:bodyPr/>
        <a:lstStyle/>
        <a:p>
          <a:endParaRPr lang="en-US"/>
        </a:p>
      </dgm:t>
    </dgm:pt>
    <dgm:pt modelId="{BA3F5E82-1501-F94A-8BC8-722244E1B2F7}" type="pres">
      <dgm:prSet presAssocID="{94B83B19-A08D-EE42-B8A9-52E9AA836CD1}" presName="node" presStyleLbl="vennNode1" presStyleIdx="4" presStyleCnt="5" custScaleX="143580" custScaleY="131903">
        <dgm:presLayoutVars>
          <dgm:bulletEnabled val="1"/>
        </dgm:presLayoutVars>
      </dgm:prSet>
      <dgm:spPr/>
      <dgm:t>
        <a:bodyPr/>
        <a:lstStyle/>
        <a:p>
          <a:endParaRPr lang="en-US"/>
        </a:p>
      </dgm:t>
    </dgm:pt>
  </dgm:ptLst>
  <dgm:cxnLst>
    <dgm:cxn modelId="{B3E2C719-447B-2E43-937B-3CC1B41A8826}" srcId="{00B9148A-81CC-C447-965D-051CE022CE51}" destId="{849850C5-D623-3A42-A30B-8B8C611EBE20}" srcOrd="0" destOrd="0" parTransId="{42B5B8F4-1657-3145-9A06-A2C4DA95E270}" sibTransId="{6D19117A-9442-244F-AD51-6D4C83BC9352}"/>
    <dgm:cxn modelId="{7676381C-AF9E-FC45-827E-BA8E5499E5DF}" type="presOf" srcId="{94B83B19-A08D-EE42-B8A9-52E9AA836CD1}" destId="{BA3F5E82-1501-F94A-8BC8-722244E1B2F7}" srcOrd="0" destOrd="0" presId="urn:microsoft.com/office/officeart/2005/8/layout/radial3"/>
    <dgm:cxn modelId="{36C48180-93DB-E748-9ABC-BC4CD196D6E3}" type="presOf" srcId="{B0F6797B-3D38-4B41-A7D7-E18718D6058B}" destId="{F54C1ABE-5B32-C845-8147-0FDBB06D8D5A}" srcOrd="0" destOrd="0" presId="urn:microsoft.com/office/officeart/2005/8/layout/radial3"/>
    <dgm:cxn modelId="{2410C090-3DDC-6943-A912-2487754EBE61}" srcId="{849850C5-D623-3A42-A30B-8B8C611EBE20}" destId="{94B83B19-A08D-EE42-B8A9-52E9AA836CD1}" srcOrd="3" destOrd="0" parTransId="{000114A0-E69A-0D4A-8519-9418C6366937}" sibTransId="{5A577079-F456-F24D-956C-FA17A0F856AB}"/>
    <dgm:cxn modelId="{057093CA-8E07-B349-B965-704FCA7E2D27}" type="presOf" srcId="{849850C5-D623-3A42-A30B-8B8C611EBE20}" destId="{55423A0F-507F-6E43-9156-591B06A9039A}" srcOrd="0" destOrd="0" presId="urn:microsoft.com/office/officeart/2005/8/layout/radial3"/>
    <dgm:cxn modelId="{15F0C254-6485-5649-B893-E7FFD25E615C}" srcId="{849850C5-D623-3A42-A30B-8B8C611EBE20}" destId="{1DE273AD-5886-9A42-82BB-722B08BE841C}" srcOrd="0" destOrd="0" parTransId="{11867B99-2B92-7844-8CC8-5234BDCC5065}" sibTransId="{1CFE573A-683B-8A43-A553-474C8B157EC1}"/>
    <dgm:cxn modelId="{4C65FC50-62C5-A449-A07E-75E2E8F04D11}" srcId="{849850C5-D623-3A42-A30B-8B8C611EBE20}" destId="{B0F6797B-3D38-4B41-A7D7-E18718D6058B}" srcOrd="2" destOrd="0" parTransId="{84B8274C-4955-5A41-A364-B42A08CAEF1F}" sibTransId="{820FF71A-8041-4B4D-BDA1-DD91A979AC93}"/>
    <dgm:cxn modelId="{96C63D59-B7A2-7C48-9B78-C9AD3A7C2FF1}" srcId="{849850C5-D623-3A42-A30B-8B8C611EBE20}" destId="{F20DE23B-05C6-1D45-9793-34D0D8FB31DD}" srcOrd="1" destOrd="0" parTransId="{A52BA039-F5BE-3543-A805-B1D8EF4F9D21}" sibTransId="{23224A57-8249-E548-90CD-983F2148E3E7}"/>
    <dgm:cxn modelId="{F1756B25-A5A0-C54C-8603-96F21D734363}" type="presOf" srcId="{F20DE23B-05C6-1D45-9793-34D0D8FB31DD}" destId="{473C6017-6B3F-984F-AC7E-7EF145A36CD2}" srcOrd="0" destOrd="0" presId="urn:microsoft.com/office/officeart/2005/8/layout/radial3"/>
    <dgm:cxn modelId="{646B660F-A6D8-284D-B722-95C68C65577F}" type="presOf" srcId="{1DE273AD-5886-9A42-82BB-722B08BE841C}" destId="{08D3333A-DE53-BA4A-B42F-10AA38B87ACD}" srcOrd="0" destOrd="0" presId="urn:microsoft.com/office/officeart/2005/8/layout/radial3"/>
    <dgm:cxn modelId="{15B7C1A5-8B22-4E42-8C97-33E948A5292D}" type="presOf" srcId="{00B9148A-81CC-C447-965D-051CE022CE51}" destId="{796A5926-6258-484C-9F45-F63D31D16E0F}" srcOrd="0" destOrd="0" presId="urn:microsoft.com/office/officeart/2005/8/layout/radial3"/>
    <dgm:cxn modelId="{2F43FD4D-0BDC-E14C-8FC0-7AAA6FA53C20}" type="presParOf" srcId="{796A5926-6258-484C-9F45-F63D31D16E0F}" destId="{3692F05A-A7AD-7E4E-BDB8-B4D74F1C0E81}" srcOrd="0" destOrd="0" presId="urn:microsoft.com/office/officeart/2005/8/layout/radial3"/>
    <dgm:cxn modelId="{682A71D2-59C0-1B40-A2B3-C37B3D13147C}" type="presParOf" srcId="{3692F05A-A7AD-7E4E-BDB8-B4D74F1C0E81}" destId="{55423A0F-507F-6E43-9156-591B06A9039A}" srcOrd="0" destOrd="0" presId="urn:microsoft.com/office/officeart/2005/8/layout/radial3"/>
    <dgm:cxn modelId="{BFDC43D4-BA95-034F-90DA-088BA50B887A}" type="presParOf" srcId="{3692F05A-A7AD-7E4E-BDB8-B4D74F1C0E81}" destId="{08D3333A-DE53-BA4A-B42F-10AA38B87ACD}" srcOrd="1" destOrd="0" presId="urn:microsoft.com/office/officeart/2005/8/layout/radial3"/>
    <dgm:cxn modelId="{5CD12050-A1D3-9541-8AD1-1A4055C1378B}" type="presParOf" srcId="{3692F05A-A7AD-7E4E-BDB8-B4D74F1C0E81}" destId="{473C6017-6B3F-984F-AC7E-7EF145A36CD2}" srcOrd="2" destOrd="0" presId="urn:microsoft.com/office/officeart/2005/8/layout/radial3"/>
    <dgm:cxn modelId="{B4C53250-4865-FA44-BCC7-6B692FF7CB1A}" type="presParOf" srcId="{3692F05A-A7AD-7E4E-BDB8-B4D74F1C0E81}" destId="{F54C1ABE-5B32-C845-8147-0FDBB06D8D5A}" srcOrd="3" destOrd="0" presId="urn:microsoft.com/office/officeart/2005/8/layout/radial3"/>
    <dgm:cxn modelId="{77DB8E26-6380-D640-B4B4-AC6B3224FEBC}" type="presParOf" srcId="{3692F05A-A7AD-7E4E-BDB8-B4D74F1C0E81}" destId="{BA3F5E82-1501-F94A-8BC8-722244E1B2F7}"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81E7E-397F-454A-9D46-E003EAC95611}">
      <dsp:nvSpPr>
        <dsp:cNvPr id="0" name=""/>
        <dsp:cNvSpPr/>
      </dsp:nvSpPr>
      <dsp:spPr>
        <a:xfrm rot="5400000">
          <a:off x="220804" y="2224555"/>
          <a:ext cx="658902" cy="1096398"/>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9EB6107C-78A0-4045-9330-0A2E1F1FCEAF}">
      <dsp:nvSpPr>
        <dsp:cNvPr id="0" name=""/>
        <dsp:cNvSpPr/>
      </dsp:nvSpPr>
      <dsp:spPr>
        <a:xfrm>
          <a:off x="43735" y="2552142"/>
          <a:ext cx="1123996" cy="867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smtClean="0">
              <a:latin typeface="Arial"/>
              <a:cs typeface="Arial"/>
            </a:rPr>
            <a:t>Proletariat</a:t>
          </a:r>
          <a:endParaRPr lang="en-US" sz="1600" kern="1200" dirty="0">
            <a:latin typeface="Arial"/>
            <a:cs typeface="Arial"/>
          </a:endParaRPr>
        </a:p>
      </dsp:txBody>
      <dsp:txXfrm>
        <a:off x="43735" y="2552142"/>
        <a:ext cx="1123996" cy="867648"/>
      </dsp:txXfrm>
    </dsp:sp>
    <dsp:sp modelId="{85D23D42-0772-684B-BF51-F3221167AE98}">
      <dsp:nvSpPr>
        <dsp:cNvPr id="0" name=""/>
        <dsp:cNvSpPr/>
      </dsp:nvSpPr>
      <dsp:spPr>
        <a:xfrm>
          <a:off x="913890" y="2143837"/>
          <a:ext cx="186761" cy="186761"/>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73131238-9494-4641-B931-C5077A5982A2}">
      <dsp:nvSpPr>
        <dsp:cNvPr id="0" name=""/>
        <dsp:cNvSpPr/>
      </dsp:nvSpPr>
      <dsp:spPr>
        <a:xfrm rot="5400000">
          <a:off x="1499636" y="1924706"/>
          <a:ext cx="658902" cy="1096398"/>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97F82BF6-D6A7-0745-B093-FAFE48C39186}">
      <dsp:nvSpPr>
        <dsp:cNvPr id="0" name=""/>
        <dsp:cNvSpPr/>
      </dsp:nvSpPr>
      <dsp:spPr>
        <a:xfrm>
          <a:off x="1322731" y="2252293"/>
          <a:ext cx="1123670" cy="867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Traditional Working Class</a:t>
          </a:r>
          <a:endParaRPr lang="en-US" sz="1600" kern="1200" dirty="0">
            <a:latin typeface="Arial"/>
            <a:cs typeface="Arial"/>
          </a:endParaRPr>
        </a:p>
      </dsp:txBody>
      <dsp:txXfrm>
        <a:off x="1322731" y="2252293"/>
        <a:ext cx="1123670" cy="867648"/>
      </dsp:txXfrm>
    </dsp:sp>
    <dsp:sp modelId="{9231182A-2D3A-ED41-AB2D-C8B544E9C923}">
      <dsp:nvSpPr>
        <dsp:cNvPr id="0" name=""/>
        <dsp:cNvSpPr/>
      </dsp:nvSpPr>
      <dsp:spPr>
        <a:xfrm>
          <a:off x="2192722" y="1843988"/>
          <a:ext cx="186761" cy="186761"/>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7A76E2BF-7736-624A-9937-303E08EDFEC3}">
      <dsp:nvSpPr>
        <dsp:cNvPr id="0" name=""/>
        <dsp:cNvSpPr/>
      </dsp:nvSpPr>
      <dsp:spPr>
        <a:xfrm rot="5400000">
          <a:off x="2784928" y="1624857"/>
          <a:ext cx="658902" cy="1096398"/>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61A12194-FDF2-4249-831E-6F428541CB6D}">
      <dsp:nvSpPr>
        <dsp:cNvPr id="0" name=""/>
        <dsp:cNvSpPr/>
      </dsp:nvSpPr>
      <dsp:spPr>
        <a:xfrm>
          <a:off x="2559720" y="1952444"/>
          <a:ext cx="1220278" cy="867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Emergent Service Workers</a:t>
          </a:r>
          <a:endParaRPr lang="en-US" sz="1600" kern="1200" dirty="0">
            <a:latin typeface="Arial"/>
            <a:cs typeface="Arial"/>
          </a:endParaRPr>
        </a:p>
      </dsp:txBody>
      <dsp:txXfrm>
        <a:off x="2559720" y="1952444"/>
        <a:ext cx="1220278" cy="867648"/>
      </dsp:txXfrm>
    </dsp:sp>
    <dsp:sp modelId="{5750D724-0BFF-1144-814A-6AD3A2C634A1}">
      <dsp:nvSpPr>
        <dsp:cNvPr id="0" name=""/>
        <dsp:cNvSpPr/>
      </dsp:nvSpPr>
      <dsp:spPr>
        <a:xfrm>
          <a:off x="3478015" y="1544139"/>
          <a:ext cx="186761" cy="186761"/>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B563FB7F-9CF1-9444-9C85-3A7EB7F5D713}">
      <dsp:nvSpPr>
        <dsp:cNvPr id="0" name=""/>
        <dsp:cNvSpPr/>
      </dsp:nvSpPr>
      <dsp:spPr>
        <a:xfrm rot="5400000">
          <a:off x="4057300" y="1325008"/>
          <a:ext cx="658902" cy="1096398"/>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B2CA0A3C-1B91-884B-946C-8E2A4F92DAE0}">
      <dsp:nvSpPr>
        <dsp:cNvPr id="0" name=""/>
        <dsp:cNvSpPr/>
      </dsp:nvSpPr>
      <dsp:spPr>
        <a:xfrm>
          <a:off x="3947313" y="1652595"/>
          <a:ext cx="989834" cy="867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New Affluent workers</a:t>
          </a:r>
          <a:endParaRPr lang="en-US" sz="1600" kern="1200" dirty="0">
            <a:latin typeface="Arial"/>
            <a:cs typeface="Arial"/>
          </a:endParaRPr>
        </a:p>
      </dsp:txBody>
      <dsp:txXfrm>
        <a:off x="3947313" y="1652595"/>
        <a:ext cx="989834" cy="867648"/>
      </dsp:txXfrm>
    </dsp:sp>
    <dsp:sp modelId="{C67FFC47-7F9C-7D4A-8046-331E343BA395}">
      <dsp:nvSpPr>
        <dsp:cNvPr id="0" name=""/>
        <dsp:cNvSpPr/>
      </dsp:nvSpPr>
      <dsp:spPr>
        <a:xfrm>
          <a:off x="4750386" y="1244290"/>
          <a:ext cx="186761" cy="186761"/>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8D2B9DA5-9092-5843-93A5-4DC500838827}">
      <dsp:nvSpPr>
        <dsp:cNvPr id="0" name=""/>
        <dsp:cNvSpPr/>
      </dsp:nvSpPr>
      <dsp:spPr>
        <a:xfrm rot="5400000">
          <a:off x="5336132" y="1025159"/>
          <a:ext cx="658902" cy="1096398"/>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6ADF73E7-87E9-1345-AB9C-8B46F8403464}">
      <dsp:nvSpPr>
        <dsp:cNvPr id="0" name=""/>
        <dsp:cNvSpPr/>
      </dsp:nvSpPr>
      <dsp:spPr>
        <a:xfrm>
          <a:off x="5226145" y="1352746"/>
          <a:ext cx="989834" cy="867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Technical Middle Class</a:t>
          </a:r>
          <a:endParaRPr lang="en-US" sz="1600" kern="1200" dirty="0">
            <a:latin typeface="Arial"/>
            <a:cs typeface="Arial"/>
          </a:endParaRPr>
        </a:p>
      </dsp:txBody>
      <dsp:txXfrm>
        <a:off x="5226145" y="1352746"/>
        <a:ext cx="989834" cy="867648"/>
      </dsp:txXfrm>
    </dsp:sp>
    <dsp:sp modelId="{810C2058-4842-EA44-8C29-9A1BBCA4E4C1}">
      <dsp:nvSpPr>
        <dsp:cNvPr id="0" name=""/>
        <dsp:cNvSpPr/>
      </dsp:nvSpPr>
      <dsp:spPr>
        <a:xfrm>
          <a:off x="6029218" y="944441"/>
          <a:ext cx="186761" cy="186761"/>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51DCB9E0-90B6-5D49-BBB3-DB9F93B729C0}">
      <dsp:nvSpPr>
        <dsp:cNvPr id="0" name=""/>
        <dsp:cNvSpPr/>
      </dsp:nvSpPr>
      <dsp:spPr>
        <a:xfrm rot="5400000">
          <a:off x="6620935" y="725310"/>
          <a:ext cx="658902" cy="1096398"/>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5FBC8FC6-2447-D745-B0E1-24A34991556D}">
      <dsp:nvSpPr>
        <dsp:cNvPr id="0" name=""/>
        <dsp:cNvSpPr/>
      </dsp:nvSpPr>
      <dsp:spPr>
        <a:xfrm>
          <a:off x="6396216" y="1052897"/>
          <a:ext cx="1219298" cy="867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Established Middle </a:t>
          </a:r>
        </a:p>
        <a:p>
          <a:pPr lvl="0" algn="ctr" defTabSz="711200">
            <a:lnSpc>
              <a:spcPct val="90000"/>
            </a:lnSpc>
            <a:spcBef>
              <a:spcPct val="0"/>
            </a:spcBef>
            <a:spcAft>
              <a:spcPct val="35000"/>
            </a:spcAft>
          </a:pPr>
          <a:r>
            <a:rPr lang="en-US" sz="1600" kern="1200" dirty="0" smtClean="0">
              <a:latin typeface="Arial"/>
              <a:cs typeface="Arial"/>
            </a:rPr>
            <a:t>Class</a:t>
          </a:r>
          <a:endParaRPr lang="en-US" sz="1600" kern="1200" dirty="0">
            <a:latin typeface="Arial"/>
            <a:cs typeface="Arial"/>
          </a:endParaRPr>
        </a:p>
      </dsp:txBody>
      <dsp:txXfrm>
        <a:off x="6396216" y="1052897"/>
        <a:ext cx="1219298" cy="867648"/>
      </dsp:txXfrm>
    </dsp:sp>
    <dsp:sp modelId="{DF8BCF5A-BDD8-9F4E-80EE-339EA1E90F9F}">
      <dsp:nvSpPr>
        <dsp:cNvPr id="0" name=""/>
        <dsp:cNvSpPr/>
      </dsp:nvSpPr>
      <dsp:spPr>
        <a:xfrm>
          <a:off x="7314021" y="644592"/>
          <a:ext cx="186761" cy="186761"/>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42215613-0BEF-AC40-9900-63E446D631C7}">
      <dsp:nvSpPr>
        <dsp:cNvPr id="0" name=""/>
        <dsp:cNvSpPr/>
      </dsp:nvSpPr>
      <dsp:spPr>
        <a:xfrm rot="5400000">
          <a:off x="7893796" y="425461"/>
          <a:ext cx="658902" cy="1096398"/>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D165D8BF-3645-1E4D-A498-8088FB5DC047}">
      <dsp:nvSpPr>
        <dsp:cNvPr id="0" name=""/>
        <dsp:cNvSpPr/>
      </dsp:nvSpPr>
      <dsp:spPr>
        <a:xfrm>
          <a:off x="7783809" y="753048"/>
          <a:ext cx="989834" cy="867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Elite</a:t>
          </a:r>
          <a:endParaRPr lang="en-US" sz="1600" kern="1200" dirty="0">
            <a:latin typeface="Arial"/>
            <a:cs typeface="Arial"/>
          </a:endParaRPr>
        </a:p>
      </dsp:txBody>
      <dsp:txXfrm>
        <a:off x="7783809" y="753048"/>
        <a:ext cx="989834" cy="867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81E7E-397F-454A-9D46-E003EAC95611}">
      <dsp:nvSpPr>
        <dsp:cNvPr id="0" name=""/>
        <dsp:cNvSpPr/>
      </dsp:nvSpPr>
      <dsp:spPr>
        <a:xfrm rot="5400000">
          <a:off x="238435" y="2406201"/>
          <a:ext cx="714729" cy="1189293"/>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9EB6107C-78A0-4045-9330-0A2E1F1FCEAF}">
      <dsp:nvSpPr>
        <dsp:cNvPr id="0" name=""/>
        <dsp:cNvSpPr/>
      </dsp:nvSpPr>
      <dsp:spPr>
        <a:xfrm>
          <a:off x="119129" y="2761544"/>
          <a:ext cx="1073700" cy="941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dirty="0" smtClean="0">
              <a:latin typeface="Arial"/>
              <a:cs typeface="Arial"/>
            </a:rPr>
            <a:t>Proletariat</a:t>
          </a:r>
        </a:p>
        <a:p>
          <a:pPr lvl="0" algn="l" defTabSz="711200">
            <a:lnSpc>
              <a:spcPct val="90000"/>
            </a:lnSpc>
            <a:spcBef>
              <a:spcPct val="0"/>
            </a:spcBef>
            <a:spcAft>
              <a:spcPct val="35000"/>
            </a:spcAft>
          </a:pPr>
          <a:endParaRPr lang="en-US" sz="1800" kern="1200" dirty="0" smtClean="0">
            <a:latin typeface="Arial"/>
            <a:cs typeface="Arial"/>
          </a:endParaRPr>
        </a:p>
        <a:p>
          <a:pPr lvl="0" algn="ctr" defTabSz="711200">
            <a:lnSpc>
              <a:spcPct val="90000"/>
            </a:lnSpc>
            <a:spcBef>
              <a:spcPct val="0"/>
            </a:spcBef>
            <a:spcAft>
              <a:spcPct val="35000"/>
            </a:spcAft>
          </a:pPr>
          <a:r>
            <a:rPr lang="en-US" sz="1800" b="1" kern="1200" dirty="0" smtClean="0">
              <a:latin typeface="Arial"/>
              <a:cs typeface="Arial"/>
            </a:rPr>
            <a:t>£8,253</a:t>
          </a:r>
          <a:endParaRPr lang="en-US" sz="1800" b="1" kern="1200" dirty="0">
            <a:latin typeface="Arial"/>
            <a:cs typeface="Arial"/>
          </a:endParaRPr>
        </a:p>
      </dsp:txBody>
      <dsp:txXfrm>
        <a:off x="119129" y="2761544"/>
        <a:ext cx="1073700" cy="941161"/>
      </dsp:txXfrm>
    </dsp:sp>
    <dsp:sp modelId="{85D23D42-0772-684B-BF51-F3221167AE98}">
      <dsp:nvSpPr>
        <dsp:cNvPr id="0" name=""/>
        <dsp:cNvSpPr/>
      </dsp:nvSpPr>
      <dsp:spPr>
        <a:xfrm>
          <a:off x="990244" y="2318644"/>
          <a:ext cx="202585" cy="202585"/>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73131238-9494-4641-B931-C5077A5982A2}">
      <dsp:nvSpPr>
        <dsp:cNvPr id="0" name=""/>
        <dsp:cNvSpPr/>
      </dsp:nvSpPr>
      <dsp:spPr>
        <a:xfrm rot="5400000">
          <a:off x="1552854" y="2080947"/>
          <a:ext cx="714729" cy="1189293"/>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97F82BF6-D6A7-0745-B093-FAFE48C39186}">
      <dsp:nvSpPr>
        <dsp:cNvPr id="0" name=""/>
        <dsp:cNvSpPr/>
      </dsp:nvSpPr>
      <dsp:spPr>
        <a:xfrm>
          <a:off x="1433548" y="2436289"/>
          <a:ext cx="1073700" cy="941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Traditional Working Class</a:t>
          </a:r>
        </a:p>
        <a:p>
          <a:pPr lvl="0" algn="l" defTabSz="711200">
            <a:lnSpc>
              <a:spcPct val="90000"/>
            </a:lnSpc>
            <a:spcBef>
              <a:spcPct val="0"/>
            </a:spcBef>
            <a:spcAft>
              <a:spcPct val="35000"/>
            </a:spcAft>
          </a:pPr>
          <a:r>
            <a:rPr lang="en-US" sz="1600" b="1" kern="1200" dirty="0" smtClean="0">
              <a:latin typeface="Arial"/>
              <a:cs typeface="Arial"/>
            </a:rPr>
            <a:t>£13,305</a:t>
          </a:r>
          <a:endParaRPr lang="en-US" sz="1600" b="1" kern="1200" dirty="0">
            <a:latin typeface="Arial"/>
            <a:cs typeface="Arial"/>
          </a:endParaRPr>
        </a:p>
      </dsp:txBody>
      <dsp:txXfrm>
        <a:off x="1433548" y="2436289"/>
        <a:ext cx="1073700" cy="941161"/>
      </dsp:txXfrm>
    </dsp:sp>
    <dsp:sp modelId="{9231182A-2D3A-ED41-AB2D-C8B544E9C923}">
      <dsp:nvSpPr>
        <dsp:cNvPr id="0" name=""/>
        <dsp:cNvSpPr/>
      </dsp:nvSpPr>
      <dsp:spPr>
        <a:xfrm>
          <a:off x="2304664" y="1993390"/>
          <a:ext cx="202585" cy="202585"/>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7A76E2BF-7736-624A-9937-303E08EDFEC3}">
      <dsp:nvSpPr>
        <dsp:cNvPr id="0" name=""/>
        <dsp:cNvSpPr/>
      </dsp:nvSpPr>
      <dsp:spPr>
        <a:xfrm rot="5400000">
          <a:off x="2867274" y="1755692"/>
          <a:ext cx="714729" cy="1189293"/>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61A12194-FDF2-4249-831E-6F428541CB6D}">
      <dsp:nvSpPr>
        <dsp:cNvPr id="0" name=""/>
        <dsp:cNvSpPr/>
      </dsp:nvSpPr>
      <dsp:spPr>
        <a:xfrm>
          <a:off x="2747968" y="2111035"/>
          <a:ext cx="1073700" cy="941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Emergent Service Workers</a:t>
          </a:r>
        </a:p>
        <a:p>
          <a:pPr lvl="0" algn="l" defTabSz="711200">
            <a:lnSpc>
              <a:spcPct val="90000"/>
            </a:lnSpc>
            <a:spcBef>
              <a:spcPct val="0"/>
            </a:spcBef>
            <a:spcAft>
              <a:spcPct val="35000"/>
            </a:spcAft>
          </a:pPr>
          <a:r>
            <a:rPr lang="en-US" sz="1600" b="1" kern="1200" dirty="0" smtClean="0">
              <a:latin typeface="Arial"/>
              <a:cs typeface="Arial"/>
            </a:rPr>
            <a:t>£21,048</a:t>
          </a:r>
          <a:endParaRPr lang="en-US" sz="1600" b="1" kern="1200" dirty="0">
            <a:latin typeface="Arial"/>
            <a:cs typeface="Arial"/>
          </a:endParaRPr>
        </a:p>
      </dsp:txBody>
      <dsp:txXfrm>
        <a:off x="2747968" y="2111035"/>
        <a:ext cx="1073700" cy="941161"/>
      </dsp:txXfrm>
    </dsp:sp>
    <dsp:sp modelId="{5750D724-0BFF-1144-814A-6AD3A2C634A1}">
      <dsp:nvSpPr>
        <dsp:cNvPr id="0" name=""/>
        <dsp:cNvSpPr/>
      </dsp:nvSpPr>
      <dsp:spPr>
        <a:xfrm>
          <a:off x="3619083" y="1668135"/>
          <a:ext cx="202585" cy="202585"/>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B563FB7F-9CF1-9444-9C85-3A7EB7F5D713}">
      <dsp:nvSpPr>
        <dsp:cNvPr id="0" name=""/>
        <dsp:cNvSpPr/>
      </dsp:nvSpPr>
      <dsp:spPr>
        <a:xfrm rot="5400000">
          <a:off x="4181693" y="1430438"/>
          <a:ext cx="714729" cy="1189293"/>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B2CA0A3C-1B91-884B-946C-8E2A4F92DAE0}">
      <dsp:nvSpPr>
        <dsp:cNvPr id="0" name=""/>
        <dsp:cNvSpPr/>
      </dsp:nvSpPr>
      <dsp:spPr>
        <a:xfrm>
          <a:off x="4062387" y="1785780"/>
          <a:ext cx="1073700" cy="941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New affluent workers</a:t>
          </a:r>
        </a:p>
        <a:p>
          <a:pPr lvl="0" algn="ctr" defTabSz="711200">
            <a:lnSpc>
              <a:spcPct val="90000"/>
            </a:lnSpc>
            <a:spcBef>
              <a:spcPct val="0"/>
            </a:spcBef>
            <a:spcAft>
              <a:spcPct val="35000"/>
            </a:spcAft>
          </a:pPr>
          <a:r>
            <a:rPr lang="en-US" sz="1600" b="1" kern="1200" dirty="0" smtClean="0">
              <a:latin typeface="Arial"/>
              <a:cs typeface="Arial"/>
            </a:rPr>
            <a:t>£29,252</a:t>
          </a:r>
          <a:endParaRPr lang="en-US" sz="1600" b="1" kern="1200" dirty="0">
            <a:latin typeface="Arial"/>
            <a:cs typeface="Arial"/>
          </a:endParaRPr>
        </a:p>
      </dsp:txBody>
      <dsp:txXfrm>
        <a:off x="4062387" y="1785780"/>
        <a:ext cx="1073700" cy="941161"/>
      </dsp:txXfrm>
    </dsp:sp>
    <dsp:sp modelId="{C67FFC47-7F9C-7D4A-8046-331E343BA395}">
      <dsp:nvSpPr>
        <dsp:cNvPr id="0" name=""/>
        <dsp:cNvSpPr/>
      </dsp:nvSpPr>
      <dsp:spPr>
        <a:xfrm>
          <a:off x="4933503" y="1342881"/>
          <a:ext cx="202585" cy="202585"/>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8D2B9DA5-9092-5843-93A5-4DC500838827}">
      <dsp:nvSpPr>
        <dsp:cNvPr id="0" name=""/>
        <dsp:cNvSpPr/>
      </dsp:nvSpPr>
      <dsp:spPr>
        <a:xfrm rot="5400000">
          <a:off x="5496113" y="1105183"/>
          <a:ext cx="714729" cy="1189293"/>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6ADF73E7-87E9-1345-AB9C-8B46F8403464}">
      <dsp:nvSpPr>
        <dsp:cNvPr id="0" name=""/>
        <dsp:cNvSpPr/>
      </dsp:nvSpPr>
      <dsp:spPr>
        <a:xfrm>
          <a:off x="5376807" y="1460526"/>
          <a:ext cx="1073700" cy="941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Technical middle class</a:t>
          </a:r>
        </a:p>
        <a:p>
          <a:pPr lvl="0" algn="ctr" defTabSz="711200">
            <a:lnSpc>
              <a:spcPct val="90000"/>
            </a:lnSpc>
            <a:spcBef>
              <a:spcPct val="0"/>
            </a:spcBef>
            <a:spcAft>
              <a:spcPct val="35000"/>
            </a:spcAft>
          </a:pPr>
          <a:r>
            <a:rPr lang="en-US" sz="1600" b="1" kern="1200" dirty="0" smtClean="0">
              <a:latin typeface="Arial"/>
              <a:cs typeface="Arial"/>
            </a:rPr>
            <a:t>£37,428</a:t>
          </a:r>
          <a:endParaRPr lang="en-US" sz="1600" b="1" kern="1200" dirty="0">
            <a:latin typeface="Arial"/>
            <a:cs typeface="Arial"/>
          </a:endParaRPr>
        </a:p>
      </dsp:txBody>
      <dsp:txXfrm>
        <a:off x="5376807" y="1460526"/>
        <a:ext cx="1073700" cy="941161"/>
      </dsp:txXfrm>
    </dsp:sp>
    <dsp:sp modelId="{810C2058-4842-EA44-8C29-9A1BBCA4E4C1}">
      <dsp:nvSpPr>
        <dsp:cNvPr id="0" name=""/>
        <dsp:cNvSpPr/>
      </dsp:nvSpPr>
      <dsp:spPr>
        <a:xfrm>
          <a:off x="6247922" y="1017626"/>
          <a:ext cx="202585" cy="202585"/>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51DCB9E0-90B6-5D49-BBB3-DB9F93B729C0}">
      <dsp:nvSpPr>
        <dsp:cNvPr id="0" name=""/>
        <dsp:cNvSpPr/>
      </dsp:nvSpPr>
      <dsp:spPr>
        <a:xfrm rot="5400000">
          <a:off x="6810532" y="779929"/>
          <a:ext cx="714729" cy="1189293"/>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5FBC8FC6-2447-D745-B0E1-24A34991556D}">
      <dsp:nvSpPr>
        <dsp:cNvPr id="0" name=""/>
        <dsp:cNvSpPr/>
      </dsp:nvSpPr>
      <dsp:spPr>
        <a:xfrm>
          <a:off x="6628721" y="1135272"/>
          <a:ext cx="1198711" cy="941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Established middle class</a:t>
          </a:r>
        </a:p>
        <a:p>
          <a:pPr lvl="0" algn="ctr" defTabSz="711200">
            <a:lnSpc>
              <a:spcPct val="90000"/>
            </a:lnSpc>
            <a:spcBef>
              <a:spcPct val="0"/>
            </a:spcBef>
            <a:spcAft>
              <a:spcPct val="35000"/>
            </a:spcAft>
          </a:pPr>
          <a:r>
            <a:rPr lang="en-US" sz="1600" b="1" kern="1200" dirty="0" smtClean="0">
              <a:latin typeface="Arial"/>
              <a:cs typeface="Arial"/>
            </a:rPr>
            <a:t>£47,184</a:t>
          </a:r>
          <a:endParaRPr lang="en-US" sz="1600" b="1" kern="1200" dirty="0">
            <a:latin typeface="Arial"/>
            <a:cs typeface="Arial"/>
          </a:endParaRPr>
        </a:p>
      </dsp:txBody>
      <dsp:txXfrm>
        <a:off x="6628721" y="1135272"/>
        <a:ext cx="1198711" cy="941161"/>
      </dsp:txXfrm>
    </dsp:sp>
    <dsp:sp modelId="{DF8BCF5A-BDD8-9F4E-80EE-339EA1E90F9F}">
      <dsp:nvSpPr>
        <dsp:cNvPr id="0" name=""/>
        <dsp:cNvSpPr/>
      </dsp:nvSpPr>
      <dsp:spPr>
        <a:xfrm>
          <a:off x="7562342" y="692372"/>
          <a:ext cx="202585" cy="202585"/>
        </a:xfrm>
        <a:prstGeom prst="triangle">
          <a:avLst>
            <a:gd name="adj" fmla="val 10000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42215613-0BEF-AC40-9900-63E446D631C7}">
      <dsp:nvSpPr>
        <dsp:cNvPr id="0" name=""/>
        <dsp:cNvSpPr/>
      </dsp:nvSpPr>
      <dsp:spPr>
        <a:xfrm rot="5400000">
          <a:off x="8124952" y="454675"/>
          <a:ext cx="714729" cy="1189293"/>
        </a:xfrm>
        <a:prstGeom prst="corner">
          <a:avLst>
            <a:gd name="adj1" fmla="val 16120"/>
            <a:gd name="adj2" fmla="val 16110"/>
          </a:avLst>
        </a:prstGeom>
        <a:gradFill rotWithShape="0">
          <a:gsLst>
            <a:gs pos="0">
              <a:schemeClr val="accent1">
                <a:hueOff val="0"/>
                <a:satOff val="0"/>
                <a:lumOff val="0"/>
                <a:alphaOff val="0"/>
                <a:shade val="100000"/>
                <a:satMod val="120000"/>
              </a:schemeClr>
            </a:gs>
            <a:gs pos="69000">
              <a:schemeClr val="accent1">
                <a:hueOff val="0"/>
                <a:satOff val="0"/>
                <a:lumOff val="0"/>
                <a:alphaOff val="0"/>
                <a:tint val="80000"/>
                <a:shade val="100000"/>
                <a:satMod val="150000"/>
              </a:schemeClr>
            </a:gs>
            <a:gs pos="100000">
              <a:schemeClr val="accent1">
                <a:hueOff val="0"/>
                <a:satOff val="0"/>
                <a:lumOff val="0"/>
                <a:alphaOff val="0"/>
                <a:tint val="50000"/>
                <a:shade val="100000"/>
                <a:satMod val="150000"/>
              </a:schemeClr>
            </a:gs>
          </a:gsLst>
          <a:path path="circle">
            <a:fillToRect l="100000" t="100000" r="100000" b="100000"/>
          </a:path>
        </a:gradFill>
        <a:ln w="12700" cap="flat" cmpd="sng" algn="ctr">
          <a:solidFill>
            <a:schemeClr val="accent1">
              <a:hueOff val="0"/>
              <a:satOff val="0"/>
              <a:lumOff val="0"/>
              <a:alphaOff val="0"/>
            </a:schemeClr>
          </a:solidFill>
          <a:prstDash val="solid"/>
        </a:ln>
        <a:effectLst>
          <a:outerShdw blurRad="63500" dist="25400" dir="5400000" sx="101000" sy="101000" rotWithShape="0">
            <a:srgbClr val="000000">
              <a:alpha val="40000"/>
            </a:srgbClr>
          </a:outerShdw>
        </a:effectLst>
      </dsp:spPr>
      <dsp:style>
        <a:lnRef idx="1">
          <a:scrgbClr r="0" g="0" b="0"/>
        </a:lnRef>
        <a:fillRef idx="3">
          <a:scrgbClr r="0" g="0" b="0"/>
        </a:fillRef>
        <a:effectRef idx="2">
          <a:scrgbClr r="0" g="0" b="0"/>
        </a:effectRef>
        <a:fontRef idx="minor">
          <a:schemeClr val="lt1"/>
        </a:fontRef>
      </dsp:style>
    </dsp:sp>
    <dsp:sp modelId="{D165D8BF-3645-1E4D-A498-8088FB5DC047}">
      <dsp:nvSpPr>
        <dsp:cNvPr id="0" name=""/>
        <dsp:cNvSpPr/>
      </dsp:nvSpPr>
      <dsp:spPr>
        <a:xfrm>
          <a:off x="8005646" y="810017"/>
          <a:ext cx="1073700" cy="941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ctr" defTabSz="711200">
            <a:lnSpc>
              <a:spcPct val="90000"/>
            </a:lnSpc>
            <a:spcBef>
              <a:spcPct val="0"/>
            </a:spcBef>
            <a:spcAft>
              <a:spcPct val="35000"/>
            </a:spcAft>
          </a:pPr>
          <a:r>
            <a:rPr lang="en-US" sz="1600" kern="1200" dirty="0" smtClean="0">
              <a:latin typeface="Arial"/>
              <a:cs typeface="Arial"/>
            </a:rPr>
            <a:t>Elite</a:t>
          </a:r>
        </a:p>
        <a:p>
          <a:pPr lvl="0" algn="l" defTabSz="711200">
            <a:lnSpc>
              <a:spcPct val="90000"/>
            </a:lnSpc>
            <a:spcBef>
              <a:spcPct val="0"/>
            </a:spcBef>
            <a:spcAft>
              <a:spcPct val="35000"/>
            </a:spcAft>
          </a:pPr>
          <a:endParaRPr lang="en-US" sz="1600" kern="1200" dirty="0" smtClean="0">
            <a:latin typeface="Arial"/>
            <a:cs typeface="Arial"/>
          </a:endParaRPr>
        </a:p>
        <a:p>
          <a:pPr lvl="0" algn="ctr" defTabSz="711200">
            <a:lnSpc>
              <a:spcPct val="90000"/>
            </a:lnSpc>
            <a:spcBef>
              <a:spcPct val="0"/>
            </a:spcBef>
            <a:spcAft>
              <a:spcPct val="35000"/>
            </a:spcAft>
          </a:pPr>
          <a:r>
            <a:rPr lang="en-US" sz="1800" b="1" kern="1200" dirty="0" smtClean="0">
              <a:latin typeface="Arial"/>
              <a:cs typeface="Arial"/>
            </a:rPr>
            <a:t>£89,082</a:t>
          </a:r>
          <a:endParaRPr lang="en-US" sz="1800" b="1" kern="1200" dirty="0">
            <a:latin typeface="Arial"/>
            <a:cs typeface="Arial"/>
          </a:endParaRPr>
        </a:p>
      </dsp:txBody>
      <dsp:txXfrm>
        <a:off x="8005646" y="810017"/>
        <a:ext cx="1073700" cy="9411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23A0F-507F-6E43-9156-591B06A9039A}">
      <dsp:nvSpPr>
        <dsp:cNvPr id="0" name=""/>
        <dsp:cNvSpPr/>
      </dsp:nvSpPr>
      <dsp:spPr>
        <a:xfrm>
          <a:off x="3077688" y="1998951"/>
          <a:ext cx="1405701" cy="1351924"/>
        </a:xfrm>
        <a:prstGeom prst="ellipse">
          <a:avLst/>
        </a:prstGeom>
        <a:gradFill rotWithShape="0">
          <a:gsLst>
            <a:gs pos="0">
              <a:schemeClr val="accent1">
                <a:alpha val="50000"/>
                <a:hueOff val="0"/>
                <a:satOff val="0"/>
                <a:lumOff val="0"/>
                <a:alphaOff val="0"/>
                <a:shade val="100000"/>
                <a:satMod val="120000"/>
              </a:schemeClr>
            </a:gs>
            <a:gs pos="69000">
              <a:schemeClr val="accent1">
                <a:alpha val="50000"/>
                <a:hueOff val="0"/>
                <a:satOff val="0"/>
                <a:lumOff val="0"/>
                <a:alphaOff val="0"/>
                <a:tint val="80000"/>
                <a:shade val="100000"/>
                <a:satMod val="150000"/>
              </a:schemeClr>
            </a:gs>
            <a:gs pos="100000">
              <a:schemeClr val="accent1">
                <a:alpha val="50000"/>
                <a:hueOff val="0"/>
                <a:satOff val="0"/>
                <a:lumOff val="0"/>
                <a:alphaOff val="0"/>
                <a:tint val="50000"/>
                <a:shade val="100000"/>
                <a:satMod val="150000"/>
              </a:schemeClr>
            </a:gs>
          </a:gsLst>
          <a:path path="circle">
            <a:fillToRect l="100000" t="100000" r="100000" b="10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US" sz="2100" kern="1200" dirty="0" smtClean="0">
              <a:latin typeface="Arial"/>
              <a:cs typeface="Arial"/>
            </a:rPr>
            <a:t>Social Mobility</a:t>
          </a:r>
          <a:endParaRPr lang="en-US" sz="2100" kern="1200" dirty="0">
            <a:latin typeface="Arial"/>
            <a:cs typeface="Arial"/>
          </a:endParaRPr>
        </a:p>
      </dsp:txBody>
      <dsp:txXfrm>
        <a:off x="3283548" y="2196936"/>
        <a:ext cx="993981" cy="955954"/>
      </dsp:txXfrm>
    </dsp:sp>
    <dsp:sp modelId="{08D3333A-DE53-BA4A-B42F-10AA38B87ACD}">
      <dsp:nvSpPr>
        <dsp:cNvPr id="0" name=""/>
        <dsp:cNvSpPr/>
      </dsp:nvSpPr>
      <dsp:spPr>
        <a:xfrm>
          <a:off x="2718709" y="-179358"/>
          <a:ext cx="2123660" cy="1784609"/>
        </a:xfrm>
        <a:prstGeom prst="ellipse">
          <a:avLst/>
        </a:prstGeom>
        <a:gradFill rotWithShape="0">
          <a:gsLst>
            <a:gs pos="0">
              <a:schemeClr val="accent1">
                <a:alpha val="50000"/>
                <a:hueOff val="0"/>
                <a:satOff val="0"/>
                <a:lumOff val="0"/>
                <a:alphaOff val="0"/>
                <a:shade val="100000"/>
                <a:satMod val="120000"/>
              </a:schemeClr>
            </a:gs>
            <a:gs pos="69000">
              <a:schemeClr val="accent1">
                <a:alpha val="50000"/>
                <a:hueOff val="0"/>
                <a:satOff val="0"/>
                <a:lumOff val="0"/>
                <a:alphaOff val="0"/>
                <a:tint val="80000"/>
                <a:shade val="100000"/>
                <a:satMod val="150000"/>
              </a:schemeClr>
            </a:gs>
            <a:gs pos="100000">
              <a:schemeClr val="accent1">
                <a:alpha val="50000"/>
                <a:hueOff val="0"/>
                <a:satOff val="0"/>
                <a:lumOff val="0"/>
                <a:alphaOff val="0"/>
                <a:tint val="50000"/>
                <a:shade val="100000"/>
                <a:satMod val="150000"/>
              </a:schemeClr>
            </a:gs>
          </a:gsLst>
          <a:path path="circle">
            <a:fillToRect l="100000" t="100000" r="100000" b="10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endParaRPr lang="en-US" sz="1000" kern="1200" dirty="0" smtClean="0">
            <a:latin typeface="Arial"/>
            <a:cs typeface="Arial"/>
          </a:endParaRPr>
        </a:p>
        <a:p>
          <a:pPr lvl="0" algn="ctr" defTabSz="444500">
            <a:lnSpc>
              <a:spcPct val="90000"/>
            </a:lnSpc>
            <a:spcBef>
              <a:spcPct val="0"/>
            </a:spcBef>
            <a:spcAft>
              <a:spcPct val="35000"/>
            </a:spcAft>
          </a:pPr>
          <a:endParaRPr lang="en-US" sz="1000" kern="1200" dirty="0" smtClean="0">
            <a:latin typeface="Arial"/>
            <a:cs typeface="Arial"/>
          </a:endParaRPr>
        </a:p>
        <a:p>
          <a:pPr lvl="0" algn="ctr" defTabSz="444500">
            <a:lnSpc>
              <a:spcPct val="90000"/>
            </a:lnSpc>
            <a:spcBef>
              <a:spcPct val="0"/>
            </a:spcBef>
            <a:spcAft>
              <a:spcPct val="35000"/>
            </a:spcAft>
          </a:pPr>
          <a:endParaRPr lang="en-US" sz="1000" kern="1200" dirty="0" smtClean="0">
            <a:latin typeface="Arial"/>
            <a:cs typeface="Arial"/>
          </a:endParaRPr>
        </a:p>
        <a:p>
          <a:pPr lvl="0" algn="ctr" defTabSz="444500">
            <a:lnSpc>
              <a:spcPct val="90000"/>
            </a:lnSpc>
            <a:spcBef>
              <a:spcPct val="0"/>
            </a:spcBef>
            <a:spcAft>
              <a:spcPct val="35000"/>
            </a:spcAft>
          </a:pPr>
          <a:r>
            <a:rPr lang="en-US" sz="1200" b="1" kern="1200" dirty="0" smtClean="0">
              <a:latin typeface="Arial"/>
              <a:cs typeface="Arial"/>
            </a:rPr>
            <a:t>Poverty</a:t>
          </a:r>
        </a:p>
        <a:p>
          <a:pPr lvl="0" algn="ctr" defTabSz="444500">
            <a:lnSpc>
              <a:spcPct val="90000"/>
            </a:lnSpc>
            <a:spcBef>
              <a:spcPct val="0"/>
            </a:spcBef>
            <a:spcAft>
              <a:spcPct val="35000"/>
            </a:spcAft>
          </a:pPr>
          <a:r>
            <a:rPr lang="en-US" sz="1200" kern="1200" dirty="0" smtClean="0">
              <a:latin typeface="Arial"/>
              <a:cs typeface="Arial"/>
            </a:rPr>
            <a:t>23% of population </a:t>
          </a:r>
        </a:p>
        <a:p>
          <a:pPr lvl="0" algn="ctr" defTabSz="444500">
            <a:lnSpc>
              <a:spcPct val="90000"/>
            </a:lnSpc>
            <a:spcBef>
              <a:spcPct val="0"/>
            </a:spcBef>
            <a:spcAft>
              <a:spcPct val="35000"/>
            </a:spcAft>
          </a:pPr>
          <a:r>
            <a:rPr lang="en-US" sz="1200" b="1" kern="1200" dirty="0" smtClean="0">
              <a:latin typeface="Arial"/>
              <a:cs typeface="Arial"/>
            </a:rPr>
            <a:t>Includes 405,000 working age adults</a:t>
          </a:r>
        </a:p>
        <a:p>
          <a:pPr lvl="0" algn="ctr" defTabSz="444500">
            <a:lnSpc>
              <a:spcPct val="90000"/>
            </a:lnSpc>
            <a:spcBef>
              <a:spcPct val="0"/>
            </a:spcBef>
            <a:spcAft>
              <a:spcPct val="35000"/>
            </a:spcAft>
          </a:pPr>
          <a:r>
            <a:rPr lang="en-US" sz="1200" kern="1200" dirty="0" smtClean="0">
              <a:latin typeface="Arial"/>
              <a:cs typeface="Arial"/>
            </a:rPr>
            <a:t>Estimated to rise to 27% by 2021/22</a:t>
          </a:r>
        </a:p>
        <a:p>
          <a:pPr lvl="0" algn="ctr" defTabSz="444500">
            <a:lnSpc>
              <a:spcPct val="90000"/>
            </a:lnSpc>
            <a:spcBef>
              <a:spcPct val="0"/>
            </a:spcBef>
            <a:spcAft>
              <a:spcPct val="35000"/>
            </a:spcAft>
          </a:pPr>
          <a:r>
            <a:rPr lang="en-US" sz="1200" kern="1200" dirty="0" smtClean="0">
              <a:latin typeface="Arial"/>
              <a:cs typeface="Arial"/>
            </a:rPr>
            <a:t>(</a:t>
          </a:r>
          <a:r>
            <a:rPr lang="en-US" sz="1200" kern="1200" dirty="0" err="1" smtClean="0">
              <a:latin typeface="Arial"/>
              <a:cs typeface="Arial"/>
            </a:rPr>
            <a:t>Senedd</a:t>
          </a:r>
          <a:r>
            <a:rPr lang="en-US" sz="1200" kern="1200" dirty="0" smtClean="0">
              <a:latin typeface="Arial"/>
              <a:cs typeface="Arial"/>
            </a:rPr>
            <a:t> Research, ,2018)</a:t>
          </a:r>
        </a:p>
        <a:p>
          <a:pPr lvl="0" algn="ctr" defTabSz="444500">
            <a:lnSpc>
              <a:spcPct val="90000"/>
            </a:lnSpc>
            <a:spcBef>
              <a:spcPct val="0"/>
            </a:spcBef>
            <a:spcAft>
              <a:spcPct val="35000"/>
            </a:spcAft>
          </a:pPr>
          <a:endParaRPr lang="en-US" sz="1000" kern="1200" dirty="0" smtClean="0">
            <a:latin typeface="Arial"/>
            <a:cs typeface="Arial"/>
          </a:endParaRPr>
        </a:p>
        <a:p>
          <a:pPr lvl="0" algn="ctr" defTabSz="444500">
            <a:lnSpc>
              <a:spcPct val="90000"/>
            </a:lnSpc>
            <a:spcBef>
              <a:spcPct val="0"/>
            </a:spcBef>
            <a:spcAft>
              <a:spcPct val="35000"/>
            </a:spcAft>
          </a:pPr>
          <a:endParaRPr lang="en-US" sz="1000" kern="1200" dirty="0" smtClean="0">
            <a:latin typeface="Arial"/>
            <a:cs typeface="Arial"/>
          </a:endParaRPr>
        </a:p>
        <a:p>
          <a:pPr lvl="0" algn="ctr" defTabSz="444500">
            <a:lnSpc>
              <a:spcPct val="90000"/>
            </a:lnSpc>
            <a:spcBef>
              <a:spcPct val="0"/>
            </a:spcBef>
            <a:spcAft>
              <a:spcPct val="35000"/>
            </a:spcAft>
          </a:pPr>
          <a:endParaRPr lang="en-US" sz="1000" kern="1200" dirty="0">
            <a:latin typeface="Arial"/>
            <a:cs typeface="Arial"/>
          </a:endParaRPr>
        </a:p>
      </dsp:txBody>
      <dsp:txXfrm>
        <a:off x="3029712" y="81992"/>
        <a:ext cx="1501654" cy="1261909"/>
      </dsp:txXfrm>
    </dsp:sp>
    <dsp:sp modelId="{473C6017-6B3F-984F-AC7E-7EF145A36CD2}">
      <dsp:nvSpPr>
        <dsp:cNvPr id="0" name=""/>
        <dsp:cNvSpPr/>
      </dsp:nvSpPr>
      <dsp:spPr>
        <a:xfrm>
          <a:off x="4737639" y="1706846"/>
          <a:ext cx="2009734" cy="1936134"/>
        </a:xfrm>
        <a:prstGeom prst="ellipse">
          <a:avLst/>
        </a:prstGeom>
        <a:gradFill rotWithShape="0">
          <a:gsLst>
            <a:gs pos="0">
              <a:schemeClr val="accent1">
                <a:alpha val="50000"/>
                <a:hueOff val="0"/>
                <a:satOff val="0"/>
                <a:lumOff val="0"/>
                <a:alphaOff val="0"/>
                <a:shade val="100000"/>
                <a:satMod val="120000"/>
              </a:schemeClr>
            </a:gs>
            <a:gs pos="69000">
              <a:schemeClr val="accent1">
                <a:alpha val="50000"/>
                <a:hueOff val="0"/>
                <a:satOff val="0"/>
                <a:lumOff val="0"/>
                <a:alphaOff val="0"/>
                <a:tint val="80000"/>
                <a:shade val="100000"/>
                <a:satMod val="150000"/>
              </a:schemeClr>
            </a:gs>
            <a:gs pos="100000">
              <a:schemeClr val="accent1">
                <a:alpha val="50000"/>
                <a:hueOff val="0"/>
                <a:satOff val="0"/>
                <a:lumOff val="0"/>
                <a:alphaOff val="0"/>
                <a:tint val="50000"/>
                <a:shade val="100000"/>
                <a:satMod val="150000"/>
              </a:schemeClr>
            </a:gs>
          </a:gsLst>
          <a:path path="circle">
            <a:fillToRect l="100000" t="100000" r="100000" b="10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latin typeface="Arial"/>
              <a:cs typeface="Arial"/>
            </a:rPr>
            <a:t>Health/Housing</a:t>
          </a:r>
        </a:p>
        <a:p>
          <a:pPr lvl="0" algn="ctr" defTabSz="533400">
            <a:lnSpc>
              <a:spcPct val="90000"/>
            </a:lnSpc>
            <a:spcBef>
              <a:spcPct val="0"/>
            </a:spcBef>
            <a:spcAft>
              <a:spcPct val="35000"/>
            </a:spcAft>
          </a:pPr>
          <a:r>
            <a:rPr lang="en-US" sz="1200" kern="1200" dirty="0" smtClean="0">
              <a:latin typeface="Arial"/>
              <a:cs typeface="Arial"/>
            </a:rPr>
            <a:t>Poor health outcomes and housing for the </a:t>
          </a:r>
          <a:r>
            <a:rPr lang="en-US" sz="1200" b="1" kern="1200" dirty="0" smtClean="0">
              <a:latin typeface="Arial"/>
              <a:cs typeface="Arial"/>
            </a:rPr>
            <a:t>disadvantaged</a:t>
          </a:r>
        </a:p>
        <a:p>
          <a:pPr lvl="0" algn="ctr" defTabSz="533400">
            <a:lnSpc>
              <a:spcPct val="90000"/>
            </a:lnSpc>
            <a:spcBef>
              <a:spcPct val="0"/>
            </a:spcBef>
            <a:spcAft>
              <a:spcPct val="35000"/>
            </a:spcAft>
          </a:pPr>
          <a:r>
            <a:rPr lang="en-US" sz="1200" kern="1200" dirty="0" smtClean="0">
              <a:latin typeface="Arial"/>
              <a:cs typeface="Arial"/>
            </a:rPr>
            <a:t>(EHRCW, 2018)</a:t>
          </a:r>
        </a:p>
        <a:p>
          <a:pPr lvl="0" algn="ctr" defTabSz="533400">
            <a:lnSpc>
              <a:spcPct val="90000"/>
            </a:lnSpc>
            <a:spcBef>
              <a:spcPct val="0"/>
            </a:spcBef>
            <a:spcAft>
              <a:spcPct val="35000"/>
            </a:spcAft>
          </a:pPr>
          <a:r>
            <a:rPr lang="en-US" sz="900" kern="1200" dirty="0" smtClean="0">
              <a:latin typeface="Arial"/>
              <a:cs typeface="Arial"/>
            </a:rPr>
            <a:t> </a:t>
          </a:r>
          <a:endParaRPr lang="en-US" sz="900" kern="1200" dirty="0">
            <a:latin typeface="Arial"/>
            <a:cs typeface="Arial"/>
          </a:endParaRPr>
        </a:p>
      </dsp:txBody>
      <dsp:txXfrm>
        <a:off x="5031958" y="1990386"/>
        <a:ext cx="1421096" cy="1369054"/>
      </dsp:txXfrm>
    </dsp:sp>
    <dsp:sp modelId="{F54C1ABE-5B32-C845-8147-0FDBB06D8D5A}">
      <dsp:nvSpPr>
        <dsp:cNvPr id="0" name=""/>
        <dsp:cNvSpPr/>
      </dsp:nvSpPr>
      <dsp:spPr>
        <a:xfrm>
          <a:off x="2706010" y="3663037"/>
          <a:ext cx="2149057" cy="1947687"/>
        </a:xfrm>
        <a:prstGeom prst="ellipse">
          <a:avLst/>
        </a:prstGeom>
        <a:gradFill rotWithShape="0">
          <a:gsLst>
            <a:gs pos="0">
              <a:schemeClr val="accent1">
                <a:alpha val="50000"/>
                <a:hueOff val="0"/>
                <a:satOff val="0"/>
                <a:lumOff val="0"/>
                <a:alphaOff val="0"/>
                <a:shade val="100000"/>
                <a:satMod val="120000"/>
              </a:schemeClr>
            </a:gs>
            <a:gs pos="69000">
              <a:schemeClr val="accent1">
                <a:alpha val="50000"/>
                <a:hueOff val="0"/>
                <a:satOff val="0"/>
                <a:lumOff val="0"/>
                <a:alphaOff val="0"/>
                <a:tint val="80000"/>
                <a:shade val="100000"/>
                <a:satMod val="150000"/>
              </a:schemeClr>
            </a:gs>
            <a:gs pos="100000">
              <a:schemeClr val="accent1">
                <a:alpha val="50000"/>
                <a:hueOff val="0"/>
                <a:satOff val="0"/>
                <a:lumOff val="0"/>
                <a:alphaOff val="0"/>
                <a:tint val="50000"/>
                <a:shade val="100000"/>
                <a:satMod val="150000"/>
              </a:schemeClr>
            </a:gs>
          </a:gsLst>
          <a:path path="circle">
            <a:fillToRect l="100000" t="100000" r="100000" b="10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b="1" kern="1200" dirty="0" smtClean="0">
              <a:latin typeface="Arial"/>
              <a:cs typeface="Arial"/>
            </a:rPr>
            <a:t>Education</a:t>
          </a:r>
          <a:r>
            <a:rPr lang="en-US" sz="1100" kern="1200" dirty="0" smtClean="0">
              <a:latin typeface="Arial"/>
              <a:cs typeface="Arial"/>
            </a:rPr>
            <a:t> </a:t>
          </a:r>
        </a:p>
        <a:p>
          <a:pPr lvl="0" algn="ctr" defTabSz="488950">
            <a:lnSpc>
              <a:spcPct val="90000"/>
            </a:lnSpc>
            <a:spcBef>
              <a:spcPct val="0"/>
            </a:spcBef>
            <a:spcAft>
              <a:spcPct val="35000"/>
            </a:spcAft>
          </a:pPr>
          <a:r>
            <a:rPr lang="en-US" sz="1100" kern="1200" dirty="0" smtClean="0">
              <a:latin typeface="Arial"/>
              <a:cs typeface="Arial"/>
            </a:rPr>
            <a:t>Wales underperforming</a:t>
          </a:r>
        </a:p>
        <a:p>
          <a:pPr lvl="0" algn="ctr" defTabSz="488950">
            <a:lnSpc>
              <a:spcPct val="90000"/>
            </a:lnSpc>
            <a:spcBef>
              <a:spcPct val="0"/>
            </a:spcBef>
            <a:spcAft>
              <a:spcPct val="35000"/>
            </a:spcAft>
          </a:pPr>
          <a:r>
            <a:rPr lang="en-US" sz="1100" kern="1200" dirty="0" smtClean="0">
              <a:latin typeface="Arial"/>
              <a:cs typeface="Arial"/>
            </a:rPr>
            <a:t>(in all levels-UK)</a:t>
          </a:r>
        </a:p>
        <a:p>
          <a:pPr lvl="0" algn="ctr" defTabSz="488950">
            <a:lnSpc>
              <a:spcPct val="90000"/>
            </a:lnSpc>
            <a:spcBef>
              <a:spcPct val="0"/>
            </a:spcBef>
            <a:spcAft>
              <a:spcPct val="35000"/>
            </a:spcAft>
          </a:pPr>
          <a:r>
            <a:rPr lang="en-US" sz="1100" kern="1200" dirty="0" smtClean="0">
              <a:latin typeface="Arial"/>
              <a:cs typeface="Arial"/>
            </a:rPr>
            <a:t>NEET</a:t>
          </a:r>
        </a:p>
        <a:p>
          <a:pPr lvl="0" algn="ctr" defTabSz="488950">
            <a:lnSpc>
              <a:spcPct val="90000"/>
            </a:lnSpc>
            <a:spcBef>
              <a:spcPct val="0"/>
            </a:spcBef>
            <a:spcAft>
              <a:spcPct val="35000"/>
            </a:spcAft>
          </a:pPr>
          <a:r>
            <a:rPr lang="en-US" sz="1100" b="1" kern="1200" dirty="0" smtClean="0">
              <a:latin typeface="Arial"/>
              <a:cs typeface="Arial"/>
            </a:rPr>
            <a:t>16-18 years /8.6%</a:t>
          </a:r>
        </a:p>
        <a:p>
          <a:pPr lvl="0" algn="ctr" defTabSz="488950">
            <a:lnSpc>
              <a:spcPct val="90000"/>
            </a:lnSpc>
            <a:spcBef>
              <a:spcPct val="0"/>
            </a:spcBef>
            <a:spcAft>
              <a:spcPct val="35000"/>
            </a:spcAft>
          </a:pPr>
          <a:r>
            <a:rPr lang="en-US" sz="1100" b="1" kern="1200" dirty="0" smtClean="0">
              <a:latin typeface="Arial"/>
              <a:cs typeface="Arial"/>
            </a:rPr>
            <a:t>19-24 years /15.5%</a:t>
          </a:r>
        </a:p>
        <a:p>
          <a:pPr lvl="0" algn="ctr" defTabSz="488950">
            <a:lnSpc>
              <a:spcPct val="90000"/>
            </a:lnSpc>
            <a:spcBef>
              <a:spcPct val="0"/>
            </a:spcBef>
            <a:spcAft>
              <a:spcPct val="35000"/>
            </a:spcAft>
          </a:pPr>
          <a:r>
            <a:rPr lang="en-US" sz="1100" b="0" kern="1200" dirty="0" smtClean="0">
              <a:latin typeface="Arial"/>
              <a:cs typeface="Arial"/>
            </a:rPr>
            <a:t>(Welsh Government, 2020)</a:t>
          </a:r>
          <a:endParaRPr lang="en-US" sz="1100" b="0" kern="1200" dirty="0">
            <a:latin typeface="Arial"/>
            <a:cs typeface="Arial"/>
          </a:endParaRPr>
        </a:p>
      </dsp:txBody>
      <dsp:txXfrm>
        <a:off x="3020732" y="3948269"/>
        <a:ext cx="1519613" cy="1377223"/>
      </dsp:txXfrm>
    </dsp:sp>
    <dsp:sp modelId="{BA3F5E82-1501-F94A-8BC8-722244E1B2F7}">
      <dsp:nvSpPr>
        <dsp:cNvPr id="0" name=""/>
        <dsp:cNvSpPr/>
      </dsp:nvSpPr>
      <dsp:spPr>
        <a:xfrm>
          <a:off x="737158" y="1681449"/>
          <a:ext cx="2162825" cy="1986928"/>
        </a:xfrm>
        <a:prstGeom prst="ellipse">
          <a:avLst/>
        </a:prstGeom>
        <a:gradFill rotWithShape="0">
          <a:gsLst>
            <a:gs pos="0">
              <a:schemeClr val="accent1">
                <a:alpha val="50000"/>
                <a:hueOff val="0"/>
                <a:satOff val="0"/>
                <a:lumOff val="0"/>
                <a:alphaOff val="0"/>
                <a:shade val="100000"/>
                <a:satMod val="120000"/>
              </a:schemeClr>
            </a:gs>
            <a:gs pos="69000">
              <a:schemeClr val="accent1">
                <a:alpha val="50000"/>
                <a:hueOff val="0"/>
                <a:satOff val="0"/>
                <a:lumOff val="0"/>
                <a:alphaOff val="0"/>
                <a:tint val="80000"/>
                <a:shade val="100000"/>
                <a:satMod val="150000"/>
              </a:schemeClr>
            </a:gs>
            <a:gs pos="100000">
              <a:schemeClr val="accent1">
                <a:alpha val="50000"/>
                <a:hueOff val="0"/>
                <a:satOff val="0"/>
                <a:lumOff val="0"/>
                <a:alphaOff val="0"/>
                <a:tint val="50000"/>
                <a:shade val="100000"/>
                <a:satMod val="150000"/>
              </a:schemeClr>
            </a:gs>
          </a:gsLst>
          <a:path path="circle">
            <a:fillToRect l="100000" t="100000" r="100000" b="100000"/>
          </a:path>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66725">
            <a:lnSpc>
              <a:spcPct val="90000"/>
            </a:lnSpc>
            <a:spcBef>
              <a:spcPct val="0"/>
            </a:spcBef>
            <a:spcAft>
              <a:spcPct val="35000"/>
            </a:spcAft>
          </a:pPr>
          <a:endParaRPr lang="en-US" sz="1050" b="1" kern="1200" dirty="0" smtClean="0">
            <a:latin typeface="Arial"/>
            <a:cs typeface="Arial"/>
          </a:endParaRPr>
        </a:p>
        <a:p>
          <a:pPr lvl="0" algn="ctr" defTabSz="466725">
            <a:lnSpc>
              <a:spcPct val="90000"/>
            </a:lnSpc>
            <a:spcBef>
              <a:spcPct val="0"/>
            </a:spcBef>
            <a:spcAft>
              <a:spcPct val="35000"/>
            </a:spcAft>
          </a:pPr>
          <a:r>
            <a:rPr lang="en-US" sz="1200" b="1" kern="1200" dirty="0" smtClean="0">
              <a:latin typeface="Arial"/>
              <a:cs typeface="Arial"/>
            </a:rPr>
            <a:t>Jobs/Income</a:t>
          </a:r>
        </a:p>
        <a:p>
          <a:pPr lvl="0" algn="ctr" defTabSz="466725">
            <a:lnSpc>
              <a:spcPct val="90000"/>
            </a:lnSpc>
            <a:spcBef>
              <a:spcPct val="0"/>
            </a:spcBef>
            <a:spcAft>
              <a:spcPct val="35000"/>
            </a:spcAft>
          </a:pPr>
          <a:r>
            <a:rPr lang="en-US" sz="1050" kern="1200" dirty="0" smtClean="0">
              <a:latin typeface="Arial"/>
              <a:cs typeface="Arial"/>
            </a:rPr>
            <a:t>Insecure employment (zero hour contracts)</a:t>
          </a:r>
        </a:p>
        <a:p>
          <a:pPr lvl="0" algn="ctr" defTabSz="466725">
            <a:lnSpc>
              <a:spcPct val="90000"/>
            </a:lnSpc>
            <a:spcBef>
              <a:spcPct val="0"/>
            </a:spcBef>
            <a:spcAft>
              <a:spcPct val="35000"/>
            </a:spcAft>
          </a:pPr>
          <a:r>
            <a:rPr lang="en-US" sz="1050" kern="1200" dirty="0" smtClean="0">
              <a:latin typeface="Arial"/>
              <a:cs typeface="Arial"/>
            </a:rPr>
            <a:t>Gender pay gap</a:t>
          </a:r>
        </a:p>
        <a:p>
          <a:pPr lvl="0" algn="ctr" defTabSz="466725">
            <a:lnSpc>
              <a:spcPct val="90000"/>
            </a:lnSpc>
            <a:spcBef>
              <a:spcPct val="0"/>
            </a:spcBef>
            <a:spcAft>
              <a:spcPct val="35000"/>
            </a:spcAft>
          </a:pPr>
          <a:r>
            <a:rPr lang="en-US" sz="1050" kern="1200" dirty="0" smtClean="0">
              <a:latin typeface="Arial"/>
              <a:cs typeface="Arial"/>
            </a:rPr>
            <a:t>Disability employment gap</a:t>
          </a:r>
        </a:p>
        <a:p>
          <a:pPr lvl="0" algn="ctr" defTabSz="466725">
            <a:lnSpc>
              <a:spcPct val="90000"/>
            </a:lnSpc>
            <a:spcBef>
              <a:spcPct val="0"/>
            </a:spcBef>
            <a:spcAft>
              <a:spcPct val="35000"/>
            </a:spcAft>
          </a:pPr>
          <a:r>
            <a:rPr lang="en-US" sz="1050" kern="1200" dirty="0" smtClean="0">
              <a:latin typeface="Arial"/>
              <a:cs typeface="Arial"/>
            </a:rPr>
            <a:t>Low level of highly paid jobs</a:t>
          </a:r>
        </a:p>
        <a:p>
          <a:pPr lvl="0" algn="ctr" defTabSz="466725">
            <a:lnSpc>
              <a:spcPct val="90000"/>
            </a:lnSpc>
            <a:spcBef>
              <a:spcPct val="0"/>
            </a:spcBef>
            <a:spcAft>
              <a:spcPct val="35000"/>
            </a:spcAft>
          </a:pPr>
          <a:r>
            <a:rPr lang="en-US" sz="1050" kern="1200" dirty="0" smtClean="0">
              <a:latin typeface="Arial"/>
              <a:cs typeface="Arial"/>
            </a:rPr>
            <a:t>(EHRCW, 2018)</a:t>
          </a:r>
        </a:p>
        <a:p>
          <a:pPr lvl="0" algn="ctr" defTabSz="466725">
            <a:lnSpc>
              <a:spcPct val="90000"/>
            </a:lnSpc>
            <a:spcBef>
              <a:spcPct val="0"/>
            </a:spcBef>
            <a:spcAft>
              <a:spcPct val="35000"/>
            </a:spcAft>
          </a:pPr>
          <a:endParaRPr lang="en-US" sz="900" kern="1200" dirty="0" smtClean="0">
            <a:latin typeface="Arial"/>
            <a:cs typeface="Arial"/>
          </a:endParaRPr>
        </a:p>
        <a:p>
          <a:pPr lvl="0" algn="ctr" defTabSz="466725">
            <a:lnSpc>
              <a:spcPct val="90000"/>
            </a:lnSpc>
            <a:spcBef>
              <a:spcPct val="0"/>
            </a:spcBef>
            <a:spcAft>
              <a:spcPct val="35000"/>
            </a:spcAft>
          </a:pPr>
          <a:endParaRPr lang="en-US" sz="900" kern="1200" dirty="0">
            <a:latin typeface="Arial"/>
            <a:cs typeface="Arial"/>
          </a:endParaRPr>
        </a:p>
      </dsp:txBody>
      <dsp:txXfrm>
        <a:off x="1053896" y="1972428"/>
        <a:ext cx="1529349" cy="1404970"/>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3ED71F0-A48A-2442-AB71-5451CBFB343C}" type="datetimeFigureOut">
              <a:rPr lang="en-US" smtClean="0"/>
              <a:t>21/05/20</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DDA95C5-47DE-A34A-9A9C-C647DD294F48}" type="slidenum">
              <a:rPr lang="en-US" smtClean="0"/>
              <a:t>‹#›</a:t>
            </a:fld>
            <a:endParaRPr lang="en-US"/>
          </a:p>
        </p:txBody>
      </p:sp>
    </p:spTree>
    <p:extLst>
      <p:ext uri="{BB962C8B-B14F-4D97-AF65-F5344CB8AC3E}">
        <p14:creationId xmlns:p14="http://schemas.microsoft.com/office/powerpoint/2010/main" val="148469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06560D-8A9A-7F4E-8167-D75FB9172354}" type="datetimeFigureOut">
              <a:rPr lang="en-US" smtClean="0"/>
              <a:t>21/05/20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57B951-1374-0448-81F0-647D9DB4C3C4}" type="slidenum">
              <a:rPr lang="en-US" smtClean="0"/>
              <a:t>‹#›</a:t>
            </a:fld>
            <a:endParaRPr lang="en-US"/>
          </a:p>
        </p:txBody>
      </p:sp>
    </p:spTree>
    <p:extLst>
      <p:ext uri="{BB962C8B-B14F-4D97-AF65-F5344CB8AC3E}">
        <p14:creationId xmlns:p14="http://schemas.microsoft.com/office/powerpoint/2010/main" val="171818563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1</a:t>
            </a:fld>
            <a:endParaRPr lang="en-US"/>
          </a:p>
        </p:txBody>
      </p:sp>
    </p:spTree>
    <p:extLst>
      <p:ext uri="{BB962C8B-B14F-4D97-AF65-F5344CB8AC3E}">
        <p14:creationId xmlns:p14="http://schemas.microsoft.com/office/powerpoint/2010/main" val="1931560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2</a:t>
            </a:fld>
            <a:endParaRPr lang="en-US"/>
          </a:p>
        </p:txBody>
      </p:sp>
    </p:spTree>
    <p:extLst>
      <p:ext uri="{BB962C8B-B14F-4D97-AF65-F5344CB8AC3E}">
        <p14:creationId xmlns:p14="http://schemas.microsoft.com/office/powerpoint/2010/main" val="2771161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3</a:t>
            </a:fld>
            <a:endParaRPr lang="en-US"/>
          </a:p>
        </p:txBody>
      </p:sp>
    </p:spTree>
    <p:extLst>
      <p:ext uri="{BB962C8B-B14F-4D97-AF65-F5344CB8AC3E}">
        <p14:creationId xmlns:p14="http://schemas.microsoft.com/office/powerpoint/2010/main" val="1275416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6457B951-1374-0448-81F0-647D9DB4C3C4}" type="slidenum">
              <a:rPr lang="en-US" smtClean="0"/>
              <a:t>4</a:t>
            </a:fld>
            <a:endParaRPr lang="en-US"/>
          </a:p>
        </p:txBody>
      </p:sp>
    </p:spTree>
    <p:extLst>
      <p:ext uri="{BB962C8B-B14F-4D97-AF65-F5344CB8AC3E}">
        <p14:creationId xmlns:p14="http://schemas.microsoft.com/office/powerpoint/2010/main" val="1467332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5</a:t>
            </a:fld>
            <a:endParaRPr lang="en-US"/>
          </a:p>
        </p:txBody>
      </p:sp>
    </p:spTree>
    <p:extLst>
      <p:ext uri="{BB962C8B-B14F-4D97-AF65-F5344CB8AC3E}">
        <p14:creationId xmlns:p14="http://schemas.microsoft.com/office/powerpoint/2010/main" val="4007572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6</a:t>
            </a:fld>
            <a:endParaRPr lang="en-US"/>
          </a:p>
        </p:txBody>
      </p:sp>
    </p:spTree>
    <p:extLst>
      <p:ext uri="{BB962C8B-B14F-4D97-AF65-F5344CB8AC3E}">
        <p14:creationId xmlns:p14="http://schemas.microsoft.com/office/powerpoint/2010/main" val="3186403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a:t>
            </a:r>
            <a:endParaRPr lang="en-US" baseline="0" dirty="0" smtClean="0"/>
          </a:p>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7</a:t>
            </a:fld>
            <a:endParaRPr lang="en-US"/>
          </a:p>
        </p:txBody>
      </p:sp>
    </p:spTree>
    <p:extLst>
      <p:ext uri="{BB962C8B-B14F-4D97-AF65-F5344CB8AC3E}">
        <p14:creationId xmlns:p14="http://schemas.microsoft.com/office/powerpoint/2010/main" val="38468548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8</a:t>
            </a:fld>
            <a:endParaRPr lang="en-US"/>
          </a:p>
        </p:txBody>
      </p:sp>
    </p:spTree>
    <p:extLst>
      <p:ext uri="{BB962C8B-B14F-4D97-AF65-F5344CB8AC3E}">
        <p14:creationId xmlns:p14="http://schemas.microsoft.com/office/powerpoint/2010/main" val="2641768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9</a:t>
            </a:fld>
            <a:endParaRPr lang="en-US"/>
          </a:p>
        </p:txBody>
      </p:sp>
    </p:spTree>
    <p:extLst>
      <p:ext uri="{BB962C8B-B14F-4D97-AF65-F5344CB8AC3E}">
        <p14:creationId xmlns:p14="http://schemas.microsoft.com/office/powerpoint/2010/main" val="38607480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10</a:t>
            </a:fld>
            <a:endParaRPr lang="en-US"/>
          </a:p>
        </p:txBody>
      </p:sp>
    </p:spTree>
    <p:extLst>
      <p:ext uri="{BB962C8B-B14F-4D97-AF65-F5344CB8AC3E}">
        <p14:creationId xmlns:p14="http://schemas.microsoft.com/office/powerpoint/2010/main" val="13369782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11</a:t>
            </a:fld>
            <a:endParaRPr lang="en-US"/>
          </a:p>
        </p:txBody>
      </p:sp>
    </p:spTree>
    <p:extLst>
      <p:ext uri="{BB962C8B-B14F-4D97-AF65-F5344CB8AC3E}">
        <p14:creationId xmlns:p14="http://schemas.microsoft.com/office/powerpoint/2010/main" val="19061387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12</a:t>
            </a:fld>
            <a:endParaRPr lang="en-US"/>
          </a:p>
        </p:txBody>
      </p:sp>
    </p:spTree>
    <p:extLst>
      <p:ext uri="{BB962C8B-B14F-4D97-AF65-F5344CB8AC3E}">
        <p14:creationId xmlns:p14="http://schemas.microsoft.com/office/powerpoint/2010/main" val="12052001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13</a:t>
            </a:fld>
            <a:endParaRPr lang="en-US"/>
          </a:p>
        </p:txBody>
      </p:sp>
    </p:spTree>
    <p:extLst>
      <p:ext uri="{BB962C8B-B14F-4D97-AF65-F5344CB8AC3E}">
        <p14:creationId xmlns:p14="http://schemas.microsoft.com/office/powerpoint/2010/main" val="2795119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14</a:t>
            </a:fld>
            <a:endParaRPr lang="en-US"/>
          </a:p>
        </p:txBody>
      </p:sp>
    </p:spTree>
    <p:extLst>
      <p:ext uri="{BB962C8B-B14F-4D97-AF65-F5344CB8AC3E}">
        <p14:creationId xmlns:p14="http://schemas.microsoft.com/office/powerpoint/2010/main" val="2553902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7B951-1374-0448-81F0-647D9DB4C3C4}" type="slidenum">
              <a:rPr lang="en-US" smtClean="0"/>
              <a:t>15</a:t>
            </a:fld>
            <a:endParaRPr lang="en-US"/>
          </a:p>
        </p:txBody>
      </p:sp>
    </p:spTree>
    <p:extLst>
      <p:ext uri="{BB962C8B-B14F-4D97-AF65-F5344CB8AC3E}">
        <p14:creationId xmlns:p14="http://schemas.microsoft.com/office/powerpoint/2010/main" val="35344163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16</a:t>
            </a:fld>
            <a:endParaRPr lang="en-US"/>
          </a:p>
        </p:txBody>
      </p:sp>
    </p:spTree>
    <p:extLst>
      <p:ext uri="{BB962C8B-B14F-4D97-AF65-F5344CB8AC3E}">
        <p14:creationId xmlns:p14="http://schemas.microsoft.com/office/powerpoint/2010/main" val="2672326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18</a:t>
            </a:fld>
            <a:endParaRPr lang="en-US"/>
          </a:p>
        </p:txBody>
      </p:sp>
    </p:spTree>
    <p:extLst>
      <p:ext uri="{BB962C8B-B14F-4D97-AF65-F5344CB8AC3E}">
        <p14:creationId xmlns:p14="http://schemas.microsoft.com/office/powerpoint/2010/main" val="35606180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21</a:t>
            </a:fld>
            <a:endParaRPr lang="en-US"/>
          </a:p>
        </p:txBody>
      </p:sp>
    </p:spTree>
    <p:extLst>
      <p:ext uri="{BB962C8B-B14F-4D97-AF65-F5344CB8AC3E}">
        <p14:creationId xmlns:p14="http://schemas.microsoft.com/office/powerpoint/2010/main" val="3284046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22</a:t>
            </a:fld>
            <a:endParaRPr lang="en-US"/>
          </a:p>
        </p:txBody>
      </p:sp>
    </p:spTree>
    <p:extLst>
      <p:ext uri="{BB962C8B-B14F-4D97-AF65-F5344CB8AC3E}">
        <p14:creationId xmlns:p14="http://schemas.microsoft.com/office/powerpoint/2010/main" val="8411880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457B951-1374-0448-81F0-647D9DB4C3C4}" type="slidenum">
              <a:rPr lang="en-US" smtClean="0"/>
              <a:t>23</a:t>
            </a:fld>
            <a:endParaRPr lang="en-US"/>
          </a:p>
        </p:txBody>
      </p:sp>
    </p:spTree>
    <p:extLst>
      <p:ext uri="{BB962C8B-B14F-4D97-AF65-F5344CB8AC3E}">
        <p14:creationId xmlns:p14="http://schemas.microsoft.com/office/powerpoint/2010/main" val="2328342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19C9281-1F01-5941-8158-85B2CD501E64}" type="datetimeFigureOut">
              <a:rPr lang="en-US" smtClean="0"/>
              <a:t>21/05/20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9C9281-1F01-5941-8158-85B2CD501E64}" type="datetimeFigureOut">
              <a:rPr lang="en-US" smtClean="0"/>
              <a:t>21/05/20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519C9281-1F01-5941-8158-85B2CD501E64}" type="datetimeFigureOut">
              <a:rPr lang="en-US" smtClean="0"/>
              <a:t>21/05/20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42E309-1979-9A47-8188-F6D8ED30F9BF}"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19C9281-1F01-5941-8158-85B2CD501E64}" type="datetimeFigureOut">
              <a:rPr lang="en-US" smtClean="0"/>
              <a:t>21/05/20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519C9281-1F01-5941-8158-85B2CD501E64}" type="datetimeFigureOut">
              <a:rPr lang="en-US" smtClean="0"/>
              <a:t>21/05/20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519C9281-1F01-5941-8158-85B2CD501E64}" type="datetimeFigureOut">
              <a:rPr lang="en-US" smtClean="0"/>
              <a:t>21/05/20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519C9281-1F01-5941-8158-85B2CD501E64}" type="datetimeFigureOut">
              <a:rPr lang="en-US" smtClean="0"/>
              <a:t>21/05/20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9C9281-1F01-5941-8158-85B2CD501E64}" type="datetimeFigureOut">
              <a:rPr lang="en-US" smtClean="0"/>
              <a:t>21/05/20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19C9281-1F01-5941-8158-85B2CD501E64}" type="datetimeFigureOut">
              <a:rPr lang="en-US" smtClean="0"/>
              <a:t>21/05/20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19C9281-1F01-5941-8158-85B2CD501E64}" type="datetimeFigureOut">
              <a:rPr lang="en-US" smtClean="0"/>
              <a:t>21/05/20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42E309-1979-9A47-8188-F6D8ED30F9BF}"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9C9281-1F01-5941-8158-85B2CD501E64}" type="datetimeFigureOut">
              <a:rPr lang="en-US" smtClean="0"/>
              <a:t>21/05/20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519C9281-1F01-5941-8158-85B2CD501E64}" type="datetimeFigureOut">
              <a:rPr lang="en-US" smtClean="0"/>
              <a:t>21/05/20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42E309-1979-9A47-8188-F6D8ED30F9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519C9281-1F01-5941-8158-85B2CD501E64}" type="datetimeFigureOut">
              <a:rPr lang="en-US" smtClean="0"/>
              <a:t>21/05/20</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C942E309-1979-9A47-8188-F6D8ED30F9B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8"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image" Target="../media/image8.gif"/><Relationship Id="rId5"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hyperlink" Target="https://journals.sagepub.com.ezproxy.uwtsd.ac.uk/doi/pdf/10.1111/1467-954X.12282" TargetMode="External"/><Relationship Id="rId4" Type="http://schemas.openxmlformats.org/officeDocument/2006/relationships/hyperlink" Target="https://www.equalityhumanrights.com/sites/default/files/is-britain-fairer-2018-is-wales-fairer.pdf" TargetMode="External"/><Relationship Id="rId5" Type="http://schemas.openxmlformats.org/officeDocument/2006/relationships/hyperlink" Target="https://www.google.co.uk" TargetMode="External"/><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ogle.co.uk" TargetMode="External"/><Relationship Id="rId3" Type="http://schemas.openxmlformats.org/officeDocument/2006/relationships/hyperlink" Target="https://www,google.co.uk"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gov.wales/sites/defult/files/publications/2018-02/towards-2030-a-framework-for-building-a-world-class-post-compulsory-education-system-for-wales.pdf" TargetMode="External"/><Relationship Id="rId4" Type="http://schemas.openxmlformats.org/officeDocument/2006/relationships/hyperlink" Target="https://journals-sagepub-com.ezproxy.uwtsd.ac.uk/doi/pdf/10.1177/104515951102200109" TargetMode="External"/><Relationship Id="rId5" Type="http://schemas.openxmlformats.org/officeDocument/2006/relationships/hyperlink" Target="https://www.hesa.ac.uk/data-and-analysis/students/whos-in-he" TargetMode="External"/><Relationship Id="rId1" Type="http://schemas.openxmlformats.org/officeDocument/2006/relationships/slideLayout" Target="../slideLayouts/slideLayout2.xml"/><Relationship Id="rId2" Type="http://schemas.openxmlformats.org/officeDocument/2006/relationships/hyperlink" Target="https://www.jstor.org.ezproxy.uwtsd.ac.uk/stable/3844794?seq=1%23metadata_info_tab_content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hyperlink" Target="https://www.jstor.org.ezproxy.uwtsd.ac.uk/stable/24433338?seq=2%23metadata_info_tab_content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business.senedd.wales/mglssueHistoryHome.aspx?lld=9722" TargetMode="External"/><Relationship Id="rId4" Type="http://schemas.openxmlformats.org/officeDocument/2006/relationships/hyperlink" Target="https://seneddresearch.blog/2018/03/16/poverty-in-wales-are-we-getting-the-full-picture/" TargetMode="External"/><Relationship Id="rId5" Type="http://schemas.openxmlformats.org/officeDocument/2006/relationships/hyperlink" Target="https://statswales.gov.wales/Catalogue/Education-and-Skills/Post-16-Education-and-Training/Higher-Education/Students/Enrolments-at-Welsh-HEIs/enrolmentsduringtheyear-by-level-mode-year" TargetMode="External"/><Relationship Id="rId6" Type="http://schemas.openxmlformats.org/officeDocument/2006/relationships/hyperlink" Target="https://www.studentfinancewales.co.uk" TargetMode="External"/><Relationship Id="rId7" Type="http://schemas.openxmlformats.org/officeDocument/2006/relationships/hyperlink" Target="https://www.suttontrust.com/wp-content/uploads/2020/04/COVID-19-and-Social-Mobility-1.pdf" TargetMode="External"/><Relationship Id="rId8" Type="http://schemas.openxmlformats.org/officeDocument/2006/relationships/hyperlink" Target="https://www.heacademy.ac.uk/ukpsf" TargetMode="External"/><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hyperlink" Target="https://www.uwtsd.ac.uk/pce-post-compulsory-eductaion-training/" TargetMode="External"/><Relationship Id="rId4" Type="http://schemas.openxmlformats.org/officeDocument/2006/relationships/hyperlink" Target="https://gov.wales/sites/defaults/files/publications/2018-09/maximising-the-contribution-of-the-post-compulsory-education-and-training-system-to-the-achievement-of-welsh-national-goals.pdf" TargetMode="External"/><Relationship Id="rId5" Type="http://schemas.openxmlformats.org/officeDocument/2006/relationships/hyperlink" Target="https://gweddill.gov.wales/docs/dcells/publications/170712-adult-learning-policy-statement-en.pdf" TargetMode="External"/><Relationship Id="rId6" Type="http://schemas.openxmlformats.org/officeDocument/2006/relationships/hyperlink" Target="https://gov.wales/sites/default/files/publications/2020-04/annual-report-on-equality-2018-19.pdf" TargetMode="External"/><Relationship Id="rId7" Type="http://schemas.openxmlformats.org/officeDocument/2006/relationships/hyperlink" Target="https://gov.wales/sites/default/files/publications/2018-12/cymraeg-2050-welsh-language-strategy.pdf" TargetMode="External"/><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3" Type="http://schemas.openxmlformats.org/officeDocument/2006/relationships/hyperlink" Target="https://gov.wales/kirsty-williams-sets-five-new-tests-waless-first-mobility-summit" TargetMode="External"/><Relationship Id="rId4" Type="http://schemas.openxmlformats.org/officeDocument/2006/relationships/hyperlink" Target="https://gov.wales/social-mobility-summit" TargetMode="External"/><Relationship Id="rId5" Type="http://schemas.openxmlformats.org/officeDocument/2006/relationships/hyperlink" Target="https://futuregenerations.wales/wp-content/uploads/2017/02/150623-guide-to-the-fg-act-en.pdf" TargetMode="External"/><Relationship Id="rId6" Type="http://schemas.openxmlformats.org/officeDocument/2006/relationships/hyperlink" Target="https://gov.wales/young-people-not-education-employment-or-training-neet-october-2018-september-2019" TargetMode="External"/><Relationship Id="rId1" Type="http://schemas.openxmlformats.org/officeDocument/2006/relationships/slideLayout" Target="../slideLayouts/slideLayout2.xml"/><Relationship Id="rId2" Type="http://schemas.openxmlformats.org/officeDocument/2006/relationships/hyperlink" Target="https://gov.wales/sites/default/files/publications/2019-06/digital-2030-06/digital-2030-implementation-guidanc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67308" y="4106944"/>
            <a:ext cx="6017477" cy="1569660"/>
          </a:xfrm>
          <a:prstGeom prst="rect">
            <a:avLst/>
          </a:prstGeom>
        </p:spPr>
        <p:txBody>
          <a:bodyPr wrap="square">
            <a:spAutoFit/>
          </a:bodyPr>
          <a:lstStyle/>
          <a:p>
            <a:pPr algn="ctr"/>
            <a:r>
              <a:rPr lang="en-US" sz="3200" dirty="0">
                <a:latin typeface="Arial"/>
                <a:cs typeface="Arial"/>
              </a:rPr>
              <a:t>H</a:t>
            </a:r>
            <a:r>
              <a:rPr lang="en-US" sz="3200" dirty="0" smtClean="0">
                <a:latin typeface="Arial"/>
                <a:cs typeface="Arial"/>
              </a:rPr>
              <a:t>ow Higher </a:t>
            </a:r>
            <a:r>
              <a:rPr lang="en-US" sz="3200" dirty="0">
                <a:latin typeface="Arial"/>
                <a:cs typeface="Arial"/>
              </a:rPr>
              <a:t>E</a:t>
            </a:r>
            <a:r>
              <a:rPr lang="en-US" sz="3200" dirty="0" smtClean="0">
                <a:latin typeface="Arial"/>
                <a:cs typeface="Arial"/>
              </a:rPr>
              <a:t>ducation in Wales seeks to Promote and Enhance </a:t>
            </a:r>
            <a:r>
              <a:rPr lang="en-US" sz="3200" dirty="0">
                <a:latin typeface="Arial"/>
                <a:cs typeface="Arial"/>
              </a:rPr>
              <a:t>S</a:t>
            </a:r>
            <a:r>
              <a:rPr lang="en-US" sz="3200" dirty="0" smtClean="0">
                <a:latin typeface="Arial"/>
                <a:cs typeface="Arial"/>
              </a:rPr>
              <a:t>ocial Mobility</a:t>
            </a:r>
            <a:endParaRPr lang="en-US" sz="3200" dirty="0"/>
          </a:p>
        </p:txBody>
      </p:sp>
      <p:pic>
        <p:nvPicPr>
          <p:cNvPr id="3" name="Picture 2"/>
          <p:cNvPicPr>
            <a:picLocks noChangeAspect="1"/>
          </p:cNvPicPr>
          <p:nvPr/>
        </p:nvPicPr>
        <p:blipFill>
          <a:blip r:embed="rId3"/>
          <a:stretch>
            <a:fillRect/>
          </a:stretch>
        </p:blipFill>
        <p:spPr>
          <a:xfrm>
            <a:off x="1667308" y="559405"/>
            <a:ext cx="6160843" cy="3116662"/>
          </a:xfrm>
          <a:prstGeom prst="rect">
            <a:avLst/>
          </a:prstGeom>
        </p:spPr>
      </p:pic>
      <p:sp>
        <p:nvSpPr>
          <p:cNvPr id="2" name="TextBox 1"/>
          <p:cNvSpPr txBox="1"/>
          <p:nvPr/>
        </p:nvSpPr>
        <p:spPr>
          <a:xfrm>
            <a:off x="6615190" y="6343662"/>
            <a:ext cx="2123698" cy="338554"/>
          </a:xfrm>
          <a:prstGeom prst="rect">
            <a:avLst/>
          </a:prstGeom>
          <a:noFill/>
        </p:spPr>
        <p:txBody>
          <a:bodyPr wrap="none" rtlCol="0">
            <a:spAutoFit/>
          </a:bodyPr>
          <a:lstStyle/>
          <a:p>
            <a:r>
              <a:rPr lang="en-US" sz="1600" dirty="0" smtClean="0">
                <a:latin typeface="Arial"/>
                <a:cs typeface="Arial"/>
              </a:rPr>
              <a:t>Google Image (2020) </a:t>
            </a:r>
            <a:endParaRPr lang="en-US" sz="1600" dirty="0">
              <a:latin typeface="Arial"/>
              <a:cs typeface="Arial"/>
            </a:endParaRPr>
          </a:p>
        </p:txBody>
      </p:sp>
    </p:spTree>
    <p:extLst>
      <p:ext uri="{BB962C8B-B14F-4D97-AF65-F5344CB8AC3E}">
        <p14:creationId xmlns:p14="http://schemas.microsoft.com/office/powerpoint/2010/main" val="229806064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418" y="320111"/>
            <a:ext cx="8229600" cy="307577"/>
          </a:xfrm>
        </p:spPr>
        <p:txBody>
          <a:bodyPr>
            <a:noAutofit/>
          </a:bodyPr>
          <a:lstStyle/>
          <a:p>
            <a:r>
              <a:rPr lang="en-US" sz="3600" dirty="0">
                <a:latin typeface="Arial"/>
                <a:cs typeface="Arial"/>
              </a:rPr>
              <a:t>C</a:t>
            </a:r>
            <a:r>
              <a:rPr lang="en-US" sz="3600" dirty="0" smtClean="0">
                <a:latin typeface="Arial"/>
                <a:cs typeface="Arial"/>
              </a:rPr>
              <a:t>ontents</a:t>
            </a:r>
            <a:endParaRPr lang="en-US" sz="3600" dirty="0">
              <a:latin typeface="Arial"/>
              <a:cs typeface="Arial"/>
            </a:endParaRPr>
          </a:p>
        </p:txBody>
      </p:sp>
      <p:sp>
        <p:nvSpPr>
          <p:cNvPr id="4" name="TextBox 3"/>
          <p:cNvSpPr txBox="1"/>
          <p:nvPr/>
        </p:nvSpPr>
        <p:spPr>
          <a:xfrm>
            <a:off x="0" y="627688"/>
            <a:ext cx="9144000" cy="5909311"/>
          </a:xfrm>
          <a:prstGeom prst="rect">
            <a:avLst/>
          </a:prstGeom>
          <a:noFill/>
        </p:spPr>
        <p:txBody>
          <a:bodyPr wrap="square" rtlCol="0">
            <a:spAutoFit/>
          </a:bodyPr>
          <a:lstStyle/>
          <a:p>
            <a:pPr marL="342900" indent="-342900">
              <a:buFont typeface="Arial"/>
              <a:buChar char="•"/>
            </a:pPr>
            <a:r>
              <a:rPr lang="en-US" dirty="0">
                <a:latin typeface="Arial"/>
                <a:cs typeface="Arial"/>
              </a:rPr>
              <a:t>S</a:t>
            </a:r>
            <a:r>
              <a:rPr lang="en-US" dirty="0" smtClean="0">
                <a:latin typeface="Arial"/>
                <a:cs typeface="Arial"/>
              </a:rPr>
              <a:t>ocial Mobility</a:t>
            </a:r>
          </a:p>
          <a:p>
            <a:endParaRPr lang="en-US" dirty="0" smtClean="0">
              <a:latin typeface="Arial"/>
              <a:cs typeface="Arial"/>
            </a:endParaRPr>
          </a:p>
          <a:p>
            <a:pPr marL="342900" indent="-342900">
              <a:buFont typeface="Arial"/>
              <a:buChar char="•"/>
            </a:pPr>
            <a:r>
              <a:rPr lang="en-US" dirty="0" smtClean="0">
                <a:latin typeface="Arial"/>
                <a:cs typeface="Arial"/>
              </a:rPr>
              <a:t>Model of Class</a:t>
            </a:r>
          </a:p>
          <a:p>
            <a:endParaRPr lang="en-US" dirty="0">
              <a:latin typeface="Arial"/>
              <a:cs typeface="Arial"/>
            </a:endParaRPr>
          </a:p>
          <a:p>
            <a:pPr marL="342900" indent="-342900">
              <a:buFont typeface="Arial"/>
              <a:buChar char="•"/>
            </a:pPr>
            <a:r>
              <a:rPr lang="en-US" dirty="0" smtClean="0">
                <a:latin typeface="Arial"/>
                <a:cs typeface="Arial"/>
              </a:rPr>
              <a:t>Statistics</a:t>
            </a:r>
          </a:p>
          <a:p>
            <a:pPr marL="342900" indent="-342900">
              <a:buFont typeface="Arial"/>
              <a:buChar char="•"/>
            </a:pPr>
            <a:endParaRPr lang="en-US" dirty="0" smtClean="0">
              <a:latin typeface="Arial"/>
              <a:cs typeface="Arial"/>
            </a:endParaRPr>
          </a:p>
          <a:p>
            <a:pPr marL="342900" indent="-342900">
              <a:buFont typeface="Arial"/>
              <a:buChar char="•"/>
            </a:pPr>
            <a:r>
              <a:rPr lang="en-US" dirty="0" smtClean="0">
                <a:latin typeface="Arial"/>
                <a:cs typeface="Arial"/>
              </a:rPr>
              <a:t>Welsh Government Social Mobility Summit</a:t>
            </a:r>
            <a:endParaRPr lang="en-US" dirty="0">
              <a:latin typeface="Arial"/>
              <a:cs typeface="Arial"/>
            </a:endParaRPr>
          </a:p>
          <a:p>
            <a:pPr marL="342900" indent="-342900">
              <a:buFont typeface="Arial"/>
              <a:buChar char="•"/>
            </a:pPr>
            <a:endParaRPr lang="en-US" dirty="0">
              <a:latin typeface="Arial"/>
              <a:cs typeface="Arial"/>
            </a:endParaRPr>
          </a:p>
          <a:p>
            <a:pPr marL="342900" indent="-342900">
              <a:buFont typeface="Arial"/>
              <a:buChar char="•"/>
            </a:pPr>
            <a:r>
              <a:rPr lang="en-US" dirty="0" smtClean="0">
                <a:latin typeface="Arial"/>
                <a:cs typeface="Arial"/>
              </a:rPr>
              <a:t>Barriers to social mobility in Wales</a:t>
            </a:r>
          </a:p>
          <a:p>
            <a:pPr marL="342900" indent="-342900">
              <a:buFont typeface="Arial"/>
              <a:buChar char="•"/>
            </a:pPr>
            <a:endParaRPr lang="en-US" dirty="0" smtClean="0">
              <a:latin typeface="Arial"/>
              <a:cs typeface="Arial"/>
            </a:endParaRPr>
          </a:p>
          <a:p>
            <a:pPr marL="342900" indent="-342900">
              <a:buFont typeface="Arial"/>
              <a:buChar char="•"/>
            </a:pPr>
            <a:r>
              <a:rPr lang="en-US" dirty="0" smtClean="0">
                <a:latin typeface="Arial"/>
                <a:cs typeface="Arial"/>
              </a:rPr>
              <a:t>Welsh Government promotion and engagement</a:t>
            </a:r>
          </a:p>
          <a:p>
            <a:endParaRPr lang="en-US" dirty="0">
              <a:latin typeface="Arial"/>
              <a:cs typeface="Arial"/>
            </a:endParaRPr>
          </a:p>
          <a:p>
            <a:pPr marL="342900" indent="-342900">
              <a:buFont typeface="Arial"/>
              <a:buChar char="•"/>
            </a:pPr>
            <a:r>
              <a:rPr lang="en-US" dirty="0" smtClean="0">
                <a:latin typeface="Arial"/>
                <a:cs typeface="Arial"/>
              </a:rPr>
              <a:t>Current challenges for HE/Students</a:t>
            </a:r>
          </a:p>
          <a:p>
            <a:endParaRPr lang="en-US" dirty="0">
              <a:latin typeface="Arial"/>
              <a:cs typeface="Arial"/>
            </a:endParaRPr>
          </a:p>
          <a:p>
            <a:pPr marL="342900" indent="-342900">
              <a:buFont typeface="Arial"/>
              <a:buChar char="•"/>
            </a:pPr>
            <a:r>
              <a:rPr lang="en-US" dirty="0" smtClean="0">
                <a:latin typeface="Arial"/>
                <a:cs typeface="Arial"/>
              </a:rPr>
              <a:t>HE promotion and Engagement</a:t>
            </a:r>
          </a:p>
          <a:p>
            <a:pPr marL="342900" indent="-342900">
              <a:buFont typeface="Arial"/>
              <a:buChar char="•"/>
            </a:pPr>
            <a:endParaRPr lang="en-US" dirty="0">
              <a:latin typeface="Arial"/>
              <a:cs typeface="Arial"/>
            </a:endParaRPr>
          </a:p>
          <a:p>
            <a:pPr marL="342900" indent="-342900">
              <a:buFont typeface="Arial"/>
              <a:buChar char="•"/>
            </a:pPr>
            <a:r>
              <a:rPr lang="en-US" dirty="0" smtClean="0">
                <a:latin typeface="Arial"/>
                <a:cs typeface="Arial"/>
              </a:rPr>
              <a:t>PCET </a:t>
            </a:r>
            <a:r>
              <a:rPr lang="en-US" dirty="0" err="1" smtClean="0">
                <a:latin typeface="Arial"/>
                <a:cs typeface="Arial"/>
              </a:rPr>
              <a:t>Programme</a:t>
            </a:r>
            <a:endParaRPr lang="en-US" dirty="0" smtClean="0">
              <a:latin typeface="Arial"/>
              <a:cs typeface="Arial"/>
            </a:endParaRPr>
          </a:p>
          <a:p>
            <a:pPr marL="342900" indent="-342900">
              <a:buFont typeface="Arial"/>
              <a:buChar char="•"/>
            </a:pPr>
            <a:endParaRPr lang="en-US" dirty="0">
              <a:latin typeface="Arial"/>
              <a:cs typeface="Arial"/>
            </a:endParaRPr>
          </a:p>
          <a:p>
            <a:pPr marL="342900" indent="-342900">
              <a:buFont typeface="Arial"/>
              <a:buChar char="•"/>
            </a:pPr>
            <a:r>
              <a:rPr lang="en-US" dirty="0" smtClean="0">
                <a:latin typeface="Arial"/>
                <a:cs typeface="Arial"/>
              </a:rPr>
              <a:t>Recommendations for Change</a:t>
            </a:r>
          </a:p>
          <a:p>
            <a:pPr marL="342900" indent="-342900">
              <a:buFont typeface="Arial"/>
              <a:buChar char="•"/>
            </a:pPr>
            <a:endParaRPr lang="en-US" dirty="0">
              <a:latin typeface="Arial"/>
              <a:cs typeface="Arial"/>
            </a:endParaRPr>
          </a:p>
          <a:p>
            <a:pPr marL="342900" indent="-342900">
              <a:buFont typeface="Arial"/>
              <a:buChar char="•"/>
            </a:pPr>
            <a:r>
              <a:rPr lang="en-US" dirty="0" smtClean="0">
                <a:latin typeface="Arial"/>
                <a:cs typeface="Arial"/>
              </a:rPr>
              <a:t>Conclusion</a:t>
            </a:r>
          </a:p>
        </p:txBody>
      </p:sp>
      <p:pic>
        <p:nvPicPr>
          <p:cNvPr id="5" name="Picture 4"/>
          <p:cNvPicPr>
            <a:picLocks noChangeAspect="1"/>
          </p:cNvPicPr>
          <p:nvPr/>
        </p:nvPicPr>
        <p:blipFill>
          <a:blip r:embed="rId3"/>
          <a:stretch>
            <a:fillRect/>
          </a:stretch>
        </p:blipFill>
        <p:spPr>
          <a:xfrm rot="380273">
            <a:off x="7004017" y="424886"/>
            <a:ext cx="1980495" cy="1485371"/>
          </a:xfrm>
          <a:prstGeom prst="rect">
            <a:avLst/>
          </a:prstGeom>
        </p:spPr>
      </p:pic>
      <p:sp>
        <p:nvSpPr>
          <p:cNvPr id="6" name="TextBox 5"/>
          <p:cNvSpPr txBox="1"/>
          <p:nvPr/>
        </p:nvSpPr>
        <p:spPr>
          <a:xfrm>
            <a:off x="6936749" y="6519333"/>
            <a:ext cx="2123698" cy="338554"/>
          </a:xfrm>
          <a:prstGeom prst="rect">
            <a:avLst/>
          </a:prstGeom>
          <a:noFill/>
        </p:spPr>
        <p:txBody>
          <a:bodyPr wrap="none" rtlCol="0">
            <a:spAutoFit/>
          </a:bodyPr>
          <a:lstStyle/>
          <a:p>
            <a:r>
              <a:rPr lang="en-US" sz="1600" dirty="0" smtClean="0">
                <a:latin typeface="Arial"/>
                <a:cs typeface="Arial"/>
              </a:rPr>
              <a:t>Google Image (2020)</a:t>
            </a:r>
            <a:endParaRPr lang="en-US" sz="1600" dirty="0">
              <a:latin typeface="Arial"/>
              <a:cs typeface="Arial"/>
            </a:endParaRPr>
          </a:p>
        </p:txBody>
      </p:sp>
    </p:spTree>
    <p:extLst>
      <p:ext uri="{BB962C8B-B14F-4D97-AF65-F5344CB8AC3E}">
        <p14:creationId xmlns:p14="http://schemas.microsoft.com/office/powerpoint/2010/main" val="1942898404"/>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5"/>
          </a:xfrm>
        </p:spPr>
        <p:txBody>
          <a:bodyPr/>
          <a:lstStyle/>
          <a:p>
            <a:r>
              <a:rPr lang="en-US" dirty="0" smtClean="0">
                <a:latin typeface="Arial"/>
                <a:cs typeface="Arial"/>
              </a:rPr>
              <a:t>Social Mobility</a:t>
            </a:r>
            <a:endParaRPr lang="en-US" dirty="0">
              <a:latin typeface="Arial"/>
              <a:cs typeface="Arial"/>
            </a:endParaRPr>
          </a:p>
        </p:txBody>
      </p:sp>
      <p:sp>
        <p:nvSpPr>
          <p:cNvPr id="4" name="TextBox 3"/>
          <p:cNvSpPr txBox="1"/>
          <p:nvPr/>
        </p:nvSpPr>
        <p:spPr>
          <a:xfrm>
            <a:off x="0" y="1161420"/>
            <a:ext cx="9144000" cy="6463308"/>
          </a:xfrm>
          <a:prstGeom prst="rect">
            <a:avLst/>
          </a:prstGeom>
          <a:noFill/>
        </p:spPr>
        <p:txBody>
          <a:bodyPr wrap="square" rtlCol="0">
            <a:spAutoFit/>
          </a:bodyPr>
          <a:lstStyle/>
          <a:p>
            <a:r>
              <a:rPr lang="en-US" sz="2000" i="1" dirty="0" smtClean="0">
                <a:latin typeface="Arial"/>
                <a:cs typeface="Arial"/>
              </a:rPr>
              <a:t>‘Social mobility is the movement of individuals over time between different social positions. Insofar as positions are taken to be in some way more or less advantaged, mobility can be characterized as being upward or downward in direction’ </a:t>
            </a:r>
            <a:r>
              <a:rPr lang="en-US" sz="2000" dirty="0" smtClean="0">
                <a:latin typeface="Arial"/>
                <a:cs typeface="Arial"/>
              </a:rPr>
              <a:t>(</a:t>
            </a:r>
            <a:r>
              <a:rPr lang="en-US" sz="2000" dirty="0" err="1" smtClean="0">
                <a:latin typeface="Arial"/>
                <a:cs typeface="Arial"/>
              </a:rPr>
              <a:t>Bukodi</a:t>
            </a:r>
            <a:r>
              <a:rPr lang="en-US" sz="2000" dirty="0" smtClean="0">
                <a:latin typeface="Arial"/>
                <a:cs typeface="Arial"/>
              </a:rPr>
              <a:t> and </a:t>
            </a:r>
            <a:r>
              <a:rPr lang="en-US" sz="2000" dirty="0" err="1" smtClean="0">
                <a:latin typeface="Arial"/>
                <a:cs typeface="Arial"/>
              </a:rPr>
              <a:t>Goldthorpe</a:t>
            </a:r>
            <a:r>
              <a:rPr lang="en-US" sz="2000" dirty="0" smtClean="0">
                <a:latin typeface="Arial"/>
                <a:cs typeface="Arial"/>
              </a:rPr>
              <a:t>, 2019, p.14)</a:t>
            </a:r>
            <a:r>
              <a:rPr lang="en-US" sz="2000" i="1" dirty="0" smtClean="0">
                <a:latin typeface="Arial"/>
                <a:cs typeface="Arial"/>
              </a:rPr>
              <a:t>.</a:t>
            </a:r>
          </a:p>
          <a:p>
            <a:endParaRPr lang="en-US" sz="2000" i="1" dirty="0">
              <a:latin typeface="Arial"/>
              <a:cs typeface="Arial"/>
            </a:endParaRPr>
          </a:p>
          <a:p>
            <a:endParaRPr lang="en-US" sz="2000" dirty="0" smtClean="0">
              <a:latin typeface="Arial"/>
              <a:cs typeface="Arial"/>
            </a:endParaRPr>
          </a:p>
          <a:p>
            <a:pPr marL="342900" indent="-342900">
              <a:buFont typeface="Arial"/>
              <a:buChar char="•"/>
            </a:pPr>
            <a:r>
              <a:rPr lang="en-US" sz="2000" dirty="0" smtClean="0">
                <a:latin typeface="Arial"/>
                <a:cs typeface="Arial"/>
              </a:rPr>
              <a:t>Movement could also be horizontal</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Can occur between or within a generation</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Traditionally, working, middle and upper class</a:t>
            </a:r>
          </a:p>
          <a:p>
            <a:pPr marL="342900" indent="-342900">
              <a:buFont typeface="Arial"/>
              <a:buChar char="•"/>
            </a:pPr>
            <a:endParaRPr lang="en-US" sz="2000" dirty="0">
              <a:latin typeface="Arial"/>
              <a:cs typeface="Arial"/>
            </a:endParaRPr>
          </a:p>
          <a:p>
            <a:pPr marL="342900" indent="-342900">
              <a:buFont typeface="Arial"/>
              <a:buChar char="•"/>
            </a:pPr>
            <a:r>
              <a:rPr lang="en-US" sz="2000" dirty="0">
                <a:latin typeface="Arial"/>
                <a:cs typeface="Arial"/>
              </a:rPr>
              <a:t>Immobility greatest between bottom and </a:t>
            </a:r>
            <a:r>
              <a:rPr lang="en-US" sz="2000" dirty="0" smtClean="0">
                <a:latin typeface="Arial"/>
                <a:cs typeface="Arial"/>
              </a:rPr>
              <a:t>top</a:t>
            </a:r>
            <a:endParaRPr lang="en-US" sz="2000" dirty="0">
              <a:latin typeface="Arial"/>
              <a:cs typeface="Arial"/>
            </a:endParaRPr>
          </a:p>
          <a:p>
            <a:endParaRPr lang="en-US" sz="2000" dirty="0">
              <a:latin typeface="Arial"/>
              <a:cs typeface="Arial"/>
            </a:endParaRPr>
          </a:p>
          <a:p>
            <a:pPr marL="285750" indent="-285750">
              <a:buFont typeface="Arial"/>
              <a:buChar char="•"/>
            </a:pPr>
            <a:r>
              <a:rPr lang="en-US" sz="2000" dirty="0">
                <a:latin typeface="Arial"/>
                <a:cs typeface="Arial"/>
              </a:rPr>
              <a:t>Economists focus on mobility based on income</a:t>
            </a:r>
          </a:p>
          <a:p>
            <a:pPr marL="285750" indent="-285750">
              <a:buFont typeface="Arial"/>
              <a:buChar char="•"/>
            </a:pPr>
            <a:endParaRPr lang="en-US" sz="2000" dirty="0" smtClean="0">
              <a:latin typeface="Arial"/>
              <a:cs typeface="Arial"/>
            </a:endParaRPr>
          </a:p>
          <a:p>
            <a:pPr marL="285750" indent="-285750">
              <a:buFont typeface="Arial"/>
              <a:buChar char="•"/>
            </a:pPr>
            <a:r>
              <a:rPr lang="en-US" sz="2000" dirty="0" smtClean="0">
                <a:latin typeface="Arial"/>
                <a:cs typeface="Arial"/>
              </a:rPr>
              <a:t>Sociologists traditionally focus on mobility through social class</a:t>
            </a:r>
          </a:p>
          <a:p>
            <a:endParaRPr lang="en-US" sz="2000" dirty="0" smtClean="0">
              <a:latin typeface="Arial"/>
              <a:cs typeface="Arial"/>
            </a:endParaRPr>
          </a:p>
          <a:p>
            <a:endParaRPr lang="en-US" dirty="0" smtClean="0"/>
          </a:p>
          <a:p>
            <a:endParaRPr lang="en-US" dirty="0"/>
          </a:p>
          <a:p>
            <a:endParaRPr lang="en-US" dirty="0"/>
          </a:p>
        </p:txBody>
      </p:sp>
      <p:sp>
        <p:nvSpPr>
          <p:cNvPr id="3" name="TextBox 2"/>
          <p:cNvSpPr txBox="1"/>
          <p:nvPr/>
        </p:nvSpPr>
        <p:spPr>
          <a:xfrm>
            <a:off x="3267772" y="6536492"/>
            <a:ext cx="5876228" cy="338554"/>
          </a:xfrm>
          <a:prstGeom prst="rect">
            <a:avLst/>
          </a:prstGeom>
          <a:noFill/>
        </p:spPr>
        <p:txBody>
          <a:bodyPr wrap="none" rtlCol="0">
            <a:spAutoFit/>
          </a:bodyPr>
          <a:lstStyle/>
          <a:p>
            <a:r>
              <a:rPr lang="en-US" sz="1600" dirty="0" smtClean="0">
                <a:latin typeface="Arial"/>
                <a:cs typeface="Arial"/>
              </a:rPr>
              <a:t>Google Image (2020) Major and </a:t>
            </a:r>
            <a:r>
              <a:rPr lang="en-US" sz="1600" dirty="0" err="1" smtClean="0">
                <a:latin typeface="Arial"/>
                <a:cs typeface="Arial"/>
              </a:rPr>
              <a:t>Machin</a:t>
            </a:r>
            <a:r>
              <a:rPr lang="en-US" sz="1600" dirty="0" smtClean="0">
                <a:latin typeface="Arial"/>
                <a:cs typeface="Arial"/>
              </a:rPr>
              <a:t> (2018) Savage (2015)  </a:t>
            </a:r>
            <a:endParaRPr lang="en-US" sz="1600" dirty="0">
              <a:latin typeface="Arial"/>
              <a:cs typeface="Arial"/>
            </a:endParaRPr>
          </a:p>
        </p:txBody>
      </p:sp>
      <p:pic>
        <p:nvPicPr>
          <p:cNvPr id="6" name="Picture 5"/>
          <p:cNvPicPr>
            <a:picLocks noChangeAspect="1"/>
          </p:cNvPicPr>
          <p:nvPr/>
        </p:nvPicPr>
        <p:blipFill>
          <a:blip r:embed="rId3"/>
          <a:stretch>
            <a:fillRect/>
          </a:stretch>
        </p:blipFill>
        <p:spPr>
          <a:xfrm>
            <a:off x="7658100" y="1"/>
            <a:ext cx="1485900" cy="1114425"/>
          </a:xfrm>
          <a:prstGeom prst="rect">
            <a:avLst/>
          </a:prstGeom>
        </p:spPr>
      </p:pic>
    </p:spTree>
    <p:extLst>
      <p:ext uri="{BB962C8B-B14F-4D97-AF65-F5344CB8AC3E}">
        <p14:creationId xmlns:p14="http://schemas.microsoft.com/office/powerpoint/2010/main" val="232766859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63765"/>
            <a:ext cx="9144000" cy="6678750"/>
          </a:xfrm>
          <a:prstGeom prst="rect">
            <a:avLst/>
          </a:prstGeom>
          <a:noFill/>
        </p:spPr>
        <p:txBody>
          <a:bodyPr wrap="square" rtlCol="0">
            <a:spAutoFit/>
          </a:bodyPr>
          <a:lstStyle/>
          <a:p>
            <a:pPr algn="ctr"/>
            <a:r>
              <a:rPr lang="en-US" sz="2400" b="1" dirty="0" smtClean="0">
                <a:latin typeface="Arial"/>
                <a:cs typeface="Arial"/>
              </a:rPr>
              <a:t>Historical and Contemporary Thinking</a:t>
            </a:r>
          </a:p>
          <a:p>
            <a:endParaRPr lang="en-US" sz="2400" b="1" dirty="0">
              <a:latin typeface="Arial"/>
              <a:cs typeface="Arial"/>
            </a:endParaRPr>
          </a:p>
          <a:p>
            <a:r>
              <a:rPr lang="en-US" sz="2400" b="1" dirty="0">
                <a:latin typeface="Arial"/>
                <a:cs typeface="Arial"/>
              </a:rPr>
              <a:t>The first Industrial Revolution (18</a:t>
            </a:r>
            <a:r>
              <a:rPr lang="en-US" sz="2400" b="1" baseline="30000" dirty="0">
                <a:latin typeface="Arial"/>
                <a:cs typeface="Arial"/>
              </a:rPr>
              <a:t>th</a:t>
            </a:r>
            <a:r>
              <a:rPr lang="en-US" sz="2400" b="1" dirty="0">
                <a:latin typeface="Arial"/>
                <a:cs typeface="Arial"/>
              </a:rPr>
              <a:t>-19</a:t>
            </a:r>
            <a:r>
              <a:rPr lang="en-US" sz="2400" b="1" baseline="30000" dirty="0">
                <a:latin typeface="Arial"/>
                <a:cs typeface="Arial"/>
              </a:rPr>
              <a:t>th</a:t>
            </a:r>
            <a:r>
              <a:rPr lang="en-US" sz="2400" b="1" dirty="0">
                <a:latin typeface="Arial"/>
                <a:cs typeface="Arial"/>
              </a:rPr>
              <a:t> century</a:t>
            </a:r>
            <a:r>
              <a:rPr lang="en-US" sz="2400" b="1" dirty="0" smtClean="0">
                <a:latin typeface="Arial"/>
                <a:cs typeface="Arial"/>
              </a:rPr>
              <a:t>) </a:t>
            </a:r>
            <a:r>
              <a:rPr lang="en-US" sz="2400" dirty="0" smtClean="0">
                <a:latin typeface="Arial"/>
                <a:cs typeface="Arial"/>
              </a:rPr>
              <a:t>Social </a:t>
            </a:r>
            <a:r>
              <a:rPr lang="en-US" sz="2400" dirty="0">
                <a:latin typeface="Arial"/>
                <a:cs typeface="Arial"/>
              </a:rPr>
              <a:t>class began to change in the UK, middle and working class emerged, in addition to the existing upper class (nobles) and peasants (Allen, 2017)</a:t>
            </a:r>
            <a:r>
              <a:rPr lang="en-US" sz="2400" dirty="0" smtClean="0">
                <a:latin typeface="Arial"/>
                <a:cs typeface="Arial"/>
              </a:rPr>
              <a:t>.</a:t>
            </a:r>
            <a:endParaRPr lang="en-US" sz="2400" b="1" dirty="0" smtClean="0">
              <a:latin typeface="Arial"/>
              <a:cs typeface="Arial"/>
            </a:endParaRPr>
          </a:p>
          <a:p>
            <a:endParaRPr lang="en-US" sz="2400" b="1" dirty="0">
              <a:latin typeface="Arial"/>
              <a:cs typeface="Arial"/>
            </a:endParaRPr>
          </a:p>
          <a:p>
            <a:r>
              <a:rPr lang="en-US" sz="2400" b="1" dirty="0" smtClean="0">
                <a:latin typeface="Arial"/>
                <a:cs typeface="Arial"/>
              </a:rPr>
              <a:t>Karl Marx </a:t>
            </a:r>
            <a:r>
              <a:rPr lang="en-US" sz="2400" dirty="0" smtClean="0">
                <a:latin typeface="Arial"/>
                <a:cs typeface="Arial"/>
              </a:rPr>
              <a:t>(1818-1883)  class struggle between people who have plenty and those who do not Bourgeoisie and Proletariat.</a:t>
            </a:r>
          </a:p>
          <a:p>
            <a:endParaRPr lang="en-US" sz="2400" dirty="0" smtClean="0">
              <a:latin typeface="Arial"/>
              <a:cs typeface="Arial"/>
            </a:endParaRPr>
          </a:p>
          <a:p>
            <a:r>
              <a:rPr lang="en-US" sz="2400" dirty="0" smtClean="0">
                <a:latin typeface="Arial"/>
                <a:cs typeface="Arial"/>
              </a:rPr>
              <a:t>Class is predominantly associated with ownership of property. </a:t>
            </a:r>
          </a:p>
          <a:p>
            <a:endParaRPr lang="en-US" sz="2400" dirty="0">
              <a:latin typeface="Arial"/>
              <a:cs typeface="Arial"/>
            </a:endParaRPr>
          </a:p>
          <a:p>
            <a:r>
              <a:rPr lang="en-US" sz="2400" b="1" dirty="0" smtClean="0">
                <a:latin typeface="Arial"/>
                <a:cs typeface="Arial"/>
              </a:rPr>
              <a:t>Emile Durkheim </a:t>
            </a:r>
            <a:r>
              <a:rPr lang="en-US" sz="2400" dirty="0" smtClean="0">
                <a:latin typeface="Arial"/>
                <a:cs typeface="Arial"/>
              </a:rPr>
              <a:t>(1958-1917) </a:t>
            </a:r>
            <a:r>
              <a:rPr lang="en-US" sz="2400" dirty="0" err="1" smtClean="0">
                <a:latin typeface="Arial"/>
                <a:cs typeface="Arial"/>
              </a:rPr>
              <a:t>industrialistaion</a:t>
            </a:r>
            <a:r>
              <a:rPr lang="en-US" sz="2400" dirty="0" smtClean="0">
                <a:latin typeface="Arial"/>
                <a:cs typeface="Arial"/>
              </a:rPr>
              <a:t> at the root of such social problems. </a:t>
            </a:r>
          </a:p>
          <a:p>
            <a:endParaRPr lang="en-US" sz="2400" i="1" dirty="0">
              <a:latin typeface="Arial"/>
              <a:cs typeface="Arial"/>
            </a:endParaRPr>
          </a:p>
          <a:p>
            <a:r>
              <a:rPr lang="en-US" sz="2400" b="1" i="1" dirty="0" smtClean="0">
                <a:latin typeface="Arial"/>
                <a:cs typeface="Arial"/>
              </a:rPr>
              <a:t>Max Webber </a:t>
            </a:r>
            <a:r>
              <a:rPr lang="en-US" sz="2400" i="1" dirty="0" smtClean="0">
                <a:latin typeface="Arial"/>
                <a:cs typeface="Arial"/>
              </a:rPr>
              <a:t>(1864-1920) Class division is due to more than economic factors.</a:t>
            </a:r>
            <a:endParaRPr lang="en-US" sz="2400" dirty="0" smtClean="0">
              <a:latin typeface="Arial"/>
              <a:cs typeface="Arial"/>
            </a:endParaRPr>
          </a:p>
          <a:p>
            <a:endParaRPr lang="en-US" sz="2000" dirty="0">
              <a:latin typeface="Arial"/>
              <a:cs typeface="Arial"/>
            </a:endParaRPr>
          </a:p>
        </p:txBody>
      </p:sp>
      <p:pic>
        <p:nvPicPr>
          <p:cNvPr id="3" name="Picture 2"/>
          <p:cNvPicPr>
            <a:picLocks noChangeAspect="1"/>
          </p:cNvPicPr>
          <p:nvPr/>
        </p:nvPicPr>
        <p:blipFill>
          <a:blip r:embed="rId3"/>
          <a:stretch>
            <a:fillRect/>
          </a:stretch>
        </p:blipFill>
        <p:spPr>
          <a:xfrm>
            <a:off x="7924800" y="1"/>
            <a:ext cx="1219200" cy="914400"/>
          </a:xfrm>
          <a:prstGeom prst="rect">
            <a:avLst/>
          </a:prstGeom>
        </p:spPr>
      </p:pic>
      <p:sp>
        <p:nvSpPr>
          <p:cNvPr id="2" name="TextBox 1"/>
          <p:cNvSpPr txBox="1"/>
          <p:nvPr/>
        </p:nvSpPr>
        <p:spPr>
          <a:xfrm>
            <a:off x="4453894" y="6437940"/>
            <a:ext cx="4690106" cy="338554"/>
          </a:xfrm>
          <a:prstGeom prst="rect">
            <a:avLst/>
          </a:prstGeom>
          <a:noFill/>
        </p:spPr>
        <p:txBody>
          <a:bodyPr wrap="none" rtlCol="0">
            <a:spAutoFit/>
          </a:bodyPr>
          <a:lstStyle/>
          <a:p>
            <a:r>
              <a:rPr lang="en-US" sz="1600" dirty="0" smtClean="0">
                <a:latin typeface="Arial"/>
                <a:cs typeface="Arial"/>
              </a:rPr>
              <a:t>Allen (2017) Google Image (2020) Savage (2015)</a:t>
            </a:r>
            <a:endParaRPr lang="en-US" sz="1600" dirty="0">
              <a:latin typeface="Arial"/>
              <a:cs typeface="Arial"/>
            </a:endParaRPr>
          </a:p>
        </p:txBody>
      </p:sp>
    </p:spTree>
    <p:extLst>
      <p:ext uri="{BB962C8B-B14F-4D97-AF65-F5344CB8AC3E}">
        <p14:creationId xmlns:p14="http://schemas.microsoft.com/office/powerpoint/2010/main" val="1849287130"/>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9227"/>
            <a:ext cx="9144000" cy="6832639"/>
          </a:xfrm>
          <a:prstGeom prst="rect">
            <a:avLst/>
          </a:prstGeom>
        </p:spPr>
        <p:txBody>
          <a:bodyPr wrap="square">
            <a:spAutoFit/>
          </a:bodyPr>
          <a:lstStyle/>
          <a:p>
            <a:r>
              <a:rPr lang="en-US" sz="2000" b="1" dirty="0" smtClean="0">
                <a:latin typeface="Arial"/>
                <a:cs typeface="Arial"/>
              </a:rPr>
              <a:t>John </a:t>
            </a:r>
            <a:r>
              <a:rPr lang="en-US" sz="2000" b="1" dirty="0">
                <a:latin typeface="Arial"/>
                <a:cs typeface="Arial"/>
              </a:rPr>
              <a:t>Scott </a:t>
            </a:r>
            <a:r>
              <a:rPr lang="en-US" sz="2000" dirty="0" smtClean="0">
                <a:latin typeface="Arial"/>
                <a:cs typeface="Arial"/>
              </a:rPr>
              <a:t>elite</a:t>
            </a:r>
            <a:r>
              <a:rPr lang="en-US" sz="2000" dirty="0">
                <a:latin typeface="Arial"/>
                <a:cs typeface="Arial"/>
              </a:rPr>
              <a:t>, or ‘</a:t>
            </a:r>
            <a:r>
              <a:rPr lang="en-US" sz="2000" i="1" dirty="0">
                <a:latin typeface="Arial"/>
                <a:cs typeface="Arial"/>
              </a:rPr>
              <a:t>upper echelons of the class structure</a:t>
            </a:r>
            <a:r>
              <a:rPr lang="en-US" sz="2000" dirty="0">
                <a:latin typeface="Arial"/>
                <a:cs typeface="Arial"/>
              </a:rPr>
              <a:t>’. </a:t>
            </a:r>
          </a:p>
          <a:p>
            <a:endParaRPr lang="en-US" sz="2000" b="1" dirty="0">
              <a:latin typeface="Arial"/>
              <a:cs typeface="Arial"/>
            </a:endParaRPr>
          </a:p>
          <a:p>
            <a:r>
              <a:rPr lang="en-US" sz="2000" dirty="0">
                <a:latin typeface="Arial"/>
                <a:cs typeface="Arial"/>
              </a:rPr>
              <a:t>‘</a:t>
            </a:r>
            <a:r>
              <a:rPr lang="en-US" sz="2000" i="1" dirty="0">
                <a:latin typeface="Arial"/>
                <a:cs typeface="Arial"/>
              </a:rPr>
              <a:t>the establishment is substantially self</a:t>
            </a:r>
            <a:r>
              <a:rPr lang="en-US" sz="2000" i="1" dirty="0" smtClean="0">
                <a:latin typeface="Arial"/>
                <a:cs typeface="Arial"/>
              </a:rPr>
              <a:t>-recruiting…</a:t>
            </a:r>
            <a:r>
              <a:rPr lang="en-US" sz="2000" i="1" dirty="0">
                <a:latin typeface="Arial"/>
                <a:cs typeface="Arial"/>
              </a:rPr>
              <a:t>primarily through the influence of the public schools and ancient universities</a:t>
            </a:r>
            <a:r>
              <a:rPr lang="en-US" sz="2000" dirty="0" smtClean="0">
                <a:latin typeface="Arial"/>
                <a:cs typeface="Arial"/>
              </a:rPr>
              <a:t>’</a:t>
            </a:r>
            <a:endParaRPr lang="en-US" sz="2000" dirty="0">
              <a:latin typeface="Arial"/>
              <a:cs typeface="Arial"/>
            </a:endParaRPr>
          </a:p>
          <a:p>
            <a:endParaRPr lang="en-US" sz="2000" dirty="0" smtClean="0">
              <a:latin typeface="Arial"/>
              <a:cs typeface="Arial"/>
            </a:endParaRPr>
          </a:p>
          <a:p>
            <a:pPr algn="ctr"/>
            <a:r>
              <a:rPr lang="en-US" sz="2000" b="1" dirty="0" smtClean="0">
                <a:latin typeface="Arial"/>
                <a:cs typeface="Arial"/>
              </a:rPr>
              <a:t>Model of Class</a:t>
            </a:r>
            <a:endParaRPr lang="en-US" sz="2000" dirty="0">
              <a:latin typeface="Arial"/>
              <a:cs typeface="Arial"/>
            </a:endParaRPr>
          </a:p>
          <a:p>
            <a:r>
              <a:rPr lang="en-US" sz="2000" b="1" dirty="0">
                <a:latin typeface="Arial"/>
                <a:cs typeface="Arial"/>
              </a:rPr>
              <a:t>Registrar Generals Office (1911)</a:t>
            </a:r>
            <a:r>
              <a:rPr lang="en-US" sz="2000" dirty="0">
                <a:latin typeface="Arial"/>
                <a:cs typeface="Arial"/>
              </a:rPr>
              <a:t>-the first formal measures of class developed which classified households into social class by job </a:t>
            </a:r>
            <a:r>
              <a:rPr lang="en-US" sz="1600" dirty="0">
                <a:latin typeface="Arial"/>
                <a:cs typeface="Arial"/>
              </a:rPr>
              <a:t>(Savage, 2015)</a:t>
            </a:r>
            <a:r>
              <a:rPr lang="en-US" sz="2000" dirty="0">
                <a:latin typeface="Arial"/>
                <a:cs typeface="Arial"/>
              </a:rPr>
              <a:t>. </a:t>
            </a:r>
          </a:p>
          <a:p>
            <a:endParaRPr lang="en-US" sz="2000" b="1" dirty="0" smtClean="0">
              <a:latin typeface="Arial"/>
              <a:cs typeface="Arial"/>
            </a:endParaRPr>
          </a:p>
          <a:p>
            <a:r>
              <a:rPr lang="en-US" sz="2000" b="1" dirty="0" smtClean="0">
                <a:latin typeface="Arial"/>
                <a:cs typeface="Arial"/>
              </a:rPr>
              <a:t>John </a:t>
            </a:r>
            <a:r>
              <a:rPr lang="en-US" sz="2000" b="1" dirty="0" err="1" smtClean="0">
                <a:latin typeface="Arial"/>
                <a:cs typeface="Arial"/>
              </a:rPr>
              <a:t>Goldthorpe</a:t>
            </a:r>
            <a:r>
              <a:rPr lang="en-US" sz="2000" b="1" dirty="0" smtClean="0">
                <a:latin typeface="Arial"/>
                <a:cs typeface="Arial"/>
              </a:rPr>
              <a:t> et al (Nuffield class schema-1970’s)-</a:t>
            </a:r>
            <a:r>
              <a:rPr lang="en-US" sz="2000" dirty="0" smtClean="0">
                <a:latin typeface="Arial"/>
                <a:cs typeface="Arial"/>
              </a:rPr>
              <a:t>measured social class in UK. Devised 7 distinct classes. Correlating with occupation and employment status (service- class) </a:t>
            </a:r>
            <a:r>
              <a:rPr lang="en-US" sz="1600" dirty="0" smtClean="0">
                <a:latin typeface="Arial"/>
                <a:cs typeface="Arial"/>
              </a:rPr>
              <a:t>(Savage et al, 2013, p. 220). </a:t>
            </a:r>
          </a:p>
          <a:p>
            <a:endParaRPr lang="en-US" sz="2000" b="1" dirty="0">
              <a:latin typeface="Arial"/>
              <a:cs typeface="Arial"/>
            </a:endParaRPr>
          </a:p>
          <a:p>
            <a:r>
              <a:rPr lang="en-US" sz="2000" b="1" dirty="0">
                <a:latin typeface="Arial"/>
                <a:cs typeface="Arial"/>
              </a:rPr>
              <a:t>Pierre Bourdieu </a:t>
            </a:r>
            <a:r>
              <a:rPr lang="en-US" sz="2000" dirty="0">
                <a:latin typeface="Arial"/>
                <a:cs typeface="Arial"/>
              </a:rPr>
              <a:t>1980’s-employment </a:t>
            </a:r>
            <a:r>
              <a:rPr lang="en-US" sz="2000" dirty="0" smtClean="0">
                <a:latin typeface="Arial"/>
                <a:cs typeface="Arial"/>
              </a:rPr>
              <a:t>inequalities </a:t>
            </a:r>
            <a:r>
              <a:rPr lang="en-US" sz="2000" dirty="0">
                <a:latin typeface="Arial"/>
                <a:cs typeface="Arial"/>
              </a:rPr>
              <a:t>not </a:t>
            </a:r>
            <a:r>
              <a:rPr lang="en-US" sz="2000" dirty="0" smtClean="0">
                <a:latin typeface="Arial"/>
                <a:cs typeface="Arial"/>
              </a:rPr>
              <a:t>sufficient </a:t>
            </a:r>
            <a:r>
              <a:rPr lang="en-US" sz="2000" dirty="0">
                <a:latin typeface="Arial"/>
                <a:cs typeface="Arial"/>
              </a:rPr>
              <a:t>measurement alone. </a:t>
            </a:r>
            <a:r>
              <a:rPr lang="en-US" sz="2000" dirty="0" smtClean="0">
                <a:latin typeface="Arial"/>
                <a:cs typeface="Arial"/>
              </a:rPr>
              <a:t>Economic, social </a:t>
            </a:r>
            <a:r>
              <a:rPr lang="en-US" sz="2000" dirty="0">
                <a:latin typeface="Arial"/>
                <a:cs typeface="Arial"/>
              </a:rPr>
              <a:t>and cultural capital needs to be </a:t>
            </a:r>
            <a:r>
              <a:rPr lang="en-US" sz="2000" dirty="0" smtClean="0">
                <a:latin typeface="Arial"/>
                <a:cs typeface="Arial"/>
              </a:rPr>
              <a:t>considered </a:t>
            </a:r>
            <a:r>
              <a:rPr lang="en-US" sz="1600" dirty="0" smtClean="0">
                <a:latin typeface="Arial"/>
                <a:cs typeface="Arial"/>
              </a:rPr>
              <a:t>(Savage et al, 2013, p223). </a:t>
            </a:r>
            <a:endParaRPr lang="en-US" sz="1600" dirty="0">
              <a:latin typeface="Arial"/>
              <a:cs typeface="Arial"/>
            </a:endParaRPr>
          </a:p>
          <a:p>
            <a:endParaRPr lang="en-US" sz="2000" b="1" dirty="0" smtClean="0">
              <a:latin typeface="Arial"/>
              <a:cs typeface="Arial"/>
            </a:endParaRPr>
          </a:p>
          <a:p>
            <a:r>
              <a:rPr lang="en-US" sz="2000" b="1" dirty="0" smtClean="0">
                <a:latin typeface="Arial"/>
                <a:cs typeface="Arial"/>
              </a:rPr>
              <a:t>BBC (2011) Great British Class Survey Experiment-</a:t>
            </a:r>
            <a:r>
              <a:rPr lang="en-US" sz="2000" dirty="0" smtClean="0">
                <a:latin typeface="Arial"/>
                <a:cs typeface="Arial"/>
              </a:rPr>
              <a:t>largest research completed to date in the UK. Seven classes derived based on economic, cultural and social capital questions asked and derived data </a:t>
            </a:r>
            <a:r>
              <a:rPr lang="en-US" sz="1600" dirty="0" smtClean="0">
                <a:latin typeface="Arial"/>
                <a:cs typeface="Arial"/>
              </a:rPr>
              <a:t>(Savage et al, 2013, p.220). </a:t>
            </a:r>
            <a:endParaRPr lang="en-US" sz="1600" dirty="0">
              <a:latin typeface="Arial"/>
              <a:cs typeface="Arial"/>
            </a:endParaRPr>
          </a:p>
          <a:p>
            <a:endParaRPr lang="en-US" dirty="0" smtClean="0"/>
          </a:p>
        </p:txBody>
      </p:sp>
      <p:sp>
        <p:nvSpPr>
          <p:cNvPr id="5" name="Rectangle 4"/>
          <p:cNvSpPr/>
          <p:nvPr/>
        </p:nvSpPr>
        <p:spPr>
          <a:xfrm>
            <a:off x="0" y="6371008"/>
            <a:ext cx="9144000" cy="523220"/>
          </a:xfrm>
          <a:prstGeom prst="rect">
            <a:avLst/>
          </a:prstGeom>
        </p:spPr>
        <p:txBody>
          <a:bodyPr wrap="square">
            <a:spAutoFit/>
          </a:bodyPr>
          <a:lstStyle/>
          <a:p>
            <a:r>
              <a:rPr lang="en-US" sz="1400" dirty="0" smtClean="0">
                <a:latin typeface="Arial"/>
                <a:cs typeface="Arial"/>
              </a:rPr>
              <a:t>Google Image (2020) </a:t>
            </a:r>
            <a:r>
              <a:rPr lang="en-US" sz="1400" dirty="0" err="1" smtClean="0">
                <a:latin typeface="Arial"/>
                <a:cs typeface="Arial"/>
              </a:rPr>
              <a:t>Haveman</a:t>
            </a:r>
            <a:r>
              <a:rPr lang="en-US" sz="1400" dirty="0" smtClean="0">
                <a:latin typeface="Arial"/>
                <a:cs typeface="Arial"/>
              </a:rPr>
              <a:t> and </a:t>
            </a:r>
            <a:r>
              <a:rPr lang="en-US" sz="1400" dirty="0" err="1" smtClean="0">
                <a:latin typeface="Arial"/>
                <a:cs typeface="Arial"/>
              </a:rPr>
              <a:t>Smeeding</a:t>
            </a:r>
            <a:r>
              <a:rPr lang="en-US" sz="1400" dirty="0" smtClean="0">
                <a:latin typeface="Arial"/>
                <a:cs typeface="Arial"/>
              </a:rPr>
              <a:t> (2006) Social Survey </a:t>
            </a:r>
            <a:r>
              <a:rPr lang="en-US" sz="1400" dirty="0">
                <a:latin typeface="Arial"/>
                <a:cs typeface="Arial"/>
              </a:rPr>
              <a:t>BBC (Savage, 2015</a:t>
            </a:r>
            <a:r>
              <a:rPr lang="en-US" sz="1400" dirty="0" smtClean="0">
                <a:latin typeface="Arial"/>
                <a:cs typeface="Arial"/>
              </a:rPr>
              <a:t>) Savage, et al, 2013, pp.220-222) </a:t>
            </a:r>
            <a:endParaRPr lang="en-US" sz="1400" dirty="0"/>
          </a:p>
        </p:txBody>
      </p:sp>
      <p:pic>
        <p:nvPicPr>
          <p:cNvPr id="6" name="Picture 5"/>
          <p:cNvPicPr>
            <a:picLocks noChangeAspect="1"/>
          </p:cNvPicPr>
          <p:nvPr/>
        </p:nvPicPr>
        <p:blipFill>
          <a:blip r:embed="rId3"/>
          <a:stretch>
            <a:fillRect/>
          </a:stretch>
        </p:blipFill>
        <p:spPr>
          <a:xfrm>
            <a:off x="8082844" y="1"/>
            <a:ext cx="1061155" cy="795866"/>
          </a:xfrm>
          <a:prstGeom prst="rect">
            <a:avLst/>
          </a:prstGeom>
        </p:spPr>
      </p:pic>
    </p:spTree>
    <p:extLst>
      <p:ext uri="{BB962C8B-B14F-4D97-AF65-F5344CB8AC3E}">
        <p14:creationId xmlns:p14="http://schemas.microsoft.com/office/powerpoint/2010/main" val="282477626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472405576"/>
              </p:ext>
            </p:extLst>
          </p:nvPr>
        </p:nvGraphicFramePr>
        <p:xfrm>
          <a:off x="266700" y="312804"/>
          <a:ext cx="87757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29633" y="5196007"/>
            <a:ext cx="9114367" cy="1323439"/>
          </a:xfrm>
          <a:prstGeom prst="rect">
            <a:avLst/>
          </a:prstGeom>
          <a:noFill/>
        </p:spPr>
        <p:txBody>
          <a:bodyPr wrap="square" rtlCol="0">
            <a:spAutoFit/>
          </a:bodyPr>
          <a:lstStyle/>
          <a:p>
            <a:pPr marL="342900" indent="-342900">
              <a:buFont typeface="Arial"/>
              <a:buChar char="•"/>
            </a:pPr>
            <a:r>
              <a:rPr lang="en-US" sz="2000" dirty="0" smtClean="0">
                <a:latin typeface="Arial"/>
                <a:cs typeface="Arial"/>
              </a:rPr>
              <a:t>Seven main classes devised using the data collected from both surveys.</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Each class evident in Wales; minority of Elite, large majority of Traditional </a:t>
            </a:r>
            <a:r>
              <a:rPr lang="en-US" sz="2000" dirty="0">
                <a:latin typeface="Arial"/>
                <a:cs typeface="Arial"/>
              </a:rPr>
              <a:t>W</a:t>
            </a:r>
            <a:r>
              <a:rPr lang="en-US" sz="2000" dirty="0" smtClean="0">
                <a:latin typeface="Arial"/>
                <a:cs typeface="Arial"/>
              </a:rPr>
              <a:t>orking </a:t>
            </a:r>
            <a:r>
              <a:rPr lang="en-US" sz="2000" dirty="0">
                <a:latin typeface="Arial"/>
                <a:cs typeface="Arial"/>
              </a:rPr>
              <a:t>C</a:t>
            </a:r>
            <a:r>
              <a:rPr lang="en-US" sz="2000" dirty="0" smtClean="0">
                <a:latin typeface="Arial"/>
                <a:cs typeface="Arial"/>
              </a:rPr>
              <a:t>lass.</a:t>
            </a:r>
          </a:p>
        </p:txBody>
      </p:sp>
      <p:sp>
        <p:nvSpPr>
          <p:cNvPr id="6" name="TextBox 5"/>
          <p:cNvSpPr txBox="1"/>
          <p:nvPr/>
        </p:nvSpPr>
        <p:spPr>
          <a:xfrm>
            <a:off x="0" y="0"/>
            <a:ext cx="8449733" cy="830997"/>
          </a:xfrm>
          <a:prstGeom prst="rect">
            <a:avLst/>
          </a:prstGeom>
          <a:noFill/>
        </p:spPr>
        <p:txBody>
          <a:bodyPr wrap="square" rtlCol="0">
            <a:spAutoFit/>
          </a:bodyPr>
          <a:lstStyle/>
          <a:p>
            <a:pPr algn="ctr"/>
            <a:r>
              <a:rPr lang="en-US" sz="2400" dirty="0" smtClean="0">
                <a:latin typeface="Arial"/>
                <a:cs typeface="Arial"/>
              </a:rPr>
              <a:t>A Contemporary </a:t>
            </a:r>
            <a:r>
              <a:rPr lang="en-US" sz="2400" dirty="0">
                <a:latin typeface="Arial"/>
                <a:cs typeface="Arial"/>
              </a:rPr>
              <a:t>M</a:t>
            </a:r>
            <a:r>
              <a:rPr lang="en-US" sz="2400" dirty="0" smtClean="0">
                <a:latin typeface="Arial"/>
                <a:cs typeface="Arial"/>
              </a:rPr>
              <a:t>odel of Class in the UK: Economic, Social and Cultural </a:t>
            </a:r>
            <a:r>
              <a:rPr lang="en-US" sz="2400" dirty="0">
                <a:latin typeface="Arial"/>
                <a:cs typeface="Arial"/>
              </a:rPr>
              <a:t>C</a:t>
            </a:r>
            <a:r>
              <a:rPr lang="en-US" sz="2400" dirty="0" smtClean="0">
                <a:latin typeface="Arial"/>
                <a:cs typeface="Arial"/>
              </a:rPr>
              <a:t>apital </a:t>
            </a:r>
            <a:r>
              <a:rPr lang="en-US" sz="1600" dirty="0">
                <a:latin typeface="Arial"/>
                <a:cs typeface="Arial"/>
              </a:rPr>
              <a:t>Social Survey BBC (</a:t>
            </a:r>
            <a:r>
              <a:rPr lang="en-US" sz="1600" dirty="0" smtClean="0">
                <a:latin typeface="Arial"/>
                <a:cs typeface="Arial"/>
              </a:rPr>
              <a:t>Savage</a:t>
            </a:r>
            <a:r>
              <a:rPr lang="en-US" sz="1600" dirty="0">
                <a:latin typeface="Arial"/>
                <a:cs typeface="Arial"/>
              </a:rPr>
              <a:t> </a:t>
            </a:r>
            <a:r>
              <a:rPr lang="en-US" sz="1600" dirty="0" smtClean="0">
                <a:latin typeface="Arial"/>
                <a:cs typeface="Arial"/>
              </a:rPr>
              <a:t>et al, 2013, 2015</a:t>
            </a:r>
            <a:r>
              <a:rPr lang="en-US" sz="1600" dirty="0">
                <a:latin typeface="Arial"/>
                <a:cs typeface="Arial"/>
              </a:rPr>
              <a:t>) </a:t>
            </a:r>
          </a:p>
        </p:txBody>
      </p:sp>
      <p:sp>
        <p:nvSpPr>
          <p:cNvPr id="7" name="TextBox 6"/>
          <p:cNvSpPr txBox="1"/>
          <p:nvPr/>
        </p:nvSpPr>
        <p:spPr>
          <a:xfrm>
            <a:off x="0" y="3730936"/>
            <a:ext cx="2269067" cy="1200329"/>
          </a:xfrm>
          <a:prstGeom prst="rect">
            <a:avLst/>
          </a:prstGeom>
          <a:noFill/>
        </p:spPr>
        <p:txBody>
          <a:bodyPr wrap="square" rtlCol="0">
            <a:spAutoFit/>
          </a:bodyPr>
          <a:lstStyle/>
          <a:p>
            <a:r>
              <a:rPr lang="en-US" dirty="0" smtClean="0">
                <a:latin typeface="Arial"/>
                <a:cs typeface="Arial"/>
              </a:rPr>
              <a:t>Scored lowest in all 3 areas. Unlikely to have attended university</a:t>
            </a:r>
            <a:r>
              <a:rPr lang="en-US" dirty="0" smtClean="0"/>
              <a:t>.</a:t>
            </a:r>
            <a:endParaRPr lang="en-US" dirty="0"/>
          </a:p>
        </p:txBody>
      </p:sp>
      <p:sp>
        <p:nvSpPr>
          <p:cNvPr id="8" name="TextBox 7"/>
          <p:cNvSpPr txBox="1"/>
          <p:nvPr/>
        </p:nvSpPr>
        <p:spPr>
          <a:xfrm>
            <a:off x="7130778" y="2268141"/>
            <a:ext cx="2013222" cy="1200329"/>
          </a:xfrm>
          <a:prstGeom prst="rect">
            <a:avLst/>
          </a:prstGeom>
          <a:noFill/>
        </p:spPr>
        <p:txBody>
          <a:bodyPr wrap="square" rtlCol="0">
            <a:spAutoFit/>
          </a:bodyPr>
          <a:lstStyle/>
          <a:p>
            <a:pPr algn="r"/>
            <a:r>
              <a:rPr lang="en-US" dirty="0" smtClean="0">
                <a:latin typeface="Arial"/>
                <a:cs typeface="Arial"/>
              </a:rPr>
              <a:t>Highest overall </a:t>
            </a:r>
          </a:p>
          <a:p>
            <a:pPr algn="r"/>
            <a:r>
              <a:rPr lang="en-US" dirty="0" smtClean="0">
                <a:latin typeface="Arial"/>
                <a:cs typeface="Arial"/>
              </a:rPr>
              <a:t>In the 3 areas and proportion</a:t>
            </a:r>
          </a:p>
          <a:p>
            <a:pPr algn="r"/>
            <a:r>
              <a:rPr lang="en-US" dirty="0" smtClean="0">
                <a:latin typeface="Arial"/>
                <a:cs typeface="Arial"/>
              </a:rPr>
              <a:t>of graduates</a:t>
            </a:r>
            <a:endParaRPr lang="en-US" dirty="0">
              <a:latin typeface="Arial"/>
              <a:cs typeface="Arial"/>
            </a:endParaRPr>
          </a:p>
        </p:txBody>
      </p:sp>
      <p:sp>
        <p:nvSpPr>
          <p:cNvPr id="9" name="TextBox 8"/>
          <p:cNvSpPr txBox="1"/>
          <p:nvPr/>
        </p:nvSpPr>
        <p:spPr>
          <a:xfrm>
            <a:off x="540357" y="6570359"/>
            <a:ext cx="8340344" cy="338554"/>
          </a:xfrm>
          <a:prstGeom prst="rect">
            <a:avLst/>
          </a:prstGeom>
          <a:noFill/>
        </p:spPr>
        <p:txBody>
          <a:bodyPr wrap="none" rtlCol="0">
            <a:spAutoFit/>
          </a:bodyPr>
          <a:lstStyle/>
          <a:p>
            <a:r>
              <a:rPr lang="en-US" sz="1600" dirty="0" smtClean="0">
                <a:latin typeface="Arial"/>
                <a:cs typeface="Arial"/>
              </a:rPr>
              <a:t>Divine and </a:t>
            </a:r>
            <a:r>
              <a:rPr lang="en-US" sz="1600" dirty="0" err="1" smtClean="0">
                <a:latin typeface="Arial"/>
                <a:cs typeface="Arial"/>
              </a:rPr>
              <a:t>Snee</a:t>
            </a:r>
            <a:r>
              <a:rPr lang="en-US" sz="1600" dirty="0" smtClean="0">
                <a:latin typeface="Arial"/>
                <a:cs typeface="Arial"/>
              </a:rPr>
              <a:t> (2015) </a:t>
            </a:r>
            <a:r>
              <a:rPr lang="en-US" sz="1600" dirty="0" err="1" smtClean="0">
                <a:latin typeface="Arial"/>
                <a:cs typeface="Arial"/>
              </a:rPr>
              <a:t>Haveman</a:t>
            </a:r>
            <a:r>
              <a:rPr lang="en-US" sz="1600" dirty="0" smtClean="0">
                <a:latin typeface="Arial"/>
                <a:cs typeface="Arial"/>
              </a:rPr>
              <a:t> and </a:t>
            </a:r>
            <a:r>
              <a:rPr lang="en-US" sz="1600" dirty="0" err="1" smtClean="0">
                <a:latin typeface="Arial"/>
                <a:cs typeface="Arial"/>
              </a:rPr>
              <a:t>Smeeding</a:t>
            </a:r>
            <a:r>
              <a:rPr lang="en-US" sz="1600" dirty="0" smtClean="0">
                <a:latin typeface="Arial"/>
                <a:cs typeface="Arial"/>
              </a:rPr>
              <a:t> (2006) Savage et al, 2013, pp. 235-245)</a:t>
            </a:r>
            <a:endParaRPr lang="en-US" sz="1600" dirty="0">
              <a:latin typeface="Arial"/>
              <a:cs typeface="Arial"/>
            </a:endParaRPr>
          </a:p>
        </p:txBody>
      </p:sp>
    </p:spTree>
    <p:extLst>
      <p:ext uri="{BB962C8B-B14F-4D97-AF65-F5344CB8AC3E}">
        <p14:creationId xmlns:p14="http://schemas.microsoft.com/office/powerpoint/2010/main" val="1307938513"/>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852999405"/>
              </p:ext>
            </p:extLst>
          </p:nvPr>
        </p:nvGraphicFramePr>
        <p:xfrm>
          <a:off x="63500" y="312803"/>
          <a:ext cx="9080500" cy="4394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63500" y="5045964"/>
            <a:ext cx="8978900" cy="1015663"/>
          </a:xfrm>
          <a:prstGeom prst="rect">
            <a:avLst/>
          </a:prstGeom>
          <a:noFill/>
        </p:spPr>
        <p:txBody>
          <a:bodyPr wrap="square" rtlCol="0">
            <a:spAutoFit/>
          </a:bodyPr>
          <a:lstStyle/>
          <a:p>
            <a:pPr marL="285750" indent="-285750">
              <a:buFont typeface="Arial"/>
              <a:buChar char="•"/>
            </a:pPr>
            <a:r>
              <a:rPr lang="en-US" sz="2000" dirty="0" smtClean="0">
                <a:latin typeface="Arial"/>
                <a:cs typeface="Arial"/>
              </a:rPr>
              <a:t>Typical earnings for each social class </a:t>
            </a:r>
            <a:r>
              <a:rPr lang="en-US" sz="1600" dirty="0" smtClean="0">
                <a:latin typeface="Arial"/>
                <a:cs typeface="Arial"/>
              </a:rPr>
              <a:t>(Savage et al, 2013, p230).</a:t>
            </a:r>
          </a:p>
          <a:p>
            <a:pPr marL="285750" indent="-285750">
              <a:buFont typeface="Arial"/>
              <a:buChar char="•"/>
            </a:pPr>
            <a:endParaRPr lang="en-US" sz="2000" dirty="0">
              <a:latin typeface="Arial"/>
              <a:cs typeface="Arial"/>
            </a:endParaRPr>
          </a:p>
          <a:p>
            <a:pPr marL="285750" indent="-285750">
              <a:buFont typeface="Arial"/>
              <a:buChar char="•"/>
            </a:pPr>
            <a:r>
              <a:rPr lang="en-US" sz="2000" dirty="0" smtClean="0">
                <a:latin typeface="Arial"/>
                <a:cs typeface="Arial"/>
              </a:rPr>
              <a:t>In Wales, students repay loans when in employment earning over £21,000</a:t>
            </a:r>
            <a:endParaRPr lang="en-US" sz="1600" dirty="0" smtClean="0">
              <a:latin typeface="Arial"/>
              <a:cs typeface="Arial"/>
            </a:endParaRPr>
          </a:p>
        </p:txBody>
      </p:sp>
      <p:sp>
        <p:nvSpPr>
          <p:cNvPr id="7" name="TextBox 6"/>
          <p:cNvSpPr txBox="1"/>
          <p:nvPr/>
        </p:nvSpPr>
        <p:spPr>
          <a:xfrm>
            <a:off x="1956416" y="6406049"/>
            <a:ext cx="7187584" cy="338554"/>
          </a:xfrm>
          <a:prstGeom prst="rect">
            <a:avLst/>
          </a:prstGeom>
          <a:noFill/>
        </p:spPr>
        <p:txBody>
          <a:bodyPr wrap="none" rtlCol="0">
            <a:spAutoFit/>
          </a:bodyPr>
          <a:lstStyle/>
          <a:p>
            <a:r>
              <a:rPr lang="en-US" sz="1600" dirty="0" smtClean="0">
                <a:latin typeface="Arial"/>
                <a:cs typeface="Arial"/>
              </a:rPr>
              <a:t>Savage et al (2013) </a:t>
            </a:r>
            <a:r>
              <a:rPr lang="en-US" sz="1600" dirty="0">
                <a:latin typeface="Arial"/>
                <a:cs typeface="Arial"/>
              </a:rPr>
              <a:t>Student Finance Wales (</a:t>
            </a:r>
            <a:r>
              <a:rPr lang="en-US" sz="1600" dirty="0" smtClean="0">
                <a:latin typeface="Arial"/>
                <a:cs typeface="Arial"/>
              </a:rPr>
              <a:t>2019) Welsh Government (2018)  </a:t>
            </a:r>
            <a:endParaRPr lang="en-US" sz="1600" dirty="0">
              <a:latin typeface="Arial"/>
              <a:cs typeface="Arial"/>
            </a:endParaRPr>
          </a:p>
        </p:txBody>
      </p:sp>
      <p:sp>
        <p:nvSpPr>
          <p:cNvPr id="5" name="TextBox 4"/>
          <p:cNvSpPr txBox="1"/>
          <p:nvPr/>
        </p:nvSpPr>
        <p:spPr>
          <a:xfrm>
            <a:off x="0" y="0"/>
            <a:ext cx="8449733" cy="830997"/>
          </a:xfrm>
          <a:prstGeom prst="rect">
            <a:avLst/>
          </a:prstGeom>
          <a:noFill/>
        </p:spPr>
        <p:txBody>
          <a:bodyPr wrap="square" rtlCol="0">
            <a:spAutoFit/>
          </a:bodyPr>
          <a:lstStyle/>
          <a:p>
            <a:pPr algn="ctr"/>
            <a:r>
              <a:rPr lang="en-US" sz="2400" dirty="0" smtClean="0">
                <a:latin typeface="Arial"/>
                <a:cs typeface="Arial"/>
              </a:rPr>
              <a:t>A Contemporary </a:t>
            </a:r>
            <a:r>
              <a:rPr lang="en-US" sz="2400" dirty="0">
                <a:latin typeface="Arial"/>
                <a:cs typeface="Arial"/>
              </a:rPr>
              <a:t>M</a:t>
            </a:r>
            <a:r>
              <a:rPr lang="en-US" sz="2400" dirty="0" smtClean="0">
                <a:latin typeface="Arial"/>
                <a:cs typeface="Arial"/>
              </a:rPr>
              <a:t>odel of Class in the UK: Economic, Social and Cultural </a:t>
            </a:r>
            <a:r>
              <a:rPr lang="en-US" sz="2400" dirty="0">
                <a:latin typeface="Arial"/>
                <a:cs typeface="Arial"/>
              </a:rPr>
              <a:t>C</a:t>
            </a:r>
            <a:r>
              <a:rPr lang="en-US" sz="2400" dirty="0" smtClean="0">
                <a:latin typeface="Arial"/>
                <a:cs typeface="Arial"/>
              </a:rPr>
              <a:t>apital </a:t>
            </a:r>
            <a:r>
              <a:rPr lang="en-US" sz="1600" dirty="0">
                <a:latin typeface="Arial"/>
                <a:cs typeface="Arial"/>
              </a:rPr>
              <a:t>Social Survey BBC (</a:t>
            </a:r>
            <a:r>
              <a:rPr lang="en-US" sz="1600" dirty="0" smtClean="0">
                <a:latin typeface="Arial"/>
                <a:cs typeface="Arial"/>
              </a:rPr>
              <a:t>Savage</a:t>
            </a:r>
            <a:r>
              <a:rPr lang="en-US" sz="1600" dirty="0">
                <a:latin typeface="Arial"/>
                <a:cs typeface="Arial"/>
              </a:rPr>
              <a:t> </a:t>
            </a:r>
            <a:r>
              <a:rPr lang="en-US" sz="1600" dirty="0" smtClean="0">
                <a:latin typeface="Arial"/>
                <a:cs typeface="Arial"/>
              </a:rPr>
              <a:t>et al, 2013, 2015</a:t>
            </a:r>
            <a:r>
              <a:rPr lang="en-US" sz="1600" dirty="0">
                <a:latin typeface="Arial"/>
                <a:cs typeface="Arial"/>
              </a:rPr>
              <a:t>) </a:t>
            </a:r>
          </a:p>
        </p:txBody>
      </p:sp>
    </p:spTree>
    <p:extLst>
      <p:ext uri="{BB962C8B-B14F-4D97-AF65-F5344CB8AC3E}">
        <p14:creationId xmlns:p14="http://schemas.microsoft.com/office/powerpoint/2010/main" val="307935828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237410525"/>
              </p:ext>
            </p:extLst>
          </p:nvPr>
        </p:nvGraphicFramePr>
        <p:xfrm>
          <a:off x="80643" y="1670521"/>
          <a:ext cx="8913468" cy="3169920"/>
        </p:xfrm>
        <a:graphic>
          <a:graphicData uri="http://schemas.openxmlformats.org/drawingml/2006/table">
            <a:tbl>
              <a:tblPr firstRow="1" bandRow="1">
                <a:tableStyleId>{5C22544A-7EE6-4342-B048-85BDC9FD1C3A}</a:tableStyleId>
              </a:tblPr>
              <a:tblGrid>
                <a:gridCol w="2971156"/>
                <a:gridCol w="2971156"/>
                <a:gridCol w="2971156"/>
              </a:tblGrid>
              <a:tr h="370840">
                <a:tc>
                  <a:txBody>
                    <a:bodyPr/>
                    <a:lstStyle/>
                    <a:p>
                      <a:pPr algn="l"/>
                      <a:r>
                        <a:rPr lang="en-US" sz="2000" dirty="0" smtClean="0">
                          <a:latin typeface="Arial"/>
                          <a:cs typeface="Arial"/>
                        </a:rPr>
                        <a:t>HE provider</a:t>
                      </a:r>
                      <a:endParaRPr lang="en-US" sz="2000" dirty="0">
                        <a:latin typeface="Arial"/>
                        <a:cs typeface="Arial"/>
                      </a:endParaRPr>
                    </a:p>
                  </a:txBody>
                  <a:tcPr/>
                </a:tc>
                <a:tc>
                  <a:txBody>
                    <a:bodyPr/>
                    <a:lstStyle/>
                    <a:p>
                      <a:pPr algn="ctr"/>
                      <a:r>
                        <a:rPr lang="en-US" sz="2000" dirty="0" smtClean="0">
                          <a:latin typeface="Arial"/>
                          <a:cs typeface="Arial"/>
                        </a:rPr>
                        <a:t>Female</a:t>
                      </a:r>
                      <a:endParaRPr lang="en-US" sz="2000" dirty="0">
                        <a:latin typeface="Arial"/>
                        <a:cs typeface="Arial"/>
                      </a:endParaRPr>
                    </a:p>
                  </a:txBody>
                  <a:tcPr/>
                </a:tc>
                <a:tc>
                  <a:txBody>
                    <a:bodyPr/>
                    <a:lstStyle/>
                    <a:p>
                      <a:pPr algn="ctr"/>
                      <a:r>
                        <a:rPr lang="en-US" sz="2000" dirty="0" smtClean="0">
                          <a:latin typeface="Arial"/>
                          <a:cs typeface="Arial"/>
                        </a:rPr>
                        <a:t>Male</a:t>
                      </a:r>
                      <a:endParaRPr lang="en-US" sz="2000" dirty="0">
                        <a:latin typeface="Arial"/>
                        <a:cs typeface="Arial"/>
                      </a:endParaRPr>
                    </a:p>
                  </a:txBody>
                  <a:tcPr/>
                </a:tc>
              </a:tr>
              <a:tr h="370840">
                <a:tc>
                  <a:txBody>
                    <a:bodyPr/>
                    <a:lstStyle/>
                    <a:p>
                      <a:pPr algn="l"/>
                      <a:r>
                        <a:rPr lang="en-US" sz="2000" dirty="0" smtClean="0">
                          <a:latin typeface="Arial"/>
                          <a:cs typeface="Arial"/>
                        </a:rPr>
                        <a:t>Swansea University</a:t>
                      </a:r>
                      <a:endParaRPr lang="en-US" sz="2000" dirty="0">
                        <a:latin typeface="Arial"/>
                        <a:cs typeface="Arial"/>
                      </a:endParaRPr>
                    </a:p>
                  </a:txBody>
                  <a:tcPr/>
                </a:tc>
                <a:tc>
                  <a:txBody>
                    <a:bodyPr/>
                    <a:lstStyle/>
                    <a:p>
                      <a:pPr algn="ctr"/>
                      <a:r>
                        <a:rPr lang="en-US" sz="2000" dirty="0" smtClean="0">
                          <a:latin typeface="Arial"/>
                          <a:cs typeface="Arial"/>
                        </a:rPr>
                        <a:t>9,750</a:t>
                      </a:r>
                      <a:endParaRPr lang="en-US" sz="2000" dirty="0">
                        <a:latin typeface="Arial"/>
                        <a:cs typeface="Arial"/>
                      </a:endParaRPr>
                    </a:p>
                  </a:txBody>
                  <a:tcPr/>
                </a:tc>
                <a:tc>
                  <a:txBody>
                    <a:bodyPr/>
                    <a:lstStyle/>
                    <a:p>
                      <a:pPr algn="ctr"/>
                      <a:r>
                        <a:rPr lang="en-US" sz="2000" dirty="0" smtClean="0">
                          <a:latin typeface="Arial"/>
                          <a:cs typeface="Arial"/>
                        </a:rPr>
                        <a:t>10,870</a:t>
                      </a:r>
                      <a:endParaRPr lang="en-US" sz="2000" dirty="0">
                        <a:latin typeface="Arial"/>
                        <a:cs typeface="Arial"/>
                      </a:endParaRPr>
                    </a:p>
                  </a:txBody>
                  <a:tcPr/>
                </a:tc>
              </a:tr>
              <a:tr h="370840">
                <a:tc>
                  <a:txBody>
                    <a:bodyPr/>
                    <a:lstStyle/>
                    <a:p>
                      <a:pPr algn="l"/>
                      <a:r>
                        <a:rPr lang="en-US" sz="2000" dirty="0" smtClean="0">
                          <a:latin typeface="Arial"/>
                          <a:cs typeface="Arial"/>
                        </a:rPr>
                        <a:t>UWTSD</a:t>
                      </a:r>
                      <a:endParaRPr lang="en-US" sz="2000" dirty="0">
                        <a:latin typeface="Arial"/>
                        <a:cs typeface="Arial"/>
                      </a:endParaRPr>
                    </a:p>
                  </a:txBody>
                  <a:tcPr/>
                </a:tc>
                <a:tc>
                  <a:txBody>
                    <a:bodyPr/>
                    <a:lstStyle/>
                    <a:p>
                      <a:pPr algn="ctr"/>
                      <a:r>
                        <a:rPr lang="en-US" sz="2000" dirty="0" smtClean="0">
                          <a:latin typeface="Arial"/>
                          <a:cs typeface="Arial"/>
                        </a:rPr>
                        <a:t>6,310</a:t>
                      </a:r>
                      <a:endParaRPr lang="en-US" sz="2000" dirty="0">
                        <a:latin typeface="Arial"/>
                        <a:cs typeface="Arial"/>
                      </a:endParaRPr>
                    </a:p>
                  </a:txBody>
                  <a:tcPr/>
                </a:tc>
                <a:tc>
                  <a:txBody>
                    <a:bodyPr/>
                    <a:lstStyle/>
                    <a:p>
                      <a:pPr algn="ctr"/>
                      <a:r>
                        <a:rPr lang="en-US" sz="2000" dirty="0" smtClean="0">
                          <a:latin typeface="Arial"/>
                          <a:cs typeface="Arial"/>
                        </a:rPr>
                        <a:t>4,810</a:t>
                      </a:r>
                      <a:endParaRPr lang="en-US" sz="2000" dirty="0">
                        <a:latin typeface="Arial"/>
                        <a:cs typeface="Arial"/>
                      </a:endParaRPr>
                    </a:p>
                  </a:txBody>
                  <a:tcPr/>
                </a:tc>
              </a:tr>
              <a:tr h="370840">
                <a:tc>
                  <a:txBody>
                    <a:bodyPr/>
                    <a:lstStyle/>
                    <a:p>
                      <a:pPr algn="l"/>
                      <a:r>
                        <a:rPr lang="en-US" sz="2000" dirty="0" smtClean="0">
                          <a:latin typeface="Arial"/>
                          <a:cs typeface="Arial"/>
                        </a:rPr>
                        <a:t>Bangor University</a:t>
                      </a:r>
                      <a:endParaRPr lang="en-US" sz="2000" dirty="0">
                        <a:latin typeface="Arial"/>
                        <a:cs typeface="Arial"/>
                      </a:endParaRPr>
                    </a:p>
                  </a:txBody>
                  <a:tcPr/>
                </a:tc>
                <a:tc>
                  <a:txBody>
                    <a:bodyPr/>
                    <a:lstStyle/>
                    <a:p>
                      <a:pPr algn="ctr"/>
                      <a:r>
                        <a:rPr lang="en-US" sz="2000" dirty="0" smtClean="0">
                          <a:latin typeface="Arial"/>
                          <a:cs typeface="Arial"/>
                        </a:rPr>
                        <a:t>6,095</a:t>
                      </a:r>
                      <a:endParaRPr lang="en-US" sz="2000" dirty="0">
                        <a:latin typeface="Arial"/>
                        <a:cs typeface="Arial"/>
                      </a:endParaRPr>
                    </a:p>
                  </a:txBody>
                  <a:tcPr/>
                </a:tc>
                <a:tc>
                  <a:txBody>
                    <a:bodyPr/>
                    <a:lstStyle/>
                    <a:p>
                      <a:pPr algn="ctr"/>
                      <a:r>
                        <a:rPr lang="en-US" sz="2000" dirty="0" smtClean="0">
                          <a:latin typeface="Arial"/>
                          <a:cs typeface="Arial"/>
                        </a:rPr>
                        <a:t>4.095</a:t>
                      </a:r>
                      <a:endParaRPr lang="en-US" sz="2000" dirty="0">
                        <a:latin typeface="Arial"/>
                        <a:cs typeface="Arial"/>
                      </a:endParaRPr>
                    </a:p>
                  </a:txBody>
                  <a:tcPr/>
                </a:tc>
              </a:tr>
              <a:tr h="370840">
                <a:tc>
                  <a:txBody>
                    <a:bodyPr/>
                    <a:lstStyle/>
                    <a:p>
                      <a:pPr algn="l"/>
                      <a:r>
                        <a:rPr lang="en-US" sz="2000" dirty="0" smtClean="0">
                          <a:latin typeface="Arial"/>
                          <a:cs typeface="Arial"/>
                        </a:rPr>
                        <a:t>Cardiff Metropolitan</a:t>
                      </a:r>
                      <a:endParaRPr lang="en-US" sz="2000" dirty="0">
                        <a:latin typeface="Arial"/>
                        <a:cs typeface="Arial"/>
                      </a:endParaRPr>
                    </a:p>
                  </a:txBody>
                  <a:tcPr/>
                </a:tc>
                <a:tc>
                  <a:txBody>
                    <a:bodyPr/>
                    <a:lstStyle/>
                    <a:p>
                      <a:pPr algn="ctr"/>
                      <a:r>
                        <a:rPr lang="en-US" sz="2000" dirty="0" smtClean="0">
                          <a:latin typeface="Arial"/>
                          <a:cs typeface="Arial"/>
                        </a:rPr>
                        <a:t>6,050</a:t>
                      </a:r>
                      <a:endParaRPr lang="en-US" sz="2000" dirty="0">
                        <a:latin typeface="Arial"/>
                        <a:cs typeface="Arial"/>
                      </a:endParaRPr>
                    </a:p>
                  </a:txBody>
                  <a:tcPr/>
                </a:tc>
                <a:tc>
                  <a:txBody>
                    <a:bodyPr/>
                    <a:lstStyle/>
                    <a:p>
                      <a:pPr algn="ctr"/>
                      <a:r>
                        <a:rPr lang="en-US" sz="2000" dirty="0" smtClean="0">
                          <a:latin typeface="Arial"/>
                          <a:cs typeface="Arial"/>
                        </a:rPr>
                        <a:t>4,620</a:t>
                      </a:r>
                      <a:endParaRPr lang="en-US" sz="2000" dirty="0">
                        <a:latin typeface="Arial"/>
                        <a:cs typeface="Arial"/>
                      </a:endParaRPr>
                    </a:p>
                  </a:txBody>
                  <a:tcPr/>
                </a:tc>
              </a:tr>
              <a:tr h="370840">
                <a:tc>
                  <a:txBody>
                    <a:bodyPr/>
                    <a:lstStyle/>
                    <a:p>
                      <a:pPr algn="l"/>
                      <a:r>
                        <a:rPr lang="en-US" sz="2000" dirty="0" smtClean="0">
                          <a:latin typeface="Arial"/>
                          <a:cs typeface="Arial"/>
                        </a:rPr>
                        <a:t>The Open University</a:t>
                      </a:r>
                      <a:endParaRPr lang="en-US" sz="2000" dirty="0">
                        <a:latin typeface="Arial"/>
                        <a:cs typeface="Arial"/>
                      </a:endParaRPr>
                    </a:p>
                  </a:txBody>
                  <a:tcPr/>
                </a:tc>
                <a:tc>
                  <a:txBody>
                    <a:bodyPr/>
                    <a:lstStyle/>
                    <a:p>
                      <a:pPr algn="ctr"/>
                      <a:r>
                        <a:rPr lang="en-US" sz="2000" dirty="0" smtClean="0">
                          <a:latin typeface="Arial"/>
                          <a:cs typeface="Arial"/>
                        </a:rPr>
                        <a:t>5,240</a:t>
                      </a:r>
                      <a:endParaRPr lang="en-US" sz="2000" dirty="0">
                        <a:latin typeface="Arial"/>
                        <a:cs typeface="Arial"/>
                      </a:endParaRPr>
                    </a:p>
                  </a:txBody>
                  <a:tcPr/>
                </a:tc>
                <a:tc>
                  <a:txBody>
                    <a:bodyPr/>
                    <a:lstStyle/>
                    <a:p>
                      <a:pPr algn="ctr"/>
                      <a:r>
                        <a:rPr lang="en-US" sz="2000" dirty="0" smtClean="0">
                          <a:latin typeface="Arial"/>
                          <a:cs typeface="Arial"/>
                        </a:rPr>
                        <a:t>3,380</a:t>
                      </a:r>
                      <a:endParaRPr lang="en-US" sz="2000" dirty="0">
                        <a:latin typeface="Arial"/>
                        <a:cs typeface="Arial"/>
                      </a:endParaRPr>
                    </a:p>
                  </a:txBody>
                  <a:tcPr/>
                </a:tc>
              </a:tr>
              <a:tr h="370840">
                <a:tc>
                  <a:txBody>
                    <a:bodyPr/>
                    <a:lstStyle/>
                    <a:p>
                      <a:pPr algn="l"/>
                      <a:r>
                        <a:rPr lang="en-US" sz="2000" dirty="0" smtClean="0">
                          <a:latin typeface="Arial"/>
                          <a:cs typeface="Arial"/>
                        </a:rPr>
                        <a:t>Gower College</a:t>
                      </a:r>
                      <a:endParaRPr lang="en-US" sz="2000" dirty="0">
                        <a:latin typeface="Arial"/>
                        <a:cs typeface="Arial"/>
                      </a:endParaRPr>
                    </a:p>
                  </a:txBody>
                  <a:tcPr/>
                </a:tc>
                <a:tc>
                  <a:txBody>
                    <a:bodyPr/>
                    <a:lstStyle/>
                    <a:p>
                      <a:pPr algn="ctr"/>
                      <a:r>
                        <a:rPr lang="en-US" sz="2000" dirty="0" smtClean="0">
                          <a:latin typeface="Arial"/>
                          <a:cs typeface="Arial"/>
                        </a:rPr>
                        <a:t>75</a:t>
                      </a:r>
                      <a:endParaRPr lang="en-US" sz="2000" dirty="0">
                        <a:latin typeface="Arial"/>
                        <a:cs typeface="Arial"/>
                      </a:endParaRPr>
                    </a:p>
                  </a:txBody>
                  <a:tcPr/>
                </a:tc>
                <a:tc>
                  <a:txBody>
                    <a:bodyPr/>
                    <a:lstStyle/>
                    <a:p>
                      <a:pPr algn="ctr"/>
                      <a:r>
                        <a:rPr lang="en-US" sz="2000" dirty="0" smtClean="0">
                          <a:latin typeface="Arial"/>
                          <a:cs typeface="Arial"/>
                        </a:rPr>
                        <a:t>60</a:t>
                      </a:r>
                      <a:endParaRPr lang="en-US" sz="2000" dirty="0">
                        <a:latin typeface="Arial"/>
                        <a:cs typeface="Arial"/>
                      </a:endParaRPr>
                    </a:p>
                  </a:txBody>
                  <a:tcPr/>
                </a:tc>
              </a:tr>
              <a:tr h="370840">
                <a:tc>
                  <a:txBody>
                    <a:bodyPr/>
                    <a:lstStyle/>
                    <a:p>
                      <a:pPr algn="l"/>
                      <a:r>
                        <a:rPr lang="en-US" sz="2000" b="1" dirty="0" smtClean="0">
                          <a:latin typeface="Arial"/>
                          <a:cs typeface="Arial"/>
                        </a:rPr>
                        <a:t>Total</a:t>
                      </a:r>
                      <a:endParaRPr lang="en-US" sz="2000" b="1" dirty="0">
                        <a:latin typeface="Arial"/>
                        <a:cs typeface="Arial"/>
                      </a:endParaRPr>
                    </a:p>
                  </a:txBody>
                  <a:tcPr/>
                </a:tc>
                <a:tc>
                  <a:txBody>
                    <a:bodyPr/>
                    <a:lstStyle/>
                    <a:p>
                      <a:pPr algn="ctr"/>
                      <a:r>
                        <a:rPr lang="en-US" sz="2000" b="1" dirty="0" smtClean="0">
                          <a:latin typeface="Arial"/>
                          <a:cs typeface="Arial"/>
                        </a:rPr>
                        <a:t>33,520</a:t>
                      </a:r>
                      <a:endParaRPr lang="en-US" sz="2000" b="1" dirty="0">
                        <a:latin typeface="Arial"/>
                        <a:cs typeface="Arial"/>
                      </a:endParaRPr>
                    </a:p>
                  </a:txBody>
                  <a:tcPr/>
                </a:tc>
                <a:tc>
                  <a:txBody>
                    <a:bodyPr/>
                    <a:lstStyle/>
                    <a:p>
                      <a:pPr algn="ctr"/>
                      <a:r>
                        <a:rPr lang="en-US" sz="2000" b="1" dirty="0" smtClean="0">
                          <a:latin typeface="Arial"/>
                          <a:cs typeface="Arial"/>
                        </a:rPr>
                        <a:t>27,835</a:t>
                      </a:r>
                      <a:endParaRPr lang="en-US" sz="2000" b="1" dirty="0">
                        <a:latin typeface="Arial"/>
                        <a:cs typeface="Arial"/>
                      </a:endParaRPr>
                    </a:p>
                  </a:txBody>
                  <a:tcPr/>
                </a:tc>
              </a:tr>
            </a:tbl>
          </a:graphicData>
        </a:graphic>
      </p:graphicFrame>
      <p:sp>
        <p:nvSpPr>
          <p:cNvPr id="6" name="TextBox 5"/>
          <p:cNvSpPr txBox="1"/>
          <p:nvPr/>
        </p:nvSpPr>
        <p:spPr>
          <a:xfrm>
            <a:off x="80642" y="27811"/>
            <a:ext cx="9063357" cy="1384995"/>
          </a:xfrm>
          <a:prstGeom prst="rect">
            <a:avLst/>
          </a:prstGeom>
          <a:noFill/>
        </p:spPr>
        <p:txBody>
          <a:bodyPr wrap="square" rtlCol="0">
            <a:spAutoFit/>
          </a:bodyPr>
          <a:lstStyle/>
          <a:p>
            <a:pPr algn="ctr"/>
            <a:r>
              <a:rPr lang="en-US" sz="2400" b="1" dirty="0" smtClean="0">
                <a:latin typeface="Arial"/>
                <a:cs typeface="Arial"/>
              </a:rPr>
              <a:t>HE Student </a:t>
            </a:r>
            <a:r>
              <a:rPr lang="en-US" sz="2400" b="1" dirty="0">
                <a:latin typeface="Arial"/>
                <a:cs typeface="Arial"/>
              </a:rPr>
              <a:t>E</a:t>
            </a:r>
            <a:r>
              <a:rPr lang="en-US" sz="2400" b="1" dirty="0" smtClean="0">
                <a:latin typeface="Arial"/>
                <a:cs typeface="Arial"/>
              </a:rPr>
              <a:t>nrolment in Wales 2018/2019 </a:t>
            </a:r>
          </a:p>
          <a:p>
            <a:pPr algn="ctr"/>
            <a:endParaRPr lang="en-US" sz="2400" b="1" dirty="0" smtClean="0">
              <a:latin typeface="Arial"/>
              <a:cs typeface="Arial"/>
            </a:endParaRPr>
          </a:p>
          <a:p>
            <a:r>
              <a:rPr lang="en-US" sz="2000" dirty="0" smtClean="0">
                <a:latin typeface="Arial"/>
                <a:cs typeface="Arial"/>
              </a:rPr>
              <a:t>HE/FE/OU (Undergraduate/Post</a:t>
            </a:r>
            <a:r>
              <a:rPr lang="en-US" sz="2000" dirty="0">
                <a:latin typeface="Arial"/>
                <a:cs typeface="Arial"/>
              </a:rPr>
              <a:t>g</a:t>
            </a:r>
            <a:r>
              <a:rPr lang="en-US" sz="2000" dirty="0" smtClean="0">
                <a:latin typeface="Arial"/>
                <a:cs typeface="Arial"/>
              </a:rPr>
              <a:t>raduate-full/part-time) </a:t>
            </a:r>
            <a:r>
              <a:rPr lang="en-US" sz="2000" b="1" dirty="0" smtClean="0">
                <a:latin typeface="Arial"/>
                <a:cs typeface="Arial"/>
              </a:rPr>
              <a:t>132,210</a:t>
            </a:r>
          </a:p>
          <a:p>
            <a:r>
              <a:rPr lang="en-US" sz="1600" dirty="0" smtClean="0">
                <a:latin typeface="Arial"/>
                <a:cs typeface="Arial"/>
              </a:rPr>
              <a:t>(STATS Wales, 2020)</a:t>
            </a:r>
            <a:endParaRPr lang="en-US" sz="1600" dirty="0">
              <a:latin typeface="Arial"/>
              <a:cs typeface="Arial"/>
            </a:endParaRPr>
          </a:p>
        </p:txBody>
      </p:sp>
      <p:sp>
        <p:nvSpPr>
          <p:cNvPr id="7" name="TextBox 6"/>
          <p:cNvSpPr txBox="1"/>
          <p:nvPr/>
        </p:nvSpPr>
        <p:spPr>
          <a:xfrm>
            <a:off x="529676" y="5065464"/>
            <a:ext cx="8204177" cy="1292662"/>
          </a:xfrm>
          <a:prstGeom prst="rect">
            <a:avLst/>
          </a:prstGeom>
          <a:noFill/>
        </p:spPr>
        <p:txBody>
          <a:bodyPr wrap="none" rtlCol="0">
            <a:spAutoFit/>
          </a:bodyPr>
          <a:lstStyle/>
          <a:p>
            <a:r>
              <a:rPr lang="en-US" dirty="0" smtClean="0"/>
              <a:t>  </a:t>
            </a:r>
            <a:r>
              <a:rPr lang="en-US" dirty="0" smtClean="0">
                <a:latin typeface="Arial"/>
                <a:cs typeface="Arial"/>
              </a:rPr>
              <a:t>             </a:t>
            </a:r>
            <a:r>
              <a:rPr lang="en-US" b="1" dirty="0" smtClean="0">
                <a:latin typeface="Arial"/>
                <a:cs typeface="Arial"/>
              </a:rPr>
              <a:t>      </a:t>
            </a:r>
            <a:r>
              <a:rPr lang="en-US" sz="2400" b="1" dirty="0" smtClean="0">
                <a:latin typeface="Arial"/>
                <a:cs typeface="Arial"/>
              </a:rPr>
              <a:t> Female                                              Male                 </a:t>
            </a:r>
          </a:p>
          <a:p>
            <a:r>
              <a:rPr lang="en-US" dirty="0" smtClean="0">
                <a:latin typeface="Arial"/>
                <a:cs typeface="Arial"/>
              </a:rPr>
              <a:t> Undergraduate         Postgraduate                     Undergraduate  Post</a:t>
            </a:r>
            <a:r>
              <a:rPr lang="en-US" dirty="0">
                <a:latin typeface="Arial"/>
                <a:cs typeface="Arial"/>
              </a:rPr>
              <a:t>g</a:t>
            </a:r>
            <a:r>
              <a:rPr lang="en-US" dirty="0" smtClean="0">
                <a:latin typeface="Arial"/>
                <a:cs typeface="Arial"/>
              </a:rPr>
              <a:t>raduate</a:t>
            </a:r>
          </a:p>
          <a:p>
            <a:r>
              <a:rPr lang="en-US" dirty="0" smtClean="0">
                <a:latin typeface="Arial"/>
                <a:cs typeface="Arial"/>
              </a:rPr>
              <a:t>       </a:t>
            </a:r>
            <a:r>
              <a:rPr lang="en-US" b="1" dirty="0" smtClean="0">
                <a:latin typeface="Arial"/>
                <a:cs typeface="Arial"/>
              </a:rPr>
              <a:t>27,230                           6,295                        23,220               4,610</a:t>
            </a:r>
            <a:endParaRPr lang="en-US" b="1" dirty="0">
              <a:latin typeface="Arial"/>
              <a:cs typeface="Arial"/>
            </a:endParaRPr>
          </a:p>
          <a:p>
            <a:r>
              <a:rPr lang="en-US" b="1" dirty="0" smtClean="0"/>
              <a:t> </a:t>
            </a:r>
            <a:endParaRPr lang="en-US" b="1" dirty="0"/>
          </a:p>
        </p:txBody>
      </p:sp>
      <p:sp>
        <p:nvSpPr>
          <p:cNvPr id="9" name="TextBox 8"/>
          <p:cNvSpPr txBox="1"/>
          <p:nvPr/>
        </p:nvSpPr>
        <p:spPr>
          <a:xfrm>
            <a:off x="5323906" y="6510639"/>
            <a:ext cx="3777496" cy="338554"/>
          </a:xfrm>
          <a:prstGeom prst="rect">
            <a:avLst/>
          </a:prstGeom>
          <a:noFill/>
        </p:spPr>
        <p:txBody>
          <a:bodyPr wrap="none" rtlCol="0">
            <a:spAutoFit/>
          </a:bodyPr>
          <a:lstStyle/>
          <a:p>
            <a:r>
              <a:rPr lang="en-US" sz="1600" dirty="0" smtClean="0">
                <a:latin typeface="Arial"/>
                <a:cs typeface="Arial"/>
              </a:rPr>
              <a:t>Google Image (2020) HESA (2020, p.5)</a:t>
            </a:r>
            <a:endParaRPr lang="en-US" sz="1600" dirty="0">
              <a:latin typeface="Arial"/>
              <a:cs typeface="Arial"/>
            </a:endParaRPr>
          </a:p>
        </p:txBody>
      </p:sp>
      <p:pic>
        <p:nvPicPr>
          <p:cNvPr id="8" name="Picture 7"/>
          <p:cNvPicPr>
            <a:picLocks noChangeAspect="1"/>
          </p:cNvPicPr>
          <p:nvPr/>
        </p:nvPicPr>
        <p:blipFill>
          <a:blip r:embed="rId3"/>
          <a:stretch>
            <a:fillRect/>
          </a:stretch>
        </p:blipFill>
        <p:spPr>
          <a:xfrm rot="380273">
            <a:off x="7942805" y="84756"/>
            <a:ext cx="1076374" cy="807280"/>
          </a:xfrm>
          <a:prstGeom prst="rect">
            <a:avLst/>
          </a:prstGeom>
        </p:spPr>
      </p:pic>
    </p:spTree>
    <p:extLst>
      <p:ext uri="{BB962C8B-B14F-4D97-AF65-F5344CB8AC3E}">
        <p14:creationId xmlns:p14="http://schemas.microsoft.com/office/powerpoint/2010/main" val="101198147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090656"/>
            <a:ext cx="9144000" cy="4832092"/>
          </a:xfrm>
          <a:prstGeom prst="rect">
            <a:avLst/>
          </a:prstGeom>
        </p:spPr>
        <p:txBody>
          <a:bodyPr wrap="square">
            <a:spAutoFit/>
          </a:bodyPr>
          <a:lstStyle/>
          <a:p>
            <a:pPr marL="342900" indent="-342900">
              <a:buAutoNum type="arabicPeriod"/>
            </a:pPr>
            <a:r>
              <a:rPr lang="en-US" sz="2200" dirty="0" smtClean="0">
                <a:latin typeface="Arial"/>
                <a:cs typeface="Arial"/>
              </a:rPr>
              <a:t>‘</a:t>
            </a:r>
            <a:r>
              <a:rPr lang="en-US" sz="2200" i="1" dirty="0" smtClean="0">
                <a:latin typeface="Arial"/>
                <a:cs typeface="Arial"/>
              </a:rPr>
              <a:t>An increase of at least 10% in the number of students studying at Masters level</a:t>
            </a:r>
            <a:r>
              <a:rPr lang="en-US" sz="2200" dirty="0" smtClean="0">
                <a:latin typeface="Arial"/>
                <a:cs typeface="Arial"/>
              </a:rPr>
              <a:t>’</a:t>
            </a:r>
          </a:p>
          <a:p>
            <a:pPr marL="342900" indent="-342900">
              <a:buAutoNum type="arabicPeriod"/>
            </a:pPr>
            <a:endParaRPr lang="en-US" sz="2200" i="1" dirty="0" smtClean="0">
              <a:latin typeface="Arial"/>
              <a:cs typeface="Arial"/>
            </a:endParaRPr>
          </a:p>
          <a:p>
            <a:r>
              <a:rPr lang="en-US" sz="2200" i="1" dirty="0" smtClean="0">
                <a:latin typeface="Arial"/>
                <a:cs typeface="Arial"/>
              </a:rPr>
              <a:t>2. ‘Doubling the number of students benefiting from the experience of            studying or working abroad’</a:t>
            </a:r>
          </a:p>
          <a:p>
            <a:endParaRPr lang="en-US" sz="2200" i="1" dirty="0">
              <a:latin typeface="Arial"/>
              <a:cs typeface="Arial"/>
            </a:endParaRPr>
          </a:p>
          <a:p>
            <a:r>
              <a:rPr lang="en-US" sz="2200" i="1" dirty="0" smtClean="0">
                <a:latin typeface="Arial"/>
                <a:cs typeface="Arial"/>
              </a:rPr>
              <a:t>3. ‘An expectation that nearly every pupil will be entered for a Science GCSE’</a:t>
            </a:r>
          </a:p>
          <a:p>
            <a:endParaRPr lang="en-US" sz="2200" i="1" dirty="0">
              <a:latin typeface="Arial"/>
              <a:cs typeface="Arial"/>
            </a:endParaRPr>
          </a:p>
          <a:p>
            <a:r>
              <a:rPr lang="en-US" sz="2200" i="1" dirty="0" smtClean="0">
                <a:latin typeface="Arial"/>
                <a:cs typeface="Arial"/>
              </a:rPr>
              <a:t>4. ‘A 10% increase in Welsh students attending Sutton Trust universities</a:t>
            </a:r>
            <a:r>
              <a:rPr lang="en-US" sz="2200" dirty="0" smtClean="0">
                <a:latin typeface="Arial"/>
                <a:cs typeface="Arial"/>
              </a:rPr>
              <a:t>’</a:t>
            </a:r>
          </a:p>
          <a:p>
            <a:endParaRPr lang="en-US" sz="2200" dirty="0" smtClean="0">
              <a:latin typeface="Arial"/>
              <a:cs typeface="Arial"/>
            </a:endParaRPr>
          </a:p>
          <a:p>
            <a:r>
              <a:rPr lang="en-US" sz="2200" dirty="0" smtClean="0">
                <a:latin typeface="Arial"/>
                <a:cs typeface="Arial"/>
              </a:rPr>
              <a:t>5. ‘</a:t>
            </a:r>
            <a:r>
              <a:rPr lang="en-US" sz="2200" i="1" dirty="0" smtClean="0">
                <a:latin typeface="Arial"/>
                <a:cs typeface="Arial"/>
              </a:rPr>
              <a:t>The elimination of the gap between Wales and the rest of the UK at all  qualification levels in ten years, and ensure in future as a minimum, we maintain our performance relative to the rest of the UK</a:t>
            </a:r>
            <a:r>
              <a:rPr lang="en-US" sz="2200" dirty="0" smtClean="0">
                <a:latin typeface="Arial"/>
                <a:cs typeface="Arial"/>
              </a:rPr>
              <a:t>’</a:t>
            </a:r>
            <a:endParaRPr lang="en-US" sz="2200" dirty="0">
              <a:latin typeface="Arial"/>
              <a:cs typeface="Arial"/>
            </a:endParaRPr>
          </a:p>
        </p:txBody>
      </p:sp>
      <p:sp>
        <p:nvSpPr>
          <p:cNvPr id="5" name="TextBox 4"/>
          <p:cNvSpPr txBox="1"/>
          <p:nvPr/>
        </p:nvSpPr>
        <p:spPr>
          <a:xfrm>
            <a:off x="4218553" y="6519446"/>
            <a:ext cx="4982454" cy="338554"/>
          </a:xfrm>
          <a:prstGeom prst="rect">
            <a:avLst/>
          </a:prstGeom>
          <a:noFill/>
        </p:spPr>
        <p:txBody>
          <a:bodyPr wrap="none" rtlCol="0">
            <a:spAutoFit/>
          </a:bodyPr>
          <a:lstStyle/>
          <a:p>
            <a:r>
              <a:rPr lang="en-US" sz="1600" dirty="0" smtClean="0">
                <a:latin typeface="Arial"/>
                <a:cs typeface="Arial"/>
              </a:rPr>
              <a:t>Google Image (2020) Welsh Government (2018, p.1) </a:t>
            </a:r>
            <a:endParaRPr lang="en-US" sz="1600" dirty="0">
              <a:latin typeface="Arial"/>
              <a:cs typeface="Arial"/>
            </a:endParaRPr>
          </a:p>
        </p:txBody>
      </p:sp>
      <p:sp>
        <p:nvSpPr>
          <p:cNvPr id="6" name="Rectangle 5"/>
          <p:cNvSpPr/>
          <p:nvPr/>
        </p:nvSpPr>
        <p:spPr>
          <a:xfrm>
            <a:off x="1066799" y="105771"/>
            <a:ext cx="7399868" cy="984885"/>
          </a:xfrm>
          <a:prstGeom prst="rect">
            <a:avLst/>
          </a:prstGeom>
        </p:spPr>
        <p:txBody>
          <a:bodyPr wrap="square">
            <a:spAutoFit/>
          </a:bodyPr>
          <a:lstStyle/>
          <a:p>
            <a:pPr algn="ctr"/>
            <a:r>
              <a:rPr lang="en-US" sz="2400" b="1" dirty="0" smtClean="0">
                <a:latin typeface="Arial"/>
                <a:cs typeface="Arial"/>
              </a:rPr>
              <a:t>Bridging the gap: A Social Mobility Summit </a:t>
            </a:r>
          </a:p>
          <a:p>
            <a:pPr algn="ctr"/>
            <a:r>
              <a:rPr lang="en-US" sz="1600" b="1" dirty="0" smtClean="0">
                <a:latin typeface="Arial"/>
                <a:cs typeface="Arial"/>
              </a:rPr>
              <a:t>(Welsh Government, 2018) </a:t>
            </a:r>
          </a:p>
          <a:p>
            <a:endParaRPr lang="en-US" dirty="0"/>
          </a:p>
        </p:txBody>
      </p:sp>
      <p:pic>
        <p:nvPicPr>
          <p:cNvPr id="7" name="Picture 6"/>
          <p:cNvPicPr>
            <a:picLocks noChangeAspect="1"/>
          </p:cNvPicPr>
          <p:nvPr/>
        </p:nvPicPr>
        <p:blipFill>
          <a:blip r:embed="rId3"/>
          <a:stretch>
            <a:fillRect/>
          </a:stretch>
        </p:blipFill>
        <p:spPr>
          <a:xfrm>
            <a:off x="8053344" y="1"/>
            <a:ext cx="1090656" cy="1090656"/>
          </a:xfrm>
          <a:prstGeom prst="rect">
            <a:avLst/>
          </a:prstGeom>
        </p:spPr>
      </p:pic>
    </p:spTree>
    <p:extLst>
      <p:ext uri="{BB962C8B-B14F-4D97-AF65-F5344CB8AC3E}">
        <p14:creationId xmlns:p14="http://schemas.microsoft.com/office/powerpoint/2010/main" val="1058746342"/>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733222578"/>
              </p:ext>
            </p:extLst>
          </p:nvPr>
        </p:nvGraphicFramePr>
        <p:xfrm>
          <a:off x="182032" y="850900"/>
          <a:ext cx="7484533" cy="5431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6571915" y="533287"/>
            <a:ext cx="2442873" cy="2119299"/>
          </a:xfrm>
          <a:prstGeom prst="rect">
            <a:avLst/>
          </a:prstGeom>
        </p:spPr>
      </p:pic>
      <p:sp>
        <p:nvSpPr>
          <p:cNvPr id="3" name="Rectangle 2"/>
          <p:cNvSpPr/>
          <p:nvPr/>
        </p:nvSpPr>
        <p:spPr>
          <a:xfrm>
            <a:off x="0" y="10067"/>
            <a:ext cx="5698746" cy="523220"/>
          </a:xfrm>
          <a:prstGeom prst="rect">
            <a:avLst/>
          </a:prstGeom>
        </p:spPr>
        <p:txBody>
          <a:bodyPr wrap="none">
            <a:spAutoFit/>
          </a:bodyPr>
          <a:lstStyle/>
          <a:p>
            <a:r>
              <a:rPr lang="en-US" sz="2800" dirty="0" smtClean="0">
                <a:latin typeface="Arial"/>
                <a:cs typeface="Arial"/>
              </a:rPr>
              <a:t>Barriers to Social Mobility in Wales</a:t>
            </a:r>
            <a:endParaRPr lang="en-US" sz="2800" dirty="0">
              <a:latin typeface="Arial"/>
              <a:cs typeface="Arial"/>
            </a:endParaRPr>
          </a:p>
        </p:txBody>
      </p:sp>
      <p:sp>
        <p:nvSpPr>
          <p:cNvPr id="5" name="TextBox 4"/>
          <p:cNvSpPr txBox="1"/>
          <p:nvPr/>
        </p:nvSpPr>
        <p:spPr>
          <a:xfrm>
            <a:off x="1378232" y="6515326"/>
            <a:ext cx="7765768" cy="338554"/>
          </a:xfrm>
          <a:prstGeom prst="rect">
            <a:avLst/>
          </a:prstGeom>
          <a:noFill/>
        </p:spPr>
        <p:txBody>
          <a:bodyPr wrap="none" rtlCol="0">
            <a:spAutoFit/>
          </a:bodyPr>
          <a:lstStyle/>
          <a:p>
            <a:r>
              <a:rPr lang="en-US" sz="1600" dirty="0" smtClean="0">
                <a:latin typeface="Arial"/>
                <a:cs typeface="Arial"/>
              </a:rPr>
              <a:t>Google Image (2020) Savage (2015) Savage et al (2013) Welsh Government (2020)   </a:t>
            </a:r>
            <a:endParaRPr lang="en-US" sz="1600" dirty="0">
              <a:latin typeface="Arial"/>
              <a:cs typeface="Arial"/>
            </a:endParaRPr>
          </a:p>
        </p:txBody>
      </p:sp>
    </p:spTree>
    <p:extLst>
      <p:ext uri="{BB962C8B-B14F-4D97-AF65-F5344CB8AC3E}">
        <p14:creationId xmlns:p14="http://schemas.microsoft.com/office/powerpoint/2010/main" val="3774646333"/>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1657" y="267666"/>
            <a:ext cx="8932343" cy="6678750"/>
          </a:xfrm>
          <a:prstGeom prst="rect">
            <a:avLst/>
          </a:prstGeom>
          <a:noFill/>
        </p:spPr>
        <p:txBody>
          <a:bodyPr wrap="square" rtlCol="0">
            <a:spAutoFit/>
          </a:bodyPr>
          <a:lstStyle/>
          <a:p>
            <a:pPr algn="ctr"/>
            <a:r>
              <a:rPr lang="en-US" sz="2800" b="1" dirty="0" smtClean="0">
                <a:latin typeface="Arial"/>
                <a:cs typeface="Arial"/>
              </a:rPr>
              <a:t>Welsh Government Promotion and Engagement</a:t>
            </a:r>
          </a:p>
          <a:p>
            <a:endParaRPr lang="en-US" sz="2400" dirty="0">
              <a:latin typeface="Arial"/>
              <a:cs typeface="Arial"/>
            </a:endParaRPr>
          </a:p>
          <a:p>
            <a:r>
              <a:rPr lang="en-US" sz="2400" b="1" dirty="0" smtClean="0">
                <a:latin typeface="Arial"/>
                <a:cs typeface="Arial"/>
              </a:rPr>
              <a:t>Higher Education (Wales) Act 2015 </a:t>
            </a:r>
            <a:r>
              <a:rPr lang="en-US" sz="1600" dirty="0" smtClean="0">
                <a:latin typeface="Arial"/>
                <a:cs typeface="Arial"/>
              </a:rPr>
              <a:t>(</a:t>
            </a:r>
            <a:r>
              <a:rPr lang="en-US" sz="1600" dirty="0" err="1" smtClean="0">
                <a:latin typeface="Arial"/>
                <a:cs typeface="Arial"/>
              </a:rPr>
              <a:t>Senedd</a:t>
            </a:r>
            <a:r>
              <a:rPr lang="en-US" sz="1600" dirty="0" smtClean="0">
                <a:latin typeface="Arial"/>
                <a:cs typeface="Arial"/>
              </a:rPr>
              <a:t> </a:t>
            </a:r>
            <a:r>
              <a:rPr lang="en-US" sz="1600" dirty="0" err="1" smtClean="0">
                <a:latin typeface="Arial"/>
                <a:cs typeface="Arial"/>
              </a:rPr>
              <a:t>Cymru</a:t>
            </a:r>
            <a:r>
              <a:rPr lang="en-US" sz="1600" dirty="0" smtClean="0">
                <a:latin typeface="Arial"/>
                <a:cs typeface="Arial"/>
              </a:rPr>
              <a:t>, 2020).</a:t>
            </a:r>
          </a:p>
          <a:p>
            <a:endParaRPr lang="en-US" sz="2400" b="1" dirty="0" smtClean="0">
              <a:latin typeface="Arial"/>
              <a:cs typeface="Arial"/>
            </a:endParaRPr>
          </a:p>
          <a:p>
            <a:r>
              <a:rPr lang="en-US" sz="2400" b="1" dirty="0">
                <a:latin typeface="Arial"/>
                <a:cs typeface="Arial"/>
              </a:rPr>
              <a:t>Well-Being of Future Generations Act (2015</a:t>
            </a:r>
            <a:r>
              <a:rPr lang="en-US" sz="2400" b="1" dirty="0" smtClean="0">
                <a:latin typeface="Arial"/>
                <a:cs typeface="Arial"/>
              </a:rPr>
              <a:t>)</a:t>
            </a:r>
            <a:r>
              <a:rPr lang="en-US" sz="1600" dirty="0" smtClean="0">
                <a:latin typeface="Arial"/>
                <a:cs typeface="Arial"/>
              </a:rPr>
              <a:t>(Welsh Government, 2015).  </a:t>
            </a:r>
            <a:endParaRPr lang="en-US" sz="1600" dirty="0">
              <a:latin typeface="Arial"/>
              <a:cs typeface="Arial"/>
            </a:endParaRPr>
          </a:p>
          <a:p>
            <a:endParaRPr lang="en-US" sz="2400" b="1" dirty="0">
              <a:latin typeface="Arial"/>
              <a:cs typeface="Arial"/>
            </a:endParaRPr>
          </a:p>
          <a:p>
            <a:r>
              <a:rPr lang="en-US" sz="2400" b="1" dirty="0" smtClean="0">
                <a:latin typeface="Arial"/>
                <a:cs typeface="Arial"/>
              </a:rPr>
              <a:t>Digital 2030: A Strategic framework for post-16 digital learning in Wales 2019</a:t>
            </a:r>
            <a:r>
              <a:rPr lang="en-US" sz="2400" b="1" dirty="0">
                <a:latin typeface="Arial"/>
                <a:cs typeface="Arial"/>
              </a:rPr>
              <a:t> </a:t>
            </a:r>
            <a:r>
              <a:rPr lang="en-US" sz="1600" dirty="0" smtClean="0">
                <a:latin typeface="Arial"/>
                <a:cs typeface="Arial"/>
              </a:rPr>
              <a:t>(Welsh Government, 2019)</a:t>
            </a:r>
            <a:r>
              <a:rPr lang="en-US" sz="2400" dirty="0" smtClean="0">
                <a:latin typeface="Arial"/>
                <a:cs typeface="Arial"/>
              </a:rPr>
              <a:t>. </a:t>
            </a:r>
            <a:endParaRPr lang="en-US" sz="2400" dirty="0">
              <a:latin typeface="Arial"/>
              <a:cs typeface="Arial"/>
            </a:endParaRPr>
          </a:p>
          <a:p>
            <a:endParaRPr lang="en-US" sz="2400" dirty="0">
              <a:latin typeface="Arial"/>
              <a:cs typeface="Arial"/>
            </a:endParaRPr>
          </a:p>
          <a:p>
            <a:r>
              <a:rPr lang="en-US" sz="2400" b="1" dirty="0" smtClean="0">
                <a:latin typeface="Arial"/>
                <a:cs typeface="Arial"/>
              </a:rPr>
              <a:t>Towards 2030: A framework for building a world-class post-compulsory education system for Wales </a:t>
            </a:r>
            <a:r>
              <a:rPr lang="en-US" sz="1600" dirty="0" smtClean="0">
                <a:latin typeface="Arial"/>
                <a:cs typeface="Arial"/>
              </a:rPr>
              <a:t>(</a:t>
            </a:r>
            <a:r>
              <a:rPr lang="en-US" sz="1600" dirty="0" err="1" smtClean="0">
                <a:latin typeface="Arial"/>
                <a:cs typeface="Arial"/>
              </a:rPr>
              <a:t>Hazelkorn</a:t>
            </a:r>
            <a:r>
              <a:rPr lang="en-US" sz="1600" dirty="0" smtClean="0">
                <a:latin typeface="Arial"/>
                <a:cs typeface="Arial"/>
              </a:rPr>
              <a:t>, 2016)</a:t>
            </a:r>
            <a:r>
              <a:rPr lang="en-US" sz="2400" dirty="0" smtClean="0">
                <a:latin typeface="Arial"/>
                <a:cs typeface="Arial"/>
              </a:rPr>
              <a:t>. </a:t>
            </a:r>
          </a:p>
          <a:p>
            <a:endParaRPr lang="en-US" sz="2400" dirty="0">
              <a:latin typeface="Arial"/>
              <a:cs typeface="Arial"/>
            </a:endParaRPr>
          </a:p>
          <a:p>
            <a:r>
              <a:rPr lang="en-US" sz="2400" b="1" dirty="0">
                <a:latin typeface="Arial"/>
                <a:cs typeface="Arial"/>
              </a:rPr>
              <a:t>Welsh Government Strategic Equality Action Plan (2016-2020</a:t>
            </a:r>
            <a:r>
              <a:rPr lang="en-US" sz="2400" b="1" dirty="0" smtClean="0">
                <a:latin typeface="Arial"/>
                <a:cs typeface="Arial"/>
              </a:rPr>
              <a:t>).</a:t>
            </a:r>
            <a:endParaRPr lang="en-US" sz="2400" b="1" dirty="0">
              <a:latin typeface="Arial"/>
              <a:cs typeface="Arial"/>
            </a:endParaRPr>
          </a:p>
          <a:p>
            <a:endParaRPr lang="en-US" sz="2400" dirty="0">
              <a:latin typeface="Arial"/>
              <a:cs typeface="Arial"/>
            </a:endParaRPr>
          </a:p>
          <a:p>
            <a:r>
              <a:rPr lang="en-US" sz="2400" b="1" dirty="0">
                <a:latin typeface="Arial"/>
                <a:cs typeface="Arial"/>
              </a:rPr>
              <a:t>Equality and Human Rights Commission (EHRC) ‘is Wales Fairer’ report (2018</a:t>
            </a:r>
            <a:r>
              <a:rPr lang="en-US" sz="2400" b="1" dirty="0" smtClean="0">
                <a:latin typeface="Arial"/>
                <a:cs typeface="Arial"/>
              </a:rPr>
              <a:t>).</a:t>
            </a:r>
            <a:endParaRPr lang="en-US" sz="2400" b="1" dirty="0">
              <a:latin typeface="Arial"/>
              <a:cs typeface="Arial"/>
            </a:endParaRPr>
          </a:p>
        </p:txBody>
      </p:sp>
    </p:spTree>
    <p:extLst>
      <p:ext uri="{BB962C8B-B14F-4D97-AF65-F5344CB8AC3E}">
        <p14:creationId xmlns:p14="http://schemas.microsoft.com/office/powerpoint/2010/main" val="3397430061"/>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585122986"/>
              </p:ext>
            </p:extLst>
          </p:nvPr>
        </p:nvGraphicFramePr>
        <p:xfrm>
          <a:off x="592665" y="719667"/>
          <a:ext cx="8128002" cy="4937760"/>
        </p:xfrm>
        <a:graphic>
          <a:graphicData uri="http://schemas.openxmlformats.org/drawingml/2006/table">
            <a:tbl>
              <a:tblPr firstRow="1" bandRow="1">
                <a:tableStyleId>{5C22544A-7EE6-4342-B048-85BDC9FD1C3A}</a:tableStyleId>
              </a:tblPr>
              <a:tblGrid>
                <a:gridCol w="4064001"/>
                <a:gridCol w="4064001"/>
              </a:tblGrid>
              <a:tr h="364067">
                <a:tc>
                  <a:txBody>
                    <a:bodyPr/>
                    <a:lstStyle/>
                    <a:p>
                      <a:pPr algn="ctr"/>
                      <a:r>
                        <a:rPr lang="en-US" sz="2400" dirty="0" smtClean="0">
                          <a:latin typeface="Arial"/>
                          <a:cs typeface="Arial"/>
                        </a:rPr>
                        <a:t>HE</a:t>
                      </a:r>
                      <a:endParaRPr lang="en-US" sz="2400" dirty="0">
                        <a:latin typeface="Arial"/>
                        <a:cs typeface="Arial"/>
                      </a:endParaRPr>
                    </a:p>
                  </a:txBody>
                  <a:tcPr/>
                </a:tc>
                <a:tc>
                  <a:txBody>
                    <a:bodyPr/>
                    <a:lstStyle/>
                    <a:p>
                      <a:pPr algn="ctr"/>
                      <a:r>
                        <a:rPr lang="en-US" sz="2400" dirty="0" smtClean="0">
                          <a:latin typeface="Arial"/>
                          <a:cs typeface="Arial"/>
                        </a:rPr>
                        <a:t>Students</a:t>
                      </a:r>
                      <a:endParaRPr lang="en-US" sz="2400" dirty="0">
                        <a:latin typeface="Arial"/>
                        <a:cs typeface="Arial"/>
                      </a:endParaRPr>
                    </a:p>
                  </a:txBody>
                  <a:tcPr/>
                </a:tc>
              </a:tr>
              <a:tr h="370840">
                <a:tc>
                  <a:txBody>
                    <a:bodyPr/>
                    <a:lstStyle/>
                    <a:p>
                      <a:pPr algn="l"/>
                      <a:r>
                        <a:rPr lang="en-US" sz="2400" dirty="0" smtClean="0">
                          <a:latin typeface="Arial"/>
                          <a:cs typeface="Arial"/>
                        </a:rPr>
                        <a:t>COVID-19</a:t>
                      </a:r>
                      <a:endParaRPr lang="en-US" sz="2400" dirty="0">
                        <a:latin typeface="Arial"/>
                        <a:cs typeface="Arial"/>
                      </a:endParaRPr>
                    </a:p>
                  </a:txBody>
                  <a:tcPr/>
                </a:tc>
                <a:tc>
                  <a:txBody>
                    <a:bodyPr/>
                    <a:lstStyle/>
                    <a:p>
                      <a:pPr algn="l"/>
                      <a:r>
                        <a:rPr lang="en-US" sz="2400" dirty="0" smtClean="0">
                          <a:latin typeface="Arial"/>
                          <a:cs typeface="Arial"/>
                        </a:rPr>
                        <a:t>COVID-19</a:t>
                      </a:r>
                      <a:endParaRPr lang="en-US" sz="2400" dirty="0">
                        <a:latin typeface="Arial"/>
                        <a:cs typeface="Arial"/>
                      </a:endParaRPr>
                    </a:p>
                  </a:txBody>
                  <a:tcPr/>
                </a:tc>
              </a:tr>
              <a:tr h="370840">
                <a:tc>
                  <a:txBody>
                    <a:bodyPr/>
                    <a:lstStyle/>
                    <a:p>
                      <a:pPr algn="l"/>
                      <a:r>
                        <a:rPr lang="en-US" sz="2400" dirty="0" err="1" smtClean="0">
                          <a:latin typeface="Arial"/>
                          <a:cs typeface="Arial"/>
                        </a:rPr>
                        <a:t>Brexit</a:t>
                      </a:r>
                      <a:endParaRPr lang="en-US" sz="2400" dirty="0">
                        <a:latin typeface="Arial"/>
                        <a:cs typeface="Arial"/>
                      </a:endParaRPr>
                    </a:p>
                  </a:txBody>
                  <a:tcPr/>
                </a:tc>
                <a:tc>
                  <a:txBody>
                    <a:bodyPr/>
                    <a:lstStyle/>
                    <a:p>
                      <a:pPr algn="l"/>
                      <a:r>
                        <a:rPr lang="en-US" sz="2400" dirty="0" err="1" smtClean="0">
                          <a:latin typeface="Arial"/>
                          <a:cs typeface="Arial"/>
                        </a:rPr>
                        <a:t>Brexit</a:t>
                      </a:r>
                      <a:endParaRPr lang="en-US" sz="2400" dirty="0">
                        <a:latin typeface="Arial"/>
                        <a:cs typeface="Arial"/>
                      </a:endParaRPr>
                    </a:p>
                  </a:txBody>
                  <a:tcPr/>
                </a:tc>
              </a:tr>
              <a:tr h="370840">
                <a:tc>
                  <a:txBody>
                    <a:bodyPr/>
                    <a:lstStyle/>
                    <a:p>
                      <a:pPr algn="l"/>
                      <a:r>
                        <a:rPr lang="en-US" sz="2400" dirty="0" smtClean="0">
                          <a:latin typeface="Arial"/>
                          <a:cs typeface="Arial"/>
                        </a:rPr>
                        <a:t>Socio-economic Disadvantage</a:t>
                      </a:r>
                      <a:endParaRPr lang="en-US" sz="2400" dirty="0">
                        <a:latin typeface="Arial"/>
                        <a:cs typeface="Arial"/>
                      </a:endParaRPr>
                    </a:p>
                  </a:txBody>
                  <a:tcPr/>
                </a:tc>
                <a:tc>
                  <a:txBody>
                    <a:bodyPr/>
                    <a:lstStyle/>
                    <a:p>
                      <a:pPr algn="l"/>
                      <a:r>
                        <a:rPr lang="en-US" sz="2400" dirty="0" smtClean="0">
                          <a:latin typeface="Arial"/>
                          <a:cs typeface="Arial"/>
                        </a:rPr>
                        <a:t>Socio-economic disadvantage</a:t>
                      </a:r>
                      <a:endParaRPr lang="en-US" sz="2400" dirty="0">
                        <a:latin typeface="Arial"/>
                        <a:cs typeface="Arial"/>
                      </a:endParaRPr>
                    </a:p>
                  </a:txBody>
                  <a:tcPr/>
                </a:tc>
              </a:tr>
              <a:tr h="370840">
                <a:tc>
                  <a:txBody>
                    <a:bodyPr/>
                    <a:lstStyle/>
                    <a:p>
                      <a:pPr algn="l"/>
                      <a:r>
                        <a:rPr lang="en-US" sz="2400" dirty="0" smtClean="0">
                          <a:latin typeface="Arial"/>
                          <a:cs typeface="Arial"/>
                        </a:rPr>
                        <a:t>Unconditional offers</a:t>
                      </a:r>
                      <a:endParaRPr lang="en-US" sz="2400" dirty="0">
                        <a:latin typeface="Arial"/>
                        <a:cs typeface="Arial"/>
                      </a:endParaRPr>
                    </a:p>
                  </a:txBody>
                  <a:tcPr/>
                </a:tc>
                <a:tc>
                  <a:txBody>
                    <a:bodyPr/>
                    <a:lstStyle/>
                    <a:p>
                      <a:pPr algn="l"/>
                      <a:r>
                        <a:rPr lang="en-US" sz="2400" dirty="0" smtClean="0">
                          <a:latin typeface="Arial"/>
                          <a:cs typeface="Arial"/>
                        </a:rPr>
                        <a:t>Unconditional offers</a:t>
                      </a:r>
                      <a:endParaRPr lang="en-US" sz="2400" dirty="0">
                        <a:latin typeface="Arial"/>
                        <a:cs typeface="Arial"/>
                      </a:endParaRPr>
                    </a:p>
                  </a:txBody>
                  <a:tcPr/>
                </a:tc>
              </a:tr>
              <a:tr h="370840">
                <a:tc>
                  <a:txBody>
                    <a:bodyPr/>
                    <a:lstStyle/>
                    <a:p>
                      <a:pPr algn="l"/>
                      <a:r>
                        <a:rPr lang="en-US" sz="2400" dirty="0" smtClean="0">
                          <a:latin typeface="Arial"/>
                          <a:cs typeface="Arial"/>
                        </a:rPr>
                        <a:t>Student well-being</a:t>
                      </a:r>
                      <a:endParaRPr lang="en-US" sz="2400" dirty="0">
                        <a:latin typeface="Arial"/>
                        <a:cs typeface="Arial"/>
                      </a:endParaRPr>
                    </a:p>
                  </a:txBody>
                  <a:tcPr/>
                </a:tc>
                <a:tc>
                  <a:txBody>
                    <a:bodyPr/>
                    <a:lstStyle/>
                    <a:p>
                      <a:pPr algn="l"/>
                      <a:r>
                        <a:rPr lang="en-US" sz="2400" dirty="0" smtClean="0">
                          <a:latin typeface="Arial"/>
                          <a:cs typeface="Arial"/>
                        </a:rPr>
                        <a:t>Well-being</a:t>
                      </a:r>
                      <a:endParaRPr lang="en-US" sz="2400" dirty="0">
                        <a:latin typeface="Arial"/>
                        <a:cs typeface="Arial"/>
                      </a:endParaRPr>
                    </a:p>
                  </a:txBody>
                  <a:tcPr/>
                </a:tc>
              </a:tr>
              <a:tr h="370840">
                <a:tc>
                  <a:txBody>
                    <a:bodyPr/>
                    <a:lstStyle/>
                    <a:p>
                      <a:pPr algn="l"/>
                      <a:r>
                        <a:rPr lang="en-US" sz="2400" dirty="0" smtClean="0">
                          <a:latin typeface="Arial"/>
                          <a:cs typeface="Arial"/>
                        </a:rPr>
                        <a:t>Funding</a:t>
                      </a:r>
                      <a:endParaRPr lang="en-US" sz="2400" dirty="0">
                        <a:latin typeface="Arial"/>
                        <a:cs typeface="Arial"/>
                      </a:endParaRPr>
                    </a:p>
                  </a:txBody>
                  <a:tcPr/>
                </a:tc>
                <a:tc>
                  <a:txBody>
                    <a:bodyPr/>
                    <a:lstStyle/>
                    <a:p>
                      <a:pPr algn="l"/>
                      <a:r>
                        <a:rPr lang="en-US" sz="2400" dirty="0" smtClean="0">
                          <a:latin typeface="Arial"/>
                          <a:cs typeface="Arial"/>
                        </a:rPr>
                        <a:t>Funding</a:t>
                      </a:r>
                      <a:endParaRPr lang="en-US" sz="2400" dirty="0">
                        <a:latin typeface="Arial"/>
                        <a:cs typeface="Arial"/>
                      </a:endParaRPr>
                    </a:p>
                  </a:txBody>
                  <a:tcPr/>
                </a:tc>
              </a:tr>
              <a:tr h="370840">
                <a:tc>
                  <a:txBody>
                    <a:bodyPr/>
                    <a:lstStyle/>
                    <a:p>
                      <a:pPr algn="l"/>
                      <a:r>
                        <a:rPr lang="en-US" sz="2400" dirty="0" smtClean="0">
                          <a:latin typeface="Arial"/>
                          <a:cs typeface="Arial"/>
                        </a:rPr>
                        <a:t>Accountability</a:t>
                      </a:r>
                      <a:endParaRPr lang="en-US" sz="2400" dirty="0">
                        <a:latin typeface="Arial"/>
                        <a:cs typeface="Arial"/>
                      </a:endParaRPr>
                    </a:p>
                  </a:txBody>
                  <a:tcPr/>
                </a:tc>
                <a:tc>
                  <a:txBody>
                    <a:bodyPr/>
                    <a:lstStyle/>
                    <a:p>
                      <a:pPr algn="l"/>
                      <a:r>
                        <a:rPr lang="en-US" sz="2400" dirty="0" smtClean="0">
                          <a:latin typeface="Arial"/>
                          <a:cs typeface="Arial"/>
                        </a:rPr>
                        <a:t>Childcare/</a:t>
                      </a:r>
                      <a:r>
                        <a:rPr lang="en-US" sz="2400" dirty="0" err="1" smtClean="0">
                          <a:latin typeface="Arial"/>
                          <a:cs typeface="Arial"/>
                        </a:rPr>
                        <a:t>carer</a:t>
                      </a:r>
                      <a:endParaRPr lang="en-US" sz="2400" dirty="0">
                        <a:latin typeface="Arial"/>
                        <a:cs typeface="Arial"/>
                      </a:endParaRPr>
                    </a:p>
                  </a:txBody>
                  <a:tcPr/>
                </a:tc>
              </a:tr>
              <a:tr h="370840">
                <a:tc>
                  <a:txBody>
                    <a:bodyPr/>
                    <a:lstStyle/>
                    <a:p>
                      <a:pPr algn="l"/>
                      <a:r>
                        <a:rPr lang="en-US" sz="2400" dirty="0" smtClean="0">
                          <a:latin typeface="Arial"/>
                          <a:cs typeface="Arial"/>
                        </a:rPr>
                        <a:t>Time</a:t>
                      </a:r>
                      <a:endParaRPr lang="en-US" sz="2400" dirty="0">
                        <a:latin typeface="Arial"/>
                        <a:cs typeface="Arial"/>
                      </a:endParaRPr>
                    </a:p>
                  </a:txBody>
                  <a:tcPr/>
                </a:tc>
                <a:tc>
                  <a:txBody>
                    <a:bodyPr/>
                    <a:lstStyle/>
                    <a:p>
                      <a:pPr algn="l"/>
                      <a:r>
                        <a:rPr lang="en-US" sz="2400" dirty="0" smtClean="0">
                          <a:latin typeface="Arial"/>
                          <a:cs typeface="Arial"/>
                        </a:rPr>
                        <a:t>Time</a:t>
                      </a:r>
                      <a:endParaRPr lang="en-US" sz="2400" dirty="0">
                        <a:latin typeface="Arial"/>
                        <a:cs typeface="Arial"/>
                      </a:endParaRPr>
                    </a:p>
                  </a:txBody>
                  <a:tcPr/>
                </a:tc>
              </a:tr>
              <a:tr h="370840">
                <a:tc>
                  <a:txBody>
                    <a:bodyPr/>
                    <a:lstStyle/>
                    <a:p>
                      <a:pPr algn="l"/>
                      <a:r>
                        <a:rPr lang="en-US" sz="2400" dirty="0" smtClean="0">
                          <a:latin typeface="Arial"/>
                          <a:cs typeface="Arial"/>
                        </a:rPr>
                        <a:t>Attendance</a:t>
                      </a:r>
                      <a:endParaRPr lang="en-US" sz="2400" dirty="0">
                        <a:latin typeface="Arial"/>
                        <a:cs typeface="Arial"/>
                      </a:endParaRPr>
                    </a:p>
                  </a:txBody>
                  <a:tcPr/>
                </a:tc>
                <a:tc>
                  <a:txBody>
                    <a:bodyPr/>
                    <a:lstStyle/>
                    <a:p>
                      <a:pPr algn="l"/>
                      <a:r>
                        <a:rPr lang="en-US" sz="2400" dirty="0" smtClean="0">
                          <a:latin typeface="Arial"/>
                          <a:cs typeface="Arial"/>
                        </a:rPr>
                        <a:t>Confidence</a:t>
                      </a:r>
                      <a:endParaRPr lang="en-US" sz="2400" dirty="0">
                        <a:latin typeface="Arial"/>
                        <a:cs typeface="Arial"/>
                      </a:endParaRPr>
                    </a:p>
                  </a:txBody>
                  <a:tcPr/>
                </a:tc>
              </a:tr>
            </a:tbl>
          </a:graphicData>
        </a:graphic>
      </p:graphicFrame>
      <p:sp>
        <p:nvSpPr>
          <p:cNvPr id="5" name="TextBox 4"/>
          <p:cNvSpPr txBox="1"/>
          <p:nvPr/>
        </p:nvSpPr>
        <p:spPr>
          <a:xfrm>
            <a:off x="423334" y="55265"/>
            <a:ext cx="8297333" cy="461665"/>
          </a:xfrm>
          <a:prstGeom prst="rect">
            <a:avLst/>
          </a:prstGeom>
          <a:noFill/>
        </p:spPr>
        <p:txBody>
          <a:bodyPr wrap="square" rtlCol="0">
            <a:spAutoFit/>
          </a:bodyPr>
          <a:lstStyle/>
          <a:p>
            <a:r>
              <a:rPr lang="en-US" sz="2400" b="1" dirty="0" smtClean="0">
                <a:latin typeface="Arial"/>
                <a:cs typeface="Arial"/>
              </a:rPr>
              <a:t>Current Challenges for Higher Education and Students</a:t>
            </a:r>
            <a:endParaRPr lang="en-US" sz="2400" b="1" dirty="0">
              <a:latin typeface="Arial"/>
              <a:cs typeface="Arial"/>
            </a:endParaRPr>
          </a:p>
        </p:txBody>
      </p:sp>
      <p:sp>
        <p:nvSpPr>
          <p:cNvPr id="6" name="TextBox 5"/>
          <p:cNvSpPr txBox="1"/>
          <p:nvPr/>
        </p:nvSpPr>
        <p:spPr>
          <a:xfrm>
            <a:off x="592665" y="5659083"/>
            <a:ext cx="6273022" cy="461665"/>
          </a:xfrm>
          <a:prstGeom prst="rect">
            <a:avLst/>
          </a:prstGeom>
          <a:noFill/>
        </p:spPr>
        <p:txBody>
          <a:bodyPr wrap="none" rtlCol="0">
            <a:spAutoFit/>
          </a:bodyPr>
          <a:lstStyle/>
          <a:p>
            <a:r>
              <a:rPr lang="en-US" sz="2400" b="1" dirty="0" smtClean="0">
                <a:latin typeface="Arial"/>
                <a:cs typeface="Arial"/>
              </a:rPr>
              <a:t>What are the origins of these challenges?</a:t>
            </a:r>
            <a:endParaRPr lang="en-US" sz="2400" b="1" dirty="0">
              <a:latin typeface="Arial"/>
              <a:cs typeface="Arial"/>
            </a:endParaRPr>
          </a:p>
        </p:txBody>
      </p:sp>
      <p:sp>
        <p:nvSpPr>
          <p:cNvPr id="7" name="TextBox 6"/>
          <p:cNvSpPr txBox="1"/>
          <p:nvPr/>
        </p:nvSpPr>
        <p:spPr>
          <a:xfrm>
            <a:off x="0" y="6132991"/>
            <a:ext cx="9144000" cy="784830"/>
          </a:xfrm>
          <a:prstGeom prst="rect">
            <a:avLst/>
          </a:prstGeom>
          <a:noFill/>
        </p:spPr>
        <p:txBody>
          <a:bodyPr wrap="square" rtlCol="0">
            <a:spAutoFit/>
          </a:bodyPr>
          <a:lstStyle/>
          <a:p>
            <a:r>
              <a:rPr lang="en-US" sz="1500" dirty="0" err="1" smtClean="0">
                <a:latin typeface="Arial"/>
                <a:cs typeface="Arial"/>
              </a:rPr>
              <a:t>Boden</a:t>
            </a:r>
            <a:r>
              <a:rPr lang="en-US" sz="1500" dirty="0" smtClean="0">
                <a:latin typeface="Arial"/>
                <a:cs typeface="Arial"/>
              </a:rPr>
              <a:t>-McGill and King (2014) EHRC (2018) Fry (2015) Google Image (2020) </a:t>
            </a:r>
            <a:r>
              <a:rPr lang="en-US" sz="1500" dirty="0" err="1" smtClean="0">
                <a:latin typeface="Arial"/>
                <a:cs typeface="Arial"/>
              </a:rPr>
              <a:t>Haveman</a:t>
            </a:r>
            <a:r>
              <a:rPr lang="en-US" sz="1500" dirty="0" smtClean="0">
                <a:latin typeface="Arial"/>
                <a:cs typeface="Arial"/>
              </a:rPr>
              <a:t> and </a:t>
            </a:r>
            <a:r>
              <a:rPr lang="en-US" sz="1500" dirty="0" err="1" smtClean="0">
                <a:latin typeface="Arial"/>
                <a:cs typeface="Arial"/>
              </a:rPr>
              <a:t>Smeeding</a:t>
            </a:r>
            <a:r>
              <a:rPr lang="en-US" sz="1500" dirty="0" smtClean="0">
                <a:latin typeface="Arial"/>
                <a:cs typeface="Arial"/>
              </a:rPr>
              <a:t> (2006) Knowles et al (2015) Merriam and </a:t>
            </a:r>
            <a:r>
              <a:rPr lang="en-US" sz="1500" dirty="0" err="1" smtClean="0">
                <a:latin typeface="Arial"/>
                <a:cs typeface="Arial"/>
              </a:rPr>
              <a:t>Bierema</a:t>
            </a:r>
            <a:r>
              <a:rPr lang="en-US" sz="1500" dirty="0" smtClean="0">
                <a:latin typeface="Arial"/>
                <a:cs typeface="Arial"/>
              </a:rPr>
              <a:t> (2014) Rodgers and </a:t>
            </a:r>
            <a:r>
              <a:rPr lang="en-US" sz="1500" dirty="0" err="1" smtClean="0">
                <a:latin typeface="Arial"/>
                <a:cs typeface="Arial"/>
              </a:rPr>
              <a:t>Horrocks</a:t>
            </a:r>
            <a:r>
              <a:rPr lang="en-US" sz="1500" dirty="0" smtClean="0">
                <a:latin typeface="Arial"/>
                <a:cs typeface="Arial"/>
              </a:rPr>
              <a:t> (2010) The Sutton Trust (2020)</a:t>
            </a:r>
            <a:endParaRPr lang="en-US" sz="1500" dirty="0">
              <a:latin typeface="Arial"/>
              <a:cs typeface="Arial"/>
            </a:endParaRPr>
          </a:p>
        </p:txBody>
      </p:sp>
      <p:pic>
        <p:nvPicPr>
          <p:cNvPr id="8" name="Picture 7"/>
          <p:cNvPicPr>
            <a:picLocks noChangeAspect="1"/>
          </p:cNvPicPr>
          <p:nvPr/>
        </p:nvPicPr>
        <p:blipFill>
          <a:blip r:embed="rId3"/>
          <a:stretch>
            <a:fillRect/>
          </a:stretch>
        </p:blipFill>
        <p:spPr>
          <a:xfrm rot="380273">
            <a:off x="8482816" y="47478"/>
            <a:ext cx="556304" cy="417228"/>
          </a:xfrm>
          <a:prstGeom prst="rect">
            <a:avLst/>
          </a:prstGeom>
        </p:spPr>
      </p:pic>
    </p:spTree>
    <p:extLst>
      <p:ext uri="{BB962C8B-B14F-4D97-AF65-F5344CB8AC3E}">
        <p14:creationId xmlns:p14="http://schemas.microsoft.com/office/powerpoint/2010/main" val="260709778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094" y="0"/>
            <a:ext cx="8824480" cy="461665"/>
          </a:xfrm>
          <a:prstGeom prst="rect">
            <a:avLst/>
          </a:prstGeom>
          <a:noFill/>
        </p:spPr>
        <p:txBody>
          <a:bodyPr wrap="square" rtlCol="0">
            <a:spAutoFit/>
          </a:bodyPr>
          <a:lstStyle/>
          <a:p>
            <a:pPr algn="ctr"/>
            <a:r>
              <a:rPr lang="en-US" sz="2400" b="1" dirty="0" smtClean="0">
                <a:latin typeface="Arial"/>
                <a:cs typeface="Arial"/>
              </a:rPr>
              <a:t>Strategies to Promote Social Mobility within HE</a:t>
            </a:r>
          </a:p>
        </p:txBody>
      </p:sp>
      <p:sp>
        <p:nvSpPr>
          <p:cNvPr id="3" name="TextBox 2"/>
          <p:cNvSpPr txBox="1"/>
          <p:nvPr/>
        </p:nvSpPr>
        <p:spPr>
          <a:xfrm>
            <a:off x="0" y="295308"/>
            <a:ext cx="9144000" cy="5970865"/>
          </a:xfrm>
          <a:prstGeom prst="rect">
            <a:avLst/>
          </a:prstGeom>
          <a:noFill/>
        </p:spPr>
        <p:txBody>
          <a:bodyPr wrap="square" rtlCol="0">
            <a:spAutoFit/>
          </a:bodyPr>
          <a:lstStyle/>
          <a:p>
            <a:r>
              <a:rPr lang="en-US" sz="2000" b="1" dirty="0" smtClean="0">
                <a:latin typeface="Arial"/>
                <a:cs typeface="Arial"/>
              </a:rPr>
              <a:t>Widen Access</a:t>
            </a:r>
          </a:p>
          <a:p>
            <a:pPr marL="342900" indent="-342900">
              <a:buFont typeface="Arial"/>
              <a:buChar char="•"/>
            </a:pPr>
            <a:r>
              <a:rPr lang="en-US" sz="2000" dirty="0" smtClean="0">
                <a:latin typeface="Arial"/>
                <a:cs typeface="Arial"/>
              </a:rPr>
              <a:t>Collaboration with schools/colleges/businesses</a:t>
            </a:r>
            <a:endParaRPr lang="en-US" sz="2000" dirty="0">
              <a:latin typeface="Arial"/>
              <a:cs typeface="Arial"/>
            </a:endParaRPr>
          </a:p>
          <a:p>
            <a:pPr marL="342900" indent="-342900">
              <a:buFont typeface="Arial"/>
              <a:buChar char="•"/>
            </a:pPr>
            <a:r>
              <a:rPr lang="en-US" sz="2000" dirty="0" smtClean="0">
                <a:latin typeface="Arial"/>
                <a:cs typeface="Arial"/>
              </a:rPr>
              <a:t>Advertising-open days</a:t>
            </a:r>
          </a:p>
          <a:p>
            <a:pPr marL="342900" indent="-342900">
              <a:buFont typeface="Arial"/>
              <a:buChar char="•"/>
            </a:pPr>
            <a:r>
              <a:rPr lang="en-US" sz="2000" dirty="0" smtClean="0">
                <a:latin typeface="Arial"/>
                <a:cs typeface="Arial"/>
              </a:rPr>
              <a:t>Flexible learning options full/part time</a:t>
            </a:r>
            <a:endParaRPr lang="en-US" sz="2000" dirty="0">
              <a:latin typeface="Arial"/>
              <a:cs typeface="Arial"/>
            </a:endParaRPr>
          </a:p>
          <a:p>
            <a:pPr marL="342900" indent="-342900">
              <a:buFont typeface="Arial"/>
              <a:buChar char="•"/>
            </a:pPr>
            <a:r>
              <a:rPr lang="en-US" sz="2000" dirty="0" smtClean="0">
                <a:latin typeface="Arial"/>
                <a:cs typeface="Arial"/>
              </a:rPr>
              <a:t>Broad range courses /Admissions-simplified</a:t>
            </a:r>
            <a:endParaRPr lang="en-US" sz="2000" dirty="0">
              <a:latin typeface="Arial"/>
              <a:cs typeface="Arial"/>
            </a:endParaRPr>
          </a:p>
          <a:p>
            <a:r>
              <a:rPr lang="en-US" sz="2000" b="1" dirty="0" smtClean="0">
                <a:latin typeface="Arial"/>
                <a:cs typeface="Arial"/>
              </a:rPr>
              <a:t>Retention</a:t>
            </a:r>
          </a:p>
          <a:p>
            <a:pPr marL="342900" indent="-342900">
              <a:buFont typeface="Arial"/>
              <a:buChar char="•"/>
            </a:pPr>
            <a:r>
              <a:rPr lang="en-US" sz="2000" dirty="0" smtClean="0">
                <a:latin typeface="Arial"/>
                <a:cs typeface="Arial"/>
              </a:rPr>
              <a:t>UK Professional Standards Framework </a:t>
            </a:r>
            <a:r>
              <a:rPr lang="en-US" sz="1600" dirty="0" smtClean="0">
                <a:latin typeface="Arial"/>
                <a:cs typeface="Arial"/>
              </a:rPr>
              <a:t>(UKPSF, 2011)</a:t>
            </a:r>
          </a:p>
          <a:p>
            <a:pPr marL="342900" indent="-342900">
              <a:buFont typeface="Arial"/>
              <a:buChar char="•"/>
            </a:pPr>
            <a:r>
              <a:rPr lang="en-US" sz="2000" dirty="0" smtClean="0">
                <a:latin typeface="Arial"/>
                <a:cs typeface="Arial"/>
              </a:rPr>
              <a:t>Student surveys (experiences/views, well-being, module evaluations)</a:t>
            </a:r>
          </a:p>
          <a:p>
            <a:pPr marL="342900" indent="-342900">
              <a:buFont typeface="Arial"/>
              <a:buChar char="•"/>
            </a:pPr>
            <a:r>
              <a:rPr lang="en-US" sz="2000" dirty="0" smtClean="0">
                <a:latin typeface="Arial"/>
                <a:cs typeface="Arial"/>
              </a:rPr>
              <a:t>Student support services-advise </a:t>
            </a:r>
            <a:r>
              <a:rPr lang="en-US" sz="2000" dirty="0">
                <a:latin typeface="Arial"/>
                <a:cs typeface="Arial"/>
              </a:rPr>
              <a:t>and guidance-careers, financial, accommodation, counseling </a:t>
            </a:r>
            <a:endParaRPr lang="en-US" sz="2000" dirty="0" smtClean="0">
              <a:latin typeface="Arial"/>
              <a:cs typeface="Arial"/>
            </a:endParaRPr>
          </a:p>
          <a:p>
            <a:pPr marL="342900" indent="-342900">
              <a:buFont typeface="Arial"/>
              <a:buChar char="•"/>
            </a:pPr>
            <a:r>
              <a:rPr lang="en-US" sz="2000" dirty="0" smtClean="0">
                <a:latin typeface="Arial"/>
                <a:cs typeface="Arial"/>
              </a:rPr>
              <a:t>Study skills-peer/library support</a:t>
            </a:r>
          </a:p>
          <a:p>
            <a:r>
              <a:rPr lang="en-US" sz="2000" b="1" dirty="0" smtClean="0">
                <a:latin typeface="Arial"/>
                <a:cs typeface="Arial"/>
              </a:rPr>
              <a:t>Developing Academic, Life and Employability Skills</a:t>
            </a:r>
          </a:p>
          <a:p>
            <a:pPr marL="342900" indent="-342900">
              <a:buFont typeface="Arial"/>
              <a:buChar char="•"/>
            </a:pPr>
            <a:r>
              <a:rPr lang="en-US" sz="2000" dirty="0" smtClean="0">
                <a:latin typeface="Arial"/>
                <a:cs typeface="Arial"/>
              </a:rPr>
              <a:t>Andragogy/accommodate different learning styles</a:t>
            </a:r>
          </a:p>
          <a:p>
            <a:pPr marL="342900" indent="-342900">
              <a:buFont typeface="Arial"/>
              <a:buChar char="•"/>
            </a:pPr>
            <a:r>
              <a:rPr lang="en-US" sz="2000" dirty="0" smtClean="0">
                <a:latin typeface="Arial"/>
                <a:cs typeface="Arial"/>
              </a:rPr>
              <a:t>Technology</a:t>
            </a:r>
          </a:p>
          <a:p>
            <a:pPr marL="342900" indent="-342900">
              <a:buFont typeface="Arial"/>
              <a:buChar char="•"/>
            </a:pPr>
            <a:r>
              <a:rPr lang="en-US" sz="2000" dirty="0" smtClean="0">
                <a:latin typeface="Arial"/>
                <a:cs typeface="Arial"/>
              </a:rPr>
              <a:t>Transferable skills-experiences, class discussions, assignments</a:t>
            </a:r>
          </a:p>
          <a:p>
            <a:pPr marL="342900" indent="-342900">
              <a:buFont typeface="Arial"/>
              <a:buChar char="•"/>
            </a:pPr>
            <a:r>
              <a:rPr lang="en-US" sz="2000" dirty="0" smtClean="0">
                <a:latin typeface="Arial"/>
                <a:cs typeface="Arial"/>
              </a:rPr>
              <a:t>Careers advise</a:t>
            </a:r>
          </a:p>
          <a:p>
            <a:pPr marL="342900" indent="-342900">
              <a:buFont typeface="Arial"/>
              <a:buChar char="•"/>
            </a:pPr>
            <a:r>
              <a:rPr lang="en-US" sz="2000" dirty="0" smtClean="0">
                <a:latin typeface="Arial"/>
                <a:cs typeface="Arial"/>
              </a:rPr>
              <a:t>Volunteering opportunities (local/abroad)</a:t>
            </a:r>
          </a:p>
          <a:p>
            <a:pPr marL="342900" indent="-342900">
              <a:buFont typeface="Arial"/>
              <a:buChar char="•"/>
            </a:pPr>
            <a:endParaRPr lang="en-US" sz="2000" b="1" dirty="0">
              <a:latin typeface="Arial"/>
              <a:cs typeface="Arial"/>
            </a:endParaRPr>
          </a:p>
          <a:p>
            <a:r>
              <a:rPr lang="en-US" sz="2200" b="1" dirty="0" smtClean="0">
                <a:latin typeface="Arial"/>
                <a:cs typeface="Arial"/>
              </a:rPr>
              <a:t>Financial Assistance-Tuition Fees/Maintenance </a:t>
            </a:r>
            <a:r>
              <a:rPr lang="en-US" sz="2200" b="1" dirty="0">
                <a:latin typeface="Arial"/>
                <a:cs typeface="Arial"/>
              </a:rPr>
              <a:t>L</a:t>
            </a:r>
            <a:r>
              <a:rPr lang="en-US" sz="2200" b="1" dirty="0" smtClean="0">
                <a:latin typeface="Arial"/>
                <a:cs typeface="Arial"/>
              </a:rPr>
              <a:t>oans/Grants</a:t>
            </a:r>
          </a:p>
        </p:txBody>
      </p:sp>
      <p:sp>
        <p:nvSpPr>
          <p:cNvPr id="5" name="TextBox 4"/>
          <p:cNvSpPr txBox="1"/>
          <p:nvPr/>
        </p:nvSpPr>
        <p:spPr>
          <a:xfrm>
            <a:off x="0" y="6384932"/>
            <a:ext cx="9144000" cy="523220"/>
          </a:xfrm>
          <a:prstGeom prst="rect">
            <a:avLst/>
          </a:prstGeom>
          <a:noFill/>
        </p:spPr>
        <p:txBody>
          <a:bodyPr wrap="square" rtlCol="0">
            <a:spAutoFit/>
          </a:bodyPr>
          <a:lstStyle/>
          <a:p>
            <a:r>
              <a:rPr lang="en-US" sz="1400" dirty="0" smtClean="0">
                <a:latin typeface="Arial"/>
                <a:cs typeface="Arial"/>
              </a:rPr>
              <a:t>Google Image (2020) Gould (2012) </a:t>
            </a:r>
            <a:r>
              <a:rPr lang="en-US" sz="1400" dirty="0" err="1" smtClean="0">
                <a:latin typeface="Arial"/>
                <a:cs typeface="Arial"/>
              </a:rPr>
              <a:t>Gravells</a:t>
            </a:r>
            <a:r>
              <a:rPr lang="en-US" sz="1400" dirty="0" smtClean="0">
                <a:latin typeface="Arial"/>
                <a:cs typeface="Arial"/>
              </a:rPr>
              <a:t> (2012, 2014) </a:t>
            </a:r>
            <a:r>
              <a:rPr lang="en-US" sz="1400" dirty="0" err="1" smtClean="0">
                <a:latin typeface="Arial"/>
                <a:cs typeface="Arial"/>
              </a:rPr>
              <a:t>Gravells</a:t>
            </a:r>
            <a:r>
              <a:rPr lang="en-US" sz="1400" dirty="0" smtClean="0">
                <a:latin typeface="Arial"/>
                <a:cs typeface="Arial"/>
              </a:rPr>
              <a:t> and Simpson (2012) Pritchard (2014) Student </a:t>
            </a:r>
            <a:r>
              <a:rPr lang="en-US" sz="1400" dirty="0">
                <a:latin typeface="Arial"/>
                <a:cs typeface="Arial"/>
              </a:rPr>
              <a:t>Finance Wales (</a:t>
            </a:r>
            <a:r>
              <a:rPr lang="en-US" sz="1400" dirty="0" smtClean="0">
                <a:latin typeface="Arial"/>
                <a:cs typeface="Arial"/>
              </a:rPr>
              <a:t>2019) UWTSD (2019) Welsh Government (2017)</a:t>
            </a:r>
            <a:endParaRPr lang="en-US" sz="1400" dirty="0">
              <a:latin typeface="Arial"/>
              <a:cs typeface="Arial"/>
            </a:endParaRPr>
          </a:p>
        </p:txBody>
      </p:sp>
      <p:pic>
        <p:nvPicPr>
          <p:cNvPr id="7" name="Picture 6"/>
          <p:cNvPicPr>
            <a:picLocks noChangeAspect="1"/>
          </p:cNvPicPr>
          <p:nvPr/>
        </p:nvPicPr>
        <p:blipFill>
          <a:blip r:embed="rId3"/>
          <a:stretch>
            <a:fillRect/>
          </a:stretch>
        </p:blipFill>
        <p:spPr>
          <a:xfrm rot="380273">
            <a:off x="8482816" y="47478"/>
            <a:ext cx="556304" cy="417228"/>
          </a:xfrm>
          <a:prstGeom prst="rect">
            <a:avLst/>
          </a:prstGeom>
        </p:spPr>
      </p:pic>
    </p:spTree>
    <p:extLst>
      <p:ext uri="{BB962C8B-B14F-4D97-AF65-F5344CB8AC3E}">
        <p14:creationId xmlns:p14="http://schemas.microsoft.com/office/powerpoint/2010/main" val="336861664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491067"/>
          </a:xfrm>
        </p:spPr>
        <p:txBody>
          <a:bodyPr/>
          <a:lstStyle/>
          <a:p>
            <a:r>
              <a:rPr lang="en-US" sz="2400" dirty="0" smtClean="0">
                <a:latin typeface="Arial"/>
                <a:cs typeface="Arial"/>
              </a:rPr>
              <a:t>PGCE/PCE in Post Compulsory Education and Training (PCET) </a:t>
            </a:r>
            <a:endParaRPr lang="en-US" sz="2400" dirty="0">
              <a:latin typeface="Arial"/>
              <a:cs typeface="Arial"/>
            </a:endParaRPr>
          </a:p>
        </p:txBody>
      </p:sp>
      <p:sp>
        <p:nvSpPr>
          <p:cNvPr id="5" name="TextBox 4"/>
          <p:cNvSpPr txBox="1"/>
          <p:nvPr/>
        </p:nvSpPr>
        <p:spPr>
          <a:xfrm>
            <a:off x="152400" y="524933"/>
            <a:ext cx="8991600" cy="5940088"/>
          </a:xfrm>
          <a:prstGeom prst="rect">
            <a:avLst/>
          </a:prstGeom>
          <a:noFill/>
        </p:spPr>
        <p:txBody>
          <a:bodyPr wrap="square" rtlCol="0">
            <a:spAutoFit/>
          </a:bodyPr>
          <a:lstStyle/>
          <a:p>
            <a:pPr marL="342900" indent="-342900">
              <a:buFont typeface="Arial"/>
              <a:buChar char="•"/>
            </a:pPr>
            <a:r>
              <a:rPr lang="en-US" sz="2000" dirty="0" smtClean="0">
                <a:latin typeface="Arial"/>
                <a:cs typeface="Arial"/>
              </a:rPr>
              <a:t>Full-time 1 year/Part-time-2 years</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Aimed at people already training/teaching and those who want to pursue a career in post-16 education </a:t>
            </a:r>
          </a:p>
          <a:p>
            <a:pPr marL="342900" indent="-342900">
              <a:buFont typeface="Arial"/>
              <a:buChar char="•"/>
            </a:pPr>
            <a:endParaRPr lang="en-US" sz="2000" dirty="0" smtClean="0">
              <a:latin typeface="Arial"/>
              <a:cs typeface="Arial"/>
            </a:endParaRPr>
          </a:p>
          <a:p>
            <a:pPr marL="342900" indent="-342900">
              <a:buFont typeface="Arial"/>
              <a:buChar char="•"/>
            </a:pPr>
            <a:r>
              <a:rPr lang="en-US" sz="2000" dirty="0" smtClean="0">
                <a:latin typeface="Arial"/>
                <a:cs typeface="Arial"/>
              </a:rPr>
              <a:t>Taught sessions/150 hours of teaching practice over 1/2 years.</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Assessment-assignments, teaching practice observations, CPD.</a:t>
            </a:r>
            <a:endParaRPr lang="en-US" sz="2000" dirty="0">
              <a:latin typeface="Arial"/>
              <a:cs typeface="Arial"/>
            </a:endParaRPr>
          </a:p>
          <a:p>
            <a:pPr marL="342900" indent="-342900">
              <a:buFont typeface="Arial"/>
              <a:buChar char="•"/>
            </a:pPr>
            <a:endParaRPr lang="en-US" sz="2000" dirty="0" smtClean="0">
              <a:latin typeface="Arial"/>
              <a:cs typeface="Arial"/>
            </a:endParaRPr>
          </a:p>
          <a:p>
            <a:pPr marL="342900" indent="-342900">
              <a:buFont typeface="Arial"/>
              <a:buChar char="•"/>
            </a:pPr>
            <a:r>
              <a:rPr lang="en-US" sz="2000" dirty="0" smtClean="0">
                <a:latin typeface="Arial"/>
                <a:cs typeface="Arial"/>
              </a:rPr>
              <a:t>Applicants must hold a Degree, Higher National Diploma, Advanced City and Guilds Certificate or other Level three qualification (in their chosen area).</a:t>
            </a:r>
          </a:p>
          <a:p>
            <a:pPr marL="342900" indent="-342900">
              <a:buFont typeface="Arial"/>
              <a:buChar char="•"/>
            </a:pPr>
            <a:endParaRPr lang="en-US" sz="2000" dirty="0">
              <a:latin typeface="Arial"/>
              <a:cs typeface="Arial"/>
            </a:endParaRPr>
          </a:p>
          <a:p>
            <a:pPr marL="342900" indent="-342900">
              <a:buFont typeface="Arial"/>
              <a:buChar char="•"/>
            </a:pPr>
            <a:r>
              <a:rPr lang="en-US" sz="2000" dirty="0">
                <a:latin typeface="Arial"/>
                <a:cs typeface="Arial"/>
              </a:rPr>
              <a:t>P</a:t>
            </a:r>
            <a:r>
              <a:rPr lang="en-US" sz="2000" dirty="0" smtClean="0">
                <a:latin typeface="Arial"/>
                <a:cs typeface="Arial"/>
              </a:rPr>
              <a:t>rogress into employment in FE/HE/workplace or community.</a:t>
            </a:r>
          </a:p>
          <a:p>
            <a:r>
              <a:rPr lang="en-US" sz="2000" dirty="0" smtClean="0">
                <a:latin typeface="Arial"/>
                <a:cs typeface="Arial"/>
              </a:rPr>
              <a:t>     Further study; MA/PHD.</a:t>
            </a:r>
          </a:p>
          <a:p>
            <a:pPr marL="342900" indent="-342900">
              <a:buFont typeface="Arial"/>
              <a:buChar char="•"/>
            </a:pPr>
            <a:endParaRPr lang="en-US" sz="2000" dirty="0">
              <a:latin typeface="Arial"/>
              <a:cs typeface="Arial"/>
            </a:endParaRPr>
          </a:p>
          <a:p>
            <a:pPr marL="342900" indent="-342900">
              <a:buFont typeface="Arial"/>
              <a:buChar char="•"/>
            </a:pPr>
            <a:r>
              <a:rPr lang="en-US" sz="2000" dirty="0">
                <a:latin typeface="Arial"/>
                <a:cs typeface="Arial"/>
              </a:rPr>
              <a:t>A</a:t>
            </a:r>
            <a:r>
              <a:rPr lang="en-US" sz="2000" dirty="0" smtClean="0">
                <a:latin typeface="Arial"/>
                <a:cs typeface="Arial"/>
              </a:rPr>
              <a:t>ccredited with Higher Education Academy (HEA).</a:t>
            </a:r>
          </a:p>
          <a:p>
            <a:pPr marL="342900" indent="-342900">
              <a:buFont typeface="Arial"/>
              <a:buChar char="•"/>
            </a:pPr>
            <a:endParaRPr lang="en-US" sz="2000" dirty="0">
              <a:latin typeface="Arial"/>
              <a:cs typeface="Arial"/>
            </a:endParaRPr>
          </a:p>
          <a:p>
            <a:pPr marL="342900" indent="-342900">
              <a:buFont typeface="Arial"/>
              <a:buChar char="•"/>
            </a:pPr>
            <a:r>
              <a:rPr lang="en-US" sz="2000" dirty="0" smtClean="0">
                <a:latin typeface="Arial"/>
                <a:cs typeface="Arial"/>
              </a:rPr>
              <a:t>Financial support available tuition/maintenance loan/grant</a:t>
            </a:r>
            <a:endParaRPr lang="en-US" sz="2000" dirty="0">
              <a:latin typeface="Arial"/>
              <a:cs typeface="Arial"/>
            </a:endParaRPr>
          </a:p>
        </p:txBody>
      </p:sp>
      <p:sp>
        <p:nvSpPr>
          <p:cNvPr id="6" name="TextBox 5"/>
          <p:cNvSpPr txBox="1"/>
          <p:nvPr/>
        </p:nvSpPr>
        <p:spPr>
          <a:xfrm>
            <a:off x="6097373" y="6448088"/>
            <a:ext cx="3046627" cy="338554"/>
          </a:xfrm>
          <a:prstGeom prst="rect">
            <a:avLst/>
          </a:prstGeom>
          <a:noFill/>
        </p:spPr>
        <p:txBody>
          <a:bodyPr wrap="none" rtlCol="0">
            <a:spAutoFit/>
          </a:bodyPr>
          <a:lstStyle/>
          <a:p>
            <a:r>
              <a:rPr lang="en-US" sz="1600" dirty="0" err="1" smtClean="0">
                <a:latin typeface="Arial"/>
                <a:cs typeface="Arial"/>
              </a:rPr>
              <a:t>Gravells</a:t>
            </a:r>
            <a:r>
              <a:rPr lang="en-US" sz="1600" dirty="0" smtClean="0">
                <a:latin typeface="Arial"/>
                <a:cs typeface="Arial"/>
              </a:rPr>
              <a:t> (2014) UWTSD (2020)</a:t>
            </a:r>
            <a:endParaRPr lang="en-US" sz="1600" dirty="0">
              <a:latin typeface="Arial"/>
              <a:cs typeface="Arial"/>
            </a:endParaRPr>
          </a:p>
        </p:txBody>
      </p:sp>
    </p:spTree>
    <p:extLst>
      <p:ext uri="{BB962C8B-B14F-4D97-AF65-F5344CB8AC3E}">
        <p14:creationId xmlns:p14="http://schemas.microsoft.com/office/powerpoint/2010/main" val="12168341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32427"/>
            <a:ext cx="8042276" cy="423333"/>
          </a:xfrm>
        </p:spPr>
        <p:txBody>
          <a:bodyPr>
            <a:noAutofit/>
          </a:bodyPr>
          <a:lstStyle/>
          <a:p>
            <a:r>
              <a:rPr lang="en-US" sz="2800" dirty="0" smtClean="0">
                <a:latin typeface="Arial"/>
                <a:cs typeface="Arial"/>
              </a:rPr>
              <a:t>Recommendations for Change</a:t>
            </a:r>
            <a:endParaRPr lang="en-US" sz="2800" dirty="0">
              <a:latin typeface="Arial"/>
              <a:cs typeface="Arial"/>
            </a:endParaRPr>
          </a:p>
        </p:txBody>
      </p:sp>
      <p:sp>
        <p:nvSpPr>
          <p:cNvPr id="3" name="Rectangle 2"/>
          <p:cNvSpPr/>
          <p:nvPr/>
        </p:nvSpPr>
        <p:spPr>
          <a:xfrm>
            <a:off x="203199" y="1711236"/>
            <a:ext cx="8568267" cy="1477328"/>
          </a:xfrm>
          <a:prstGeom prst="rect">
            <a:avLst/>
          </a:prstGeom>
        </p:spPr>
        <p:txBody>
          <a:bodyPr wrap="square">
            <a:spAutoFit/>
          </a:bodyPr>
          <a:lstStyle/>
          <a:p>
            <a:endParaRPr lang="en-US" dirty="0"/>
          </a:p>
          <a:p>
            <a:endParaRPr lang="en-US" dirty="0"/>
          </a:p>
          <a:p>
            <a:endParaRPr lang="en-US" dirty="0" smtClean="0"/>
          </a:p>
          <a:p>
            <a:endParaRPr lang="en-US" dirty="0"/>
          </a:p>
          <a:p>
            <a:endParaRPr lang="en-US" dirty="0"/>
          </a:p>
        </p:txBody>
      </p:sp>
      <p:sp>
        <p:nvSpPr>
          <p:cNvPr id="4" name="TextBox 3"/>
          <p:cNvSpPr txBox="1"/>
          <p:nvPr/>
        </p:nvSpPr>
        <p:spPr>
          <a:xfrm>
            <a:off x="0" y="132427"/>
            <a:ext cx="9144000" cy="6463309"/>
          </a:xfrm>
          <a:prstGeom prst="rect">
            <a:avLst/>
          </a:prstGeom>
          <a:noFill/>
        </p:spPr>
        <p:txBody>
          <a:bodyPr wrap="square" rtlCol="0">
            <a:spAutoFit/>
          </a:bodyPr>
          <a:lstStyle/>
          <a:p>
            <a:pPr marL="342900" indent="-342900">
              <a:buFont typeface="Arial"/>
              <a:buChar char="•"/>
            </a:pPr>
            <a:endParaRPr lang="en-US" dirty="0" smtClean="0">
              <a:latin typeface="Arial"/>
              <a:cs typeface="Arial"/>
            </a:endParaRPr>
          </a:p>
          <a:p>
            <a:pPr marL="342900" indent="-342900">
              <a:buFont typeface="Arial"/>
              <a:buChar char="•"/>
            </a:pPr>
            <a:endParaRPr lang="en-US" dirty="0">
              <a:latin typeface="Arial"/>
              <a:cs typeface="Arial"/>
            </a:endParaRPr>
          </a:p>
          <a:p>
            <a:pPr marL="342900" indent="-342900">
              <a:buFont typeface="Arial"/>
              <a:buChar char="•"/>
            </a:pPr>
            <a:r>
              <a:rPr lang="en-US" dirty="0" smtClean="0">
                <a:latin typeface="Arial"/>
                <a:cs typeface="Arial"/>
              </a:rPr>
              <a:t>Higher Education already </a:t>
            </a:r>
            <a:r>
              <a:rPr lang="en-US" dirty="0">
                <a:latin typeface="Arial"/>
                <a:cs typeface="Arial"/>
              </a:rPr>
              <a:t>k</a:t>
            </a:r>
            <a:r>
              <a:rPr lang="en-US" dirty="0" smtClean="0">
                <a:latin typeface="Arial"/>
                <a:cs typeface="Arial"/>
              </a:rPr>
              <a:t>eeps students updated about latest changes regarding </a:t>
            </a:r>
            <a:r>
              <a:rPr lang="en-US" dirty="0" err="1" smtClean="0">
                <a:latin typeface="Arial"/>
                <a:cs typeface="Arial"/>
              </a:rPr>
              <a:t>Brexit</a:t>
            </a:r>
            <a:r>
              <a:rPr lang="en-US" dirty="0" smtClean="0">
                <a:latin typeface="Arial"/>
                <a:cs typeface="Arial"/>
              </a:rPr>
              <a:t> and COVID-19 and have moved learning online allowing students to complete their studies and pursue future education or employment as they intended. This should continue and progress reviewed. If online learning proves successful this could be </a:t>
            </a:r>
            <a:r>
              <a:rPr lang="en-US" dirty="0" err="1" smtClean="0">
                <a:latin typeface="Arial"/>
                <a:cs typeface="Arial"/>
              </a:rPr>
              <a:t>utilised</a:t>
            </a:r>
            <a:r>
              <a:rPr lang="en-US" dirty="0" smtClean="0">
                <a:latin typeface="Arial"/>
                <a:cs typeface="Arial"/>
              </a:rPr>
              <a:t> more often in future </a:t>
            </a:r>
            <a:r>
              <a:rPr lang="en-US" dirty="0" err="1" smtClean="0">
                <a:latin typeface="Arial"/>
                <a:cs typeface="Arial"/>
              </a:rPr>
              <a:t>programmes</a:t>
            </a:r>
            <a:r>
              <a:rPr lang="en-US" dirty="0" smtClean="0">
                <a:latin typeface="Arial"/>
                <a:cs typeface="Arial"/>
              </a:rPr>
              <a:t>.</a:t>
            </a:r>
          </a:p>
          <a:p>
            <a:pPr marL="342900" indent="-342900">
              <a:buFont typeface="Arial"/>
              <a:buChar char="•"/>
            </a:pPr>
            <a:endParaRPr lang="en-US" dirty="0">
              <a:latin typeface="Arial"/>
              <a:cs typeface="Arial"/>
            </a:endParaRPr>
          </a:p>
          <a:p>
            <a:pPr marL="342900" indent="-342900">
              <a:buFont typeface="Arial"/>
              <a:buChar char="•"/>
            </a:pPr>
            <a:r>
              <a:rPr lang="en-US" dirty="0">
                <a:latin typeface="Arial"/>
                <a:cs typeface="Arial"/>
              </a:rPr>
              <a:t>T</a:t>
            </a:r>
            <a:r>
              <a:rPr lang="en-US" dirty="0" smtClean="0">
                <a:latin typeface="Arial"/>
                <a:cs typeface="Arial"/>
              </a:rPr>
              <a:t>he Welsh Government should continue to monitor inequality and socio-economic status throughout Wales through research and surveys. Also, offer better financial support to attract wider, diverse groups such as NEET or for example students who may incur childcare costs.</a:t>
            </a:r>
          </a:p>
          <a:p>
            <a:pPr marL="342900" indent="-342900">
              <a:buFont typeface="Arial"/>
              <a:buChar char="•"/>
            </a:pPr>
            <a:endParaRPr lang="en-US" dirty="0">
              <a:latin typeface="Arial"/>
              <a:cs typeface="Arial"/>
            </a:endParaRPr>
          </a:p>
          <a:p>
            <a:pPr marL="342900" indent="-342900">
              <a:buFont typeface="Arial"/>
              <a:buChar char="•"/>
            </a:pPr>
            <a:r>
              <a:rPr lang="en-US" dirty="0">
                <a:latin typeface="Arial"/>
                <a:cs typeface="Arial"/>
              </a:rPr>
              <a:t>T</a:t>
            </a:r>
            <a:r>
              <a:rPr lang="en-US" dirty="0" smtClean="0">
                <a:latin typeface="Arial"/>
                <a:cs typeface="Arial"/>
              </a:rPr>
              <a:t>he HE sector should continue with unconditional offers and offer study support through the summer holidays before a course begins to build learner confidence, knowledge and resilience which would help improve retention.</a:t>
            </a:r>
            <a:endParaRPr lang="en-US" dirty="0">
              <a:latin typeface="Arial"/>
              <a:cs typeface="Arial"/>
            </a:endParaRPr>
          </a:p>
          <a:p>
            <a:pPr marL="342900" indent="-342900">
              <a:buFont typeface="Arial"/>
              <a:buChar char="•"/>
            </a:pPr>
            <a:endParaRPr lang="en-US" dirty="0" smtClean="0">
              <a:latin typeface="Arial"/>
              <a:cs typeface="Arial"/>
            </a:endParaRPr>
          </a:p>
          <a:p>
            <a:pPr marL="342900" indent="-342900">
              <a:buFont typeface="Arial"/>
              <a:buChar char="•"/>
            </a:pPr>
            <a:r>
              <a:rPr lang="en-US" dirty="0" smtClean="0">
                <a:latin typeface="Arial"/>
                <a:cs typeface="Arial"/>
              </a:rPr>
              <a:t>Also HE should continue to offer students the package of support already available, including counseling services and student support while ensuring all learners are aware of how access the services. HE institutes and practitioners should be offered support and training they feel necessary to fulfill their role and enable them to continue to promote and enhance the social mobility of their students. </a:t>
            </a:r>
            <a:endParaRPr lang="en-US" dirty="0">
              <a:latin typeface="Arial"/>
              <a:cs typeface="Arial"/>
            </a:endParaRPr>
          </a:p>
          <a:p>
            <a:endParaRPr lang="en-US" dirty="0" smtClean="0"/>
          </a:p>
        </p:txBody>
      </p:sp>
      <p:sp>
        <p:nvSpPr>
          <p:cNvPr id="5" name="TextBox 4"/>
          <p:cNvSpPr txBox="1"/>
          <p:nvPr/>
        </p:nvSpPr>
        <p:spPr>
          <a:xfrm>
            <a:off x="0" y="6273337"/>
            <a:ext cx="6940021" cy="584776"/>
          </a:xfrm>
          <a:prstGeom prst="rect">
            <a:avLst/>
          </a:prstGeom>
          <a:noFill/>
        </p:spPr>
        <p:txBody>
          <a:bodyPr wrap="none" rtlCol="0">
            <a:spAutoFit/>
          </a:bodyPr>
          <a:lstStyle/>
          <a:p>
            <a:r>
              <a:rPr lang="en-US" sz="1600" dirty="0" smtClean="0">
                <a:latin typeface="Arial"/>
                <a:cs typeface="Arial"/>
              </a:rPr>
              <a:t>Google Image (2020) </a:t>
            </a:r>
            <a:r>
              <a:rPr lang="en-US" sz="1600" dirty="0" err="1" smtClean="0">
                <a:latin typeface="Arial"/>
                <a:cs typeface="Arial"/>
              </a:rPr>
              <a:t>Henschke</a:t>
            </a:r>
            <a:r>
              <a:rPr lang="en-US" sz="1600" dirty="0" smtClean="0">
                <a:latin typeface="Arial"/>
                <a:cs typeface="Arial"/>
              </a:rPr>
              <a:t> (2011) UWTSD (2020) Weingarten (2018) </a:t>
            </a:r>
          </a:p>
          <a:p>
            <a:r>
              <a:rPr lang="en-US" sz="1600" dirty="0" smtClean="0">
                <a:latin typeface="Arial"/>
                <a:cs typeface="Arial"/>
              </a:rPr>
              <a:t>Welsh Government (2015, 2018)</a:t>
            </a:r>
            <a:endParaRPr lang="en-US" sz="1600" dirty="0">
              <a:latin typeface="Arial"/>
              <a:cs typeface="Arial"/>
            </a:endParaRPr>
          </a:p>
        </p:txBody>
      </p:sp>
      <p:pic>
        <p:nvPicPr>
          <p:cNvPr id="6" name="Picture 5"/>
          <p:cNvPicPr>
            <a:picLocks noChangeAspect="1"/>
          </p:cNvPicPr>
          <p:nvPr/>
        </p:nvPicPr>
        <p:blipFill>
          <a:blip r:embed="rId3"/>
          <a:stretch>
            <a:fillRect/>
          </a:stretch>
        </p:blipFill>
        <p:spPr>
          <a:xfrm rot="380273">
            <a:off x="8482816" y="47478"/>
            <a:ext cx="556304" cy="417228"/>
          </a:xfrm>
          <a:prstGeom prst="rect">
            <a:avLst/>
          </a:prstGeom>
        </p:spPr>
      </p:pic>
    </p:spTree>
    <p:extLst>
      <p:ext uri="{BB962C8B-B14F-4D97-AF65-F5344CB8AC3E}">
        <p14:creationId xmlns:p14="http://schemas.microsoft.com/office/powerpoint/2010/main" val="349556494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US" dirty="0" smtClean="0">
                <a:latin typeface="Arial"/>
                <a:cs typeface="Arial"/>
              </a:rPr>
              <a:t>Conclusion</a:t>
            </a:r>
            <a:endParaRPr lang="en-US" dirty="0">
              <a:latin typeface="Arial"/>
              <a:cs typeface="Arial"/>
            </a:endParaRPr>
          </a:p>
        </p:txBody>
      </p:sp>
      <p:pic>
        <p:nvPicPr>
          <p:cNvPr id="6" name="Picture 5" descr="man on ladder.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
            <a:ext cx="1244828" cy="1727199"/>
          </a:xfrm>
          <a:prstGeom prst="rect">
            <a:avLst/>
          </a:prstGeom>
        </p:spPr>
      </p:pic>
      <p:pic>
        <p:nvPicPr>
          <p:cNvPr id="7" name="Picture 6" descr="sliding_down_corporate_ladder_500_wht_7258-2.gif"/>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5600" y="5419084"/>
            <a:ext cx="1168400" cy="1438916"/>
          </a:xfrm>
          <a:prstGeom prst="rect">
            <a:avLst/>
          </a:prstGeom>
        </p:spPr>
      </p:pic>
      <p:sp>
        <p:nvSpPr>
          <p:cNvPr id="8" name="TextBox 7"/>
          <p:cNvSpPr txBox="1"/>
          <p:nvPr/>
        </p:nvSpPr>
        <p:spPr>
          <a:xfrm>
            <a:off x="186267" y="6519333"/>
            <a:ext cx="2226291" cy="338554"/>
          </a:xfrm>
          <a:prstGeom prst="rect">
            <a:avLst/>
          </a:prstGeom>
          <a:noFill/>
        </p:spPr>
        <p:txBody>
          <a:bodyPr wrap="none" rtlCol="0">
            <a:spAutoFit/>
          </a:bodyPr>
          <a:lstStyle/>
          <a:p>
            <a:r>
              <a:rPr lang="en-US" sz="1600" dirty="0" smtClean="0">
                <a:latin typeface="Arial"/>
                <a:cs typeface="Arial"/>
              </a:rPr>
              <a:t>Google Images (2020) </a:t>
            </a:r>
            <a:endParaRPr lang="en-US" sz="1600" dirty="0">
              <a:latin typeface="Arial"/>
              <a:cs typeface="Arial"/>
            </a:endParaRPr>
          </a:p>
        </p:txBody>
      </p:sp>
      <p:sp>
        <p:nvSpPr>
          <p:cNvPr id="3" name="TextBox 2"/>
          <p:cNvSpPr txBox="1"/>
          <p:nvPr/>
        </p:nvSpPr>
        <p:spPr>
          <a:xfrm>
            <a:off x="1244829" y="1170086"/>
            <a:ext cx="7078134" cy="5324535"/>
          </a:xfrm>
          <a:prstGeom prst="rect">
            <a:avLst/>
          </a:prstGeom>
          <a:noFill/>
        </p:spPr>
        <p:txBody>
          <a:bodyPr wrap="square" rtlCol="0">
            <a:spAutoFit/>
          </a:bodyPr>
          <a:lstStyle/>
          <a:p>
            <a:r>
              <a:rPr lang="en-US" sz="2000" dirty="0" smtClean="0">
                <a:latin typeface="Arial"/>
                <a:cs typeface="Arial"/>
              </a:rPr>
              <a:t> This presentation focused on how HE in Wales promotes and enhances social mobility. In attending HE students will likely develop an expanding network of friends, acquaintances, attitudes and behaviors, and transferable skills to prepare them for employment and life in the 21</a:t>
            </a:r>
            <a:r>
              <a:rPr lang="en-US" sz="2000" baseline="30000" dirty="0" smtClean="0">
                <a:latin typeface="Arial"/>
                <a:cs typeface="Arial"/>
              </a:rPr>
              <a:t>st</a:t>
            </a:r>
            <a:r>
              <a:rPr lang="en-US" sz="2000" dirty="0" smtClean="0">
                <a:latin typeface="Arial"/>
                <a:cs typeface="Arial"/>
              </a:rPr>
              <a:t> century.</a:t>
            </a:r>
          </a:p>
          <a:p>
            <a:endParaRPr lang="en-US" sz="2000" dirty="0">
              <a:latin typeface="Arial"/>
              <a:cs typeface="Arial"/>
            </a:endParaRPr>
          </a:p>
          <a:p>
            <a:r>
              <a:rPr lang="en-US" sz="2000" dirty="0" smtClean="0">
                <a:latin typeface="Arial"/>
                <a:cs typeface="Arial"/>
              </a:rPr>
              <a:t>HE, evidently, has a significant role in driving social mobility due to the expansion in social, cultural and economic capital that can come from attending, graduating and pursuing a career. Furthermore, HE also supports the Welsh Government’s social mobility ambitions and Wales’ economy. However, HE is clearly about more than promoting and enhancing social mobility as the benefits to learners are far reaching. Most importantly for students, in attending HE an overall more prosperous future can be obtained for them and their families. </a:t>
            </a:r>
          </a:p>
        </p:txBody>
      </p:sp>
      <p:pic>
        <p:nvPicPr>
          <p:cNvPr id="9" name="Picture 8"/>
          <p:cNvPicPr>
            <a:picLocks noChangeAspect="1"/>
          </p:cNvPicPr>
          <p:nvPr/>
        </p:nvPicPr>
        <p:blipFill>
          <a:blip r:embed="rId5"/>
          <a:stretch>
            <a:fillRect/>
          </a:stretch>
        </p:blipFill>
        <p:spPr>
          <a:xfrm rot="380273">
            <a:off x="8482816" y="47478"/>
            <a:ext cx="556304" cy="417228"/>
          </a:xfrm>
          <a:prstGeom prst="rect">
            <a:avLst/>
          </a:prstGeom>
        </p:spPr>
      </p:pic>
    </p:spTree>
    <p:extLst>
      <p:ext uri="{BB962C8B-B14F-4D97-AF65-F5344CB8AC3E}">
        <p14:creationId xmlns:p14="http://schemas.microsoft.com/office/powerpoint/2010/main" val="3253532243"/>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42534" y="2716774"/>
            <a:ext cx="6082364" cy="769441"/>
          </a:xfrm>
          <a:prstGeom prst="rect">
            <a:avLst/>
          </a:prstGeom>
          <a:noFill/>
        </p:spPr>
        <p:txBody>
          <a:bodyPr wrap="none" rtlCol="0">
            <a:spAutoFit/>
          </a:bodyPr>
          <a:lstStyle/>
          <a:p>
            <a:r>
              <a:rPr lang="en-US" sz="4400" dirty="0" smtClean="0">
                <a:latin typeface="Arial"/>
                <a:cs typeface="Arial"/>
              </a:rPr>
              <a:t>Thank You for Listening</a:t>
            </a:r>
            <a:endParaRPr lang="en-US" sz="4400" dirty="0">
              <a:latin typeface="Arial"/>
              <a:cs typeface="Arial"/>
            </a:endParaRPr>
          </a:p>
        </p:txBody>
      </p:sp>
      <p:pic>
        <p:nvPicPr>
          <p:cNvPr id="5" name="Picture 4"/>
          <p:cNvPicPr>
            <a:picLocks noChangeAspect="1"/>
          </p:cNvPicPr>
          <p:nvPr/>
        </p:nvPicPr>
        <p:blipFill>
          <a:blip r:embed="rId2"/>
          <a:stretch>
            <a:fillRect/>
          </a:stretch>
        </p:blipFill>
        <p:spPr>
          <a:xfrm rot="380273">
            <a:off x="3912092" y="1723149"/>
            <a:ext cx="1549867" cy="1162400"/>
          </a:xfrm>
          <a:prstGeom prst="rect">
            <a:avLst/>
          </a:prstGeom>
        </p:spPr>
      </p:pic>
      <p:sp>
        <p:nvSpPr>
          <p:cNvPr id="6" name="TextBox 5"/>
          <p:cNvSpPr txBox="1"/>
          <p:nvPr/>
        </p:nvSpPr>
        <p:spPr>
          <a:xfrm>
            <a:off x="7020302" y="6451656"/>
            <a:ext cx="2123698" cy="338554"/>
          </a:xfrm>
          <a:prstGeom prst="rect">
            <a:avLst/>
          </a:prstGeom>
          <a:noFill/>
        </p:spPr>
        <p:txBody>
          <a:bodyPr wrap="none" rtlCol="0">
            <a:spAutoFit/>
          </a:bodyPr>
          <a:lstStyle/>
          <a:p>
            <a:r>
              <a:rPr lang="en-US" sz="1600" dirty="0" smtClean="0">
                <a:latin typeface="Arial"/>
                <a:cs typeface="Arial"/>
              </a:rPr>
              <a:t>Google Image (2020) </a:t>
            </a:r>
            <a:endParaRPr lang="en-US" sz="1600" dirty="0">
              <a:latin typeface="Arial"/>
              <a:cs typeface="Arial"/>
            </a:endParaRPr>
          </a:p>
        </p:txBody>
      </p:sp>
    </p:spTree>
    <p:extLst>
      <p:ext uri="{BB962C8B-B14F-4D97-AF65-F5344CB8AC3E}">
        <p14:creationId xmlns:p14="http://schemas.microsoft.com/office/powerpoint/2010/main" val="803250601"/>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26759"/>
            <a:ext cx="9144000" cy="7017307"/>
          </a:xfrm>
          <a:prstGeom prst="rect">
            <a:avLst/>
          </a:prstGeom>
        </p:spPr>
        <p:txBody>
          <a:bodyPr wrap="square">
            <a:spAutoFit/>
          </a:bodyPr>
          <a:lstStyle/>
          <a:p>
            <a:r>
              <a:rPr lang="en-GB" dirty="0">
                <a:latin typeface="Arial"/>
                <a:cs typeface="Arial"/>
              </a:rPr>
              <a:t>Reference </a:t>
            </a:r>
            <a:r>
              <a:rPr lang="en-GB" dirty="0" smtClean="0">
                <a:latin typeface="Arial"/>
                <a:cs typeface="Arial"/>
              </a:rPr>
              <a:t>List</a:t>
            </a:r>
          </a:p>
          <a:p>
            <a:endParaRPr lang="en-GB" dirty="0">
              <a:latin typeface="Arial"/>
              <a:cs typeface="Arial"/>
            </a:endParaRPr>
          </a:p>
          <a:p>
            <a:r>
              <a:rPr lang="en-GB" dirty="0" smtClean="0">
                <a:latin typeface="Arial"/>
                <a:cs typeface="Arial"/>
              </a:rPr>
              <a:t>Allen, C, R. (2017) </a:t>
            </a:r>
            <a:r>
              <a:rPr lang="en-GB" i="1" dirty="0" smtClean="0">
                <a:latin typeface="Arial"/>
                <a:cs typeface="Arial"/>
              </a:rPr>
              <a:t>The Industrial Revolution</a:t>
            </a:r>
            <a:r>
              <a:rPr lang="en-GB" dirty="0" smtClean="0">
                <a:latin typeface="Arial"/>
                <a:cs typeface="Arial"/>
              </a:rPr>
              <a:t>. Oxford: Oxford University Press. </a:t>
            </a:r>
            <a:endParaRPr lang="en-GB" dirty="0">
              <a:latin typeface="Arial"/>
              <a:cs typeface="Arial"/>
            </a:endParaRPr>
          </a:p>
          <a:p>
            <a:endParaRPr lang="en-GB" dirty="0">
              <a:latin typeface="Arial"/>
              <a:cs typeface="Arial"/>
            </a:endParaRPr>
          </a:p>
          <a:p>
            <a:r>
              <a:rPr lang="en-GB" dirty="0" err="1">
                <a:latin typeface="Arial"/>
                <a:cs typeface="Arial"/>
              </a:rPr>
              <a:t>Boden</a:t>
            </a:r>
            <a:r>
              <a:rPr lang="en-GB" dirty="0">
                <a:latin typeface="Arial"/>
                <a:cs typeface="Arial"/>
              </a:rPr>
              <a:t>-McGill, J, C. and King, O, K. (eds.) (2014) </a:t>
            </a:r>
            <a:r>
              <a:rPr lang="en-GB" i="1" dirty="0">
                <a:latin typeface="Arial"/>
                <a:cs typeface="Arial"/>
              </a:rPr>
              <a:t>Developing and Sustaining Adult Learning</a:t>
            </a:r>
            <a:r>
              <a:rPr lang="en-GB" dirty="0">
                <a:latin typeface="Arial"/>
                <a:cs typeface="Arial"/>
              </a:rPr>
              <a:t>. USA: Information Age Publishing Inc. </a:t>
            </a:r>
          </a:p>
          <a:p>
            <a:r>
              <a:rPr lang="en-GB" dirty="0">
                <a:latin typeface="Arial"/>
                <a:cs typeface="Arial"/>
              </a:rPr>
              <a:t> </a:t>
            </a:r>
            <a:endParaRPr lang="en-GB" dirty="0" smtClean="0">
              <a:latin typeface="Arial"/>
              <a:cs typeface="Arial"/>
            </a:endParaRPr>
          </a:p>
          <a:p>
            <a:r>
              <a:rPr lang="en-GB" dirty="0" err="1" smtClean="0">
                <a:latin typeface="Arial"/>
                <a:cs typeface="Arial"/>
              </a:rPr>
              <a:t>Bukodi</a:t>
            </a:r>
            <a:r>
              <a:rPr lang="en-GB" dirty="0" smtClean="0">
                <a:latin typeface="Arial"/>
                <a:cs typeface="Arial"/>
              </a:rPr>
              <a:t>, E. and </a:t>
            </a:r>
            <a:r>
              <a:rPr lang="en-GB" dirty="0" err="1" smtClean="0">
                <a:latin typeface="Arial"/>
                <a:cs typeface="Arial"/>
              </a:rPr>
              <a:t>Goldthorpe</a:t>
            </a:r>
            <a:r>
              <a:rPr lang="en-GB" dirty="0" smtClean="0">
                <a:latin typeface="Arial"/>
                <a:cs typeface="Arial"/>
              </a:rPr>
              <a:t>, H, J. (2019) </a:t>
            </a:r>
            <a:r>
              <a:rPr lang="en-GB" i="1" dirty="0" smtClean="0">
                <a:latin typeface="Arial"/>
                <a:cs typeface="Arial"/>
              </a:rPr>
              <a:t>Social Mobility and Education in Britain</a:t>
            </a:r>
            <a:r>
              <a:rPr lang="en-GB" dirty="0" smtClean="0">
                <a:latin typeface="Arial"/>
                <a:cs typeface="Arial"/>
              </a:rPr>
              <a:t>. UK: Cambridge University Press.  </a:t>
            </a:r>
            <a:endParaRPr lang="en-GB" dirty="0">
              <a:latin typeface="Arial"/>
              <a:cs typeface="Arial"/>
            </a:endParaRPr>
          </a:p>
          <a:p>
            <a:endParaRPr lang="en-GB" dirty="0" smtClean="0">
              <a:latin typeface="Arial"/>
              <a:cs typeface="Arial"/>
            </a:endParaRPr>
          </a:p>
          <a:p>
            <a:r>
              <a:rPr lang="en-GB" dirty="0" smtClean="0">
                <a:latin typeface="Arial"/>
                <a:cs typeface="Arial"/>
              </a:rPr>
              <a:t>Devine, F. and </a:t>
            </a:r>
            <a:r>
              <a:rPr lang="en-GB" dirty="0" err="1" smtClean="0">
                <a:latin typeface="Arial"/>
                <a:cs typeface="Arial"/>
              </a:rPr>
              <a:t>Snee</a:t>
            </a:r>
            <a:r>
              <a:rPr lang="en-GB" dirty="0" smtClean="0">
                <a:latin typeface="Arial"/>
                <a:cs typeface="Arial"/>
              </a:rPr>
              <a:t>, H. (2015) ‘Doing the Great British Class Survey’, </a:t>
            </a:r>
            <a:r>
              <a:rPr lang="en-GB" i="1" dirty="0" smtClean="0">
                <a:latin typeface="Arial"/>
                <a:cs typeface="Arial"/>
              </a:rPr>
              <a:t>The Sociological Review,</a:t>
            </a:r>
            <a:r>
              <a:rPr lang="en-GB" dirty="0" smtClean="0">
                <a:latin typeface="Arial"/>
                <a:cs typeface="Arial"/>
              </a:rPr>
              <a:t> 63 (2), pp.240-258. [Online]. Available at: </a:t>
            </a:r>
            <a:r>
              <a:rPr lang="en-GB" dirty="0" smtClean="0">
                <a:latin typeface="Arial"/>
                <a:cs typeface="Arial"/>
                <a:hlinkClick r:id="rId3"/>
              </a:rPr>
              <a:t>https://journals.sagepub.com.ezproxy.uwtsd.ac.uk/doi/pdf/10.1111/1467-954X.12282</a:t>
            </a:r>
            <a:r>
              <a:rPr lang="en-GB" dirty="0" smtClean="0">
                <a:latin typeface="Arial"/>
                <a:cs typeface="Arial"/>
              </a:rPr>
              <a:t> (Accessed: 1 May 2020). </a:t>
            </a:r>
            <a:endParaRPr lang="en-GB" i="1" dirty="0">
              <a:latin typeface="Arial"/>
              <a:cs typeface="Arial"/>
            </a:endParaRPr>
          </a:p>
          <a:p>
            <a:endParaRPr lang="en-GB" dirty="0" smtClean="0">
              <a:latin typeface="Arial"/>
              <a:cs typeface="Arial"/>
            </a:endParaRPr>
          </a:p>
          <a:p>
            <a:r>
              <a:rPr lang="en-US" dirty="0">
                <a:latin typeface="Arial"/>
                <a:cs typeface="Arial"/>
              </a:rPr>
              <a:t>Equality and Human Rights Commission. (2018) </a:t>
            </a:r>
            <a:r>
              <a:rPr lang="en-US" i="1" dirty="0">
                <a:latin typeface="Arial"/>
                <a:cs typeface="Arial"/>
              </a:rPr>
              <a:t>Is Wales Fairer</a:t>
            </a:r>
            <a:r>
              <a:rPr lang="en-US" dirty="0">
                <a:latin typeface="Arial"/>
                <a:cs typeface="Arial"/>
              </a:rPr>
              <a:t>. </a:t>
            </a:r>
            <a:r>
              <a:rPr lang="en-US" dirty="0">
                <a:latin typeface="Arial"/>
                <a:cs typeface="Arial"/>
                <a:hlinkClick r:id="rId4"/>
              </a:rPr>
              <a:t>https://www.equalityhumanrights.com/sites/default/files/is-britain-fairer-2018-is-wales-fairer.pdf</a:t>
            </a:r>
            <a:r>
              <a:rPr lang="en-US" dirty="0">
                <a:latin typeface="Arial"/>
                <a:cs typeface="Arial"/>
              </a:rPr>
              <a:t> (Accessed: 1 April 2020). </a:t>
            </a:r>
          </a:p>
          <a:p>
            <a:endParaRPr lang="en-GB" dirty="0">
              <a:latin typeface="Arial"/>
              <a:cs typeface="Arial"/>
            </a:endParaRPr>
          </a:p>
          <a:p>
            <a:r>
              <a:rPr lang="en-GB" dirty="0" smtClean="0">
                <a:latin typeface="Arial"/>
                <a:cs typeface="Arial"/>
              </a:rPr>
              <a:t>Fry</a:t>
            </a:r>
            <a:r>
              <a:rPr lang="en-GB" dirty="0">
                <a:latin typeface="Arial"/>
                <a:cs typeface="Arial"/>
              </a:rPr>
              <a:t>, H., </a:t>
            </a:r>
            <a:r>
              <a:rPr lang="en-GB" dirty="0" err="1">
                <a:latin typeface="Arial"/>
                <a:cs typeface="Arial"/>
              </a:rPr>
              <a:t>Ketteridge</a:t>
            </a:r>
            <a:r>
              <a:rPr lang="en-GB" dirty="0">
                <a:latin typeface="Arial"/>
                <a:cs typeface="Arial"/>
              </a:rPr>
              <a:t>, S. and Marshall, S. (eds.) (2015) </a:t>
            </a:r>
            <a:r>
              <a:rPr lang="en-GB" i="1" dirty="0">
                <a:latin typeface="Arial"/>
                <a:cs typeface="Arial"/>
              </a:rPr>
              <a:t>A Handbook for Teaching and Learning in Higher Education</a:t>
            </a:r>
            <a:r>
              <a:rPr lang="en-GB" dirty="0">
                <a:latin typeface="Arial"/>
                <a:cs typeface="Arial"/>
              </a:rPr>
              <a:t>. 4</a:t>
            </a:r>
            <a:r>
              <a:rPr lang="en-GB" baseline="30000" dirty="0">
                <a:latin typeface="Arial"/>
                <a:cs typeface="Arial"/>
              </a:rPr>
              <a:t>th</a:t>
            </a:r>
            <a:r>
              <a:rPr lang="en-GB" dirty="0">
                <a:latin typeface="Arial"/>
                <a:cs typeface="Arial"/>
              </a:rPr>
              <a:t> </a:t>
            </a:r>
            <a:r>
              <a:rPr lang="en-GB" dirty="0" err="1">
                <a:latin typeface="Arial"/>
                <a:cs typeface="Arial"/>
              </a:rPr>
              <a:t>edn</a:t>
            </a:r>
            <a:r>
              <a:rPr lang="en-GB" dirty="0">
                <a:latin typeface="Arial"/>
                <a:cs typeface="Arial"/>
              </a:rPr>
              <a:t>. Oxon: </a:t>
            </a:r>
            <a:r>
              <a:rPr lang="en-GB" dirty="0" err="1">
                <a:latin typeface="Arial"/>
                <a:cs typeface="Arial"/>
              </a:rPr>
              <a:t>Routledge</a:t>
            </a:r>
            <a:r>
              <a:rPr lang="en-GB" dirty="0">
                <a:latin typeface="Arial"/>
                <a:cs typeface="Arial"/>
              </a:rPr>
              <a:t>. </a:t>
            </a:r>
            <a:endParaRPr lang="en-GB" dirty="0" smtClean="0">
              <a:latin typeface="Arial"/>
              <a:cs typeface="Arial"/>
            </a:endParaRPr>
          </a:p>
          <a:p>
            <a:endParaRPr lang="en-GB" dirty="0">
              <a:latin typeface="Arial"/>
              <a:cs typeface="Arial"/>
            </a:endParaRPr>
          </a:p>
          <a:p>
            <a:r>
              <a:rPr lang="en-GB" dirty="0" smtClean="0">
                <a:latin typeface="Arial"/>
                <a:cs typeface="Arial"/>
              </a:rPr>
              <a:t>Google Image. (2020) </a:t>
            </a:r>
            <a:r>
              <a:rPr lang="en-GB" i="1" dirty="0" smtClean="0">
                <a:latin typeface="Arial"/>
                <a:cs typeface="Arial"/>
              </a:rPr>
              <a:t>Climbing a ladder</a:t>
            </a:r>
            <a:r>
              <a:rPr lang="en-GB" dirty="0" smtClean="0">
                <a:latin typeface="Arial"/>
                <a:cs typeface="Arial"/>
              </a:rPr>
              <a:t>. </a:t>
            </a:r>
            <a:r>
              <a:rPr lang="en-GB" dirty="0" smtClean="0">
                <a:latin typeface="Arial"/>
                <a:cs typeface="Arial"/>
                <a:hlinkClick r:id="rId5"/>
              </a:rPr>
              <a:t>https://www.google.co.uk</a:t>
            </a:r>
            <a:r>
              <a:rPr lang="en-GB" dirty="0" smtClean="0">
                <a:latin typeface="Arial"/>
                <a:cs typeface="Arial"/>
              </a:rPr>
              <a:t> (Accessed: 12 May 2020). </a:t>
            </a:r>
            <a:endParaRPr lang="en-GB" dirty="0">
              <a:latin typeface="Arial"/>
              <a:cs typeface="Arial"/>
            </a:endParaRPr>
          </a:p>
          <a:p>
            <a:endParaRPr lang="en-GB" dirty="0" smtClean="0">
              <a:latin typeface="Arial"/>
              <a:cs typeface="Arial"/>
            </a:endParaRPr>
          </a:p>
        </p:txBody>
      </p:sp>
    </p:spTree>
    <p:extLst>
      <p:ext uri="{BB962C8B-B14F-4D97-AF65-F5344CB8AC3E}">
        <p14:creationId xmlns:p14="http://schemas.microsoft.com/office/powerpoint/2010/main" val="2847956120"/>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6265" y="118661"/>
            <a:ext cx="8957735" cy="6740308"/>
          </a:xfrm>
          <a:prstGeom prst="rect">
            <a:avLst/>
          </a:prstGeom>
        </p:spPr>
        <p:txBody>
          <a:bodyPr wrap="square">
            <a:spAutoFit/>
          </a:bodyPr>
          <a:lstStyle/>
          <a:p>
            <a:r>
              <a:rPr lang="en-GB" dirty="0" smtClean="0">
                <a:latin typeface="Arial"/>
                <a:cs typeface="Arial"/>
              </a:rPr>
              <a:t>Google </a:t>
            </a:r>
            <a:r>
              <a:rPr lang="en-GB" dirty="0">
                <a:latin typeface="Arial"/>
                <a:cs typeface="Arial"/>
              </a:rPr>
              <a:t>Image. (2020) </a:t>
            </a:r>
            <a:r>
              <a:rPr lang="en-GB" i="1" dirty="0">
                <a:latin typeface="Arial"/>
                <a:cs typeface="Arial"/>
              </a:rPr>
              <a:t>Does social class matter</a:t>
            </a:r>
            <a:r>
              <a:rPr lang="en-GB" dirty="0">
                <a:latin typeface="Arial"/>
                <a:cs typeface="Arial"/>
              </a:rPr>
              <a:t>. </a:t>
            </a:r>
            <a:r>
              <a:rPr lang="en-GB" dirty="0">
                <a:latin typeface="Arial"/>
                <a:cs typeface="Arial"/>
                <a:hlinkClick r:id="rId2"/>
              </a:rPr>
              <a:t>https://www.google.co.uk</a:t>
            </a:r>
            <a:r>
              <a:rPr lang="en-GB" dirty="0">
                <a:latin typeface="Arial"/>
                <a:cs typeface="Arial"/>
              </a:rPr>
              <a:t> (Accessed: 12 May 2020). </a:t>
            </a:r>
            <a:endParaRPr lang="en-GB" dirty="0" smtClean="0">
              <a:latin typeface="Arial"/>
              <a:cs typeface="Arial"/>
            </a:endParaRPr>
          </a:p>
          <a:p>
            <a:endParaRPr lang="en-GB" dirty="0">
              <a:latin typeface="Arial"/>
              <a:cs typeface="Arial"/>
            </a:endParaRPr>
          </a:p>
          <a:p>
            <a:r>
              <a:rPr lang="en-GB" dirty="0">
                <a:latin typeface="Arial"/>
                <a:cs typeface="Arial"/>
              </a:rPr>
              <a:t>Google Image. (2020) </a:t>
            </a:r>
            <a:r>
              <a:rPr lang="en-GB" i="1" dirty="0" err="1">
                <a:latin typeface="Arial"/>
                <a:cs typeface="Arial"/>
              </a:rPr>
              <a:t>Kirsty</a:t>
            </a:r>
            <a:r>
              <a:rPr lang="en-GB" i="1" dirty="0">
                <a:latin typeface="Arial"/>
                <a:cs typeface="Arial"/>
              </a:rPr>
              <a:t> Williams</a:t>
            </a:r>
            <a:r>
              <a:rPr lang="en-GB" dirty="0">
                <a:latin typeface="Arial"/>
                <a:cs typeface="Arial"/>
              </a:rPr>
              <a:t>. </a:t>
            </a:r>
            <a:r>
              <a:rPr lang="en-GB" dirty="0">
                <a:latin typeface="Arial"/>
                <a:cs typeface="Arial"/>
                <a:hlinkClick r:id="rId2"/>
              </a:rPr>
              <a:t>https://www.google.co.uk</a:t>
            </a:r>
            <a:r>
              <a:rPr lang="en-GB" dirty="0">
                <a:latin typeface="Arial"/>
                <a:cs typeface="Arial"/>
              </a:rPr>
              <a:t> (Accessed: 12 May 2020). </a:t>
            </a:r>
          </a:p>
          <a:p>
            <a:endParaRPr lang="en-GB" dirty="0">
              <a:latin typeface="Arial"/>
              <a:cs typeface="Arial"/>
            </a:endParaRPr>
          </a:p>
          <a:p>
            <a:r>
              <a:rPr lang="en-GB" dirty="0">
                <a:latin typeface="Arial"/>
                <a:cs typeface="Arial"/>
              </a:rPr>
              <a:t>Google Image. (2020) </a:t>
            </a:r>
            <a:r>
              <a:rPr lang="en-GB" i="1" dirty="0">
                <a:latin typeface="Arial"/>
                <a:cs typeface="Arial"/>
              </a:rPr>
              <a:t>Mortar Board</a:t>
            </a:r>
            <a:r>
              <a:rPr lang="en-GB" dirty="0">
                <a:latin typeface="Arial"/>
                <a:cs typeface="Arial"/>
              </a:rPr>
              <a:t>. </a:t>
            </a:r>
            <a:r>
              <a:rPr lang="en-GB" dirty="0">
                <a:latin typeface="Arial"/>
                <a:cs typeface="Arial"/>
                <a:hlinkClick r:id="rId2"/>
              </a:rPr>
              <a:t>https://www.google.co.uk</a:t>
            </a:r>
            <a:r>
              <a:rPr lang="en-GB" dirty="0">
                <a:latin typeface="Arial"/>
                <a:cs typeface="Arial"/>
              </a:rPr>
              <a:t> (Accessed: 12 May 2020). </a:t>
            </a:r>
          </a:p>
          <a:p>
            <a:endParaRPr lang="en-GB" dirty="0">
              <a:latin typeface="Arial"/>
              <a:cs typeface="Arial"/>
            </a:endParaRPr>
          </a:p>
          <a:p>
            <a:r>
              <a:rPr lang="en-GB" dirty="0">
                <a:latin typeface="Arial"/>
                <a:cs typeface="Arial"/>
              </a:rPr>
              <a:t>Google Image. (2020) </a:t>
            </a:r>
            <a:r>
              <a:rPr lang="en-GB" i="1" dirty="0">
                <a:latin typeface="Arial"/>
                <a:cs typeface="Arial"/>
              </a:rPr>
              <a:t>Racing</a:t>
            </a:r>
            <a:r>
              <a:rPr lang="en-GB" dirty="0">
                <a:latin typeface="Arial"/>
                <a:cs typeface="Arial"/>
              </a:rPr>
              <a:t>. </a:t>
            </a:r>
            <a:r>
              <a:rPr lang="en-GB" dirty="0">
                <a:latin typeface="Arial"/>
                <a:cs typeface="Arial"/>
                <a:hlinkClick r:id="rId2"/>
              </a:rPr>
              <a:t>https://www.google.co.uk</a:t>
            </a:r>
            <a:r>
              <a:rPr lang="en-GB" dirty="0">
                <a:latin typeface="Arial"/>
                <a:cs typeface="Arial"/>
              </a:rPr>
              <a:t> (Accessed: 12 May 2020). </a:t>
            </a:r>
          </a:p>
          <a:p>
            <a:endParaRPr lang="en-GB" dirty="0">
              <a:latin typeface="Arial"/>
              <a:cs typeface="Arial"/>
            </a:endParaRPr>
          </a:p>
          <a:p>
            <a:r>
              <a:rPr lang="en-GB" dirty="0">
                <a:latin typeface="Arial"/>
                <a:cs typeface="Arial"/>
              </a:rPr>
              <a:t>Google Image. </a:t>
            </a:r>
            <a:r>
              <a:rPr lang="en-GB" i="1" dirty="0">
                <a:latin typeface="Arial"/>
                <a:cs typeface="Arial"/>
              </a:rPr>
              <a:t>(2020) Sliding down ladder</a:t>
            </a:r>
            <a:r>
              <a:rPr lang="en-GB" dirty="0">
                <a:latin typeface="Arial"/>
                <a:cs typeface="Arial"/>
              </a:rPr>
              <a:t>. </a:t>
            </a:r>
            <a:r>
              <a:rPr lang="en-GB" dirty="0">
                <a:latin typeface="Arial"/>
                <a:cs typeface="Arial"/>
                <a:hlinkClick r:id="rId2"/>
              </a:rPr>
              <a:t>https://www.google.co.uk</a:t>
            </a:r>
            <a:r>
              <a:rPr lang="en-GB" dirty="0">
                <a:latin typeface="Arial"/>
                <a:cs typeface="Arial"/>
              </a:rPr>
              <a:t> (Accessed: 12 May 2020). </a:t>
            </a:r>
          </a:p>
          <a:p>
            <a:endParaRPr lang="en-GB" dirty="0">
              <a:latin typeface="Arial"/>
              <a:cs typeface="Arial"/>
            </a:endParaRPr>
          </a:p>
          <a:p>
            <a:r>
              <a:rPr lang="en-GB" dirty="0">
                <a:latin typeface="Arial"/>
                <a:cs typeface="Arial"/>
              </a:rPr>
              <a:t>Google Image. (2020) </a:t>
            </a:r>
            <a:r>
              <a:rPr lang="en-GB" i="1" dirty="0">
                <a:latin typeface="Arial"/>
                <a:cs typeface="Arial"/>
              </a:rPr>
              <a:t>University</a:t>
            </a:r>
            <a:r>
              <a:rPr lang="en-GB" dirty="0">
                <a:latin typeface="Arial"/>
                <a:cs typeface="Arial"/>
              </a:rPr>
              <a:t>. </a:t>
            </a:r>
            <a:r>
              <a:rPr lang="en-GB" dirty="0">
                <a:latin typeface="Arial"/>
                <a:cs typeface="Arial"/>
                <a:hlinkClick r:id="rId3"/>
              </a:rPr>
              <a:t>https://www,google.co.uk</a:t>
            </a:r>
            <a:r>
              <a:rPr lang="en-GB" dirty="0">
                <a:latin typeface="Arial"/>
                <a:cs typeface="Arial"/>
              </a:rPr>
              <a:t> (Accessed: 12 May 2020). </a:t>
            </a:r>
          </a:p>
          <a:p>
            <a:endParaRPr lang="en-GB" dirty="0">
              <a:latin typeface="Arial"/>
              <a:cs typeface="Arial"/>
            </a:endParaRPr>
          </a:p>
          <a:p>
            <a:r>
              <a:rPr lang="en-GB" dirty="0">
                <a:latin typeface="Arial"/>
                <a:cs typeface="Arial"/>
              </a:rPr>
              <a:t>Gould, J. (2012) </a:t>
            </a:r>
            <a:r>
              <a:rPr lang="en-GB" i="1" dirty="0">
                <a:latin typeface="Arial"/>
                <a:cs typeface="Arial"/>
              </a:rPr>
              <a:t>Learning Theory and Classroom Practice in the Lifelong Learning Sector.</a:t>
            </a:r>
            <a:r>
              <a:rPr lang="en-GB" dirty="0">
                <a:latin typeface="Arial"/>
                <a:cs typeface="Arial"/>
              </a:rPr>
              <a:t> 2nd </a:t>
            </a:r>
            <a:r>
              <a:rPr lang="en-GB" dirty="0" err="1">
                <a:latin typeface="Arial"/>
                <a:cs typeface="Arial"/>
              </a:rPr>
              <a:t>edn</a:t>
            </a:r>
            <a:r>
              <a:rPr lang="en-GB" dirty="0">
                <a:latin typeface="Arial"/>
                <a:cs typeface="Arial"/>
              </a:rPr>
              <a:t>. London: Learning Matters. </a:t>
            </a:r>
          </a:p>
          <a:p>
            <a:endParaRPr lang="en-GB" dirty="0">
              <a:latin typeface="Arial"/>
              <a:cs typeface="Arial"/>
            </a:endParaRPr>
          </a:p>
          <a:p>
            <a:r>
              <a:rPr lang="en-GB" dirty="0" err="1">
                <a:latin typeface="Arial"/>
                <a:cs typeface="Arial"/>
              </a:rPr>
              <a:t>Gravells</a:t>
            </a:r>
            <a:r>
              <a:rPr lang="en-GB" dirty="0">
                <a:latin typeface="Arial"/>
                <a:cs typeface="Arial"/>
              </a:rPr>
              <a:t>, A. (2014) </a:t>
            </a:r>
            <a:r>
              <a:rPr lang="en-GB" i="1" dirty="0">
                <a:latin typeface="Arial"/>
                <a:cs typeface="Arial"/>
              </a:rPr>
              <a:t>The Award in Education and Training</a:t>
            </a:r>
            <a:r>
              <a:rPr lang="en-GB" dirty="0">
                <a:latin typeface="Arial"/>
                <a:cs typeface="Arial"/>
              </a:rPr>
              <a:t>. London: SAGE Publications Ltd.</a:t>
            </a:r>
          </a:p>
          <a:p>
            <a:endParaRPr lang="en-GB" dirty="0">
              <a:latin typeface="Arial"/>
              <a:cs typeface="Arial"/>
            </a:endParaRPr>
          </a:p>
          <a:p>
            <a:r>
              <a:rPr lang="en-GB" dirty="0" err="1">
                <a:latin typeface="Arial"/>
                <a:cs typeface="Arial"/>
              </a:rPr>
              <a:t>Gravells</a:t>
            </a:r>
            <a:r>
              <a:rPr lang="en-GB" dirty="0">
                <a:latin typeface="Arial"/>
                <a:cs typeface="Arial"/>
              </a:rPr>
              <a:t>, A. and Simpson, S. (2012) </a:t>
            </a:r>
            <a:r>
              <a:rPr lang="en-GB" i="1" dirty="0">
                <a:latin typeface="Arial"/>
                <a:cs typeface="Arial"/>
              </a:rPr>
              <a:t>Planning and Enabling Learning in the Lifelong Learning Sector</a:t>
            </a:r>
            <a:r>
              <a:rPr lang="en-GB" dirty="0">
                <a:latin typeface="Arial"/>
                <a:cs typeface="Arial"/>
              </a:rPr>
              <a:t>. 2nd </a:t>
            </a:r>
            <a:r>
              <a:rPr lang="en-GB" dirty="0" err="1">
                <a:latin typeface="Arial"/>
                <a:cs typeface="Arial"/>
              </a:rPr>
              <a:t>edn</a:t>
            </a:r>
            <a:r>
              <a:rPr lang="en-GB" dirty="0">
                <a:latin typeface="Arial"/>
                <a:cs typeface="Arial"/>
              </a:rPr>
              <a:t>. London: Learning Matters Ltd. </a:t>
            </a:r>
          </a:p>
        </p:txBody>
      </p:sp>
    </p:spTree>
    <p:extLst>
      <p:ext uri="{BB962C8B-B14F-4D97-AF65-F5344CB8AC3E}">
        <p14:creationId xmlns:p14="http://schemas.microsoft.com/office/powerpoint/2010/main" val="613582454"/>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6266" y="230707"/>
            <a:ext cx="8754533" cy="7848302"/>
          </a:xfrm>
          <a:prstGeom prst="rect">
            <a:avLst/>
          </a:prstGeom>
        </p:spPr>
        <p:txBody>
          <a:bodyPr wrap="square">
            <a:spAutoFit/>
          </a:bodyPr>
          <a:lstStyle/>
          <a:p>
            <a:r>
              <a:rPr lang="en-GB" dirty="0" err="1">
                <a:latin typeface="Arial"/>
                <a:cs typeface="Arial"/>
              </a:rPr>
              <a:t>Gravells</a:t>
            </a:r>
            <a:r>
              <a:rPr lang="en-GB" dirty="0">
                <a:latin typeface="Arial"/>
                <a:cs typeface="Arial"/>
              </a:rPr>
              <a:t>, A. (2012) </a:t>
            </a:r>
            <a:r>
              <a:rPr lang="en-GB" i="1" dirty="0">
                <a:latin typeface="Arial"/>
                <a:cs typeface="Arial"/>
              </a:rPr>
              <a:t>Preparing to Teach in the Lifelong Learning Sector</a:t>
            </a:r>
            <a:r>
              <a:rPr lang="en-GB" dirty="0">
                <a:latin typeface="Arial"/>
                <a:cs typeface="Arial"/>
              </a:rPr>
              <a:t>. 5th </a:t>
            </a:r>
            <a:r>
              <a:rPr lang="en-GB" dirty="0" err="1">
                <a:latin typeface="Arial"/>
                <a:cs typeface="Arial"/>
              </a:rPr>
              <a:t>edn</a:t>
            </a:r>
            <a:r>
              <a:rPr lang="en-GB" dirty="0">
                <a:latin typeface="Arial"/>
                <a:cs typeface="Arial"/>
              </a:rPr>
              <a:t>. London: Learning Matters.</a:t>
            </a:r>
          </a:p>
          <a:p>
            <a:endParaRPr lang="en-GB" dirty="0">
              <a:latin typeface="Arial"/>
              <a:cs typeface="Arial"/>
            </a:endParaRPr>
          </a:p>
          <a:p>
            <a:r>
              <a:rPr lang="en-US" dirty="0" err="1">
                <a:latin typeface="Arial"/>
                <a:cs typeface="Arial"/>
              </a:rPr>
              <a:t>Haveman</a:t>
            </a:r>
            <a:r>
              <a:rPr lang="en-US" dirty="0">
                <a:latin typeface="Arial"/>
                <a:cs typeface="Arial"/>
              </a:rPr>
              <a:t>, R. and </a:t>
            </a:r>
            <a:r>
              <a:rPr lang="en-US" dirty="0" err="1">
                <a:latin typeface="Arial"/>
                <a:cs typeface="Arial"/>
              </a:rPr>
              <a:t>Smeeding</a:t>
            </a:r>
            <a:r>
              <a:rPr lang="en-US" dirty="0">
                <a:latin typeface="Arial"/>
                <a:cs typeface="Arial"/>
              </a:rPr>
              <a:t>, T. (2006) ‘The Role of Higher Education in Social Mobility’, </a:t>
            </a:r>
            <a:r>
              <a:rPr lang="en-US" i="1" dirty="0">
                <a:latin typeface="Arial"/>
                <a:cs typeface="Arial"/>
              </a:rPr>
              <a:t>The Future of Children,</a:t>
            </a:r>
            <a:r>
              <a:rPr lang="en-US" dirty="0">
                <a:latin typeface="Arial"/>
                <a:cs typeface="Arial"/>
              </a:rPr>
              <a:t> 16 (2), pp. 125-150. [Online]. Available at: </a:t>
            </a:r>
            <a:r>
              <a:rPr lang="en-US" dirty="0">
                <a:latin typeface="Arial"/>
                <a:cs typeface="Arial"/>
                <a:hlinkClick r:id="rId2"/>
              </a:rPr>
              <a:t>https://www.jstor.org.ezproxy.uwtsd.ac.uk/stable/3844794?seq=1#metadata_info_tab_contents</a:t>
            </a:r>
            <a:r>
              <a:rPr lang="en-US" dirty="0">
                <a:latin typeface="Arial"/>
                <a:cs typeface="Arial"/>
              </a:rPr>
              <a:t> (Accessed: 5 May 2020). </a:t>
            </a:r>
            <a:endParaRPr lang="en-US" dirty="0" smtClean="0">
              <a:latin typeface="Arial"/>
              <a:cs typeface="Arial"/>
            </a:endParaRPr>
          </a:p>
          <a:p>
            <a:endParaRPr lang="en-US" i="1" dirty="0">
              <a:latin typeface="Arial"/>
              <a:cs typeface="Arial"/>
            </a:endParaRPr>
          </a:p>
          <a:p>
            <a:r>
              <a:rPr lang="en-US" dirty="0" err="1">
                <a:latin typeface="Arial"/>
                <a:cs typeface="Arial"/>
              </a:rPr>
              <a:t>Hazelkorn</a:t>
            </a:r>
            <a:r>
              <a:rPr lang="en-US" dirty="0">
                <a:latin typeface="Arial"/>
                <a:cs typeface="Arial"/>
              </a:rPr>
              <a:t>, E. (2016) </a:t>
            </a:r>
            <a:r>
              <a:rPr lang="en-US" i="1" dirty="0">
                <a:latin typeface="Arial"/>
                <a:cs typeface="Arial"/>
              </a:rPr>
              <a:t>Towards 2030: A framework for building a world-class post-compulsory education system for Wales. </a:t>
            </a:r>
            <a:r>
              <a:rPr lang="en-US" dirty="0" smtClean="0">
                <a:latin typeface="Arial"/>
                <a:cs typeface="Arial"/>
                <a:hlinkClick r:id="rId3"/>
              </a:rPr>
              <a:t>https://gov.wales/sites/defult/files/publications/2018-02/towards-2030-a-framework-for-building-a-world-class-post-compulsory-education-system-for-wales.pdf</a:t>
            </a:r>
            <a:r>
              <a:rPr lang="en-US" dirty="0" smtClean="0">
                <a:latin typeface="Arial"/>
                <a:cs typeface="Arial"/>
              </a:rPr>
              <a:t> (Accessed: 11 May 2020). </a:t>
            </a:r>
          </a:p>
          <a:p>
            <a:endParaRPr lang="en-US" dirty="0">
              <a:latin typeface="Arial"/>
              <a:cs typeface="Arial"/>
            </a:endParaRPr>
          </a:p>
          <a:p>
            <a:r>
              <a:rPr lang="en-US" dirty="0" err="1">
                <a:latin typeface="Arial"/>
                <a:cs typeface="Arial"/>
              </a:rPr>
              <a:t>Henschke</a:t>
            </a:r>
            <a:r>
              <a:rPr lang="en-US" dirty="0">
                <a:latin typeface="Arial"/>
                <a:cs typeface="Arial"/>
              </a:rPr>
              <a:t>, A, J. (2011) ‘Consideration Regarding the Future of Andragogy’, </a:t>
            </a:r>
            <a:r>
              <a:rPr lang="en-US" i="1" dirty="0">
                <a:latin typeface="Arial"/>
                <a:cs typeface="Arial"/>
              </a:rPr>
              <a:t>Adult Learning, </a:t>
            </a:r>
            <a:r>
              <a:rPr lang="en-US" dirty="0">
                <a:latin typeface="Arial"/>
                <a:cs typeface="Arial"/>
              </a:rPr>
              <a:t>22 (1), pp. 34-37. [Online]. Available at: </a:t>
            </a:r>
            <a:r>
              <a:rPr lang="en-US" dirty="0">
                <a:latin typeface="Arial"/>
                <a:cs typeface="Arial"/>
                <a:hlinkClick r:id="rId4"/>
              </a:rPr>
              <a:t>https://journals-sagepub-com.ezproxy.uwtsd.ac.uk/doi/pdf/10.1177/104515951102200109</a:t>
            </a:r>
            <a:r>
              <a:rPr lang="en-US" dirty="0">
                <a:latin typeface="Arial"/>
                <a:cs typeface="Arial"/>
              </a:rPr>
              <a:t> (Accessed: 26 May 2019). </a:t>
            </a:r>
            <a:endParaRPr lang="en-US" i="1" dirty="0">
              <a:latin typeface="Arial"/>
              <a:cs typeface="Arial"/>
            </a:endParaRPr>
          </a:p>
          <a:p>
            <a:endParaRPr lang="en-GB" dirty="0">
              <a:latin typeface="Arial"/>
              <a:cs typeface="Arial"/>
            </a:endParaRPr>
          </a:p>
          <a:p>
            <a:r>
              <a:rPr lang="en-GB" dirty="0">
                <a:latin typeface="Arial"/>
                <a:cs typeface="Arial"/>
              </a:rPr>
              <a:t>HESA. (2020) </a:t>
            </a:r>
            <a:r>
              <a:rPr lang="en-GB" i="1" dirty="0">
                <a:latin typeface="Arial"/>
                <a:cs typeface="Arial"/>
              </a:rPr>
              <a:t>Who’s Studying in HE</a:t>
            </a:r>
            <a:r>
              <a:rPr lang="en-GB" dirty="0">
                <a:latin typeface="Arial"/>
                <a:cs typeface="Arial"/>
              </a:rPr>
              <a:t>. </a:t>
            </a:r>
            <a:r>
              <a:rPr lang="en-GB" dirty="0">
                <a:latin typeface="Arial"/>
                <a:cs typeface="Arial"/>
                <a:hlinkClick r:id="rId5"/>
              </a:rPr>
              <a:t>https://www.hesa.ac.uk/data-and-analysis/students/whos-in-he</a:t>
            </a:r>
            <a:r>
              <a:rPr lang="en-GB" dirty="0">
                <a:latin typeface="Arial"/>
                <a:cs typeface="Arial"/>
              </a:rPr>
              <a:t> (Accessed: 25 April 2020). </a:t>
            </a:r>
          </a:p>
          <a:p>
            <a:endParaRPr lang="en-GB" dirty="0">
              <a:latin typeface="Arial"/>
              <a:cs typeface="Arial"/>
            </a:endParaRPr>
          </a:p>
          <a:p>
            <a:endParaRPr lang="en-US" dirty="0" smtClean="0">
              <a:latin typeface="Arial"/>
              <a:cs typeface="Arial"/>
            </a:endParaRPr>
          </a:p>
          <a:p>
            <a:endParaRPr lang="en-US" i="1" dirty="0">
              <a:latin typeface="Arial"/>
              <a:cs typeface="Arial"/>
            </a:endParaRPr>
          </a:p>
          <a:p>
            <a:endParaRPr lang="en-US" i="1" dirty="0" smtClean="0">
              <a:latin typeface="Arial"/>
              <a:cs typeface="Arial"/>
            </a:endParaRPr>
          </a:p>
          <a:p>
            <a:endParaRPr lang="en-US" i="1" dirty="0">
              <a:latin typeface="Arial"/>
              <a:cs typeface="Arial"/>
            </a:endParaRPr>
          </a:p>
          <a:p>
            <a:endParaRPr lang="en-US" i="1" dirty="0">
              <a:latin typeface="Arial"/>
              <a:cs typeface="Arial"/>
            </a:endParaRPr>
          </a:p>
        </p:txBody>
      </p:sp>
    </p:spTree>
    <p:extLst>
      <p:ext uri="{BB962C8B-B14F-4D97-AF65-F5344CB8AC3E}">
        <p14:creationId xmlns:p14="http://schemas.microsoft.com/office/powerpoint/2010/main" val="1506659983"/>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12624"/>
            <a:ext cx="9144000" cy="6186310"/>
          </a:xfrm>
          <a:prstGeom prst="rect">
            <a:avLst/>
          </a:prstGeom>
        </p:spPr>
        <p:txBody>
          <a:bodyPr wrap="square">
            <a:spAutoFit/>
          </a:bodyPr>
          <a:lstStyle/>
          <a:p>
            <a:r>
              <a:rPr lang="en-GB" dirty="0" smtClean="0">
                <a:latin typeface="Arial"/>
                <a:cs typeface="Arial"/>
              </a:rPr>
              <a:t>Knowles</a:t>
            </a:r>
            <a:r>
              <a:rPr lang="en-GB" dirty="0">
                <a:latin typeface="Arial"/>
                <a:cs typeface="Arial"/>
              </a:rPr>
              <a:t>, S, M., Holton, F, E. and Swanson, A, R. (2015) </a:t>
            </a:r>
            <a:r>
              <a:rPr lang="en-GB" i="1" dirty="0">
                <a:latin typeface="Arial"/>
                <a:cs typeface="Arial"/>
              </a:rPr>
              <a:t>The Adult Learner</a:t>
            </a:r>
            <a:r>
              <a:rPr lang="en-GB" dirty="0">
                <a:latin typeface="Arial"/>
                <a:cs typeface="Arial"/>
              </a:rPr>
              <a:t>. 8</a:t>
            </a:r>
            <a:r>
              <a:rPr lang="en-GB" baseline="30000" dirty="0">
                <a:latin typeface="Arial"/>
                <a:cs typeface="Arial"/>
              </a:rPr>
              <a:t>th</a:t>
            </a:r>
            <a:r>
              <a:rPr lang="en-GB" dirty="0">
                <a:latin typeface="Arial"/>
                <a:cs typeface="Arial"/>
              </a:rPr>
              <a:t> </a:t>
            </a:r>
            <a:r>
              <a:rPr lang="en-GB" dirty="0" err="1">
                <a:latin typeface="Arial"/>
                <a:cs typeface="Arial"/>
              </a:rPr>
              <a:t>edn</a:t>
            </a:r>
            <a:r>
              <a:rPr lang="en-GB" dirty="0">
                <a:latin typeface="Arial"/>
                <a:cs typeface="Arial"/>
              </a:rPr>
              <a:t>. Oxon: </a:t>
            </a:r>
            <a:r>
              <a:rPr lang="en-GB" dirty="0" err="1">
                <a:latin typeface="Arial"/>
                <a:cs typeface="Arial"/>
              </a:rPr>
              <a:t>Routledge</a:t>
            </a:r>
            <a:r>
              <a:rPr lang="en-GB" dirty="0">
                <a:latin typeface="Arial"/>
                <a:cs typeface="Arial"/>
              </a:rPr>
              <a:t>. </a:t>
            </a:r>
          </a:p>
          <a:p>
            <a:endParaRPr lang="en-GB" dirty="0">
              <a:latin typeface="Arial"/>
              <a:cs typeface="Arial"/>
            </a:endParaRPr>
          </a:p>
          <a:p>
            <a:r>
              <a:rPr lang="en-GB" dirty="0" smtClean="0">
                <a:latin typeface="Arial"/>
                <a:cs typeface="Arial"/>
              </a:rPr>
              <a:t>Major, E, L. and </a:t>
            </a:r>
            <a:r>
              <a:rPr lang="en-GB" dirty="0" err="1" smtClean="0">
                <a:latin typeface="Arial"/>
                <a:cs typeface="Arial"/>
              </a:rPr>
              <a:t>Machin</a:t>
            </a:r>
            <a:r>
              <a:rPr lang="en-GB" dirty="0" smtClean="0">
                <a:latin typeface="Arial"/>
                <a:cs typeface="Arial"/>
              </a:rPr>
              <a:t>, S. (2018) </a:t>
            </a:r>
            <a:r>
              <a:rPr lang="en-GB" i="1" dirty="0" smtClean="0">
                <a:latin typeface="Arial"/>
                <a:cs typeface="Arial"/>
              </a:rPr>
              <a:t>Social Mobility And Its Enemies</a:t>
            </a:r>
            <a:r>
              <a:rPr lang="en-GB" dirty="0" smtClean="0">
                <a:latin typeface="Arial"/>
                <a:cs typeface="Arial"/>
              </a:rPr>
              <a:t>. London: Penguin Random House. </a:t>
            </a:r>
            <a:endParaRPr lang="en-GB" dirty="0">
              <a:latin typeface="Arial"/>
              <a:cs typeface="Arial"/>
            </a:endParaRPr>
          </a:p>
          <a:p>
            <a:endParaRPr lang="en-GB" dirty="0">
              <a:latin typeface="Arial"/>
              <a:cs typeface="Arial"/>
            </a:endParaRPr>
          </a:p>
          <a:p>
            <a:r>
              <a:rPr lang="en-GB" dirty="0" smtClean="0">
                <a:latin typeface="Arial"/>
                <a:cs typeface="Arial"/>
              </a:rPr>
              <a:t>Merriam</a:t>
            </a:r>
            <a:r>
              <a:rPr lang="en-GB" dirty="0">
                <a:latin typeface="Arial"/>
                <a:cs typeface="Arial"/>
              </a:rPr>
              <a:t>, B, S. and </a:t>
            </a:r>
            <a:r>
              <a:rPr lang="en-GB" dirty="0" err="1">
                <a:latin typeface="Arial"/>
                <a:cs typeface="Arial"/>
              </a:rPr>
              <a:t>Bierema</a:t>
            </a:r>
            <a:r>
              <a:rPr lang="en-GB" dirty="0">
                <a:latin typeface="Arial"/>
                <a:cs typeface="Arial"/>
              </a:rPr>
              <a:t>, L, L. (2014) </a:t>
            </a:r>
            <a:r>
              <a:rPr lang="en-GB" i="1" dirty="0">
                <a:latin typeface="Arial"/>
                <a:cs typeface="Arial"/>
              </a:rPr>
              <a:t>Adult Learning: Linking Theory and Practice</a:t>
            </a:r>
            <a:r>
              <a:rPr lang="en-GB" dirty="0">
                <a:latin typeface="Arial"/>
                <a:cs typeface="Arial"/>
              </a:rPr>
              <a:t>. San Francisco: </a:t>
            </a:r>
            <a:r>
              <a:rPr lang="en-GB" dirty="0" err="1">
                <a:latin typeface="Arial"/>
                <a:cs typeface="Arial"/>
              </a:rPr>
              <a:t>Josey</a:t>
            </a:r>
            <a:r>
              <a:rPr lang="en-GB" dirty="0">
                <a:latin typeface="Arial"/>
                <a:cs typeface="Arial"/>
              </a:rPr>
              <a:t>-Bass.</a:t>
            </a:r>
          </a:p>
          <a:p>
            <a:endParaRPr lang="en-US" dirty="0" smtClean="0">
              <a:latin typeface="Arial"/>
              <a:cs typeface="Arial"/>
            </a:endParaRPr>
          </a:p>
          <a:p>
            <a:r>
              <a:rPr lang="en-US" dirty="0" smtClean="0">
                <a:latin typeface="Arial"/>
                <a:cs typeface="Arial"/>
              </a:rPr>
              <a:t>Pritchard</a:t>
            </a:r>
            <a:r>
              <a:rPr lang="en-US" dirty="0">
                <a:latin typeface="Arial"/>
                <a:cs typeface="Arial"/>
              </a:rPr>
              <a:t>, A. (2014) </a:t>
            </a:r>
            <a:r>
              <a:rPr lang="en-US" i="1" dirty="0">
                <a:latin typeface="Arial"/>
                <a:cs typeface="Arial"/>
              </a:rPr>
              <a:t>Ways Of Learning</a:t>
            </a:r>
            <a:r>
              <a:rPr lang="en-US" dirty="0">
                <a:latin typeface="Arial"/>
                <a:cs typeface="Arial"/>
              </a:rPr>
              <a:t>. 3</a:t>
            </a:r>
            <a:r>
              <a:rPr lang="en-US" baseline="30000" dirty="0">
                <a:latin typeface="Arial"/>
                <a:cs typeface="Arial"/>
              </a:rPr>
              <a:t>rd</a:t>
            </a:r>
            <a:r>
              <a:rPr lang="en-US" dirty="0">
                <a:latin typeface="Arial"/>
                <a:cs typeface="Arial"/>
              </a:rPr>
              <a:t> </a:t>
            </a:r>
            <a:r>
              <a:rPr lang="en-US" dirty="0" err="1">
                <a:latin typeface="Arial"/>
                <a:cs typeface="Arial"/>
              </a:rPr>
              <a:t>edn</a:t>
            </a:r>
            <a:r>
              <a:rPr lang="en-US" dirty="0">
                <a:latin typeface="Arial"/>
                <a:cs typeface="Arial"/>
              </a:rPr>
              <a:t>. Oxon: </a:t>
            </a:r>
            <a:r>
              <a:rPr lang="en-US" dirty="0" err="1">
                <a:latin typeface="Arial"/>
                <a:cs typeface="Arial"/>
              </a:rPr>
              <a:t>Routledge</a:t>
            </a:r>
            <a:endParaRPr lang="en-GB" dirty="0">
              <a:latin typeface="Arial"/>
              <a:cs typeface="Arial"/>
            </a:endParaRPr>
          </a:p>
          <a:p>
            <a:r>
              <a:rPr lang="en-GB" dirty="0">
                <a:latin typeface="Arial"/>
                <a:cs typeface="Arial"/>
              </a:rPr>
              <a:t> </a:t>
            </a:r>
          </a:p>
          <a:p>
            <a:r>
              <a:rPr lang="en-GB" dirty="0">
                <a:latin typeface="Arial"/>
                <a:cs typeface="Arial"/>
              </a:rPr>
              <a:t>Rodgers, A and </a:t>
            </a:r>
            <a:r>
              <a:rPr lang="en-GB" dirty="0" err="1">
                <a:latin typeface="Arial"/>
                <a:cs typeface="Arial"/>
              </a:rPr>
              <a:t>Horrocks</a:t>
            </a:r>
            <a:r>
              <a:rPr lang="en-GB" dirty="0">
                <a:latin typeface="Arial"/>
                <a:cs typeface="Arial"/>
              </a:rPr>
              <a:t>, M. (2010) </a:t>
            </a:r>
            <a:r>
              <a:rPr lang="en-GB" i="1" dirty="0">
                <a:latin typeface="Arial"/>
                <a:cs typeface="Arial"/>
              </a:rPr>
              <a:t>Adult Learning</a:t>
            </a:r>
            <a:r>
              <a:rPr lang="en-GB" dirty="0">
                <a:latin typeface="Arial"/>
                <a:cs typeface="Arial"/>
              </a:rPr>
              <a:t>. England: Open University Press.</a:t>
            </a:r>
          </a:p>
          <a:p>
            <a:r>
              <a:rPr lang="en-GB" dirty="0">
                <a:latin typeface="Arial"/>
                <a:cs typeface="Arial"/>
              </a:rPr>
              <a:t> </a:t>
            </a:r>
          </a:p>
          <a:p>
            <a:r>
              <a:rPr lang="en-GB" dirty="0">
                <a:latin typeface="Arial"/>
                <a:cs typeface="Arial"/>
              </a:rPr>
              <a:t>Savage, M. (2015) </a:t>
            </a:r>
            <a:r>
              <a:rPr lang="en-GB" i="1" dirty="0">
                <a:latin typeface="Arial"/>
                <a:cs typeface="Arial"/>
              </a:rPr>
              <a:t>Social Class in the 21</a:t>
            </a:r>
            <a:r>
              <a:rPr lang="en-GB" i="1" baseline="30000" dirty="0">
                <a:latin typeface="Arial"/>
                <a:cs typeface="Arial"/>
              </a:rPr>
              <a:t>st</a:t>
            </a:r>
            <a:r>
              <a:rPr lang="en-GB" i="1" dirty="0">
                <a:latin typeface="Arial"/>
                <a:cs typeface="Arial"/>
              </a:rPr>
              <a:t> Century</a:t>
            </a:r>
            <a:r>
              <a:rPr lang="en-GB" dirty="0">
                <a:latin typeface="Arial"/>
                <a:cs typeface="Arial"/>
              </a:rPr>
              <a:t>. UK: PENGUIN. </a:t>
            </a:r>
          </a:p>
          <a:p>
            <a:endParaRPr lang="en-GB" dirty="0">
              <a:latin typeface="Arial"/>
              <a:cs typeface="Arial"/>
            </a:endParaRPr>
          </a:p>
          <a:p>
            <a:r>
              <a:rPr lang="en-GB" dirty="0">
                <a:latin typeface="Arial"/>
                <a:cs typeface="Arial"/>
              </a:rPr>
              <a:t>Savage, M. et al. (2013) ‘A New Model of Social Class? Findings from the BBC’s Great British Class Survey Experiment, </a:t>
            </a:r>
            <a:r>
              <a:rPr lang="en-GB" i="1" dirty="0">
                <a:latin typeface="Arial"/>
                <a:cs typeface="Arial"/>
              </a:rPr>
              <a:t>Sociology,</a:t>
            </a:r>
            <a:r>
              <a:rPr lang="en-GB" dirty="0">
                <a:latin typeface="Arial"/>
                <a:cs typeface="Arial"/>
              </a:rPr>
              <a:t> 47(2), pp. 219-250. [Online]. Available at: </a:t>
            </a:r>
            <a:r>
              <a:rPr lang="en-GB" dirty="0">
                <a:latin typeface="Arial"/>
                <a:cs typeface="Arial"/>
                <a:hlinkClick r:id="rId3"/>
              </a:rPr>
              <a:t>https://www.jstor.org.ezproxy.uwtsd.ac.uk/stable/24433338?seq=2#metadata_info_tab_contents</a:t>
            </a:r>
            <a:r>
              <a:rPr lang="en-GB" dirty="0">
                <a:latin typeface="Arial"/>
                <a:cs typeface="Arial"/>
              </a:rPr>
              <a:t> (Accessed: 1 May 2020). </a:t>
            </a:r>
            <a:endParaRPr lang="en-GB" i="1" dirty="0">
              <a:latin typeface="Arial"/>
              <a:cs typeface="Arial"/>
            </a:endParaRPr>
          </a:p>
          <a:p>
            <a:endParaRPr lang="en-GB" dirty="0">
              <a:latin typeface="Arial"/>
              <a:cs typeface="Arial"/>
            </a:endParaRPr>
          </a:p>
          <a:p>
            <a:r>
              <a:rPr lang="en-GB" dirty="0" err="1">
                <a:latin typeface="Arial"/>
                <a:cs typeface="Arial"/>
              </a:rPr>
              <a:t>Schnackenberg</a:t>
            </a:r>
            <a:r>
              <a:rPr lang="en-GB" dirty="0">
                <a:latin typeface="Arial"/>
                <a:cs typeface="Arial"/>
              </a:rPr>
              <a:t>, L, H. and Johnson, C. (eds.) (2019) </a:t>
            </a:r>
            <a:r>
              <a:rPr lang="en-GB" i="1" dirty="0">
                <a:latin typeface="Arial"/>
                <a:cs typeface="Arial"/>
              </a:rPr>
              <a:t>Preparing the Higher Education Space for Gen Z</a:t>
            </a:r>
            <a:r>
              <a:rPr lang="en-GB" dirty="0">
                <a:latin typeface="Arial"/>
                <a:cs typeface="Arial"/>
              </a:rPr>
              <a:t>. USA: IGI Global</a:t>
            </a:r>
            <a:r>
              <a:rPr lang="en-GB" dirty="0" smtClean="0">
                <a:latin typeface="Arial"/>
                <a:cs typeface="Arial"/>
              </a:rPr>
              <a:t>.</a:t>
            </a:r>
            <a:endParaRPr lang="en-GB" dirty="0">
              <a:latin typeface="Arial"/>
              <a:cs typeface="Arial"/>
            </a:endParaRPr>
          </a:p>
        </p:txBody>
      </p:sp>
    </p:spTree>
    <p:extLst>
      <p:ext uri="{BB962C8B-B14F-4D97-AF65-F5344CB8AC3E}">
        <p14:creationId xmlns:p14="http://schemas.microsoft.com/office/powerpoint/2010/main" val="3202733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5712"/>
            <a:ext cx="9144000" cy="6463309"/>
          </a:xfrm>
          <a:prstGeom prst="rect">
            <a:avLst/>
          </a:prstGeom>
        </p:spPr>
        <p:txBody>
          <a:bodyPr wrap="square">
            <a:spAutoFit/>
          </a:bodyPr>
          <a:lstStyle/>
          <a:p>
            <a:r>
              <a:rPr lang="en-GB" dirty="0" err="1" smtClean="0">
                <a:latin typeface="Arial"/>
                <a:cs typeface="Arial"/>
              </a:rPr>
              <a:t>Senedd</a:t>
            </a:r>
            <a:r>
              <a:rPr lang="en-GB" dirty="0" smtClean="0">
                <a:latin typeface="Arial"/>
                <a:cs typeface="Arial"/>
              </a:rPr>
              <a:t> </a:t>
            </a:r>
            <a:r>
              <a:rPr lang="en-GB" dirty="0" err="1" smtClean="0">
                <a:latin typeface="Arial"/>
                <a:cs typeface="Arial"/>
              </a:rPr>
              <a:t>Cymru</a:t>
            </a:r>
            <a:r>
              <a:rPr lang="en-GB" dirty="0" smtClean="0">
                <a:latin typeface="Arial"/>
                <a:cs typeface="Arial"/>
              </a:rPr>
              <a:t>. (2020) </a:t>
            </a:r>
            <a:r>
              <a:rPr lang="en-GB" i="1" dirty="0" smtClean="0">
                <a:latin typeface="Arial"/>
                <a:cs typeface="Arial"/>
              </a:rPr>
              <a:t>Higher Education </a:t>
            </a:r>
            <a:r>
              <a:rPr lang="en-GB" i="1" dirty="0">
                <a:latin typeface="Arial"/>
                <a:cs typeface="Arial"/>
              </a:rPr>
              <a:t>(Wales) Act 2015</a:t>
            </a:r>
            <a:r>
              <a:rPr lang="en-GB" dirty="0">
                <a:latin typeface="Arial"/>
                <a:cs typeface="Arial"/>
              </a:rPr>
              <a:t>. </a:t>
            </a:r>
            <a:r>
              <a:rPr lang="en-GB" dirty="0" smtClean="0">
                <a:latin typeface="Arial"/>
                <a:cs typeface="Arial"/>
                <a:hlinkClick r:id="rId3"/>
              </a:rPr>
              <a:t>https://business.senedd.wales/mglssueHistoryHome.aspx?lld=9722</a:t>
            </a:r>
            <a:r>
              <a:rPr lang="en-GB" dirty="0" smtClean="0">
                <a:latin typeface="Arial"/>
                <a:cs typeface="Arial"/>
              </a:rPr>
              <a:t> (Accessed 11 May 2020). </a:t>
            </a:r>
          </a:p>
          <a:p>
            <a:endParaRPr lang="en-GB" dirty="0">
              <a:latin typeface="Arial"/>
              <a:cs typeface="Arial"/>
            </a:endParaRPr>
          </a:p>
          <a:p>
            <a:r>
              <a:rPr lang="en-GB" dirty="0" err="1" smtClean="0">
                <a:latin typeface="Arial"/>
                <a:cs typeface="Arial"/>
              </a:rPr>
              <a:t>Senedd</a:t>
            </a:r>
            <a:r>
              <a:rPr lang="en-GB" dirty="0" smtClean="0">
                <a:latin typeface="Arial"/>
                <a:cs typeface="Arial"/>
              </a:rPr>
              <a:t> Research. (2018) </a:t>
            </a:r>
            <a:r>
              <a:rPr lang="en-GB" i="1" dirty="0" smtClean="0">
                <a:latin typeface="Arial"/>
                <a:cs typeface="Arial"/>
              </a:rPr>
              <a:t>Poverty in Wales: are we getting the full picture?. </a:t>
            </a:r>
            <a:r>
              <a:rPr lang="en-GB" dirty="0" smtClean="0">
                <a:latin typeface="Arial"/>
                <a:cs typeface="Arial"/>
                <a:hlinkClick r:id="rId4"/>
              </a:rPr>
              <a:t>https://seneddresearch.blog/2018/03/16/poverty-in-wales-are-we-getting-the-full-picture/</a:t>
            </a:r>
            <a:r>
              <a:rPr lang="en-GB" dirty="0" smtClean="0">
                <a:latin typeface="Arial"/>
                <a:cs typeface="Arial"/>
              </a:rPr>
              <a:t>  </a:t>
            </a:r>
          </a:p>
          <a:p>
            <a:r>
              <a:rPr lang="en-GB" dirty="0" smtClean="0">
                <a:latin typeface="Arial"/>
                <a:cs typeface="Arial"/>
              </a:rPr>
              <a:t>(Accessed: 12 May 2020). </a:t>
            </a:r>
          </a:p>
          <a:p>
            <a:endParaRPr lang="en-GB" dirty="0" smtClean="0">
              <a:latin typeface="Arial"/>
              <a:cs typeface="Arial"/>
            </a:endParaRPr>
          </a:p>
          <a:p>
            <a:r>
              <a:rPr lang="en-GB" dirty="0" smtClean="0">
                <a:latin typeface="Arial"/>
                <a:cs typeface="Arial"/>
              </a:rPr>
              <a:t>STATS </a:t>
            </a:r>
            <a:r>
              <a:rPr lang="en-GB" dirty="0">
                <a:latin typeface="Arial"/>
                <a:cs typeface="Arial"/>
              </a:rPr>
              <a:t>Wales. (2020) </a:t>
            </a:r>
            <a:r>
              <a:rPr lang="en-GB" i="1" dirty="0">
                <a:latin typeface="Arial"/>
                <a:cs typeface="Arial"/>
              </a:rPr>
              <a:t>Student enrolments in Wales by year, level and mode of study</a:t>
            </a:r>
            <a:r>
              <a:rPr lang="en-GB" dirty="0">
                <a:latin typeface="Arial"/>
                <a:cs typeface="Arial"/>
              </a:rPr>
              <a:t>. </a:t>
            </a:r>
            <a:r>
              <a:rPr lang="en-GB" dirty="0">
                <a:latin typeface="Arial"/>
                <a:cs typeface="Arial"/>
                <a:hlinkClick r:id="rId5"/>
              </a:rPr>
              <a:t>https://statswales.gov.wales/Catalogue/Education-and-Skills/Post-16-Education-and-Training/Higher-Education/Students/Enrolments-at-Welsh-HEIs/enrolmentsduringtheyear-by-level-mode-year</a:t>
            </a:r>
            <a:r>
              <a:rPr lang="en-GB" dirty="0">
                <a:latin typeface="Arial"/>
                <a:cs typeface="Arial"/>
              </a:rPr>
              <a:t> (Accessed: 1 May 2020). </a:t>
            </a:r>
          </a:p>
          <a:p>
            <a:endParaRPr lang="en-GB" dirty="0" smtClean="0">
              <a:latin typeface="Arial"/>
              <a:cs typeface="Arial"/>
            </a:endParaRPr>
          </a:p>
          <a:p>
            <a:r>
              <a:rPr lang="en-GB" dirty="0" smtClean="0">
                <a:latin typeface="Arial"/>
                <a:cs typeface="Arial"/>
              </a:rPr>
              <a:t>Student Finance Wales. (2020) </a:t>
            </a:r>
            <a:r>
              <a:rPr lang="en-GB" i="1" dirty="0" smtClean="0">
                <a:latin typeface="Arial"/>
                <a:cs typeface="Arial"/>
              </a:rPr>
              <a:t>Student Finance</a:t>
            </a:r>
            <a:r>
              <a:rPr lang="en-GB" dirty="0" smtClean="0">
                <a:latin typeface="Arial"/>
                <a:cs typeface="Arial"/>
              </a:rPr>
              <a:t>. </a:t>
            </a:r>
            <a:r>
              <a:rPr lang="en-GB" dirty="0" smtClean="0">
                <a:latin typeface="Arial"/>
                <a:cs typeface="Arial"/>
                <a:hlinkClick r:id="rId6"/>
              </a:rPr>
              <a:t>https://www.studentfinancewales.co.uk</a:t>
            </a:r>
            <a:r>
              <a:rPr lang="en-GB" dirty="0" smtClean="0">
                <a:latin typeface="Arial"/>
                <a:cs typeface="Arial"/>
              </a:rPr>
              <a:t> (Accessed: 1 March 2019).  </a:t>
            </a:r>
          </a:p>
          <a:p>
            <a:endParaRPr lang="en-GB" dirty="0" smtClean="0">
              <a:latin typeface="Arial"/>
              <a:cs typeface="Arial"/>
            </a:endParaRPr>
          </a:p>
          <a:p>
            <a:r>
              <a:rPr lang="en-GB" dirty="0">
                <a:latin typeface="Arial"/>
                <a:cs typeface="Arial"/>
              </a:rPr>
              <a:t>The Sutton Trust. (2020) </a:t>
            </a:r>
            <a:r>
              <a:rPr lang="en-GB" i="1" dirty="0">
                <a:latin typeface="Arial"/>
                <a:cs typeface="Arial"/>
              </a:rPr>
              <a:t>Social Mobility and COVID-19</a:t>
            </a:r>
            <a:r>
              <a:rPr lang="en-GB" dirty="0">
                <a:latin typeface="Arial"/>
                <a:cs typeface="Arial"/>
              </a:rPr>
              <a:t>. </a:t>
            </a:r>
            <a:r>
              <a:rPr lang="en-GB" dirty="0">
                <a:latin typeface="Arial"/>
                <a:cs typeface="Arial"/>
                <a:hlinkClick r:id="rId7"/>
              </a:rPr>
              <a:t>https://www.suttontrust.com/wp-content/uploads/2020/04/COVID-19-and-Social-Mobility-1.pdf</a:t>
            </a:r>
            <a:r>
              <a:rPr lang="en-GB" dirty="0">
                <a:latin typeface="Arial"/>
                <a:cs typeface="Arial"/>
              </a:rPr>
              <a:t> (Accessed: 1 May 2020). </a:t>
            </a:r>
          </a:p>
          <a:p>
            <a:endParaRPr lang="en-GB" dirty="0">
              <a:latin typeface="Arial"/>
              <a:cs typeface="Arial"/>
            </a:endParaRPr>
          </a:p>
          <a:p>
            <a:r>
              <a:rPr lang="en-GB" dirty="0">
                <a:latin typeface="Arial"/>
                <a:cs typeface="Arial"/>
              </a:rPr>
              <a:t>UK Professional Standards Framework. (2011) </a:t>
            </a:r>
            <a:r>
              <a:rPr lang="en-GB" u="sng" dirty="0">
                <a:latin typeface="Arial"/>
                <a:cs typeface="Arial"/>
                <a:hlinkClick r:id="rId8"/>
              </a:rPr>
              <a:t>https://www.heacademy.ac.uk/ukpsf</a:t>
            </a:r>
            <a:r>
              <a:rPr lang="en-GB" dirty="0">
                <a:latin typeface="Arial"/>
                <a:cs typeface="Arial"/>
              </a:rPr>
              <a:t> (Accessed: 13 May 2019).</a:t>
            </a:r>
          </a:p>
          <a:p>
            <a:endParaRPr lang="en-GB" dirty="0">
              <a:latin typeface="Arial"/>
              <a:cs typeface="Arial"/>
            </a:endParaRPr>
          </a:p>
        </p:txBody>
      </p:sp>
    </p:spTree>
    <p:extLst>
      <p:ext uri="{BB962C8B-B14F-4D97-AF65-F5344CB8AC3E}">
        <p14:creationId xmlns:p14="http://schemas.microsoft.com/office/powerpoint/2010/main" val="3486403647"/>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740308"/>
          </a:xfrm>
          <a:prstGeom prst="rect">
            <a:avLst/>
          </a:prstGeom>
        </p:spPr>
        <p:txBody>
          <a:bodyPr wrap="square">
            <a:spAutoFit/>
          </a:bodyPr>
          <a:lstStyle/>
          <a:p>
            <a:r>
              <a:rPr lang="en-GB" dirty="0">
                <a:latin typeface="Arial"/>
                <a:cs typeface="Arial"/>
              </a:rPr>
              <a:t>UWTSD. (2019) </a:t>
            </a:r>
            <a:r>
              <a:rPr lang="en-GB" i="1" dirty="0">
                <a:latin typeface="Arial"/>
                <a:cs typeface="Arial"/>
              </a:rPr>
              <a:t>PGCE/PCE in Post Compulsory Education and Training (PCET).</a:t>
            </a:r>
            <a:r>
              <a:rPr lang="en-GB" dirty="0">
                <a:latin typeface="Arial"/>
                <a:cs typeface="Arial"/>
              </a:rPr>
              <a:t> </a:t>
            </a:r>
            <a:r>
              <a:rPr lang="en-GB" u="sng" dirty="0">
                <a:latin typeface="Arial"/>
                <a:cs typeface="Arial"/>
                <a:hlinkClick r:id="rId3"/>
              </a:rPr>
              <a:t>https://www.uwtsd.ac.uk/pce-post-compulsory-eductaion-training/</a:t>
            </a:r>
            <a:r>
              <a:rPr lang="en-GB" dirty="0">
                <a:latin typeface="Arial"/>
                <a:cs typeface="Arial"/>
              </a:rPr>
              <a:t> (Accessed: 26 May 2019).</a:t>
            </a:r>
          </a:p>
          <a:p>
            <a:endParaRPr lang="en-GB" dirty="0">
              <a:latin typeface="Arial"/>
              <a:cs typeface="Arial"/>
            </a:endParaRPr>
          </a:p>
          <a:p>
            <a:r>
              <a:rPr lang="en-GB" dirty="0" smtClean="0">
                <a:latin typeface="Arial"/>
                <a:cs typeface="Arial"/>
              </a:rPr>
              <a:t>Weingarten</a:t>
            </a:r>
            <a:r>
              <a:rPr lang="en-GB" dirty="0">
                <a:latin typeface="Arial"/>
                <a:cs typeface="Arial"/>
              </a:rPr>
              <a:t>, P, H. (2018) </a:t>
            </a:r>
            <a:r>
              <a:rPr lang="en-GB" i="1" dirty="0">
                <a:latin typeface="Arial"/>
                <a:cs typeface="Arial"/>
              </a:rPr>
              <a:t>Maximising the Contribution of the Post-Compulsory Education and Training System to the Achievement of Welsh National Goals.</a:t>
            </a:r>
            <a:r>
              <a:rPr lang="en-GB" dirty="0">
                <a:latin typeface="Arial"/>
                <a:cs typeface="Arial"/>
              </a:rPr>
              <a:t> </a:t>
            </a:r>
            <a:r>
              <a:rPr lang="en-GB" u="sng" dirty="0">
                <a:latin typeface="Arial"/>
                <a:cs typeface="Arial"/>
                <a:hlinkClick r:id="rId4"/>
              </a:rPr>
              <a:t>https://gov.wales/sites/defaults/files/publications/2018-09/maximising-the-contribution-of-the-post-compulsory-education-and-training-system-to-the-achievement-of-welsh-national-goals.pdf</a:t>
            </a:r>
            <a:r>
              <a:rPr lang="en-GB" dirty="0">
                <a:latin typeface="Arial"/>
                <a:cs typeface="Arial"/>
              </a:rPr>
              <a:t> (Accessed: 26 May 2019). </a:t>
            </a:r>
          </a:p>
          <a:p>
            <a:endParaRPr lang="en-GB" dirty="0">
              <a:latin typeface="Arial"/>
              <a:cs typeface="Arial"/>
            </a:endParaRPr>
          </a:p>
          <a:p>
            <a:r>
              <a:rPr lang="en-GB" dirty="0" smtClean="0">
                <a:latin typeface="Arial"/>
                <a:cs typeface="Arial"/>
              </a:rPr>
              <a:t>Welsh </a:t>
            </a:r>
            <a:r>
              <a:rPr lang="en-GB" dirty="0">
                <a:latin typeface="Arial"/>
                <a:cs typeface="Arial"/>
              </a:rPr>
              <a:t>Government. (2017) </a:t>
            </a:r>
            <a:r>
              <a:rPr lang="en-GB" i="1" dirty="0">
                <a:latin typeface="Arial"/>
                <a:cs typeface="Arial"/>
              </a:rPr>
              <a:t>Adult Learning</a:t>
            </a:r>
            <a:r>
              <a:rPr lang="en-GB" dirty="0">
                <a:latin typeface="Arial"/>
                <a:cs typeface="Arial"/>
              </a:rPr>
              <a:t>. </a:t>
            </a:r>
            <a:r>
              <a:rPr lang="en-GB" u="sng" dirty="0">
                <a:latin typeface="Arial"/>
                <a:cs typeface="Arial"/>
                <a:hlinkClick r:id="rId5"/>
              </a:rPr>
              <a:t>https://gweddill.gov.wales/docs/dcells/publications/170712-adult-learning-policy-statement-en.pdf</a:t>
            </a:r>
            <a:r>
              <a:rPr lang="en-GB" dirty="0">
                <a:latin typeface="Arial"/>
                <a:cs typeface="Arial"/>
              </a:rPr>
              <a:t> (Accessed: 25 May 2019)</a:t>
            </a:r>
            <a:r>
              <a:rPr lang="en-GB" dirty="0" smtClean="0">
                <a:latin typeface="Arial"/>
                <a:cs typeface="Arial"/>
              </a:rPr>
              <a:t>.</a:t>
            </a:r>
          </a:p>
          <a:p>
            <a:endParaRPr lang="en-GB" dirty="0" smtClean="0">
              <a:latin typeface="Arial"/>
              <a:cs typeface="Arial"/>
            </a:endParaRPr>
          </a:p>
          <a:p>
            <a:r>
              <a:rPr lang="en-US" dirty="0">
                <a:latin typeface="Arial"/>
                <a:cs typeface="Arial"/>
              </a:rPr>
              <a:t>Welsh Government. (2020) </a:t>
            </a:r>
            <a:r>
              <a:rPr lang="en-US" i="1" dirty="0">
                <a:latin typeface="Arial"/>
                <a:cs typeface="Arial"/>
              </a:rPr>
              <a:t>Annual Report on Equality 2018-2019</a:t>
            </a:r>
            <a:r>
              <a:rPr lang="en-US" dirty="0">
                <a:latin typeface="Arial"/>
                <a:cs typeface="Arial"/>
              </a:rPr>
              <a:t>. </a:t>
            </a:r>
            <a:r>
              <a:rPr lang="en-US" dirty="0">
                <a:latin typeface="Arial"/>
                <a:cs typeface="Arial"/>
                <a:hlinkClick r:id="rId6"/>
              </a:rPr>
              <a:t>https://gov.wales/sites/default/files/publications/2020-04/annual-report-on-equality-2018-19.pdf</a:t>
            </a:r>
            <a:r>
              <a:rPr lang="en-US" dirty="0">
                <a:latin typeface="Arial"/>
                <a:cs typeface="Arial"/>
              </a:rPr>
              <a:t> (Accessed: 10 April 2020). </a:t>
            </a:r>
          </a:p>
          <a:p>
            <a:endParaRPr lang="en-GB" dirty="0">
              <a:latin typeface="Arial"/>
              <a:cs typeface="Arial"/>
            </a:endParaRPr>
          </a:p>
          <a:p>
            <a:r>
              <a:rPr lang="en-GB" dirty="0">
                <a:latin typeface="Arial"/>
                <a:cs typeface="Arial"/>
              </a:rPr>
              <a:t>Welsh Government. (2017) </a:t>
            </a:r>
            <a:r>
              <a:rPr lang="en-GB" i="1" dirty="0" err="1">
                <a:latin typeface="Arial"/>
                <a:cs typeface="Arial"/>
              </a:rPr>
              <a:t>Cymraeg</a:t>
            </a:r>
            <a:r>
              <a:rPr lang="en-GB" i="1" dirty="0">
                <a:latin typeface="Arial"/>
                <a:cs typeface="Arial"/>
              </a:rPr>
              <a:t> 2050: A Million Welsh Speakers</a:t>
            </a:r>
            <a:r>
              <a:rPr lang="en-GB" dirty="0">
                <a:latin typeface="Arial"/>
                <a:cs typeface="Arial"/>
              </a:rPr>
              <a:t>. </a:t>
            </a:r>
            <a:r>
              <a:rPr lang="en-GB" dirty="0">
                <a:latin typeface="Arial"/>
                <a:cs typeface="Arial"/>
                <a:hlinkClick r:id="rId7"/>
              </a:rPr>
              <a:t>https://gov.wales/sites/default/files/publications/2018-12/cymraeg-2050-welsh-language-strategy.pdf</a:t>
            </a:r>
            <a:r>
              <a:rPr lang="en-GB" dirty="0">
                <a:latin typeface="Arial"/>
                <a:cs typeface="Arial"/>
              </a:rPr>
              <a:t> (Accessed: 10 April 2020). </a:t>
            </a:r>
          </a:p>
          <a:p>
            <a:endParaRPr lang="en-US" dirty="0">
              <a:latin typeface="Arial"/>
              <a:cs typeface="Arial"/>
            </a:endParaRPr>
          </a:p>
          <a:p>
            <a:endParaRPr lang="en-US" dirty="0" smtClean="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172170093"/>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185803"/>
            <a:ext cx="9144001" cy="6155533"/>
          </a:xfrm>
          <a:prstGeom prst="rect">
            <a:avLst/>
          </a:prstGeom>
        </p:spPr>
        <p:txBody>
          <a:bodyPr wrap="square">
            <a:spAutoFit/>
          </a:bodyPr>
          <a:lstStyle/>
          <a:p>
            <a:r>
              <a:rPr lang="en-US" dirty="0">
                <a:latin typeface="Arial"/>
                <a:cs typeface="Arial"/>
              </a:rPr>
              <a:t>Welsh Government (2020) </a:t>
            </a:r>
            <a:r>
              <a:rPr lang="en-US" i="1" dirty="0">
                <a:latin typeface="Arial"/>
                <a:cs typeface="Arial"/>
              </a:rPr>
              <a:t>Digital  2030: A Strategic framework for post-16 digital learning in Wales 2019. </a:t>
            </a:r>
            <a:r>
              <a:rPr lang="en-US" dirty="0">
                <a:latin typeface="Arial"/>
                <a:cs typeface="Arial"/>
                <a:hlinkClick r:id="rId2"/>
              </a:rPr>
              <a:t>https://gov.wales/sites/default/files/publications/2019-06/digital-2030-06/digital-2030-implementation-guidance.pdf</a:t>
            </a:r>
            <a:r>
              <a:rPr lang="en-US" dirty="0">
                <a:latin typeface="Arial"/>
                <a:cs typeface="Arial"/>
              </a:rPr>
              <a:t> (Accessed: 1 May 2020). </a:t>
            </a:r>
          </a:p>
          <a:p>
            <a:endParaRPr lang="en-GB" dirty="0">
              <a:latin typeface="Arial"/>
              <a:cs typeface="Arial"/>
            </a:endParaRPr>
          </a:p>
          <a:p>
            <a:r>
              <a:rPr lang="en-GB" dirty="0" smtClean="0">
                <a:latin typeface="Arial"/>
                <a:cs typeface="Arial"/>
              </a:rPr>
              <a:t>Welsh </a:t>
            </a:r>
            <a:r>
              <a:rPr lang="en-GB" dirty="0">
                <a:latin typeface="Arial"/>
                <a:cs typeface="Arial"/>
              </a:rPr>
              <a:t>Government. (2018) </a:t>
            </a:r>
            <a:r>
              <a:rPr lang="en-GB" i="1" dirty="0" err="1">
                <a:latin typeface="Arial"/>
                <a:cs typeface="Arial"/>
              </a:rPr>
              <a:t>Kirsty</a:t>
            </a:r>
            <a:r>
              <a:rPr lang="en-GB" i="1" dirty="0">
                <a:latin typeface="Arial"/>
                <a:cs typeface="Arial"/>
              </a:rPr>
              <a:t> Williams sets five new tests at Wales </a:t>
            </a:r>
            <a:r>
              <a:rPr lang="en-GB" i="1" dirty="0" smtClean="0">
                <a:latin typeface="Arial"/>
                <a:cs typeface="Arial"/>
              </a:rPr>
              <a:t>first </a:t>
            </a:r>
            <a:r>
              <a:rPr lang="en-GB" i="1" dirty="0">
                <a:latin typeface="Arial"/>
                <a:cs typeface="Arial"/>
              </a:rPr>
              <a:t>social mobility summit. </a:t>
            </a:r>
            <a:r>
              <a:rPr lang="en-GB" dirty="0">
                <a:latin typeface="Arial"/>
                <a:cs typeface="Arial"/>
                <a:hlinkClick r:id="rId3"/>
              </a:rPr>
              <a:t>https://gov.wales/kirsty-williams-sets-five-new-tests-waless-first-mobility-summit</a:t>
            </a:r>
            <a:r>
              <a:rPr lang="en-GB" dirty="0">
                <a:latin typeface="Arial"/>
                <a:cs typeface="Arial"/>
              </a:rPr>
              <a:t> (Accessed: 1 May 2020). </a:t>
            </a:r>
          </a:p>
          <a:p>
            <a:endParaRPr lang="en-GB" dirty="0">
              <a:latin typeface="Arial"/>
              <a:cs typeface="Arial"/>
            </a:endParaRPr>
          </a:p>
          <a:p>
            <a:r>
              <a:rPr lang="en-GB" dirty="0" smtClean="0">
                <a:latin typeface="Arial"/>
                <a:cs typeface="Arial"/>
              </a:rPr>
              <a:t>Welsh </a:t>
            </a:r>
            <a:r>
              <a:rPr lang="en-GB" dirty="0">
                <a:latin typeface="Arial"/>
                <a:cs typeface="Arial"/>
              </a:rPr>
              <a:t>Government. (2018) </a:t>
            </a:r>
            <a:r>
              <a:rPr lang="en-GB" i="1" dirty="0">
                <a:latin typeface="Arial"/>
                <a:cs typeface="Arial"/>
              </a:rPr>
              <a:t>Social Mobility Summit</a:t>
            </a:r>
            <a:r>
              <a:rPr lang="en-GB" dirty="0">
                <a:latin typeface="Arial"/>
                <a:cs typeface="Arial"/>
              </a:rPr>
              <a:t>. </a:t>
            </a:r>
            <a:r>
              <a:rPr lang="en-GB" dirty="0">
                <a:latin typeface="Arial"/>
                <a:cs typeface="Arial"/>
                <a:hlinkClick r:id="rId4"/>
              </a:rPr>
              <a:t>https://gov.wales/social-mobility-summit</a:t>
            </a:r>
            <a:r>
              <a:rPr lang="en-GB" dirty="0">
                <a:latin typeface="Arial"/>
                <a:cs typeface="Arial"/>
              </a:rPr>
              <a:t> (Accessed: 1 May 2020). </a:t>
            </a:r>
            <a:endParaRPr lang="en-GB" dirty="0" smtClean="0">
              <a:latin typeface="Arial"/>
              <a:cs typeface="Arial"/>
            </a:endParaRPr>
          </a:p>
          <a:p>
            <a:endParaRPr lang="en-GB" dirty="0">
              <a:latin typeface="Arial"/>
              <a:cs typeface="Arial"/>
            </a:endParaRPr>
          </a:p>
          <a:p>
            <a:r>
              <a:rPr lang="en-GB" dirty="0">
                <a:latin typeface="Arial"/>
                <a:cs typeface="Arial"/>
              </a:rPr>
              <a:t>Welsh Government. (2015) </a:t>
            </a:r>
            <a:r>
              <a:rPr lang="en-GB" i="1" dirty="0">
                <a:latin typeface="Arial"/>
                <a:cs typeface="Arial"/>
              </a:rPr>
              <a:t>Well-being of Future Generations Act</a:t>
            </a:r>
            <a:r>
              <a:rPr lang="en-GB" dirty="0">
                <a:latin typeface="Arial"/>
                <a:cs typeface="Arial"/>
              </a:rPr>
              <a:t>. </a:t>
            </a:r>
            <a:r>
              <a:rPr lang="en-GB" u="sng" dirty="0">
                <a:latin typeface="Arial"/>
                <a:cs typeface="Arial"/>
                <a:hlinkClick r:id="rId5"/>
              </a:rPr>
              <a:t>https://futuregenerations.wales/wp-content/uploads/2017/02/150623-guide-to-the-fg-act-en.pdf</a:t>
            </a:r>
            <a:r>
              <a:rPr lang="en-GB" dirty="0">
                <a:latin typeface="Arial"/>
                <a:cs typeface="Arial"/>
              </a:rPr>
              <a:t> (Accessed: 10 January 2020). </a:t>
            </a:r>
            <a:endParaRPr lang="en-GB" dirty="0" smtClean="0">
              <a:latin typeface="Arial"/>
              <a:cs typeface="Arial"/>
            </a:endParaRPr>
          </a:p>
          <a:p>
            <a:endParaRPr lang="en-GB" dirty="0">
              <a:latin typeface="Arial"/>
              <a:cs typeface="Arial"/>
            </a:endParaRPr>
          </a:p>
          <a:p>
            <a:r>
              <a:rPr lang="en-GB" dirty="0" smtClean="0">
                <a:latin typeface="Arial"/>
                <a:cs typeface="Arial"/>
              </a:rPr>
              <a:t>Welsh Government. (2020) </a:t>
            </a:r>
            <a:r>
              <a:rPr lang="en-GB" i="1" dirty="0" smtClean="0">
                <a:latin typeface="Arial"/>
                <a:cs typeface="Arial"/>
              </a:rPr>
              <a:t>Young people not in education, employment or training (NEET)</a:t>
            </a:r>
            <a:r>
              <a:rPr lang="en-GB" dirty="0" smtClean="0">
                <a:latin typeface="Arial"/>
                <a:cs typeface="Arial"/>
              </a:rPr>
              <a:t>. </a:t>
            </a:r>
            <a:r>
              <a:rPr lang="en-GB" dirty="0" smtClean="0">
                <a:latin typeface="Arial"/>
                <a:cs typeface="Arial"/>
                <a:hlinkClick r:id="rId6"/>
              </a:rPr>
              <a:t>https://gov.wales/young-people-not-education-employment-or-training-neet-october-2018-september-2019</a:t>
            </a:r>
            <a:r>
              <a:rPr lang="en-GB" dirty="0" smtClean="0">
                <a:latin typeface="Arial"/>
                <a:cs typeface="Arial"/>
              </a:rPr>
              <a:t> (Accessed: 12 May 2020). </a:t>
            </a:r>
          </a:p>
          <a:p>
            <a:endParaRPr lang="en-GB" sz="1600" dirty="0">
              <a:latin typeface="Arial"/>
              <a:cs typeface="Arial"/>
            </a:endParaRPr>
          </a:p>
        </p:txBody>
      </p:sp>
    </p:spTree>
    <p:extLst>
      <p:ext uri="{BB962C8B-B14F-4D97-AF65-F5344CB8AC3E}">
        <p14:creationId xmlns:p14="http://schemas.microsoft.com/office/powerpoint/2010/main" val="3219429649"/>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36620</TotalTime>
  <Words>3468</Words>
  <Application>Microsoft Macintosh PowerPoint</Application>
  <PresentationFormat>On-screen Show (4:3)</PresentationFormat>
  <Paragraphs>389</Paragraphs>
  <Slides>24</Slides>
  <Notes>20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Breeze</vt:lpstr>
      <vt:lpstr>PowerPoint Presentation</vt:lpstr>
      <vt:lpstr>Contents</vt:lpstr>
      <vt:lpstr>Social Mobility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PGCE/PCE in Post Compulsory Education and Training (PCET) </vt:lpstr>
      <vt:lpstr>Recommendations for Change</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Hockin</dc:creator>
  <cp:lastModifiedBy>Julie Hockin</cp:lastModifiedBy>
  <cp:revision>360</cp:revision>
  <cp:lastPrinted>2020-05-21T16:19:49Z</cp:lastPrinted>
  <dcterms:created xsi:type="dcterms:W3CDTF">2020-04-19T17:02:58Z</dcterms:created>
  <dcterms:modified xsi:type="dcterms:W3CDTF">2020-05-21T16:32:25Z</dcterms:modified>
</cp:coreProperties>
</file>