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notesMasterIdLst>
    <p:notesMasterId r:id="rId13"/>
  </p:notesMasterIdLst>
  <p:handoutMasterIdLst>
    <p:handoutMasterId r:id="rId14"/>
  </p:handoutMasterIdLst>
  <p:sldIdLst>
    <p:sldId id="306" r:id="rId5"/>
    <p:sldId id="307" r:id="rId6"/>
    <p:sldId id="308" r:id="rId7"/>
    <p:sldId id="309" r:id="rId8"/>
    <p:sldId id="314" r:id="rId9"/>
    <p:sldId id="315" r:id="rId10"/>
    <p:sldId id="316" r:id="rId11"/>
    <p:sldId id="317" r:id="rId1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4967" autoAdjust="0"/>
  </p:normalViewPr>
  <p:slideViewPr>
    <p:cSldViewPr snapToGrid="0">
      <p:cViewPr varScale="1">
        <p:scale>
          <a:sx n="61" d="100"/>
          <a:sy n="61" d="100"/>
        </p:scale>
        <p:origin x="1098" y="72"/>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B86346-59A2-4282-9A64-05524C79D8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61D54C-AFC8-47F5-B030-A8ED60D0880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36B27D-C1ED-4C55-9062-2279210E96ED}" type="datetime1">
              <a:rPr lang="en-GB" smtClean="0"/>
              <a:t>02/05/2024</a:t>
            </a:fld>
            <a:endParaRPr lang="en-GB" dirty="0"/>
          </a:p>
        </p:txBody>
      </p:sp>
      <p:sp>
        <p:nvSpPr>
          <p:cNvPr id="4" name="Footer Placeholder 3">
            <a:extLst>
              <a:ext uri="{FF2B5EF4-FFF2-40B4-BE49-F238E27FC236}">
                <a16:creationId xmlns:a16="http://schemas.microsoft.com/office/drawing/2014/main" id="{B43D8396-DC49-433C-84C0-BD573781E5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CDA06B3-9442-49D9-BE03-080DCCEA19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5AD26-F754-4E27-9D95-B069583ABB63}" type="slidenum">
              <a:rPr lang="en-GB" smtClean="0"/>
              <a:t>‹#›</a:t>
            </a:fld>
            <a:endParaRPr lang="en-GB"/>
          </a:p>
        </p:txBody>
      </p:sp>
    </p:spTree>
    <p:extLst>
      <p:ext uri="{BB962C8B-B14F-4D97-AF65-F5344CB8AC3E}">
        <p14:creationId xmlns:p14="http://schemas.microsoft.com/office/powerpoint/2010/main" val="4122084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1EAF8-BEF3-4EDD-99CF-6435314FE1C9}" type="datetime1">
              <a:rPr lang="en-GB" smtClean="0"/>
              <a:pPr/>
              <a:t>02/05/2024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5939589-3E79-4C82-AA4A-FE78234FAA59}" type="slidenum">
              <a:rPr lang="en-GB" noProof="0" smtClean="0"/>
              <a:t>‹#›</a:t>
            </a:fld>
            <a:endParaRPr lang="en-GB" noProof="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a:t>
            </a:fld>
            <a:endParaRPr lang="en-GB"/>
          </a:p>
        </p:txBody>
      </p:sp>
    </p:spTree>
    <p:extLst>
      <p:ext uri="{BB962C8B-B14F-4D97-AF65-F5344CB8AC3E}">
        <p14:creationId xmlns:p14="http://schemas.microsoft.com/office/powerpoint/2010/main" val="686272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2</a:t>
            </a:fld>
            <a:endParaRPr lang="en-GB"/>
          </a:p>
        </p:txBody>
      </p:sp>
    </p:spTree>
    <p:extLst>
      <p:ext uri="{BB962C8B-B14F-4D97-AF65-F5344CB8AC3E}">
        <p14:creationId xmlns:p14="http://schemas.microsoft.com/office/powerpoint/2010/main" val="1263972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smtClean="0"/>
              <a:t>3</a:t>
            </a:fld>
            <a:endParaRPr lang="en-GB"/>
          </a:p>
        </p:txBody>
      </p:sp>
    </p:spTree>
    <p:extLst>
      <p:ext uri="{BB962C8B-B14F-4D97-AF65-F5344CB8AC3E}">
        <p14:creationId xmlns:p14="http://schemas.microsoft.com/office/powerpoint/2010/main" val="493016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4</a:t>
            </a:fld>
            <a:endParaRPr lang="en-GB"/>
          </a:p>
        </p:txBody>
      </p:sp>
    </p:spTree>
    <p:extLst>
      <p:ext uri="{BB962C8B-B14F-4D97-AF65-F5344CB8AC3E}">
        <p14:creationId xmlns:p14="http://schemas.microsoft.com/office/powerpoint/2010/main" val="2997518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5</a:t>
            </a:fld>
            <a:endParaRPr lang="en-GB"/>
          </a:p>
        </p:txBody>
      </p:sp>
    </p:spTree>
    <p:extLst>
      <p:ext uri="{BB962C8B-B14F-4D97-AF65-F5344CB8AC3E}">
        <p14:creationId xmlns:p14="http://schemas.microsoft.com/office/powerpoint/2010/main" val="3502896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smtClean="0"/>
              <a:t>6</a:t>
            </a:fld>
            <a:endParaRPr lang="en-GB"/>
          </a:p>
        </p:txBody>
      </p:sp>
    </p:spTree>
    <p:extLst>
      <p:ext uri="{BB962C8B-B14F-4D97-AF65-F5344CB8AC3E}">
        <p14:creationId xmlns:p14="http://schemas.microsoft.com/office/powerpoint/2010/main" val="3358041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7</a:t>
            </a:fld>
            <a:endParaRPr lang="en-GB"/>
          </a:p>
        </p:txBody>
      </p:sp>
    </p:spTree>
    <p:extLst>
      <p:ext uri="{BB962C8B-B14F-4D97-AF65-F5344CB8AC3E}">
        <p14:creationId xmlns:p14="http://schemas.microsoft.com/office/powerpoint/2010/main" val="1020465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smtClean="0"/>
              <a:t>8</a:t>
            </a:fld>
            <a:endParaRPr lang="en-GB"/>
          </a:p>
        </p:txBody>
      </p:sp>
    </p:spTree>
    <p:extLst>
      <p:ext uri="{BB962C8B-B14F-4D97-AF65-F5344CB8AC3E}">
        <p14:creationId xmlns:p14="http://schemas.microsoft.com/office/powerpoint/2010/main" val="1744091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rtlCol="0" anchor="b"/>
          <a:lstStyle>
            <a:lvl1pPr algn="l">
              <a:defRPr sz="6000" b="1" i="0" cap="all" baseline="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rtlCol="0"/>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rtlCol="0" anchor="b"/>
          <a:lstStyle>
            <a:lvl1pPr algn="l">
              <a:defRPr sz="5400" b="1" i="0" cap="all" baseline="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rtlCol="0">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pPr rtl="0"/>
            <a:endParaRPr lang="en-GB" noProof="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rtlCol="0" anchor="ctr">
            <a:noAutofit/>
          </a:bodyPr>
          <a:lstStyle>
            <a:lvl1pPr algn="ctr">
              <a:buNone/>
              <a:defRPr sz="1600" b="1">
                <a:solidFill>
                  <a:schemeClr val="bg1"/>
                </a:solidFill>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rtlCol="0" anchor="b"/>
          <a:lstStyle>
            <a:lvl1pPr algn="r">
              <a:defRPr sz="6000" b="1" cap="all" spc="400" baseline="0">
                <a:solidFill>
                  <a:schemeClr val="bg1"/>
                </a:solidFill>
              </a:defRPr>
            </a:lvl1pPr>
          </a:lstStyle>
          <a:p>
            <a:pPr rtl="0"/>
            <a:r>
              <a:rPr lang="en-GB" noProof="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rtlCol="0"/>
          <a:lstStyle>
            <a:lvl1pPr marL="0" indent="0" algn="r">
              <a:buNone/>
              <a:defRPr sz="1800">
                <a:solidFill>
                  <a:schemeClr val="bg1"/>
                </a:solidFill>
              </a:defRPr>
            </a:lvl1pPr>
          </a:lstStyle>
          <a:p>
            <a:pPr lvl="0" rtl="0"/>
            <a:r>
              <a:rPr lang="en-US" noProof="0"/>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rtlCol="0" anchor="b"/>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rtlCol="0"/>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rtlCol="0"/>
          <a:lstStyle>
            <a:lvl1pPr>
              <a:defRPr>
                <a:solidFill>
                  <a:schemeClr val="accent2"/>
                </a:solidFill>
              </a:defRPr>
            </a:lvl1pPr>
          </a:lstStyle>
          <a:p>
            <a:pPr rtl="0"/>
            <a:r>
              <a:rPr lang="en-GB" noProof="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rtlCol="0"/>
          <a:lstStyle>
            <a:lvl1pPr>
              <a:defRPr baseline="0">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rtlCol="0" anchor="b">
            <a:normAutofit/>
          </a:bodyPr>
          <a:lstStyle>
            <a:lvl1pPr algn="ctr">
              <a:defRPr sz="6000" b="1" i="0" cap="all" baseline="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rtlCol="0">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pPr rtl="0"/>
            <a:endParaRPr lang="en-GB" noProof="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rtlCol="0"/>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rtlCol="0" anchor="b"/>
          <a:lstStyle>
            <a:lvl1pPr algn="l">
              <a:lnSpc>
                <a:spcPct val="110000"/>
              </a:lnSpc>
              <a:spcBef>
                <a:spcPts val="1000"/>
              </a:spcBef>
              <a:defRPr sz="3600" b="0" i="0" cap="none" baseline="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rtlCol="0"/>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rtlCol="0" anchor="ctr"/>
          <a:lstStyle>
            <a:lvl1pPr algn="ctr">
              <a:buNone/>
              <a:defRPr>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rtlCol="0"/>
          <a:lstStyle>
            <a:lvl1pPr>
              <a:defRPr sz="5400" b="1" cap="all" baseline="0">
                <a:solidFill>
                  <a:schemeClr val="bg1"/>
                </a:solidFill>
              </a:defRPr>
            </a:lvl1pPr>
          </a:lstStyle>
          <a:p>
            <a:pPr rtl="0"/>
            <a:r>
              <a:rPr lang="en-GB" noProof="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rtlCol="0"/>
          <a:lstStyle>
            <a:lvl1pPr>
              <a:defRPr>
                <a:solidFill>
                  <a:schemeClr val="bg1"/>
                </a:solidFill>
              </a:defRPr>
            </a:lvl1pPr>
          </a:lstStyle>
          <a:p>
            <a:pPr rtl="0"/>
            <a:r>
              <a:rPr lang="en-GB" noProof="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rtlCol="0"/>
          <a:lstStyle>
            <a:lvl1pPr>
              <a:defRPr>
                <a:solidFill>
                  <a:schemeClr val="bg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rtlCol="0" anchor="b"/>
          <a:lstStyle>
            <a:lvl1pPr algn="l">
              <a:defRPr sz="5400" b="0" i="0" cap="none" baseline="0"/>
            </a:lvl1pPr>
          </a:lstStyle>
          <a:p>
            <a:pPr rtl="0"/>
            <a:r>
              <a:rPr lang="en-GB" noProof="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rtlCol="0">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rtlCol="0" anchor="ctr"/>
          <a:lstStyle>
            <a:lvl1pPr algn="ctr">
              <a:buNone/>
              <a:defRPr>
                <a:solidFill>
                  <a:schemeClr val="bg1"/>
                </a:solidFill>
              </a:defRPr>
            </a:lvl1pPr>
          </a:lstStyle>
          <a:p>
            <a:pPr rtl="0"/>
            <a:r>
              <a:rPr lang="en-US" noProof="0"/>
              <a:t>Click icon to add picture</a:t>
            </a:r>
            <a:endParaRPr lang="en-GB" noProof="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rtlCol="0" anchor="ctr"/>
          <a:lstStyle>
            <a:lvl1pPr algn="ctr">
              <a:buNone/>
              <a:defRPr>
                <a:solidFill>
                  <a:schemeClr val="bg1"/>
                </a:solidFill>
              </a:defRPr>
            </a:lvl1pPr>
          </a:lstStyle>
          <a:p>
            <a:pPr rtl="0"/>
            <a:r>
              <a:rPr lang="en-US" noProof="0"/>
              <a:t>Click icon to add picture</a:t>
            </a:r>
            <a:endParaRPr lang="en-GB" noProof="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rtlCol="0" anchor="ctr"/>
          <a:lstStyle>
            <a:lvl1pPr algn="ctr">
              <a:buNone/>
              <a:defRPr>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rtlCol="0" anchor="b"/>
          <a:lstStyle>
            <a:lvl1pPr algn="r">
              <a:defRPr sz="4800" b="1" cap="all" spc="400" baseline="0">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rtlCol="0"/>
          <a:lstStyle>
            <a:lvl1pPr marL="0" indent="0" algn="r">
              <a:buNone/>
              <a:defRPr sz="1800">
                <a:solidFill>
                  <a:schemeClr val="bg1"/>
                </a:solidFill>
              </a:defRPr>
            </a:lvl1pPr>
          </a:lstStyle>
          <a:p>
            <a:pPr lvl="0" rtl="0"/>
            <a:r>
              <a:rPr lang="en-US" noProof="0"/>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rtlCol="0"/>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pPr rtl="0"/>
            <a:r>
              <a:rPr lang="en-GB" noProof="0"/>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968B-2619-4F71-AB00-4C493E120805}"/>
              </a:ext>
            </a:extLst>
          </p:cNvPr>
          <p:cNvSpPr>
            <a:spLocks noGrp="1"/>
          </p:cNvSpPr>
          <p:nvPr>
            <p:ph type="ctrTitle"/>
          </p:nvPr>
        </p:nvSpPr>
        <p:spPr/>
        <p:txBody>
          <a:bodyPr rtlCol="0"/>
          <a:lstStyle/>
          <a:p>
            <a:pPr rtl="0"/>
            <a:r>
              <a:rPr lang="en-GB" sz="5400" spc="400" dirty="0">
                <a:solidFill>
                  <a:schemeClr val="bg1"/>
                </a:solidFill>
              </a:rPr>
              <a:t>Digital Technologies</a:t>
            </a:r>
            <a:br>
              <a:rPr lang="en-GB" sz="5400" spc="400" dirty="0">
                <a:solidFill>
                  <a:schemeClr val="bg1"/>
                </a:solidFill>
              </a:rPr>
            </a:br>
            <a:r>
              <a:rPr lang="en-GB" sz="5400" spc="400" dirty="0">
                <a:solidFill>
                  <a:schemeClr val="bg1"/>
                </a:solidFill>
              </a:rPr>
              <a:t>Module</a:t>
            </a:r>
            <a:endParaRPr lang="en-GB" dirty="0"/>
          </a:p>
        </p:txBody>
      </p:sp>
      <p:sp>
        <p:nvSpPr>
          <p:cNvPr id="3" name="Subtitle 2">
            <a:extLst>
              <a:ext uri="{FF2B5EF4-FFF2-40B4-BE49-F238E27FC236}">
                <a16:creationId xmlns:a16="http://schemas.microsoft.com/office/drawing/2014/main" id="{A5F14073-9F68-4B7E-A576-26899D58C7A9}"/>
              </a:ext>
            </a:extLst>
          </p:cNvPr>
          <p:cNvSpPr>
            <a:spLocks noGrp="1"/>
          </p:cNvSpPr>
          <p:nvPr>
            <p:ph type="subTitle" idx="1"/>
          </p:nvPr>
        </p:nvSpPr>
        <p:spPr/>
        <p:txBody>
          <a:bodyPr rtlCol="0">
            <a:normAutofit fontScale="85000" lnSpcReduction="20000"/>
          </a:bodyPr>
          <a:lstStyle/>
          <a:p>
            <a:pPr rtl="0"/>
            <a:r>
              <a:rPr lang="en-GB" sz="2000" dirty="0">
                <a:solidFill>
                  <a:schemeClr val="bg1"/>
                </a:solidFill>
              </a:rPr>
              <a:t>Gabriel Burcea</a:t>
            </a:r>
          </a:p>
          <a:p>
            <a:pPr rtl="0"/>
            <a:r>
              <a:rPr lang="en-GB" dirty="0"/>
              <a:t>Student number 2325506</a:t>
            </a:r>
          </a:p>
          <a:p>
            <a:pPr rtl="0"/>
            <a:r>
              <a:rPr lang="en-GB" sz="2000" dirty="0">
                <a:solidFill>
                  <a:schemeClr val="bg1"/>
                </a:solidFill>
              </a:rPr>
              <a:t>Digital Technologies Module</a:t>
            </a:r>
          </a:p>
          <a:p>
            <a:pPr rtl="0"/>
            <a:r>
              <a:rPr lang="en-GB" dirty="0"/>
              <a:t>University of Wales Trinity Saint David</a:t>
            </a:r>
          </a:p>
          <a:p>
            <a:pPr rtl="0"/>
            <a:endParaRPr lang="en-GB" sz="2000" dirty="0">
              <a:solidFill>
                <a:schemeClr val="bg1"/>
              </a:solidFill>
            </a:endParaRPr>
          </a:p>
          <a:p>
            <a:pPr rtl="0"/>
            <a:endParaRPr lang="en-GB" dirty="0"/>
          </a:p>
        </p:txBody>
      </p:sp>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p:txBody>
          <a:bodyPr rtlCol="0"/>
          <a:lstStyle/>
          <a:p>
            <a:pPr rtl="0"/>
            <a:r>
              <a:rPr lang="en-GB" b="1" cap="all" spc="400" dirty="0">
                <a:solidFill>
                  <a:schemeClr val="bg1"/>
                </a:solidFill>
                <a:latin typeface="+mn-lt"/>
              </a:rPr>
              <a:t>Agenda</a:t>
            </a:r>
            <a:endParaRPr lang="en-GB" dirty="0"/>
          </a:p>
        </p:txBody>
      </p:sp>
      <p:sp>
        <p:nvSpPr>
          <p:cNvPr id="4" name="Text Placeholder 3">
            <a:extLst>
              <a:ext uri="{FF2B5EF4-FFF2-40B4-BE49-F238E27FC236}">
                <a16:creationId xmlns:a16="http://schemas.microsoft.com/office/drawing/2014/main" id="{65DE74E9-AA78-46C1-845A-0B72FA8AF35E}"/>
              </a:ext>
            </a:extLst>
          </p:cNvPr>
          <p:cNvSpPr>
            <a:spLocks noGrp="1"/>
          </p:cNvSpPr>
          <p:nvPr>
            <p:ph type="body" sz="quarter" idx="13"/>
          </p:nvPr>
        </p:nvSpPr>
        <p:spPr/>
        <p:txBody>
          <a:bodyPr rtlCol="0"/>
          <a:lstStyle/>
          <a:p>
            <a:pPr marL="285750" indent="-285750" algn="r" rtl="0">
              <a:buFont typeface="Arial" panose="020B0604020202020204" pitchFamily="34" charset="0"/>
              <a:buChar char="•"/>
            </a:pPr>
            <a:r>
              <a:rPr lang="en-GB" sz="1800" dirty="0">
                <a:solidFill>
                  <a:schemeClr val="bg1"/>
                </a:solidFill>
              </a:rPr>
              <a:t>Introduction and personal experience at the beginning of the Module</a:t>
            </a:r>
          </a:p>
          <a:p>
            <a:pPr marL="285750" indent="-285750" algn="r" rtl="0">
              <a:buFont typeface="Arial" panose="020B0604020202020204" pitchFamily="34" charset="0"/>
              <a:buChar char="•"/>
            </a:pPr>
            <a:r>
              <a:rPr lang="en-GB" dirty="0"/>
              <a:t>Digital resources and software used by professionals</a:t>
            </a:r>
            <a:endParaRPr lang="en-GB" sz="1800" dirty="0">
              <a:solidFill>
                <a:schemeClr val="bg1"/>
              </a:solidFill>
            </a:endParaRPr>
          </a:p>
          <a:p>
            <a:pPr marL="285750" indent="-285750" algn="r" rtl="0">
              <a:buFont typeface="Arial" panose="020B0604020202020204" pitchFamily="34" charset="0"/>
              <a:buChar char="•"/>
            </a:pPr>
            <a:r>
              <a:rPr lang="en-GB" dirty="0"/>
              <a:t>Benefits of Digital Technologies</a:t>
            </a:r>
            <a:endParaRPr lang="en-GB" sz="1800" dirty="0">
              <a:solidFill>
                <a:schemeClr val="bg1"/>
              </a:solidFill>
            </a:endParaRPr>
          </a:p>
          <a:p>
            <a:pPr marL="285750" indent="-285750" algn="r" rtl="0">
              <a:buFont typeface="Arial" panose="020B0604020202020204" pitchFamily="34" charset="0"/>
              <a:buChar char="•"/>
            </a:pPr>
            <a:r>
              <a:rPr lang="en-GB" sz="1800" dirty="0">
                <a:solidFill>
                  <a:schemeClr val="bg1"/>
                </a:solidFill>
              </a:rPr>
              <a:t>Classes undertaken</a:t>
            </a:r>
          </a:p>
          <a:p>
            <a:pPr marL="285750" indent="-285750" algn="r" rtl="0">
              <a:buFont typeface="Arial" panose="020B0604020202020204" pitchFamily="34" charset="0"/>
              <a:buChar char="•"/>
            </a:pPr>
            <a:r>
              <a:rPr lang="en-GB" dirty="0"/>
              <a:t>Conclusion</a:t>
            </a:r>
            <a:endParaRPr lang="en-GB" sz="1800" dirty="0">
              <a:solidFill>
                <a:schemeClr val="bg1"/>
              </a:solidFill>
            </a:endParaRPr>
          </a:p>
        </p:txBody>
      </p:sp>
      <p:pic>
        <p:nvPicPr>
          <p:cNvPr id="6" name="Picture Placeholder 5" descr="mountains at sunset">
            <a:extLst>
              <a:ext uri="{FF2B5EF4-FFF2-40B4-BE49-F238E27FC236}">
                <a16:creationId xmlns:a16="http://schemas.microsoft.com/office/drawing/2014/main" id="{4642631A-6ABE-41EA-A308-9CF1230F1421}"/>
              </a:ext>
            </a:extLst>
          </p:cNvPr>
          <p:cNvPicPr>
            <a:picLocks noGrp="1" noChangeAspect="1"/>
          </p:cNvPicPr>
          <p:nvPr>
            <p:ph type="pic" sz="quarter" idx="14"/>
          </p:nvPr>
        </p:nvPicPr>
        <p:blipFill rotWithShape="1">
          <a:blip r:embed="rId3"/>
          <a:srcRect/>
          <a:stretch/>
        </p:blipFill>
        <p:spPr/>
      </p:pic>
      <p:sp>
        <p:nvSpPr>
          <p:cNvPr id="9" name="Slide Number Placeholder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rtlCol="0"/>
          <a:lstStyle/>
          <a:p>
            <a:pPr rtl="0"/>
            <a:fld id="{D8DA9DAA-006C-4F4B-980E-E3DF019B24E2}" type="slidenum">
              <a:rPr lang="en-GB" smtClean="0"/>
              <a:pPr/>
              <a:t>2</a:t>
            </a:fld>
            <a:endParaRPr lang="en-GB"/>
          </a:p>
        </p:txBody>
      </p:sp>
    </p:spTree>
    <p:extLst>
      <p:ext uri="{BB962C8B-B14F-4D97-AF65-F5344CB8AC3E}">
        <p14:creationId xmlns:p14="http://schemas.microsoft.com/office/powerpoint/2010/main" val="1613598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p:txBody>
          <a:bodyPr rtlCol="0"/>
          <a:lstStyle/>
          <a:p>
            <a:pPr rtl="0"/>
            <a:r>
              <a:rPr lang="en-GB" sz="5400"/>
              <a:t>Introduction</a:t>
            </a:r>
            <a:endParaRPr lang="en-GB"/>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p:txBody>
          <a:bodyPr rtlCol="0"/>
          <a:lstStyle/>
          <a:p>
            <a:pPr rtl="0"/>
            <a:r>
              <a:rPr lang="en-GB" sz="2000" dirty="0"/>
              <a:t>Starting the Module Digital Technologies as a student within the University of Wales Trinity </a:t>
            </a:r>
            <a:r>
              <a:rPr lang="en-GB" dirty="0"/>
              <a:t>Saint David </a:t>
            </a:r>
            <a:r>
              <a:rPr lang="en-GB" sz="2000" dirty="0"/>
              <a:t>with some experience, I was excited to learn new skills and grow. With work and determination, I made great progress. Now that I've finished the module successfully, I feel much more confident. It's been an amazing journey, and with all the teachings I am ready to use my new skills in the digital world!</a:t>
            </a:r>
            <a:endParaRPr lang="en-GB" dirty="0"/>
          </a:p>
        </p:txBody>
      </p:sp>
      <p:pic>
        <p:nvPicPr>
          <p:cNvPr id="8" name="Picture Placeholder 7" descr="mountains under the night sky just before dawn">
            <a:extLst>
              <a:ext uri="{FF2B5EF4-FFF2-40B4-BE49-F238E27FC236}">
                <a16:creationId xmlns:a16="http://schemas.microsoft.com/office/drawing/2014/main" id="{B53D1AAB-32B2-4F04-828F-AB1C758AF004}"/>
              </a:ext>
            </a:extLst>
          </p:cNvPr>
          <p:cNvPicPr>
            <a:picLocks noGrp="1" noChangeAspect="1"/>
          </p:cNvPicPr>
          <p:nvPr>
            <p:ph type="pic" sz="quarter" idx="13"/>
          </p:nvPr>
        </p:nvPicPr>
        <p:blipFill rotWithShape="1">
          <a:blip r:embed="rId3"/>
          <a:srcRect l="71" r="71"/>
          <a:stretch/>
        </p:blipFill>
        <p:spPr/>
      </p:pic>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en-GB" smtClean="0"/>
              <a:pPr/>
              <a:t>3</a:t>
            </a:fld>
            <a:endParaRPr lang="en-GB"/>
          </a:p>
        </p:txBody>
      </p:sp>
    </p:spTree>
    <p:extLst>
      <p:ext uri="{BB962C8B-B14F-4D97-AF65-F5344CB8AC3E}">
        <p14:creationId xmlns:p14="http://schemas.microsoft.com/office/powerpoint/2010/main" val="365334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ctrTitle"/>
          </p:nvPr>
        </p:nvSpPr>
        <p:spPr>
          <a:xfrm>
            <a:off x="2443654" y="1465562"/>
            <a:ext cx="7830207" cy="1533670"/>
          </a:xfrm>
        </p:spPr>
        <p:txBody>
          <a:bodyPr rtlCol="0">
            <a:normAutofit/>
          </a:bodyPr>
          <a:lstStyle/>
          <a:p>
            <a:pPr rtl="0"/>
            <a:r>
              <a:rPr lang="en-GB" sz="3200" b="1" cap="all" spc="400" dirty="0">
                <a:solidFill>
                  <a:schemeClr val="bg1"/>
                </a:solidFill>
                <a:latin typeface="+mn-lt"/>
              </a:rPr>
              <a:t>Digital resources and software used by professionals</a:t>
            </a:r>
          </a:p>
        </p:txBody>
      </p:sp>
      <p:sp>
        <p:nvSpPr>
          <p:cNvPr id="3" name="Subtitle 2">
            <a:extLst>
              <a:ext uri="{FF2B5EF4-FFF2-40B4-BE49-F238E27FC236}">
                <a16:creationId xmlns:a16="http://schemas.microsoft.com/office/drawing/2014/main" id="{05408798-0DB3-46BF-880E-7BB904D700F6}"/>
              </a:ext>
            </a:extLst>
          </p:cNvPr>
          <p:cNvSpPr>
            <a:spLocks noGrp="1"/>
          </p:cNvSpPr>
          <p:nvPr>
            <p:ph type="subTitle" idx="1"/>
          </p:nvPr>
        </p:nvSpPr>
        <p:spPr>
          <a:xfrm>
            <a:off x="1592316" y="3200399"/>
            <a:ext cx="9396250" cy="2837794"/>
          </a:xfrm>
        </p:spPr>
        <p:txBody>
          <a:bodyPr rtlCol="0">
            <a:normAutofit/>
          </a:bodyPr>
          <a:lstStyle/>
          <a:p>
            <a:pPr rtl="0"/>
            <a:r>
              <a:rPr lang="en-GB" sz="2000" dirty="0">
                <a:solidFill>
                  <a:schemeClr val="bg1"/>
                </a:solidFill>
              </a:rPr>
              <a:t>Digital resources and software are tools that  cannot be replaced for professionals. They make lives easier by streamlining tasks and boosting productivity. Whether it's managing projects, </a:t>
            </a:r>
            <a:r>
              <a:rPr lang="en-GB" sz="2000" dirty="0" err="1">
                <a:solidFill>
                  <a:schemeClr val="bg1"/>
                </a:solidFill>
              </a:rPr>
              <a:t>analyzing</a:t>
            </a:r>
            <a:r>
              <a:rPr lang="en-GB" sz="2000" dirty="0">
                <a:solidFill>
                  <a:schemeClr val="bg1"/>
                </a:solidFill>
              </a:rPr>
              <a:t> data, or communicating with clients, these tools are indispensable. They help us work smarter, faster, and more efficiently, giving us the edge we need to succeed in today's fast-paced world. The use of digital resources and software is key to staying competitive and staying ahead in our careers.</a:t>
            </a:r>
            <a:endParaRPr lang="en-GB" dirty="0"/>
          </a:p>
        </p:txBody>
      </p:sp>
    </p:spTree>
    <p:extLst>
      <p:ext uri="{BB962C8B-B14F-4D97-AF65-F5344CB8AC3E}">
        <p14:creationId xmlns:p14="http://schemas.microsoft.com/office/powerpoint/2010/main" val="2227882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ctrTitle"/>
          </p:nvPr>
        </p:nvSpPr>
        <p:spPr>
          <a:xfrm>
            <a:off x="2375337" y="52972"/>
            <a:ext cx="7830207" cy="1533670"/>
          </a:xfrm>
        </p:spPr>
        <p:txBody>
          <a:bodyPr rtlCol="0">
            <a:normAutofit/>
          </a:bodyPr>
          <a:lstStyle/>
          <a:p>
            <a:pPr rtl="0"/>
            <a:r>
              <a:rPr lang="en-GB" sz="3200" b="1" cap="all" spc="400" dirty="0">
                <a:solidFill>
                  <a:schemeClr val="bg1"/>
                </a:solidFill>
                <a:latin typeface="+mn-lt"/>
              </a:rPr>
              <a:t>Examples of digital resources and software</a:t>
            </a:r>
          </a:p>
        </p:txBody>
      </p:sp>
      <p:sp>
        <p:nvSpPr>
          <p:cNvPr id="3" name="Subtitle 2">
            <a:extLst>
              <a:ext uri="{FF2B5EF4-FFF2-40B4-BE49-F238E27FC236}">
                <a16:creationId xmlns:a16="http://schemas.microsoft.com/office/drawing/2014/main" id="{05408798-0DB3-46BF-880E-7BB904D700F6}"/>
              </a:ext>
            </a:extLst>
          </p:cNvPr>
          <p:cNvSpPr>
            <a:spLocks noGrp="1"/>
          </p:cNvSpPr>
          <p:nvPr>
            <p:ph type="subTitle" idx="1"/>
          </p:nvPr>
        </p:nvSpPr>
        <p:spPr>
          <a:xfrm>
            <a:off x="1592315" y="1718438"/>
            <a:ext cx="9396250" cy="4950375"/>
          </a:xfrm>
        </p:spPr>
        <p:txBody>
          <a:bodyPr rtlCol="0">
            <a:normAutofit/>
          </a:bodyPr>
          <a:lstStyle/>
          <a:p>
            <a:pPr marL="342900" indent="-342900" rtl="0">
              <a:buFont typeface="Arial" panose="020B0604020202020204" pitchFamily="34" charset="0"/>
              <a:buChar char="•"/>
            </a:pPr>
            <a:r>
              <a:rPr lang="en-GB" sz="2400" b="1" i="1" dirty="0"/>
              <a:t>SAGE – USED BY HR PROFESSIONALS</a:t>
            </a:r>
          </a:p>
          <a:p>
            <a:pPr rtl="0"/>
            <a:r>
              <a:rPr lang="en-GB" sz="1600" dirty="0"/>
              <a:t>Sage software is a go-to for HR professionals, handling payroll, employee management, and compliance hassle-free. It's intuitive and packed with features, making HR tasks a breeze. With Sage, HR teams can streamline operations, saving time and ensuring accuracy, freeing them up to focus on what truly matters. [1]</a:t>
            </a:r>
          </a:p>
          <a:p>
            <a:pPr marL="342900" marR="0" lvl="0" indent="-3429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400" b="1" i="1" dirty="0">
                <a:solidFill>
                  <a:prstClr val="white"/>
                </a:solidFill>
                <a:latin typeface="Univers"/>
              </a:rPr>
              <a:t>MICROSOFT </a:t>
            </a:r>
            <a:r>
              <a:rPr kumimoji="0" lang="en-GB" sz="2400" b="1" i="1" u="none" strike="noStrike" kern="1200" cap="none" spc="0" normalizeH="0" baseline="0" noProof="0" dirty="0">
                <a:ln>
                  <a:noFill/>
                </a:ln>
                <a:solidFill>
                  <a:prstClr val="white"/>
                </a:solidFill>
                <a:effectLst/>
                <a:uLnTx/>
                <a:uFillTx/>
                <a:latin typeface="Univers"/>
                <a:ea typeface="+mn-ea"/>
                <a:cs typeface="+mn-cs"/>
              </a:rPr>
              <a:t>EXCEL – USED BY MOST DATA ANALYSTS</a:t>
            </a:r>
          </a:p>
          <a:p>
            <a:pPr marR="0" lvl="0" algn="ctr" defTabSz="914400" rtl="0" eaLnBrk="1" fontAlgn="auto" latinLnBrk="0" hangingPunct="1">
              <a:lnSpc>
                <a:spcPct val="90000"/>
              </a:lnSpc>
              <a:spcBef>
                <a:spcPts val="1000"/>
              </a:spcBef>
              <a:spcAft>
                <a:spcPts val="0"/>
              </a:spcAft>
              <a:buClrTx/>
              <a:buSzTx/>
              <a:tabLst/>
              <a:defRPr/>
            </a:pPr>
            <a:r>
              <a:rPr lang="en-GB" sz="1600" dirty="0"/>
              <a:t>Excel is one of the most common used software for data analysis</a:t>
            </a:r>
          </a:p>
          <a:p>
            <a:pPr marR="0" lvl="0" algn="ctr" defTabSz="914400" rtl="0" eaLnBrk="1" fontAlgn="auto" latinLnBrk="0" hangingPunct="1">
              <a:lnSpc>
                <a:spcPct val="90000"/>
              </a:lnSpc>
              <a:spcBef>
                <a:spcPts val="1000"/>
              </a:spcBef>
              <a:spcAft>
                <a:spcPts val="0"/>
              </a:spcAft>
              <a:buClrTx/>
              <a:buSzTx/>
              <a:tabLst/>
              <a:defRPr/>
            </a:pPr>
            <a:r>
              <a:rPr lang="en-GB" sz="1600" dirty="0"/>
              <a:t>Excel's versatility as a data analysis tool allows for managing, sorting, filtering, cleaning, </a:t>
            </a:r>
            <a:r>
              <a:rPr lang="en-GB" sz="1600" dirty="0" err="1"/>
              <a:t>analyzing</a:t>
            </a:r>
            <a:r>
              <a:rPr lang="en-GB" sz="1600" dirty="0"/>
              <a:t>, and visualizing data effectively. For beginners in data science, mastering Excel is crucial to laying a solid foundation for future career success in the field. [2]</a:t>
            </a:r>
          </a:p>
          <a:p>
            <a:pPr marL="342900" marR="0" lvl="0" indent="-3429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400" b="1" i="1" dirty="0">
                <a:solidFill>
                  <a:prstClr val="white"/>
                </a:solidFill>
                <a:latin typeface="Univers"/>
              </a:rPr>
              <a:t>GOOGLE CLASSROOM – USED BY TEACHERS AS A DIGITAL LEARNING RESOURCE</a:t>
            </a:r>
          </a:p>
          <a:p>
            <a:pPr marR="0" lvl="0" algn="ctr" defTabSz="914400" rtl="0" eaLnBrk="1" fontAlgn="auto" latinLnBrk="0" hangingPunct="1">
              <a:lnSpc>
                <a:spcPct val="90000"/>
              </a:lnSpc>
              <a:spcBef>
                <a:spcPts val="1000"/>
              </a:spcBef>
              <a:spcAft>
                <a:spcPts val="0"/>
              </a:spcAft>
              <a:buClrTx/>
              <a:buSzTx/>
              <a:tabLst/>
              <a:defRPr/>
            </a:pPr>
            <a:r>
              <a:rPr lang="en-GB" sz="1600" dirty="0"/>
              <a:t>Platforms like Google Classroom, Blackboard, and Schoology are awesome tools for teachers and students. They help teachers keep everything organized, from grades to teaching materials, attendance, and more. Students can get alerts for new assignments and materials, making learning easier and more organized.[3]</a:t>
            </a:r>
          </a:p>
        </p:txBody>
      </p:sp>
    </p:spTree>
    <p:extLst>
      <p:ext uri="{BB962C8B-B14F-4D97-AF65-F5344CB8AC3E}">
        <p14:creationId xmlns:p14="http://schemas.microsoft.com/office/powerpoint/2010/main" val="2754558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850391" y="685800"/>
            <a:ext cx="8325139" cy="1828800"/>
          </a:xfrm>
        </p:spPr>
        <p:txBody>
          <a:bodyPr rtlCol="0">
            <a:noAutofit/>
          </a:bodyPr>
          <a:lstStyle/>
          <a:p>
            <a:pPr rtl="0"/>
            <a:r>
              <a:rPr lang="en-GB" sz="4000" dirty="0"/>
              <a:t>Benefits of Digital Technologies Resources and Software</a:t>
            </a:r>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p:txBody>
          <a:bodyPr rtlCol="0"/>
          <a:lstStyle/>
          <a:p>
            <a:pPr rtl="0"/>
            <a:r>
              <a:rPr lang="en-GB" sz="2000" dirty="0"/>
              <a:t>Resource management software is like a superhero for organizations. It helps track and manage everything from people to money, materials, and time, making sure projects stay on track and within budget. It gives a clear picture of what's available, predicts future needs, and spots problems before they happen. This means more productivity, less spending, and better project outcomes.[4]</a:t>
            </a:r>
            <a:endParaRPr lang="en-GB" dirty="0"/>
          </a:p>
        </p:txBody>
      </p:sp>
      <p:pic>
        <p:nvPicPr>
          <p:cNvPr id="8" name="Picture Placeholder 7" descr="mountains under the night sky just before dawn">
            <a:extLst>
              <a:ext uri="{FF2B5EF4-FFF2-40B4-BE49-F238E27FC236}">
                <a16:creationId xmlns:a16="http://schemas.microsoft.com/office/drawing/2014/main" id="{B53D1AAB-32B2-4F04-828F-AB1C758AF004}"/>
              </a:ext>
            </a:extLst>
          </p:cNvPr>
          <p:cNvPicPr>
            <a:picLocks noGrp="1" noChangeAspect="1"/>
          </p:cNvPicPr>
          <p:nvPr>
            <p:ph type="pic" sz="quarter" idx="13"/>
          </p:nvPr>
        </p:nvPicPr>
        <p:blipFill rotWithShape="1">
          <a:blip r:embed="rId3"/>
          <a:srcRect l="71" r="71"/>
          <a:stretch/>
        </p:blipFill>
        <p:spPr/>
      </p:pic>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en-GB" smtClean="0"/>
              <a:pPr rtl="0"/>
              <a:t>6</a:t>
            </a:fld>
            <a:endParaRPr lang="en-GB"/>
          </a:p>
        </p:txBody>
      </p:sp>
    </p:spTree>
    <p:extLst>
      <p:ext uri="{BB962C8B-B14F-4D97-AF65-F5344CB8AC3E}">
        <p14:creationId xmlns:p14="http://schemas.microsoft.com/office/powerpoint/2010/main" val="3948280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ctrTitle"/>
          </p:nvPr>
        </p:nvSpPr>
        <p:spPr>
          <a:xfrm>
            <a:off x="2375337" y="52972"/>
            <a:ext cx="7830207" cy="1533670"/>
          </a:xfrm>
        </p:spPr>
        <p:txBody>
          <a:bodyPr rtlCol="0">
            <a:normAutofit/>
          </a:bodyPr>
          <a:lstStyle/>
          <a:p>
            <a:pPr rtl="0"/>
            <a:r>
              <a:rPr lang="en-GB" sz="3200" b="1" cap="all" spc="400" dirty="0">
                <a:solidFill>
                  <a:schemeClr val="bg1"/>
                </a:solidFill>
                <a:latin typeface="+mn-lt"/>
              </a:rPr>
              <a:t>CLASSES UNDERTAKEN</a:t>
            </a:r>
          </a:p>
        </p:txBody>
      </p:sp>
      <p:sp>
        <p:nvSpPr>
          <p:cNvPr id="3" name="Subtitle 2">
            <a:extLst>
              <a:ext uri="{FF2B5EF4-FFF2-40B4-BE49-F238E27FC236}">
                <a16:creationId xmlns:a16="http://schemas.microsoft.com/office/drawing/2014/main" id="{05408798-0DB3-46BF-880E-7BB904D700F6}"/>
              </a:ext>
            </a:extLst>
          </p:cNvPr>
          <p:cNvSpPr>
            <a:spLocks noGrp="1"/>
          </p:cNvSpPr>
          <p:nvPr>
            <p:ph type="subTitle" idx="1"/>
          </p:nvPr>
        </p:nvSpPr>
        <p:spPr>
          <a:xfrm>
            <a:off x="1592315" y="3778045"/>
            <a:ext cx="9396250" cy="3026983"/>
          </a:xfrm>
        </p:spPr>
        <p:txBody>
          <a:bodyPr rtlCol="0">
            <a:normAutofit/>
          </a:bodyPr>
          <a:lstStyle/>
          <a:p>
            <a:pPr marL="342900" indent="-342900" rtl="0">
              <a:buFont typeface="Arial" panose="020B0604020202020204" pitchFamily="34" charset="0"/>
              <a:buChar char="•"/>
            </a:pPr>
            <a:r>
              <a:rPr lang="en-GB" sz="2400" b="1" i="1" dirty="0"/>
              <a:t>AVOID ONLINE SCAMS</a:t>
            </a:r>
          </a:p>
          <a:p>
            <a:pPr marL="342900" indent="-342900" rtl="0">
              <a:buFont typeface="Arial" panose="020B0604020202020204" pitchFamily="34" charset="0"/>
              <a:buChar char="•"/>
            </a:pPr>
            <a:r>
              <a:rPr lang="en-GB" sz="2400" b="1" i="1" dirty="0"/>
              <a:t>BRAINSTORM IDEAS IN A GROUP</a:t>
            </a:r>
          </a:p>
          <a:p>
            <a:pPr marL="342900" indent="-342900" rtl="0">
              <a:buFont typeface="Arial" panose="020B0604020202020204" pitchFamily="34" charset="0"/>
              <a:buChar char="•"/>
            </a:pPr>
            <a:r>
              <a:rPr lang="en-GB" sz="2400" b="1" i="1" dirty="0"/>
              <a:t>MAKE A PROMOTIONAL FLYER</a:t>
            </a:r>
          </a:p>
          <a:p>
            <a:pPr marL="342900" indent="-342900" rtl="0">
              <a:buFont typeface="Arial" panose="020B0604020202020204" pitchFamily="34" charset="0"/>
              <a:buChar char="•"/>
            </a:pPr>
            <a:r>
              <a:rPr lang="en-GB" sz="2400" b="1" i="1" dirty="0"/>
              <a:t>CONNECT AND COLLABORATE  FROM ANYWHERE WITH DIGITAL TOOLS</a:t>
            </a:r>
          </a:p>
          <a:p>
            <a:pPr marL="342900" indent="-342900" rtl="0">
              <a:buFont typeface="Arial" panose="020B0604020202020204" pitchFamily="34" charset="0"/>
              <a:buChar char="•"/>
            </a:pPr>
            <a:r>
              <a:rPr lang="en-GB" sz="2400" b="1" i="1" dirty="0"/>
              <a:t>STRUCTURE AN ARGUMENT IN A PRESENTATION</a:t>
            </a:r>
          </a:p>
          <a:p>
            <a:pPr marL="342900" indent="-342900" rtl="0">
              <a:buFont typeface="Arial" panose="020B0604020202020204" pitchFamily="34" charset="0"/>
              <a:buChar char="•"/>
            </a:pPr>
            <a:endParaRPr lang="en-GB" sz="2400" b="1" i="1" dirty="0"/>
          </a:p>
        </p:txBody>
      </p:sp>
      <p:sp>
        <p:nvSpPr>
          <p:cNvPr id="4" name="TextBox 3">
            <a:extLst>
              <a:ext uri="{FF2B5EF4-FFF2-40B4-BE49-F238E27FC236}">
                <a16:creationId xmlns:a16="http://schemas.microsoft.com/office/drawing/2014/main" id="{341DAB91-1588-9BEF-5626-107C47316E01}"/>
              </a:ext>
            </a:extLst>
          </p:cNvPr>
          <p:cNvSpPr txBox="1"/>
          <p:nvPr/>
        </p:nvSpPr>
        <p:spPr>
          <a:xfrm>
            <a:off x="2065283" y="1586641"/>
            <a:ext cx="8923282" cy="1477328"/>
          </a:xfrm>
          <a:prstGeom prst="rect">
            <a:avLst/>
          </a:prstGeom>
          <a:noFill/>
        </p:spPr>
        <p:txBody>
          <a:bodyPr wrap="square" rtlCol="0">
            <a:spAutoFit/>
          </a:bodyPr>
          <a:lstStyle/>
          <a:p>
            <a:r>
              <a:rPr lang="en-GB" dirty="0"/>
              <a:t>On successful completion of the following  5 classes I am keen to share that learning the art of avoiding online scams to brainstorming ideas collaboratively, building promotional flyers, utilizing digital tools for remote collaboration, and structuring persuasive arguments in presentations, each accomplishment marks a significant step forward in my personal and professional growth.</a:t>
            </a:r>
          </a:p>
        </p:txBody>
      </p:sp>
    </p:spTree>
    <p:extLst>
      <p:ext uri="{BB962C8B-B14F-4D97-AF65-F5344CB8AC3E}">
        <p14:creationId xmlns:p14="http://schemas.microsoft.com/office/powerpoint/2010/main" val="1962493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850391" y="685800"/>
            <a:ext cx="8325139" cy="1828800"/>
          </a:xfrm>
        </p:spPr>
        <p:txBody>
          <a:bodyPr rtlCol="0">
            <a:noAutofit/>
          </a:bodyPr>
          <a:lstStyle/>
          <a:p>
            <a:pPr rtl="0"/>
            <a:r>
              <a:rPr lang="en-GB" sz="4000" dirty="0"/>
              <a:t>Conclusion</a:t>
            </a:r>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p:txBody>
          <a:bodyPr rtlCol="0">
            <a:normAutofit fontScale="92500" lnSpcReduction="20000"/>
          </a:bodyPr>
          <a:lstStyle/>
          <a:p>
            <a:pPr rtl="0"/>
            <a:r>
              <a:rPr lang="en-GB" b="1" i="1" dirty="0">
                <a:solidFill>
                  <a:srgbClr val="0D0D0D"/>
                </a:solidFill>
                <a:effectLst/>
                <a:highlight>
                  <a:srgbClr val="FFFFFF"/>
                </a:highlight>
                <a:latin typeface="Söhne"/>
              </a:rPr>
              <a:t>Finishing the digital skills module has been a game-changer. It gave me tons of new knowledge and skills in digital world, and it really helped me grow as a person. Now, I feel more confident navigating the digital world. The learning was awesome, and I got to try out all kind of </a:t>
            </a:r>
            <a:r>
              <a:rPr lang="en-GB" b="1" i="1" dirty="0">
                <a:solidFill>
                  <a:srgbClr val="0D0D0D"/>
                </a:solidFill>
                <a:highlight>
                  <a:srgbClr val="FFFFFF"/>
                </a:highlight>
                <a:latin typeface="Söhne"/>
              </a:rPr>
              <a:t>new</a:t>
            </a:r>
            <a:r>
              <a:rPr lang="en-GB" b="1" i="1" dirty="0">
                <a:solidFill>
                  <a:srgbClr val="0D0D0D"/>
                </a:solidFill>
                <a:effectLst/>
                <a:highlight>
                  <a:srgbClr val="FFFFFF"/>
                </a:highlight>
                <a:latin typeface="Söhne"/>
              </a:rPr>
              <a:t> technology in the future. I'm so thankful for everything I learned and how it's boosted knowledge and personal life. This journey was totally worth it, and I'm excited to keep using what I've learned.</a:t>
            </a:r>
          </a:p>
          <a:p>
            <a:pPr rtl="0"/>
            <a:endParaRPr lang="en-GB" b="1" i="1" dirty="0">
              <a:solidFill>
                <a:srgbClr val="0D0D0D"/>
              </a:solidFill>
              <a:highlight>
                <a:srgbClr val="FFFFFF"/>
              </a:highlight>
              <a:latin typeface="Söhne"/>
            </a:endParaRPr>
          </a:p>
          <a:p>
            <a:pPr rtl="0"/>
            <a:r>
              <a:rPr lang="en-GB" sz="3000" b="1" i="1" dirty="0">
                <a:solidFill>
                  <a:srgbClr val="FF0000"/>
                </a:solidFill>
                <a:highlight>
                  <a:srgbClr val="FFFFFF"/>
                </a:highlight>
                <a:latin typeface="Söhne"/>
              </a:rPr>
              <a:t>A MASSIVE THANK YOU.</a:t>
            </a:r>
            <a:endParaRPr lang="en-GB" sz="3000" b="1" i="1" dirty="0">
              <a:solidFill>
                <a:srgbClr val="FF0000"/>
              </a:solidFill>
            </a:endParaRPr>
          </a:p>
        </p:txBody>
      </p:sp>
      <p:pic>
        <p:nvPicPr>
          <p:cNvPr id="8" name="Picture Placeholder 7" descr="mountains under the night sky just before dawn">
            <a:extLst>
              <a:ext uri="{FF2B5EF4-FFF2-40B4-BE49-F238E27FC236}">
                <a16:creationId xmlns:a16="http://schemas.microsoft.com/office/drawing/2014/main" id="{B53D1AAB-32B2-4F04-828F-AB1C758AF004}"/>
              </a:ext>
            </a:extLst>
          </p:cNvPr>
          <p:cNvPicPr>
            <a:picLocks noGrp="1" noChangeAspect="1"/>
          </p:cNvPicPr>
          <p:nvPr>
            <p:ph type="pic" sz="quarter" idx="13"/>
          </p:nvPr>
        </p:nvPicPr>
        <p:blipFill rotWithShape="1">
          <a:blip r:embed="rId3"/>
          <a:srcRect l="71" r="71"/>
          <a:stretch/>
        </p:blipFill>
        <p:spPr/>
      </p:pic>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en-GB" smtClean="0"/>
              <a:pPr rtl="0"/>
              <a:t>8</a:t>
            </a:fld>
            <a:endParaRPr lang="en-GB"/>
          </a:p>
        </p:txBody>
      </p:sp>
    </p:spTree>
    <p:extLst>
      <p:ext uri="{BB962C8B-B14F-4D97-AF65-F5344CB8AC3E}">
        <p14:creationId xmlns:p14="http://schemas.microsoft.com/office/powerpoint/2010/main" val="458519715"/>
      </p:ext>
    </p:extLst>
  </p:cSld>
  <p:clrMapOvr>
    <a:masterClrMapping/>
  </p:clrMapOvr>
</p:sld>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86_TF89338750_Win32" id="{41E8F413-9A18-4BDF-B28A-7CD5BF285DD4}" vid="{F5763C4E-78C1-4EFB-B9F5-2F4B07C76D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2.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9919F73-B6C2-4A43-95E2-833EC48925FE}">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{65274E6F-D136-4EFE-ADB8-D5ED15E44CCD}tf89338750_win32</Template>
  <TotalTime>82</TotalTime>
  <Words>701</Words>
  <Application>Microsoft Office PowerPoint</Application>
  <PresentationFormat>Widescreen</PresentationFormat>
  <Paragraphs>48</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Söhne</vt:lpstr>
      <vt:lpstr>Univers</vt:lpstr>
      <vt:lpstr>GradientUnivers</vt:lpstr>
      <vt:lpstr>Digital Technologies Module</vt:lpstr>
      <vt:lpstr>Agenda</vt:lpstr>
      <vt:lpstr>Introduction</vt:lpstr>
      <vt:lpstr>Digital resources and software used by professionals</vt:lpstr>
      <vt:lpstr>Examples of digital resources and software</vt:lpstr>
      <vt:lpstr>Benefits of Digital Technologies Resources and Software</vt:lpstr>
      <vt:lpstr>CLASSES UNDERTAKEN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Technologies Module</dc:title>
  <dc:creator>Gabriel Florin Burcea (2325506)</dc:creator>
  <cp:lastModifiedBy>Gabriel Florin Burcea (2325506)</cp:lastModifiedBy>
  <cp:revision>1</cp:revision>
  <dcterms:created xsi:type="dcterms:W3CDTF">2024-05-02T10:33:28Z</dcterms:created>
  <dcterms:modified xsi:type="dcterms:W3CDTF">2024-05-02T11:56:26Z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