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ms-powerpoint.presentation.macroEnabled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14"/>
  </p:notesMasterIdLst>
  <p:handoutMasterIdLst>
    <p:handoutMasterId r:id="rId15"/>
  </p:handoutMasterIdLst>
  <p:sldIdLst>
    <p:sldId id="257" r:id="rId5"/>
    <p:sldId id="258" r:id="rId6"/>
    <p:sldId id="263" r:id="rId7"/>
    <p:sldId id="262" r:id="rId8"/>
    <p:sldId id="259" r:id="rId9"/>
    <p:sldId id="260" r:id="rId10"/>
    <p:sldId id="264" r:id="rId11"/>
    <p:sldId id="261" r:id="rId12"/>
    <p:sldId id="265" r:id="rId13"/>
  </p:sldIdLst>
  <p:sldSz cx="12188825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pos="3839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3B4B98B0-60AC-42C2-AFA5-B58CD77FA1E5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0000" autoAdjust="0"/>
    <p:restoredTop sz="94280" autoAdjust="0"/>
  </p:normalViewPr>
  <p:slideViewPr>
    <p:cSldViewPr>
      <p:cViewPr varScale="1">
        <p:scale>
          <a:sx n="68" d="100"/>
          <a:sy n="68" d="100"/>
        </p:scale>
        <p:origin x="39" y="549"/>
      </p:cViewPr>
      <p:guideLst>
        <p:guide pos="3839"/>
        <p:guide orient="horz" pos="216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63" d="100"/>
          <a:sy n="63" d="100"/>
        </p:scale>
        <p:origin x="1986" y="10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handoutMaster" Target="handoutMasters/handoutMaster1.xml"/><Relationship Id="rId10" Type="http://schemas.openxmlformats.org/officeDocument/2006/relationships/slide" Target="slides/slide6.xml"/><Relationship Id="rId19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notesMaster" Target="notesMasters/notesMaster1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image" Target="../media/image9.png"/><Relationship Id="rId4" Type="http://schemas.openxmlformats.org/officeDocument/2006/relationships/image" Target="../media/image12.pn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image" Target="../media/image9.png"/><Relationship Id="rId4" Type="http://schemas.openxmlformats.org/officeDocument/2006/relationships/image" Target="../media/image12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1B75E82-C530-4838-9C13-2528EEA43338}" type="doc">
      <dgm:prSet loTypeId="urn:microsoft.com/office/officeart/2005/8/layout/vList3" loCatId="list" qsTypeId="urn:microsoft.com/office/officeart/2005/8/quickstyle/simple1" qsCatId="simple" csTypeId="urn:microsoft.com/office/officeart/2005/8/colors/accent1_2" csCatId="accent1" phldr="1"/>
      <dgm:spPr/>
    </dgm:pt>
    <dgm:pt modelId="{DB802C41-CDD9-4981-96A5-63179F5A9581}">
      <dgm:prSet phldrT="[Text]" custT="1"/>
      <dgm:spPr>
        <a:solidFill>
          <a:schemeClr val="accent2">
            <a:lumMod val="20000"/>
            <a:lumOff val="80000"/>
          </a:schemeClr>
        </a:solidFill>
      </dgm:spPr>
      <dgm:t>
        <a:bodyPr/>
        <a:lstStyle/>
        <a:p>
          <a:r>
            <a:rPr lang="en-GB" sz="2000" dirty="0" smtClean="0">
              <a:solidFill>
                <a:schemeClr val="accent6">
                  <a:lumMod val="50000"/>
                </a:schemeClr>
              </a:solidFill>
              <a:latin typeface="+mn-lt"/>
            </a:rPr>
            <a:t>In Ancient times, the idea of self was implicit in the concept of the soul,  the ‘essence’ of being human (</a:t>
          </a:r>
          <a:r>
            <a:rPr lang="en-GB" sz="2000" dirty="0" err="1" smtClean="0">
              <a:solidFill>
                <a:schemeClr val="accent6">
                  <a:lumMod val="50000"/>
                </a:schemeClr>
              </a:solidFill>
              <a:latin typeface="+mn-lt"/>
            </a:rPr>
            <a:t>Roccatagliata</a:t>
          </a:r>
          <a:r>
            <a:rPr lang="en-GB" sz="2000" dirty="0" smtClean="0">
              <a:solidFill>
                <a:schemeClr val="accent6">
                  <a:lumMod val="50000"/>
                </a:schemeClr>
              </a:solidFill>
              <a:latin typeface="+mn-lt"/>
            </a:rPr>
            <a:t>, 1986</a:t>
          </a:r>
          <a:r>
            <a:rPr lang="en-GB" sz="2000" dirty="0" smtClean="0">
              <a:solidFill>
                <a:schemeClr val="accent6">
                  <a:lumMod val="50000"/>
                </a:schemeClr>
              </a:solidFill>
              <a:latin typeface="Californian FB" panose="0207040306080B030204" pitchFamily="18" charset="0"/>
            </a:rPr>
            <a:t>)</a:t>
          </a:r>
          <a:endParaRPr lang="en-GB" sz="2000" dirty="0">
            <a:solidFill>
              <a:schemeClr val="accent6">
                <a:lumMod val="50000"/>
              </a:schemeClr>
            </a:solidFill>
            <a:latin typeface="Californian FB" panose="0207040306080B030204" pitchFamily="18" charset="0"/>
          </a:endParaRPr>
        </a:p>
      </dgm:t>
    </dgm:pt>
    <dgm:pt modelId="{2D25A542-6818-49B8-B1CC-82A679AAB522}" type="parTrans" cxnId="{98B75E0D-F8E3-4824-85B6-68A0B3930977}">
      <dgm:prSet/>
      <dgm:spPr/>
      <dgm:t>
        <a:bodyPr/>
        <a:lstStyle/>
        <a:p>
          <a:endParaRPr lang="en-GB"/>
        </a:p>
      </dgm:t>
    </dgm:pt>
    <dgm:pt modelId="{E8146CFF-DA84-47E7-8A5D-6C5045F5D4B9}" type="sibTrans" cxnId="{98B75E0D-F8E3-4824-85B6-68A0B3930977}">
      <dgm:prSet/>
      <dgm:spPr/>
      <dgm:t>
        <a:bodyPr/>
        <a:lstStyle/>
        <a:p>
          <a:endParaRPr lang="en-GB"/>
        </a:p>
      </dgm:t>
    </dgm:pt>
    <dgm:pt modelId="{06949E33-6CE3-4D30-B105-0E84DA2E8677}">
      <dgm:prSet phldrT="[Text]" custT="1"/>
      <dgm:spPr>
        <a:solidFill>
          <a:schemeClr val="accent2">
            <a:lumMod val="20000"/>
            <a:lumOff val="80000"/>
          </a:schemeClr>
        </a:solidFill>
      </dgm:spPr>
      <dgm:t>
        <a:bodyPr/>
        <a:lstStyle/>
        <a:p>
          <a:r>
            <a:rPr lang="en-GB" sz="2000" dirty="0" smtClean="0">
              <a:solidFill>
                <a:schemeClr val="accent6">
                  <a:lumMod val="50000"/>
                </a:schemeClr>
              </a:solidFill>
              <a:latin typeface="+mn-lt"/>
            </a:rPr>
            <a:t>The concept of the ‘impermanent self’.  The </a:t>
          </a:r>
          <a:r>
            <a:rPr lang="en-GB" sz="2000" dirty="0" err="1" smtClean="0">
              <a:solidFill>
                <a:schemeClr val="accent6">
                  <a:lumMod val="50000"/>
                </a:schemeClr>
              </a:solidFill>
              <a:latin typeface="+mn-lt"/>
            </a:rPr>
            <a:t>Budda</a:t>
          </a:r>
          <a:r>
            <a:rPr lang="en-GB" sz="2000" dirty="0" smtClean="0">
              <a:solidFill>
                <a:schemeClr val="accent6">
                  <a:lumMod val="50000"/>
                </a:schemeClr>
              </a:solidFill>
              <a:latin typeface="+mn-lt"/>
            </a:rPr>
            <a:t> said that life is like a dream, everything appears solid, but is really only a reflection.</a:t>
          </a:r>
          <a:endParaRPr lang="en-GB" sz="2000" dirty="0">
            <a:solidFill>
              <a:schemeClr val="accent6">
                <a:lumMod val="50000"/>
              </a:schemeClr>
            </a:solidFill>
            <a:latin typeface="+mn-lt"/>
          </a:endParaRPr>
        </a:p>
      </dgm:t>
    </dgm:pt>
    <dgm:pt modelId="{1B62E33D-1DEB-4325-917A-DFB16A16CFBB}" type="parTrans" cxnId="{F373657C-813B-427F-BBFB-01D9B4C2E224}">
      <dgm:prSet/>
      <dgm:spPr/>
      <dgm:t>
        <a:bodyPr/>
        <a:lstStyle/>
        <a:p>
          <a:endParaRPr lang="en-GB"/>
        </a:p>
      </dgm:t>
    </dgm:pt>
    <dgm:pt modelId="{9A7C90B0-CE64-4A56-AAAF-E3F661AD368C}" type="sibTrans" cxnId="{F373657C-813B-427F-BBFB-01D9B4C2E224}">
      <dgm:prSet/>
      <dgm:spPr/>
      <dgm:t>
        <a:bodyPr/>
        <a:lstStyle/>
        <a:p>
          <a:endParaRPr lang="en-GB"/>
        </a:p>
      </dgm:t>
    </dgm:pt>
    <dgm:pt modelId="{216D852A-2594-463E-B11E-B51B1C66171C}">
      <dgm:prSet phldrT="[Text]" custT="1"/>
      <dgm:spPr>
        <a:solidFill>
          <a:schemeClr val="accent2">
            <a:lumMod val="20000"/>
            <a:lumOff val="80000"/>
          </a:schemeClr>
        </a:solidFill>
      </dgm:spPr>
      <dgm:t>
        <a:bodyPr/>
        <a:lstStyle/>
        <a:p>
          <a:endParaRPr lang="en-GB" sz="2000" dirty="0" smtClean="0">
            <a:solidFill>
              <a:schemeClr val="accent6">
                <a:lumMod val="50000"/>
              </a:schemeClr>
            </a:solidFill>
            <a:latin typeface="Baskerville Old Face" panose="02020602080505020303" pitchFamily="18" charset="0"/>
          </a:endParaRPr>
        </a:p>
        <a:p>
          <a:r>
            <a:rPr lang="en-GB" sz="2000" dirty="0" smtClean="0">
              <a:solidFill>
                <a:schemeClr val="accent6">
                  <a:lumMod val="50000"/>
                </a:schemeClr>
              </a:solidFill>
              <a:latin typeface="+mn-lt"/>
            </a:rPr>
            <a:t>In psychology the ‘self’ refers to an individual’s perception of self in relation to characteristics such as gender roles, sexuality, racial identity </a:t>
          </a:r>
          <a:r>
            <a:rPr lang="en-GB" sz="2000" dirty="0" err="1" smtClean="0">
              <a:solidFill>
                <a:schemeClr val="accent6">
                  <a:lumMod val="50000"/>
                </a:schemeClr>
              </a:solidFill>
              <a:latin typeface="+mn-lt"/>
            </a:rPr>
            <a:t>etc</a:t>
          </a:r>
          <a:endParaRPr lang="en-GB" sz="2000" dirty="0" smtClean="0">
            <a:solidFill>
              <a:schemeClr val="accent6">
                <a:lumMod val="50000"/>
              </a:schemeClr>
            </a:solidFill>
            <a:latin typeface="+mn-lt"/>
          </a:endParaRPr>
        </a:p>
        <a:p>
          <a:endParaRPr lang="en-GB" sz="2000" dirty="0">
            <a:solidFill>
              <a:schemeClr val="accent6">
                <a:lumMod val="50000"/>
              </a:schemeClr>
            </a:solidFill>
            <a:latin typeface="+mn-lt"/>
          </a:endParaRPr>
        </a:p>
      </dgm:t>
    </dgm:pt>
    <dgm:pt modelId="{08D8A569-7BBA-4E9C-8F78-D57A80770CCE}" type="parTrans" cxnId="{8B808898-8556-4A2F-94E8-47D712DDD734}">
      <dgm:prSet/>
      <dgm:spPr/>
      <dgm:t>
        <a:bodyPr/>
        <a:lstStyle/>
        <a:p>
          <a:endParaRPr lang="en-GB"/>
        </a:p>
      </dgm:t>
    </dgm:pt>
    <dgm:pt modelId="{AB50C3BD-0950-43CB-92C9-A36B29B6868F}" type="sibTrans" cxnId="{8B808898-8556-4A2F-94E8-47D712DDD734}">
      <dgm:prSet/>
      <dgm:spPr/>
      <dgm:t>
        <a:bodyPr/>
        <a:lstStyle/>
        <a:p>
          <a:endParaRPr lang="en-GB"/>
        </a:p>
      </dgm:t>
    </dgm:pt>
    <dgm:pt modelId="{6969541D-9123-417D-B491-CA8678DE5AC7}">
      <dgm:prSet custT="1"/>
      <dgm:spPr>
        <a:solidFill>
          <a:schemeClr val="accent2">
            <a:lumMod val="20000"/>
            <a:lumOff val="80000"/>
          </a:schemeClr>
        </a:solidFill>
      </dgm:spPr>
      <dgm:t>
        <a:bodyPr/>
        <a:lstStyle/>
        <a:p>
          <a:r>
            <a:rPr lang="en-GB" sz="2000" dirty="0" smtClean="0">
              <a:solidFill>
                <a:schemeClr val="accent6">
                  <a:lumMod val="50000"/>
                </a:schemeClr>
              </a:solidFill>
              <a:latin typeface="+mn-lt"/>
            </a:rPr>
            <a:t>The ‘embodied self’; there is no ‘self’ without a body.  The ‘self is developed in and through the body and the body is imbued with the ‘self’</a:t>
          </a:r>
          <a:endParaRPr lang="en-GB" sz="2000" dirty="0">
            <a:solidFill>
              <a:schemeClr val="accent6">
                <a:lumMod val="50000"/>
              </a:schemeClr>
            </a:solidFill>
            <a:latin typeface="+mn-lt"/>
          </a:endParaRPr>
        </a:p>
      </dgm:t>
    </dgm:pt>
    <dgm:pt modelId="{4E999E46-8676-4FC3-A20F-A79E8D20248C}" type="parTrans" cxnId="{8C45E78B-E2E3-43F0-A164-A0721E25421C}">
      <dgm:prSet/>
      <dgm:spPr/>
      <dgm:t>
        <a:bodyPr/>
        <a:lstStyle/>
        <a:p>
          <a:endParaRPr lang="en-GB"/>
        </a:p>
      </dgm:t>
    </dgm:pt>
    <dgm:pt modelId="{204DA260-6E1C-407D-8518-17C74CE23D39}" type="sibTrans" cxnId="{8C45E78B-E2E3-43F0-A164-A0721E25421C}">
      <dgm:prSet/>
      <dgm:spPr/>
      <dgm:t>
        <a:bodyPr/>
        <a:lstStyle/>
        <a:p>
          <a:endParaRPr lang="en-GB"/>
        </a:p>
      </dgm:t>
    </dgm:pt>
    <dgm:pt modelId="{75469DB7-6EF9-405B-9B7A-6FADD57DB29A}" type="pres">
      <dgm:prSet presAssocID="{51B75E82-C530-4838-9C13-2528EEA43338}" presName="linearFlow" presStyleCnt="0">
        <dgm:presLayoutVars>
          <dgm:dir/>
          <dgm:resizeHandles val="exact"/>
        </dgm:presLayoutVars>
      </dgm:prSet>
      <dgm:spPr/>
    </dgm:pt>
    <dgm:pt modelId="{AB43010E-9E88-44A7-B53A-E6683ACE7779}" type="pres">
      <dgm:prSet presAssocID="{DB802C41-CDD9-4981-96A5-63179F5A9581}" presName="composite" presStyleCnt="0"/>
      <dgm:spPr/>
    </dgm:pt>
    <dgm:pt modelId="{FFA84242-79D1-4E39-A6AB-D0A343BD9AE3}" type="pres">
      <dgm:prSet presAssocID="{DB802C41-CDD9-4981-96A5-63179F5A9581}" presName="imgShp" presStyleLbl="fgImgPlace1" presStyleIdx="0" presStyleCnt="4" custScaleX="233897" custScaleY="224611" custLinFactY="200000" custLinFactNeighborX="-70244" custLinFactNeighborY="266880"/>
      <dgm:spPr>
        <a:blipFill rotWithShape="1">
          <a:blip xmlns:r="http://schemas.openxmlformats.org/officeDocument/2006/relationships" r:embed="rId1"/>
          <a:stretch>
            <a:fillRect/>
          </a:stretch>
        </a:blipFill>
      </dgm:spPr>
    </dgm:pt>
    <dgm:pt modelId="{CB01E2BD-4EF2-478D-8280-4A88271D650D}" type="pres">
      <dgm:prSet presAssocID="{DB802C41-CDD9-4981-96A5-63179F5A9581}" presName="txShp" presStyleLbl="node1" presStyleIdx="0" presStyleCnt="4" custScaleX="113081" custScaleY="167568" custLinFactNeighborX="10578" custLinFactNeighborY="-15994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C76AA199-7CA2-4698-B3A5-4314D16C9443}" type="pres">
      <dgm:prSet presAssocID="{E8146CFF-DA84-47E7-8A5D-6C5045F5D4B9}" presName="spacing" presStyleCnt="0"/>
      <dgm:spPr/>
    </dgm:pt>
    <dgm:pt modelId="{D537067C-3B00-4ACF-AD51-824AF132B2D0}" type="pres">
      <dgm:prSet presAssocID="{6969541D-9123-417D-B491-CA8678DE5AC7}" presName="composite" presStyleCnt="0"/>
      <dgm:spPr/>
    </dgm:pt>
    <dgm:pt modelId="{CB29EDBD-CAB7-4A98-B6DC-A1252C590F12}" type="pres">
      <dgm:prSet presAssocID="{6969541D-9123-417D-B491-CA8678DE5AC7}" presName="imgShp" presStyleLbl="fgImgPlace1" presStyleIdx="1" presStyleCnt="4" custScaleX="216594" custScaleY="214450" custLinFactNeighborX="-84326" custLinFactNeighborY="-36527"/>
      <dgm:spPr>
        <a:blipFill rotWithShape="1">
          <a:blip xmlns:r="http://schemas.openxmlformats.org/officeDocument/2006/relationships" r:embed="rId2"/>
          <a:stretch>
            <a:fillRect/>
          </a:stretch>
        </a:blipFill>
      </dgm:spPr>
    </dgm:pt>
    <dgm:pt modelId="{1A28FDE8-B507-4D82-BA59-CB071286F3B7}" type="pres">
      <dgm:prSet presAssocID="{6969541D-9123-417D-B491-CA8678DE5AC7}" presName="txShp" presStyleLbl="node1" presStyleIdx="1" presStyleCnt="4" custScaleX="114238" custScaleY="218146" custLinFactNeighborX="10608" custLinFactNeighborY="-40000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09B003B0-DB55-49C4-A191-7A613BCD6327}" type="pres">
      <dgm:prSet presAssocID="{204DA260-6E1C-407D-8518-17C74CE23D39}" presName="spacing" presStyleCnt="0"/>
      <dgm:spPr/>
    </dgm:pt>
    <dgm:pt modelId="{70445DFD-8118-4B15-9DFF-9A8F320D1474}" type="pres">
      <dgm:prSet presAssocID="{06949E33-6CE3-4D30-B105-0E84DA2E8677}" presName="composite" presStyleCnt="0"/>
      <dgm:spPr/>
    </dgm:pt>
    <dgm:pt modelId="{C5ACEF9C-BC69-4977-A8F5-E6B6B8D445CE}" type="pres">
      <dgm:prSet presAssocID="{06949E33-6CE3-4D30-B105-0E84DA2E8677}" presName="imgShp" presStyleLbl="fgImgPlace1" presStyleIdx="2" presStyleCnt="4" custScaleX="231053" custScaleY="207160" custLinFactY="-215173" custLinFactNeighborX="-83781" custLinFactNeighborY="-300000"/>
      <dgm:spPr>
        <a:blipFill rotWithShape="1">
          <a:blip xmlns:r="http://schemas.openxmlformats.org/officeDocument/2006/relationships" r:embed="rId3"/>
          <a:stretch>
            <a:fillRect/>
          </a:stretch>
        </a:blipFill>
      </dgm:spPr>
      <dgm:t>
        <a:bodyPr/>
        <a:lstStyle/>
        <a:p>
          <a:endParaRPr lang="en-GB"/>
        </a:p>
      </dgm:t>
    </dgm:pt>
    <dgm:pt modelId="{F25EA660-0638-40FB-847F-2E5977FC478F}" type="pres">
      <dgm:prSet presAssocID="{06949E33-6CE3-4D30-B105-0E84DA2E8677}" presName="txShp" presStyleLbl="node1" presStyleIdx="2" presStyleCnt="4" custScaleX="112998" custScaleY="204002" custLinFactNeighborX="11862" custLinFactNeighborY="-24537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8EB54211-0B02-4D35-948B-6541F01F66D9}" type="pres">
      <dgm:prSet presAssocID="{9A7C90B0-CE64-4A56-AAAF-E3F661AD368C}" presName="spacing" presStyleCnt="0"/>
      <dgm:spPr/>
    </dgm:pt>
    <dgm:pt modelId="{0F840495-741C-47CF-82ED-139BF0500E77}" type="pres">
      <dgm:prSet presAssocID="{216D852A-2594-463E-B11E-B51B1C66171C}" presName="composite" presStyleCnt="0"/>
      <dgm:spPr/>
    </dgm:pt>
    <dgm:pt modelId="{E4AE07F2-EFF7-41E4-A145-49F9C2CCAA62}" type="pres">
      <dgm:prSet presAssocID="{216D852A-2594-463E-B11E-B51B1C66171C}" presName="imgShp" presStyleLbl="fgImgPlace1" presStyleIdx="3" presStyleCnt="4" custScaleX="234779" custScaleY="198401" custLinFactNeighborX="-73537" custLinFactNeighborY="-24427"/>
      <dgm:spPr>
        <a:blipFill rotWithShape="1">
          <a:blip xmlns:r="http://schemas.openxmlformats.org/officeDocument/2006/relationships" r:embed="rId4"/>
          <a:stretch>
            <a:fillRect/>
          </a:stretch>
        </a:blipFill>
      </dgm:spPr>
      <dgm:t>
        <a:bodyPr/>
        <a:lstStyle/>
        <a:p>
          <a:endParaRPr lang="en-GB"/>
        </a:p>
      </dgm:t>
    </dgm:pt>
    <dgm:pt modelId="{07FE9FA6-06E7-4053-8218-2A09508D7D28}" type="pres">
      <dgm:prSet presAssocID="{216D852A-2594-463E-B11E-B51B1C66171C}" presName="txShp" presStyleLbl="node1" presStyleIdx="3" presStyleCnt="4" custScaleX="111547" custScaleY="206911" custLinFactNeighborX="13199" custLinFactNeighborY="-15728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8C45E78B-E2E3-43F0-A164-A0721E25421C}" srcId="{51B75E82-C530-4838-9C13-2528EEA43338}" destId="{6969541D-9123-417D-B491-CA8678DE5AC7}" srcOrd="1" destOrd="0" parTransId="{4E999E46-8676-4FC3-A20F-A79E8D20248C}" sibTransId="{204DA260-6E1C-407D-8518-17C74CE23D39}"/>
    <dgm:cxn modelId="{98B75E0D-F8E3-4824-85B6-68A0B3930977}" srcId="{51B75E82-C530-4838-9C13-2528EEA43338}" destId="{DB802C41-CDD9-4981-96A5-63179F5A9581}" srcOrd="0" destOrd="0" parTransId="{2D25A542-6818-49B8-B1CC-82A679AAB522}" sibTransId="{E8146CFF-DA84-47E7-8A5D-6C5045F5D4B9}"/>
    <dgm:cxn modelId="{1189CA6B-78E1-43D0-8FFE-A1ED7267DB4A}" type="presOf" srcId="{06949E33-6CE3-4D30-B105-0E84DA2E8677}" destId="{F25EA660-0638-40FB-847F-2E5977FC478F}" srcOrd="0" destOrd="0" presId="urn:microsoft.com/office/officeart/2005/8/layout/vList3"/>
    <dgm:cxn modelId="{8B808898-8556-4A2F-94E8-47D712DDD734}" srcId="{51B75E82-C530-4838-9C13-2528EEA43338}" destId="{216D852A-2594-463E-B11E-B51B1C66171C}" srcOrd="3" destOrd="0" parTransId="{08D8A569-7BBA-4E9C-8F78-D57A80770CCE}" sibTransId="{AB50C3BD-0950-43CB-92C9-A36B29B6868F}"/>
    <dgm:cxn modelId="{F373657C-813B-427F-BBFB-01D9B4C2E224}" srcId="{51B75E82-C530-4838-9C13-2528EEA43338}" destId="{06949E33-6CE3-4D30-B105-0E84DA2E8677}" srcOrd="2" destOrd="0" parTransId="{1B62E33D-1DEB-4325-917A-DFB16A16CFBB}" sibTransId="{9A7C90B0-CE64-4A56-AAAF-E3F661AD368C}"/>
    <dgm:cxn modelId="{18A4106A-8363-4D09-9445-B2401FAD08A1}" type="presOf" srcId="{6969541D-9123-417D-B491-CA8678DE5AC7}" destId="{1A28FDE8-B507-4D82-BA59-CB071286F3B7}" srcOrd="0" destOrd="0" presId="urn:microsoft.com/office/officeart/2005/8/layout/vList3"/>
    <dgm:cxn modelId="{77B0956A-7F0B-4C2B-9567-E56D00E594D8}" type="presOf" srcId="{51B75E82-C530-4838-9C13-2528EEA43338}" destId="{75469DB7-6EF9-405B-9B7A-6FADD57DB29A}" srcOrd="0" destOrd="0" presId="urn:microsoft.com/office/officeart/2005/8/layout/vList3"/>
    <dgm:cxn modelId="{C1788983-66FD-4F7F-A305-F1005D9BA870}" type="presOf" srcId="{DB802C41-CDD9-4981-96A5-63179F5A9581}" destId="{CB01E2BD-4EF2-478D-8280-4A88271D650D}" srcOrd="0" destOrd="0" presId="urn:microsoft.com/office/officeart/2005/8/layout/vList3"/>
    <dgm:cxn modelId="{5F44D0A1-0034-44E0-BA77-D53CAB8BA303}" type="presOf" srcId="{216D852A-2594-463E-B11E-B51B1C66171C}" destId="{07FE9FA6-06E7-4053-8218-2A09508D7D28}" srcOrd="0" destOrd="0" presId="urn:microsoft.com/office/officeart/2005/8/layout/vList3"/>
    <dgm:cxn modelId="{CEE048D9-7AB9-4CB9-A3EF-35D78BA91DDF}" type="presParOf" srcId="{75469DB7-6EF9-405B-9B7A-6FADD57DB29A}" destId="{AB43010E-9E88-44A7-B53A-E6683ACE7779}" srcOrd="0" destOrd="0" presId="urn:microsoft.com/office/officeart/2005/8/layout/vList3"/>
    <dgm:cxn modelId="{9AEDB8E1-ACB3-48E2-B46A-CC5DDC5BAFE9}" type="presParOf" srcId="{AB43010E-9E88-44A7-B53A-E6683ACE7779}" destId="{FFA84242-79D1-4E39-A6AB-D0A343BD9AE3}" srcOrd="0" destOrd="0" presId="urn:microsoft.com/office/officeart/2005/8/layout/vList3"/>
    <dgm:cxn modelId="{809759AD-B328-4514-9EEA-06CD88270A13}" type="presParOf" srcId="{AB43010E-9E88-44A7-B53A-E6683ACE7779}" destId="{CB01E2BD-4EF2-478D-8280-4A88271D650D}" srcOrd="1" destOrd="0" presId="urn:microsoft.com/office/officeart/2005/8/layout/vList3"/>
    <dgm:cxn modelId="{A548A5E4-630F-4AB0-86AB-339E8C910969}" type="presParOf" srcId="{75469DB7-6EF9-405B-9B7A-6FADD57DB29A}" destId="{C76AA199-7CA2-4698-B3A5-4314D16C9443}" srcOrd="1" destOrd="0" presId="urn:microsoft.com/office/officeart/2005/8/layout/vList3"/>
    <dgm:cxn modelId="{B35333D8-0E28-4B35-8972-2A661CAEBDCA}" type="presParOf" srcId="{75469DB7-6EF9-405B-9B7A-6FADD57DB29A}" destId="{D537067C-3B00-4ACF-AD51-824AF132B2D0}" srcOrd="2" destOrd="0" presId="urn:microsoft.com/office/officeart/2005/8/layout/vList3"/>
    <dgm:cxn modelId="{02EBE26B-B77E-43F1-B1E4-DC6E16F9B485}" type="presParOf" srcId="{D537067C-3B00-4ACF-AD51-824AF132B2D0}" destId="{CB29EDBD-CAB7-4A98-B6DC-A1252C590F12}" srcOrd="0" destOrd="0" presId="urn:microsoft.com/office/officeart/2005/8/layout/vList3"/>
    <dgm:cxn modelId="{B9895ACF-5744-4D8D-B33A-E04AC48D7402}" type="presParOf" srcId="{D537067C-3B00-4ACF-AD51-824AF132B2D0}" destId="{1A28FDE8-B507-4D82-BA59-CB071286F3B7}" srcOrd="1" destOrd="0" presId="urn:microsoft.com/office/officeart/2005/8/layout/vList3"/>
    <dgm:cxn modelId="{040C2C6B-9650-455D-9F17-11933B240EB1}" type="presParOf" srcId="{75469DB7-6EF9-405B-9B7A-6FADD57DB29A}" destId="{09B003B0-DB55-49C4-A191-7A613BCD6327}" srcOrd="3" destOrd="0" presId="urn:microsoft.com/office/officeart/2005/8/layout/vList3"/>
    <dgm:cxn modelId="{AD1DB85B-92E9-4871-815D-24BB2BF9B690}" type="presParOf" srcId="{75469DB7-6EF9-405B-9B7A-6FADD57DB29A}" destId="{70445DFD-8118-4B15-9DFF-9A8F320D1474}" srcOrd="4" destOrd="0" presId="urn:microsoft.com/office/officeart/2005/8/layout/vList3"/>
    <dgm:cxn modelId="{D95B25E0-3CE1-4098-BC4E-FE7C1BA88D3F}" type="presParOf" srcId="{70445DFD-8118-4B15-9DFF-9A8F320D1474}" destId="{C5ACEF9C-BC69-4977-A8F5-E6B6B8D445CE}" srcOrd="0" destOrd="0" presId="urn:microsoft.com/office/officeart/2005/8/layout/vList3"/>
    <dgm:cxn modelId="{55B55E0F-7D63-4534-AF1C-9EA2ED54E191}" type="presParOf" srcId="{70445DFD-8118-4B15-9DFF-9A8F320D1474}" destId="{F25EA660-0638-40FB-847F-2E5977FC478F}" srcOrd="1" destOrd="0" presId="urn:microsoft.com/office/officeart/2005/8/layout/vList3"/>
    <dgm:cxn modelId="{91CB7613-D4C2-46DA-B3CA-9435DF7F3239}" type="presParOf" srcId="{75469DB7-6EF9-405B-9B7A-6FADD57DB29A}" destId="{8EB54211-0B02-4D35-948B-6541F01F66D9}" srcOrd="5" destOrd="0" presId="urn:microsoft.com/office/officeart/2005/8/layout/vList3"/>
    <dgm:cxn modelId="{8FD4D517-A194-46C2-9A08-4B4FB0E81F62}" type="presParOf" srcId="{75469DB7-6EF9-405B-9B7A-6FADD57DB29A}" destId="{0F840495-741C-47CF-82ED-139BF0500E77}" srcOrd="6" destOrd="0" presId="urn:microsoft.com/office/officeart/2005/8/layout/vList3"/>
    <dgm:cxn modelId="{8E7F146B-15CA-41DA-BDAD-98BC15C8AD0A}" type="presParOf" srcId="{0F840495-741C-47CF-82ED-139BF0500E77}" destId="{E4AE07F2-EFF7-41E4-A145-49F9C2CCAA62}" srcOrd="0" destOrd="0" presId="urn:microsoft.com/office/officeart/2005/8/layout/vList3"/>
    <dgm:cxn modelId="{1C163B81-7D11-4531-ACC4-04B1F475ACF0}" type="presParOf" srcId="{0F840495-741C-47CF-82ED-139BF0500E77}" destId="{07FE9FA6-06E7-4053-8218-2A09508D7D28}" srcOrd="1" destOrd="0" presId="urn:microsoft.com/office/officeart/2005/8/layout/vLis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B01E2BD-4EF2-478D-8280-4A88271D650D}">
      <dsp:nvSpPr>
        <dsp:cNvPr id="0" name=""/>
        <dsp:cNvSpPr/>
      </dsp:nvSpPr>
      <dsp:spPr>
        <a:xfrm rot="10800000">
          <a:off x="1800213" y="72007"/>
          <a:ext cx="6389605" cy="956052"/>
        </a:xfrm>
        <a:prstGeom prst="homePlate">
          <a:avLst/>
        </a:prstGeom>
        <a:solidFill>
          <a:schemeClr val="accent2">
            <a:lumMod val="20000"/>
            <a:lumOff val="80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1595" tIns="76200" rIns="14224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000" kern="1200" dirty="0" smtClean="0">
              <a:solidFill>
                <a:schemeClr val="accent6">
                  <a:lumMod val="50000"/>
                </a:schemeClr>
              </a:solidFill>
              <a:latin typeface="+mn-lt"/>
            </a:rPr>
            <a:t>In Ancient times, the idea of self was implicit in the concept of the soul,  the ‘essence’ of being human (</a:t>
          </a:r>
          <a:r>
            <a:rPr lang="en-GB" sz="2000" kern="1200" dirty="0" err="1" smtClean="0">
              <a:solidFill>
                <a:schemeClr val="accent6">
                  <a:lumMod val="50000"/>
                </a:schemeClr>
              </a:solidFill>
              <a:latin typeface="+mn-lt"/>
            </a:rPr>
            <a:t>Roccatagliata</a:t>
          </a:r>
          <a:r>
            <a:rPr lang="en-GB" sz="2000" kern="1200" dirty="0" smtClean="0">
              <a:solidFill>
                <a:schemeClr val="accent6">
                  <a:lumMod val="50000"/>
                </a:schemeClr>
              </a:solidFill>
              <a:latin typeface="+mn-lt"/>
            </a:rPr>
            <a:t>, 1986</a:t>
          </a:r>
          <a:r>
            <a:rPr lang="en-GB" sz="2000" kern="1200" dirty="0" smtClean="0">
              <a:solidFill>
                <a:schemeClr val="accent6">
                  <a:lumMod val="50000"/>
                </a:schemeClr>
              </a:solidFill>
              <a:latin typeface="Californian FB" panose="0207040306080B030204" pitchFamily="18" charset="0"/>
            </a:rPr>
            <a:t>)</a:t>
          </a:r>
          <a:endParaRPr lang="en-GB" sz="2000" kern="1200" dirty="0">
            <a:solidFill>
              <a:schemeClr val="accent6">
                <a:lumMod val="50000"/>
              </a:schemeClr>
            </a:solidFill>
            <a:latin typeface="Californian FB" panose="0207040306080B030204" pitchFamily="18" charset="0"/>
          </a:endParaRPr>
        </a:p>
      </dsp:txBody>
      <dsp:txXfrm rot="10800000">
        <a:off x="2039226" y="72007"/>
        <a:ext cx="6150592" cy="956052"/>
      </dsp:txXfrm>
    </dsp:sp>
    <dsp:sp modelId="{FFA84242-79D1-4E39-A6AB-D0A343BD9AE3}">
      <dsp:nvSpPr>
        <dsp:cNvPr id="0" name=""/>
        <dsp:cNvSpPr/>
      </dsp:nvSpPr>
      <dsp:spPr>
        <a:xfrm>
          <a:off x="504056" y="2664297"/>
          <a:ext cx="1334490" cy="1281509"/>
        </a:xfrm>
        <a:prstGeom prst="ellipse">
          <a:avLst/>
        </a:prstGeom>
        <a:blipFill rotWithShape="1">
          <a:blip xmlns:r="http://schemas.openxmlformats.org/officeDocument/2006/relationships" r:embed="rId1"/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A28FDE8-B507-4D82-BA59-CB071286F3B7}">
      <dsp:nvSpPr>
        <dsp:cNvPr id="0" name=""/>
        <dsp:cNvSpPr/>
      </dsp:nvSpPr>
      <dsp:spPr>
        <a:xfrm rot="10800000">
          <a:off x="1728196" y="1224135"/>
          <a:ext cx="6454981" cy="1244623"/>
        </a:xfrm>
        <a:prstGeom prst="homePlate">
          <a:avLst/>
        </a:prstGeom>
        <a:solidFill>
          <a:schemeClr val="accent2">
            <a:lumMod val="20000"/>
            <a:lumOff val="80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1595" tIns="76200" rIns="14224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000" kern="1200" dirty="0" smtClean="0">
              <a:solidFill>
                <a:schemeClr val="accent6">
                  <a:lumMod val="50000"/>
                </a:schemeClr>
              </a:solidFill>
              <a:latin typeface="+mn-lt"/>
            </a:rPr>
            <a:t>The ‘embodied self’; there is no ‘self’ without a body.  The ‘self is developed in and through the body and the body is imbued with the ‘self’</a:t>
          </a:r>
          <a:endParaRPr lang="en-GB" sz="2000" kern="1200" dirty="0">
            <a:solidFill>
              <a:schemeClr val="accent6">
                <a:lumMod val="50000"/>
              </a:schemeClr>
            </a:solidFill>
            <a:latin typeface="+mn-lt"/>
          </a:endParaRPr>
        </a:p>
      </dsp:txBody>
      <dsp:txXfrm rot="10800000">
        <a:off x="2039352" y="1224135"/>
        <a:ext cx="6143825" cy="1244623"/>
      </dsp:txXfrm>
    </dsp:sp>
    <dsp:sp modelId="{CB29EDBD-CAB7-4A98-B6DC-A1252C590F12}">
      <dsp:nvSpPr>
        <dsp:cNvPr id="0" name=""/>
        <dsp:cNvSpPr/>
      </dsp:nvSpPr>
      <dsp:spPr>
        <a:xfrm>
          <a:off x="432048" y="1254494"/>
          <a:ext cx="1235768" cy="1223536"/>
        </a:xfrm>
        <a:prstGeom prst="ellipse">
          <a:avLst/>
        </a:prstGeom>
        <a:blipFill rotWithShape="1">
          <a:blip xmlns:r="http://schemas.openxmlformats.org/officeDocument/2006/relationships" r:embed="rId2"/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25EA660-0638-40FB-847F-2E5977FC478F}">
      <dsp:nvSpPr>
        <dsp:cNvPr id="0" name=""/>
        <dsp:cNvSpPr/>
      </dsp:nvSpPr>
      <dsp:spPr>
        <a:xfrm rot="10800000">
          <a:off x="1872226" y="2736303"/>
          <a:ext cx="6384915" cy="1163925"/>
        </a:xfrm>
        <a:prstGeom prst="homePlate">
          <a:avLst/>
        </a:prstGeom>
        <a:solidFill>
          <a:schemeClr val="accent2">
            <a:lumMod val="20000"/>
            <a:lumOff val="80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1595" tIns="76200" rIns="14224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000" kern="1200" dirty="0" smtClean="0">
              <a:solidFill>
                <a:schemeClr val="accent6">
                  <a:lumMod val="50000"/>
                </a:schemeClr>
              </a:solidFill>
              <a:latin typeface="+mn-lt"/>
            </a:rPr>
            <a:t>The concept of the ‘impermanent self’.  The </a:t>
          </a:r>
          <a:r>
            <a:rPr lang="en-GB" sz="2000" kern="1200" dirty="0" err="1" smtClean="0">
              <a:solidFill>
                <a:schemeClr val="accent6">
                  <a:lumMod val="50000"/>
                </a:schemeClr>
              </a:solidFill>
              <a:latin typeface="+mn-lt"/>
            </a:rPr>
            <a:t>Budda</a:t>
          </a:r>
          <a:r>
            <a:rPr lang="en-GB" sz="2000" kern="1200" dirty="0" smtClean="0">
              <a:solidFill>
                <a:schemeClr val="accent6">
                  <a:lumMod val="50000"/>
                </a:schemeClr>
              </a:solidFill>
              <a:latin typeface="+mn-lt"/>
            </a:rPr>
            <a:t> said that life is like a dream, everything appears solid, but is really only a reflection.</a:t>
          </a:r>
          <a:endParaRPr lang="en-GB" sz="2000" kern="1200" dirty="0">
            <a:solidFill>
              <a:schemeClr val="accent6">
                <a:lumMod val="50000"/>
              </a:schemeClr>
            </a:solidFill>
            <a:latin typeface="+mn-lt"/>
          </a:endParaRPr>
        </a:p>
      </dsp:txBody>
      <dsp:txXfrm rot="10800000">
        <a:off x="2163207" y="2736303"/>
        <a:ext cx="6093934" cy="1163925"/>
      </dsp:txXfrm>
    </dsp:sp>
    <dsp:sp modelId="{C5ACEF9C-BC69-4977-A8F5-E6B6B8D445CE}">
      <dsp:nvSpPr>
        <dsp:cNvPr id="0" name=""/>
        <dsp:cNvSpPr/>
      </dsp:nvSpPr>
      <dsp:spPr>
        <a:xfrm>
          <a:off x="432050" y="0"/>
          <a:ext cx="1318263" cy="1181943"/>
        </a:xfrm>
        <a:prstGeom prst="ellipse">
          <a:avLst/>
        </a:prstGeom>
        <a:blipFill rotWithShape="1">
          <a:blip xmlns:r="http://schemas.openxmlformats.org/officeDocument/2006/relationships" r:embed="rId3"/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7FE9FA6-06E7-4053-8218-2A09508D7D28}">
      <dsp:nvSpPr>
        <dsp:cNvPr id="0" name=""/>
        <dsp:cNvSpPr/>
      </dsp:nvSpPr>
      <dsp:spPr>
        <a:xfrm rot="10800000">
          <a:off x="2014579" y="4129809"/>
          <a:ext cx="6302927" cy="1180522"/>
        </a:xfrm>
        <a:prstGeom prst="homePlate">
          <a:avLst/>
        </a:prstGeom>
        <a:solidFill>
          <a:schemeClr val="accent2">
            <a:lumMod val="20000"/>
            <a:lumOff val="80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1595" tIns="76200" rIns="14224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2000" kern="1200" dirty="0" smtClean="0">
            <a:solidFill>
              <a:schemeClr val="accent6">
                <a:lumMod val="50000"/>
              </a:schemeClr>
            </a:solidFill>
            <a:latin typeface="Baskerville Old Face" panose="02020602080505020303" pitchFamily="18" charset="0"/>
          </a:endParaRPr>
        </a:p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000" kern="1200" dirty="0" smtClean="0">
              <a:solidFill>
                <a:schemeClr val="accent6">
                  <a:lumMod val="50000"/>
                </a:schemeClr>
              </a:solidFill>
              <a:latin typeface="+mn-lt"/>
            </a:rPr>
            <a:t>In psychology the ‘self’ refers to an individual’s perception of self in relation to characteristics such as gender roles, sexuality, racial identity </a:t>
          </a:r>
          <a:r>
            <a:rPr lang="en-GB" sz="2000" kern="1200" dirty="0" err="1" smtClean="0">
              <a:solidFill>
                <a:schemeClr val="accent6">
                  <a:lumMod val="50000"/>
                </a:schemeClr>
              </a:solidFill>
              <a:latin typeface="+mn-lt"/>
            </a:rPr>
            <a:t>etc</a:t>
          </a:r>
          <a:endParaRPr lang="en-GB" sz="2000" kern="1200" dirty="0" smtClean="0">
            <a:solidFill>
              <a:schemeClr val="accent6">
                <a:lumMod val="50000"/>
              </a:schemeClr>
            </a:solidFill>
            <a:latin typeface="+mn-lt"/>
          </a:endParaRPr>
        </a:p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2000" kern="1200" dirty="0">
            <a:solidFill>
              <a:schemeClr val="accent6">
                <a:lumMod val="50000"/>
              </a:schemeClr>
            </a:solidFill>
            <a:latin typeface="+mn-lt"/>
          </a:endParaRPr>
        </a:p>
      </dsp:txBody>
      <dsp:txXfrm rot="10800000">
        <a:off x="2309709" y="4129809"/>
        <a:ext cx="6007797" cy="1180522"/>
      </dsp:txXfrm>
    </dsp:sp>
    <dsp:sp modelId="{E4AE07F2-EFF7-41E4-A145-49F9C2CCAA62}">
      <dsp:nvSpPr>
        <dsp:cNvPr id="0" name=""/>
        <dsp:cNvSpPr/>
      </dsp:nvSpPr>
      <dsp:spPr>
        <a:xfrm>
          <a:off x="505680" y="4104454"/>
          <a:ext cx="1339522" cy="1131969"/>
        </a:xfrm>
        <a:prstGeom prst="ellipse">
          <a:avLst/>
        </a:prstGeom>
        <a:blipFill rotWithShape="1">
          <a:blip xmlns:r="http://schemas.openxmlformats.org/officeDocument/2006/relationships" r:embed="rId4"/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3">
  <dgm:title val=""/>
  <dgm:desc val=""/>
  <dgm:catLst>
    <dgm:cat type="list" pri="14000"/>
    <dgm:cat type="convert" pri="3000"/>
    <dgm:cat type="picture" pri="27000"/>
    <dgm:cat type="pictureconvert" pri="27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dir/>
      <dgm:resizeHandles val="exact"/>
    </dgm:varLst>
    <dgm:alg type="lin">
      <dgm:param type="linDir" val="fromT"/>
      <dgm:param type="vertAlign" val="mid"/>
      <dgm:param type="horzAlign" val="ctr"/>
    </dgm:alg>
    <dgm:shape xmlns:r="http://schemas.openxmlformats.org/officeDocument/2006/relationships" r:blip="">
      <dgm:adjLst/>
    </dgm:shape>
    <dgm:presOf/>
    <dgm:constrLst>
      <dgm:constr type="w" for="ch" forName="composite" refType="w"/>
      <dgm:constr type="h" for="ch" forName="composite" refType="h"/>
      <dgm:constr type="h" for="ch" forName="spacing" refType="h" refFor="ch" refForName="composite" fact="0.25"/>
      <dgm:constr type="h" for="ch" forName="spacing" refType="w" op="lte" fact="0.1"/>
      <dgm:constr type="primFontSz" for="des" ptType="node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l" for="ch" forName="imgShp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l" for="ch" forName="txShp" refType="w" refFor="ch" refForName="imgShp" fact="0.5"/>
              <dgm:constr type="lMarg" for="ch" forName="txShp" refType="w" refFor="ch" refForName="imgShp" fact="1.25"/>
            </dgm:constrLst>
          </dgm:if>
          <dgm:else name="Name3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r" for="ch" forName="imgShp" refType="w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r" for="ch" forName="txShp" refType="ctrX" refFor="ch" refForName="imgShp"/>
              <dgm:constr type="rMarg" for="ch" forName="txShp" refType="w" refFor="ch" refForName="imgShp" fact="1.25"/>
            </dgm:constrLst>
          </dgm:else>
        </dgm:choose>
        <dgm:ruleLst/>
        <dgm:layoutNode name="imgShp" styleLbl="fgImgPlace1">
          <dgm:alg type="sp"/>
          <dgm:shape xmlns:r="http://schemas.openxmlformats.org/officeDocument/2006/relationships" type="ellipse" r:blip="" blipPhldr="1">
            <dgm:adjLst/>
          </dgm:shape>
          <dgm:presOf/>
          <dgm:constrLst/>
          <dgm:ruleLst/>
        </dgm:layoutNode>
        <dgm:layoutNode name="txShp">
          <dgm:varLst>
            <dgm:bulletEnabled val="1"/>
          </dgm:varLst>
          <dgm:alg type="tx"/>
          <dgm:choose name="Name4">
            <dgm:if name="Name5" func="var" arg="dir" op="equ" val="norm">
              <dgm:shape xmlns:r="http://schemas.openxmlformats.org/officeDocument/2006/relationships" rot="180" type="homePlate" r:blip="" zOrderOff="-1">
                <dgm:adjLst/>
              </dgm:shape>
            </dgm:if>
            <dgm:else name="Name6">
              <dgm:shape xmlns:r="http://schemas.openxmlformats.org/officeDocument/2006/relationships" type="homePlate" r:blip="" zOrderOff="-1">
                <dgm:adjLst/>
              </dgm:shape>
            </dgm:else>
          </dgm:choose>
          <dgm:presOf axis="desOrSelf" ptType="node"/>
          <dgm:constrLst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layoutNode>
      <dgm:forEach name="Name7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A5A207F-0F91-42F2-96D0-049C6003623B}" type="datetimeFigureOut">
              <a:rPr lang="en-US"/>
              <a:t>11/5/2018</a:t>
            </a:fld>
            <a:endParaRPr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C567D4A-04CB-4EDF-8FB1-342A02FC8EC5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58012531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8CC13F5-F2B1-464B-BE8F-27ABFBD2FBDE}" type="datetimeFigureOut">
              <a:rPr lang="en-US"/>
              <a:t>11/5/2018</a:t>
            </a:fld>
            <a:endParaRPr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382588" y="685800"/>
            <a:ext cx="6092825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/>
              <a:t>Click to edit Master text styles</a:t>
            </a:r>
          </a:p>
          <a:p>
            <a:pPr lvl="1"/>
            <a:r>
              <a:rPr/>
              <a:t>Second level</a:t>
            </a:r>
          </a:p>
          <a:p>
            <a:pPr lvl="2"/>
            <a:r>
              <a:rPr/>
              <a:t>Third level</a:t>
            </a:r>
          </a:p>
          <a:p>
            <a:pPr lvl="3"/>
            <a:r>
              <a:rPr/>
              <a:t>Fourth level</a:t>
            </a:r>
          </a:p>
          <a:p>
            <a:pPr lvl="4"/>
            <a:r>
              <a:rPr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E61351F-DBB1-4664-ADA9-83BC7CB8848D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64236207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293814" y="990600"/>
            <a:ext cx="8458200" cy="3200400"/>
          </a:xfrm>
        </p:spPr>
        <p:txBody>
          <a:bodyPr>
            <a:normAutofit/>
          </a:bodyPr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93813" y="4267200"/>
            <a:ext cx="8458200" cy="1371600"/>
          </a:xfrm>
        </p:spPr>
        <p:txBody>
          <a:bodyPr>
            <a:normAutofit/>
          </a:bodyPr>
          <a:lstStyle>
            <a:lvl1pPr marL="0" indent="0" algn="l">
              <a:spcBef>
                <a:spcPts val="0"/>
              </a:spcBef>
              <a:buNone/>
              <a:defRPr sz="24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z="1100"/>
            </a:lvl1pPr>
          </a:lstStyle>
          <a:p>
            <a:fld id="{3CD9712D-992A-4AB1-A5C2-575F75921AA2}" type="datetimeFigureOut">
              <a:rPr lang="en-US" smtClean="0"/>
              <a:pPr/>
              <a:t>11/5/2018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z="1100"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z="1100"/>
            </a:lvl1pPr>
          </a:lstStyle>
          <a:p>
            <a:fld id="{81FEFA0A-2F20-4B60-98C6-5FFDA469AA1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135381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extLst mod="1"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39" userDrawn="1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z="1100"/>
            </a:lvl1pPr>
          </a:lstStyle>
          <a:p>
            <a:fld id="{3CD9712D-992A-4AB1-A5C2-575F75921AA2}" type="datetimeFigureOut">
              <a:rPr lang="en-US" smtClean="0"/>
              <a:pPr/>
              <a:t>11/5/2018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z="1100"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z="1100"/>
            </a:lvl1pPr>
          </a:lstStyle>
          <a:p>
            <a:fld id="{81FEFA0A-2F20-4B60-98C6-5FFDA469AA1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47688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3813" y="2057400"/>
            <a:ext cx="8458201" cy="2666999"/>
          </a:xfrm>
        </p:spPr>
        <p:txBody>
          <a:bodyPr anchor="b">
            <a:normAutofit/>
          </a:bodyPr>
          <a:lstStyle>
            <a:lvl1pPr algn="l">
              <a:defRPr sz="4800" b="0" i="0" cap="none" baseline="0"/>
            </a:lvl1pPr>
          </a:lstStyle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3813" y="4876800"/>
            <a:ext cx="8458201" cy="1143000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z="1100"/>
            </a:lvl1pPr>
          </a:lstStyle>
          <a:p>
            <a:fld id="{3CD9712D-992A-4AB1-A5C2-575F75921AA2}" type="datetimeFigureOut">
              <a:rPr lang="en-US" smtClean="0"/>
              <a:pPr/>
              <a:t>11/5/2018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z="1100"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z="1100"/>
            </a:lvl1pPr>
          </a:lstStyle>
          <a:p>
            <a:fld id="{81FEFA0A-2F20-4B60-98C6-5FFDA469AA1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86201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93812" y="1676400"/>
            <a:ext cx="4700016" cy="4495800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 marL="1600200">
              <a:defRPr sz="1600"/>
            </a:lvl6pPr>
            <a:lvl7pPr marL="1874520">
              <a:defRPr sz="1600"/>
            </a:lvl7pPr>
            <a:lvl8pPr marL="2148840">
              <a:defRPr sz="1600"/>
            </a:lvl8pPr>
            <a:lvl9pPr marL="2423160">
              <a:defRPr sz="16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02035" y="1676401"/>
            <a:ext cx="4700016" cy="4495800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 marL="1600200">
              <a:defRPr sz="1600"/>
            </a:lvl6pPr>
            <a:lvl7pPr marL="1874520">
              <a:defRPr sz="1600"/>
            </a:lvl7pPr>
            <a:lvl8pPr marL="2148840">
              <a:defRPr sz="1600"/>
            </a:lvl8pPr>
            <a:lvl9pPr marL="2423160">
              <a:defRPr sz="16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z="1100"/>
            </a:lvl1pPr>
          </a:lstStyle>
          <a:p>
            <a:fld id="{3CD9712D-992A-4AB1-A5C2-575F75921AA2}" type="datetimeFigureOut">
              <a:rPr lang="en-US" smtClean="0"/>
              <a:pPr/>
              <a:t>11/5/2018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z="11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z="1100"/>
            </a:lvl1pPr>
          </a:lstStyle>
          <a:p>
            <a:fld id="{81FEFA0A-2F20-4B60-98C6-5FFDA469AA1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074621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3813" y="1676399"/>
            <a:ext cx="4701142" cy="762001"/>
          </a:xfrm>
        </p:spPr>
        <p:txBody>
          <a:bodyPr anchor="ctr">
            <a:noAutofit/>
          </a:bodyPr>
          <a:lstStyle>
            <a:lvl1pPr marL="0" indent="0">
              <a:spcBef>
                <a:spcPts val="0"/>
              </a:spcBef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93813" y="2516457"/>
            <a:ext cx="4701142" cy="3655743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 marL="1600200">
              <a:defRPr sz="1600"/>
            </a:lvl6pPr>
            <a:lvl7pPr marL="1874520">
              <a:defRPr sz="1600"/>
            </a:lvl7pPr>
            <a:lvl8pPr marL="2148840">
              <a:defRPr sz="1600"/>
            </a:lvl8pPr>
            <a:lvl9pPr marL="2423160">
              <a:defRPr sz="16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1754" y="1676399"/>
            <a:ext cx="4703259" cy="762001"/>
          </a:xfrm>
        </p:spPr>
        <p:txBody>
          <a:bodyPr anchor="ctr">
            <a:noAutofit/>
          </a:bodyPr>
          <a:lstStyle>
            <a:lvl1pPr marL="0" indent="0">
              <a:spcBef>
                <a:spcPts val="0"/>
              </a:spcBef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1754" y="2516457"/>
            <a:ext cx="4703259" cy="3655743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 marL="1600200">
              <a:defRPr sz="1600"/>
            </a:lvl6pPr>
            <a:lvl7pPr marL="1874520">
              <a:defRPr sz="1600"/>
            </a:lvl7pPr>
            <a:lvl8pPr marL="2148840">
              <a:defRPr sz="1600"/>
            </a:lvl8pPr>
            <a:lvl9pPr marL="2423160">
              <a:defRPr sz="16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z="1100"/>
            </a:lvl1pPr>
          </a:lstStyle>
          <a:p>
            <a:fld id="{3CD9712D-992A-4AB1-A5C2-575F75921AA2}" type="datetimeFigureOut">
              <a:rPr lang="en-US" smtClean="0"/>
              <a:pPr/>
              <a:t>11/5/2018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z="1100"/>
            </a:lvl1pPr>
          </a:lstStyle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z="1100"/>
            </a:lvl1pPr>
          </a:lstStyle>
          <a:p>
            <a:fld id="{81FEFA0A-2F20-4B60-98C6-5FFDA469AA1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885527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z="1100"/>
            </a:lvl1pPr>
          </a:lstStyle>
          <a:p>
            <a:fld id="{3CD9712D-992A-4AB1-A5C2-575F75921AA2}" type="datetimeFigureOut">
              <a:rPr lang="en-US" smtClean="0"/>
              <a:pPr/>
              <a:t>11/5/2018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z="1100"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z="1100"/>
            </a:lvl1pPr>
          </a:lstStyle>
          <a:p>
            <a:fld id="{81FEFA0A-2F20-4B60-98C6-5FFDA469AA1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615957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z="1100"/>
            </a:lvl1pPr>
          </a:lstStyle>
          <a:p>
            <a:fld id="{3CD9712D-992A-4AB1-A5C2-575F75921AA2}" type="datetimeFigureOut">
              <a:rPr lang="en-US" smtClean="0"/>
              <a:pPr/>
              <a:t>11/5/2018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z="1100"/>
            </a:lvl1pPr>
          </a:lstStyle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z="1100"/>
            </a:lvl1pPr>
          </a:lstStyle>
          <a:p>
            <a:fld id="{81FEFA0A-2F20-4B60-98C6-5FFDA469AA1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33994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70811" y="1676400"/>
            <a:ext cx="3810000" cy="2438400"/>
          </a:xfrm>
        </p:spPr>
        <p:txBody>
          <a:bodyPr anchor="b">
            <a:normAutofit/>
          </a:bodyPr>
          <a:lstStyle>
            <a:lvl1pPr algn="l">
              <a:defRPr sz="3200" b="0"/>
            </a:lvl1pPr>
          </a:lstStyle>
          <a:p>
            <a:r>
              <a:rPr lang="en-US" smtClean="0"/>
              <a:t>Click to edit Master title style</a:t>
            </a:r>
            <a:endParaRPr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93813" y="685800"/>
            <a:ext cx="6172200" cy="5486400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770811" y="4191000"/>
            <a:ext cx="3810000" cy="1524000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z="1100"/>
            </a:lvl1pPr>
          </a:lstStyle>
          <a:p>
            <a:fld id="{3CD9712D-992A-4AB1-A5C2-575F75921AA2}" type="datetimeFigureOut">
              <a:rPr lang="en-US" smtClean="0"/>
              <a:pPr/>
              <a:t>11/5/2018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z="11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z="1100"/>
            </a:lvl1pPr>
          </a:lstStyle>
          <a:p>
            <a:fld id="{81FEFA0A-2F20-4B60-98C6-5FFDA469AA1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288585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70812" y="1676400"/>
            <a:ext cx="3810000" cy="2438400"/>
          </a:xfrm>
        </p:spPr>
        <p:txBody>
          <a:bodyPr anchor="b">
            <a:noAutofit/>
          </a:bodyPr>
          <a:lstStyle>
            <a:lvl1pPr algn="l">
              <a:defRPr sz="3200" b="0"/>
            </a:lvl1pPr>
          </a:lstStyle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Picture Placeholder 2" descr="An empty placeholder to add an image. Click on the placeholder and select the image that you wish to add."/>
          <p:cNvSpPr>
            <a:spLocks noGrp="1"/>
          </p:cNvSpPr>
          <p:nvPr>
            <p:ph type="pic" idx="1"/>
          </p:nvPr>
        </p:nvSpPr>
        <p:spPr>
          <a:xfrm>
            <a:off x="1522412" y="0"/>
            <a:ext cx="5943601" cy="6858000"/>
          </a:xfrm>
        </p:spPr>
        <p:txBody>
          <a:bodyPr tIns="914400">
            <a:normAutofit/>
          </a:bodyPr>
          <a:lstStyle>
            <a:lvl1pPr marL="0" indent="0" algn="ctr">
              <a:buNone/>
              <a:defRPr sz="24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770812" y="4191000"/>
            <a:ext cx="3810000" cy="1524000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8394903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5pPr>
              <a:defRPr/>
            </a:lvl5pPr>
            <a:lvl6pPr marL="1600200">
              <a:defRPr/>
            </a:lvl6pPr>
            <a:lvl7pPr marL="1874520">
              <a:defRPr/>
            </a:lvl7pPr>
            <a:lvl8pPr marL="2148840">
              <a:defRPr/>
            </a:lvl8pPr>
            <a:lvl9pPr marL="2423160">
              <a:defRPr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z="1100"/>
            </a:lvl1pPr>
          </a:lstStyle>
          <a:p>
            <a:fld id="{3CD9712D-992A-4AB1-A5C2-575F75921AA2}" type="datetimeFigureOut">
              <a:rPr lang="en-US" smtClean="0"/>
              <a:pPr/>
              <a:t>11/5/2018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z="1100"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z="1100"/>
            </a:lvl1pPr>
          </a:lstStyle>
          <a:p>
            <a:fld id="{81FEFA0A-2F20-4B60-98C6-5FFDA469AA1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575757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752014" y="381000"/>
            <a:ext cx="1904998" cy="5791200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3814" y="381000"/>
            <a:ext cx="8305800" cy="5791200"/>
          </a:xfrm>
        </p:spPr>
        <p:txBody>
          <a:bodyPr vert="eaVert"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z="1100"/>
            </a:lvl1pPr>
          </a:lstStyle>
          <a:p>
            <a:fld id="{3CD9712D-992A-4AB1-A5C2-575F75921AA2}" type="datetimeFigureOut">
              <a:rPr lang="en-US" smtClean="0"/>
              <a:pPr/>
              <a:t>11/5/2018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z="1100"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z="1100"/>
            </a:lvl1pPr>
          </a:lstStyle>
          <a:p>
            <a:fld id="{81FEFA0A-2F20-4B60-98C6-5FFDA469AA1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322648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836614" y="0"/>
            <a:ext cx="11352212" cy="6858000"/>
          </a:xfrm>
          <a:prstGeom prst="rect">
            <a:avLst/>
          </a:prstGeom>
          <a:gradFill>
            <a:gsLst>
              <a:gs pos="0">
                <a:schemeClr val="bg1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93813" y="381000"/>
            <a:ext cx="9601200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mtClean="0"/>
              <a:t>Click to edit Master title style</a:t>
            </a:r>
            <a:endParaRPr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3813" y="1676400"/>
            <a:ext cx="9601200" cy="4495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271781" y="6356351"/>
            <a:ext cx="284405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lumMod val="90000"/>
                    <a:lumOff val="10000"/>
                  </a:schemeClr>
                </a:solidFill>
              </a:defRPr>
            </a:lvl1pPr>
          </a:lstStyle>
          <a:p>
            <a:fld id="{3CD9712D-992A-4AB1-A5C2-575F75921AA2}" type="datetimeFigureOut">
              <a:rPr lang="en-US" smtClean="0"/>
              <a:pPr/>
              <a:t>11/5/2018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164515" y="6356351"/>
            <a:ext cx="385979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100">
                <a:solidFill>
                  <a:schemeClr val="tx1">
                    <a:lumMod val="90000"/>
                    <a:lumOff val="1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051225" y="6356351"/>
            <a:ext cx="284405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>
                    <a:lumMod val="90000"/>
                    <a:lumOff val="10000"/>
                  </a:schemeClr>
                </a:solidFill>
              </a:defRPr>
            </a:lvl1pPr>
          </a:lstStyle>
          <a:p>
            <a:fld id="{81FEFA0A-2F20-4B60-98C6-5FFDA469AA1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87214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3838" indent="-228600" algn="l" defTabSz="914400" rtl="0" eaLnBrk="1" latinLnBrk="0" hangingPunct="1">
        <a:lnSpc>
          <a:spcPct val="90000"/>
        </a:lnSpc>
        <a:spcBef>
          <a:spcPts val="16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02920" indent="-228600" algn="l" defTabSz="914400" rtl="0" eaLnBrk="1" latinLnBrk="0" hangingPunct="1">
        <a:lnSpc>
          <a:spcPct val="90000"/>
        </a:lnSpc>
        <a:spcBef>
          <a:spcPts val="600"/>
        </a:spcBef>
        <a:buFont typeface="Euphemia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777240" indent="-228600" algn="l" defTabSz="914400" rtl="0" eaLnBrk="1" latinLnBrk="0" hangingPunct="1">
        <a:lnSpc>
          <a:spcPct val="90000"/>
        </a:lnSpc>
        <a:spcBef>
          <a:spcPts val="600"/>
        </a:spcBef>
        <a:buFont typeface="Euphemia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051560" indent="-228600" algn="l" defTabSz="914400" rtl="0" eaLnBrk="1" latinLnBrk="0" hangingPunct="1">
        <a:lnSpc>
          <a:spcPct val="90000"/>
        </a:lnSpc>
        <a:spcBef>
          <a:spcPts val="600"/>
        </a:spcBef>
        <a:buFont typeface="Euphemia" pitchFamily="34" charset="0"/>
        <a:buChar char="–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lnSpc>
          <a:spcPct val="90000"/>
        </a:lnSpc>
        <a:spcBef>
          <a:spcPts val="600"/>
        </a:spcBef>
        <a:buFont typeface="Euphemia" pitchFamily="34" charset="0"/>
        <a:buChar char="–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defTabSz="914400" rtl="0" eaLnBrk="1" latinLnBrk="0" hangingPunct="1">
        <a:spcBef>
          <a:spcPts val="600"/>
        </a:spcBef>
        <a:buFont typeface="Euphemia" pitchFamily="34" charset="0"/>
        <a:buChar char="–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874520" indent="-228600" algn="l" defTabSz="914400" rtl="0" eaLnBrk="1" latinLnBrk="0" hangingPunct="1">
        <a:spcBef>
          <a:spcPts val="600"/>
        </a:spcBef>
        <a:buFont typeface="Euphemia" pitchFamily="34" charset="0"/>
        <a:buChar char="–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48840" indent="-228600" algn="l" defTabSz="914400" rtl="0" eaLnBrk="1" latinLnBrk="0" hangingPunct="1">
        <a:spcBef>
          <a:spcPts val="600"/>
        </a:spcBef>
        <a:buFont typeface="Euphemia" pitchFamily="34" charset="0"/>
        <a:buChar char="–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23160" indent="-228600" algn="l" defTabSz="914400" rtl="0" eaLnBrk="1" latinLnBrk="0" hangingPunct="1">
        <a:spcBef>
          <a:spcPts val="600"/>
        </a:spcBef>
        <a:buFont typeface="Euphemia" pitchFamily="34" charset="0"/>
        <a:buChar char="–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 smtClean="0"/>
              <a:t>Self Concept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 smtClean="0"/>
              <a:t>Personal Development 1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981769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Who am I and who can I be for others?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/>
          </a:bodyPr>
          <a:lstStyle/>
          <a:p>
            <a:pPr marL="0" indent="0" algn="ctr">
              <a:lnSpc>
                <a:spcPct val="150000"/>
              </a:lnSpc>
              <a:spcBef>
                <a:spcPts val="0"/>
              </a:spcBef>
              <a:buNone/>
            </a:pPr>
            <a:r>
              <a:rPr lang="en-GB" sz="4800" i="1" dirty="0" smtClean="0"/>
              <a:t>“The Unexamined </a:t>
            </a:r>
            <a:r>
              <a:rPr lang="en-GB" sz="4800" i="1" dirty="0"/>
              <a:t>L</a:t>
            </a:r>
            <a:r>
              <a:rPr lang="en-GB" sz="4800" i="1" dirty="0" smtClean="0"/>
              <a:t>ife is not Worth Living”</a:t>
            </a:r>
          </a:p>
          <a:p>
            <a:pPr marL="0" indent="0" algn="ctr">
              <a:lnSpc>
                <a:spcPct val="150000"/>
              </a:lnSpc>
              <a:spcBef>
                <a:spcPts val="0"/>
              </a:spcBef>
              <a:buNone/>
            </a:pPr>
            <a:r>
              <a:rPr lang="en-GB" sz="2000" i="1" dirty="0" smtClean="0"/>
              <a:t>(Socrates)</a:t>
            </a:r>
            <a:endParaRPr lang="en-GB" sz="2000" i="1" dirty="0"/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65938" y="1676400"/>
            <a:ext cx="3371850" cy="4495800"/>
          </a:xfrm>
        </p:spPr>
      </p:pic>
    </p:spTree>
    <p:extLst>
      <p:ext uri="{BB962C8B-B14F-4D97-AF65-F5344CB8AC3E}">
        <p14:creationId xmlns:p14="http://schemas.microsoft.com/office/powerpoint/2010/main" val="14639225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4000" i="1" dirty="0" smtClean="0"/>
              <a:t>“ An unaware counsellor leading an unexamined life is likely to be a liability, rather than an asset” </a:t>
            </a:r>
          </a:p>
          <a:p>
            <a:pPr marL="0" indent="0" algn="ctr">
              <a:buNone/>
            </a:pPr>
            <a:r>
              <a:rPr lang="en-GB" sz="4000" i="1" dirty="0" smtClean="0"/>
              <a:t> </a:t>
            </a:r>
            <a:r>
              <a:rPr lang="en-GB" i="1" dirty="0" smtClean="0"/>
              <a:t>(Dryden &amp; Thorne, 1991) </a:t>
            </a:r>
            <a:endParaRPr lang="en-GB" i="1" dirty="0"/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82444" y="1052736"/>
            <a:ext cx="4699000" cy="4679156"/>
          </a:xfrm>
        </p:spPr>
      </p:pic>
    </p:spTree>
    <p:extLst>
      <p:ext uri="{BB962C8B-B14F-4D97-AF65-F5344CB8AC3E}">
        <p14:creationId xmlns:p14="http://schemas.microsoft.com/office/powerpoint/2010/main" val="8871859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ontent Placeholder 5"/>
          <p:cNvSpPr>
            <a:spLocks noGrp="1"/>
          </p:cNvSpPr>
          <p:nvPr>
            <p:ph sz="half" idx="1"/>
          </p:nvPr>
        </p:nvSpPr>
        <p:spPr>
          <a:xfrm>
            <a:off x="1293812" y="1676400"/>
            <a:ext cx="5304656" cy="4495800"/>
          </a:xfrm>
        </p:spPr>
        <p:txBody>
          <a:bodyPr>
            <a:normAutofit lnSpcReduction="10000"/>
          </a:bodyPr>
          <a:lstStyle/>
          <a:p>
            <a:pPr marL="0" indent="0" algn="ctr">
              <a:buNone/>
            </a:pPr>
            <a:r>
              <a:rPr lang="en-GB" sz="5400" i="1" dirty="0" smtClean="0"/>
              <a:t>“ We live in a fantasy world, a world of illusion,  The great task in life is to find </a:t>
            </a:r>
            <a:r>
              <a:rPr lang="en-GB" sz="5400" i="1" dirty="0"/>
              <a:t>reality” </a:t>
            </a:r>
            <a:r>
              <a:rPr lang="en-GB" sz="2600" i="1" dirty="0"/>
              <a:t>Iris Murdoch (1983)</a:t>
            </a:r>
          </a:p>
        </p:txBody>
      </p:sp>
      <p:pic>
        <p:nvPicPr>
          <p:cNvPr id="8" name="Content Placeholder 7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70476" y="1676400"/>
            <a:ext cx="4699000" cy="3134196"/>
          </a:xfrm>
        </p:spPr>
      </p:pic>
    </p:spTree>
    <p:extLst>
      <p:ext uri="{BB962C8B-B14F-4D97-AF65-F5344CB8AC3E}">
        <p14:creationId xmlns:p14="http://schemas.microsoft.com/office/powerpoint/2010/main" val="15253641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1293813" y="381000"/>
            <a:ext cx="4800599" cy="599728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‘</a:t>
            </a:r>
            <a:r>
              <a:rPr lang="en-GB" dirty="0" smtClean="0">
                <a:solidFill>
                  <a:schemeClr val="accent6">
                    <a:lumMod val="50000"/>
                  </a:schemeClr>
                </a:solidFill>
                <a:latin typeface="+mn-lt"/>
              </a:rPr>
              <a:t>The Consciousness of the Self’</a:t>
            </a:r>
            <a:endParaRPr lang="en-GB" dirty="0">
              <a:solidFill>
                <a:schemeClr val="accent6">
                  <a:lumMod val="50000"/>
                </a:schemeClr>
              </a:solidFill>
              <a:latin typeface="+mn-lt"/>
            </a:endParaRPr>
          </a:p>
        </p:txBody>
      </p:sp>
      <p:sp>
        <p:nvSpPr>
          <p:cNvPr id="6" name="Content Placeholder 5"/>
          <p:cNvSpPr>
            <a:spLocks noGrp="1"/>
          </p:cNvSpPr>
          <p:nvPr>
            <p:ph sz="half" idx="1"/>
          </p:nvPr>
        </p:nvSpPr>
        <p:spPr>
          <a:xfrm>
            <a:off x="1293812" y="1124744"/>
            <a:ext cx="4700016" cy="5047456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v"/>
            </a:pPr>
            <a:endParaRPr lang="en-GB" sz="2800" dirty="0" smtClean="0">
              <a:solidFill>
                <a:schemeClr val="accent6">
                  <a:lumMod val="50000"/>
                </a:schemeClr>
              </a:solidFill>
            </a:endParaRPr>
          </a:p>
          <a:p>
            <a:pPr>
              <a:buFont typeface="Wingdings" panose="05000000000000000000" pitchFamily="2" charset="2"/>
              <a:buChar char="v"/>
            </a:pPr>
            <a:r>
              <a:rPr lang="en-GB" sz="2800" dirty="0" smtClean="0">
                <a:solidFill>
                  <a:schemeClr val="accent6">
                    <a:lumMod val="50000"/>
                  </a:schemeClr>
                </a:solidFill>
              </a:rPr>
              <a:t>William </a:t>
            </a:r>
            <a:r>
              <a:rPr lang="en-GB" sz="2800" dirty="0">
                <a:solidFill>
                  <a:schemeClr val="accent6">
                    <a:lumMod val="50000"/>
                  </a:schemeClr>
                </a:solidFill>
              </a:rPr>
              <a:t>James (1890) in his text ‘The Principles of Psychology discussed the sense that people’s thoughts and feelings about themselves are important determinants of their behaviour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sz="2800" dirty="0" smtClean="0">
                <a:solidFill>
                  <a:schemeClr val="accent6">
                    <a:lumMod val="50000"/>
                  </a:schemeClr>
                </a:solidFill>
              </a:rPr>
              <a:t>Carl </a:t>
            </a:r>
            <a:r>
              <a:rPr lang="en-GB" sz="2800" dirty="0">
                <a:solidFill>
                  <a:schemeClr val="accent6">
                    <a:lumMod val="50000"/>
                  </a:schemeClr>
                </a:solidFill>
              </a:rPr>
              <a:t>Rogers – The ‘ideal self’ and the ‘real self’</a:t>
            </a:r>
          </a:p>
        </p:txBody>
      </p:sp>
      <p:pic>
        <p:nvPicPr>
          <p:cNvPr id="3" name="Content Placeholder 2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34372" y="44624"/>
            <a:ext cx="6454453" cy="6813376"/>
          </a:xfrm>
        </p:spPr>
      </p:pic>
    </p:spTree>
    <p:extLst>
      <p:ext uri="{BB962C8B-B14F-4D97-AF65-F5344CB8AC3E}">
        <p14:creationId xmlns:p14="http://schemas.microsoft.com/office/powerpoint/2010/main" val="38237668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31855" y="260649"/>
            <a:ext cx="7125113" cy="648071"/>
          </a:xfrm>
        </p:spPr>
        <p:txBody>
          <a:bodyPr/>
          <a:lstStyle/>
          <a:p>
            <a:pPr algn="ctr"/>
            <a:r>
              <a:rPr lang="en-GB" dirty="0" smtClean="0">
                <a:solidFill>
                  <a:schemeClr val="accent6">
                    <a:lumMod val="50000"/>
                  </a:schemeClr>
                </a:solidFill>
                <a:latin typeface="+mn-lt"/>
              </a:rPr>
              <a:t>What is ‘</a:t>
            </a:r>
            <a:r>
              <a:rPr lang="en-GB" i="1" dirty="0" smtClean="0">
                <a:solidFill>
                  <a:schemeClr val="accent6">
                    <a:lumMod val="50000"/>
                  </a:schemeClr>
                </a:solidFill>
                <a:latin typeface="+mn-lt"/>
              </a:rPr>
              <a:t>The Self ‘</a:t>
            </a:r>
            <a:r>
              <a:rPr lang="en-GB" dirty="0" smtClean="0">
                <a:solidFill>
                  <a:schemeClr val="accent6">
                    <a:lumMod val="50000"/>
                  </a:schemeClr>
                </a:solidFill>
                <a:latin typeface="+mn-lt"/>
              </a:rPr>
              <a:t> ?</a:t>
            </a:r>
            <a:endParaRPr lang="en-GB" dirty="0">
              <a:solidFill>
                <a:schemeClr val="accent6">
                  <a:lumMod val="50000"/>
                </a:schemeClr>
              </a:solidFill>
              <a:latin typeface="+mn-lt"/>
            </a:endParaRPr>
          </a:p>
        </p:txBody>
      </p:sp>
      <p:graphicFrame>
        <p:nvGraphicFramePr>
          <p:cNvPr id="5" name="Content Placeholder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15129358"/>
              </p:ext>
            </p:extLst>
          </p:nvPr>
        </p:nvGraphicFramePr>
        <p:xfrm>
          <a:off x="1845940" y="1124744"/>
          <a:ext cx="8496944" cy="54006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8418723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93812" y="332656"/>
            <a:ext cx="4700016" cy="5839544"/>
          </a:xfrm>
        </p:spPr>
        <p:txBody>
          <a:bodyPr>
            <a:normAutofit/>
          </a:bodyPr>
          <a:lstStyle/>
          <a:p>
            <a:pPr marL="0" indent="0" algn="ctr">
              <a:lnSpc>
                <a:spcPct val="150000"/>
              </a:lnSpc>
              <a:spcBef>
                <a:spcPts val="0"/>
              </a:spcBef>
              <a:buNone/>
            </a:pPr>
            <a:r>
              <a:rPr lang="en-GB" sz="3200" i="1" dirty="0" smtClean="0"/>
              <a:t>“ The degree in which I can create relationships </a:t>
            </a:r>
            <a:r>
              <a:rPr lang="en-GB" sz="3200" i="1" dirty="0" smtClean="0"/>
              <a:t>which facilitate the growth of others as separate persons is a measure of the growth I have achieved in myself”</a:t>
            </a:r>
            <a:endParaRPr lang="en-GB" sz="3200" i="1" dirty="0"/>
          </a:p>
          <a:p>
            <a:pPr marL="0" indent="0" algn="ctr">
              <a:lnSpc>
                <a:spcPct val="150000"/>
              </a:lnSpc>
              <a:spcBef>
                <a:spcPts val="0"/>
              </a:spcBef>
              <a:buNone/>
            </a:pPr>
            <a:r>
              <a:rPr lang="en-GB" i="1" dirty="0" smtClean="0"/>
              <a:t>(Rogers, 1961)</a:t>
            </a:r>
            <a:endParaRPr lang="en-GB" i="1" dirty="0"/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42484" y="908720"/>
            <a:ext cx="3986543" cy="4495800"/>
          </a:xfrm>
        </p:spPr>
      </p:pic>
    </p:spTree>
    <p:extLst>
      <p:ext uri="{BB962C8B-B14F-4D97-AF65-F5344CB8AC3E}">
        <p14:creationId xmlns:p14="http://schemas.microsoft.com/office/powerpoint/2010/main" val="30121604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>
          <a:xfrm>
            <a:off x="1293812" y="980728"/>
            <a:ext cx="4700016" cy="5191472"/>
          </a:xfrm>
        </p:spPr>
        <p:txBody>
          <a:bodyPr>
            <a:noAutofit/>
          </a:bodyPr>
          <a:lstStyle/>
          <a:p>
            <a:pPr marL="0" indent="0" algn="ctr">
              <a:buNone/>
            </a:pPr>
            <a:r>
              <a:rPr lang="en-GB" sz="4000" dirty="0">
                <a:solidFill>
                  <a:schemeClr val="accent6">
                    <a:lumMod val="50000"/>
                  </a:schemeClr>
                </a:solidFill>
                <a:latin typeface="Californian FB" panose="0207040306080B030204" pitchFamily="18" charset="0"/>
              </a:rPr>
              <a:t>‘</a:t>
            </a:r>
            <a:r>
              <a:rPr lang="en-GB" sz="4000" dirty="0">
                <a:solidFill>
                  <a:schemeClr val="accent6">
                    <a:lumMod val="50000"/>
                  </a:schemeClr>
                </a:solidFill>
              </a:rPr>
              <a:t>Each person exists and reacts in a continuing changing world of experience of which he or she is the centre</a:t>
            </a:r>
            <a:r>
              <a:rPr lang="en-GB" sz="3200" dirty="0" smtClean="0">
                <a:solidFill>
                  <a:schemeClr val="accent6">
                    <a:lumMod val="50000"/>
                  </a:schemeClr>
                </a:solidFill>
              </a:rPr>
              <a:t>’ (Rogers, 1951)</a:t>
            </a:r>
            <a:endParaRPr lang="en-GB" sz="3200" dirty="0">
              <a:solidFill>
                <a:schemeClr val="accent6">
                  <a:lumMod val="50000"/>
                </a:schemeClr>
              </a:solidFill>
            </a:endParaRPr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02362" y="332656"/>
            <a:ext cx="5292649" cy="5803979"/>
          </a:xfrm>
        </p:spPr>
      </p:pic>
    </p:spTree>
    <p:extLst>
      <p:ext uri="{BB962C8B-B14F-4D97-AF65-F5344CB8AC3E}">
        <p14:creationId xmlns:p14="http://schemas.microsoft.com/office/powerpoint/2010/main" val="5749057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en-GB" sz="3600" dirty="0" smtClean="0"/>
              <a:t>“The human organism seems capable of enduring anything in the universe except a clear, complete, fully conscious view of himself as he actually is” </a:t>
            </a:r>
            <a:r>
              <a:rPr lang="en-GB" dirty="0" smtClean="0"/>
              <a:t>(Egan, 1973)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7" name="Content Placeholder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14492" y="1196752"/>
            <a:ext cx="4495800" cy="4495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437367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theme/theme1.xml><?xml version="1.0" encoding="utf-8"?>
<a:theme xmlns:a="http://schemas.openxmlformats.org/drawingml/2006/main" name="Serenity 16x9">
  <a:themeElements>
    <a:clrScheme name="Serenity_16x9">
      <a:dk1>
        <a:srgbClr val="164B4F"/>
      </a:dk1>
      <a:lt1>
        <a:sysClr val="window" lastClr="FFFFFF"/>
      </a:lt1>
      <a:dk2>
        <a:srgbClr val="000000"/>
      </a:dk2>
      <a:lt2>
        <a:srgbClr val="C5E5EC"/>
      </a:lt2>
      <a:accent1>
        <a:srgbClr val="1B91A1"/>
      </a:accent1>
      <a:accent2>
        <a:srgbClr val="46AC6F"/>
      </a:accent2>
      <a:accent3>
        <a:srgbClr val="37AFD5"/>
      </a:accent3>
      <a:accent4>
        <a:srgbClr val="6786A9"/>
      </a:accent4>
      <a:accent5>
        <a:srgbClr val="90A693"/>
      </a:accent5>
      <a:accent6>
        <a:srgbClr val="389066"/>
      </a:accent6>
      <a:hlink>
        <a:srgbClr val="27A99A"/>
      </a:hlink>
      <a:folHlink>
        <a:srgbClr val="94AE9D"/>
      </a:folHlink>
    </a:clrScheme>
    <a:fontScheme name="Euphemia">
      <a:majorFont>
        <a:latin typeface="Euphemia"/>
        <a:ea typeface=""/>
        <a:cs typeface=""/>
      </a:majorFont>
      <a:minorFont>
        <a:latin typeface="Euphemia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/>
      <a:bodyPr rtlCol="0" anchor="ctr"/>
      <a:lstStyle>
        <a:defPPr algn="ctr">
          <a:defRPr sz="2400"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 w="12700"/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none" rtlCol="0">
        <a:spAutoFit/>
      </a:bodyPr>
      <a:lstStyle>
        <a:defPPr>
          <a:lnSpc>
            <a:spcPct val="90000"/>
          </a:lnSpc>
          <a:defRPr/>
        </a:defPPr>
      </a:lstStyle>
    </a:txDef>
  </a:objectDefaults>
  <a:extraClrSchemeLst/>
  <a:extLst>
    <a:ext uri="{05A4C25C-085E-4340-85A3-A5531E510DB2}">
      <thm15:themeFamily xmlns:thm15="http://schemas.microsoft.com/office/thememl/2012/main" name="TF02801109.potx" id="{B47C65E8-9F73-4C4F-A3C2-84725F71438E}" vid="{CFC30A9F-F7E5-41F4-B6B7-D2E5B79E3BFB}"/>
    </a:ext>
  </a:extLst>
</a:theme>
</file>

<file path=ppt/theme/theme2.xml><?xml version="1.0" encoding="utf-8"?>
<a:theme xmlns:a="http://schemas.openxmlformats.org/drawingml/2006/main" name="Office Theme">
  <a:themeElements>
    <a:clrScheme name="Serenity">
      <a:dk1>
        <a:srgbClr val="164B4F"/>
      </a:dk1>
      <a:lt1>
        <a:sysClr val="window" lastClr="FFFFFF"/>
      </a:lt1>
      <a:dk2>
        <a:srgbClr val="000000"/>
      </a:dk2>
      <a:lt2>
        <a:srgbClr val="C5E5EC"/>
      </a:lt2>
      <a:accent1>
        <a:srgbClr val="1B91A1"/>
      </a:accent1>
      <a:accent2>
        <a:srgbClr val="46AC6F"/>
      </a:accent2>
      <a:accent3>
        <a:srgbClr val="37AFD5"/>
      </a:accent3>
      <a:accent4>
        <a:srgbClr val="6786A9"/>
      </a:accent4>
      <a:accent5>
        <a:srgbClr val="90A693"/>
      </a:accent5>
      <a:accent6>
        <a:srgbClr val="389066"/>
      </a:accent6>
      <a:hlink>
        <a:srgbClr val="27A99A"/>
      </a:hlink>
      <a:folHlink>
        <a:srgbClr val="94AE9D"/>
      </a:folHlink>
    </a:clrScheme>
    <a:fontScheme name="Euphemia">
      <a:majorFont>
        <a:latin typeface="Euphemia"/>
        <a:ea typeface=""/>
        <a:cs typeface=""/>
      </a:majorFont>
      <a:minorFont>
        <a:latin typeface="Euphemia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erenity">
      <a:dk1>
        <a:srgbClr val="164B4F"/>
      </a:dk1>
      <a:lt1>
        <a:sysClr val="window" lastClr="FFFFFF"/>
      </a:lt1>
      <a:dk2>
        <a:srgbClr val="000000"/>
      </a:dk2>
      <a:lt2>
        <a:srgbClr val="C5E5EC"/>
      </a:lt2>
      <a:accent1>
        <a:srgbClr val="1B91A1"/>
      </a:accent1>
      <a:accent2>
        <a:srgbClr val="46AC6F"/>
      </a:accent2>
      <a:accent3>
        <a:srgbClr val="37AFD5"/>
      </a:accent3>
      <a:accent4>
        <a:srgbClr val="6786A9"/>
      </a:accent4>
      <a:accent5>
        <a:srgbClr val="90A693"/>
      </a:accent5>
      <a:accent6>
        <a:srgbClr val="389066"/>
      </a:accent6>
      <a:hlink>
        <a:srgbClr val="27A99A"/>
      </a:hlink>
      <a:folHlink>
        <a:srgbClr val="94AE9D"/>
      </a:folHlink>
    </a:clrScheme>
    <a:fontScheme name="Euphemia">
      <a:majorFont>
        <a:latin typeface="Euphemia"/>
        <a:ea typeface=""/>
        <a:cs typeface=""/>
      </a:majorFont>
      <a:minorFont>
        <a:latin typeface="Euphemia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DirectSourceMarket xmlns="4873beb7-5857-4685-be1f-d57550cc96cc" xsi:nil="true"/>
    <ApprovalStatus xmlns="4873beb7-5857-4685-be1f-d57550cc96cc">InProgress</ApprovalStatus>
    <MarketSpecific xmlns="4873beb7-5857-4685-be1f-d57550cc96cc">false</MarketSpecific>
    <LocComments xmlns="4873beb7-5857-4685-be1f-d57550cc96cc" xsi:nil="true"/>
    <ThumbnailAssetId xmlns="4873beb7-5857-4685-be1f-d57550cc96cc" xsi:nil="true"/>
    <PrimaryImageGen xmlns="4873beb7-5857-4685-be1f-d57550cc96cc">false</PrimaryImageGen>
    <LegacyData xmlns="4873beb7-5857-4685-be1f-d57550cc96cc" xsi:nil="true"/>
    <LocRecommendedHandoff xmlns="4873beb7-5857-4685-be1f-d57550cc96cc" xsi:nil="true"/>
    <BusinessGroup xmlns="4873beb7-5857-4685-be1f-d57550cc96cc" xsi:nil="true"/>
    <BlockPublish xmlns="4873beb7-5857-4685-be1f-d57550cc96cc">false</BlockPublish>
    <TPFriendlyName xmlns="4873beb7-5857-4685-be1f-d57550cc96cc" xsi:nil="true"/>
    <NumericId xmlns="4873beb7-5857-4685-be1f-d57550cc96cc" xsi:nil="true"/>
    <APEditor xmlns="4873beb7-5857-4685-be1f-d57550cc96cc">
      <UserInfo>
        <DisplayName/>
        <AccountId xsi:nil="true"/>
        <AccountType/>
      </UserInfo>
    </APEditor>
    <SourceTitle xmlns="4873beb7-5857-4685-be1f-d57550cc96cc" xsi:nil="true"/>
    <OpenTemplate xmlns="4873beb7-5857-4685-be1f-d57550cc96cc">true</OpenTemplate>
    <UALocComments xmlns="4873beb7-5857-4685-be1f-d57550cc96cc" xsi:nil="true"/>
    <ParentAssetId xmlns="4873beb7-5857-4685-be1f-d57550cc96cc" xsi:nil="true"/>
    <IntlLangReviewDate xmlns="4873beb7-5857-4685-be1f-d57550cc96cc" xsi:nil="true"/>
    <FeatureTagsTaxHTField0 xmlns="4873beb7-5857-4685-be1f-d57550cc96cc">
      <Terms xmlns="http://schemas.microsoft.com/office/infopath/2007/PartnerControls"/>
    </FeatureTagsTaxHTField0>
    <PublishStatusLookup xmlns="4873beb7-5857-4685-be1f-d57550cc96cc">
      <Value>1360506</Value>
    </PublishStatusLookup>
    <Providers xmlns="4873beb7-5857-4685-be1f-d57550cc96cc" xsi:nil="true"/>
    <MachineTranslated xmlns="4873beb7-5857-4685-be1f-d57550cc96cc">false</MachineTranslated>
    <OriginalSourceMarket xmlns="4873beb7-5857-4685-be1f-d57550cc96cc" xsi:nil="true"/>
    <APDescription xmlns="4873beb7-5857-4685-be1f-d57550cc96cc" xsi:nil="true"/>
    <ClipArtFilename xmlns="4873beb7-5857-4685-be1f-d57550cc96cc" xsi:nil="true"/>
    <ContentItem xmlns="4873beb7-5857-4685-be1f-d57550cc96cc" xsi:nil="true"/>
    <TPInstallLocation xmlns="4873beb7-5857-4685-be1f-d57550cc96cc" xsi:nil="true"/>
    <PublishTargets xmlns="4873beb7-5857-4685-be1f-d57550cc96cc">OfficeOnlineVNext</PublishTargets>
    <TimesCloned xmlns="4873beb7-5857-4685-be1f-d57550cc96cc" xsi:nil="true"/>
    <AssetStart xmlns="4873beb7-5857-4685-be1f-d57550cc96cc">2011-12-12T13:37:00+00:00</AssetStart>
    <Provider xmlns="4873beb7-5857-4685-be1f-d57550cc96cc" xsi:nil="true"/>
    <AcquiredFrom xmlns="4873beb7-5857-4685-be1f-d57550cc96cc">Internal MS</AcquiredFrom>
    <FriendlyTitle xmlns="4873beb7-5857-4685-be1f-d57550cc96cc" xsi:nil="true"/>
    <LastHandOff xmlns="4873beb7-5857-4685-be1f-d57550cc96cc" xsi:nil="true"/>
    <TPClientViewer xmlns="4873beb7-5857-4685-be1f-d57550cc96cc" xsi:nil="true"/>
    <UACurrentWords xmlns="4873beb7-5857-4685-be1f-d57550cc96cc" xsi:nil="true"/>
    <ArtSampleDocs xmlns="4873beb7-5857-4685-be1f-d57550cc96cc" xsi:nil="true"/>
    <UALocRecommendation xmlns="4873beb7-5857-4685-be1f-d57550cc96cc">Localize</UALocRecommendation>
    <Manager xmlns="4873beb7-5857-4685-be1f-d57550cc96cc" xsi:nil="true"/>
    <ShowIn xmlns="4873beb7-5857-4685-be1f-d57550cc96cc">Show everywhere</ShowIn>
    <UANotes xmlns="4873beb7-5857-4685-be1f-d57550cc96cc" xsi:nil="true"/>
    <TemplateStatus xmlns="4873beb7-5857-4685-be1f-d57550cc96cc">Complete</TemplateStatus>
    <InternalTagsTaxHTField0 xmlns="4873beb7-5857-4685-be1f-d57550cc96cc">
      <Terms xmlns="http://schemas.microsoft.com/office/infopath/2007/PartnerControls"/>
    </InternalTagsTaxHTField0>
    <CSXHash xmlns="4873beb7-5857-4685-be1f-d57550cc96cc" xsi:nil="true"/>
    <Downloads xmlns="4873beb7-5857-4685-be1f-d57550cc96cc">0</Downloads>
    <VoteCount xmlns="4873beb7-5857-4685-be1f-d57550cc96cc" xsi:nil="true"/>
    <OOCacheId xmlns="4873beb7-5857-4685-be1f-d57550cc96cc" xsi:nil="true"/>
    <IsDeleted xmlns="4873beb7-5857-4685-be1f-d57550cc96cc">false</IsDeleted>
    <AssetExpire xmlns="4873beb7-5857-4685-be1f-d57550cc96cc">2035-01-01T08:00:00+00:00</AssetExpire>
    <DSATActionTaken xmlns="4873beb7-5857-4685-be1f-d57550cc96cc" xsi:nil="true"/>
    <CSXSubmissionMarket xmlns="4873beb7-5857-4685-be1f-d57550cc96cc" xsi:nil="true"/>
    <TPExecutable xmlns="4873beb7-5857-4685-be1f-d57550cc96cc" xsi:nil="true"/>
    <SubmitterId xmlns="4873beb7-5857-4685-be1f-d57550cc96cc" xsi:nil="true"/>
    <EditorialTags xmlns="4873beb7-5857-4685-be1f-d57550cc96cc" xsi:nil="true"/>
    <ApprovalLog xmlns="4873beb7-5857-4685-be1f-d57550cc96cc" xsi:nil="true"/>
    <AssetType xmlns="4873beb7-5857-4685-be1f-d57550cc96cc">TP</AssetType>
    <BugNumber xmlns="4873beb7-5857-4685-be1f-d57550cc96cc" xsi:nil="true"/>
    <CSXSubmissionDate xmlns="4873beb7-5857-4685-be1f-d57550cc96cc" xsi:nil="true"/>
    <CSXUpdate xmlns="4873beb7-5857-4685-be1f-d57550cc96cc">false</CSXUpdate>
    <Milestone xmlns="4873beb7-5857-4685-be1f-d57550cc96cc" xsi:nil="true"/>
    <RecommendationsModifier xmlns="4873beb7-5857-4685-be1f-d57550cc96cc" xsi:nil="true"/>
    <OriginAsset xmlns="4873beb7-5857-4685-be1f-d57550cc96cc" xsi:nil="true"/>
    <TPComponent xmlns="4873beb7-5857-4685-be1f-d57550cc96cc" xsi:nil="true"/>
    <AssetId xmlns="4873beb7-5857-4685-be1f-d57550cc96cc">TP102801108</AssetId>
    <IntlLocPriority xmlns="4873beb7-5857-4685-be1f-d57550cc96cc" xsi:nil="true"/>
    <PolicheckWords xmlns="4873beb7-5857-4685-be1f-d57550cc96cc" xsi:nil="true"/>
    <TPLaunchHelpLink xmlns="4873beb7-5857-4685-be1f-d57550cc96cc" xsi:nil="true"/>
    <TPApplication xmlns="4873beb7-5857-4685-be1f-d57550cc96cc" xsi:nil="true"/>
    <CrawlForDependencies xmlns="4873beb7-5857-4685-be1f-d57550cc96cc">false</CrawlForDependencies>
    <HandoffToMSDN xmlns="4873beb7-5857-4685-be1f-d57550cc96cc" xsi:nil="true"/>
    <PlannedPubDate xmlns="4873beb7-5857-4685-be1f-d57550cc96cc" xsi:nil="true"/>
    <IntlLangReviewer xmlns="4873beb7-5857-4685-be1f-d57550cc96cc" xsi:nil="true"/>
    <TrustLevel xmlns="4873beb7-5857-4685-be1f-d57550cc96cc">1 Microsoft Managed Content</TrustLevel>
    <LocLastLocAttemptVersionLookup xmlns="4873beb7-5857-4685-be1f-d57550cc96cc">706526</LocLastLocAttemptVersionLookup>
    <IsSearchable xmlns="4873beb7-5857-4685-be1f-d57550cc96cc">true</IsSearchable>
    <TemplateTemplateType xmlns="4873beb7-5857-4685-be1f-d57550cc96cc">PowerPoint Presentation Template</TemplateTemplateType>
    <CampaignTagsTaxHTField0 xmlns="4873beb7-5857-4685-be1f-d57550cc96cc">
      <Terms xmlns="http://schemas.microsoft.com/office/infopath/2007/PartnerControls"/>
    </CampaignTagsTaxHTField0>
    <TPNamespace xmlns="4873beb7-5857-4685-be1f-d57550cc96cc" xsi:nil="true"/>
    <TaxCatchAll xmlns="4873beb7-5857-4685-be1f-d57550cc96cc"/>
    <Markets xmlns="4873beb7-5857-4685-be1f-d57550cc96cc"/>
    <UAProjectedTotalWords xmlns="4873beb7-5857-4685-be1f-d57550cc96cc" xsi:nil="true"/>
    <IntlLangReview xmlns="4873beb7-5857-4685-be1f-d57550cc96cc">false</IntlLangReview>
    <OutputCachingOn xmlns="4873beb7-5857-4685-be1f-d57550cc96cc">false</OutputCachingOn>
    <AverageRating xmlns="4873beb7-5857-4685-be1f-d57550cc96cc" xsi:nil="true"/>
    <APAuthor xmlns="4873beb7-5857-4685-be1f-d57550cc96cc">
      <UserInfo>
        <DisplayName>REDMOND\v-soujap</DisplayName>
        <AccountId>1954</AccountId>
        <AccountType/>
      </UserInfo>
    </APAuthor>
    <LocManualTestRequired xmlns="4873beb7-5857-4685-be1f-d57550cc96cc">false</LocManualTestRequired>
    <TPCommandLine xmlns="4873beb7-5857-4685-be1f-d57550cc96cc" xsi:nil="true"/>
    <TPAppVersion xmlns="4873beb7-5857-4685-be1f-d57550cc96cc" xsi:nil="true"/>
    <EditorialStatus xmlns="4873beb7-5857-4685-be1f-d57550cc96cc">Complete</EditorialStatus>
    <LastModifiedDateTime xmlns="4873beb7-5857-4685-be1f-d57550cc96cc" xsi:nil="true"/>
    <ScenarioTagsTaxHTField0 xmlns="4873beb7-5857-4685-be1f-d57550cc96cc">
      <Terms xmlns="http://schemas.microsoft.com/office/infopath/2007/PartnerControls"/>
    </ScenarioTagsTaxHTField0>
    <OriginalRelease xmlns="4873beb7-5857-4685-be1f-d57550cc96cc">14</OriginalRelease>
    <TPLaunchHelpLinkType xmlns="4873beb7-5857-4685-be1f-d57550cc96cc">Template</TPLaunchHelpLinkType>
    <LocalizationTagsTaxHTField0 xmlns="4873beb7-5857-4685-be1f-d57550cc96cc">
      <Terms xmlns="http://schemas.microsoft.com/office/infopath/2007/PartnerControls"/>
    </LocalizationTagsTaxHTField0>
    <LocMarketGroupTiers2 xmlns="4873beb7-5857-4685-be1f-d57550cc96cc" xsi:nil="true"/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TemplateFile" ma:contentTypeID="0x0101006EDDDB5EE6D98C44930B742096920B300400F5B6D36B3EF94B4E9A635CDF2A18F5B8" ma:contentTypeVersion="72" ma:contentTypeDescription="Create a new document." ma:contentTypeScope="" ma:versionID="a23e56308344d904b51738559c3d67c9">
  <xsd:schema xmlns:xsd="http://www.w3.org/2001/XMLSchema" xmlns:xs="http://www.w3.org/2001/XMLSchema" xmlns:p="http://schemas.microsoft.com/office/2006/metadata/properties" xmlns:ns2="4873beb7-5857-4685-be1f-d57550cc96cc" targetNamespace="http://schemas.microsoft.com/office/2006/metadata/properties" ma:root="true" ma:fieldsID="cd0908cc4600e77bf5da051303e00c8d" ns2:_="">
    <xsd:import namespace="4873beb7-5857-4685-be1f-d57550cc96cc"/>
    <xsd:element name="properties">
      <xsd:complexType>
        <xsd:sequence>
          <xsd:element name="documentManagement">
            <xsd:complexType>
              <xsd:all>
                <xsd:element ref="ns2:AcquiredFrom" minOccurs="0"/>
                <xsd:element ref="ns2:UACurrentWords" minOccurs="0"/>
                <xsd:element ref="ns2:TPApplication" minOccurs="0"/>
                <xsd:element ref="ns2:ApprovalLog" minOccurs="0"/>
                <xsd:element ref="ns2:ApprovalStatus" minOccurs="0"/>
                <xsd:element ref="ns2:AssetStart" minOccurs="0"/>
                <xsd:element ref="ns2:AssetExpire" minOccurs="0"/>
                <xsd:element ref="ns2:AssetId" minOccurs="0"/>
                <xsd:element ref="ns2:IsSearchable" minOccurs="0"/>
                <xsd:element ref="ns2:AssetType" minOccurs="0"/>
                <xsd:element ref="ns2:APAuthor" minOccurs="0"/>
                <xsd:element ref="ns2:AverageRating" minOccurs="0"/>
                <xsd:element ref="ns2:BlockPublish" minOccurs="0"/>
                <xsd:element ref="ns2:BugNumber" minOccurs="0"/>
                <xsd:element ref="ns2:CampaignTagsTaxHTField0" minOccurs="0"/>
                <xsd:element ref="ns2:TPClientViewer" minOccurs="0"/>
                <xsd:element ref="ns2:ClipArtFilename" minOccurs="0"/>
                <xsd:element ref="ns2:TPCommandLine" minOccurs="0"/>
                <xsd:element ref="ns2:TPComponent" minOccurs="0"/>
                <xsd:element ref="ns2:ContentItem" minOccurs="0"/>
                <xsd:element ref="ns2:CrawlForDependencies" minOccurs="0"/>
                <xsd:element ref="ns2:CSXHash" minOccurs="0"/>
                <xsd:element ref="ns2:CSXSubmissionMarket" minOccurs="0"/>
                <xsd:element ref="ns2:CSXUpdate" minOccurs="0"/>
                <xsd:element ref="ns2:IntlLangReviewDate" minOccurs="0"/>
                <xsd:element ref="ns2:IsDeleted" minOccurs="0"/>
                <xsd:element ref="ns2:APDescription" minOccurs="0"/>
                <xsd:element ref="ns2:DirectSourceMarket" minOccurs="0"/>
                <xsd:element ref="ns2:Downloads" minOccurs="0"/>
                <xsd:element ref="ns2:DSATActionTaken" minOccurs="0"/>
                <xsd:element ref="ns2:APEditor" minOccurs="0"/>
                <xsd:element ref="ns2:EditorialStatus" minOccurs="0"/>
                <xsd:element ref="ns2:EditorialTags" minOccurs="0"/>
                <xsd:element ref="ns2:TPExecutable" minOccurs="0"/>
                <xsd:element ref="ns2:FeatureTagsTaxHTField0" minOccurs="0"/>
                <xsd:element ref="ns2:TPFriendlyName" minOccurs="0"/>
                <xsd:element ref="ns2:FriendlyTitle" minOccurs="0"/>
                <xsd:element ref="ns2:PrimaryImageGen" minOccurs="0"/>
                <xsd:element ref="ns2:HandoffToMSDN" minOccurs="0"/>
                <xsd:element ref="ns2:InProjectListLookup" minOccurs="0"/>
                <xsd:element ref="ns2:TPInstallLocation" minOccurs="0"/>
                <xsd:element ref="ns2:InternalTagsTaxHTField0" minOccurs="0"/>
                <xsd:element ref="ns2:IntlLangReview" minOccurs="0"/>
                <xsd:element ref="ns2:IntlLangReviewer" minOccurs="0"/>
                <xsd:element ref="ns2:MarketSpecific" minOccurs="0"/>
                <xsd:element ref="ns2:LastCompleteVersionLookup" minOccurs="0"/>
                <xsd:element ref="ns2:LastHandOff" minOccurs="0"/>
                <xsd:element ref="ns2:LastModifiedDateTime" minOccurs="0"/>
                <xsd:element ref="ns2:LastPreviewErrorLookup" minOccurs="0"/>
                <xsd:element ref="ns2:LastPreviewResultLookup" minOccurs="0"/>
                <xsd:element ref="ns2:LastPreviewAttemptDateLookup" minOccurs="0"/>
                <xsd:element ref="ns2:LastPreviewedByLookup" minOccurs="0"/>
                <xsd:element ref="ns2:LastPreviewTimeLookup" minOccurs="0"/>
                <xsd:element ref="ns2:LastPreviewVersionLookup" minOccurs="0"/>
                <xsd:element ref="ns2:LastPublishErrorLookup" minOccurs="0"/>
                <xsd:element ref="ns2:LastPublishResultLookup" minOccurs="0"/>
                <xsd:element ref="ns2:LastPublishAttemptDateLookup" minOccurs="0"/>
                <xsd:element ref="ns2:LastPublishedByLookup" minOccurs="0"/>
                <xsd:element ref="ns2:LastPublishTimeLookup" minOccurs="0"/>
                <xsd:element ref="ns2:LastPublishVersionLookup" minOccurs="0"/>
                <xsd:element ref="ns2:TPLaunchHelpLinkType" minOccurs="0"/>
                <xsd:element ref="ns2:LegacyData" minOccurs="0"/>
                <xsd:element ref="ns2:TPLaunchHelpLink" minOccurs="0"/>
                <xsd:element ref="ns2:LocComments" minOccurs="0"/>
                <xsd:element ref="ns2:LocLastLocAttemptVersionLookup" minOccurs="0"/>
                <xsd:element ref="ns2:LocLastLocAttemptVersionTypeLookup" minOccurs="0"/>
                <xsd:element ref="ns2:LocManualTestRequired" minOccurs="0"/>
                <xsd:element ref="ns2:LocMarketGroupTiers2" minOccurs="0"/>
                <xsd:element ref="ns2:LocNewPublishedVersionLookup" minOccurs="0"/>
                <xsd:element ref="ns2:LocOverallHandbackStatusLookup" minOccurs="0"/>
                <xsd:element ref="ns2:LocOverallLocStatusLookup" minOccurs="0"/>
                <xsd:element ref="ns2:LocOverallPreviewStatusLookup" minOccurs="0"/>
                <xsd:element ref="ns2:LocOverallPublishStatusLookup" minOccurs="0"/>
                <xsd:element ref="ns2:IntlLocPriority" minOccurs="0"/>
                <xsd:element ref="ns2:LocProcessedForHandoffsLookup" minOccurs="0"/>
                <xsd:element ref="ns2:LocProcessedForMarketsLookup" minOccurs="0"/>
                <xsd:element ref="ns2:LocPublishedDependentAssetsLookup" minOccurs="0"/>
                <xsd:element ref="ns2:LocPublishedLinkedAssetsLookup" minOccurs="0"/>
                <xsd:element ref="ns2:LocRecommendedHandoff" minOccurs="0"/>
                <xsd:element ref="ns2:LocalizationTagsTaxHTField0" minOccurs="0"/>
                <xsd:element ref="ns2:MachineTranslated" minOccurs="0"/>
                <xsd:element ref="ns2:Manager" minOccurs="0"/>
                <xsd:element ref="ns2:Markets" minOccurs="0"/>
                <xsd:element ref="ns2:Milestone" minOccurs="0"/>
                <xsd:element ref="ns2:TPNamespace" minOccurs="0"/>
                <xsd:element ref="ns2:NumericId" minOccurs="0"/>
                <xsd:element ref="ns2:NumOfRatingsLookup" minOccurs="0"/>
                <xsd:element ref="ns2:OOCacheId" minOccurs="0"/>
                <xsd:element ref="ns2:OpenTemplate" minOccurs="0"/>
                <xsd:element ref="ns2:OriginAsset" minOccurs="0"/>
                <xsd:element ref="ns2:OriginalRelease" minOccurs="0"/>
                <xsd:element ref="ns2:OriginalSourceMarket" minOccurs="0"/>
                <xsd:element ref="ns2:OutputCachingOn" minOccurs="0"/>
                <xsd:element ref="ns2:ParentAssetId" minOccurs="0"/>
                <xsd:element ref="ns2:PlannedPubDate" minOccurs="0"/>
                <xsd:element ref="ns2:PolicheckWords" minOccurs="0"/>
                <xsd:element ref="ns2:BusinessGroup" minOccurs="0"/>
                <xsd:element ref="ns2:UAProjectedTotalWords" minOccurs="0"/>
                <xsd:element ref="ns2:Provider" minOccurs="0"/>
                <xsd:element ref="ns2:Providers" minOccurs="0"/>
                <xsd:element ref="ns2:PublishStatusLookup" minOccurs="0"/>
                <xsd:element ref="ns2:PublishTargets" minOccurs="0"/>
                <xsd:element ref="ns2:RecommendationsModifier" minOccurs="0"/>
                <xsd:element ref="ns2:ArtSampleDocs" minOccurs="0"/>
                <xsd:element ref="ns2:ScenarioTagsTaxHTField0" minOccurs="0"/>
                <xsd:element ref="ns2:ShowIn" minOccurs="0"/>
                <xsd:element ref="ns2:SourceTitle" minOccurs="0"/>
                <xsd:element ref="ns2:CSXSubmissionDate" minOccurs="0"/>
                <xsd:element ref="ns2:SubmitterId" minOccurs="0"/>
                <xsd:element ref="ns2:TaxCatchAll" minOccurs="0"/>
                <xsd:element ref="ns2:TaxCatchAllLabel" minOccurs="0"/>
                <xsd:element ref="ns2:TemplateStatus" minOccurs="0"/>
                <xsd:element ref="ns2:TemplateTemplateType" minOccurs="0"/>
                <xsd:element ref="ns2:ThumbnailAssetId" minOccurs="0"/>
                <xsd:element ref="ns2:TimesCloned" minOccurs="0"/>
                <xsd:element ref="ns2:TrustLevel" minOccurs="0"/>
                <xsd:element ref="ns2:UALocComments" minOccurs="0"/>
                <xsd:element ref="ns2:UALocRecommendation" minOccurs="0"/>
                <xsd:element ref="ns2:UANotes" minOccurs="0"/>
                <xsd:element ref="ns2:TPAppVersion" minOccurs="0"/>
                <xsd:element ref="ns2:VoteCount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873beb7-5857-4685-be1f-d57550cc96cc" elementFormDefault="qualified">
    <xsd:import namespace="http://schemas.microsoft.com/office/2006/documentManagement/types"/>
    <xsd:import namespace="http://schemas.microsoft.com/office/infopath/2007/PartnerControls"/>
    <xsd:element name="AcquiredFrom" ma:index="1" nillable="true" ma:displayName="Acquired From" ma:default="Internal MS" ma:internalName="AcquiredFrom" ma:readOnly="false">
      <xsd:simpleType>
        <xsd:restriction base="dms:Choice">
          <xsd:enumeration value="Internal MS"/>
          <xsd:enumeration value="Community"/>
          <xsd:enumeration value="MVP"/>
          <xsd:enumeration value="Publisher"/>
          <xsd:enumeration value="Partner"/>
          <xsd:enumeration value="None"/>
        </xsd:restriction>
      </xsd:simpleType>
    </xsd:element>
    <xsd:element name="UACurrentWords" ma:index="2" nillable="true" ma:displayName="Actual Word Count" ma:default="" ma:internalName="UACurrentWords" ma:readOnly="false">
      <xsd:simpleType>
        <xsd:restriction base="dms:Unknown"/>
      </xsd:simpleType>
    </xsd:element>
    <xsd:element name="TPApplication" ma:index="3" nillable="true" ma:displayName="Application to Open Template With" ma:default="" ma:internalName="TPApplication">
      <xsd:simpleType>
        <xsd:restriction base="dms:Text"/>
      </xsd:simpleType>
    </xsd:element>
    <xsd:element name="ApprovalLog" ma:index="4" nillable="true" ma:displayName="Approval Log" ma:default="" ma:hidden="true" ma:internalName="ApprovalLog" ma:readOnly="false">
      <xsd:simpleType>
        <xsd:restriction base="dms:Note"/>
      </xsd:simpleType>
    </xsd:element>
    <xsd:element name="ApprovalStatus" ma:index="5" nillable="true" ma:displayName="Approval Status" ma:default="InProgress" ma:internalName="ApprovalStatus" ma:readOnly="false">
      <xsd:simpleType>
        <xsd:restriction base="dms:Choice">
          <xsd:enumeration value="InProgress"/>
          <xsd:enumeration value="Rejected"/>
          <xsd:enumeration value="Questionable"/>
          <xsd:enumeration value="ApprovedAutomatic"/>
          <xsd:enumeration value="ApprovedManual"/>
          <xsd:enumeration value="On Hold"/>
          <xsd:enumeration value="Needs Review"/>
          <xsd:enumeration value="A Violation"/>
          <xsd:enumeration value="Unpublished Violation"/>
        </xsd:restriction>
      </xsd:simpleType>
    </xsd:element>
    <xsd:element name="AssetStart" ma:index="6" nillable="true" ma:displayName="Asset Begin Date" ma:default="[Today]" ma:internalName="AssetStart" ma:readOnly="false">
      <xsd:simpleType>
        <xsd:restriction base="dms:DateTime"/>
      </xsd:simpleType>
    </xsd:element>
    <xsd:element name="AssetExpire" ma:index="7" nillable="true" ma:displayName="Asset End Date" ma:default="2029-01-01T08:00:00Z" ma:format="DateTime" ma:internalName="AssetExpire" ma:readOnly="false">
      <xsd:simpleType>
        <xsd:restriction base="dms:DateTime"/>
      </xsd:simpleType>
    </xsd:element>
    <xsd:element name="AssetId" ma:index="8" nillable="true" ma:displayName="Asset ID" ma:default="" ma:indexed="true" ma:internalName="AssetId" ma:readOnly="false">
      <xsd:simpleType>
        <xsd:restriction base="dms:Text">
          <xsd:maxLength value="255"/>
        </xsd:restriction>
      </xsd:simpleType>
    </xsd:element>
    <xsd:element name="IsSearchable" ma:index="9" nillable="true" ma:displayName="Asset Searchable?" ma:default="true" ma:internalName="IsSearchable" ma:readOnly="false">
      <xsd:simpleType>
        <xsd:restriction base="dms:Boolean"/>
      </xsd:simpleType>
    </xsd:element>
    <xsd:element name="AssetType" ma:index="10" nillable="true" ma:displayName="Asset Type" ma:default="" ma:internalName="AssetType" ma:readOnly="false">
      <xsd:simpleType>
        <xsd:restriction base="dms:Unknown"/>
      </xsd:simpleType>
    </xsd:element>
    <xsd:element name="APAuthor" ma:index="11" nillable="true" ma:displayName="Author" ma:default="" ma:list="UserInfo" ma:internalName="APAuthor" ma:readOnly="false">
      <xsd:complexType>
        <xsd:complexContent>
          <xsd:extension base="dms:User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AverageRating" ma:index="12" nillable="true" ma:displayName="Average Rating" ma:internalName="AverageRating" ma:readOnly="false">
      <xsd:simpleType>
        <xsd:restriction base="dms:Text"/>
      </xsd:simpleType>
    </xsd:element>
    <xsd:element name="BlockPublish" ma:index="13" nillable="true" ma:displayName="Block from Publishing?" ma:default="" ma:internalName="BlockPublish" ma:readOnly="false">
      <xsd:simpleType>
        <xsd:restriction base="dms:Boolean"/>
      </xsd:simpleType>
    </xsd:element>
    <xsd:element name="BugNumber" ma:index="14" nillable="true" ma:displayName="Bug Number" ma:default="" ma:internalName="BugNumber" ma:readOnly="false">
      <xsd:simpleType>
        <xsd:restriction base="dms:Text"/>
      </xsd:simpleType>
    </xsd:element>
    <xsd:element name="CampaignTagsTaxHTField0" ma:index="16" nillable="true" ma:taxonomy="true" ma:internalName="CampaignTagsTaxHTField0" ma:taxonomyFieldName="CampaignTags" ma:displayName="Campaigns" ma:readOnly="false" ma:default="" ma:fieldId="{1df42cc3-2301-4f11-a52a-6ead923c29ed}" ma:taxonomyMulti="true" ma:sspId="8f79753a-75d3-41f5-8ca3-40b843941b4f" ma:termSetId="ca0e50d4-faa1-44ce-961e-bb1441c60e66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TPClientViewer" ma:index="17" nillable="true" ma:displayName="Client Viewer" ma:default="" ma:internalName="TPClientViewer">
      <xsd:simpleType>
        <xsd:restriction base="dms:Text"/>
      </xsd:simpleType>
    </xsd:element>
    <xsd:element name="ClipArtFilename" ma:index="18" nillable="true" ma:displayName="Clip Art Name" ma:default="" ma:internalName="ClipArtFilename" ma:readOnly="false">
      <xsd:simpleType>
        <xsd:restriction base="dms:Text"/>
      </xsd:simpleType>
    </xsd:element>
    <xsd:element name="TPCommandLine" ma:index="19" nillable="true" ma:displayName="Command Line" ma:default="" ma:internalName="TPCommandLine">
      <xsd:simpleType>
        <xsd:restriction base="dms:Text"/>
      </xsd:simpleType>
    </xsd:element>
    <xsd:element name="TPComponent" ma:index="20" nillable="true" ma:displayName="Component" ma:default="" ma:internalName="TPComponent">
      <xsd:simpleType>
        <xsd:restriction base="dms:Text"/>
      </xsd:simpleType>
    </xsd:element>
    <xsd:element name="ContentItem" ma:index="21" nillable="true" ma:displayName="Content Item" ma:default="" ma:hidden="true" ma:internalName="ContentItem" ma:readOnly="false">
      <xsd:simpleType>
        <xsd:restriction base="dms:Unknown"/>
      </xsd:simpleType>
    </xsd:element>
    <xsd:element name="CrawlForDependencies" ma:index="23" nillable="true" ma:displayName="Crawl for Dependencies?" ma:default="true" ma:internalName="CrawlForDependencies" ma:readOnly="false">
      <xsd:simpleType>
        <xsd:restriction base="dms:Boolean"/>
      </xsd:simpleType>
    </xsd:element>
    <xsd:element name="CSXHash" ma:index="26" nillable="true" ma:displayName="CSX Hash" ma:default="" ma:indexed="true" ma:internalName="CSXHash" ma:readOnly="false">
      <xsd:simpleType>
        <xsd:restriction base="dms:Text"/>
      </xsd:simpleType>
    </xsd:element>
    <xsd:element name="CSXSubmissionMarket" ma:index="27" nillable="true" ma:displayName="CSX Submission Market" ma:default="" ma:list="{2FBD1B11-2ACE-4FDC-B5A3-635D4ADF6F1B}" ma:internalName="CSXSubmissionMarket" ma:readOnly="false" ma:showField="MarketName" ma:web="4873beb7-5857-4685-be1f-d57550cc96cc">
      <xsd:simpleType>
        <xsd:restriction base="dms:Lookup"/>
      </xsd:simpleType>
    </xsd:element>
    <xsd:element name="CSXUpdate" ma:index="28" nillable="true" ma:displayName="CSX Updated?" ma:default="false" ma:internalName="CSXUpdate" ma:readOnly="false">
      <xsd:simpleType>
        <xsd:restriction base="dms:Boolean"/>
      </xsd:simpleType>
    </xsd:element>
    <xsd:element name="IntlLangReviewDate" ma:index="29" nillable="true" ma:displayName="Date to Complete Intl QA" ma:default="" ma:internalName="IntlLangReviewDate" ma:readOnly="false">
      <xsd:simpleType>
        <xsd:restriction base="dms:DateTime"/>
      </xsd:simpleType>
    </xsd:element>
    <xsd:element name="IsDeleted" ma:index="30" nillable="true" ma:displayName="Deleted?" ma:default="" ma:internalName="IsDeleted" ma:readOnly="false">
      <xsd:simpleType>
        <xsd:restriction base="dms:Boolean"/>
      </xsd:simpleType>
    </xsd:element>
    <xsd:element name="APDescription" ma:index="31" nillable="true" ma:displayName="Description" ma:default="" ma:internalName="APDescription" ma:readOnly="false">
      <xsd:simpleType>
        <xsd:restriction base="dms:Note"/>
      </xsd:simpleType>
    </xsd:element>
    <xsd:element name="DirectSourceMarket" ma:index="32" nillable="true" ma:displayName="Direct Source Market Group" ma:default="" ma:internalName="DirectSourceMarket" ma:readOnly="false">
      <xsd:simpleType>
        <xsd:restriction base="dms:Text"/>
      </xsd:simpleType>
    </xsd:element>
    <xsd:element name="Downloads" ma:index="33" nillable="true" ma:displayName="Downloads" ma:default="0" ma:hidden="true" ma:internalName="Downloads" ma:readOnly="false">
      <xsd:simpleType>
        <xsd:restriction base="dms:Unknown"/>
      </xsd:simpleType>
    </xsd:element>
    <xsd:element name="DSATActionTaken" ma:index="34" nillable="true" ma:displayName="DSAT Action Taken" ma:default="" ma:internalName="DSATActionTaken" ma:readOnly="false">
      <xsd:simpleType>
        <xsd:restriction base="dms:Choice">
          <xsd:enumeration value="Best Bets"/>
          <xsd:enumeration value="Expire"/>
          <xsd:enumeration value="Hide"/>
          <xsd:enumeration value="None"/>
        </xsd:restriction>
      </xsd:simpleType>
    </xsd:element>
    <xsd:element name="APEditor" ma:index="35" nillable="true" ma:displayName="Editor" ma:default="" ma:list="UserInfo" ma:internalName="APEditor" ma:readOnly="false">
      <xsd:complexType>
        <xsd:complexContent>
          <xsd:extension base="dms:User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EditorialStatus" ma:index="36" nillable="true" ma:displayName="Editorial Status" ma:default="" ma:internalName="EditorialStatus" ma:readOnly="false">
      <xsd:simpleType>
        <xsd:restriction base="dms:Unknown"/>
      </xsd:simpleType>
    </xsd:element>
    <xsd:element name="EditorialTags" ma:index="37" nillable="true" ma:displayName="Editorial Tags" ma:default="" ma:internalName="EditorialTags">
      <xsd:simpleType>
        <xsd:restriction base="dms:Unknown"/>
      </xsd:simpleType>
    </xsd:element>
    <xsd:element name="TPExecutable" ma:index="38" nillable="true" ma:displayName="Executable" ma:default="" ma:internalName="TPExecutable">
      <xsd:simpleType>
        <xsd:restriction base="dms:Text"/>
      </xsd:simpleType>
    </xsd:element>
    <xsd:element name="FeatureTagsTaxHTField0" ma:index="40" nillable="true" ma:taxonomy="true" ma:internalName="FeatureTagsTaxHTField0" ma:taxonomyFieldName="FeatureTags" ma:displayName="Features" ma:readOnly="false" ma:default="" ma:fieldId="{7fc0d542-15c6-4882-a8e3-13bca44403fb}" ma:taxonomyMulti="true" ma:sspId="8f79753a-75d3-41f5-8ca3-40b843941b4f" ma:termSetId="f1ab6845-967d-4854-a0ba-4ec07f0f8113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TPFriendlyName" ma:index="41" nillable="true" ma:displayName="Friendly Name" ma:default="" ma:internalName="TPFriendlyName">
      <xsd:simpleType>
        <xsd:restriction base="dms:Text"/>
      </xsd:simpleType>
    </xsd:element>
    <xsd:element name="FriendlyTitle" ma:index="42" nillable="true" ma:displayName="Friendly Title" ma:default="" ma:description="Shorter title to be used when displaying search results" ma:internalName="FriendlyTitle" ma:readOnly="false">
      <xsd:simpleType>
        <xsd:restriction base="dms:Text"/>
      </xsd:simpleType>
    </xsd:element>
    <xsd:element name="PrimaryImageGen" ma:index="43" nillable="true" ma:displayName="Generate Images?" ma:default="true" ma:internalName="PrimaryImageGen">
      <xsd:simpleType>
        <xsd:restriction base="dms:Boolean"/>
      </xsd:simpleType>
    </xsd:element>
    <xsd:element name="HandoffToMSDN" ma:index="44" nillable="true" ma:displayName="Handoff To MSDN Date" ma:default="" ma:internalName="HandoffToMSDN" ma:readOnly="false">
      <xsd:simpleType>
        <xsd:restriction base="dms:DateTime"/>
      </xsd:simpleType>
    </xsd:element>
    <xsd:element name="InProjectListLookup" ma:index="45" nillable="true" ma:displayName="InProjectListLookup" ma:list="{9E343742-310B-4684-A24C-1D137CB4B230}" ma:internalName="InProjectListLookup" ma:readOnly="true" ma:showField="InProjectList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TPInstallLocation" ma:index="46" nillable="true" ma:displayName="Install Location" ma:default="" ma:internalName="TPInstallLocation">
      <xsd:simpleType>
        <xsd:restriction base="dms:Text"/>
      </xsd:simpleType>
    </xsd:element>
    <xsd:element name="InternalTagsTaxHTField0" ma:index="48" nillable="true" ma:taxonomy="true" ma:internalName="InternalTagsTaxHTField0" ma:taxonomyFieldName="InternalTags" ma:displayName="Internal Tags" ma:readOnly="false" ma:default="" ma:fieldId="{1490b8a4-2706-41ec-b5e3-73176dccf34e}" ma:taxonomyMulti="true" ma:sspId="8f79753a-75d3-41f5-8ca3-40b843941b4f" ma:termSetId="82b6639e-f7fc-4c18-ad2d-003a6e707765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IntlLangReview" ma:index="49" nillable="true" ma:displayName="Intl Lang QA Review Required?" ma:default="" ma:internalName="IntlLangReview" ma:readOnly="false">
      <xsd:simpleType>
        <xsd:restriction base="dms:Boolean"/>
      </xsd:simpleType>
    </xsd:element>
    <xsd:element name="IntlLangReviewer" ma:index="50" nillable="true" ma:displayName="Intl Lang QA Reviewer" ma:default="" ma:internalName="IntlLangReviewer" ma:readOnly="false">
      <xsd:simpleType>
        <xsd:restriction base="dms:Text"/>
      </xsd:simpleType>
    </xsd:element>
    <xsd:element name="MarketSpecific" ma:index="51" nillable="true" ma:displayName="Is Market Specific?" ma:default="" ma:internalName="MarketSpecific" ma:readOnly="false">
      <xsd:simpleType>
        <xsd:restriction base="dms:Boolean"/>
      </xsd:simpleType>
    </xsd:element>
    <xsd:element name="LastCompleteVersionLookup" ma:index="52" nillable="true" ma:displayName="Last Complete Version Lookup" ma:default="" ma:list="{9E343742-310B-4684-A24C-1D137CB4B230}" ma:internalName="LastCompleteVersionLookup" ma:readOnly="true" ma:showField="LastCompleteVersion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HandOff" ma:index="53" nillable="true" ma:displayName="Last Hand-off" ma:default="" ma:internalName="LastHandOff" ma:readOnly="false">
      <xsd:simpleType>
        <xsd:restriction base="dms:DateTime"/>
      </xsd:simpleType>
    </xsd:element>
    <xsd:element name="LastModifiedDateTime" ma:index="54" nillable="true" ma:displayName="Last Modified Date" ma:default="" ma:internalName="LastModifiedDateTime" ma:readOnly="false">
      <xsd:simpleType>
        <xsd:restriction base="dms:DateTime"/>
      </xsd:simpleType>
    </xsd:element>
    <xsd:element name="LastPreviewErrorLookup" ma:index="55" nillable="true" ma:displayName="Last Preview Attempt Error" ma:default="" ma:list="{9E343742-310B-4684-A24C-1D137CB4B230}" ma:internalName="LastPreviewErrorLookup" ma:readOnly="true" ma:showField="LastPreviewError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reviewResultLookup" ma:index="56" nillable="true" ma:displayName="Last Preview Attempt Result" ma:default="" ma:list="{9E343742-310B-4684-A24C-1D137CB4B230}" ma:internalName="LastPreviewResultLookup" ma:readOnly="true" ma:showField="LastPreviewResult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reviewAttemptDateLookup" ma:index="57" nillable="true" ma:displayName="Last Preview Attempted On" ma:default="" ma:list="{9E343742-310B-4684-A24C-1D137CB4B230}" ma:internalName="LastPreviewAttemptDateLookup" ma:readOnly="true" ma:showField="LastPreviewAttemptDate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reviewedByLookup" ma:index="58" nillable="true" ma:displayName="Last Previewed By" ma:default="" ma:list="{9E343742-310B-4684-A24C-1D137CB4B230}" ma:internalName="LastPreviewedByLookup" ma:readOnly="true" ma:showField="LastPreviewedBy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reviewTimeLookup" ma:index="59" nillable="true" ma:displayName="Last Previewed Date" ma:default="" ma:list="{9E343742-310B-4684-A24C-1D137CB4B230}" ma:internalName="LastPreviewTimeLookup" ma:readOnly="true" ma:showField="LastPreviewTime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reviewVersionLookup" ma:index="60" nillable="true" ma:displayName="Last Previewed Version" ma:default="" ma:list="{9E343742-310B-4684-A24C-1D137CB4B230}" ma:internalName="LastPreviewVersionLookup" ma:readOnly="true" ma:showField="LastPreviewVersion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ublishErrorLookup" ma:index="61" nillable="true" ma:displayName="Last Publish Attempt Error" ma:default="" ma:list="{9E343742-310B-4684-A24C-1D137CB4B230}" ma:internalName="LastPublishErrorLookup" ma:readOnly="true" ma:showField="LastPublishError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ublishResultLookup" ma:index="62" nillable="true" ma:displayName="Last Publish Attempt Result" ma:default="" ma:list="{9E343742-310B-4684-A24C-1D137CB4B230}" ma:internalName="LastPublishResultLookup" ma:readOnly="true" ma:showField="LastPublishResult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ublishAttemptDateLookup" ma:index="63" nillable="true" ma:displayName="Last Publish Attempted On" ma:default="" ma:list="{9E343742-310B-4684-A24C-1D137CB4B230}" ma:internalName="LastPublishAttemptDateLookup" ma:readOnly="true" ma:showField="LastPublishAttemptDate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ublishedByLookup" ma:index="64" nillable="true" ma:displayName="Last Published By" ma:default="" ma:list="{9E343742-310B-4684-A24C-1D137CB4B230}" ma:internalName="LastPublishedByLookup" ma:readOnly="true" ma:showField="LastPublishedBy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ublishTimeLookup" ma:index="65" nillable="true" ma:displayName="Last Published Date" ma:default="" ma:list="{9E343742-310B-4684-A24C-1D137CB4B230}" ma:internalName="LastPublishTimeLookup" ma:readOnly="true" ma:showField="LastPublishTime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ublishVersionLookup" ma:index="66" nillable="true" ma:displayName="Last Published Version" ma:default="" ma:list="{9E343742-310B-4684-A24C-1D137CB4B230}" ma:internalName="LastPublishVersionLookup" ma:readOnly="true" ma:showField="LastPublishVersion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TPLaunchHelpLinkType" ma:index="67" nillable="true" ma:displayName="Launch Help Link Type" ma:default="Template" ma:internalName="TPLaunchHelpLinkType">
      <xsd:simpleType>
        <xsd:restriction base="dms:Choice">
          <xsd:enumeration value="Template"/>
          <xsd:enumeration value="Training"/>
          <xsd:enumeration value="URL"/>
          <xsd:enumeration value="None"/>
        </xsd:restriction>
      </xsd:simpleType>
    </xsd:element>
    <xsd:element name="LegacyData" ma:index="68" nillable="true" ma:displayName="Legacy Data" ma:default="" ma:internalName="LegacyData" ma:readOnly="false">
      <xsd:simpleType>
        <xsd:restriction base="dms:Note"/>
      </xsd:simpleType>
    </xsd:element>
    <xsd:element name="TPLaunchHelpLink" ma:index="69" nillable="true" ma:displayName="Link to Launch Help Topic" ma:default="" ma:internalName="TPLaunchHelpLink">
      <xsd:simpleType>
        <xsd:restriction base="dms:Text"/>
      </xsd:simpleType>
    </xsd:element>
    <xsd:element name="LocComments" ma:index="70" nillable="true" ma:displayName="Loc Approval Comments" ma:default="" ma:internalName="LocComments" ma:readOnly="false">
      <xsd:simpleType>
        <xsd:restriction base="dms:Note"/>
      </xsd:simpleType>
    </xsd:element>
    <xsd:element name="LocLastLocAttemptVersionLookup" ma:index="71" nillable="true" ma:displayName="Loc Last Loc Attempt Version" ma:default="" ma:list="{7DD1DCEC-E449-43D3-891F-7DC62F62AD21}" ma:internalName="LocLastLocAttemptVersionLookup" ma:readOnly="false" ma:showField="LastLocAttemptVersion" ma:web="4873beb7-5857-4685-be1f-d57550cc96cc">
      <xsd:simpleType>
        <xsd:restriction base="dms:Lookup"/>
      </xsd:simpleType>
    </xsd:element>
    <xsd:element name="LocLastLocAttemptVersionTypeLookup" ma:index="72" nillable="true" ma:displayName="Loc Last Loc Attempt Version Type" ma:default="" ma:list="{7DD1DCEC-E449-43D3-891F-7DC62F62AD21}" ma:internalName="LocLastLocAttemptVersionTypeLookup" ma:readOnly="true" ma:showField="LastLocAttemptVersionType" ma:web="4873beb7-5857-4685-be1f-d57550cc96cc">
      <xsd:simpleType>
        <xsd:restriction base="dms:Lookup"/>
      </xsd:simpleType>
    </xsd:element>
    <xsd:element name="LocManualTestRequired" ma:index="73" nillable="true" ma:displayName="Loc Manual Test Required" ma:default="" ma:internalName="LocManualTestRequired" ma:readOnly="false">
      <xsd:simpleType>
        <xsd:restriction base="dms:Boolean"/>
      </xsd:simpleType>
    </xsd:element>
    <xsd:element name="LocMarketGroupTiers2" ma:index="74" nillable="true" ma:displayName="Loc Market Group Tiers" ma:internalName="LocMarketGroupTiers2" ma:readOnly="false">
      <xsd:simpleType>
        <xsd:restriction base="dms:Unknown"/>
      </xsd:simpleType>
    </xsd:element>
    <xsd:element name="LocNewPublishedVersionLookup" ma:index="75" nillable="true" ma:displayName="Loc New Published Version Lookup" ma:default="" ma:list="{7DD1DCEC-E449-43D3-891F-7DC62F62AD21}" ma:internalName="LocNewPublishedVersionLookup" ma:readOnly="true" ma:showField="NewPublishedVersion" ma:web="4873beb7-5857-4685-be1f-d57550cc96cc">
      <xsd:simpleType>
        <xsd:restriction base="dms:Lookup"/>
      </xsd:simpleType>
    </xsd:element>
    <xsd:element name="LocOverallHandbackStatusLookup" ma:index="76" nillable="true" ma:displayName="Loc Overall Handback Status" ma:default="" ma:list="{7DD1DCEC-E449-43D3-891F-7DC62F62AD21}" ma:internalName="LocOverallHandbackStatusLookup" ma:readOnly="true" ma:showField="OverallHandbackStatus" ma:web="4873beb7-5857-4685-be1f-d57550cc96cc">
      <xsd:simpleType>
        <xsd:restriction base="dms:Lookup"/>
      </xsd:simpleType>
    </xsd:element>
    <xsd:element name="LocOverallLocStatusLookup" ma:index="77" nillable="true" ma:displayName="Loc Overall Localize Status" ma:default="" ma:list="{7DD1DCEC-E449-43D3-891F-7DC62F62AD21}" ma:internalName="LocOverallLocStatusLookup" ma:readOnly="true" ma:showField="OverallLocStatus" ma:web="4873beb7-5857-4685-be1f-d57550cc96cc">
      <xsd:simpleType>
        <xsd:restriction base="dms:Lookup"/>
      </xsd:simpleType>
    </xsd:element>
    <xsd:element name="LocOverallPreviewStatusLookup" ma:index="78" nillable="true" ma:displayName="Loc Overall Preview Status" ma:default="" ma:list="{7DD1DCEC-E449-43D3-891F-7DC62F62AD21}" ma:internalName="LocOverallPreviewStatusLookup" ma:readOnly="true" ma:showField="OverallPreviewStatus" ma:web="4873beb7-5857-4685-be1f-d57550cc96cc">
      <xsd:simpleType>
        <xsd:restriction base="dms:Lookup"/>
      </xsd:simpleType>
    </xsd:element>
    <xsd:element name="LocOverallPublishStatusLookup" ma:index="79" nillable="true" ma:displayName="Loc Overall Publish Status" ma:default="" ma:list="{7DD1DCEC-E449-43D3-891F-7DC62F62AD21}" ma:internalName="LocOverallPublishStatusLookup" ma:readOnly="true" ma:showField="OverallPublishStatus" ma:web="4873beb7-5857-4685-be1f-d57550cc96cc">
      <xsd:simpleType>
        <xsd:restriction base="dms:Lookup"/>
      </xsd:simpleType>
    </xsd:element>
    <xsd:element name="IntlLocPriority" ma:index="80" nillable="true" ma:displayName="Loc Priority" ma:default="" ma:internalName="IntlLocPriority" ma:readOnly="false">
      <xsd:simpleType>
        <xsd:restriction base="dms:Unknown"/>
      </xsd:simpleType>
    </xsd:element>
    <xsd:element name="LocProcessedForHandoffsLookup" ma:index="81" nillable="true" ma:displayName="Loc Processed For Handoffs" ma:default="" ma:list="{7DD1DCEC-E449-43D3-891F-7DC62F62AD21}" ma:internalName="LocProcessedForHandoffsLookup" ma:readOnly="true" ma:showField="ProcessedForHandoffs" ma:web="4873beb7-5857-4685-be1f-d57550cc96cc">
      <xsd:simpleType>
        <xsd:restriction base="dms:Lookup"/>
      </xsd:simpleType>
    </xsd:element>
    <xsd:element name="LocProcessedForMarketsLookup" ma:index="82" nillable="true" ma:displayName="Loc Processed For Markets" ma:default="" ma:list="{7DD1DCEC-E449-43D3-891F-7DC62F62AD21}" ma:internalName="LocProcessedForMarketsLookup" ma:readOnly="true" ma:showField="ProcessedForMarkets" ma:web="4873beb7-5857-4685-be1f-d57550cc96cc">
      <xsd:simpleType>
        <xsd:restriction base="dms:Lookup"/>
      </xsd:simpleType>
    </xsd:element>
    <xsd:element name="LocPublishedDependentAssetsLookup" ma:index="83" nillable="true" ma:displayName="Loc Published Dependent Assets" ma:default="" ma:list="{7DD1DCEC-E449-43D3-891F-7DC62F62AD21}" ma:internalName="LocPublishedDependentAssetsLookup" ma:readOnly="true" ma:showField="PublishedDependentAssets" ma:web="4873beb7-5857-4685-be1f-d57550cc96cc">
      <xsd:simpleType>
        <xsd:restriction base="dms:Lookup"/>
      </xsd:simpleType>
    </xsd:element>
    <xsd:element name="LocPublishedLinkedAssetsLookup" ma:index="84" nillable="true" ma:displayName="Loc Published Linked Assets" ma:default="" ma:list="{7DD1DCEC-E449-43D3-891F-7DC62F62AD21}" ma:internalName="LocPublishedLinkedAssetsLookup" ma:readOnly="true" ma:showField="PublishedLinkedAssets" ma:web="4873beb7-5857-4685-be1f-d57550cc96cc">
      <xsd:simpleType>
        <xsd:restriction base="dms:Lookup"/>
      </xsd:simpleType>
    </xsd:element>
    <xsd:element name="LocRecommendedHandoff" ma:index="85" nillable="true" ma:displayName="Loc Recommended Handoff" ma:default="" ma:indexed="true" ma:internalName="LocRecommendedHandoff" ma:readOnly="false">
      <xsd:simpleType>
        <xsd:restriction base="dms:Text"/>
      </xsd:simpleType>
    </xsd:element>
    <xsd:element name="LocalizationTagsTaxHTField0" ma:index="87" nillable="true" ma:taxonomy="true" ma:internalName="LocalizationTagsTaxHTField0" ma:taxonomyFieldName="LocalizationTags" ma:displayName="Localization Tags" ma:readOnly="false" ma:default="" ma:fieldId="{00f02cb3-2c7c-424a-9c61-10e9b6878429}" ma:taxonomyMulti="true" ma:sspId="8f79753a-75d3-41f5-8ca3-40b843941b4f" ma:termSetId="5b7703a5-8e8b-4b58-8b31-1cea35331da3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MachineTranslated" ma:index="88" nillable="true" ma:displayName="Machine Translated" ma:default="" ma:internalName="MachineTranslated" ma:readOnly="false">
      <xsd:simpleType>
        <xsd:restriction base="dms:Boolean"/>
      </xsd:simpleType>
    </xsd:element>
    <xsd:element name="Manager" ma:index="89" nillable="true" ma:displayName="Manager" ma:hidden="true" ma:internalName="Manager" ma:readOnly="false">
      <xsd:simpleType>
        <xsd:restriction base="dms:Text"/>
      </xsd:simpleType>
    </xsd:element>
    <xsd:element name="Markets" ma:index="90" nillable="true" ma:displayName="Markets" ma:default="" ma:description="Leave blank to show in all markets" ma:list="{2FBD1B11-2ACE-4FDC-B5A3-635D4ADF6F1B}" ma:internalName="Markets" ma:readOnly="false" ma:showField="MarketName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Milestone" ma:index="91" nillable="true" ma:displayName="Milestone" ma:default="" ma:internalName="Milestone" ma:readOnly="false">
      <xsd:simpleType>
        <xsd:restriction base="dms:Unknown"/>
      </xsd:simpleType>
    </xsd:element>
    <xsd:element name="TPNamespace" ma:index="94" nillable="true" ma:displayName="Namespace" ma:default="" ma:internalName="TPNamespace">
      <xsd:simpleType>
        <xsd:restriction base="dms:Text"/>
      </xsd:simpleType>
    </xsd:element>
    <xsd:element name="NumericId" ma:index="95" nillable="true" ma:displayName="Numeric ID" ma:default="" ma:indexed="true" ma:internalName="NumericId" ma:readOnly="false">
      <xsd:simpleType>
        <xsd:restriction base="dms:Number"/>
      </xsd:simpleType>
    </xsd:element>
    <xsd:element name="NumOfRatingsLookup" ma:index="96" nillable="true" ma:displayName="NumOfRatings" ma:default="" ma:list="{9E343742-310B-4684-A24C-1D137CB4B230}" ma:internalName="NumOfRatingsLookup" ma:readOnly="true" ma:showField="NumOfRatings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OOCacheId" ma:index="97" nillable="true" ma:displayName="OOCacheId" ma:internalName="OOCacheId" ma:readOnly="false">
      <xsd:simpleType>
        <xsd:restriction base="dms:Text"/>
      </xsd:simpleType>
    </xsd:element>
    <xsd:element name="OpenTemplate" ma:index="98" nillable="true" ma:displayName="Open Template" ma:default="true" ma:internalName="OpenTemplate">
      <xsd:simpleType>
        <xsd:restriction base="dms:Boolean"/>
      </xsd:simpleType>
    </xsd:element>
    <xsd:element name="OriginAsset" ma:index="99" nillable="true" ma:displayName="Origin Asset" ma:default="" ma:internalName="OriginAsset" ma:readOnly="false">
      <xsd:simpleType>
        <xsd:restriction base="dms:Text"/>
      </xsd:simpleType>
    </xsd:element>
    <xsd:element name="OriginalRelease" ma:index="100" nillable="true" ma:displayName="Original Release" ma:default="15" ma:internalName="OriginalRelease" ma:readOnly="false">
      <xsd:simpleType>
        <xsd:restriction base="dms:Choice">
          <xsd:enumeration value="14"/>
          <xsd:enumeration value="15"/>
          <xsd:enumeration value="16"/>
        </xsd:restriction>
      </xsd:simpleType>
    </xsd:element>
    <xsd:element name="OriginalSourceMarket" ma:index="101" nillable="true" ma:displayName="Original Source Market Group" ma:default="" ma:internalName="OriginalSourceMarket" ma:readOnly="false">
      <xsd:simpleType>
        <xsd:restriction base="dms:Text"/>
      </xsd:simpleType>
    </xsd:element>
    <xsd:element name="OutputCachingOn" ma:index="102" nillable="true" ma:displayName="Output Caching" ma:default="true" ma:hidden="true" ma:internalName="OutputCachingOn" ma:readOnly="false">
      <xsd:simpleType>
        <xsd:restriction base="dms:Boolean"/>
      </xsd:simpleType>
    </xsd:element>
    <xsd:element name="ParentAssetId" ma:index="103" nillable="true" ma:displayName="Parent Asset Id" ma:default="" ma:internalName="ParentAssetId" ma:readOnly="false">
      <xsd:simpleType>
        <xsd:restriction base="dms:Text"/>
      </xsd:simpleType>
    </xsd:element>
    <xsd:element name="PlannedPubDate" ma:index="104" nillable="true" ma:displayName="Planned Publish Date" ma:default="" ma:indexed="true" ma:internalName="PlannedPubDate" ma:readOnly="false">
      <xsd:simpleType>
        <xsd:restriction base="dms:DateTime"/>
      </xsd:simpleType>
    </xsd:element>
    <xsd:element name="PolicheckWords" ma:index="105" nillable="true" ma:displayName="Policheck Words" ma:default="" ma:internalName="PolicheckWords" ma:readOnly="false">
      <xsd:simpleType>
        <xsd:restriction base="dms:Text"/>
      </xsd:simpleType>
    </xsd:element>
    <xsd:element name="BusinessGroup" ma:index="106" nillable="true" ma:displayName="Product Division Owner" ma:default="" ma:internalName="BusinessGroup" ma:readOnly="false">
      <xsd:simpleType>
        <xsd:restriction base="dms:Unknown"/>
      </xsd:simpleType>
    </xsd:element>
    <xsd:element name="UAProjectedTotalWords" ma:index="107" nillable="true" ma:displayName="Projected Word Count" ma:default="" ma:internalName="UAProjectedTotalWords" ma:readOnly="false">
      <xsd:simpleType>
        <xsd:restriction base="dms:Unknown"/>
      </xsd:simpleType>
    </xsd:element>
    <xsd:element name="Provider" ma:index="108" nillable="true" ma:displayName="Provider" ma:default="" ma:internalName="Provider" ma:readOnly="false">
      <xsd:simpleType>
        <xsd:restriction base="dms:Unknown"/>
      </xsd:simpleType>
    </xsd:element>
    <xsd:element name="Providers" ma:index="109" nillable="true" ma:displayName="Providers" ma:default="" ma:internalName="Providers">
      <xsd:simpleType>
        <xsd:restriction base="dms:Unknown"/>
      </xsd:simpleType>
    </xsd:element>
    <xsd:element name="PublishStatusLookup" ma:index="110" nillable="true" ma:displayName="Publish Status" ma:default="" ma:list="{9E343742-310B-4684-A24C-1D137CB4B230}" ma:internalName="PublishStatusLookup" ma:readOnly="false" ma:showField="PublishStatus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PublishTargets" ma:index="111" nillable="true" ma:displayName="Publish Target" ma:default="OfficeOnlineVNext" ma:internalName="PublishTargets" ma:readOnly="false">
      <xsd:simpleType>
        <xsd:restriction base="dms:Unknown"/>
      </xsd:simpleType>
    </xsd:element>
    <xsd:element name="RecommendationsModifier" ma:index="112" nillable="true" ma:displayName="Recommendations Modifier" ma:default="" ma:internalName="RecommendationsModifier" ma:readOnly="false">
      <xsd:simpleType>
        <xsd:restriction base="dms:Number"/>
      </xsd:simpleType>
    </xsd:element>
    <xsd:element name="ArtSampleDocs" ma:index="113" nillable="true" ma:displayName="Sample Docs" ma:default="" ma:hidden="true" ma:internalName="ArtSampleDocs" ma:readOnly="false">
      <xsd:simpleType>
        <xsd:restriction base="dms:Text"/>
      </xsd:simpleType>
    </xsd:element>
    <xsd:element name="ScenarioTagsTaxHTField0" ma:index="115" nillable="true" ma:taxonomy="true" ma:internalName="ScenarioTagsTaxHTField0" ma:taxonomyFieldName="ScenarioTags" ma:displayName="Scenarios" ma:readOnly="false" ma:default="" ma:fieldId="{93aef74d-6c78-4815-8310-51477dceeccc}" ma:taxonomyMulti="true" ma:sspId="8f79753a-75d3-41f5-8ca3-40b843941b4f" ma:termSetId="4b7d5f16-e2f2-4fc0-bab3-6e8b931e57d6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ShowIn" ma:index="117" nillable="true" ma:displayName="Show In" ma:default="Show everywhere" ma:internalName="ShowIn" ma:readOnly="false">
      <xsd:simpleType>
        <xsd:restriction base="dms:Choice">
          <xsd:enumeration value="Hide on web"/>
          <xsd:enumeration value="On Web no search"/>
          <xsd:enumeration value="Show everywhere"/>
          <xsd:enumeration value="Special use only"/>
        </xsd:restriction>
      </xsd:simpleType>
    </xsd:element>
    <xsd:element name="SourceTitle" ma:index="118" nillable="true" ma:displayName="Source Title" ma:default="" ma:indexed="true" ma:internalName="SourceTitle" ma:readOnly="false">
      <xsd:simpleType>
        <xsd:restriction base="dms:Text"/>
      </xsd:simpleType>
    </xsd:element>
    <xsd:element name="CSXSubmissionDate" ma:index="119" nillable="true" ma:displayName="Submission Date" ma:default="" ma:internalName="CSXSubmissionDate" ma:readOnly="false">
      <xsd:simpleType>
        <xsd:restriction base="dms:DateTime"/>
      </xsd:simpleType>
    </xsd:element>
    <xsd:element name="SubmitterId" ma:index="120" nillable="true" ma:displayName="Submitter ID" ma:default="" ma:internalName="SubmitterId" ma:readOnly="false">
      <xsd:simpleType>
        <xsd:restriction base="dms:Text"/>
      </xsd:simpleType>
    </xsd:element>
    <xsd:element name="TaxCatchAll" ma:index="121" nillable="true" ma:displayName="Taxonomy Catch All Column" ma:hidden="true" ma:list="{530f955b-6704-4601-bd83-f81d87f1e440}" ma:internalName="TaxCatchAll" ma:showField="CatchAllData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TaxCatchAllLabel" ma:index="122" nillable="true" ma:displayName="Taxonomy Catch All Column1" ma:hidden="true" ma:list="{530f955b-6704-4601-bd83-f81d87f1e440}" ma:internalName="TaxCatchAllLabel" ma:readOnly="true" ma:showField="CatchAllDataLabel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TemplateStatus" ma:index="123" nillable="true" ma:displayName="Template Status" ma:default="" ma:internalName="TemplateStatus">
      <xsd:simpleType>
        <xsd:restriction base="dms:Unknown"/>
      </xsd:simpleType>
    </xsd:element>
    <xsd:element name="TemplateTemplateType" ma:index="124" nillable="true" ma:displayName="Template Type" ma:default="" ma:internalName="TemplateTemplateType">
      <xsd:simpleType>
        <xsd:restriction base="dms:Unknown"/>
      </xsd:simpleType>
    </xsd:element>
    <xsd:element name="ThumbnailAssetId" ma:index="125" nillable="true" ma:displayName="Thumbnail Image Asset" ma:default="" ma:internalName="ThumbnailAssetId" ma:readOnly="false">
      <xsd:simpleType>
        <xsd:restriction base="dms:Text"/>
      </xsd:simpleType>
    </xsd:element>
    <xsd:element name="TimesCloned" ma:index="126" nillable="true" ma:displayName="Times Cloned" ma:default="" ma:internalName="TimesCloned" ma:readOnly="false">
      <xsd:simpleType>
        <xsd:restriction base="dms:Number"/>
      </xsd:simpleType>
    </xsd:element>
    <xsd:element name="TrustLevel" ma:index="128" nillable="true" ma:displayName="Trust Level" ma:default="1 Microsoft Managed Content" ma:internalName="TrustLevel" ma:readOnly="false">
      <xsd:simpleType>
        <xsd:restriction base="dms:Unknown"/>
      </xsd:simpleType>
    </xsd:element>
    <xsd:element name="UALocComments" ma:index="129" nillable="true" ma:displayName="UA Loc Comments" ma:default="" ma:internalName="UALocComments" ma:readOnly="false">
      <xsd:simpleType>
        <xsd:restriction base="dms:Note"/>
      </xsd:simpleType>
    </xsd:element>
    <xsd:element name="UALocRecommendation" ma:index="130" nillable="true" ma:displayName="UA Loc Recommendation" ma:default="Localize" ma:internalName="UALocRecommendation" ma:readOnly="false">
      <xsd:simpleType>
        <xsd:restriction base="dms:Choice">
          <xsd:enumeration value="Localize"/>
          <xsd:enumeration value="Never Localize"/>
          <xsd:enumeration value="Priority Localize"/>
        </xsd:restriction>
      </xsd:simpleType>
    </xsd:element>
    <xsd:element name="UANotes" ma:index="131" nillable="true" ma:displayName="UA Notes" ma:default="" ma:internalName="UANotes" ma:readOnly="false">
      <xsd:simpleType>
        <xsd:restriction base="dms:Note"/>
      </xsd:simpleType>
    </xsd:element>
    <xsd:element name="TPAppVersion" ma:index="132" nillable="true" ma:displayName="Version" ma:default="" ma:internalName="TPAppVersion">
      <xsd:simpleType>
        <xsd:restriction base="dms:Text"/>
      </xsd:simpleType>
    </xsd:element>
    <xsd:element name="VoteCount" ma:index="133" nillable="true" ma:displayName="Vote Count" ma:default="" ma:internalName="VoteCount" ma:readOnly="false">
      <xsd:simpleType>
        <xsd:restriction base="dms:Unknow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22" ma:displayName="Content Type"/>
        <xsd:element ref="dc:title" minOccurs="0" maxOccurs="1" ma:index="127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211E33DF-2340-4F4E-B874-B73FEFEBFC8D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0F249165-F638-412C-8E0A-DFB7045CA2E0}">
  <ds:schemaRefs>
    <ds:schemaRef ds:uri="http://schemas.openxmlformats.org/package/2006/metadata/core-properties"/>
    <ds:schemaRef ds:uri="http://schemas.microsoft.com/office/infopath/2007/PartnerControls"/>
    <ds:schemaRef ds:uri="http://purl.org/dc/terms/"/>
    <ds:schemaRef ds:uri="http://schemas.microsoft.com/office/2006/documentManagement/types"/>
    <ds:schemaRef ds:uri="http://purl.org/dc/elements/1.1/"/>
    <ds:schemaRef ds:uri="http://schemas.microsoft.com/office/2006/metadata/properties"/>
    <ds:schemaRef ds:uri="4873beb7-5857-4685-be1f-d57550cc96cc"/>
    <ds:schemaRef ds:uri="http://www.w3.org/XML/1998/namespace"/>
    <ds:schemaRef ds:uri="http://purl.org/dc/dcmitype/"/>
  </ds:schemaRefs>
</ds:datastoreItem>
</file>

<file path=customXml/itemProps3.xml><?xml version="1.0" encoding="utf-8"?>
<ds:datastoreItem xmlns:ds="http://schemas.openxmlformats.org/officeDocument/2006/customXml" ds:itemID="{4683C129-7B42-490A-AD74-E9303BC76D39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4873beb7-5857-4685-be1f-d57550cc96cc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Serenity nature presentation (widescreen)</Template>
  <TotalTime>70</TotalTime>
  <Words>356</Words>
  <Application>Microsoft Office PowerPoint</Application>
  <PresentationFormat>Custom</PresentationFormat>
  <Paragraphs>22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5" baseType="lpstr">
      <vt:lpstr>Arial</vt:lpstr>
      <vt:lpstr>Baskerville Old Face</vt:lpstr>
      <vt:lpstr>Californian FB</vt:lpstr>
      <vt:lpstr>Euphemia</vt:lpstr>
      <vt:lpstr>Wingdings</vt:lpstr>
      <vt:lpstr>Serenity 16x9</vt:lpstr>
      <vt:lpstr>Self Concept</vt:lpstr>
      <vt:lpstr>Who am I and who can I be for others?</vt:lpstr>
      <vt:lpstr>PowerPoint Presentation</vt:lpstr>
      <vt:lpstr>PowerPoint Presentation</vt:lpstr>
      <vt:lpstr>‘The Consciousness of the Self’</vt:lpstr>
      <vt:lpstr>What is ‘The Self ‘ ?</vt:lpstr>
      <vt:lpstr>PowerPoint Presentation</vt:lpstr>
      <vt:lpstr>PowerPoint Presentation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Self Concept</dc:title>
  <dc:creator>Andrea Williams</dc:creator>
  <cp:lastModifiedBy>Andrea Williams</cp:lastModifiedBy>
  <cp:revision>7</cp:revision>
  <dcterms:created xsi:type="dcterms:W3CDTF">2018-11-05T21:36:52Z</dcterms:created>
  <dcterms:modified xsi:type="dcterms:W3CDTF">2018-11-05T22:55:21Z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InternalTags">
    <vt:lpwstr/>
  </property>
  <property fmtid="{D5CDD505-2E9C-101B-9397-08002B2CF9AE}" pid="3" name="ContentTypeId">
    <vt:lpwstr>0x0101006EDDDB5EE6D98C44930B742096920B300400F5B6D36B3EF94B4E9A635CDF2A18F5B8</vt:lpwstr>
  </property>
  <property fmtid="{D5CDD505-2E9C-101B-9397-08002B2CF9AE}" pid="4" name="FeatureTags">
    <vt:lpwstr/>
  </property>
  <property fmtid="{D5CDD505-2E9C-101B-9397-08002B2CF9AE}" pid="5" name="LocalizationTags">
    <vt:lpwstr/>
  </property>
  <property fmtid="{D5CDD505-2E9C-101B-9397-08002B2CF9AE}" pid="6" name="ScenarioTags">
    <vt:lpwstr/>
  </property>
  <property fmtid="{D5CDD505-2E9C-101B-9397-08002B2CF9AE}" pid="7" name="CampaignTags">
    <vt:lpwstr/>
  </property>
</Properties>
</file>