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63" r:id="rId3"/>
    <p:sldMasterId id="2147483648" r:id="rId4"/>
  </p:sldMasterIdLst>
  <p:sldIdLst>
    <p:sldId id="256" r:id="rId5"/>
    <p:sldId id="278" r:id="rId6"/>
    <p:sldId id="306" r:id="rId7"/>
    <p:sldId id="262" r:id="rId8"/>
    <p:sldId id="272" r:id="rId9"/>
    <p:sldId id="264" r:id="rId10"/>
    <p:sldId id="312" r:id="rId11"/>
    <p:sldId id="297" r:id="rId12"/>
    <p:sldId id="282" r:id="rId13"/>
    <p:sldId id="283" r:id="rId14"/>
    <p:sldId id="300" r:id="rId15"/>
    <p:sldId id="313" r:id="rId16"/>
    <p:sldId id="286" r:id="rId17"/>
    <p:sldId id="293" r:id="rId18"/>
    <p:sldId id="285" r:id="rId19"/>
    <p:sldId id="296" r:id="rId20"/>
    <p:sldId id="302" r:id="rId21"/>
    <p:sldId id="292" r:id="rId22"/>
    <p:sldId id="307" r:id="rId23"/>
    <p:sldId id="263" r:id="rId24"/>
    <p:sldId id="298" r:id="rId25"/>
    <p:sldId id="310" r:id="rId26"/>
    <p:sldId id="299" r:id="rId27"/>
    <p:sldId id="25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 varScale="1">
        <p:scale>
          <a:sx n="61" d="100"/>
          <a:sy n="61" d="100"/>
        </p:scale>
        <p:origin x="60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Cartwright" userId="c8129c12-4aad-4f00-a765-fc80ae8680fc" providerId="ADAL" clId="{6D986384-BAF5-4C99-9B88-8549A06E4FAC}"/>
    <pc:docChg chg="modSld">
      <pc:chgData name="Jane Cartwright" userId="c8129c12-4aad-4f00-a765-fc80ae8680fc" providerId="ADAL" clId="{6D986384-BAF5-4C99-9B88-8549A06E4FAC}" dt="2025-04-02T11:15:46.402" v="0" actId="6549"/>
      <pc:docMkLst>
        <pc:docMk/>
      </pc:docMkLst>
      <pc:sldChg chg="modSp mod">
        <pc:chgData name="Jane Cartwright" userId="c8129c12-4aad-4f00-a765-fc80ae8680fc" providerId="ADAL" clId="{6D986384-BAF5-4C99-9B88-8549A06E4FAC}" dt="2025-04-02T11:15:46.402" v="0" actId="6549"/>
        <pc:sldMkLst>
          <pc:docMk/>
          <pc:sldMk cId="1817474841" sldId="256"/>
        </pc:sldMkLst>
        <pc:spChg chg="mod">
          <ac:chgData name="Jane Cartwright" userId="c8129c12-4aad-4f00-a765-fc80ae8680fc" providerId="ADAL" clId="{6D986384-BAF5-4C99-9B88-8549A06E4FAC}" dt="2025-04-02T11:15:46.402" v="0" actId="6549"/>
          <ac:spMkLst>
            <pc:docMk/>
            <pc:sldMk cId="1817474841" sldId="256"/>
            <ac:spMk id="2" creationId="{685A7CDA-5E00-8480-799B-91ABCE57B2A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93536-6948-4E95-0F57-589E698EFD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4CB6C-7FDD-87F5-83A4-D0576E6A5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65B1F-3AC8-A867-6999-212C66972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E45F4-6A41-5D36-DCF5-0A3C40B0B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A0994-2602-E060-D1EB-F6C7DDB2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19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8D240-F7EF-69FB-3845-8F80E05DE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860CA-1703-D172-5C47-A807221E7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5EA8C-8999-B604-DAEE-313909C43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A9F4E-A736-81A2-A66A-61914EE97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1E23D-717A-1563-5DD1-53B2EDE9A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93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C9034-4F9F-A72F-6630-E6FC51313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3A71D-BD76-0E2A-8286-D299C998E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1917B-945F-D0CF-F087-7501DB3B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F53AE-E5C0-8A4F-E4A9-EC8DA363C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A2EAB-AE69-3ED0-F53A-53DEF4F4D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28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87648-C98D-B01D-684A-99AB90B00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20E9E-6C30-3C60-690F-DBCD32CFC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EE6EDC-3812-A155-4147-851A466C8B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8C8D4E-757D-4668-4953-822E90B36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EB9BE3-48DC-BAEC-9FE7-3EA7ADE64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7C366-97B1-CFDC-0D48-3138B08FE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8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000F-893D-015D-B38C-0E4448844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56FE6E-2E68-357A-CE68-E169D57509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7A25A-D7DA-A710-3EC7-FE56623093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6120D3-6F89-9D11-019E-CECA68FBDA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0FD318-B45B-341C-FFAF-1346775474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E5D115-E587-806E-5CF5-331AB039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77B4EE-845C-2666-6B58-E5443A032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459F72-61F8-A2D2-5E9F-522A7F7B5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20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3608-E322-AF5C-8585-EFF1DF19F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F37648-9FEF-C97C-402D-BC7BD76EE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2B309B-6B29-C817-597C-813218D32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13441-DA73-7754-5FB4-AFE21C75E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35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586C8C-F2BE-C4C9-3979-38ACEA5C4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0188D6-C13B-9724-D8EC-6900EDC47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EEF9B-6A86-B1A4-C5C2-06CF2E4B6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635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CD1A1-A87D-4D10-93F9-AFB64908B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15719-76D9-399C-C637-CDF183120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1E6FE-37A6-2E71-ABBF-4E92BF462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1DFA4-5EBB-68F6-C187-D98661038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FAFC2-1AD3-3008-43EE-6748016F2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D06985-2C6F-7F7B-6BF4-EBF205C07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980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E797B-FBA2-1F2F-3B04-A4A16F766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1CB32B-2AD9-F351-ADCF-1AFC90D8A2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C8D55-616B-6C30-C246-3CCD259D5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DFB0C-97B6-4A16-EF19-622C4D217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33E7F-1FE1-8536-4E7C-4A0D1CBB3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6E667-6C0A-E873-2582-F18AC8F27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107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AAA7-C6AC-E98A-8A87-66BFDEA7B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90754C-2B8A-ED92-091A-6569C7EF49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71B99-EE54-A5E0-90B1-129D1416F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A525D-4618-BD17-149D-081948A47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74810-212E-70CE-02F4-2B83612DE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4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A88FCB-0E79-8809-087C-D8E559DA3E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E8484-70F7-CAE4-01CF-B151B8E6C7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DE769-6BE3-FB09-C90D-9D6051D76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EFC29-4E98-0201-BE88-FE39491EC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FAD41-CF81-2EEF-5264-D07D453FE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5879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9355-66E9-09D9-F31A-310C5D7E6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7880-0665-B16A-556B-459192EDBB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8F1DE-2078-E516-F1D6-F537D468AD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167B0-D234-D0B0-E80C-02BB52D7C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F27AE-43D5-42E0-92AB-A20F64D7A545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8A0340-F0E3-0A60-D6FD-D6DF85832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F31D9-DA23-4A88-F3A1-73980D42F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F5A-A5EB-436F-8133-A250D029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86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07367-8176-4CF1-18B6-80C9ADDC79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C83B26-A2DB-61E5-C4F1-CF7548D232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C161F-9DEC-73B9-D0AA-8C444020E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F27AE-43D5-42E0-92AB-A20F64D7A545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F1C2F-6C35-670D-E6A9-82A92E6EF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3614A-5364-FF46-9FED-21D254E74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F5A-A5EB-436F-8133-A250D029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303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B97A562-D395-44D5-9B4F-FCFFCD9630E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1C7002B-0687-4395-9482-2269C823DC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72F3C21-6C2F-4213-BE06-08DB8466C8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DDDBEC-A524-45F8-83D4-B126EF069E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368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3D1E5-9C25-409B-A3D1-87919BBEE3F8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1BA34-FAFD-4654-931E-D591CA527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52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C5A3C4-A544-F842-78E3-27AAA3525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0178F6-0253-FA6B-4C1B-66064E47BC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AF87C-6DFC-836C-698B-A17BFB6CFC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1CFAB-FFD8-49FB-8D31-EBC66B25D142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5DA3F-81FB-0BCD-FFB5-420357803D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D7E27-A5D7-23BF-E16C-FC4AE3D6B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E7155-237A-4FCE-8A26-B540804CD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56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0" r:id="rId2"/>
    <p:sldLayoutId id="2147483651" r:id="rId3"/>
    <p:sldLayoutId id="2147483662" r:id="rId4"/>
    <p:sldLayoutId id="2147483674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B30C37-4EE4-3F72-0145-434009EBD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F7A98-C9BB-1F1E-0A94-421B4646D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AE15A-91E5-C332-E106-45A8E90F32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F27AE-43D5-42E0-92AB-A20F64D7A545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3E87A-E22F-585C-AC73-CA0032814B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534F2-DE9F-AB4B-0FBC-C915D59E9B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9FF5A-A5EB-436F-8133-A250D029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70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833E430B-0333-46CA-A27D-EA83BF5041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6DB2FA69-71F8-4033-B878-AA5F5192AD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DBA4CF71-1227-4E4F-98EB-DB6E36B33D0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04DA84C-DF1D-40A9-8798-83F4AFA9DA6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FCC59819-7CCB-46ED-9A23-12193A232C8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5D40AA09-7969-4273-A38C-ACEF24A445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3D1E5-9C25-409B-A3D1-87919BBEE3F8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1BA34-FAFD-4654-931E-D591CA527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71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ellhopper.files.wordpress.com/2012/03/img_20200219_132939_rev.jpg" TargetMode="Externa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pen book with a rope around it&#10;&#10;Description automatically generated">
            <a:extLst>
              <a:ext uri="{FF2B5EF4-FFF2-40B4-BE49-F238E27FC236}">
                <a16:creationId xmlns:a16="http://schemas.microsoft.com/office/drawing/2014/main" id="{0EAB187C-501D-8D7C-938D-3C4630EB00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0" b="21300"/>
          <a:stretch/>
        </p:blipFill>
        <p:spPr>
          <a:xfrm>
            <a:off x="20" y="126522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5A7CDA-5E00-8480-799B-91ABCE57B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Prof. Jane Cartwright</a:t>
            </a:r>
            <a:br>
              <a:rPr lang="en-GB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b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270B65-69FF-C854-7DA2-126A20C016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85000" lnSpcReduction="10000"/>
          </a:bodyPr>
          <a:lstStyle/>
          <a:p>
            <a:r>
              <a:rPr lang="en-GB" sz="30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Late Medieval Welsh Life of a Lesser-Known Welsh Saint, </a:t>
            </a:r>
          </a:p>
          <a:p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 </a:t>
            </a:r>
            <a:r>
              <a:rPr lang="en-GB" sz="3000" b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Ieuan</a:t>
            </a:r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Gwas</a:t>
            </a:r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b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Padrig</a:t>
            </a:r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Llwyn and </a:t>
            </a:r>
            <a:r>
              <a:rPr lang="en-GB" sz="3000" b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Cerrigydrudion</a:t>
            </a:r>
            <a:r>
              <a:rPr lang="en-GB" sz="3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474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78BDC-430E-2D0E-C30B-B18157029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Welsh saints</a:t>
            </a:r>
            <a:b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Latin </a:t>
            </a:r>
            <a:r>
              <a:rPr lang="en-GB" i="1">
                <a:latin typeface="Times New Roman" panose="02020603050405020304" pitchFamily="18" charset="0"/>
                <a:cs typeface="Times New Roman" panose="02020603050405020304" pitchFamily="18" charset="0"/>
              </a:rPr>
              <a:t>vitae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/>
              <a:t>		     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Welsh </a:t>
            </a:r>
            <a:r>
              <a:rPr lang="en-GB" i="1">
                <a:latin typeface="Times New Roman" panose="02020603050405020304" pitchFamily="18" charset="0"/>
                <a:cs typeface="Times New Roman" panose="02020603050405020304" pitchFamily="18" charset="0"/>
              </a:rPr>
              <a:t>bucheddau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910C2-76FC-ED86-4B07-A354FE8FE1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Samson 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Euddogwy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Oudoceus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Illtud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Cain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Dyfrig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Cennydd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Dewi/David	Caradog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Teilo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Gwenfrewy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Winefride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Padarn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Gildas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Clydog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Cadog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Cybi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Justinian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Carannog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Ursula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Brynach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Melangell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Asaph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Gwynllyw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Curig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Tatheus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Brynach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219F6-2A82-6836-4A74-3C0C07C128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Dewi/David</a:t>
            </a:r>
          </a:p>
          <a:p>
            <a:pPr marL="0" indent="0"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Gwenfrewy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Winefride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Beuno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Padrig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(Aberystwyth, NLW, MS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Llanstephan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34, c. 1580)</a:t>
            </a:r>
          </a:p>
          <a:p>
            <a:pPr marL="0" indent="0"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Llawddog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Collen</a:t>
            </a:r>
          </a:p>
          <a:p>
            <a:pPr marL="0" indent="0"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Cybi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Ursula</a:t>
            </a:r>
          </a:p>
        </p:txBody>
      </p:sp>
    </p:spTree>
    <p:extLst>
      <p:ext uri="{BB962C8B-B14F-4D97-AF65-F5344CB8AC3E}">
        <p14:creationId xmlns:p14="http://schemas.microsoft.com/office/powerpoint/2010/main" val="1091066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9DEA0-FA84-CF7A-179A-9C047DA66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955" y="552182"/>
            <a:ext cx="5998840" cy="3343135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Buchedd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Padrig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Aberystwyth, National Library of Wales, MS </a:t>
            </a:r>
            <a:r>
              <a:rPr lang="en-US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Llanstephan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34, 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Roger Morris </a:t>
            </a:r>
            <a:r>
              <a:rPr lang="en-US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1580</a:t>
            </a:r>
          </a:p>
        </p:txBody>
      </p:sp>
      <p:pic>
        <p:nvPicPr>
          <p:cNvPr id="4" name="Picture 3" descr="An open book with writing on it&#10;&#10;Description automatically generated">
            <a:extLst>
              <a:ext uri="{FF2B5EF4-FFF2-40B4-BE49-F238E27FC236}">
                <a16:creationId xmlns:a16="http://schemas.microsoft.com/office/drawing/2014/main" id="{44EE8EEE-8F53-BB01-5435-6DAF3D25BD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8" b="608"/>
          <a:stretch/>
        </p:blipFill>
        <p:spPr>
          <a:xfrm rot="5400000">
            <a:off x="-932497" y="932497"/>
            <a:ext cx="6858000" cy="4993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011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D531A-34F9-D2BB-B560-42BB83F60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Cerrigydrudion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photos: Jane Cartwright</a:t>
            </a:r>
          </a:p>
        </p:txBody>
      </p:sp>
      <p:pic>
        <p:nvPicPr>
          <p:cNvPr id="6" name="Content Placeholder 5" descr="A stone church with a cemetery&#10;&#10;Description automatically generated">
            <a:extLst>
              <a:ext uri="{FF2B5EF4-FFF2-40B4-BE49-F238E27FC236}">
                <a16:creationId xmlns:a16="http://schemas.microsoft.com/office/drawing/2014/main" id="{EE3083B3-8775-5308-AE62-1E9DA97B034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58194"/>
            <a:ext cx="5181600" cy="3886200"/>
          </a:xfrm>
        </p:spPr>
      </p:pic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A688D349-3B1B-D74C-39AF-7511C26A144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248" y="1825625"/>
            <a:ext cx="326350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977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42068-4A96-0AAA-1DEA-4A3CBD72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7012"/>
            <a:ext cx="10515600" cy="633675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Cerrigydrudion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Buchedd</a:t>
            </a:r>
            <a:r>
              <a:rPr lang="en-GB" sz="2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GB" sz="2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GB" sz="2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Padrig</a:t>
            </a:r>
            <a:r>
              <a:rPr lang="en-GB" sz="2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(ed. and trans.) J. Cartwright</a:t>
            </a:r>
            <a:b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 felly y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gwnaeth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ac y doeth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hyd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elwir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Kerricydrydion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yno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adeilodd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guddigyl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eglwys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Was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Padric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Mair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Vagdalen</a:t>
            </a:r>
            <a: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this is what he did, and he came to the place called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Cerrigydrudion</a:t>
            </a:r>
            <a:r>
              <a:rPr lang="en-GB" sz="2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and there he built his cell in the place where there is a church to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Ieuan</a:t>
            </a:r>
            <a:r>
              <a:rPr lang="en-GB" sz="2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Gwas</a:t>
            </a:r>
            <a:r>
              <a:rPr lang="en-GB" sz="2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Padrig</a:t>
            </a:r>
            <a:r>
              <a:rPr lang="en-GB" sz="2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Mary Magdalene.)</a:t>
            </a:r>
            <a:endParaRPr lang="en-GB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ECCDD5-8718-CCEA-D61F-C2F0EB2B02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3187816"/>
            <a:ext cx="5181600" cy="343109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Ecc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[les]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ia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Kericydrudion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Norwich </a:t>
            </a:r>
            <a:r>
              <a:rPr lang="en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Taxatio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(1254)</a:t>
            </a:r>
          </a:p>
          <a:p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1503 church enlarged (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</a:t>
            </a:r>
            <a:r>
              <a:rPr lang="en-GB" sz="2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’n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Ieuan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section of the parish of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Nantglyn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was transferred to the parish of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Cerrigydrudion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1506: 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laudem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Dei et Sanctae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Mariae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Magd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et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S’ti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Ieun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nuncupati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Gwasbatryc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vanagh</a:t>
            </a:r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patroni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Llanpatric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Llanfair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Fadlen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 descr="A stone church with a cemetery&#10;&#10;Description automatically generated">
            <a:extLst>
              <a:ext uri="{FF2B5EF4-FFF2-40B4-BE49-F238E27FC236}">
                <a16:creationId xmlns:a16="http://schemas.microsoft.com/office/drawing/2014/main" id="{ACF57BC8-9243-AFA2-30A9-EA33D5DA11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187816"/>
            <a:ext cx="4464898" cy="3348000"/>
          </a:xfrm>
        </p:spPr>
      </p:pic>
    </p:spTree>
    <p:extLst>
      <p:ext uri="{BB962C8B-B14F-4D97-AF65-F5344CB8AC3E}">
        <p14:creationId xmlns:p14="http://schemas.microsoft.com/office/powerpoint/2010/main" val="3307624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E3947-2206-1296-E84A-365B13E1A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95509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Stained glass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Cerrigydrudion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photos: Jane Cartwright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as written by his picture in the east window of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Caerydrudion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written 1504, “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Evanus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Patricius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Animarum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Confessor”’ (Archdeacon Thomas,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History of the Diocese of St Asaph</a:t>
            </a:r>
            <a:r>
              <a:rPr lang="en-GB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1908–13: ii, 139)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9625BB1C-CA35-4FF7-5ED1-74EE687EAF5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696" y="1776875"/>
            <a:ext cx="3536999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preview">
            <a:extLst>
              <a:ext uri="{FF2B5EF4-FFF2-40B4-BE49-F238E27FC236}">
                <a16:creationId xmlns:a16="http://schemas.microsoft.com/office/drawing/2014/main" id="{39258851-7C04-1FDC-7D44-1A75CB91EC9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036" y="1776875"/>
            <a:ext cx="3536999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932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0AA44-3C9B-F2B7-ECD2-FC16F734694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838200" y="365126"/>
            <a:ext cx="10515600" cy="491766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Gutun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Gyriog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Geiriog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late C15th)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7DEB9-4C33-8739-059C-AAF2DBB1FD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923925"/>
            <a:ext cx="5181600" cy="525303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Mud yng Ngherrigydrudion</a:t>
            </a:r>
            <a:endParaRPr lang="en-GB" sz="160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 bwys â help bysai hon.</a:t>
            </a:r>
            <a:endParaRPr lang="en-GB" sz="16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Ni bu ’n rhan Iefan nwyfiant,</a:t>
            </a:r>
            <a:endParaRPr lang="en-GB" sz="16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Drwg sôn am Was Badrig Sant</a:t>
            </a: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Meddiannau mae i ddynion</a:t>
            </a: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b="1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 amlhau yn nheml hon</a:t>
            </a: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6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Oddyna nid â un dyn</a:t>
            </a:r>
            <a:endParaRPr lang="en-GB" sz="16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 olwg yr hen elyn. </a:t>
            </a:r>
            <a:endParaRPr lang="en-GB" sz="16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b="1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Mae ynn help yma ’n ei hôl</a:t>
            </a:r>
            <a:endParaRPr lang="en-GB" sz="1600" b="1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O’i gweddi yn dragwyddol. </a:t>
            </a: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4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Medieval</a:t>
            </a:r>
            <a:r>
              <a:rPr lang="cy-GB" sz="14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Welsh </a:t>
            </a:r>
            <a:r>
              <a:rPr lang="cy-GB" sz="14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Poems</a:t>
            </a:r>
            <a:r>
              <a:rPr lang="cy-GB" sz="14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cy-GB" sz="14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Saints</a:t>
            </a:r>
            <a:r>
              <a:rPr lang="cy-GB" sz="14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cy-GB" sz="14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Shrines</a:t>
            </a:r>
            <a:r>
              <a:rPr lang="cy-GB" sz="1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cy-GB" sz="1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ed</a:t>
            </a:r>
            <a:r>
              <a:rPr lang="cy-GB" sz="1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and </a:t>
            </a:r>
            <a:r>
              <a:rPr lang="cy-GB" sz="14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trans</a:t>
            </a:r>
            <a:r>
              <a:rPr lang="cy-GB" sz="14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Barry Lewis (Dublin: DIAS, 2015, 5: 71</a:t>
            </a:r>
            <a:r>
              <a:rPr lang="cy-GB" sz="14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–80)</a:t>
            </a:r>
            <a:endParaRPr lang="en-GB" sz="14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DD7242-1352-D111-9AA6-D92434C39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38775" y="923925"/>
            <a:ext cx="5762625" cy="5811838"/>
          </a:xfrm>
        </p:spPr>
        <p:txBody>
          <a:bodyPr>
            <a:normAutofit fontScale="70000" lnSpcReduction="20000"/>
          </a:bodyPr>
          <a:lstStyle/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Wordlessly in 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Cerrigydrudion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woman would be of consequence through her help.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has never been lust in 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Ieuan’s</a:t>
            </a: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territory,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Any wicked talk about the Servant of St Patrick.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treasures for men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multiply in this woman’s church.</a:t>
            </a:r>
            <a:endParaRPr lang="en-GB" sz="29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there no man goes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Into the sight of the ancient enemy.</a:t>
            </a:r>
            <a:endParaRPr lang="en-GB" sz="2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help for us here after her,</a:t>
            </a:r>
            <a:endParaRPr lang="en-GB" sz="29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Through her prayer for ever after.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712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CEE14-8732-AF53-8AEA-CDE94B27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Buchedd Ieuan Gwas Padrig </a:t>
            </a:r>
            <a:b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biblical and hagiographical motifs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4A42CD-C6E5-E210-6671-160783A26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358751"/>
              </p:ext>
            </p:extLst>
          </p:nvPr>
        </p:nvGraphicFramePr>
        <p:xfrm>
          <a:off x="327171" y="1702965"/>
          <a:ext cx="11518084" cy="4908996"/>
        </p:xfrm>
        <a:graphic>
          <a:graphicData uri="http://schemas.openxmlformats.org/drawingml/2006/table">
            <a:tbl>
              <a:tblPr firstRow="1" firstCol="1" bandRow="1"/>
              <a:tblGrid>
                <a:gridCol w="5115487">
                  <a:extLst>
                    <a:ext uri="{9D8B030D-6E8A-4147-A177-3AD203B41FA5}">
                      <a16:colId xmlns:a16="http://schemas.microsoft.com/office/drawing/2014/main" val="3421234399"/>
                    </a:ext>
                  </a:extLst>
                </a:gridCol>
                <a:gridCol w="6402597">
                  <a:extLst>
                    <a:ext uri="{9D8B030D-6E8A-4147-A177-3AD203B41FA5}">
                      <a16:colId xmlns:a16="http://schemas.microsoft.com/office/drawing/2014/main" val="565263127"/>
                    </a:ext>
                  </a:extLst>
                </a:gridCol>
              </a:tblGrid>
              <a:tr h="86230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 Saint rids area of snakes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serpent Genesis 3, strike the head of the serpent Genesis 3:15, poison attributed to serpents Deuteronomy 32.33, Psalms 139.4, Romans 3.13;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Brynach, David, Illtud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1299476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 Saint protects crops, drives birds into barn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Cadog, Illtud, Gildas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6972355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 Saint educated by another saint/influential figure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David, Cadog, Gwenfrewy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938958"/>
                  </a:ext>
                </a:extLst>
              </a:tr>
              <a:tr h="61729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 Saint carries fire in lap remains unhurt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Proverbs 6:27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Cadog, Asaph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8113896"/>
                  </a:ext>
                </a:extLst>
              </a:tr>
              <a:tr h="61729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 Saint miraculously crosses sea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 6: 45-53, Matthew 14: 22-33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Cybi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San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Ffraid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Dwynwen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8021027"/>
                  </a:ext>
                </a:extLst>
              </a:tr>
              <a:tr h="132468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 Saint creates holy wells, strikes earth with staff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Moses Numbers 20:11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Cybi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Illtud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Deiniol, David,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Gildas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Gwynllyw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Pedrog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8841968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 Saint led to hermitage/church site by animal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Gwynllyw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Illtud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Tatheus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61259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3004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6D47C-F391-B4DF-8B6A-353C0C833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894" y="3752850"/>
            <a:ext cx="3967031" cy="2452687"/>
          </a:xfrm>
        </p:spPr>
        <p:txBody>
          <a:bodyPr anchor="ctr">
            <a:normAutofit/>
          </a:bodyPr>
          <a:lstStyle/>
          <a:p>
            <a:pPr algn="l"/>
            <a:r>
              <a:rPr lang="en-GB" sz="2400" i="1" dirty="0" err="1"/>
              <a:t>Buchedd</a:t>
            </a:r>
            <a:r>
              <a:rPr lang="en-GB" sz="2400" i="1" dirty="0"/>
              <a:t> </a:t>
            </a:r>
            <a:r>
              <a:rPr lang="en-GB" sz="2400" i="1" dirty="0" err="1"/>
              <a:t>Ieuan</a:t>
            </a:r>
            <a:r>
              <a:rPr lang="en-GB" sz="2400" i="1" dirty="0"/>
              <a:t> </a:t>
            </a:r>
            <a:r>
              <a:rPr lang="en-GB" sz="2400" i="1" dirty="0" err="1"/>
              <a:t>Gwas</a:t>
            </a:r>
            <a:r>
              <a:rPr lang="en-GB" sz="2400" i="1" dirty="0"/>
              <a:t> </a:t>
            </a:r>
            <a:r>
              <a:rPr lang="en-GB" sz="2400" i="1" dirty="0" err="1"/>
              <a:t>Padrig</a:t>
            </a:r>
            <a:r>
              <a:rPr lang="en-GB" sz="2400" dirty="0"/>
              <a:t>, </a:t>
            </a:r>
            <a:br>
              <a:rPr lang="en-GB" sz="2400" dirty="0"/>
            </a:br>
            <a:r>
              <a:rPr lang="en-GB" sz="2400" dirty="0"/>
              <a:t>(ed. and trans.)</a:t>
            </a:r>
            <a:br>
              <a:rPr lang="en-GB" sz="2400" dirty="0"/>
            </a:br>
            <a:r>
              <a:rPr lang="en-GB" sz="2400" dirty="0"/>
              <a:t>Jane Cartwright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9EF1506-A6F1-E858-4BC0-0C0AD59E12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38" b="12110"/>
          <a:stretch/>
        </p:blipFill>
        <p:spPr bwMode="auto">
          <a:xfrm>
            <a:off x="1524020" y="11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A8DC2-1F6E-7CBC-0564-8FD41583D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986" y="3752851"/>
            <a:ext cx="5614060" cy="2452687"/>
          </a:xfrm>
        </p:spPr>
        <p:txBody>
          <a:bodyPr anchor="ctr">
            <a:normAutofit fontScale="92500"/>
          </a:bodyPr>
          <a:lstStyle/>
          <a:p>
            <a:pPr algn="l" fontAlgn="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GB" sz="2800" b="0" i="1" u="none" strike="noStrike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l" fontAlgn="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phwy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bynnac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 fo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ophrymol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y’r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gwynfydedic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Ieuan, ni wna pryf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gwenwynic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y niwed </a:t>
            </a:r>
            <a:r>
              <a:rPr lang="cy-GB" sz="2400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iddaw</a:t>
            </a:r>
            <a:r>
              <a:rPr lang="cy-GB" sz="2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whoever is devoted to </a:t>
            </a:r>
            <a:r>
              <a:rPr lang="en-GB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will not be injured by poisonous snake[s]. 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Image: [[File:Adder (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Vipera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berus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(44226813554).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jpg|Adder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Vipera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berus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(44226813554)]]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17436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AF634-3B90-46E4-77F2-9FFA8CC29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3793" y="271328"/>
            <a:ext cx="7772400" cy="1694576"/>
          </a:xfrm>
        </p:spPr>
        <p:txBody>
          <a:bodyPr/>
          <a:lstStyle/>
          <a:p>
            <a:pPr algn="l"/>
            <a:r>
              <a:rPr lang="en-GB" sz="2400" b="1" dirty="0"/>
              <a:t>Angel tells Patrick to leave Wales for Ireland</a:t>
            </a:r>
            <a:br>
              <a:rPr lang="en-GB" sz="2000" b="1" dirty="0"/>
            </a:br>
            <a:r>
              <a:rPr lang="en-GB" sz="1800" i="1" dirty="0" err="1"/>
              <a:t>Buchedd</a:t>
            </a:r>
            <a:r>
              <a:rPr lang="en-GB" sz="1800" i="1" dirty="0"/>
              <a:t> </a:t>
            </a:r>
            <a:r>
              <a:rPr lang="en-GB" sz="1800" i="1" dirty="0" err="1"/>
              <a:t>Ieuan</a:t>
            </a:r>
            <a:r>
              <a:rPr lang="en-GB" sz="1800" i="1" dirty="0"/>
              <a:t> </a:t>
            </a:r>
            <a:r>
              <a:rPr lang="en-GB" sz="1800" i="1" dirty="0" err="1"/>
              <a:t>Gwas</a:t>
            </a:r>
            <a:r>
              <a:rPr lang="en-GB" sz="1800" i="1" dirty="0"/>
              <a:t> </a:t>
            </a:r>
            <a:r>
              <a:rPr lang="en-GB" sz="1800" i="1" dirty="0" err="1"/>
              <a:t>Padrig</a:t>
            </a:r>
            <a:r>
              <a:rPr lang="en-GB" sz="1800" dirty="0"/>
              <a:t>, Patrick, </a:t>
            </a:r>
            <a:r>
              <a:rPr lang="en-GB" sz="1800" dirty="0" err="1"/>
              <a:t>Ieuan’s</a:t>
            </a:r>
            <a:r>
              <a:rPr lang="en-GB" sz="1800" dirty="0"/>
              <a:t> teacher = ‘</a:t>
            </a:r>
            <a:r>
              <a:rPr lang="en-GB" sz="1800" dirty="0" err="1"/>
              <a:t>Archesgob</a:t>
            </a:r>
            <a:r>
              <a:rPr lang="en-GB" sz="1800" dirty="0"/>
              <a:t> </a:t>
            </a:r>
            <a:r>
              <a:rPr lang="en-GB" sz="1800" dirty="0" err="1"/>
              <a:t>yMynyw</a:t>
            </a:r>
            <a:r>
              <a:rPr lang="en-GB" sz="1800" dirty="0"/>
              <a:t>’ (Archbishop of </a:t>
            </a:r>
            <a:r>
              <a:rPr lang="en-GB" sz="1800" dirty="0" err="1"/>
              <a:t>Menevia</a:t>
            </a:r>
            <a:r>
              <a:rPr lang="en-GB" sz="1800" dirty="0"/>
              <a:t>/ St </a:t>
            </a:r>
            <a:r>
              <a:rPr lang="en-GB" sz="1800" dirty="0" err="1"/>
              <a:t>Davids</a:t>
            </a:r>
            <a:r>
              <a:rPr lang="en-GB" sz="1800" dirty="0"/>
              <a:t>)</a:t>
            </a:r>
            <a:br>
              <a:rPr lang="en-GB" sz="1800" dirty="0"/>
            </a:br>
            <a:r>
              <a:rPr lang="en-GB" sz="1800" dirty="0" err="1"/>
              <a:t>Gwas</a:t>
            </a:r>
            <a:r>
              <a:rPr lang="en-GB" sz="1800" dirty="0"/>
              <a:t> </a:t>
            </a:r>
            <a:r>
              <a:rPr lang="en-GB" sz="1800" dirty="0" err="1"/>
              <a:t>Padrig</a:t>
            </a:r>
            <a:r>
              <a:rPr lang="en-GB" sz="1800" dirty="0"/>
              <a:t> – </a:t>
            </a:r>
            <a:r>
              <a:rPr lang="en-GB" sz="1800" dirty="0" err="1"/>
              <a:t>Gille</a:t>
            </a:r>
            <a:r>
              <a:rPr lang="en-GB" sz="1800" dirty="0"/>
              <a:t>/Giolla Pádraig or </a:t>
            </a:r>
            <a:r>
              <a:rPr lang="en-GB" sz="1800" dirty="0" err="1"/>
              <a:t>Gospatrick</a:t>
            </a:r>
            <a:br>
              <a:rPr lang="en-GB" sz="1800" dirty="0"/>
            </a:br>
            <a:r>
              <a:rPr lang="en-GB" sz="1400" dirty="0"/>
              <a:t> </a:t>
            </a:r>
            <a:br>
              <a:rPr lang="en-GB" sz="1400" dirty="0"/>
            </a:br>
            <a:r>
              <a:rPr lang="en-GB" sz="1600" dirty="0"/>
              <a:t>C17th-ceiling painting Church of St Divy, Brittany photo: Jane Cartwright</a:t>
            </a:r>
            <a:br>
              <a:rPr lang="en-GB" sz="1600" dirty="0"/>
            </a:br>
            <a:endParaRPr lang="en-GB" sz="1600" dirty="0"/>
          </a:p>
        </p:txBody>
      </p:sp>
      <p:graphicFrame>
        <p:nvGraphicFramePr>
          <p:cNvPr id="4" name="Object 2">
            <a:extLst>
              <a:ext uri="{FF2B5EF4-FFF2-40B4-BE49-F238E27FC236}">
                <a16:creationId xmlns:a16="http://schemas.microsoft.com/office/drawing/2014/main" id="{DAEC8183-3774-548E-EC61-CC13A9F51418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799069"/>
              </p:ext>
            </p:extLst>
          </p:nvPr>
        </p:nvGraphicFramePr>
        <p:xfrm>
          <a:off x="2633205" y="1965904"/>
          <a:ext cx="5631510" cy="450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8580952" imgH="6857143" progId="MSPhotoEd.3">
                  <p:embed/>
                </p:oleObj>
              </mc:Choice>
              <mc:Fallback>
                <p:oleObj name="Photo Editor Photo" r:id="rId2" imgW="8580952" imgH="6857143" progId="MSPhotoEd.3">
                  <p:embed/>
                  <p:pic>
                    <p:nvPicPr>
                      <p:cNvPr id="4" name="Object 2">
                        <a:extLst>
                          <a:ext uri="{FF2B5EF4-FFF2-40B4-BE49-F238E27FC236}">
                            <a16:creationId xmlns:a16="http://schemas.microsoft.com/office/drawing/2014/main" id="{DAEC8183-3774-548E-EC61-CC13A9F5141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33205" y="1965904"/>
                        <a:ext cx="5631510" cy="4500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0385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CEE14-8732-AF53-8AEA-CDE94B27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Buchedd Ieuan Gwas Padrig </a:t>
            </a:r>
            <a:b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biblical and hagiographical motifs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4A42CD-C6E5-E210-6671-160783A26B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7171" y="1702965"/>
          <a:ext cx="11518084" cy="4908996"/>
        </p:xfrm>
        <a:graphic>
          <a:graphicData uri="http://schemas.openxmlformats.org/drawingml/2006/table">
            <a:tbl>
              <a:tblPr firstRow="1" firstCol="1" bandRow="1"/>
              <a:tblGrid>
                <a:gridCol w="5115487">
                  <a:extLst>
                    <a:ext uri="{9D8B030D-6E8A-4147-A177-3AD203B41FA5}">
                      <a16:colId xmlns:a16="http://schemas.microsoft.com/office/drawing/2014/main" val="3421234399"/>
                    </a:ext>
                  </a:extLst>
                </a:gridCol>
                <a:gridCol w="6402597">
                  <a:extLst>
                    <a:ext uri="{9D8B030D-6E8A-4147-A177-3AD203B41FA5}">
                      <a16:colId xmlns:a16="http://schemas.microsoft.com/office/drawing/2014/main" val="565263127"/>
                    </a:ext>
                  </a:extLst>
                </a:gridCol>
              </a:tblGrid>
              <a:tr h="86230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 Saint rids area of snakes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serpent Genesis 3, strike the head of the serpent Genesis 3:15, poison attributed to serpents Deuteronomy 32.33, Psalms 139.4, Romans 3.13;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Brynach, David, Illtud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1299476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 Saint protects crops, drives birds into barn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Cadog, Illtud, Gildas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6972355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 Saint educated by another saint/influential figure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David, Cadog, Gwenfrewy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938958"/>
                  </a:ext>
                </a:extLst>
              </a:tr>
              <a:tr h="61729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 Saint carries fire in lap remains unhurt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Proverbs 6:27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Cadog, Asaph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8113896"/>
                  </a:ext>
                </a:extLst>
              </a:tr>
              <a:tr h="61729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 Saint miraculously crosses sea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 6: 45-53, Matthew 14: 22-33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Cybi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San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Ffraid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Dwynwen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8021027"/>
                  </a:ext>
                </a:extLst>
              </a:tr>
              <a:tr h="132468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 Saint creates holy wells, strikes earth with staff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Moses Numbers 20:11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Cybi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Illtud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Deiniol, David,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Gildas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Gwynllyw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Pedrog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8841968"/>
                  </a:ext>
                </a:extLst>
              </a:tr>
              <a:tr h="2548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 Saint led to hermitage/church site by animal</a:t>
                      </a:r>
                      <a:endParaRPr lang="en-GB" sz="1800" b="0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Gwynllyw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Illtud</a:t>
                      </a: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8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Tatheus</a:t>
                      </a:r>
                      <a:endParaRPr lang="en-GB" sz="18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61259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2454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2E1AD-1530-F4F6-0288-9745C3517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Rhisiart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 Rhys (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fl. c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1495-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1510)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1029B-980D-2999-D220-A8CA2D95E6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61026" y="1489494"/>
            <a:ext cx="4520241" cy="5285117"/>
          </a:xfrm>
        </p:spPr>
        <p:txBody>
          <a:bodyPr>
            <a:normAutofit fontScale="47500" lnSpcReduction="20000"/>
          </a:bodyPr>
          <a:lstStyle/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Cyrchu tân – ni bu lanach –</a:t>
            </a: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A’i ddwyn ’n ei bais yn ddyn bach;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Nid oedd ar edau iddi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Un ôl tân, ni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welad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hi.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O’r ŷd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gyrrwys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yr adar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 rad Duw nef i’r tŷ’n wâr,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Ac yno rhwng dwy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gynnor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Y buon’ ddydd heb un ddôr. 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198D5F-946A-2DD9-6E8D-CD3DEC3BF5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7675" y="1408982"/>
            <a:ext cx="7236125" cy="5365628"/>
          </a:xfrm>
        </p:spPr>
        <p:txBody>
          <a:bodyPr>
            <a:normAutofit fontScale="47500" lnSpcReduction="20000"/>
          </a:bodyPr>
          <a:lstStyle/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Fetching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fire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–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none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was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ever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purer –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carrying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it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his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cloak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as a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young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boy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;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There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was not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one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trace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fire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On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single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thread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of it, it was not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seen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From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the corn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drove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the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birds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</a:t>
            </a: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Through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the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grace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God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heaven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tamely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to the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building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there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they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remained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for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day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Between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two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door-posts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without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cy-GB" sz="38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door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endParaRPr lang="cy-GB" sz="3800" i="1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824230" indent="0">
              <a:lnSpc>
                <a:spcPct val="150000"/>
              </a:lnSpc>
              <a:buNone/>
              <a:tabLst>
                <a:tab pos="182880" algn="r"/>
                <a:tab pos="450215" algn="l"/>
                <a:tab pos="822960" algn="l"/>
                <a:tab pos="457200" algn="l"/>
              </a:tabLst>
            </a:pPr>
            <a:r>
              <a:rPr lang="cy-GB" sz="3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Medieval</a:t>
            </a:r>
            <a:r>
              <a:rPr lang="cy-GB" sz="3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Welsh </a:t>
            </a:r>
            <a:r>
              <a:rPr lang="cy-GB" sz="3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Poems</a:t>
            </a:r>
            <a:r>
              <a:rPr lang="cy-GB" sz="3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cy-GB" sz="3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Saints</a:t>
            </a:r>
            <a:r>
              <a:rPr lang="cy-GB" sz="3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cy-GB" sz="3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Shrines</a:t>
            </a:r>
            <a:r>
              <a:rPr lang="cy-GB" sz="3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cy-GB" sz="38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ed</a:t>
            </a:r>
            <a:r>
              <a:rPr lang="cy-GB" sz="3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and </a:t>
            </a:r>
            <a:r>
              <a:rPr lang="cy-GB" sz="3800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trans</a:t>
            </a:r>
            <a:r>
              <a:rPr lang="cy-GB" sz="3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Barry Lewis (Dublin: DIAS, 2015, </a:t>
            </a:r>
            <a:r>
              <a:rPr lang="cy-GB" sz="3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24:5–12)</a:t>
            </a:r>
            <a:endParaRPr lang="en-GB" sz="3800" dirty="0">
              <a:effectLst/>
              <a:latin typeface="Junicode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249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CEE14-8732-AF53-8AEA-CDE94B27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Buchedd Ieuan Gwas Padrig </a:t>
            </a:r>
            <a:br>
              <a:rPr lang="en-GB" sz="2800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biblical and hagiographical motifs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4A42CD-C6E5-E210-6671-160783A26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1324203"/>
              </p:ext>
            </p:extLst>
          </p:nvPr>
        </p:nvGraphicFramePr>
        <p:xfrm>
          <a:off x="209725" y="1575459"/>
          <a:ext cx="11635530" cy="5354140"/>
        </p:xfrm>
        <a:graphic>
          <a:graphicData uri="http://schemas.openxmlformats.org/drawingml/2006/table">
            <a:tbl>
              <a:tblPr firstRow="1" firstCol="1" bandRow="1"/>
              <a:tblGrid>
                <a:gridCol w="5232933">
                  <a:extLst>
                    <a:ext uri="{9D8B030D-6E8A-4147-A177-3AD203B41FA5}">
                      <a16:colId xmlns:a16="http://schemas.microsoft.com/office/drawing/2014/main" val="3421234399"/>
                    </a:ext>
                  </a:extLst>
                </a:gridCol>
                <a:gridCol w="6402597">
                  <a:extLst>
                    <a:ext uri="{9D8B030D-6E8A-4147-A177-3AD203B41FA5}">
                      <a16:colId xmlns:a16="http://schemas.microsoft.com/office/drawing/2014/main" val="565263127"/>
                    </a:ext>
                  </a:extLst>
                </a:gridCol>
              </a:tblGrid>
              <a:tr h="87286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 Saint rids area of snakes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serpent Genesis 3, strike the head of the serpent Genesis 3:15, poison attributed to serpents Deuteronomy 32.33, Psalms 139.4, Romans 3.13;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Brynach, David, Illtud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1299476"/>
                  </a:ext>
                </a:extLst>
              </a:tr>
              <a:tr h="28505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 Saint protects crops, drives birds into barn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Cadog, Illtud, Gildas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6972355"/>
                  </a:ext>
                </a:extLst>
              </a:tr>
              <a:tr h="28505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 Saint educated by another saint/influential figure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Samson, David, Cadog, Gwenfrewy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938958"/>
                  </a:ext>
                </a:extLst>
              </a:tr>
              <a:tr h="62485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 Saint carries fire in lap remains unhurt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Proverbs 6:27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Cadog, Asaph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8113896"/>
                  </a:ext>
                </a:extLst>
              </a:tr>
              <a:tr h="62485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 </a:t>
                      </a: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Saint miraculously crosses sea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 6: 45-53, Matthew 14: 22-33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David,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Cybi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San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Ffraid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Dwynwen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8021027"/>
                  </a:ext>
                </a:extLst>
              </a:tr>
              <a:tr h="237641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 Saint creates holy wells, strikes earth with staff</a:t>
                      </a:r>
                      <a:endParaRPr lang="en-GB" sz="1400" b="0" i="0" u="none" strike="noStrike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 phan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ddoeth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tir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arno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syched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ac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efo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adolygodd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yddy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Arglwydd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help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gaphel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diod.Ac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yno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trewis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gwynfydedic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Ieuan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Was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Padric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bic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phonn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ddayar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ac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yno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rodes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phynnonn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dec ac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yfodd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Ieuan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ddiod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Ac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fann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honno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phynnon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Was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Padric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heddiw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a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heno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.[When he came ashore, he was thirsty and he asked his Lord for help to procure a drink. And blessed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Ieuan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Gwas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Padrig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struck the earth with the tip of his staff, and a beautiful well was provided and 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Ieuan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consumed a drink. </a:t>
                      </a:r>
                      <a:r>
                        <a:rPr lang="en-GB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And in that spot there is to this day a well to </a:t>
                      </a:r>
                      <a:r>
                        <a:rPr lang="en-GB" sz="1400" b="1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Gwas</a:t>
                      </a:r>
                      <a:r>
                        <a:rPr lang="en-GB" sz="1400" b="1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1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Padrig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.]</a:t>
                      </a:r>
                      <a:endParaRPr lang="en-GB" sz="1400" b="0" i="0" u="none" strike="noStrike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Moses Numbers 20:11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Cadog, Cybi, Illtud, Deiniol, David, Gildas, Gwynllyw, Pedrog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8841968"/>
                  </a:ext>
                </a:extLst>
              </a:tr>
              <a:tr h="28505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 Saint led to hermitage/church site by animal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Brynach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Cadog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Gwynllyw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Illtud</a:t>
                      </a:r>
                      <a:r>
                        <a:rPr lang="en-GB" sz="1300" b="0" i="0" u="none" strike="noStrike" kern="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300" b="0" i="0" u="none" strike="noStrike" kern="100" dirty="0" err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Tatheus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257" marR="61257" marT="85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61259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256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9B05-4113-EB6A-2BBD-9D5AF73B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176169"/>
            <a:ext cx="10515600" cy="1866857"/>
          </a:xfrm>
        </p:spPr>
        <p:txBody>
          <a:bodyPr/>
          <a:lstStyle/>
          <a:p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Ffynhonnau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/holy wells	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Ffynnon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Padrig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	   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photo: Janet Bord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C76DC1-7455-628A-8E6A-B97F58D117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2014" y="1149293"/>
            <a:ext cx="5157787" cy="2474750"/>
          </a:xfrm>
        </p:spPr>
        <p:txBody>
          <a:bodyPr>
            <a:noAutofit/>
          </a:bodyPr>
          <a:lstStyle/>
          <a:p>
            <a:r>
              <a:rPr lang="en-GB" sz="1800" b="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Buchedd</a:t>
            </a:r>
            <a:r>
              <a:rPr lang="en-GB" sz="1800" b="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Ieuan</a:t>
            </a:r>
            <a:r>
              <a:rPr lang="en-GB" sz="1800" b="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GB" sz="1800" b="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Padrig</a:t>
            </a:r>
            <a:r>
              <a:rPr lang="en-GB" sz="1800" b="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(ed. and trans.) Cartwright</a:t>
            </a:r>
            <a:endParaRPr lang="en-GB" sz="1800" b="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oddyno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doeth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Llwyn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yNgheinmeirch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yddy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dref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tad y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ac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amcanodd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wne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u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thyr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kuddigyl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yno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weddiaw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Duw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Ac y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iddaw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Llwyn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yNgheinmeirch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dair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phynnon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ddec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from there he came to Llwyn in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Ceinmeirch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his native town, and he intended to build a hermitage there in order to pray to God. And there are thirteen wells [dedicated] to him in Llwyn in </a:t>
            </a:r>
            <a:r>
              <a:rPr lang="en-GB" sz="1800" b="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Ceinmeirch</a:t>
            </a:r>
            <a:r>
              <a:rPr lang="en-GB" sz="18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45811-DB6B-5626-50CB-701F306DCF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24043"/>
            <a:ext cx="5157787" cy="294212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Lhuyd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‘hen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ffynnon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(old well) at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Tudur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(ii)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Padrig’s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well near Craig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Iyrchen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very cold water, knee complaints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(iii) Mary Magdalene’s well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8C8214-085D-1E1E-BB9F-55F5C0216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7" name="Content Placeholder 4" descr="A large rock in a grassy field&#10;&#10;Description automatically generated">
            <a:extLst>
              <a:ext uri="{FF2B5EF4-FFF2-40B4-BE49-F238E27FC236}">
                <a16:creationId xmlns:a16="http://schemas.microsoft.com/office/drawing/2014/main" id="{4017BEA8-CFD7-7C69-52F5-9D0CC9EE4A8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794" y="1307854"/>
            <a:ext cx="4050000" cy="5400000"/>
          </a:xfrm>
        </p:spPr>
      </p:pic>
    </p:spTree>
    <p:extLst>
      <p:ext uri="{BB962C8B-B14F-4D97-AF65-F5344CB8AC3E}">
        <p14:creationId xmlns:p14="http://schemas.microsoft.com/office/powerpoint/2010/main" val="1878094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2E614F1C-2D93-42D0-B229-768199449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076316" y="0"/>
            <a:ext cx="359168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FE3BE-697F-DB60-A876-6A961698D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5052" y="640082"/>
            <a:ext cx="2532887" cy="523719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sz="2400" b="1" dirty="0">
                <a:solidFill>
                  <a:schemeClr val="bg1"/>
                </a:solidFill>
              </a:rPr>
              <a:t>Holy Well of St Mary Magdalene, </a:t>
            </a:r>
            <a:r>
              <a:rPr lang="en-US" sz="2400" b="1" dirty="0" err="1">
                <a:solidFill>
                  <a:schemeClr val="bg1"/>
                </a:solidFill>
              </a:rPr>
              <a:t>Cerrigydrudion</a:t>
            </a:r>
            <a:br>
              <a:rPr lang="en-US" sz="2400" b="1" dirty="0">
                <a:solidFill>
                  <a:schemeClr val="bg1"/>
                </a:solidFill>
              </a:rPr>
            </a:br>
            <a:br>
              <a:rPr lang="en-US" sz="2400" dirty="0">
                <a:solidFill>
                  <a:schemeClr val="bg1"/>
                </a:solidFill>
              </a:rPr>
            </a:br>
            <a:br>
              <a:rPr lang="en-US" sz="24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image: Well Hopper </a:t>
            </a:r>
            <a:r>
              <a:rPr lang="en-US" sz="1800" dirty="0">
                <a:solidFill>
                  <a:schemeClr val="bg1"/>
                </a:solidFill>
                <a:hlinkClick r:id="rId2"/>
              </a:rPr>
              <a:t>img_20200219_132939_rev.jpg (3120×4160) (wordpress.com)</a:t>
            </a:r>
            <a:endParaRPr lang="en-US" sz="1800" dirty="0">
              <a:solidFill>
                <a:schemeClr val="bg1"/>
              </a:solidFill>
            </a:endParaRP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842AEDAF-69A4-4BF4-2FA2-E6FDE4452E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80" r="2" b="2"/>
          <a:stretch/>
        </p:blipFill>
        <p:spPr bwMode="auto">
          <a:xfrm>
            <a:off x="1524020" y="10"/>
            <a:ext cx="565097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692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Image preview">
            <a:extLst>
              <a:ext uri="{FF2B5EF4-FFF2-40B4-BE49-F238E27FC236}">
                <a16:creationId xmlns:a16="http://schemas.microsoft.com/office/drawing/2014/main" id="{F863B946-2F88-416F-E14F-6FB544C15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37" r="-1" b="21045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Image preview">
            <a:extLst>
              <a:ext uri="{FF2B5EF4-FFF2-40B4-BE49-F238E27FC236}">
                <a16:creationId xmlns:a16="http://schemas.microsoft.com/office/drawing/2014/main" id="{9D31C353-716A-33D5-E0B8-FB2A52573A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59" b="29201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Image preview">
            <a:extLst>
              <a:ext uri="{FF2B5EF4-FFF2-40B4-BE49-F238E27FC236}">
                <a16:creationId xmlns:a16="http://schemas.microsoft.com/office/drawing/2014/main" id="{77A7EE54-B862-120E-CE77-DC552E1033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89" r="-1" b="19659"/>
          <a:stretch/>
        </p:blipFill>
        <p:spPr bwMode="auto"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76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22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tained glass window with a couple of men&#10;&#10;Description automatically generated">
            <a:extLst>
              <a:ext uri="{FF2B5EF4-FFF2-40B4-BE49-F238E27FC236}">
                <a16:creationId xmlns:a16="http://schemas.microsoft.com/office/drawing/2014/main" id="{6256E49E-DA99-FAE5-038D-22A2CC136B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8" r="1" b="2240"/>
          <a:stretch/>
        </p:blipFill>
        <p:spPr>
          <a:xfrm>
            <a:off x="38088" y="-27782"/>
            <a:ext cx="4038603" cy="5271924"/>
          </a:xfrm>
          <a:prstGeom prst="rect">
            <a:avLst/>
          </a:prstGeom>
        </p:spPr>
      </p:pic>
      <p:pic>
        <p:nvPicPr>
          <p:cNvPr id="5" name="Content Placeholder 4" descr="A stone church with a small tower and a path&#10;&#10;Description automatically generated">
            <a:extLst>
              <a:ext uri="{FF2B5EF4-FFF2-40B4-BE49-F238E27FC236}">
                <a16:creationId xmlns:a16="http://schemas.microsoft.com/office/drawing/2014/main" id="{3364FAFB-A047-9AB7-F4D5-7DA1A7D842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73" r="22530"/>
          <a:stretch/>
        </p:blipFill>
        <p:spPr>
          <a:xfrm>
            <a:off x="4038600" y="1"/>
            <a:ext cx="4076700" cy="5271924"/>
          </a:xfrm>
          <a:prstGeom prst="rect">
            <a:avLst/>
          </a:prstGeom>
        </p:spPr>
      </p:pic>
      <p:pic>
        <p:nvPicPr>
          <p:cNvPr id="3" name="Content Placeholder 4" descr="A group of sheep lying on gravel&#10;&#10;Description automatically generated">
            <a:extLst>
              <a:ext uri="{FF2B5EF4-FFF2-40B4-BE49-F238E27FC236}">
                <a16:creationId xmlns:a16="http://schemas.microsoft.com/office/drawing/2014/main" id="{A165C103-5CB8-E314-6E89-F17F08CF26D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11"/>
          <a:stretch/>
        </p:blipFill>
        <p:spPr>
          <a:xfrm>
            <a:off x="8115292" y="1"/>
            <a:ext cx="4076700" cy="5271924"/>
          </a:xfrm>
          <a:prstGeom prst="rect">
            <a:avLst/>
          </a:prstGeom>
        </p:spPr>
      </p:pic>
      <p:sp>
        <p:nvSpPr>
          <p:cNvPr id="44" name="Rectangle 24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5260724"/>
            <a:ext cx="12191998" cy="1595775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26">
            <a:extLst>
              <a:ext uri="{FF2B5EF4-FFF2-40B4-BE49-F238E27FC236}">
                <a16:creationId xmlns:a16="http://schemas.microsoft.com/office/drawing/2014/main" id="{51E014CA-4279-4E70-AC56-0BBEBF92C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2225"/>
            <a:ext cx="8115300" cy="1594275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28">
            <a:extLst>
              <a:ext uri="{FF2B5EF4-FFF2-40B4-BE49-F238E27FC236}">
                <a16:creationId xmlns:a16="http://schemas.microsoft.com/office/drawing/2014/main" id="{28B3DCF8-9D1E-4907-B1EC-98D11BC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6" y="5262226"/>
            <a:ext cx="12196636" cy="1594274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30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6" y="5262224"/>
            <a:ext cx="4076697" cy="1594275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2">
            <a:extLst>
              <a:ext uri="{FF2B5EF4-FFF2-40B4-BE49-F238E27FC236}">
                <a16:creationId xmlns:a16="http://schemas.microsoft.com/office/drawing/2014/main" id="{5717D090-7948-433A-AED2-EA1A98E6F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91050" y="-40689"/>
            <a:ext cx="1594274" cy="12192000"/>
          </a:xfrm>
          <a:prstGeom prst="rect">
            <a:avLst/>
          </a:prstGeom>
          <a:gradFill>
            <a:gsLst>
              <a:gs pos="16000">
                <a:schemeClr val="accent1">
                  <a:alpha val="0"/>
                </a:schemeClr>
              </a:gs>
              <a:gs pos="99000">
                <a:srgbClr val="000000">
                  <a:alpha val="70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618C3E8-8260-4E23-8BA1-C2C3E80BE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64" y="5282206"/>
            <a:ext cx="12192264" cy="1153314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11000"/>
                </a:schemeClr>
              </a:gs>
              <a:gs pos="100000">
                <a:schemeClr val="accent1">
                  <a:alpha val="2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BA387-317F-AC51-C3A6-1FB1B2F8A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18" y="5525211"/>
            <a:ext cx="7757312" cy="92059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 </a:t>
            </a:r>
            <a:r>
              <a:rPr lang="en-US" sz="20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Elidan</a:t>
            </a:r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stained glass </a:t>
            </a:r>
            <a:r>
              <a:rPr lang="en-US" sz="20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Llangurig</a:t>
            </a:r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Church of St </a:t>
            </a:r>
            <a:r>
              <a:rPr lang="en-US" sz="20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Elidan</a:t>
            </a: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Llanelidan</a:t>
            </a:r>
            <a:b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photo: Martin Crampin		    photo: Jane Cartwright				</a:t>
            </a:r>
            <a:endParaRPr lang="en-US" sz="2000" kern="12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62855DA-857E-AF47-45A5-478E69B11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9149" y="5613400"/>
            <a:ext cx="3256019" cy="86979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7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Possible holy well, </a:t>
            </a:r>
            <a:r>
              <a:rPr lang="en-US" sz="17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Plas</a:t>
            </a:r>
            <a:r>
              <a:rPr lang="en-US" sz="17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7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US" sz="17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7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Esgob</a:t>
            </a:r>
            <a:r>
              <a:rPr lang="en-US" sz="17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7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Llanelidan</a:t>
            </a:r>
            <a:endParaRPr lang="en-US" sz="1700" kern="12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photo: Jane Cartwright</a:t>
            </a:r>
            <a:endParaRPr lang="en-US" sz="1700" kern="12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7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87616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E975E-DD36-8398-BA76-A58109213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Ffynnon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Tudur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near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Llanelidan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photos: Jane Cartwright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AAA3D164-F383-6420-995C-D73C9458BB2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826" y="1280877"/>
            <a:ext cx="4076999" cy="54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preview">
            <a:extLst>
              <a:ext uri="{FF2B5EF4-FFF2-40B4-BE49-F238E27FC236}">
                <a16:creationId xmlns:a16="http://schemas.microsoft.com/office/drawing/2014/main" id="{3AEF939F-29E3-930B-CBDC-7448433842F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451" y="1690689"/>
            <a:ext cx="6480000" cy="48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112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34E66-1639-12A6-25F2-D5994D55F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Aberystwyth, NLW MS 3108B, Catalogue of Welsh Saints</a:t>
            </a:r>
            <a:br>
              <a:rPr lang="en-US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 Sebastian Price c. 1680</a:t>
            </a:r>
          </a:p>
        </p:txBody>
      </p:sp>
      <p:pic>
        <p:nvPicPr>
          <p:cNvPr id="4" name="Content Placeholder 3" descr="A dirty white cloth on a wood surface&#10;&#10;Description automatically generated">
            <a:extLst>
              <a:ext uri="{FF2B5EF4-FFF2-40B4-BE49-F238E27FC236}">
                <a16:creationId xmlns:a16="http://schemas.microsoft.com/office/drawing/2014/main" id="{62CF5EE4-F279-7E3B-B03A-8D18621779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79538" y="2872780"/>
            <a:ext cx="3722687" cy="2792015"/>
          </a:xfrm>
        </p:spPr>
      </p:pic>
      <p:pic>
        <p:nvPicPr>
          <p:cNvPr id="6" name="Content Placeholder 5" descr="A page of a book with writing&#10;&#10;Description automatically generated">
            <a:extLst>
              <a:ext uri="{FF2B5EF4-FFF2-40B4-BE49-F238E27FC236}">
                <a16:creationId xmlns:a16="http://schemas.microsoft.com/office/drawing/2014/main" id="{0CF9C749-2875-482E-DEA9-0C90933642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14" b="-2"/>
          <a:stretch/>
        </p:blipFill>
        <p:spPr>
          <a:xfrm rot="5400000">
            <a:off x="5761577" y="427578"/>
            <a:ext cx="6858000" cy="600284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71106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33">
            <a:extLst>
              <a:ext uri="{FF2B5EF4-FFF2-40B4-BE49-F238E27FC236}">
                <a16:creationId xmlns:a16="http://schemas.microsoft.com/office/drawing/2014/main" id="{EDC07B27-4E3C-4BCF-ABDB-6AA72857C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-1500"/>
            <a:ext cx="12191998" cy="6858000"/>
          </a:xfrm>
          <a:prstGeom prst="rect">
            <a:avLst/>
          </a:prstGeom>
          <a:gradFill>
            <a:gsLst>
              <a:gs pos="19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35">
            <a:extLst>
              <a:ext uri="{FF2B5EF4-FFF2-40B4-BE49-F238E27FC236}">
                <a16:creationId xmlns:a16="http://schemas.microsoft.com/office/drawing/2014/main" id="{83D11BE6-2A04-4DBB-842D-88602B5E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8536" y="12437"/>
            <a:ext cx="11713464" cy="6844063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37">
            <a:extLst>
              <a:ext uri="{FF2B5EF4-FFF2-40B4-BE49-F238E27FC236}">
                <a16:creationId xmlns:a16="http://schemas.microsoft.com/office/drawing/2014/main" id="{2A05E02A-9AA9-45EC-B87B-B46F043F3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" y="2724072"/>
            <a:ext cx="12192008" cy="4114801"/>
          </a:xfrm>
          <a:prstGeom prst="rect">
            <a:avLst/>
          </a:prstGeom>
          <a:gradFill>
            <a:gsLst>
              <a:gs pos="30000">
                <a:schemeClr val="accent1">
                  <a:lumMod val="75000"/>
                  <a:alpha val="19000"/>
                </a:schemeClr>
              </a:gs>
              <a:gs pos="100000">
                <a:schemeClr val="accent1">
                  <a:alpha val="24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9">
            <a:extLst>
              <a:ext uri="{FF2B5EF4-FFF2-40B4-BE49-F238E27FC236}">
                <a16:creationId xmlns:a16="http://schemas.microsoft.com/office/drawing/2014/main" id="{0E91EDBA-E8E0-4575-8147-B70034521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09672" y="1716338"/>
            <a:ext cx="6858003" cy="3422328"/>
          </a:xfrm>
          <a:prstGeom prst="rect">
            <a:avLst/>
          </a:prstGeom>
          <a:gradFill>
            <a:gsLst>
              <a:gs pos="0">
                <a:schemeClr val="accent1">
                  <a:alpha val="52000"/>
                </a:schemeClr>
              </a:gs>
              <a:gs pos="76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2CD6F-E0FC-3CB6-570B-FDC7E5568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36" y="559703"/>
            <a:ext cx="11464186" cy="14186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Cerrigydrudion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Craig yr </a:t>
            </a:r>
            <a:r>
              <a:rPr 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Iyrchen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Llyn</a:t>
            </a: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Alwen</a:t>
            </a:r>
            <a:b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photos: Jane Cartwright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FEE4473-A122-4E96-8C31-B4C5AAA27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123" y="2706446"/>
            <a:ext cx="12191997" cy="3711900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92000">
                <a:schemeClr val="accent1">
                  <a:lumMod val="75000"/>
                  <a:alpha val="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dirt road through a field&#10;&#10;Description automatically generated">
            <a:extLst>
              <a:ext uri="{FF2B5EF4-FFF2-40B4-BE49-F238E27FC236}">
                <a16:creationId xmlns:a16="http://schemas.microsoft.com/office/drawing/2014/main" id="{1D3A8768-AC4F-E0C4-127C-F5F99624FD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04"/>
          <a:stretch/>
        </p:blipFill>
        <p:spPr>
          <a:xfrm>
            <a:off x="4423778" y="2060471"/>
            <a:ext cx="3479756" cy="4500000"/>
          </a:xfrm>
          <a:prstGeom prst="rect">
            <a:avLst/>
          </a:prstGeom>
        </p:spPr>
      </p:pic>
      <p:pic>
        <p:nvPicPr>
          <p:cNvPr id="12" name="Picture 11" descr="A body of water with a rocky shore and trees in the background&#10;&#10;Description automatically generated">
            <a:extLst>
              <a:ext uri="{FF2B5EF4-FFF2-40B4-BE49-F238E27FC236}">
                <a16:creationId xmlns:a16="http://schemas.microsoft.com/office/drawing/2014/main" id="{37684AF8-8422-1DE3-58D4-1A3A0B2220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7" r="10178"/>
          <a:stretch/>
        </p:blipFill>
        <p:spPr>
          <a:xfrm>
            <a:off x="8495437" y="2060471"/>
            <a:ext cx="3447285" cy="4500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418ABF-EE76-93CD-644E-96A575A2C1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5" descr="A stone church with a cemetery&#10;&#10;Description automatically generated">
            <a:extLst>
              <a:ext uri="{FF2B5EF4-FFF2-40B4-BE49-F238E27FC236}">
                <a16:creationId xmlns:a16="http://schemas.microsoft.com/office/drawing/2014/main" id="{561E8743-F712-4E19-5F80-FFB5789337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6" y="2540124"/>
            <a:ext cx="4272000" cy="32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316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FC548-EFEC-5BAC-D30D-E71444DBD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Aberystwyth, NLW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Llanstephan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34, (1580x1600)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75C51-9B40-88EB-1E61-5A4A2BE97B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1. Catrin</a:t>
            </a:r>
          </a:p>
          <a:p>
            <a:pPr marL="0" indent="0">
              <a:buNone/>
            </a:pPr>
            <a:r>
              <a:rPr lang="en-GB" dirty="0"/>
              <a:t>2. Pedr</a:t>
            </a:r>
          </a:p>
          <a:p>
            <a:pPr marL="0" indent="0">
              <a:buNone/>
            </a:pPr>
            <a:r>
              <a:rPr lang="en-GB" dirty="0"/>
              <a:t>3. Paul</a:t>
            </a:r>
          </a:p>
          <a:p>
            <a:pPr marL="0" indent="0">
              <a:buNone/>
            </a:pPr>
            <a:r>
              <a:rPr lang="en-GB" dirty="0"/>
              <a:t>4. Iago</a:t>
            </a:r>
          </a:p>
          <a:p>
            <a:pPr marL="0" indent="0">
              <a:buNone/>
            </a:pPr>
            <a:r>
              <a:rPr lang="en-GB" dirty="0"/>
              <a:t>5. </a:t>
            </a:r>
            <a:r>
              <a:rPr lang="en-GB" dirty="0" err="1"/>
              <a:t>Ieuan</a:t>
            </a:r>
            <a:r>
              <a:rPr lang="en-GB" dirty="0"/>
              <a:t> </a:t>
            </a:r>
            <a:r>
              <a:rPr lang="en-GB" dirty="0" err="1"/>
              <a:t>Ebostol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6. </a:t>
            </a:r>
            <a:r>
              <a:rPr lang="en-GB" dirty="0" err="1"/>
              <a:t>Tomos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India</a:t>
            </a:r>
          </a:p>
          <a:p>
            <a:pPr marL="0" indent="0">
              <a:buNone/>
            </a:pPr>
            <a:r>
              <a:rPr lang="en-GB" dirty="0"/>
              <a:t>7. Bartholomeus </a:t>
            </a:r>
            <a:r>
              <a:rPr lang="en-GB" dirty="0" err="1"/>
              <a:t>Ebostol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8. Mathew</a:t>
            </a:r>
          </a:p>
          <a:p>
            <a:pPr marL="0" indent="0">
              <a:buNone/>
            </a:pPr>
            <a:r>
              <a:rPr lang="en-GB" dirty="0"/>
              <a:t>9. Simon a </a:t>
            </a:r>
            <a:r>
              <a:rPr lang="en-GB" dirty="0" err="1"/>
              <a:t>Jwd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10. Luc</a:t>
            </a:r>
          </a:p>
          <a:p>
            <a:pPr marL="0" indent="0">
              <a:buNone/>
            </a:pPr>
            <a:r>
              <a:rPr lang="en-GB" dirty="0"/>
              <a:t>11. Marc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07C71-C27A-5F0F-4A8A-9DF55FDA75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37776" y="1825625"/>
            <a:ext cx="6916024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12. </a:t>
            </a:r>
            <a:r>
              <a:rPr lang="en-GB" dirty="0" err="1"/>
              <a:t>Gwenfrewy</a:t>
            </a:r>
            <a:r>
              <a:rPr lang="en-GB" dirty="0"/>
              <a:t>			24. Mair </a:t>
            </a:r>
            <a:r>
              <a:rPr lang="en-GB" dirty="0" err="1"/>
              <a:t>Fadlen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13. Beuno			25. Martha</a:t>
            </a:r>
          </a:p>
          <a:p>
            <a:pPr marL="0" indent="0">
              <a:buNone/>
            </a:pPr>
            <a:r>
              <a:rPr lang="en-GB" dirty="0"/>
              <a:t>14. Dewi			26. Mair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Aifft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15. </a:t>
            </a:r>
            <a:r>
              <a:rPr lang="en-GB" dirty="0" err="1"/>
              <a:t>Curig</a:t>
            </a:r>
            <a:r>
              <a:rPr lang="en-GB" dirty="0"/>
              <a:t>			27. Susanna</a:t>
            </a:r>
          </a:p>
          <a:p>
            <a:pPr marL="0" indent="0">
              <a:buNone/>
            </a:pPr>
            <a:r>
              <a:rPr lang="en-GB" dirty="0"/>
              <a:t>16. </a:t>
            </a:r>
            <a:r>
              <a:rPr lang="en-GB" dirty="0" err="1"/>
              <a:t>Ieuan</a:t>
            </a:r>
            <a:r>
              <a:rPr lang="en-GB" dirty="0"/>
              <a:t> </a:t>
            </a:r>
            <a:r>
              <a:rPr lang="en-GB" dirty="0" err="1"/>
              <a:t>Gwas</a:t>
            </a:r>
            <a:r>
              <a:rPr lang="en-GB" dirty="0"/>
              <a:t> </a:t>
            </a:r>
            <a:r>
              <a:rPr lang="en-GB" dirty="0" err="1"/>
              <a:t>Padrig</a:t>
            </a:r>
            <a:r>
              <a:rPr lang="en-GB" dirty="0"/>
              <a:t>		</a:t>
            </a:r>
          </a:p>
          <a:p>
            <a:pPr marL="0" indent="0">
              <a:buNone/>
            </a:pPr>
            <a:r>
              <a:rPr lang="en-GB" dirty="0"/>
              <a:t>17. </a:t>
            </a:r>
            <a:r>
              <a:rPr lang="en-GB" dirty="0" err="1"/>
              <a:t>Llawddog</a:t>
            </a:r>
            <a:r>
              <a:rPr lang="en-GB" dirty="0"/>
              <a:t>			28. </a:t>
            </a:r>
            <a:r>
              <a:rPr lang="en-GB" dirty="0" err="1"/>
              <a:t>Margred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18. </a:t>
            </a:r>
            <a:r>
              <a:rPr lang="en-GB" dirty="0" err="1"/>
              <a:t>Erasmws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19. Collen			1-27 hand of Roger Morris</a:t>
            </a:r>
          </a:p>
          <a:p>
            <a:pPr marL="0" indent="0">
              <a:buNone/>
            </a:pPr>
            <a:r>
              <a:rPr lang="en-GB" dirty="0"/>
              <a:t>20. Martin			28 hand of Thomas Evans</a:t>
            </a:r>
          </a:p>
          <a:p>
            <a:pPr marL="0" indent="0">
              <a:buNone/>
            </a:pPr>
            <a:r>
              <a:rPr lang="en-GB" dirty="0"/>
              <a:t>21. Nicolas</a:t>
            </a:r>
          </a:p>
          <a:p>
            <a:pPr marL="0" indent="0">
              <a:buNone/>
            </a:pPr>
            <a:r>
              <a:rPr lang="en-GB" dirty="0"/>
              <a:t>22. </a:t>
            </a:r>
            <a:r>
              <a:rPr lang="en-GB" dirty="0" err="1"/>
              <a:t>Lawrens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23. </a:t>
            </a:r>
            <a:r>
              <a:rPr lang="en-GB" dirty="0" err="1"/>
              <a:t>Silfestr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348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3B4F-F593-A5D1-1C1D-FB82AF9C8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Llanstephan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34, end of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Buchedd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Silfestr</a:t>
            </a: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 descr="A close up of a book&#10;&#10;Description automatically generated">
            <a:extLst>
              <a:ext uri="{FF2B5EF4-FFF2-40B4-BE49-F238E27FC236}">
                <a16:creationId xmlns:a16="http://schemas.microsoft.com/office/drawing/2014/main" id="{C60916B1-3A52-EF84-7027-F2EB48C9F7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97" t="38573" r="3369" b="7251"/>
          <a:stretch/>
        </p:blipFill>
        <p:spPr>
          <a:xfrm>
            <a:off x="1009468" y="2051824"/>
            <a:ext cx="9246981" cy="3888000"/>
          </a:xfrm>
        </p:spPr>
      </p:pic>
    </p:spTree>
    <p:extLst>
      <p:ext uri="{BB962C8B-B14F-4D97-AF65-F5344CB8AC3E}">
        <p14:creationId xmlns:p14="http://schemas.microsoft.com/office/powerpoint/2010/main" val="10498889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063552" y="-171400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023992" y="548680"/>
            <a:ext cx="4320480" cy="1872208"/>
          </a:xfrm>
        </p:spPr>
        <p:txBody>
          <a:bodyPr>
            <a:noAutofit/>
          </a:bodyPr>
          <a:lstStyle/>
          <a:p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velly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tervyna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Ystoria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Gweryddon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Almaen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hyd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medrodd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Syr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Huw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Pennant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thynnu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Llading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ynGhymraeg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val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gallai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rai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kerddgar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dyall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o’i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hiaith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 </a:t>
            </a:r>
            <a:r>
              <a:rPr lang="en-GB" b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hun</a:t>
            </a:r>
            <a:r>
              <a:rPr lang="en-GB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68009" y="2564904"/>
            <a:ext cx="4041775" cy="395128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Translation: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thus ends </a:t>
            </a:r>
            <a:r>
              <a:rPr lang="en-GB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Story of the Virgins of Germany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far as Sir </a:t>
            </a:r>
            <a:r>
              <a:rPr lang="en-GB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Huw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Pennant was able to adapt it from Latin into Welsh so that lovers of  literature [literally poetry] could understand it in their own language.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Aberystwyth, NLW MS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Peniarth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MS 182, p. 299 c. 1509-14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508" y="297585"/>
            <a:ext cx="4328278" cy="6552000"/>
          </a:xfrm>
        </p:spPr>
      </p:pic>
      <p:pic>
        <p:nvPicPr>
          <p:cNvPr id="10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04" y="188640"/>
            <a:ext cx="4328278" cy="6552000"/>
          </a:xfrm>
        </p:spPr>
      </p:pic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294" y="188640"/>
            <a:ext cx="4328278" cy="6552000"/>
          </a:xfrm>
        </p:spPr>
      </p:pic>
    </p:spTree>
    <p:extLst>
      <p:ext uri="{BB962C8B-B14F-4D97-AF65-F5344CB8AC3E}">
        <p14:creationId xmlns:p14="http://schemas.microsoft.com/office/powerpoint/2010/main" val="6970290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map with red points on it&#10;&#10;Description automatically generated">
            <a:extLst>
              <a:ext uri="{FF2B5EF4-FFF2-40B4-BE49-F238E27FC236}">
                <a16:creationId xmlns:a16="http://schemas.microsoft.com/office/drawing/2014/main" id="{38838C9C-888B-1FCC-54C9-018FB485E7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605" y="152786"/>
            <a:ext cx="6552000" cy="65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051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3447</TotalTime>
  <Words>1946</Words>
  <Application>Microsoft Office PowerPoint</Application>
  <PresentationFormat>Widescreen</PresentationFormat>
  <Paragraphs>184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Junicode</vt:lpstr>
      <vt:lpstr>Arial</vt:lpstr>
      <vt:lpstr>Calibri</vt:lpstr>
      <vt:lpstr>Calibri Light</vt:lpstr>
      <vt:lpstr>Times New Roman</vt:lpstr>
      <vt:lpstr>Office Theme</vt:lpstr>
      <vt:lpstr>Office Theme</vt:lpstr>
      <vt:lpstr>Default Design</vt:lpstr>
      <vt:lpstr>Office Theme</vt:lpstr>
      <vt:lpstr>Photo Editor Photo</vt:lpstr>
      <vt:lpstr>Prof. Jane Cartwright University of Wales Trinity Saint David  </vt:lpstr>
      <vt:lpstr>Welsh saints Latin vitae         Welsh bucheddau</vt:lpstr>
      <vt:lpstr>Buchedd Ieuan Gwas Padrig Aberystwyth, National Library of Wales, MS Llanstephan 34,  Roger Morris c. 1580</vt:lpstr>
      <vt:lpstr>Cerrigydrudion photos: Jane Cartwright</vt:lpstr>
      <vt:lpstr> Cerrigydrudion  Buchedd Ieuan Gwas Padrig (ed. and trans.) J. Cartwright Ac felly y gwnaeth, ac y doeth hyd y lle a elwir Kerricydrydion ac yno yr adeilodd y guddigyl yn y lle i mae eglwys i Ieuan Was Padric a Mair Vagdalen. (And this is what he did, and he came to the place called Cerrigydrudion, and there he built his cell in the place where there is a church to Ieuan Gwas Padrig and Mary Magdalene.)</vt:lpstr>
      <vt:lpstr>Stained glass Cerrigydrudion photos: Jane Cartwright  ‘as written by his picture in the east window of Caerydrudion, written 1504, “Evanus Patricius Animarum Confessor”’ (Archdeacon Thomas, History of the Diocese of St Asaph, 1908–13: ii, 139) </vt:lpstr>
      <vt:lpstr>Gutun Gyriog/Geiriog (fl. late C15th)</vt:lpstr>
      <vt:lpstr>Buchedd Ieuan Gwas Padrig  biblical and hagiographical motifs</vt:lpstr>
      <vt:lpstr>Buchedd Ieuan Gwas Padrig,  (ed. and trans.) Jane Cartwright</vt:lpstr>
      <vt:lpstr>Angel tells Patrick to leave Wales for Ireland Buchedd Ieuan Gwas Padrig, Patrick, Ieuan’s teacher = ‘Archesgob yMynyw’ (Archbishop of Menevia/ St Davids) Gwas Padrig – Gille/Giolla Pádraig or Gospatrick   C17th-ceiling painting Church of St Divy, Brittany photo: Jane Cartwright </vt:lpstr>
      <vt:lpstr>Buchedd Ieuan Gwas Padrig  biblical and hagiographical motifs</vt:lpstr>
      <vt:lpstr>Rhisiart ap Rhys (fl. c. 1495-c. 1510)</vt:lpstr>
      <vt:lpstr>Buchedd Ieuan Gwas Padrig  biblical and hagiographical motifs</vt:lpstr>
      <vt:lpstr>Ffynhonnau/holy wells   Ffynnon Gwas Padrig            photo: Janet Bord</vt:lpstr>
      <vt:lpstr>Holy Well of St Mary Magdalene, Cerrigydrudion   image: Well Hopper img_20200219_132939_rev.jpg (3120×4160) (wordpress.com)</vt:lpstr>
      <vt:lpstr>PowerPoint Presentation</vt:lpstr>
      <vt:lpstr>St Elidan, stained glass Llangurig     Church of St Elidan, Llanelidan photo: Martin Crampin      photo: Jane Cartwright    </vt:lpstr>
      <vt:lpstr>Ffynnon Tudur, near Llanelidan  photos: Jane Cartwright</vt:lpstr>
      <vt:lpstr>Aberystwyth, NLW MS 3108B, Catalogue of Welsh Saints Thomas Sebastian Price c. 1680</vt:lpstr>
      <vt:lpstr>Cerrigydrudion, Craig yr Iyrchen, Llyn Alwen photos: Jane Cartwright</vt:lpstr>
      <vt:lpstr>Aberystwyth, NLW Llanstephan 34, (1580x1600)</vt:lpstr>
      <vt:lpstr>Llanstephan 34, end of Buchedd Silfestr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Prof. Jane Cartwright University of Wales Trinity Saint David</dc:title>
  <dc:creator>Jane Cartwright</dc:creator>
  <cp:lastModifiedBy>Jane Cartwright</cp:lastModifiedBy>
  <cp:revision>34</cp:revision>
  <dcterms:created xsi:type="dcterms:W3CDTF">2023-07-05T17:49:59Z</dcterms:created>
  <dcterms:modified xsi:type="dcterms:W3CDTF">2025-04-02T11:15:55Z</dcterms:modified>
</cp:coreProperties>
</file>