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9" r:id="rId1"/>
  </p:sldMasterIdLst>
  <p:notesMasterIdLst>
    <p:notesMasterId r:id="rId11"/>
  </p:notes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62"/>
    <p:restoredTop sz="82690"/>
  </p:normalViewPr>
  <p:slideViewPr>
    <p:cSldViewPr snapToGrid="0" snapToObjects="1">
      <p:cViewPr>
        <p:scale>
          <a:sx n="100" d="100"/>
          <a:sy n="100" d="100"/>
        </p:scale>
        <p:origin x="1288"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D972E-7A72-3744-BE7F-4019A427088E}" type="datetimeFigureOut">
              <a:rPr lang="en-US" smtClean="0"/>
              <a:t>4/1/19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9AA7CC-1B62-9D4F-814B-70443535C398}" type="slidenum">
              <a:rPr lang="en-US" smtClean="0"/>
              <a:t>‹#›</a:t>
            </a:fld>
            <a:endParaRPr lang="en-US"/>
          </a:p>
        </p:txBody>
      </p:sp>
    </p:spTree>
    <p:extLst>
      <p:ext uri="{BB962C8B-B14F-4D97-AF65-F5344CB8AC3E}">
        <p14:creationId xmlns:p14="http://schemas.microsoft.com/office/powerpoint/2010/main" val="303283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legislation.gov.uk/mwa/2011/2/section/1"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andfonline.com/doi/full/10.1080/03055698.2013.870880?scroll=top&amp;needAccess=true&amp;"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Cyflwyno</a:t>
            </a:r>
            <a:r>
              <a:rPr lang="en-US" dirty="0"/>
              <a:t> a </a:t>
            </a:r>
            <a:r>
              <a:rPr lang="en-US" dirty="0" err="1"/>
              <a:t>darllen</a:t>
            </a:r>
            <a:r>
              <a:rPr lang="en-US" dirty="0"/>
              <a:t> y </a:t>
            </a:r>
            <a:r>
              <a:rPr lang="en-US" dirty="0" err="1"/>
              <a:t>teitl</a:t>
            </a:r>
            <a:r>
              <a:rPr lang="en-US" dirty="0"/>
              <a:t>.</a:t>
            </a:r>
          </a:p>
          <a:p>
            <a:endParaRPr lang="en-US" dirty="0"/>
          </a:p>
          <a:p>
            <a:r>
              <a:rPr lang="en-US" dirty="0"/>
              <a:t>0:22</a:t>
            </a:r>
          </a:p>
        </p:txBody>
      </p:sp>
      <p:sp>
        <p:nvSpPr>
          <p:cNvPr id="4" name="Slide Number Placeholder 3"/>
          <p:cNvSpPr>
            <a:spLocks noGrp="1"/>
          </p:cNvSpPr>
          <p:nvPr>
            <p:ph type="sldNum" sz="quarter" idx="5"/>
          </p:nvPr>
        </p:nvSpPr>
        <p:spPr/>
        <p:txBody>
          <a:bodyPr/>
          <a:lstStyle/>
          <a:p>
            <a:fld id="{119AA7CC-1B62-9D4F-814B-70443535C398}" type="slidenum">
              <a:rPr lang="en-US" smtClean="0"/>
              <a:t>1</a:t>
            </a:fld>
            <a:endParaRPr lang="en-US"/>
          </a:p>
        </p:txBody>
      </p:sp>
    </p:spTree>
    <p:extLst>
      <p:ext uri="{BB962C8B-B14F-4D97-AF65-F5344CB8AC3E}">
        <p14:creationId xmlns:p14="http://schemas.microsoft.com/office/powerpoint/2010/main" val="407903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Esbonio</a:t>
            </a:r>
            <a:r>
              <a:rPr lang="en-US" dirty="0"/>
              <a:t> be fi </a:t>
            </a:r>
            <a:r>
              <a:rPr lang="en-US" dirty="0" err="1"/>
              <a:t>mynd</a:t>
            </a:r>
            <a:r>
              <a:rPr lang="en-US" dirty="0"/>
              <a:t> </a:t>
            </a:r>
            <a:r>
              <a:rPr lang="en-US" dirty="0" err="1"/>
              <a:t>i</a:t>
            </a:r>
            <a:r>
              <a:rPr lang="en-US" dirty="0"/>
              <a:t> </a:t>
            </a:r>
            <a:r>
              <a:rPr lang="en-US" dirty="0" err="1"/>
              <a:t>ganolbwyntio</a:t>
            </a:r>
            <a:r>
              <a:rPr lang="en-US" dirty="0"/>
              <a:t> ar.</a:t>
            </a:r>
          </a:p>
          <a:p>
            <a:endParaRPr lang="en-US" dirty="0"/>
          </a:p>
          <a:p>
            <a:r>
              <a:rPr lang="en-US" dirty="0" err="1"/>
              <a:t>Ar</a:t>
            </a:r>
            <a:r>
              <a:rPr lang="en-US" dirty="0"/>
              <a:t> </a:t>
            </a:r>
            <a:r>
              <a:rPr lang="en-US" dirty="0" err="1"/>
              <a:t>gyfer</a:t>
            </a:r>
            <a:r>
              <a:rPr lang="en-US" dirty="0"/>
              <a:t> y </a:t>
            </a:r>
            <a:r>
              <a:rPr lang="en-US" dirty="0" err="1"/>
              <a:t>cyflwyniad</a:t>
            </a:r>
            <a:r>
              <a:rPr lang="en-US" dirty="0"/>
              <a:t> </a:t>
            </a:r>
            <a:r>
              <a:rPr lang="en-US" dirty="0" err="1"/>
              <a:t>yma</a:t>
            </a:r>
            <a:r>
              <a:rPr lang="en-US" dirty="0"/>
              <a:t>, </a:t>
            </a:r>
            <a:r>
              <a:rPr lang="en-US" dirty="0" err="1"/>
              <a:t>byddaf</a:t>
            </a:r>
            <a:r>
              <a:rPr lang="en-US" dirty="0"/>
              <a:t> </a:t>
            </a:r>
            <a:r>
              <a:rPr lang="en-US" dirty="0" err="1"/>
              <a:t>yn</a:t>
            </a:r>
            <a:r>
              <a:rPr lang="en-US" dirty="0"/>
              <a:t> </a:t>
            </a:r>
            <a:r>
              <a:rPr lang="en-US" dirty="0" err="1"/>
              <a:t>cyfeirio</a:t>
            </a:r>
            <a:r>
              <a:rPr lang="en-US" dirty="0"/>
              <a:t> at y </a:t>
            </a:r>
            <a:r>
              <a:rPr lang="en-US" dirty="0" err="1"/>
              <a:t>Gonfensiwn</a:t>
            </a:r>
            <a:r>
              <a:rPr lang="en-US" dirty="0"/>
              <a:t> y </a:t>
            </a:r>
            <a:r>
              <a:rPr lang="en-US" dirty="0" err="1"/>
              <a:t>Cenhedloedd</a:t>
            </a:r>
            <a:r>
              <a:rPr lang="en-US" dirty="0"/>
              <a:t> </a:t>
            </a:r>
            <a:r>
              <a:rPr lang="en-US" dirty="0" err="1"/>
              <a:t>Unedig</a:t>
            </a:r>
            <a:r>
              <a:rPr lang="en-US" dirty="0"/>
              <a:t> </a:t>
            </a:r>
            <a:r>
              <a:rPr lang="en-US" dirty="0" err="1"/>
              <a:t>ar</a:t>
            </a:r>
            <a:r>
              <a:rPr lang="en-US" dirty="0"/>
              <a:t> </a:t>
            </a:r>
            <a:r>
              <a:rPr lang="en-US" dirty="0" err="1"/>
              <a:t>Hawliau’r</a:t>
            </a:r>
            <a:r>
              <a:rPr lang="en-US" dirty="0"/>
              <a:t> </a:t>
            </a:r>
            <a:r>
              <a:rPr lang="en-US" dirty="0" err="1"/>
              <a:t>Plentyn</a:t>
            </a:r>
            <a:r>
              <a:rPr lang="en-US" dirty="0"/>
              <a:t>, </a:t>
            </a:r>
            <a:r>
              <a:rPr lang="en-US" dirty="0" err="1"/>
              <a:t>yn</a:t>
            </a:r>
            <a:r>
              <a:rPr lang="en-US" dirty="0"/>
              <a:t> </a:t>
            </a:r>
            <a:r>
              <a:rPr lang="en-US" dirty="0" err="1"/>
              <a:t>syml</a:t>
            </a:r>
            <a:r>
              <a:rPr lang="en-US" dirty="0"/>
              <a:t> </a:t>
            </a:r>
            <a:r>
              <a:rPr lang="en-US" dirty="0" err="1"/>
              <a:t>fel</a:t>
            </a:r>
            <a:r>
              <a:rPr lang="en-US" dirty="0"/>
              <a:t> y </a:t>
            </a:r>
            <a:r>
              <a:rPr lang="en-US" dirty="0" err="1"/>
              <a:t>Confensiwn</a:t>
            </a:r>
            <a:r>
              <a:rPr lang="en-US" dirty="0"/>
              <a:t>.</a:t>
            </a:r>
          </a:p>
          <a:p>
            <a:endParaRPr lang="en-US" dirty="0"/>
          </a:p>
          <a:p>
            <a:r>
              <a:rPr lang="en-US" dirty="0" err="1"/>
              <a:t>Darllen</a:t>
            </a:r>
            <a:r>
              <a:rPr lang="en-US" dirty="0"/>
              <a:t> </a:t>
            </a:r>
            <a:r>
              <a:rPr lang="en-US" dirty="0" err="1"/>
              <a:t>trwy’r</a:t>
            </a:r>
            <a:r>
              <a:rPr lang="en-US" dirty="0"/>
              <a:t> agenda.</a:t>
            </a:r>
          </a:p>
          <a:p>
            <a:endParaRPr lang="en-US" dirty="0"/>
          </a:p>
          <a:p>
            <a:r>
              <a:rPr lang="en-US" dirty="0"/>
              <a:t>1:15</a:t>
            </a:r>
          </a:p>
        </p:txBody>
      </p:sp>
      <p:sp>
        <p:nvSpPr>
          <p:cNvPr id="4" name="Slide Number Placeholder 3"/>
          <p:cNvSpPr>
            <a:spLocks noGrp="1"/>
          </p:cNvSpPr>
          <p:nvPr>
            <p:ph type="sldNum" sz="quarter" idx="5"/>
          </p:nvPr>
        </p:nvSpPr>
        <p:spPr/>
        <p:txBody>
          <a:bodyPr/>
          <a:lstStyle/>
          <a:p>
            <a:fld id="{119AA7CC-1B62-9D4F-814B-70443535C398}" type="slidenum">
              <a:rPr lang="en-US" smtClean="0"/>
              <a:t>2</a:t>
            </a:fld>
            <a:endParaRPr lang="en-US"/>
          </a:p>
        </p:txBody>
      </p:sp>
    </p:spTree>
    <p:extLst>
      <p:ext uri="{BB962C8B-B14F-4D97-AF65-F5344CB8AC3E}">
        <p14:creationId xmlns:p14="http://schemas.microsoft.com/office/powerpoint/2010/main" val="4045392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Mae </a:t>
            </a:r>
            <a:r>
              <a:rPr lang="en-US" dirty="0" err="1"/>
              <a:t>hawliau</a:t>
            </a:r>
            <a:r>
              <a:rPr lang="en-US" dirty="0"/>
              <a:t> </a:t>
            </a:r>
            <a:r>
              <a:rPr lang="en-US" dirty="0" err="1"/>
              <a:t>dynol</a:t>
            </a:r>
            <a:r>
              <a:rPr lang="en-US" dirty="0"/>
              <a:t> </a:t>
            </a:r>
            <a:r>
              <a:rPr lang="en-US" dirty="0" err="1"/>
              <a:t>yn</a:t>
            </a:r>
            <a:r>
              <a:rPr lang="en-US" dirty="0"/>
              <a:t> </a:t>
            </a:r>
            <a:r>
              <a:rPr lang="en-US" dirty="0" err="1"/>
              <a:t>gwarantu</a:t>
            </a:r>
            <a:r>
              <a:rPr lang="en-US" dirty="0"/>
              <a:t> </a:t>
            </a:r>
            <a:r>
              <a:rPr lang="en-US" dirty="0" err="1"/>
              <a:t>rhyddid</a:t>
            </a:r>
            <a:r>
              <a:rPr lang="en-US" dirty="0"/>
              <a:t> </a:t>
            </a:r>
            <a:r>
              <a:rPr lang="en-US" dirty="0" err="1"/>
              <a:t>sylfaenol</a:t>
            </a:r>
            <a:r>
              <a:rPr lang="en-US" dirty="0"/>
              <a:t> ac </a:t>
            </a:r>
            <a:r>
              <a:rPr lang="en-US" dirty="0" err="1"/>
              <a:t>yn</a:t>
            </a:r>
            <a:r>
              <a:rPr lang="en-US" dirty="0"/>
              <a:t> </a:t>
            </a:r>
            <a:r>
              <a:rPr lang="en-US" dirty="0" err="1"/>
              <a:t>cwrdd</a:t>
            </a:r>
            <a:r>
              <a:rPr lang="en-US" dirty="0"/>
              <a:t> ag </a:t>
            </a:r>
            <a:r>
              <a:rPr lang="en-US" dirty="0" err="1"/>
              <a:t>anghenion</a:t>
            </a:r>
            <a:r>
              <a:rPr lang="en-US" dirty="0"/>
              <a:t> </a:t>
            </a:r>
            <a:r>
              <a:rPr lang="en-US" dirty="0" err="1"/>
              <a:t>sylfaenol</a:t>
            </a:r>
            <a:r>
              <a:rPr lang="en-US" dirty="0"/>
              <a:t> </a:t>
            </a:r>
            <a:r>
              <a:rPr lang="en-US" dirty="0" err="1"/>
              <a:t>holl</a:t>
            </a:r>
            <a:r>
              <a:rPr lang="en-US" dirty="0"/>
              <a:t> </a:t>
            </a:r>
            <a:r>
              <a:rPr lang="en-US" dirty="0" err="1"/>
              <a:t>ddynoliaeth</a:t>
            </a:r>
            <a:r>
              <a:rPr lang="en-US" dirty="0"/>
              <a:t>, </a:t>
            </a:r>
            <a:r>
              <a:rPr lang="en-US" dirty="0" err="1"/>
              <a:t>wedi'u</a:t>
            </a:r>
            <a:r>
              <a:rPr lang="en-US" dirty="0"/>
              <a:t> </a:t>
            </a:r>
            <a:r>
              <a:rPr lang="en-US" dirty="0" err="1"/>
              <a:t>hategu</a:t>
            </a:r>
            <a:r>
              <a:rPr lang="en-US" dirty="0"/>
              <a:t> </a:t>
            </a:r>
            <a:r>
              <a:rPr lang="en-US" dirty="0" err="1"/>
              <a:t>gan</a:t>
            </a:r>
            <a:r>
              <a:rPr lang="en-US" dirty="0"/>
              <a:t> </a:t>
            </a:r>
            <a:r>
              <a:rPr lang="en-US" dirty="0" err="1"/>
              <a:t>barch</a:t>
            </a:r>
            <a:r>
              <a:rPr lang="en-US" dirty="0"/>
              <a:t> at </a:t>
            </a:r>
            <a:r>
              <a:rPr lang="en-US" dirty="0" err="1"/>
              <a:t>urddas</a:t>
            </a:r>
            <a:r>
              <a:rPr lang="en-US" dirty="0"/>
              <a:t> </a:t>
            </a:r>
            <a:r>
              <a:rPr lang="en-US" dirty="0" err="1"/>
              <a:t>dynol</a:t>
            </a:r>
            <a:r>
              <a:rPr lang="en-US" dirty="0"/>
              <a:t>. Mae </a:t>
            </a:r>
            <a:r>
              <a:rPr lang="en-US" dirty="0" err="1"/>
              <a:t>hawliau</a:t>
            </a:r>
            <a:r>
              <a:rPr lang="en-US" dirty="0"/>
              <a:t> </a:t>
            </a:r>
            <a:r>
              <a:rPr lang="en-US" dirty="0" err="1"/>
              <a:t>dynol</a:t>
            </a:r>
            <a:r>
              <a:rPr lang="en-US" dirty="0"/>
              <a:t> </a:t>
            </a:r>
            <a:r>
              <a:rPr lang="en-US" dirty="0" err="1"/>
              <a:t>yn</a:t>
            </a:r>
            <a:r>
              <a:rPr lang="en-US" dirty="0"/>
              <a:t> </a:t>
            </a:r>
            <a:r>
              <a:rPr lang="en-US" dirty="0" err="1"/>
              <a:t>orfodol</a:t>
            </a:r>
            <a:r>
              <a:rPr lang="en-US" dirty="0"/>
              <a:t> </a:t>
            </a:r>
            <a:r>
              <a:rPr lang="en-US" dirty="0" err="1"/>
              <a:t>ar</a:t>
            </a:r>
            <a:r>
              <a:rPr lang="en-US" dirty="0"/>
              <a:t> </a:t>
            </a:r>
            <a:r>
              <a:rPr lang="en-US" dirty="0" err="1"/>
              <a:t>llywodraeth</a:t>
            </a:r>
            <a:r>
              <a:rPr lang="en-US" dirty="0"/>
              <a:t> ac </a:t>
            </a:r>
            <a:r>
              <a:rPr lang="en-US" dirty="0" err="1"/>
              <a:t>awdurdodau</a:t>
            </a:r>
            <a:r>
              <a:rPr lang="en-US" dirty="0"/>
              <a:t> </a:t>
            </a:r>
            <a:r>
              <a:rPr lang="en-US" dirty="0" err="1"/>
              <a:t>cyhoeddus</a:t>
            </a:r>
            <a:r>
              <a:rPr lang="en-US" dirty="0"/>
              <a:t> </a:t>
            </a:r>
            <a:r>
              <a:rPr lang="en-US" dirty="0" err="1"/>
              <a:t>ar</a:t>
            </a:r>
            <a:r>
              <a:rPr lang="en-US" dirty="0"/>
              <a:t> bob </a:t>
            </a:r>
            <a:r>
              <a:rPr lang="en-US" dirty="0" err="1"/>
              <a:t>lefel</a:t>
            </a:r>
            <a:r>
              <a:rPr lang="en-US" dirty="0"/>
              <a:t> </a:t>
            </a:r>
            <a:r>
              <a:rPr lang="en-US" dirty="0" err="1"/>
              <a:t>yn</a:t>
            </a:r>
            <a:r>
              <a:rPr lang="en-US" dirty="0"/>
              <a:t> y DU, ac </a:t>
            </a:r>
            <a:r>
              <a:rPr lang="en-US" dirty="0" err="1"/>
              <a:t>yn</a:t>
            </a:r>
            <a:r>
              <a:rPr lang="en-US" dirty="0"/>
              <a:t> </a:t>
            </a:r>
            <a:r>
              <a:rPr lang="en-US" dirty="0" err="1"/>
              <a:t>darparu</a:t>
            </a:r>
            <a:r>
              <a:rPr lang="en-US" dirty="0"/>
              <a:t> </a:t>
            </a:r>
            <a:r>
              <a:rPr lang="en-US" dirty="0" err="1"/>
              <a:t>fframwaith</a:t>
            </a:r>
            <a:r>
              <a:rPr lang="en-US" dirty="0"/>
              <a:t> </a:t>
            </a:r>
            <a:r>
              <a:rPr lang="en-US" dirty="0" err="1"/>
              <a:t>moesegol</a:t>
            </a:r>
            <a:r>
              <a:rPr lang="en-US" dirty="0"/>
              <a:t> </a:t>
            </a:r>
            <a:r>
              <a:rPr lang="en-US" dirty="0" err="1"/>
              <a:t>cryf</a:t>
            </a:r>
            <a:r>
              <a:rPr lang="en-US" dirty="0"/>
              <a:t> </a:t>
            </a:r>
            <a:r>
              <a:rPr lang="en-US" dirty="0" err="1"/>
              <a:t>ar</a:t>
            </a:r>
            <a:r>
              <a:rPr lang="en-US" dirty="0"/>
              <a:t> </a:t>
            </a:r>
            <a:r>
              <a:rPr lang="en-US" dirty="0" err="1"/>
              <a:t>gyfer</a:t>
            </a:r>
            <a:r>
              <a:rPr lang="en-US" dirty="0"/>
              <a:t> </a:t>
            </a:r>
            <a:r>
              <a:rPr lang="en-US" dirty="0" err="1"/>
              <a:t>cynllunio</a:t>
            </a:r>
            <a:r>
              <a:rPr lang="en-US" dirty="0"/>
              <a:t>, </a:t>
            </a:r>
            <a:r>
              <a:rPr lang="en-US" dirty="0" err="1"/>
              <a:t>gwneud</a:t>
            </a:r>
            <a:r>
              <a:rPr lang="en-US" dirty="0"/>
              <a:t> </a:t>
            </a:r>
            <a:r>
              <a:rPr lang="en-US" dirty="0" err="1"/>
              <a:t>penderfyniadau</a:t>
            </a:r>
            <a:r>
              <a:rPr lang="en-US" dirty="0"/>
              <a:t> </a:t>
            </a:r>
            <a:r>
              <a:rPr lang="en-US" dirty="0" err="1"/>
              <a:t>a'u</a:t>
            </a:r>
            <a:r>
              <a:rPr lang="en-US" dirty="0"/>
              <a:t> </a:t>
            </a:r>
            <a:r>
              <a:rPr lang="en-US" dirty="0" err="1"/>
              <a:t>gweithredu</a:t>
            </a:r>
            <a:r>
              <a:rPr lang="en-US" dirty="0"/>
              <a:t>. Mae </a:t>
            </a:r>
            <a:r>
              <a:rPr lang="en-US" dirty="0" err="1"/>
              <a:t>gan</a:t>
            </a:r>
            <a:r>
              <a:rPr lang="en-US" dirty="0"/>
              <a:t> </a:t>
            </a:r>
            <a:r>
              <a:rPr lang="en-US" dirty="0" err="1"/>
              <a:t>blant</a:t>
            </a:r>
            <a:r>
              <a:rPr lang="en-US" dirty="0"/>
              <a:t> </a:t>
            </a:r>
            <a:r>
              <a:rPr lang="en-US" dirty="0" err="1"/>
              <a:t>hawl</a:t>
            </a:r>
            <a:r>
              <a:rPr lang="en-US" dirty="0"/>
              <a:t> </a:t>
            </a:r>
            <a:r>
              <a:rPr lang="en-US" dirty="0" err="1"/>
              <a:t>i'w</a:t>
            </a:r>
            <a:r>
              <a:rPr lang="en-US" dirty="0"/>
              <a:t> </a:t>
            </a:r>
            <a:r>
              <a:rPr lang="en-US" dirty="0" err="1"/>
              <a:t>hawliau</a:t>
            </a:r>
            <a:r>
              <a:rPr lang="en-US" dirty="0"/>
              <a:t> </a:t>
            </a:r>
            <a:r>
              <a:rPr lang="en-US" dirty="0" err="1"/>
              <a:t>dynol</a:t>
            </a:r>
            <a:r>
              <a:rPr lang="en-US" dirty="0"/>
              <a:t>, </a:t>
            </a:r>
            <a:r>
              <a:rPr lang="en-US" dirty="0" err="1"/>
              <a:t>gan</a:t>
            </a:r>
            <a:r>
              <a:rPr lang="en-US" dirty="0"/>
              <a:t> </a:t>
            </a:r>
            <a:r>
              <a:rPr lang="en-US" dirty="0" err="1"/>
              <a:t>gynnwys</a:t>
            </a:r>
            <a:r>
              <a:rPr lang="en-US" dirty="0"/>
              <a:t> y </a:t>
            </a:r>
            <a:r>
              <a:rPr lang="en-US" dirty="0" err="1"/>
              <a:t>gallu</a:t>
            </a:r>
            <a:r>
              <a:rPr lang="en-US" dirty="0"/>
              <a:t> </a:t>
            </a:r>
            <a:r>
              <a:rPr lang="en-US" dirty="0" err="1"/>
              <a:t>i</a:t>
            </a:r>
            <a:r>
              <a:rPr lang="en-US" dirty="0"/>
              <a:t> </a:t>
            </a:r>
            <a:r>
              <a:rPr lang="en-US" dirty="0" err="1"/>
              <a:t>fynediad</a:t>
            </a:r>
            <a:r>
              <a:rPr lang="en-US" dirty="0"/>
              <a:t> at ac </a:t>
            </a:r>
            <a:r>
              <a:rPr lang="en-US" dirty="0" err="1"/>
              <a:t>arfer</a:t>
            </a:r>
            <a:r>
              <a:rPr lang="en-US" dirty="0"/>
              <a:t> </a:t>
            </a:r>
            <a:r>
              <a:rPr lang="en-US" dirty="0" err="1"/>
              <a:t>eu</a:t>
            </a:r>
            <a:r>
              <a:rPr lang="en-US" dirty="0"/>
              <a:t> </a:t>
            </a:r>
            <a:r>
              <a:rPr lang="en-US" dirty="0" err="1"/>
              <a:t>hawliau</a:t>
            </a:r>
            <a:r>
              <a:rPr lang="en-US" dirty="0"/>
              <a:t>. </a:t>
            </a:r>
            <a:r>
              <a:rPr lang="en-US" dirty="0" err="1"/>
              <a:t>Ond</a:t>
            </a:r>
            <a:r>
              <a:rPr lang="en-US" dirty="0"/>
              <a:t>, </a:t>
            </a:r>
            <a:r>
              <a:rPr lang="en-US" dirty="0" err="1"/>
              <a:t>mae</a:t>
            </a:r>
            <a:r>
              <a:rPr lang="en-US" dirty="0"/>
              <a:t> plant 0-17 </a:t>
            </a:r>
            <a:r>
              <a:rPr lang="en-US" dirty="0" err="1"/>
              <a:t>oed</a:t>
            </a:r>
            <a:r>
              <a:rPr lang="en-US" dirty="0"/>
              <a:t> </a:t>
            </a:r>
            <a:r>
              <a:rPr lang="en-US" dirty="0" err="1"/>
              <a:t>hefyd</a:t>
            </a:r>
            <a:r>
              <a:rPr lang="en-US" dirty="0"/>
              <a:t> </a:t>
            </a:r>
            <a:r>
              <a:rPr lang="en-US" dirty="0" err="1"/>
              <a:t>yn</a:t>
            </a:r>
            <a:r>
              <a:rPr lang="en-US" dirty="0"/>
              <a:t> </a:t>
            </a:r>
            <a:r>
              <a:rPr lang="en-US" dirty="0" err="1"/>
              <a:t>cael</a:t>
            </a:r>
            <a:r>
              <a:rPr lang="en-US" dirty="0"/>
              <a:t> </a:t>
            </a:r>
            <a:r>
              <a:rPr lang="en-US" dirty="0" err="1"/>
              <a:t>amddiffyniad</a:t>
            </a:r>
            <a:r>
              <a:rPr lang="en-US" dirty="0"/>
              <a:t> </a:t>
            </a:r>
            <a:r>
              <a:rPr lang="en-US" dirty="0" err="1"/>
              <a:t>hawliau</a:t>
            </a:r>
            <a:r>
              <a:rPr lang="en-US" dirty="0"/>
              <a:t> </a:t>
            </a:r>
            <a:r>
              <a:rPr lang="en-US" dirty="0" err="1"/>
              <a:t>dynol</a:t>
            </a:r>
            <a:r>
              <a:rPr lang="en-US" dirty="0"/>
              <a:t> </a:t>
            </a:r>
            <a:r>
              <a:rPr lang="en-US" dirty="0" err="1"/>
              <a:t>arbennig</a:t>
            </a:r>
            <a:r>
              <a:rPr lang="en-US" dirty="0"/>
              <a:t> </a:t>
            </a:r>
            <a:r>
              <a:rPr lang="en-US" dirty="0" err="1"/>
              <a:t>gan</a:t>
            </a:r>
            <a:r>
              <a:rPr lang="en-US" dirty="0"/>
              <a:t> </a:t>
            </a:r>
            <a:r>
              <a:rPr lang="en-US" dirty="0" err="1"/>
              <a:t>Gonfensiwn</a:t>
            </a:r>
            <a:r>
              <a:rPr lang="en-US" dirty="0"/>
              <a:t> y </a:t>
            </a:r>
            <a:r>
              <a:rPr lang="en-US" dirty="0" err="1"/>
              <a:t>Cenhedloedd</a:t>
            </a:r>
            <a:r>
              <a:rPr lang="en-US" dirty="0"/>
              <a:t> </a:t>
            </a:r>
            <a:r>
              <a:rPr lang="en-US" dirty="0" err="1"/>
              <a:t>Unedig</a:t>
            </a:r>
            <a:r>
              <a:rPr lang="en-US" dirty="0"/>
              <a:t> </a:t>
            </a:r>
            <a:r>
              <a:rPr lang="en-US" dirty="0" err="1"/>
              <a:t>ar</a:t>
            </a:r>
            <a:r>
              <a:rPr lang="en-US" dirty="0"/>
              <a:t> </a:t>
            </a:r>
            <a:r>
              <a:rPr lang="en-US" dirty="0" err="1"/>
              <a:t>Hawliau'r</a:t>
            </a:r>
            <a:r>
              <a:rPr lang="en-US" dirty="0"/>
              <a:t> </a:t>
            </a:r>
            <a:r>
              <a:rPr lang="en-US" dirty="0" err="1"/>
              <a:t>Plentyn</a:t>
            </a:r>
            <a:r>
              <a:rPr lang="en-US" dirty="0"/>
              <a:t> (CCUHP) (Children’s Commissioner for Wales, 2017).</a:t>
            </a:r>
          </a:p>
          <a:p>
            <a:endParaRPr lang="en-US" dirty="0"/>
          </a:p>
          <a:p>
            <a:r>
              <a:rPr lang="en-US" dirty="0"/>
              <a:t>Mae </a:t>
            </a:r>
            <a:r>
              <a:rPr lang="en-US" dirty="0" err="1"/>
              <a:t>gan</a:t>
            </a:r>
            <a:r>
              <a:rPr lang="en-US" dirty="0"/>
              <a:t> y </a:t>
            </a:r>
            <a:r>
              <a:rPr lang="en-US" dirty="0" err="1"/>
              <a:t>Confensiwn</a:t>
            </a:r>
            <a:r>
              <a:rPr lang="en-US" dirty="0"/>
              <a:t> 54 </a:t>
            </a:r>
            <a:r>
              <a:rPr lang="en-US" dirty="0" err="1"/>
              <a:t>erthygl</a:t>
            </a:r>
            <a:r>
              <a:rPr lang="en-US" dirty="0"/>
              <a:t> </a:t>
            </a:r>
            <a:r>
              <a:rPr lang="en-US" dirty="0" err="1"/>
              <a:t>sy'n</a:t>
            </a:r>
            <a:r>
              <a:rPr lang="en-US" dirty="0"/>
              <a:t> </a:t>
            </a:r>
            <a:r>
              <a:rPr lang="en-US" dirty="0" err="1"/>
              <a:t>cwmpasu</a:t>
            </a:r>
            <a:r>
              <a:rPr lang="en-US" dirty="0"/>
              <a:t> bob </a:t>
            </a:r>
            <a:r>
              <a:rPr lang="en-US" dirty="0" err="1"/>
              <a:t>agwedd</a:t>
            </a:r>
            <a:r>
              <a:rPr lang="en-US" dirty="0"/>
              <a:t> o </a:t>
            </a:r>
            <a:r>
              <a:rPr lang="en-US" dirty="0" err="1"/>
              <a:t>fywyd</a:t>
            </a:r>
            <a:r>
              <a:rPr lang="en-US" dirty="0"/>
              <a:t> </a:t>
            </a:r>
            <a:r>
              <a:rPr lang="en-US" dirty="0" err="1"/>
              <a:t>plentyn</a:t>
            </a:r>
            <a:r>
              <a:rPr lang="en-US" dirty="0"/>
              <a:t> ac </a:t>
            </a:r>
            <a:r>
              <a:rPr lang="en-US" dirty="0" err="1"/>
              <a:t>yn</a:t>
            </a:r>
            <a:r>
              <a:rPr lang="en-US" dirty="0"/>
              <a:t> </a:t>
            </a:r>
            <a:r>
              <a:rPr lang="en-US" dirty="0" err="1"/>
              <a:t>nodi'r</a:t>
            </a:r>
            <a:r>
              <a:rPr lang="en-US" dirty="0"/>
              <a:t> </a:t>
            </a:r>
            <a:r>
              <a:rPr lang="en-US" dirty="0" err="1"/>
              <a:t>hawliau</a:t>
            </a:r>
            <a:r>
              <a:rPr lang="en-US" dirty="0"/>
              <a:t> </a:t>
            </a:r>
            <a:r>
              <a:rPr lang="en-US" dirty="0" err="1"/>
              <a:t>sifil</a:t>
            </a:r>
            <a:r>
              <a:rPr lang="en-US" dirty="0"/>
              <a:t>, </a:t>
            </a:r>
            <a:r>
              <a:rPr lang="en-US" dirty="0" err="1"/>
              <a:t>gwleidyddol</a:t>
            </a:r>
            <a:r>
              <a:rPr lang="en-US" dirty="0"/>
              <a:t>, </a:t>
            </a:r>
            <a:r>
              <a:rPr lang="en-US" dirty="0" err="1"/>
              <a:t>economaidd</a:t>
            </a:r>
            <a:r>
              <a:rPr lang="en-US" dirty="0"/>
              <a:t>, </a:t>
            </a:r>
            <a:r>
              <a:rPr lang="en-US" dirty="0" err="1"/>
              <a:t>cymdeithasol</a:t>
            </a:r>
            <a:r>
              <a:rPr lang="en-US" dirty="0"/>
              <a:t> a </a:t>
            </a:r>
            <a:r>
              <a:rPr lang="en-US" dirty="0" err="1"/>
              <a:t>diwylliannol</a:t>
            </a:r>
            <a:r>
              <a:rPr lang="en-US" dirty="0"/>
              <a:t> y </a:t>
            </a:r>
            <a:r>
              <a:rPr lang="en-US" dirty="0" err="1"/>
              <a:t>mae</a:t>
            </a:r>
            <a:r>
              <a:rPr lang="en-US" dirty="0"/>
              <a:t> </a:t>
            </a:r>
            <a:r>
              <a:rPr lang="en-US" dirty="0" err="1"/>
              <a:t>gan</a:t>
            </a:r>
            <a:r>
              <a:rPr lang="en-US" dirty="0"/>
              <a:t> bob </a:t>
            </a:r>
            <a:r>
              <a:rPr lang="en-US" dirty="0" err="1"/>
              <a:t>plentyn</a:t>
            </a:r>
            <a:r>
              <a:rPr lang="en-US" dirty="0"/>
              <a:t> </a:t>
            </a:r>
            <a:r>
              <a:rPr lang="en-US" dirty="0" err="1"/>
              <a:t>ym</a:t>
            </a:r>
            <a:r>
              <a:rPr lang="en-US" dirty="0"/>
              <a:t> </a:t>
            </a:r>
            <a:r>
              <a:rPr lang="en-US" dirty="0" err="1"/>
              <a:t>mhobman</a:t>
            </a:r>
            <a:r>
              <a:rPr lang="en-US" dirty="0"/>
              <a:t> </a:t>
            </a:r>
            <a:r>
              <a:rPr lang="en-US" dirty="0" err="1"/>
              <a:t>hawl</a:t>
            </a:r>
            <a:r>
              <a:rPr lang="en-US" dirty="0"/>
              <a:t> </a:t>
            </a:r>
            <a:r>
              <a:rPr lang="en-US" dirty="0" err="1"/>
              <a:t>iddynt</a:t>
            </a:r>
            <a:r>
              <a:rPr lang="en-US" dirty="0"/>
              <a:t>. Mae </a:t>
            </a:r>
            <a:r>
              <a:rPr lang="en-US" dirty="0" err="1"/>
              <a:t>hefyd</a:t>
            </a:r>
            <a:r>
              <a:rPr lang="en-US" dirty="0"/>
              <a:t> </a:t>
            </a:r>
            <a:r>
              <a:rPr lang="en-US" dirty="0" err="1"/>
              <a:t>yn</a:t>
            </a:r>
            <a:r>
              <a:rPr lang="en-US" dirty="0"/>
              <a:t> </a:t>
            </a:r>
            <a:r>
              <a:rPr lang="en-US" dirty="0" err="1"/>
              <a:t>egluro</a:t>
            </a:r>
            <a:r>
              <a:rPr lang="en-US" dirty="0"/>
              <a:t> </a:t>
            </a:r>
            <a:r>
              <a:rPr lang="en-US" dirty="0" err="1"/>
              <a:t>sut</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oedolion</a:t>
            </a:r>
            <a:r>
              <a:rPr lang="en-US" dirty="0"/>
              <a:t> a </a:t>
            </a:r>
            <a:r>
              <a:rPr lang="en-US" dirty="0" err="1"/>
              <a:t>llywodraethau</a:t>
            </a:r>
            <a:r>
              <a:rPr lang="en-US" dirty="0"/>
              <a:t> </a:t>
            </a:r>
            <a:r>
              <a:rPr lang="en-US" dirty="0" err="1"/>
              <a:t>weithio</a:t>
            </a:r>
            <a:r>
              <a:rPr lang="en-US" dirty="0"/>
              <a:t> </a:t>
            </a:r>
            <a:r>
              <a:rPr lang="en-US" dirty="0" err="1"/>
              <a:t>gyda'i</a:t>
            </a:r>
            <a:r>
              <a:rPr lang="en-US" dirty="0"/>
              <a:t> </a:t>
            </a:r>
            <a:r>
              <a:rPr lang="en-US" dirty="0" err="1"/>
              <a:t>gilydd</a:t>
            </a:r>
            <a:r>
              <a:rPr lang="en-US" dirty="0"/>
              <a:t> </a:t>
            </a:r>
            <a:r>
              <a:rPr lang="en-US" dirty="0" err="1"/>
              <a:t>i</a:t>
            </a:r>
            <a:r>
              <a:rPr lang="en-US" dirty="0"/>
              <a:t> </a:t>
            </a:r>
            <a:r>
              <a:rPr lang="en-US" dirty="0" err="1"/>
              <a:t>sicrhau</a:t>
            </a:r>
            <a:r>
              <a:rPr lang="en-US" dirty="0"/>
              <a:t> bod </a:t>
            </a:r>
            <a:r>
              <a:rPr lang="en-US" dirty="0" err="1"/>
              <a:t>pob</a:t>
            </a:r>
            <a:r>
              <a:rPr lang="en-US" dirty="0"/>
              <a:t> </a:t>
            </a:r>
            <a:r>
              <a:rPr lang="en-US" dirty="0" err="1"/>
              <a:t>plentyn</a:t>
            </a:r>
            <a:r>
              <a:rPr lang="en-US" dirty="0"/>
              <a:t> </a:t>
            </a:r>
            <a:r>
              <a:rPr lang="en-US" dirty="0" err="1"/>
              <a:t>yn</a:t>
            </a:r>
            <a:r>
              <a:rPr lang="en-US" dirty="0"/>
              <a:t> </a:t>
            </a:r>
            <a:r>
              <a:rPr lang="en-US" dirty="0" err="1"/>
              <a:t>gallu</a:t>
            </a:r>
            <a:r>
              <a:rPr lang="en-US" dirty="0"/>
              <a:t> </a:t>
            </a:r>
            <a:r>
              <a:rPr lang="en-US" dirty="0" err="1"/>
              <a:t>mwynhau</a:t>
            </a:r>
            <a:r>
              <a:rPr lang="en-US" dirty="0"/>
              <a:t> </a:t>
            </a:r>
            <a:r>
              <a:rPr lang="en-US" dirty="0" err="1"/>
              <a:t>ei</a:t>
            </a:r>
            <a:r>
              <a:rPr lang="en-US" dirty="0"/>
              <a:t> </a:t>
            </a:r>
            <a:r>
              <a:rPr lang="en-US" dirty="0" err="1"/>
              <a:t>holl</a:t>
            </a:r>
            <a:r>
              <a:rPr lang="en-US" dirty="0"/>
              <a:t> </a:t>
            </a:r>
            <a:r>
              <a:rPr lang="en-US" dirty="0" err="1"/>
              <a:t>hawliau</a:t>
            </a:r>
            <a:r>
              <a:rPr lang="en-US" dirty="0"/>
              <a:t>. </a:t>
            </a:r>
            <a:r>
              <a:rPr lang="en-US" dirty="0" err="1"/>
              <a:t>Mae'r</a:t>
            </a:r>
            <a:r>
              <a:rPr lang="en-US" dirty="0"/>
              <a:t> </a:t>
            </a:r>
            <a:r>
              <a:rPr lang="en-US" dirty="0" err="1"/>
              <a:t>Confensiwn</a:t>
            </a:r>
            <a:r>
              <a:rPr lang="en-US" dirty="0"/>
              <a:t> </a:t>
            </a:r>
            <a:r>
              <a:rPr lang="en-US" dirty="0" err="1"/>
              <a:t>yn</a:t>
            </a:r>
            <a:r>
              <a:rPr lang="en-US" dirty="0"/>
              <a:t> </a:t>
            </a:r>
            <a:r>
              <a:rPr lang="en-US" dirty="0" err="1"/>
              <a:t>weledigaeth</a:t>
            </a:r>
            <a:r>
              <a:rPr lang="en-US" dirty="0"/>
              <a:t> </a:t>
            </a:r>
            <a:r>
              <a:rPr lang="en-US" dirty="0" err="1"/>
              <a:t>ryngwladol</a:t>
            </a:r>
            <a:r>
              <a:rPr lang="en-US" dirty="0"/>
              <a:t> </a:t>
            </a:r>
            <a:r>
              <a:rPr lang="en-US" dirty="0" err="1"/>
              <a:t>sydd</a:t>
            </a:r>
            <a:r>
              <a:rPr lang="en-US" dirty="0"/>
              <a:t> </a:t>
            </a:r>
            <a:r>
              <a:rPr lang="en-US" dirty="0" err="1"/>
              <a:t>yn</a:t>
            </a:r>
            <a:r>
              <a:rPr lang="en-US" dirty="0"/>
              <a:t> </a:t>
            </a:r>
            <a:r>
              <a:rPr lang="en-US" dirty="0" err="1"/>
              <a:t>edrych</a:t>
            </a:r>
            <a:r>
              <a:rPr lang="en-US" dirty="0"/>
              <a:t> </a:t>
            </a:r>
            <a:r>
              <a:rPr lang="en-US" dirty="0" err="1"/>
              <a:t>ar</a:t>
            </a:r>
            <a:r>
              <a:rPr lang="en-US" dirty="0"/>
              <a:t> </a:t>
            </a:r>
            <a:r>
              <a:rPr lang="en-US" dirty="0" err="1"/>
              <a:t>blant</a:t>
            </a:r>
            <a:r>
              <a:rPr lang="en-US" dirty="0"/>
              <a:t> </a:t>
            </a:r>
            <a:r>
              <a:rPr lang="en-US" dirty="0" err="1"/>
              <a:t>fel</a:t>
            </a:r>
            <a:r>
              <a:rPr lang="en-US" dirty="0"/>
              <a:t> </a:t>
            </a:r>
            <a:r>
              <a:rPr lang="en-US" dirty="0" err="1"/>
              <a:t>bodau</a:t>
            </a:r>
            <a:r>
              <a:rPr lang="en-US" dirty="0"/>
              <a:t> </a:t>
            </a:r>
            <a:r>
              <a:rPr lang="en-US" dirty="0" err="1"/>
              <a:t>dynol</a:t>
            </a:r>
            <a:r>
              <a:rPr lang="en-US" dirty="0"/>
              <a:t> </a:t>
            </a:r>
            <a:r>
              <a:rPr lang="en-US" dirty="0" err="1"/>
              <a:t>sydd</a:t>
            </a:r>
            <a:r>
              <a:rPr lang="en-US" dirty="0"/>
              <a:t> </a:t>
            </a:r>
            <a:r>
              <a:rPr lang="en-US" dirty="0" err="1"/>
              <a:t>â</a:t>
            </a:r>
            <a:r>
              <a:rPr lang="en-US" dirty="0"/>
              <a:t> </a:t>
            </a:r>
            <a:r>
              <a:rPr lang="en-US" dirty="0" err="1"/>
              <a:t>hawliau</a:t>
            </a:r>
            <a:r>
              <a:rPr lang="en-US" dirty="0"/>
              <a:t> </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Invernizzi</a:t>
            </a:r>
            <a:r>
              <a:rPr lang="en-GB" sz="1200" b="0" i="0" u="none" strike="noStrike" kern="1200" dirty="0">
                <a:solidFill>
                  <a:schemeClr val="tx1"/>
                </a:solidFill>
                <a:effectLst/>
                <a:latin typeface="+mn-lt"/>
                <a:ea typeface="+mn-ea"/>
                <a:cs typeface="+mn-cs"/>
              </a:rPr>
              <a:t> a Williams, 2013)</a:t>
            </a:r>
            <a:r>
              <a:rPr lang="en-US" dirty="0"/>
              <a:t> ac </a:t>
            </a:r>
            <a:r>
              <a:rPr lang="en-US" dirty="0" err="1"/>
              <a:t>mae'n</a:t>
            </a:r>
            <a:r>
              <a:rPr lang="en-US" dirty="0"/>
              <a:t> </a:t>
            </a:r>
            <a:r>
              <a:rPr lang="en-US" dirty="0" err="1"/>
              <a:t>cynnwys</a:t>
            </a:r>
            <a:r>
              <a:rPr lang="en-US" dirty="0"/>
              <a:t> </a:t>
            </a:r>
            <a:r>
              <a:rPr lang="en-US" dirty="0" err="1"/>
              <a:t>newid</a:t>
            </a:r>
            <a:r>
              <a:rPr lang="en-US" dirty="0"/>
              <a:t> </a:t>
            </a:r>
            <a:r>
              <a:rPr lang="en-US" dirty="0" err="1"/>
              <a:t>patrwm</a:t>
            </a:r>
            <a:r>
              <a:rPr lang="en-US" dirty="0"/>
              <a:t> (paradigm) </a:t>
            </a:r>
            <a:r>
              <a:rPr lang="en-US" dirty="0" err="1"/>
              <a:t>yn</a:t>
            </a:r>
            <a:r>
              <a:rPr lang="en-US" dirty="0"/>
              <a:t> </a:t>
            </a:r>
            <a:r>
              <a:rPr lang="en-US" dirty="0" err="1"/>
              <a:t>statws</a:t>
            </a:r>
            <a:r>
              <a:rPr lang="en-US" dirty="0"/>
              <a:t> plant (Alderson, 2015). </a:t>
            </a:r>
            <a:r>
              <a:rPr lang="en-US" dirty="0" err="1"/>
              <a:t>Mae'n</a:t>
            </a:r>
            <a:r>
              <a:rPr lang="en-US" dirty="0"/>
              <a:t> </a:t>
            </a:r>
            <a:r>
              <a:rPr lang="en-US" dirty="0" err="1"/>
              <a:t>cyflwyno'r</a:t>
            </a:r>
            <a:r>
              <a:rPr lang="en-US" dirty="0"/>
              <a:t> “</a:t>
            </a:r>
            <a:r>
              <a:rPr lang="en-US" dirty="0" err="1"/>
              <a:t>plentyn</a:t>
            </a:r>
            <a:r>
              <a:rPr lang="en-US" dirty="0"/>
              <a:t> </a:t>
            </a:r>
            <a:r>
              <a:rPr lang="en-US" dirty="0" err="1"/>
              <a:t>dinesydd</a:t>
            </a:r>
            <a:r>
              <a:rPr lang="en-US" dirty="0"/>
              <a:t>” </a:t>
            </a:r>
            <a:r>
              <a:rPr lang="en-US" dirty="0" err="1"/>
              <a:t>sydd</a:t>
            </a:r>
            <a:r>
              <a:rPr lang="en-US" dirty="0"/>
              <a:t> </a:t>
            </a:r>
            <a:r>
              <a:rPr lang="en-US" dirty="0" err="1"/>
              <a:t>â'r</a:t>
            </a:r>
            <a:r>
              <a:rPr lang="en-US" dirty="0"/>
              <a:t> </a:t>
            </a:r>
            <a:r>
              <a:rPr lang="en-US" dirty="0" err="1"/>
              <a:t>hawl</a:t>
            </a:r>
            <a:r>
              <a:rPr lang="en-US" dirty="0"/>
              <a:t> </a:t>
            </a:r>
            <a:r>
              <a:rPr lang="en-US" dirty="0" err="1"/>
              <a:t>i</a:t>
            </a:r>
            <a:r>
              <a:rPr lang="en-US" dirty="0"/>
              <a:t> </a:t>
            </a:r>
            <a:r>
              <a:rPr lang="en-US" dirty="0" err="1"/>
              <a:t>ystyried</a:t>
            </a:r>
            <a:r>
              <a:rPr lang="en-US" dirty="0"/>
              <a:t> </a:t>
            </a:r>
            <a:r>
              <a:rPr lang="en-US" dirty="0" err="1"/>
              <a:t>rinwedd</a:t>
            </a:r>
            <a:r>
              <a:rPr lang="en-US" dirty="0"/>
              <a:t> </a:t>
            </a:r>
            <a:r>
              <a:rPr lang="en-US" dirty="0" err="1"/>
              <a:t>ei</a:t>
            </a:r>
            <a:r>
              <a:rPr lang="en-US" dirty="0"/>
              <a:t> </a:t>
            </a:r>
            <a:r>
              <a:rPr lang="en-US" dirty="0" err="1"/>
              <a:t>hun</a:t>
            </a:r>
            <a:r>
              <a:rPr lang="en-US" dirty="0"/>
              <a:t> </a:t>
            </a:r>
            <a:r>
              <a:rPr lang="en-US" dirty="0" err="1"/>
              <a:t>er</a:t>
            </a:r>
            <a:r>
              <a:rPr lang="en-US" dirty="0"/>
              <a:t> </a:t>
            </a:r>
            <a:r>
              <a:rPr lang="en-US" dirty="0" err="1"/>
              <a:t>gwaethaf</a:t>
            </a:r>
            <a:r>
              <a:rPr lang="en-US" dirty="0"/>
              <a:t> </a:t>
            </a:r>
            <a:r>
              <a:rPr lang="en-US" dirty="0" err="1"/>
              <a:t>diffyg</a:t>
            </a:r>
            <a:r>
              <a:rPr lang="en-US" dirty="0"/>
              <a:t> </a:t>
            </a:r>
            <a:r>
              <a:rPr lang="en-US" dirty="0" err="1"/>
              <a:t>gallu</a:t>
            </a:r>
            <a:r>
              <a:rPr lang="en-US" dirty="0"/>
              <a:t> </a:t>
            </a:r>
            <a:r>
              <a:rPr lang="en-US" dirty="0" err="1"/>
              <a:t>ffurfiol</a:t>
            </a:r>
            <a:r>
              <a:rPr lang="en-US" dirty="0"/>
              <a:t> a </a:t>
            </a:r>
            <a:r>
              <a:rPr lang="en-US" dirty="0" err="1"/>
              <a:t>dylanwadau</a:t>
            </a:r>
            <a:r>
              <a:rPr lang="en-US" dirty="0"/>
              <a:t> </a:t>
            </a:r>
            <a:r>
              <a:rPr lang="en-US" dirty="0" err="1"/>
              <a:t>gwleidyddol</a:t>
            </a:r>
            <a:r>
              <a:rPr lang="en-US" dirty="0"/>
              <a:t>. </a:t>
            </a:r>
            <a:r>
              <a:rPr lang="en-US" dirty="0" err="1"/>
              <a:t>Yn</a:t>
            </a:r>
            <a:r>
              <a:rPr lang="en-US" dirty="0"/>
              <a:t> </a:t>
            </a:r>
            <a:r>
              <a:rPr lang="en-US" dirty="0" err="1"/>
              <a:t>ôl</a:t>
            </a:r>
            <a:r>
              <a:rPr lang="en-US" dirty="0"/>
              <a:t> y </a:t>
            </a:r>
            <a:r>
              <a:rPr lang="en-US" dirty="0" err="1"/>
              <a:t>siarter</a:t>
            </a:r>
            <a:r>
              <a:rPr lang="en-US" dirty="0"/>
              <a:t>, </a:t>
            </a:r>
            <a:r>
              <a:rPr lang="en-US" dirty="0" err="1"/>
              <a:t>dylai</a:t>
            </a:r>
            <a:r>
              <a:rPr lang="en-US" dirty="0"/>
              <a:t> </a:t>
            </a:r>
            <a:r>
              <a:rPr lang="en-US" dirty="0" err="1"/>
              <a:t>oedolion</a:t>
            </a:r>
            <a:r>
              <a:rPr lang="en-US" dirty="0"/>
              <a:t> </a:t>
            </a:r>
            <a:r>
              <a:rPr lang="en-US" dirty="0" err="1"/>
              <a:t>hyrwyddo</a:t>
            </a:r>
            <a:r>
              <a:rPr lang="en-US" dirty="0"/>
              <a:t> </a:t>
            </a:r>
            <a:r>
              <a:rPr lang="en-US" dirty="0" err="1"/>
              <a:t>buddiannau</a:t>
            </a:r>
            <a:r>
              <a:rPr lang="en-US" dirty="0"/>
              <a:t> </a:t>
            </a:r>
            <a:r>
              <a:rPr lang="en-US" dirty="0" err="1"/>
              <a:t>gorau'r</a:t>
            </a:r>
            <a:r>
              <a:rPr lang="en-US" dirty="0"/>
              <a:t> </a:t>
            </a:r>
            <a:r>
              <a:rPr lang="en-US" dirty="0" err="1"/>
              <a:t>plentyn</a:t>
            </a:r>
            <a:r>
              <a:rPr lang="en-US" dirty="0"/>
              <a:t> a </a:t>
            </a:r>
            <a:r>
              <a:rPr lang="en-US" dirty="0" err="1"/>
              <a:t>chydnabod</a:t>
            </a:r>
            <a:r>
              <a:rPr lang="en-US" dirty="0"/>
              <a:t> y </a:t>
            </a:r>
            <a:r>
              <a:rPr lang="en-US" dirty="0" err="1"/>
              <a:t>bydd</a:t>
            </a:r>
            <a:r>
              <a:rPr lang="en-US" dirty="0"/>
              <a:t> </a:t>
            </a:r>
            <a:r>
              <a:rPr lang="en-US" dirty="0" err="1"/>
              <a:t>hyn</a:t>
            </a:r>
            <a:r>
              <a:rPr lang="en-US" dirty="0"/>
              <a:t> </a:t>
            </a:r>
            <a:r>
              <a:rPr lang="en-US" dirty="0" err="1"/>
              <a:t>yn</a:t>
            </a:r>
            <a:r>
              <a:rPr lang="en-US" dirty="0"/>
              <a:t> </a:t>
            </a:r>
            <a:r>
              <a:rPr lang="en-US" dirty="0" err="1"/>
              <a:t>wahanol</a:t>
            </a:r>
            <a:r>
              <a:rPr lang="en-US" dirty="0"/>
              <a:t> </a:t>
            </a:r>
            <a:r>
              <a:rPr lang="en-US" dirty="0" err="1"/>
              <a:t>mewn</a:t>
            </a:r>
            <a:r>
              <a:rPr lang="en-US" dirty="0"/>
              <a:t> </a:t>
            </a:r>
            <a:r>
              <a:rPr lang="en-US" dirty="0" err="1"/>
              <a:t>cyd-destunau</a:t>
            </a:r>
            <a:r>
              <a:rPr lang="en-US" dirty="0"/>
              <a:t> </a:t>
            </a:r>
            <a:r>
              <a:rPr lang="en-US" dirty="0" err="1"/>
              <a:t>diwylliannol</a:t>
            </a:r>
            <a:r>
              <a:rPr lang="en-US" dirty="0"/>
              <a:t> </a:t>
            </a:r>
            <a:r>
              <a:rPr lang="en-US" dirty="0" err="1"/>
              <a:t>gwahanol</a:t>
            </a:r>
            <a:r>
              <a:rPr lang="en-US" dirty="0"/>
              <a:t> (</a:t>
            </a:r>
            <a:r>
              <a:rPr lang="en-US" dirty="0" err="1"/>
              <a:t>Erthygl</a:t>
            </a:r>
            <a:r>
              <a:rPr lang="en-US" dirty="0"/>
              <a:t> 3), </a:t>
            </a:r>
            <a:r>
              <a:rPr lang="en-US" dirty="0" err="1"/>
              <a:t>ond</a:t>
            </a:r>
            <a:r>
              <a:rPr lang="en-US" dirty="0"/>
              <a:t> </a:t>
            </a:r>
            <a:r>
              <a:rPr lang="en-US" dirty="0" err="1"/>
              <a:t>ym</a:t>
            </a:r>
            <a:r>
              <a:rPr lang="en-US" dirty="0"/>
              <a:t> </a:t>
            </a:r>
            <a:r>
              <a:rPr lang="en-US" dirty="0" err="1"/>
              <a:t>mhob</a:t>
            </a:r>
            <a:r>
              <a:rPr lang="en-US" dirty="0"/>
              <a:t> </a:t>
            </a:r>
            <a:r>
              <a:rPr lang="en-US" dirty="0" err="1"/>
              <a:t>cyd-destun</a:t>
            </a:r>
            <a:r>
              <a:rPr lang="en-US" dirty="0"/>
              <a:t>, </a:t>
            </a:r>
            <a:r>
              <a:rPr lang="en-US" dirty="0" err="1"/>
              <a:t>rhaid</a:t>
            </a:r>
            <a:r>
              <a:rPr lang="en-US" dirty="0"/>
              <a:t> </a:t>
            </a:r>
            <a:r>
              <a:rPr lang="en-US" dirty="0" err="1"/>
              <a:t>ystyried</a:t>
            </a:r>
            <a:r>
              <a:rPr lang="en-US" dirty="0"/>
              <a:t> </a:t>
            </a:r>
            <a:r>
              <a:rPr lang="en-US" dirty="0" err="1"/>
              <a:t>llais</a:t>
            </a:r>
            <a:r>
              <a:rPr lang="en-US" dirty="0"/>
              <a:t> y </a:t>
            </a:r>
            <a:r>
              <a:rPr lang="en-US" dirty="0" err="1"/>
              <a:t>plentyn</a:t>
            </a:r>
            <a:r>
              <a:rPr lang="en-US" dirty="0"/>
              <a:t> (</a:t>
            </a:r>
            <a:r>
              <a:rPr lang="en-US" dirty="0" err="1"/>
              <a:t>Erthygl</a:t>
            </a:r>
            <a:r>
              <a:rPr lang="en-US" dirty="0"/>
              <a:t> 12). </a:t>
            </a:r>
            <a:r>
              <a:rPr lang="en-US" dirty="0" err="1"/>
              <a:t>Mae'n</a:t>
            </a:r>
            <a:r>
              <a:rPr lang="en-US" dirty="0"/>
              <a:t> un </a:t>
            </a:r>
            <a:r>
              <a:rPr lang="en-US" dirty="0" err="1"/>
              <a:t>peth</a:t>
            </a:r>
            <a:r>
              <a:rPr lang="en-US" dirty="0"/>
              <a:t> </a:t>
            </a:r>
            <a:r>
              <a:rPr lang="en-US" dirty="0" err="1"/>
              <a:t>i</a:t>
            </a:r>
            <a:r>
              <a:rPr lang="en-US" dirty="0"/>
              <a:t> bob </a:t>
            </a:r>
            <a:r>
              <a:rPr lang="en-US" dirty="0" err="1"/>
              <a:t>gwlad</a:t>
            </a:r>
            <a:r>
              <a:rPr lang="en-US" dirty="0"/>
              <a:t> </a:t>
            </a:r>
            <a:r>
              <a:rPr lang="en-US" dirty="0" err="1"/>
              <a:t>yn</a:t>
            </a:r>
            <a:r>
              <a:rPr lang="en-US" dirty="0"/>
              <a:t> y </a:t>
            </a:r>
            <a:r>
              <a:rPr lang="en-US" dirty="0" err="1"/>
              <a:t>byd</a:t>
            </a:r>
            <a:r>
              <a:rPr lang="en-US" dirty="0"/>
              <a:t> (ac </a:t>
            </a:r>
            <a:r>
              <a:rPr lang="en-US" dirty="0" err="1"/>
              <a:t>eithrio</a:t>
            </a:r>
            <a:r>
              <a:rPr lang="en-US" dirty="0"/>
              <a:t> UDA) </a:t>
            </a:r>
            <a:r>
              <a:rPr lang="en-US" dirty="0" err="1"/>
              <a:t>lofnodi'r</a:t>
            </a:r>
            <a:r>
              <a:rPr lang="en-US" dirty="0"/>
              <a:t> </a:t>
            </a:r>
            <a:r>
              <a:rPr lang="en-US" dirty="0" err="1"/>
              <a:t>confensiwn</a:t>
            </a:r>
            <a:r>
              <a:rPr lang="en-US" dirty="0"/>
              <a:t> </a:t>
            </a:r>
            <a:r>
              <a:rPr lang="en-US" dirty="0" err="1"/>
              <a:t>hwn</a:t>
            </a:r>
            <a:r>
              <a:rPr lang="en-US" dirty="0"/>
              <a:t>, </a:t>
            </a:r>
            <a:r>
              <a:rPr lang="en-US" dirty="0" err="1"/>
              <a:t>ond</a:t>
            </a:r>
            <a:r>
              <a:rPr lang="en-US" dirty="0"/>
              <a:t> </a:t>
            </a:r>
            <a:r>
              <a:rPr lang="en-US" dirty="0" err="1"/>
              <a:t>bydd</a:t>
            </a:r>
            <a:r>
              <a:rPr lang="en-US" dirty="0"/>
              <a:t> </a:t>
            </a:r>
            <a:r>
              <a:rPr lang="en-US" dirty="0" err="1"/>
              <a:t>gweithredu'r</a:t>
            </a:r>
            <a:r>
              <a:rPr lang="en-US" dirty="0"/>
              <a:t> </a:t>
            </a:r>
            <a:r>
              <a:rPr lang="en-US" dirty="0" err="1"/>
              <a:t>confensiwn</a:t>
            </a:r>
            <a:r>
              <a:rPr lang="en-US" dirty="0"/>
              <a:t> </a:t>
            </a:r>
            <a:r>
              <a:rPr lang="en-US" dirty="0" err="1"/>
              <a:t>yn</a:t>
            </a:r>
            <a:r>
              <a:rPr lang="en-US" dirty="0"/>
              <a:t> </a:t>
            </a:r>
            <a:r>
              <a:rPr lang="en-US" dirty="0" err="1"/>
              <a:t>dibynnu</a:t>
            </a:r>
            <a:r>
              <a:rPr lang="en-US" dirty="0"/>
              <a:t> </a:t>
            </a:r>
            <a:r>
              <a:rPr lang="en-US" dirty="0" err="1"/>
              <a:t>ar</a:t>
            </a:r>
            <a:r>
              <a:rPr lang="en-US" dirty="0"/>
              <a:t> </a:t>
            </a:r>
            <a:r>
              <a:rPr lang="en-US" dirty="0" err="1"/>
              <a:t>ba</a:t>
            </a:r>
            <a:r>
              <a:rPr lang="en-US" dirty="0"/>
              <a:t> </a:t>
            </a:r>
            <a:r>
              <a:rPr lang="en-US" dirty="0" err="1"/>
              <a:t>mor</a:t>
            </a:r>
            <a:r>
              <a:rPr lang="en-US" dirty="0"/>
              <a:t> </a:t>
            </a:r>
            <a:r>
              <a:rPr lang="en-US" dirty="0" err="1"/>
              <a:t>dderbyniol</a:t>
            </a:r>
            <a:r>
              <a:rPr lang="en-US" dirty="0"/>
              <a:t> </a:t>
            </a:r>
            <a:r>
              <a:rPr lang="en-US" dirty="0" err="1"/>
              <a:t>yn</a:t>
            </a:r>
            <a:r>
              <a:rPr lang="en-US" dirty="0"/>
              <a:t> </a:t>
            </a:r>
            <a:r>
              <a:rPr lang="en-US" dirty="0" err="1"/>
              <a:t>wleidyddol</a:t>
            </a:r>
            <a:r>
              <a:rPr lang="en-US" dirty="0"/>
              <a:t> ac </a:t>
            </a:r>
            <a:r>
              <a:rPr lang="en-US" dirty="0" err="1"/>
              <a:t>yn</a:t>
            </a:r>
            <a:r>
              <a:rPr lang="en-US" dirty="0"/>
              <a:t> </a:t>
            </a:r>
            <a:r>
              <a:rPr lang="en-US" dirty="0" err="1"/>
              <a:t>gymdeithasol</a:t>
            </a:r>
            <a:r>
              <a:rPr lang="en-US" dirty="0"/>
              <a:t> </a:t>
            </a:r>
            <a:r>
              <a:rPr lang="en-US" dirty="0" err="1"/>
              <a:t>mae’r</a:t>
            </a:r>
            <a:r>
              <a:rPr lang="en-US" dirty="0"/>
              <a:t> </a:t>
            </a:r>
            <a:r>
              <a:rPr lang="en-US" dirty="0" err="1"/>
              <a:t>Confensiwn</a:t>
            </a:r>
            <a:r>
              <a:rPr lang="en-US" dirty="0"/>
              <a:t> </a:t>
            </a:r>
            <a:r>
              <a:rPr lang="en-US" dirty="0" err="1"/>
              <a:t>i</a:t>
            </a:r>
            <a:r>
              <a:rPr lang="en-US" dirty="0"/>
              <a:t> </a:t>
            </a:r>
            <a:r>
              <a:rPr lang="en-US" dirty="0" err="1"/>
              <a:t>boblogaeth</a:t>
            </a:r>
            <a:r>
              <a:rPr lang="en-US" dirty="0"/>
              <a:t> </a:t>
            </a:r>
            <a:r>
              <a:rPr lang="en-US" dirty="0" err="1"/>
              <a:t>oedolion</a:t>
            </a:r>
            <a:r>
              <a:rPr lang="en-US" dirty="0"/>
              <a:t> y </a:t>
            </a:r>
            <a:r>
              <a:rPr lang="en-US" dirty="0" err="1"/>
              <a:t>wlad</a:t>
            </a:r>
            <a:r>
              <a:rPr lang="en-US" dirty="0"/>
              <a:t>. </a:t>
            </a:r>
            <a:r>
              <a:rPr lang="en-US" dirty="0" err="1"/>
              <a:t>Mae'r</a:t>
            </a:r>
            <a:r>
              <a:rPr lang="en-US" dirty="0"/>
              <a:t> </a:t>
            </a:r>
            <a:r>
              <a:rPr lang="en-US" dirty="0" err="1"/>
              <a:t>Confeniswn</a:t>
            </a:r>
            <a:r>
              <a:rPr lang="en-US" dirty="0"/>
              <a:t> </a:t>
            </a:r>
            <a:r>
              <a:rPr lang="en-US" dirty="0" err="1"/>
              <a:t>yn</a:t>
            </a:r>
            <a:r>
              <a:rPr lang="en-US" dirty="0"/>
              <a:t> </a:t>
            </a:r>
            <a:r>
              <a:rPr lang="en-US" dirty="0" err="1"/>
              <a:t>cydnabod</a:t>
            </a:r>
            <a:r>
              <a:rPr lang="en-US" dirty="0"/>
              <a:t> </a:t>
            </a:r>
            <a:r>
              <a:rPr lang="en-US" dirty="0" err="1"/>
              <a:t>plentyn</a:t>
            </a:r>
            <a:r>
              <a:rPr lang="en-US" dirty="0"/>
              <a:t> </a:t>
            </a:r>
            <a:r>
              <a:rPr lang="en-US" dirty="0" err="1"/>
              <a:t>fel</a:t>
            </a:r>
            <a:r>
              <a:rPr lang="en-US" dirty="0"/>
              <a:t> bod </a:t>
            </a:r>
            <a:r>
              <a:rPr lang="en-US" dirty="0" err="1"/>
              <a:t>dynol</a:t>
            </a:r>
            <a:r>
              <a:rPr lang="en-US" dirty="0"/>
              <a:t> </a:t>
            </a:r>
            <a:r>
              <a:rPr lang="en-US" dirty="0" err="1"/>
              <a:t>llawn</a:t>
            </a:r>
            <a:r>
              <a:rPr lang="en-US" dirty="0"/>
              <a:t> ac </a:t>
            </a:r>
            <a:r>
              <a:rPr lang="en-US" dirty="0" err="1"/>
              <a:t>mae</a:t>
            </a:r>
            <a:r>
              <a:rPr lang="en-US" dirty="0"/>
              <a:t> </a:t>
            </a:r>
            <a:r>
              <a:rPr lang="en-US" dirty="0" err="1"/>
              <a:t>wedi'i</a:t>
            </a:r>
            <a:r>
              <a:rPr lang="en-US" dirty="0"/>
              <a:t> </a:t>
            </a:r>
            <a:r>
              <a:rPr lang="en-US" dirty="0" err="1"/>
              <a:t>gynllunio</a:t>
            </a:r>
            <a:r>
              <a:rPr lang="en-US" dirty="0"/>
              <a:t> </a:t>
            </a:r>
            <a:r>
              <a:rPr lang="en-US" dirty="0" err="1"/>
              <a:t>i</a:t>
            </a:r>
            <a:r>
              <a:rPr lang="en-US" dirty="0"/>
              <a:t> </a:t>
            </a:r>
            <a:r>
              <a:rPr lang="en-US" dirty="0" err="1"/>
              <a:t>rymuso</a:t>
            </a:r>
            <a:r>
              <a:rPr lang="en-US" dirty="0"/>
              <a:t> plant, </a:t>
            </a:r>
            <a:r>
              <a:rPr lang="en-US" dirty="0" err="1"/>
              <a:t>ond</a:t>
            </a:r>
            <a:r>
              <a:rPr lang="en-US" dirty="0"/>
              <a:t> </a:t>
            </a:r>
            <a:r>
              <a:rPr lang="en-US" dirty="0" err="1"/>
              <a:t>oni</a:t>
            </a:r>
            <a:r>
              <a:rPr lang="en-US" dirty="0"/>
              <a:t> bai </a:t>
            </a:r>
            <a:r>
              <a:rPr lang="en-US" dirty="0" err="1"/>
              <a:t>ei</a:t>
            </a:r>
            <a:r>
              <a:rPr lang="en-US" dirty="0"/>
              <a:t> </a:t>
            </a:r>
            <a:r>
              <a:rPr lang="en-US" dirty="0" err="1"/>
              <a:t>fod</a:t>
            </a:r>
            <a:r>
              <a:rPr lang="en-US" dirty="0"/>
              <a:t> </a:t>
            </a:r>
            <a:r>
              <a:rPr lang="en-US" dirty="0" err="1"/>
              <a:t>wedi'i</a:t>
            </a:r>
            <a:r>
              <a:rPr lang="en-US" dirty="0"/>
              <a:t> </a:t>
            </a:r>
            <a:r>
              <a:rPr lang="en-US" dirty="0" err="1"/>
              <a:t>wreiddio'n</a:t>
            </a:r>
            <a:r>
              <a:rPr lang="en-US" dirty="0"/>
              <a:t> </a:t>
            </a:r>
            <a:r>
              <a:rPr lang="en-US" dirty="0" err="1"/>
              <a:t>gadarn</a:t>
            </a:r>
            <a:r>
              <a:rPr lang="en-US" dirty="0"/>
              <a:t> </a:t>
            </a:r>
            <a:r>
              <a:rPr lang="en-US" dirty="0" err="1"/>
              <a:t>mewn</a:t>
            </a:r>
            <a:r>
              <a:rPr lang="en-US" dirty="0"/>
              <a:t> </a:t>
            </a:r>
            <a:r>
              <a:rPr lang="en-US" dirty="0" err="1"/>
              <a:t>polisi</a:t>
            </a:r>
            <a:r>
              <a:rPr lang="en-US" dirty="0"/>
              <a:t> </a:t>
            </a:r>
            <a:r>
              <a:rPr lang="en-US" dirty="0" err="1"/>
              <a:t>cymdeithasol</a:t>
            </a:r>
            <a:r>
              <a:rPr lang="en-US" dirty="0"/>
              <a:t> y </a:t>
            </a:r>
            <a:r>
              <a:rPr lang="en-US" dirty="0" err="1"/>
              <a:t>mae'r</a:t>
            </a:r>
            <a:r>
              <a:rPr lang="en-US" dirty="0"/>
              <a:t> </a:t>
            </a:r>
            <a:r>
              <a:rPr lang="en-US" dirty="0" err="1"/>
              <a:t>boblogaeth</a:t>
            </a:r>
            <a:r>
              <a:rPr lang="en-US" dirty="0"/>
              <a:t> </a:t>
            </a:r>
            <a:r>
              <a:rPr lang="en-US" dirty="0" err="1"/>
              <a:t>oedolion</a:t>
            </a:r>
            <a:r>
              <a:rPr lang="en-US" dirty="0"/>
              <a:t> </a:t>
            </a:r>
            <a:r>
              <a:rPr lang="en-US" dirty="0" err="1"/>
              <a:t>yn</a:t>
            </a:r>
            <a:r>
              <a:rPr lang="en-US" dirty="0"/>
              <a:t> </a:t>
            </a:r>
            <a:r>
              <a:rPr lang="en-US" dirty="0" err="1"/>
              <a:t>ei</a:t>
            </a:r>
            <a:r>
              <a:rPr lang="en-US" dirty="0"/>
              <a:t> </a:t>
            </a:r>
            <a:r>
              <a:rPr lang="en-US" dirty="0" err="1"/>
              <a:t>gefnogi</a:t>
            </a:r>
            <a:r>
              <a:rPr lang="en-US" dirty="0"/>
              <a:t>, </a:t>
            </a:r>
            <a:r>
              <a:rPr lang="en-US" dirty="0" err="1"/>
              <a:t>bydd</a:t>
            </a:r>
            <a:r>
              <a:rPr lang="en-US" dirty="0"/>
              <a:t> </a:t>
            </a:r>
            <a:r>
              <a:rPr lang="en-US" dirty="0" err="1"/>
              <a:t>yn</a:t>
            </a:r>
            <a:r>
              <a:rPr lang="en-US" dirty="0"/>
              <a:t> </a:t>
            </a:r>
            <a:r>
              <a:rPr lang="en-US" dirty="0" err="1"/>
              <a:t>aros</a:t>
            </a:r>
            <a:r>
              <a:rPr lang="en-US" dirty="0"/>
              <a:t> </a:t>
            </a:r>
            <a:r>
              <a:rPr lang="en-US" dirty="0" err="1"/>
              <a:t>yn</a:t>
            </a:r>
            <a:r>
              <a:rPr lang="en-US" dirty="0"/>
              <a:t> </a:t>
            </a:r>
            <a:r>
              <a:rPr lang="en-US" dirty="0" err="1"/>
              <a:t>rhethregol</a:t>
            </a:r>
            <a:r>
              <a:rPr lang="en-US" dirty="0"/>
              <a:t> (Lyle, 2014).</a:t>
            </a:r>
          </a:p>
          <a:p>
            <a:endParaRPr lang="en-US" dirty="0"/>
          </a:p>
          <a:p>
            <a:r>
              <a:rPr lang="en-US" dirty="0" err="1"/>
              <a:t>Mae'r</a:t>
            </a:r>
            <a:r>
              <a:rPr lang="en-US" dirty="0"/>
              <a:t> </a:t>
            </a:r>
            <a:r>
              <a:rPr lang="en-US" dirty="0" err="1"/>
              <a:t>Confensiwn</a:t>
            </a:r>
            <a:r>
              <a:rPr lang="en-US" dirty="0"/>
              <a:t> </a:t>
            </a:r>
            <a:r>
              <a:rPr lang="en-US" dirty="0" err="1"/>
              <a:t>yn</a:t>
            </a:r>
            <a:r>
              <a:rPr lang="en-US" dirty="0"/>
              <a:t> </a:t>
            </a:r>
            <a:r>
              <a:rPr lang="en-US" dirty="0" err="1"/>
              <a:t>trefnu</a:t>
            </a:r>
            <a:r>
              <a:rPr lang="en-US" dirty="0"/>
              <a:t> </a:t>
            </a:r>
            <a:r>
              <a:rPr lang="en-US" dirty="0" err="1"/>
              <a:t>hawliau</a:t>
            </a:r>
            <a:r>
              <a:rPr lang="en-US" dirty="0"/>
              <a:t> plant </a:t>
            </a:r>
            <a:r>
              <a:rPr lang="en-US" dirty="0" err="1"/>
              <a:t>i</a:t>
            </a:r>
            <a:r>
              <a:rPr lang="en-US" dirty="0"/>
              <a:t> </a:t>
            </a:r>
            <a:r>
              <a:rPr lang="en-US" dirty="0" err="1"/>
              <a:t>dri</a:t>
            </a:r>
            <a:r>
              <a:rPr lang="en-US" dirty="0"/>
              <a:t> </a:t>
            </a:r>
            <a:r>
              <a:rPr lang="en-US" dirty="0" err="1"/>
              <a:t>chategori</a:t>
            </a:r>
            <a:r>
              <a:rPr lang="en-US" dirty="0"/>
              <a:t>: </a:t>
            </a:r>
            <a:r>
              <a:rPr lang="en-US" dirty="0" err="1"/>
              <a:t>darpariaeth</a:t>
            </a:r>
            <a:r>
              <a:rPr lang="en-US" dirty="0"/>
              <a:t>, </a:t>
            </a:r>
            <a:r>
              <a:rPr lang="en-US" dirty="0" err="1"/>
              <a:t>diogelu</a:t>
            </a:r>
            <a:r>
              <a:rPr lang="en-US" dirty="0"/>
              <a:t> a </a:t>
            </a:r>
            <a:r>
              <a:rPr lang="en-US" dirty="0" err="1"/>
              <a:t>chyfranogiad</a:t>
            </a:r>
            <a:r>
              <a:rPr lang="en-US" dirty="0"/>
              <a:t> (Children’s Commissioner for Wales, 2017).</a:t>
            </a:r>
          </a:p>
          <a:p>
            <a:endParaRPr lang="en-US" dirty="0"/>
          </a:p>
          <a:p>
            <a:r>
              <a:rPr lang="en-GB" sz="1200" b="0" i="0" u="none" strike="noStrike" kern="1200" dirty="0">
                <a:solidFill>
                  <a:schemeClr val="tx1"/>
                </a:solidFill>
                <a:effectLst/>
                <a:latin typeface="+mn-lt"/>
                <a:ea typeface="+mn-ea"/>
                <a:cs typeface="+mn-cs"/>
              </a:rPr>
              <a:t>Fe </a:t>
            </a:r>
            <a:r>
              <a:rPr lang="en-GB" sz="1200" b="0" i="0" u="none" strike="noStrike" kern="1200" dirty="0" err="1">
                <a:solidFill>
                  <a:schemeClr val="tx1"/>
                </a:solidFill>
                <a:effectLst/>
                <a:latin typeface="+mn-lt"/>
                <a:ea typeface="+mn-ea"/>
                <a:cs typeface="+mn-cs"/>
              </a:rPr>
              <a:t>wnaeth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dderbyn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ffurfiol</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Gonfensiwn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ddarparu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sylfaen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egwyddor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ymdrin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phlant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2004. </a:t>
            </a:r>
          </a:p>
          <a:p>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Mesur Hawliau Plant a Phobl Ifanc (Cymru) 2011</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galw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roi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dyledus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Gonfensiwn</a:t>
            </a:r>
            <a:r>
              <a:rPr lang="en-GB" sz="1200" b="0" i="0" u="none" strike="noStrike" kern="1200" dirty="0">
                <a:solidFill>
                  <a:schemeClr val="tx1"/>
                </a:solidFill>
                <a:effectLst/>
                <a:latin typeface="+mn-lt"/>
                <a:ea typeface="+mn-ea"/>
                <a:cs typeface="+mn-cs"/>
              </a:rPr>
              <a:t> (CCUHP) </a:t>
            </a:r>
            <a:r>
              <a:rPr lang="en-GB" sz="1200" b="0" i="0" u="none" strike="noStrike" kern="1200" dirty="0" err="1">
                <a:solidFill>
                  <a:schemeClr val="tx1"/>
                </a:solidFill>
                <a:effectLst/>
                <a:latin typeface="+mn-lt"/>
                <a:ea typeface="+mn-ea"/>
                <a:cs typeface="+mn-cs"/>
              </a:rPr>
              <a:t>wrth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gyflawni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holl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swyddogaethau</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fis</a:t>
            </a:r>
            <a:r>
              <a:rPr lang="en-GB" sz="1200" b="0" i="0" u="none" strike="noStrike" kern="1200" dirty="0">
                <a:solidFill>
                  <a:schemeClr val="tx1"/>
                </a:solidFill>
                <a:effectLst/>
                <a:latin typeface="+mn-lt"/>
                <a:ea typeface="+mn-ea"/>
                <a:cs typeface="+mn-cs"/>
              </a:rPr>
              <a:t> Mai 2014, ac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unrhyw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gyfraith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bolisi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newydd</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ffurfir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Disgwylir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lunio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Cynllun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hybu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gwybodaeth</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dealltwriaeth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2014).</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4:08</a:t>
            </a:r>
          </a:p>
          <a:p>
            <a:endParaRPr lang="en-US" dirty="0"/>
          </a:p>
        </p:txBody>
      </p:sp>
      <p:sp>
        <p:nvSpPr>
          <p:cNvPr id="4" name="Slide Number Placeholder 3"/>
          <p:cNvSpPr>
            <a:spLocks noGrp="1"/>
          </p:cNvSpPr>
          <p:nvPr>
            <p:ph type="sldNum" sz="quarter" idx="5"/>
          </p:nvPr>
        </p:nvSpPr>
        <p:spPr/>
        <p:txBody>
          <a:bodyPr/>
          <a:lstStyle/>
          <a:p>
            <a:fld id="{119AA7CC-1B62-9D4F-814B-70443535C398}" type="slidenum">
              <a:rPr lang="en-US" smtClean="0"/>
              <a:t>3</a:t>
            </a:fld>
            <a:endParaRPr lang="en-US"/>
          </a:p>
        </p:txBody>
      </p:sp>
    </p:spTree>
    <p:extLst>
      <p:ext uri="{BB962C8B-B14F-4D97-AF65-F5344CB8AC3E}">
        <p14:creationId xmlns:p14="http://schemas.microsoft.com/office/powerpoint/2010/main" val="2771269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drafodaeth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cyflwyniad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digwydd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nghyd-destun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wlad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gyntaf</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y DU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roi'r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sail </a:t>
            </a:r>
            <a:r>
              <a:rPr lang="en-GB" sz="1200" b="0" i="0" u="none" strike="noStrike" kern="1200" dirty="0" err="1">
                <a:solidFill>
                  <a:schemeClr val="tx1"/>
                </a:solidFill>
                <a:effectLst/>
                <a:latin typeface="+mn-lt"/>
                <a:ea typeface="+mn-ea"/>
                <a:cs typeface="+mn-cs"/>
              </a:rPr>
              <a:t>i'w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holl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draws y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basio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Mesur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Phobl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2011). Mae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ofynnol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roi'r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wrth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wraidd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bolisïau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harferion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hethos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Trwy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ddatgan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plentyn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herio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llawer</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dybiaethau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cymdeithas</a:t>
            </a:r>
            <a:r>
              <a:rPr lang="en-GB" sz="1200" b="0" i="0" u="none" strike="noStrike" kern="1200" dirty="0">
                <a:solidFill>
                  <a:schemeClr val="tx1"/>
                </a:solidFill>
                <a:effectLst/>
                <a:latin typeface="+mn-lt"/>
                <a:ea typeface="+mn-ea"/>
                <a:cs typeface="+mn-cs"/>
              </a:rPr>
              <a:t> am y </a:t>
            </a:r>
            <a:r>
              <a:rPr lang="en-GB" sz="1200" b="0" i="0" u="none" strike="noStrike" kern="1200" dirty="0" err="1">
                <a:solidFill>
                  <a:schemeClr val="tx1"/>
                </a:solidFill>
                <a:effectLst/>
                <a:latin typeface="+mn-lt"/>
                <a:ea typeface="+mn-ea"/>
                <a:cs typeface="+mn-cs"/>
              </a:rPr>
              <a:t>berthynas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oedolyn</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phlentyn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gyffredinol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nid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gymdeithas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cymryd</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ddifrif</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syniad</a:t>
            </a:r>
            <a:r>
              <a:rPr lang="en-GB" sz="1200" b="0" i="0" u="none" strike="noStrike" kern="1200" dirty="0">
                <a:solidFill>
                  <a:schemeClr val="tx1"/>
                </a:solidFill>
                <a:effectLst/>
                <a:latin typeface="+mn-lt"/>
                <a:ea typeface="+mn-ea"/>
                <a:cs typeface="+mn-cs"/>
              </a:rPr>
              <a:t> bod plant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cyfrannu</a:t>
            </a:r>
            <a:r>
              <a:rPr lang="en-GB" sz="1200" b="0" i="0" u="none" strike="noStrike" kern="1200" dirty="0">
                <a:solidFill>
                  <a:schemeClr val="tx1"/>
                </a:solidFill>
                <a:effectLst/>
                <a:latin typeface="+mn-lt"/>
                <a:ea typeface="+mn-ea"/>
                <a:cs typeface="+mn-cs"/>
              </a:rPr>
              <a:t> at </a:t>
            </a:r>
            <a:r>
              <a:rPr lang="en-GB" sz="1200" b="0" i="0" u="none" strike="noStrike" kern="1200" dirty="0" err="1">
                <a:solidFill>
                  <a:schemeClr val="tx1"/>
                </a:solidFill>
                <a:effectLst/>
                <a:latin typeface="+mn-lt"/>
                <a:ea typeface="+mn-ea"/>
                <a:cs typeface="+mn-cs"/>
              </a:rPr>
              <a:t>ddadleuon</a:t>
            </a:r>
            <a:r>
              <a:rPr lang="en-GB" sz="1200" b="0" i="0" u="none" strike="noStrike" kern="1200" dirty="0">
                <a:solidFill>
                  <a:schemeClr val="tx1"/>
                </a:solidFill>
                <a:effectLst/>
                <a:latin typeface="+mn-lt"/>
                <a:ea typeface="+mn-ea"/>
                <a:cs typeface="+mn-cs"/>
              </a:rPr>
              <a:t> am </a:t>
            </a:r>
            <a:r>
              <a:rPr lang="en-GB" sz="1200" b="0" i="0" u="none" strike="noStrike" kern="1200" dirty="0" err="1">
                <a:solidFill>
                  <a:schemeClr val="tx1"/>
                </a:solidFill>
                <a:effectLst/>
                <a:latin typeface="+mn-lt"/>
                <a:ea typeface="+mn-ea"/>
                <a:cs typeface="+mn-cs"/>
              </a:rPr>
              <a:t>bethau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effeithio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arnynt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boed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hynny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neu'r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allan</a:t>
            </a:r>
            <a:r>
              <a:rPr lang="en-GB" sz="1200" b="0" i="0" u="none" strike="noStrike" kern="1200" dirty="0">
                <a:solidFill>
                  <a:schemeClr val="tx1"/>
                </a:solidFill>
                <a:effectLst/>
                <a:latin typeface="+mn-lt"/>
                <a:ea typeface="+mn-ea"/>
                <a:cs typeface="+mn-cs"/>
              </a:rPr>
              <a:t> (Lyle, 2014). Mae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codi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cwestiynau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pwysig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addysgwyr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rhai</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welir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sgrin</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mwyn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hwyluso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cynnwys</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phobl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mhob</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agwedd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fywyd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a:t>
            </a:r>
            <a:r>
              <a:rPr lang="en-GB" sz="1200" b="0" i="0" u="none" strike="noStrike" kern="1200" dirty="0">
                <a:solidFill>
                  <a:schemeClr val="tx1"/>
                </a:solidFill>
                <a:effectLst/>
                <a:latin typeface="+mn-lt"/>
                <a:ea typeface="+mn-ea"/>
                <a:cs typeface="+mn-cs"/>
              </a:rPr>
              <a:t> mis </a:t>
            </a:r>
            <a:r>
              <a:rPr lang="en-GB" sz="1200" b="0" i="0" u="none" strike="noStrike" kern="1200" dirty="0" err="1">
                <a:solidFill>
                  <a:schemeClr val="tx1"/>
                </a:solidFill>
                <a:effectLst/>
                <a:latin typeface="+mn-lt"/>
                <a:ea typeface="+mn-ea"/>
                <a:cs typeface="+mn-cs"/>
              </a:rPr>
              <a:t>Mawrth</a:t>
            </a:r>
            <a:r>
              <a:rPr lang="en-GB" sz="1200" b="0" i="0" u="none" strike="noStrike" kern="1200" dirty="0">
                <a:solidFill>
                  <a:schemeClr val="tx1"/>
                </a:solidFill>
                <a:effectLst/>
                <a:latin typeface="+mn-lt"/>
                <a:ea typeface="+mn-ea"/>
                <a:cs typeface="+mn-cs"/>
              </a:rPr>
              <a:t> 2012, </a:t>
            </a:r>
            <a:r>
              <a:rPr lang="en-GB" sz="1200" b="0" i="0" u="none" strike="noStrike" kern="1200" dirty="0" err="1">
                <a:solidFill>
                  <a:schemeClr val="tx1"/>
                </a:solidFill>
                <a:effectLst/>
                <a:latin typeface="+mn-lt"/>
                <a:ea typeface="+mn-ea"/>
                <a:cs typeface="+mn-cs"/>
              </a:rPr>
              <a:t>datblygwyd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Cynllun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gymeradwywyd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Gynulliad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Cenedlaethol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Mae </a:t>
            </a:r>
            <a:r>
              <a:rPr lang="en-GB" sz="1200" b="0" i="0" u="none" strike="noStrike" kern="1200" dirty="0" err="1">
                <a:solidFill>
                  <a:schemeClr val="tx1"/>
                </a:solidFill>
                <a:effectLst/>
                <a:latin typeface="+mn-lt"/>
                <a:ea typeface="+mn-ea"/>
                <a:cs typeface="+mn-cs"/>
              </a:rPr>
              <a:t>wedi'i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gynllunio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sicrhau</a:t>
            </a:r>
            <a:r>
              <a:rPr lang="en-GB" sz="1200" b="0" i="0" u="none" strike="noStrike" kern="1200" dirty="0">
                <a:solidFill>
                  <a:schemeClr val="tx1"/>
                </a:solidFill>
                <a:effectLst/>
                <a:latin typeface="+mn-lt"/>
                <a:ea typeface="+mn-ea"/>
                <a:cs typeface="+mn-cs"/>
              </a:rPr>
              <a:t> bod y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ystyried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mhob</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polisi</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arfer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cynnwys</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phobl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mesur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arwyddodd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bwriad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weithredu'r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llawn</a:t>
            </a:r>
            <a:r>
              <a:rPr lang="en-GB" sz="1200" b="0" i="0" u="none" strike="noStrike" kern="1200" dirty="0">
                <a:solidFill>
                  <a:schemeClr val="tx1"/>
                </a:solidFill>
                <a:effectLst/>
                <a:latin typeface="+mn-lt"/>
                <a:ea typeface="+mn-ea"/>
                <a:cs typeface="+mn-cs"/>
              </a:rPr>
              <a:t>. Mae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wedi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rhoi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sefyllfa</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materion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phlentyndod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nghanol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cyhoeddus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2014).</a:t>
            </a:r>
          </a:p>
          <a:p>
            <a:endParaRPr lang="en-US" dirty="0"/>
          </a:p>
          <a:p>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dilyn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sefydlu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fframwaith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cwricwlwm</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2008, </a:t>
            </a:r>
            <a:r>
              <a:rPr lang="en-GB" sz="1200" b="0" i="0" u="none" strike="noStrike" kern="1200" dirty="0" err="1">
                <a:solidFill>
                  <a:schemeClr val="tx1"/>
                </a:solidFill>
                <a:effectLst/>
                <a:latin typeface="+mn-lt"/>
                <a:ea typeface="+mn-ea"/>
                <a:cs typeface="+mn-cs"/>
              </a:rPr>
              <a:t>nododd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Cynllun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Gweithredu'r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Pethau'n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sut</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bydd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phartneriaid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datblygu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camau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gryfhau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cyfranogiad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ystafell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ddosbarth</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unrhyw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leoliad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dysgu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gynyddu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cyfleoedd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bob </a:t>
            </a:r>
            <a:r>
              <a:rPr lang="en-GB" sz="1200" b="0" i="0" u="none" strike="noStrike" kern="1200" dirty="0" err="1">
                <a:solidFill>
                  <a:schemeClr val="tx1"/>
                </a:solidFill>
                <a:effectLst/>
                <a:latin typeface="+mn-lt"/>
                <a:ea typeface="+mn-ea"/>
                <a:cs typeface="+mn-cs"/>
              </a:rPr>
              <a:t>plentyn</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pherson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gymryd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penderfyniadau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faterion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effeithio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arnynt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Cynulliad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2009).</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Gellir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gweld</a:t>
            </a:r>
            <a:r>
              <a:rPr lang="en-GB" sz="1200" b="0" i="0" u="none" strike="noStrike" kern="1200" dirty="0">
                <a:solidFill>
                  <a:schemeClr val="tx1"/>
                </a:solidFill>
                <a:effectLst/>
                <a:latin typeface="+mn-lt"/>
                <a:ea typeface="+mn-ea"/>
                <a:cs typeface="+mn-cs"/>
              </a:rPr>
              <a:t>, felly, bod </a:t>
            </a:r>
            <a:r>
              <a:rPr lang="en-GB" sz="1200" b="0" i="0" u="none" strike="noStrike" kern="1200" dirty="0" err="1">
                <a:solidFill>
                  <a:schemeClr val="tx1"/>
                </a:solidFill>
                <a:effectLst/>
                <a:latin typeface="+mn-lt"/>
                <a:ea typeface="+mn-ea"/>
                <a:cs typeface="+mn-cs"/>
              </a:rPr>
              <a:t>polisi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cenedlaethol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darparu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fframwaith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dymuno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hyrwyddo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llais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dysgwyr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Adlewyrchir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ngweledigaeth</a:t>
            </a:r>
            <a:r>
              <a:rPr lang="en-GB" sz="1200" b="0" i="0" u="none" strike="noStrike" kern="1200" dirty="0">
                <a:solidFill>
                  <a:schemeClr val="tx1"/>
                </a:solidFill>
                <a:effectLst/>
                <a:latin typeface="+mn-lt"/>
                <a:ea typeface="+mn-ea"/>
                <a:cs typeface="+mn-cs"/>
              </a:rPr>
              <a:t> Estyn, </a:t>
            </a:r>
            <a:r>
              <a:rPr lang="en-GB" sz="1200" b="0" i="0" u="none" strike="noStrike" kern="1200" dirty="0" err="1">
                <a:solidFill>
                  <a:schemeClr val="tx1"/>
                </a:solidFill>
                <a:effectLst/>
                <a:latin typeface="+mn-lt"/>
                <a:ea typeface="+mn-ea"/>
                <a:cs typeface="+mn-cs"/>
              </a:rPr>
              <a:t>swyddfa</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Arolygiaeth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Mawrhydi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Nghymru</a:t>
            </a:r>
            <a:r>
              <a:rPr lang="en-GB" sz="1200" b="0" i="0" u="none" strike="noStrike" kern="1200" dirty="0">
                <a:solidFill>
                  <a:schemeClr val="tx1"/>
                </a:solidFill>
                <a:effectLst/>
                <a:latin typeface="+mn-lt"/>
                <a:ea typeface="+mn-ea"/>
                <a:cs typeface="+mn-cs"/>
              </a:rPr>
              <a:t> (Estyn, 2007). Mae Estyn (2007)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pwysleisio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pwysigrwydd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ymgynghori</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gwrando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ddisgyblion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lywio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gosod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nodau</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sicrhau</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ymatebol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anghenion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dysgwyr</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bodloni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anghenion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unigol</a:t>
            </a:r>
            <a:r>
              <a:rPr lang="en-GB" sz="1200" b="0" i="0" u="none" strike="noStrike" kern="1200" dirty="0">
                <a:solidFill>
                  <a:schemeClr val="tx1"/>
                </a:solidFill>
                <a:effectLst/>
                <a:latin typeface="+mn-lt"/>
                <a:ea typeface="+mn-ea"/>
                <a:cs typeface="+mn-cs"/>
              </a:rPr>
              <a:t>.</a:t>
            </a:r>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19AA7CC-1B62-9D4F-814B-70443535C398}" type="slidenum">
              <a:rPr lang="en-US" smtClean="0"/>
              <a:t>4</a:t>
            </a:fld>
            <a:endParaRPr lang="en-US"/>
          </a:p>
        </p:txBody>
      </p:sp>
    </p:spTree>
    <p:extLst>
      <p:ext uri="{BB962C8B-B14F-4D97-AF65-F5344CB8AC3E}">
        <p14:creationId xmlns:p14="http://schemas.microsoft.com/office/powerpoint/2010/main" val="3190921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Mae </a:t>
            </a:r>
            <a:r>
              <a:rPr lang="en-GB" sz="1200" b="0" kern="1200" dirty="0" err="1">
                <a:solidFill>
                  <a:schemeClr val="tx1"/>
                </a:solidFill>
                <a:effectLst/>
                <a:latin typeface="+mn-lt"/>
                <a:ea typeface="+mn-ea"/>
                <a:cs typeface="+mn-cs"/>
              </a:rPr>
              <a:t>lleoliadau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addysg</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yng</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Nghymru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yn</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gweithio'n</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galed</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i</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alluogi</a:t>
            </a:r>
            <a:r>
              <a:rPr lang="en-GB" sz="1200" b="0" kern="1200" dirty="0">
                <a:solidFill>
                  <a:schemeClr val="tx1"/>
                </a:solidFill>
                <a:effectLst/>
                <a:latin typeface="+mn-lt"/>
                <a:ea typeface="+mn-ea"/>
                <a:cs typeface="+mn-cs"/>
              </a:rPr>
              <a:t> plant </a:t>
            </a:r>
            <a:r>
              <a:rPr lang="en-GB" sz="1200" b="0" kern="1200" dirty="0" err="1">
                <a:solidFill>
                  <a:schemeClr val="tx1"/>
                </a:solidFill>
                <a:effectLst/>
                <a:latin typeface="+mn-lt"/>
                <a:ea typeface="+mn-ea"/>
                <a:cs typeface="+mn-cs"/>
              </a:rPr>
              <a:t>i</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wireddu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eu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hawliau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ond</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mewn</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rhai</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lleoliadau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nid</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yw'r</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cysylltiad</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rhwng</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eu</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gwaith</a:t>
            </a:r>
            <a:r>
              <a:rPr lang="en-GB" sz="1200" b="0" kern="1200" dirty="0">
                <a:solidFill>
                  <a:schemeClr val="tx1"/>
                </a:solidFill>
                <a:effectLst/>
                <a:latin typeface="+mn-lt"/>
                <a:ea typeface="+mn-ea"/>
                <a:cs typeface="+mn-cs"/>
              </a:rPr>
              <a:t> a </a:t>
            </a:r>
            <a:r>
              <a:rPr lang="en-GB" sz="1200" b="0" kern="1200" dirty="0" err="1">
                <a:solidFill>
                  <a:schemeClr val="tx1"/>
                </a:solidFill>
                <a:effectLst/>
                <a:latin typeface="+mn-lt"/>
                <a:ea typeface="+mn-ea"/>
                <a:cs typeface="+mn-cs"/>
              </a:rPr>
              <a:t>hawliau</a:t>
            </a:r>
            <a:r>
              <a:rPr lang="en-GB" sz="1200" b="0" kern="1200" dirty="0">
                <a:solidFill>
                  <a:schemeClr val="tx1"/>
                </a:solidFill>
                <a:effectLst/>
                <a:latin typeface="+mn-lt"/>
                <a:ea typeface="+mn-ea"/>
                <a:cs typeface="+mn-cs"/>
              </a:rPr>
              <a:t> plant </a:t>
            </a:r>
            <a:r>
              <a:rPr lang="en-GB" sz="1200" b="0" kern="1200" dirty="0" err="1">
                <a:solidFill>
                  <a:schemeClr val="tx1"/>
                </a:solidFill>
                <a:effectLst/>
                <a:latin typeface="+mn-lt"/>
                <a:ea typeface="+mn-ea"/>
                <a:cs typeface="+mn-cs"/>
              </a:rPr>
              <a:t>yn</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glir</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i</a:t>
            </a:r>
            <a:r>
              <a:rPr lang="en-GB" sz="1200" b="0" kern="1200" dirty="0">
                <a:solidFill>
                  <a:schemeClr val="tx1"/>
                </a:solidFill>
                <a:effectLst/>
                <a:latin typeface="+mn-lt"/>
                <a:ea typeface="+mn-ea"/>
                <a:cs typeface="+mn-cs"/>
              </a:rPr>
              <a:t> staff, </a:t>
            </a:r>
            <a:r>
              <a:rPr lang="en-GB" sz="1200" b="0" kern="1200" dirty="0" err="1">
                <a:solidFill>
                  <a:schemeClr val="tx1"/>
                </a:solidFill>
                <a:effectLst/>
                <a:latin typeface="+mn-lt"/>
                <a:ea typeface="+mn-ea"/>
                <a:cs typeface="+mn-cs"/>
              </a:rPr>
              <a:t>dysgwyr</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neu'r</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gymuned</a:t>
            </a:r>
            <a:r>
              <a:rPr lang="en-GB" sz="1200" b="0" kern="1200" dirty="0">
                <a:solidFill>
                  <a:schemeClr val="tx1"/>
                </a:solidFill>
                <a:effectLst/>
                <a:latin typeface="+mn-lt"/>
                <a:ea typeface="+mn-ea"/>
                <a:cs typeface="+mn-cs"/>
              </a:rPr>
              <a:t> </a:t>
            </a:r>
            <a:r>
              <a:rPr lang="en-GB" sz="1200" b="0" kern="1200" dirty="0" err="1">
                <a:solidFill>
                  <a:schemeClr val="tx1"/>
                </a:solidFill>
                <a:effectLst/>
                <a:latin typeface="+mn-lt"/>
                <a:ea typeface="+mn-ea"/>
                <a:cs typeface="+mn-cs"/>
              </a:rPr>
              <a:t>ehangach</a:t>
            </a:r>
            <a:r>
              <a:rPr lang="en-GB" sz="1200" b="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Un </a:t>
            </a:r>
            <a:r>
              <a:rPr lang="en-GB" sz="1200" b="0" i="0" u="none" strike="noStrike" kern="1200" dirty="0" err="1">
                <a:solidFill>
                  <a:schemeClr val="tx1"/>
                </a:solidFill>
                <a:effectLst/>
                <a:latin typeface="+mn-lt"/>
                <a:ea typeface="+mn-ea"/>
                <a:cs typeface="+mn-cs"/>
              </a:rPr>
              <a:t>rhwystr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allweddol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dderbyn</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gweithredu'r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gwahaniaethau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canfyddedig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rhwng</a:t>
            </a:r>
            <a:r>
              <a:rPr lang="en-GB" sz="1200" b="0" i="0" u="none" strike="noStrike" kern="1200" dirty="0">
                <a:solidFill>
                  <a:schemeClr val="tx1"/>
                </a:solidFill>
                <a:effectLst/>
                <a:latin typeface="+mn-lt"/>
                <a:ea typeface="+mn-ea"/>
                <a:cs typeface="+mn-cs"/>
              </a:rPr>
              <a:t> plant ac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perthynas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phŵer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Bydd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Mesur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ddiystyr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oni</a:t>
            </a:r>
            <a:r>
              <a:rPr lang="en-GB" sz="1200" b="0" i="0" u="none" strike="noStrike" kern="1200" dirty="0">
                <a:solidFill>
                  <a:schemeClr val="tx1"/>
                </a:solidFill>
                <a:effectLst/>
                <a:latin typeface="+mn-lt"/>
                <a:ea typeface="+mn-ea"/>
                <a:cs typeface="+mn-cs"/>
              </a:rPr>
              <a:t> bai bod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derbyn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rhwymedigaeth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blant</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phobl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Mae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gymuned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ddehongli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pŵer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wyrdroi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blaenoriaethau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hunain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Torbin</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2010</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dywed</a:t>
            </a:r>
            <a:r>
              <a:rPr lang="en-GB" sz="1200" b="0" i="0" u="none" strike="noStrike" kern="1200" dirty="0">
                <a:solidFill>
                  <a:schemeClr val="tx1"/>
                </a:solidFill>
                <a:effectLst/>
                <a:latin typeface="+mn-lt"/>
                <a:ea typeface="+mn-ea"/>
                <a:cs typeface="+mn-cs"/>
              </a:rPr>
              <a:t> Williams (2013) </a:t>
            </a:r>
            <a:r>
              <a:rPr lang="en-GB" sz="1200" b="0" i="0" u="none" strike="noStrike" kern="1200" dirty="0" err="1">
                <a:solidFill>
                  <a:schemeClr val="tx1"/>
                </a:solidFill>
                <a:effectLst/>
                <a:latin typeface="+mn-lt"/>
                <a:ea typeface="+mn-ea"/>
                <a:cs typeface="+mn-cs"/>
              </a:rPr>
              <a:t>fod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gwybodaeth</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dealltwriaeth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sylfaenol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isel</a:t>
            </a:r>
            <a:r>
              <a:rPr lang="en-GB" sz="1200" b="0" i="0" u="none" strike="noStrike" kern="1200" dirty="0">
                <a:solidFill>
                  <a:schemeClr val="tx1"/>
                </a:solidFill>
                <a:effectLst/>
                <a:latin typeface="+mn-lt"/>
                <a:ea typeface="+mn-ea"/>
                <a:cs typeface="+mn-cs"/>
              </a:rPr>
              <a:t>. Mae Williams (2013)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dadlau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na</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ddeddfu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mwyn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gwared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anghyfiawnder</a:t>
            </a:r>
            <a:r>
              <a:rPr lang="en-GB" sz="1200" b="0" i="0" u="none" strike="noStrike" kern="1200" dirty="0">
                <a:solidFill>
                  <a:schemeClr val="tx1"/>
                </a:solidFill>
                <a:effectLst/>
                <a:latin typeface="+mn-lt"/>
                <a:ea typeface="+mn-ea"/>
                <a:cs typeface="+mn-cs"/>
              </a:rPr>
              <a:t> - </a:t>
            </a:r>
            <a:r>
              <a:rPr lang="en-GB" sz="1200" b="0" i="0" u="none" strike="noStrike" kern="1200" dirty="0" err="1">
                <a:solidFill>
                  <a:schemeClr val="tx1"/>
                </a:solidFill>
                <a:effectLst/>
                <a:latin typeface="+mn-lt"/>
                <a:ea typeface="+mn-ea"/>
                <a:cs typeface="+mn-cs"/>
              </a:rPr>
              <a:t>gan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ddweud</a:t>
            </a:r>
            <a:r>
              <a:rPr lang="en-GB" sz="1200" b="0" i="0" u="none" strike="noStrike" kern="1200" dirty="0">
                <a:solidFill>
                  <a:schemeClr val="tx1"/>
                </a:solidFill>
                <a:effectLst/>
                <a:latin typeface="+mn-lt"/>
                <a:ea typeface="+mn-ea"/>
                <a:cs typeface="+mn-cs"/>
              </a:rPr>
              <a:t> – ”saying it should happen, does not make it so” (Williams, 2013, t.54).</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Mae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codi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llawer</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gwestiynau</a:t>
            </a:r>
            <a:r>
              <a:rPr lang="en-GB" sz="1200" b="0" i="0" u="none" strike="noStrike" kern="1200" dirty="0">
                <a:solidFill>
                  <a:schemeClr val="tx1"/>
                </a:solidFill>
                <a:effectLst/>
                <a:latin typeface="+mn-lt"/>
                <a:ea typeface="+mn-ea"/>
                <a:cs typeface="+mn-cs"/>
              </a:rPr>
              <a:t> am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alwad</a:t>
            </a:r>
            <a:r>
              <a:rPr lang="en-GB" sz="1200" b="0" i="0" u="none" strike="noStrike" kern="1200" dirty="0">
                <a:solidFill>
                  <a:schemeClr val="tx1"/>
                </a:solidFill>
                <a:effectLst/>
                <a:latin typeface="+mn-lt"/>
                <a:ea typeface="+mn-ea"/>
                <a:cs typeface="+mn-cs"/>
              </a:rPr>
              <a:t> hon am </a:t>
            </a:r>
            <a:r>
              <a:rPr lang="en-GB" sz="1200" b="0" i="0" u="none" strike="noStrike" kern="1200" dirty="0" err="1">
                <a:solidFill>
                  <a:schemeClr val="tx1"/>
                </a:solidFill>
                <a:effectLst/>
                <a:latin typeface="+mn-lt"/>
                <a:ea typeface="+mn-ea"/>
                <a:cs typeface="+mn-cs"/>
              </a:rPr>
              <a:t>gydnabod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 </a:t>
            </a:r>
            <a:r>
              <a:rPr lang="en-GB" sz="1200" b="0" i="0" u="none" strike="noStrike" kern="1200" dirty="0" err="1">
                <a:solidFill>
                  <a:schemeClr val="tx1"/>
                </a:solidFill>
                <a:effectLst/>
                <a:latin typeface="+mn-lt"/>
                <a:ea typeface="+mn-ea"/>
                <a:cs typeface="+mn-cs"/>
              </a:rPr>
              <a:t>sut</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caiff</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gydbwyso</a:t>
            </a:r>
            <a:r>
              <a:rPr lang="en-GB" sz="1200" b="0" i="0" u="none" strike="noStrike" kern="1200" dirty="0">
                <a:solidFill>
                  <a:schemeClr val="tx1"/>
                </a:solidFill>
                <a:effectLst/>
                <a:latin typeface="+mn-lt"/>
                <a:ea typeface="+mn-ea"/>
                <a:cs typeface="+mn-cs"/>
              </a:rPr>
              <a:t> ag </a:t>
            </a:r>
            <a:r>
              <a:rPr lang="en-GB" sz="1200" b="0" i="0" u="none" strike="noStrike" kern="1200" dirty="0" err="1">
                <a:solidFill>
                  <a:schemeClr val="tx1"/>
                </a:solidFill>
                <a:effectLst/>
                <a:latin typeface="+mn-lt"/>
                <a:ea typeface="+mn-ea"/>
                <a:cs typeface="+mn-cs"/>
              </a:rPr>
              <a:t>awdurdod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atebion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dibynnu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sut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un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diffinio</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awyrgylch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foesegol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gyffredin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effeithio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blant</a:t>
            </a:r>
            <a:r>
              <a:rPr lang="en-GB" sz="1200" b="0" i="0" u="none" strike="noStrike" kern="1200" dirty="0">
                <a:solidFill>
                  <a:schemeClr val="tx1"/>
                </a:solidFill>
                <a:effectLst/>
                <a:latin typeface="+mn-lt"/>
                <a:ea typeface="+mn-ea"/>
                <a:cs typeface="+mn-cs"/>
              </a:rPr>
              <a:t>, felly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ddeall</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rhwydwaith</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reolau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neu'r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normau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cynnal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agweddau</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gwerthoedd</a:t>
            </a:r>
            <a:r>
              <a:rPr lang="en-GB" sz="1200" b="0" i="0" u="none" strike="noStrike" kern="1200" dirty="0">
                <a:solidFill>
                  <a:schemeClr val="tx1"/>
                </a:solidFill>
                <a:effectLst/>
                <a:latin typeface="+mn-lt"/>
                <a:ea typeface="+mn-ea"/>
                <a:cs typeface="+mn-cs"/>
              </a:rPr>
              <a:t> (Campbell </a:t>
            </a:r>
            <a:r>
              <a:rPr lang="en-GB" sz="1200" b="0" i="0" u="none" strike="noStrike" kern="1200" dirty="0">
                <a:solidFill>
                  <a:schemeClr val="tx1"/>
                </a:solidFill>
                <a:effectLst/>
                <a:latin typeface="+mn-lt"/>
                <a:ea typeface="+mn-ea"/>
                <a:cs typeface="+mn-cs"/>
                <a:hlinkClick r:id="rId3"/>
              </a:rPr>
              <a:t>200</a:t>
            </a:r>
            <a:r>
              <a:rPr lang="en-GB" sz="1200" b="0" i="0" u="none" strike="noStrike" kern="1200" dirty="0">
                <a:solidFill>
                  <a:schemeClr val="tx1"/>
                </a:solidFill>
                <a:effectLst/>
                <a:latin typeface="+mn-lt"/>
                <a:ea typeface="+mn-ea"/>
                <a:cs typeface="+mn-cs"/>
              </a:rPr>
              <a:t>7</a:t>
            </a:r>
            <a:r>
              <a:rPr lang="en-US" sz="1200" b="0" i="0" u="none" strike="noStrike" kern="1200" dirty="0">
                <a:solidFill>
                  <a:schemeClr val="tx1"/>
                </a:solidFill>
                <a:effectLst/>
                <a:latin typeface="+mn-lt"/>
                <a:ea typeface="+mn-ea"/>
                <a:cs typeface="+mn-cs"/>
              </a:rPr>
              <a:t>).</a:t>
            </a:r>
          </a:p>
          <a:p>
            <a:endParaRPr lang="en-US" dirty="0"/>
          </a:p>
          <a:p>
            <a:r>
              <a:rPr lang="en-GB" sz="1200" b="0" i="0" u="none" strike="noStrike" kern="1200" dirty="0" err="1">
                <a:solidFill>
                  <a:schemeClr val="tx1"/>
                </a:solidFill>
                <a:effectLst/>
                <a:latin typeface="+mn-lt"/>
                <a:ea typeface="+mn-ea"/>
                <a:cs typeface="+mn-cs"/>
              </a:rPr>
              <a:t>Daeth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safbwyntiau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awdurdod</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chyfrifoldeb</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dros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blant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amlwg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cysyniad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wrth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drafod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Rhwystr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allweddol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weithredu'r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goruchafiaeth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llais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draul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lleisiau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ystyrlon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myfyrwyr</a:t>
            </a:r>
            <a:r>
              <a:rPr lang="en-GB" sz="1200" b="0" i="0" u="none" strike="noStrike" kern="1200" dirty="0">
                <a:solidFill>
                  <a:schemeClr val="tx1"/>
                </a:solidFill>
                <a:effectLst/>
                <a:latin typeface="+mn-lt"/>
                <a:ea typeface="+mn-ea"/>
                <a:cs typeface="+mn-cs"/>
              </a:rPr>
              <a:t>  (Harper, 2013). </a:t>
            </a:r>
            <a:r>
              <a:rPr lang="en-GB" sz="1200" b="0" i="0" u="none" strike="noStrike" kern="1200" dirty="0" err="1">
                <a:solidFill>
                  <a:schemeClr val="tx1"/>
                </a:solidFill>
                <a:effectLst/>
                <a:latin typeface="+mn-lt"/>
                <a:ea typeface="+mn-ea"/>
                <a:cs typeface="+mn-cs"/>
              </a:rPr>
              <a:t>Mae'r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berthynas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bŵer</a:t>
            </a:r>
            <a:r>
              <a:rPr lang="en-GB" sz="1200" b="0" i="0" u="none" strike="noStrike" kern="1200" dirty="0">
                <a:solidFill>
                  <a:schemeClr val="tx1"/>
                </a:solidFill>
                <a:effectLst/>
                <a:latin typeface="+mn-lt"/>
                <a:ea typeface="+mn-ea"/>
                <a:cs typeface="+mn-cs"/>
              </a:rPr>
              <a:t> hon </a:t>
            </a:r>
            <a:r>
              <a:rPr lang="en-GB" sz="1200" b="0" i="0" u="none" strike="noStrike" kern="1200" dirty="0" err="1">
                <a:solidFill>
                  <a:schemeClr val="tx1"/>
                </a:solidFill>
                <a:effectLst/>
                <a:latin typeface="+mn-lt"/>
                <a:ea typeface="+mn-ea"/>
                <a:cs typeface="+mn-cs"/>
              </a:rPr>
              <a:t>rhwng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dysgwyr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debygol</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fod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faen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tramgwydd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arferion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cyfranogol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lleoliadau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dosbarth</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Ystyriwyd</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gweithredu'r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fygythiad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ffiniau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traddodiadol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rhwng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phlant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Cafwyd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gwrthwynebiad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allweddol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gan</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rhai</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welodd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ffigurau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awdurdodol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na</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ddylid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herio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debyg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ganfyddiadau</a:t>
            </a:r>
            <a:r>
              <a:rPr lang="en-GB" sz="1200" b="0" i="0" u="none" strike="noStrike" kern="1200" dirty="0">
                <a:solidFill>
                  <a:schemeClr val="tx1"/>
                </a:solidFill>
                <a:effectLst/>
                <a:latin typeface="+mn-lt"/>
                <a:ea typeface="+mn-ea"/>
                <a:cs typeface="+mn-cs"/>
              </a:rPr>
              <a:t> Lundy (2007) </a:t>
            </a:r>
            <a:r>
              <a:rPr lang="en-GB" sz="1200" b="0" i="0" u="none" strike="noStrike" kern="1200" dirty="0" err="1">
                <a:solidFill>
                  <a:schemeClr val="tx1"/>
                </a:solidFill>
                <a:effectLst/>
                <a:latin typeface="+mn-lt"/>
                <a:ea typeface="+mn-ea"/>
                <a:cs typeface="+mn-cs"/>
              </a:rPr>
              <a:t>wrth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ymchwilio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gyfranogiad</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penderfyniadau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cyfranogwyr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hyfforddiant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datganiadau</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glir</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gwybod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orau</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haeddu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barn </a:t>
            </a:r>
            <a:r>
              <a:rPr lang="en-GB" sz="1200" b="0" i="0" u="none" strike="noStrike" kern="1200" dirty="0" err="1">
                <a:solidFill>
                  <a:schemeClr val="tx1"/>
                </a:solidFill>
                <a:effectLst/>
                <a:latin typeface="+mn-lt"/>
                <a:ea typeface="+mn-ea"/>
                <a:cs typeface="+mn-cs"/>
              </a:rPr>
              <a:t>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hawdurdod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Mynegodd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cyfranogwyr</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farn</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llawer</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gyfarwydd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meddiannu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swydd</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awdurdod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wedi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harfer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modd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awdurdodol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draddodiadol</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chael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anodd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ddychmygu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heb</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sôn</a:t>
            </a:r>
            <a:r>
              <a:rPr lang="en-GB" sz="1200" b="0" i="0" u="none" strike="noStrike" kern="1200" dirty="0">
                <a:solidFill>
                  <a:schemeClr val="tx1"/>
                </a:solidFill>
                <a:effectLst/>
                <a:latin typeface="+mn-lt"/>
                <a:ea typeface="+mn-ea"/>
                <a:cs typeface="+mn-cs"/>
              </a:rPr>
              <a:t> am </a:t>
            </a:r>
            <a:r>
              <a:rPr lang="en-GB" sz="1200" b="0" i="0" u="none" strike="noStrike" kern="1200" dirty="0" err="1">
                <a:solidFill>
                  <a:schemeClr val="tx1"/>
                </a:solidFill>
                <a:effectLst/>
                <a:latin typeface="+mn-lt"/>
                <a:ea typeface="+mn-ea"/>
                <a:cs typeface="+mn-cs"/>
              </a:rPr>
              <a:t>weithredu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ddull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amgen</a:t>
            </a:r>
            <a:r>
              <a:rPr lang="en-GB" sz="1200" b="0" i="0" u="none" strike="noStrike" kern="1200" dirty="0">
                <a:solidFill>
                  <a:schemeClr val="tx1"/>
                </a:solidFill>
                <a:effectLst/>
                <a:latin typeface="+mn-lt"/>
                <a:ea typeface="+mn-ea"/>
                <a:cs typeface="+mn-cs"/>
              </a:rPr>
              <a:t>. Mae </a:t>
            </a:r>
            <a:r>
              <a:rPr lang="en-GB" sz="1200" b="0" i="0" u="none" strike="noStrike" kern="1200" dirty="0" err="1">
                <a:solidFill>
                  <a:schemeClr val="tx1"/>
                </a:solidFill>
                <a:effectLst/>
                <a:latin typeface="+mn-lt"/>
                <a:ea typeface="+mn-ea"/>
                <a:cs typeface="+mn-cs"/>
              </a:rPr>
              <a:t>syniadau'r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ddyledus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iddynt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oedolion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amlwg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dylanwadu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sut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ymateb</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Confensiwn</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Nodwyd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Comisiynydd</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dystiolaeth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rhwystr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It is clear that some adults are confusing respect with fear and obedience, perhaps hankering after some bygone age when children were fearful of adults. It seems equally clear that many more adults are unwilling to think about how they might earn the respect of the young. They seem to expect automatic respect in a way that they do not from fellow adults. (Children’s Commissioner for Wales, 2017).</a:t>
            </a:r>
          </a:p>
          <a:p>
            <a:endParaRPr lang="en-GB" sz="1200" b="0" i="0" u="none" strike="noStrike"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ddeall</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Confensiwn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botensial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gymhwyso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ysgolion</a:t>
            </a:r>
            <a:r>
              <a:rPr lang="en-GB" sz="1200" kern="1200" dirty="0">
                <a:solidFill>
                  <a:schemeClr val="tx1"/>
                </a:solidFill>
                <a:effectLst/>
                <a:latin typeface="+mn-lt"/>
                <a:ea typeface="+mn-ea"/>
                <a:cs typeface="+mn-cs"/>
              </a:rPr>
              <a:t>, gall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weithiau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wrthwynebus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ymgorffori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haddysgu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ystafell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ddosbarth</a:t>
            </a:r>
            <a:r>
              <a:rPr lang="en-GB" sz="1200" kern="1200" dirty="0">
                <a:solidFill>
                  <a:schemeClr val="tx1"/>
                </a:solidFill>
                <a:effectLst/>
                <a:latin typeface="+mn-lt"/>
                <a:ea typeface="+mn-ea"/>
                <a:cs typeface="+mn-cs"/>
              </a:rPr>
              <a:t> (Covell, 2008). </a:t>
            </a:r>
            <a:r>
              <a:rPr lang="en-GB" sz="1200" kern="1200" dirty="0" err="1">
                <a:solidFill>
                  <a:schemeClr val="tx1"/>
                </a:solidFill>
                <a:effectLst/>
                <a:latin typeface="+mn-lt"/>
                <a:ea typeface="+mn-ea"/>
                <a:cs typeface="+mn-cs"/>
              </a:rPr>
              <a:t>Heb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ddeall</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berthynas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rhwng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chyfrifoldebau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tanlinellu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Confensiwn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sut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dealltwriaeth</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cyfrifoldebau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hyrwyddo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awyrgylch</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barch</a:t>
            </a:r>
            <a:r>
              <a:rPr lang="en-GB" sz="1200" kern="1200" dirty="0">
                <a:solidFill>
                  <a:schemeClr val="tx1"/>
                </a:solidFill>
                <a:effectLst/>
                <a:latin typeface="+mn-lt"/>
                <a:ea typeface="+mn-ea"/>
                <a:cs typeface="+mn-cs"/>
              </a:rPr>
              <a:t>, gall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wyliadwrus</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addysgu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myfyrwyr</a:t>
            </a:r>
            <a:r>
              <a:rPr lang="en-GB" sz="1200" kern="1200" dirty="0">
                <a:solidFill>
                  <a:schemeClr val="tx1"/>
                </a:solidFill>
                <a:effectLst/>
                <a:latin typeface="+mn-lt"/>
                <a:ea typeface="+mn-ea"/>
                <a:cs typeface="+mn-cs"/>
              </a:rPr>
              <a:t> am y </a:t>
            </a:r>
            <a:r>
              <a:rPr lang="en-GB" sz="1200" kern="1200" dirty="0" err="1">
                <a:solidFill>
                  <a:schemeClr val="tx1"/>
                </a:solidFill>
                <a:effectLst/>
                <a:latin typeface="+mn-lt"/>
                <a:ea typeface="+mn-ea"/>
                <a:cs typeface="+mn-cs"/>
              </a:rPr>
              <a:t>Confensiwn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ystyried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dysgu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feddylgar</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Mewn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astudiaeth</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gynhaliwyd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MacMath</a:t>
            </a:r>
            <a:r>
              <a:rPr lang="en-GB" sz="1200" kern="1200" dirty="0">
                <a:solidFill>
                  <a:schemeClr val="tx1"/>
                </a:solidFill>
                <a:effectLst/>
                <a:latin typeface="+mn-lt"/>
                <a:ea typeface="+mn-ea"/>
                <a:cs typeface="+mn-cs"/>
              </a:rPr>
              <a:t> (2008), </a:t>
            </a:r>
            <a:r>
              <a:rPr lang="en-GB" sz="1200" kern="1200" dirty="0" err="1">
                <a:solidFill>
                  <a:schemeClr val="tx1"/>
                </a:solidFill>
                <a:effectLst/>
                <a:latin typeface="+mn-lt"/>
                <a:ea typeface="+mn-ea"/>
                <a:cs typeface="+mn-cs"/>
              </a:rPr>
              <a:t>gofynnwyd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“Pam </a:t>
            </a:r>
            <a:r>
              <a:rPr lang="en-GB" sz="1200" kern="1200" dirty="0" err="1">
                <a:solidFill>
                  <a:schemeClr val="tx1"/>
                </a:solidFill>
                <a:effectLst/>
                <a:latin typeface="+mn-lt"/>
                <a:ea typeface="+mn-ea"/>
                <a:cs typeface="+mn-cs"/>
              </a:rPr>
              <a:t>ddim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addysgeg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ddemocrataidd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ymatebion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cynnwys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datganiadau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canlynol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Oherwydd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byddai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golygu</a:t>
            </a:r>
            <a:r>
              <a:rPr lang="en-GB" sz="1200" kern="1200" dirty="0">
                <a:solidFill>
                  <a:schemeClr val="tx1"/>
                </a:solidFill>
                <a:effectLst/>
                <a:latin typeface="+mn-lt"/>
                <a:ea typeface="+mn-ea"/>
                <a:cs typeface="+mn-cs"/>
              </a:rPr>
              <a:t> bod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bawb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bleidlais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niferus</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byddai'r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diwrnod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ysgol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cynnwys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chwarae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gemau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rhedeg</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tu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allan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yna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gamsyniad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ymysg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addysgwyr</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gwrthryfel</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anhrefn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hystafell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ddosbarth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bydd</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ymwybodol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safleoedd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goruchafiaeth</a:t>
            </a:r>
            <a:r>
              <a:rPr lang="en-GB" sz="1200" kern="1200" dirty="0">
                <a:solidFill>
                  <a:schemeClr val="tx1"/>
                </a:solidFill>
                <a:effectLst/>
                <a:latin typeface="+mn-lt"/>
                <a:ea typeface="+mn-ea"/>
                <a:cs typeface="+mn-cs"/>
              </a:rPr>
              <a:t> (Covell, 2008). That fear of losing control in their classroom is directly related to another challenge in children’s rights education: traditional views about children and their abilities. </a:t>
            </a:r>
          </a:p>
          <a:p>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agweddau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traddodiadol</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blant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â</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phlant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eiddo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rhieni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analluog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greaduriaid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diniwed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hamddiffyn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erbyn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gwleidyddiaeth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eto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creaduriaid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afreolus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anaddas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chyfrifoldebau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dinasyddiaeth</a:t>
            </a:r>
            <a:r>
              <a:rPr lang="en-GB" sz="1200" kern="1200" dirty="0">
                <a:solidFill>
                  <a:schemeClr val="tx1"/>
                </a:solidFill>
                <a:effectLst/>
                <a:latin typeface="+mn-lt"/>
                <a:ea typeface="+mn-ea"/>
                <a:cs typeface="+mn-cs"/>
              </a:rPr>
              <a:t> (Covell, 2008). </a:t>
            </a:r>
          </a:p>
          <a:p>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â</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gwrthodir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rolau</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dinasyddion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cyfrannol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cyfreithlon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tybir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ydynt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gymwys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arfer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cyfrifoldebau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penderfyniadau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diddordebau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hirdymor</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cymdeithasau</a:t>
            </a:r>
            <a:r>
              <a:rPr lang="en-GB" sz="1200" kern="1200" dirty="0">
                <a:solidFill>
                  <a:schemeClr val="tx1"/>
                </a:solidFill>
                <a:effectLst/>
                <a:latin typeface="+mn-lt"/>
                <a:ea typeface="+mn-ea"/>
                <a:cs typeface="+mn-cs"/>
              </a:rPr>
              <a:t> (Covell, 2008, t. 58). </a:t>
            </a:r>
            <a:r>
              <a:rPr lang="en-GB" sz="1200" kern="1200" dirty="0" err="1">
                <a:solidFill>
                  <a:schemeClr val="tx1"/>
                </a:solidFill>
                <a:effectLst/>
                <a:latin typeface="+mn-lt"/>
                <a:ea typeface="+mn-ea"/>
                <a:cs typeface="+mn-cs"/>
              </a:rPr>
              <a:t>Fodd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bynnag</a:t>
            </a:r>
            <a:r>
              <a:rPr lang="en-GB" sz="1200" kern="1200" dirty="0">
                <a:solidFill>
                  <a:schemeClr val="tx1"/>
                </a:solidFill>
                <a:effectLst/>
                <a:latin typeface="+mn-lt"/>
                <a:ea typeface="+mn-ea"/>
                <a:cs typeface="+mn-cs"/>
              </a:rPr>
              <a:t>, gall plant </a:t>
            </a:r>
            <a:r>
              <a:rPr lang="en-GB" sz="1200" kern="1200" dirty="0" err="1">
                <a:solidFill>
                  <a:schemeClr val="tx1"/>
                </a:solidFill>
                <a:effectLst/>
                <a:latin typeface="+mn-lt"/>
                <a:ea typeface="+mn-ea"/>
                <a:cs typeface="+mn-cs"/>
              </a:rPr>
              <a:t>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penderfyniadau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cyfrifol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rhoi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mewnbwn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pwysig</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threiddgar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penderfyniadau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effeithio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bywydau</a:t>
            </a:r>
            <a:r>
              <a:rPr lang="en-GB" sz="1200" kern="1200" dirty="0">
                <a:solidFill>
                  <a:schemeClr val="tx1"/>
                </a:solidFill>
                <a:effectLst/>
                <a:latin typeface="+mn-lt"/>
                <a:ea typeface="+mn-ea"/>
                <a:cs typeface="+mn-cs"/>
              </a:rPr>
              <a:t>. Am y </a:t>
            </a:r>
            <a:r>
              <a:rPr lang="en-GB" sz="1200" kern="1200" dirty="0" err="1">
                <a:solidFill>
                  <a:schemeClr val="tx1"/>
                </a:solidFill>
                <a:effectLst/>
                <a:latin typeface="+mn-lt"/>
                <a:ea typeface="+mn-ea"/>
                <a:cs typeface="+mn-cs"/>
              </a:rPr>
              <a:t>rheswm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hanfodol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bwysig</a:t>
            </a:r>
            <a:r>
              <a:rPr lang="en-GB" sz="1200" kern="1200" dirty="0">
                <a:solidFill>
                  <a:schemeClr val="tx1"/>
                </a:solidFill>
                <a:effectLst/>
                <a:latin typeface="+mn-lt"/>
                <a:ea typeface="+mn-ea"/>
                <a:cs typeface="+mn-cs"/>
              </a:rPr>
              <a:t> bod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darpar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athrawon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ymwybodol</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fanteision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chymdeithasol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plant.</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19AA7CC-1B62-9D4F-814B-70443535C398}" type="slidenum">
              <a:rPr lang="en-US" smtClean="0"/>
              <a:t>5</a:t>
            </a:fld>
            <a:endParaRPr lang="en-US"/>
          </a:p>
        </p:txBody>
      </p:sp>
    </p:spTree>
    <p:extLst>
      <p:ext uri="{BB962C8B-B14F-4D97-AF65-F5344CB8AC3E}">
        <p14:creationId xmlns:p14="http://schemas.microsoft.com/office/powerpoint/2010/main" val="1733876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Offeryn</a:t>
            </a:r>
            <a:r>
              <a:rPr lang="en-US" dirty="0"/>
              <a:t> </a:t>
            </a:r>
            <a:r>
              <a:rPr lang="en-US" dirty="0" err="1"/>
              <a:t>dadansoddi</a:t>
            </a:r>
            <a:r>
              <a:rPr lang="en-US" dirty="0"/>
              <a:t> – SWOT</a:t>
            </a:r>
          </a:p>
          <a:p>
            <a:endParaRPr lang="en-US" dirty="0"/>
          </a:p>
          <a:p>
            <a:r>
              <a:rPr lang="en-US" dirty="0" err="1"/>
              <a:t>Wefan</a:t>
            </a:r>
            <a:r>
              <a:rPr lang="en-US" dirty="0"/>
              <a:t> </a:t>
            </a:r>
            <a:r>
              <a:rPr lang="en-US" dirty="0" err="1"/>
              <a:t>Hawliau</a:t>
            </a:r>
            <a:r>
              <a:rPr lang="en-US" dirty="0"/>
              <a:t> Plant </a:t>
            </a:r>
            <a:r>
              <a:rPr lang="en-US" dirty="0" err="1"/>
              <a:t>Cymru</a:t>
            </a:r>
            <a:r>
              <a:rPr lang="en-US" dirty="0"/>
              <a:t>, a </a:t>
            </a:r>
            <a:r>
              <a:rPr lang="en-US" dirty="0" err="1"/>
              <a:t>drefnwyd</a:t>
            </a:r>
            <a:r>
              <a:rPr lang="en-US" dirty="0"/>
              <a:t> </a:t>
            </a:r>
            <a:r>
              <a:rPr lang="en-US" dirty="0" err="1"/>
              <a:t>gan</a:t>
            </a:r>
            <a:r>
              <a:rPr lang="en-US" dirty="0"/>
              <a:t> </a:t>
            </a:r>
            <a:r>
              <a:rPr lang="en-US" dirty="0" err="1"/>
              <a:t>Llywodraeth</a:t>
            </a:r>
            <a:r>
              <a:rPr lang="en-US" dirty="0"/>
              <a:t> </a:t>
            </a:r>
            <a:r>
              <a:rPr lang="en-US" dirty="0" err="1"/>
              <a:t>Cymru</a:t>
            </a:r>
            <a:r>
              <a:rPr lang="en-US" dirty="0"/>
              <a:t>.</a:t>
            </a:r>
          </a:p>
          <a:p>
            <a:endParaRPr lang="en-US" dirty="0"/>
          </a:p>
          <a:p>
            <a:r>
              <a:rPr lang="en-US" dirty="0" err="1"/>
              <a:t>Mynediad</a:t>
            </a:r>
            <a:r>
              <a:rPr lang="en-US" dirty="0"/>
              <a:t> </a:t>
            </a:r>
            <a:r>
              <a:rPr lang="en-US" dirty="0" err="1"/>
              <a:t>i</a:t>
            </a:r>
            <a:r>
              <a:rPr lang="en-US" dirty="0"/>
              <a:t> </a:t>
            </a:r>
            <a:r>
              <a:rPr lang="en-US" dirty="0" err="1"/>
              <a:t>hyfforddiant</a:t>
            </a:r>
            <a:endParaRPr lang="en-US" dirty="0"/>
          </a:p>
        </p:txBody>
      </p:sp>
      <p:sp>
        <p:nvSpPr>
          <p:cNvPr id="4" name="Slide Number Placeholder 3"/>
          <p:cNvSpPr>
            <a:spLocks noGrp="1"/>
          </p:cNvSpPr>
          <p:nvPr>
            <p:ph type="sldNum" sz="quarter" idx="5"/>
          </p:nvPr>
        </p:nvSpPr>
        <p:spPr/>
        <p:txBody>
          <a:bodyPr/>
          <a:lstStyle/>
          <a:p>
            <a:fld id="{119AA7CC-1B62-9D4F-814B-70443535C398}" type="slidenum">
              <a:rPr lang="en-US" smtClean="0"/>
              <a:t>6</a:t>
            </a:fld>
            <a:endParaRPr lang="en-US"/>
          </a:p>
        </p:txBody>
      </p:sp>
    </p:spTree>
    <p:extLst>
      <p:ext uri="{BB962C8B-B14F-4D97-AF65-F5344CB8AC3E}">
        <p14:creationId xmlns:p14="http://schemas.microsoft.com/office/powerpoint/2010/main" val="11787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Cred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uwch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addysgwyr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ymgynghorwyd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am weld plant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actorion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cymdeithasol</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gyfranogwyr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barn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ddilys</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bwysig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iddynt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gwneud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ymwybodol</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ddulliau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addysgol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modelu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ffyrdd</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weithio</a:t>
            </a:r>
            <a:r>
              <a:rPr lang="en-GB" sz="1200" b="0" i="0" u="none" strike="noStrike" kern="1200" dirty="0">
                <a:solidFill>
                  <a:schemeClr val="tx1"/>
                </a:solidFill>
                <a:effectLst/>
                <a:latin typeface="+mn-lt"/>
                <a:ea typeface="+mn-ea"/>
                <a:cs typeface="+mn-cs"/>
              </a:rPr>
              <a:t> a all </a:t>
            </a:r>
            <a:r>
              <a:rPr lang="en-GB" sz="1200" b="0" i="0" u="none" strike="noStrike" kern="1200" dirty="0" err="1">
                <a:solidFill>
                  <a:schemeClr val="tx1"/>
                </a:solidFill>
                <a:effectLst/>
                <a:latin typeface="+mn-lt"/>
                <a:ea typeface="+mn-ea"/>
                <a:cs typeface="+mn-cs"/>
              </a:rPr>
              <a:t>ystyried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agenda </a:t>
            </a:r>
            <a:r>
              <a:rPr lang="en-GB" sz="1200" b="0" i="0" u="none" strike="noStrike" kern="1200" dirty="0" err="1">
                <a:solidFill>
                  <a:schemeClr val="tx1"/>
                </a:solidFill>
                <a:effectLst/>
                <a:latin typeface="+mn-lt"/>
                <a:ea typeface="+mn-ea"/>
                <a:cs typeface="+mn-cs"/>
              </a:rPr>
              <a:t>cyfranogiad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Rhaid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roi'r</a:t>
            </a:r>
            <a:r>
              <a:rPr lang="en-GB" sz="1200" b="0" i="0" u="none" strike="noStrike" kern="1200" dirty="0">
                <a:solidFill>
                  <a:schemeClr val="tx1"/>
                </a:solidFill>
                <a:effectLst/>
                <a:latin typeface="+mn-lt"/>
                <a:ea typeface="+mn-ea"/>
                <a:cs typeface="+mn-cs"/>
              </a:rPr>
              <a:t> offer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gyfer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cyflawni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canlyniadau</a:t>
            </a:r>
            <a:r>
              <a:rPr lang="en-GB" sz="1200" b="0" i="0" u="none" strike="noStrike" kern="1200" dirty="0">
                <a:solidFill>
                  <a:schemeClr val="tx1"/>
                </a:solidFill>
                <a:effectLst/>
                <a:latin typeface="+mn-lt"/>
                <a:ea typeface="+mn-ea"/>
                <a:cs typeface="+mn-cs"/>
              </a:rPr>
              <a:t> - </a:t>
            </a:r>
            <a:r>
              <a:rPr lang="en-GB" sz="1200" b="0" i="0" u="none" strike="noStrike" kern="1200" dirty="0" err="1">
                <a:solidFill>
                  <a:schemeClr val="tx1"/>
                </a:solidFill>
                <a:effectLst/>
                <a:latin typeface="+mn-lt"/>
                <a:ea typeface="+mn-ea"/>
                <a:cs typeface="+mn-cs"/>
              </a:rPr>
              <a:t>lle</a:t>
            </a:r>
            <a:r>
              <a:rPr lang="en-GB" sz="1200" b="0" i="0" u="none" strike="noStrike" kern="1200" dirty="0">
                <a:solidFill>
                  <a:schemeClr val="tx1"/>
                </a:solidFill>
                <a:effectLst/>
                <a:latin typeface="+mn-lt"/>
                <a:ea typeface="+mn-ea"/>
                <a:cs typeface="+mn-cs"/>
              </a:rPr>
              <a:t> daw </a:t>
            </a:r>
            <a:r>
              <a:rPr lang="en-GB" sz="1200" b="0" i="0" u="none" strike="noStrike" kern="1200" dirty="0" err="1">
                <a:solidFill>
                  <a:schemeClr val="tx1"/>
                </a:solidFill>
                <a:effectLst/>
                <a:latin typeface="+mn-lt"/>
                <a:ea typeface="+mn-ea"/>
                <a:cs typeface="+mn-cs"/>
              </a:rPr>
              <a:t>hawliau'n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realiti</a:t>
            </a:r>
            <a:r>
              <a:rPr lang="en-GB" sz="1200" b="0" i="0" u="none" strike="noStrike" kern="1200" dirty="0">
                <a:solidFill>
                  <a:schemeClr val="tx1"/>
                </a:solidFill>
                <a:effectLst/>
                <a:latin typeface="+mn-lt"/>
                <a:ea typeface="+mn-ea"/>
                <a:cs typeface="+mn-cs"/>
              </a:rPr>
              <a:t> -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bydd</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Mesur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ddiystyr</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Mae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cydnabod</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angen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arweiniad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mwyn</a:t>
            </a:r>
            <a:r>
              <a:rPr lang="en-GB" sz="1200" b="0" i="0" u="none" strike="noStrike" kern="1200" dirty="0">
                <a:solidFill>
                  <a:schemeClr val="tx1"/>
                </a:solidFill>
                <a:effectLst/>
                <a:latin typeface="+mn-lt"/>
                <a:ea typeface="+mn-ea"/>
                <a:cs typeface="+mn-cs"/>
              </a:rPr>
              <a:t> “encourage a change of culture, where pupil participation becomes part and parcel of everything the school does, including teaching and learning” (</a:t>
            </a:r>
            <a:r>
              <a:rPr lang="en-GB" sz="1200" b="0" i="0" u="none" strike="noStrike" kern="1200" dirty="0" err="1">
                <a:solidFill>
                  <a:schemeClr val="tx1"/>
                </a:solidFill>
                <a:effectLst/>
                <a:latin typeface="+mn-lt"/>
                <a:ea typeface="+mn-ea"/>
                <a:cs typeface="+mn-cs"/>
              </a:rPr>
              <a:t>Llywodraeth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2011, t.42).</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Un </a:t>
            </a:r>
            <a:r>
              <a:rPr lang="en-GB" sz="1200" b="0" i="0" u="none" strike="noStrike" kern="1200" dirty="0" err="1">
                <a:solidFill>
                  <a:schemeClr val="tx1"/>
                </a:solidFill>
                <a:effectLst/>
                <a:latin typeface="+mn-lt"/>
                <a:ea typeface="+mn-ea"/>
                <a:cs typeface="+mn-cs"/>
              </a:rPr>
              <a:t>enghraifft</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ymagwedd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addysgol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wedi'i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chymeradwyo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Lywodraeth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Cymru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Athroniaeth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Blant</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elwir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arall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P4C.</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egwyddor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sylfaenol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a:t>
            </a:r>
            <a:r>
              <a:rPr lang="en-GB" sz="1200" b="0" i="0" u="none" strike="noStrike" kern="1200" dirty="0">
                <a:solidFill>
                  <a:schemeClr val="tx1"/>
                </a:solidFill>
                <a:effectLst/>
                <a:latin typeface="+mn-lt"/>
                <a:ea typeface="+mn-ea"/>
                <a:cs typeface="+mn-cs"/>
              </a:rPr>
              <a:t> bod plant </a:t>
            </a:r>
            <a:r>
              <a:rPr lang="en-GB" sz="1200" b="0" i="0" u="none" strike="noStrike" kern="1200" dirty="0" err="1">
                <a:solidFill>
                  <a:schemeClr val="tx1"/>
                </a:solidFill>
                <a:effectLst/>
                <a:latin typeface="+mn-lt"/>
                <a:ea typeface="+mn-ea"/>
                <a:cs typeface="+mn-cs"/>
              </a:rPr>
              <a:t>ifanc</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profi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rhesymeg</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deialog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resymol</a:t>
            </a:r>
            <a:r>
              <a:rPr lang="en-GB" sz="1200" b="0" i="0" u="none" strike="noStrike" kern="1200" dirty="0">
                <a:solidFill>
                  <a:schemeClr val="tx1"/>
                </a:solidFill>
                <a:effectLst/>
                <a:latin typeface="+mn-lt"/>
                <a:ea typeface="+mn-ea"/>
                <a:cs typeface="+mn-cs"/>
              </a:rPr>
              <a:t> am </a:t>
            </a:r>
            <a:r>
              <a:rPr lang="en-GB" sz="1200" b="0" i="0" u="none" strike="noStrike" kern="1200" dirty="0" err="1">
                <a:solidFill>
                  <a:schemeClr val="tx1"/>
                </a:solidFill>
                <a:effectLst/>
                <a:latin typeface="+mn-lt"/>
                <a:ea typeface="+mn-ea"/>
                <a:cs typeface="+mn-cs"/>
              </a:rPr>
              <a:t>bethau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bwysig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iddyn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nhw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hathrawon</a:t>
            </a:r>
            <a:r>
              <a:rPr lang="en-GB" sz="1200" b="0" i="0" u="none" strike="noStrike" kern="1200" dirty="0">
                <a:solidFill>
                  <a:schemeClr val="tx1"/>
                </a:solidFill>
                <a:effectLst/>
                <a:latin typeface="+mn-lt"/>
                <a:ea typeface="+mn-ea"/>
                <a:cs typeface="+mn-cs"/>
              </a:rPr>
              <a:t>. Y nod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bob </a:t>
            </a:r>
            <a:r>
              <a:rPr lang="en-GB" sz="1200" b="0" i="0" u="none" strike="noStrike" kern="1200" dirty="0" err="1">
                <a:solidFill>
                  <a:schemeClr val="tx1"/>
                </a:solidFill>
                <a:effectLst/>
                <a:latin typeface="+mn-lt"/>
                <a:ea typeface="+mn-ea"/>
                <a:cs typeface="+mn-cs"/>
              </a:rPr>
              <a:t>plentyn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yw</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peidio</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chael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dadl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ond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gliriach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cywir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groesddywedol</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ymwybodol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o'u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gwerthoedd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hunain</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 (Lyle, 2014).</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Mae </a:t>
            </a:r>
            <a:r>
              <a:rPr lang="en-GB" sz="1200" b="0" i="0" u="none" strike="noStrike" kern="1200" dirty="0" err="1">
                <a:solidFill>
                  <a:schemeClr val="tx1"/>
                </a:solidFill>
                <a:effectLst/>
                <a:latin typeface="+mn-lt"/>
                <a:ea typeface="+mn-ea"/>
                <a:cs typeface="+mn-cs"/>
              </a:rPr>
              <a:t>corff</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dystiolaeth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ymchwil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awgrymu</a:t>
            </a:r>
            <a:r>
              <a:rPr lang="en-GB" sz="1200" b="0" i="0" u="none" strike="noStrike" kern="1200" dirty="0">
                <a:solidFill>
                  <a:schemeClr val="tx1"/>
                </a:solidFill>
                <a:effectLst/>
                <a:latin typeface="+mn-lt"/>
                <a:ea typeface="+mn-ea"/>
                <a:cs typeface="+mn-cs"/>
              </a:rPr>
              <a:t> bod </a:t>
            </a:r>
            <a:r>
              <a:rPr lang="en-GB" sz="1200" b="0" i="0" u="none" strike="noStrike" kern="1200" dirty="0" err="1">
                <a:solidFill>
                  <a:schemeClr val="tx1"/>
                </a:solidFill>
                <a:effectLst/>
                <a:latin typeface="+mn-lt"/>
                <a:ea typeface="+mn-ea"/>
                <a:cs typeface="+mn-cs"/>
              </a:rPr>
              <a:t>effaith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sylweddol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well </a:t>
            </a:r>
            <a:r>
              <a:rPr lang="en-GB" sz="1200" b="0" i="0" u="none" strike="noStrike" kern="1200" dirty="0" err="1">
                <a:solidFill>
                  <a:schemeClr val="tx1"/>
                </a:solidFill>
                <a:effectLst/>
                <a:latin typeface="+mn-lt"/>
                <a:ea typeface="+mn-ea"/>
                <a:cs typeface="+mn-cs"/>
              </a:rPr>
              <a:t>deilliannau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academaidd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disgyblion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ystod</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asesiadau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drwy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ddefnyddio</a:t>
            </a:r>
            <a:r>
              <a:rPr lang="en-GB" sz="1200" b="0" i="0" u="none" strike="noStrike" kern="1200" dirty="0">
                <a:solidFill>
                  <a:schemeClr val="tx1"/>
                </a:solidFill>
                <a:effectLst/>
                <a:latin typeface="+mn-lt"/>
                <a:ea typeface="+mn-ea"/>
                <a:cs typeface="+mn-cs"/>
              </a:rPr>
              <a:t> P4C (</a:t>
            </a:r>
            <a:r>
              <a:rPr lang="en-GB" sz="1200" b="0" i="0" u="none" strike="noStrike" kern="1200" dirty="0" err="1">
                <a:solidFill>
                  <a:schemeClr val="tx1"/>
                </a:solidFill>
                <a:effectLst/>
                <a:latin typeface="+mn-lt"/>
                <a:ea typeface="+mn-ea"/>
                <a:cs typeface="+mn-cs"/>
              </a:rPr>
              <a:t>Trickey</a:t>
            </a:r>
            <a:r>
              <a:rPr lang="en-GB" sz="1200" b="0" i="0" u="none" strike="noStrike" kern="1200" dirty="0">
                <a:solidFill>
                  <a:schemeClr val="tx1"/>
                </a:solidFill>
                <a:effectLst/>
                <a:latin typeface="+mn-lt"/>
                <a:ea typeface="+mn-ea"/>
                <a:cs typeface="+mn-cs"/>
              </a:rPr>
              <a:t> a Topping, 2004). Mae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bwysig</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fel</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trafodwyd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eisoes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y </a:t>
            </a:r>
            <a:r>
              <a:rPr lang="en-GB" sz="1200" b="0" i="0" u="none" strike="noStrike" kern="1200" dirty="0" err="1">
                <a:solidFill>
                  <a:schemeClr val="tx1"/>
                </a:solidFill>
                <a:effectLst/>
                <a:latin typeface="+mn-lt"/>
                <a:ea typeface="+mn-ea"/>
                <a:cs typeface="+mn-cs"/>
              </a:rPr>
              <a:t>cyflwyniad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goruchafiaeth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llais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aml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rhwystr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weithredu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Oherwydd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athrawon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annhebygol</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gofleidio</a:t>
            </a:r>
            <a:r>
              <a:rPr lang="en-GB" sz="1200" b="0" i="0" u="none" strike="noStrike" kern="1200" dirty="0">
                <a:solidFill>
                  <a:schemeClr val="tx1"/>
                </a:solidFill>
                <a:effectLst/>
                <a:latin typeface="+mn-lt"/>
                <a:ea typeface="+mn-ea"/>
                <a:cs typeface="+mn-cs"/>
              </a:rPr>
              <a:t> P4C dim </a:t>
            </a:r>
            <a:r>
              <a:rPr lang="en-GB" sz="1200" b="0" i="0" u="none" strike="noStrike" kern="1200" dirty="0" err="1">
                <a:solidFill>
                  <a:schemeClr val="tx1"/>
                </a:solidFill>
                <a:effectLst/>
                <a:latin typeface="+mn-lt"/>
                <a:ea typeface="+mn-ea"/>
                <a:cs typeface="+mn-cs"/>
              </a:rPr>
              <a:t>ond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y sail </a:t>
            </a:r>
            <a:r>
              <a:rPr lang="en-GB" sz="1200" b="0" i="0" u="none" strike="noStrike" kern="1200" dirty="0" err="1">
                <a:solidFill>
                  <a:schemeClr val="tx1"/>
                </a:solidFill>
                <a:effectLst/>
                <a:latin typeface="+mn-lt"/>
                <a:ea typeface="+mn-ea"/>
                <a:cs typeface="+mn-cs"/>
              </a:rPr>
              <a:t>ei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fod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cefnogi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plentyn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byddai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hefyd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angen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cefnogi'r</a:t>
            </a:r>
            <a:r>
              <a:rPr lang="en-GB" sz="1200" b="0" i="0" u="none" strike="noStrike" kern="1200" dirty="0">
                <a:solidFill>
                  <a:schemeClr val="tx1"/>
                </a:solidFill>
                <a:effectLst/>
                <a:latin typeface="+mn-lt"/>
                <a:ea typeface="+mn-ea"/>
                <a:cs typeface="+mn-cs"/>
              </a:rPr>
              <a:t> agenda </a:t>
            </a:r>
            <a:r>
              <a:rPr lang="en-GB" sz="1200" b="0" i="0" u="none" strike="noStrike" kern="1200" dirty="0" err="1">
                <a:solidFill>
                  <a:schemeClr val="tx1"/>
                </a:solidFill>
                <a:effectLst/>
                <a:latin typeface="+mn-lt"/>
                <a:ea typeface="+mn-ea"/>
                <a:cs typeface="+mn-cs"/>
              </a:rPr>
              <a:t>safonau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sydd</a:t>
            </a:r>
            <a:r>
              <a:rPr lang="en-GB" sz="1200" b="0" i="0" u="none" strike="noStrike" kern="1200" dirty="0">
                <a:solidFill>
                  <a:schemeClr val="tx1"/>
                </a:solidFill>
                <a:effectLst/>
                <a:latin typeface="+mn-lt"/>
                <a:ea typeface="+mn-ea"/>
                <a:cs typeface="+mn-cs"/>
              </a:rPr>
              <a:t>, gall </a:t>
            </a:r>
            <a:r>
              <a:rPr lang="en-GB" sz="1200" b="0" i="0" u="none" strike="noStrike" kern="1200" dirty="0" err="1">
                <a:solidFill>
                  <a:schemeClr val="tx1"/>
                </a:solidFill>
                <a:effectLst/>
                <a:latin typeface="+mn-lt"/>
                <a:ea typeface="+mn-ea"/>
                <a:cs typeface="+mn-cs"/>
              </a:rPr>
              <a:t>rhai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ddadlau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cael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mwy</a:t>
            </a:r>
            <a:r>
              <a:rPr lang="en-GB" sz="1200" b="0" i="0" u="none" strike="noStrike" kern="1200" dirty="0">
                <a:solidFill>
                  <a:schemeClr val="tx1"/>
                </a:solidFill>
                <a:effectLst/>
                <a:latin typeface="+mn-lt"/>
                <a:ea typeface="+mn-ea"/>
                <a:cs typeface="+mn-cs"/>
              </a:rPr>
              <a:t> o </a:t>
            </a:r>
            <a:r>
              <a:rPr lang="en-GB" sz="1200" b="0" i="0" u="none" strike="noStrike" kern="1200" dirty="0" err="1">
                <a:solidFill>
                  <a:schemeClr val="tx1"/>
                </a:solidFill>
                <a:effectLst/>
                <a:latin typeface="+mn-lt"/>
                <a:ea typeface="+mn-ea"/>
                <a:cs typeface="+mn-cs"/>
              </a:rPr>
              <a:t>ddylanwad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arferion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ysgolion</a:t>
            </a:r>
            <a:r>
              <a:rPr lang="en-GB" sz="1200" b="0" i="0" u="none" strike="noStrike" kern="1200" dirty="0">
                <a:solidFill>
                  <a:schemeClr val="tx1"/>
                </a:solidFill>
                <a:effectLst/>
                <a:latin typeface="+mn-lt"/>
                <a:ea typeface="+mn-ea"/>
                <a:cs typeface="+mn-cs"/>
              </a:rPr>
              <a:t> ac </a:t>
            </a:r>
            <a:r>
              <a:rPr lang="en-GB" sz="1200" b="0" i="0" u="none" strike="noStrike" kern="1200" dirty="0" err="1">
                <a:solidFill>
                  <a:schemeClr val="tx1"/>
                </a:solidFill>
                <a:effectLst/>
                <a:latin typeface="+mn-lt"/>
                <a:ea typeface="+mn-ea"/>
                <a:cs typeface="+mn-cs"/>
              </a:rPr>
              <a:t>ystafelloedd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dosbarth</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Byddai</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ynghyd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cyfleoedd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eraill</a:t>
            </a:r>
            <a:r>
              <a:rPr lang="en-GB" sz="1200" b="0" i="0" u="none" strike="noStrike" kern="1200" dirty="0">
                <a:solidFill>
                  <a:schemeClr val="tx1"/>
                </a:solidFill>
                <a:effectLst/>
                <a:latin typeface="+mn-lt"/>
                <a:ea typeface="+mn-ea"/>
                <a:cs typeface="+mn-cs"/>
              </a:rPr>
              <a:t> a </a:t>
            </a:r>
            <a:r>
              <a:rPr lang="en-GB" sz="1200" b="0" i="0" u="none" strike="noStrike" kern="1200" dirty="0" err="1">
                <a:solidFill>
                  <a:schemeClr val="tx1"/>
                </a:solidFill>
                <a:effectLst/>
                <a:latin typeface="+mn-lt"/>
                <a:ea typeface="+mn-ea"/>
                <a:cs typeface="+mn-cs"/>
              </a:rPr>
              <a:t>drafodwyd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lliniaru'r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bygythiadau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rhwystrau</a:t>
            </a:r>
            <a:r>
              <a:rPr lang="en-GB" sz="1200" b="0" i="0" u="none" strike="noStrike" kern="1200" dirty="0">
                <a:solidFill>
                  <a:schemeClr val="tx1"/>
                </a:solidFill>
                <a:effectLst/>
                <a:latin typeface="+mn-lt"/>
                <a:ea typeface="+mn-ea"/>
                <a:cs typeface="+mn-cs"/>
              </a:rPr>
              <a:t> o ran </a:t>
            </a:r>
            <a:r>
              <a:rPr lang="en-GB" sz="1200" b="0" i="0" u="none" strike="noStrike" kern="1200" dirty="0" err="1">
                <a:solidFill>
                  <a:schemeClr val="tx1"/>
                </a:solidFill>
                <a:effectLst/>
                <a:latin typeface="+mn-lt"/>
                <a:ea typeface="+mn-ea"/>
                <a:cs typeface="+mn-cs"/>
              </a:rPr>
              <a:t>gweithredu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plant </a:t>
            </a:r>
            <a:r>
              <a:rPr lang="en-GB" sz="1200" b="0" i="0" u="none" strike="noStrike" kern="1200" dirty="0" err="1">
                <a:solidFill>
                  <a:schemeClr val="tx1"/>
                </a:solidFill>
                <a:effectLst/>
                <a:latin typeface="+mn-lt"/>
                <a:ea typeface="+mn-ea"/>
                <a:cs typeface="+mn-cs"/>
              </a:rPr>
              <a:t>mewn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lleoliad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addysgol</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err="1">
                <a:solidFill>
                  <a:schemeClr val="tx1"/>
                </a:solidFill>
                <a:effectLst/>
                <a:latin typeface="+mn-lt"/>
                <a:ea typeface="+mn-ea"/>
                <a:cs typeface="+mn-cs"/>
              </a:rPr>
              <a:t>Diolch</a:t>
            </a:r>
            <a:r>
              <a:rPr lang="en-GB" sz="1200" b="0" i="0" u="none" strike="noStrike" kern="1200" dirty="0">
                <a:solidFill>
                  <a:schemeClr val="tx1"/>
                </a:solidFill>
                <a:effectLst/>
                <a:latin typeface="+mn-lt"/>
                <a:ea typeface="+mn-ea"/>
                <a:cs typeface="+mn-cs"/>
              </a:rPr>
              <a:t> am </a:t>
            </a:r>
            <a:r>
              <a:rPr lang="en-GB" sz="1200" b="0" i="0" u="none" strike="noStrike" kern="1200" dirty="0" err="1">
                <a:solidFill>
                  <a:schemeClr val="tx1"/>
                </a:solidFill>
                <a:effectLst/>
                <a:latin typeface="+mn-lt"/>
                <a:ea typeface="+mn-ea"/>
                <a:cs typeface="+mn-cs"/>
              </a:rPr>
              <a:t>wrando</a:t>
            </a:r>
            <a:r>
              <a:rPr lang="en-GB" sz="1200" b="0" i="0" u="none" strike="noStrike" kern="1200" dirty="0">
                <a:solidFill>
                  <a:schemeClr val="tx1"/>
                </a:solidFill>
                <a:effectLst/>
                <a:latin typeface="+mn-lt"/>
                <a:ea typeface="+mn-ea"/>
                <a:cs typeface="+mn-cs"/>
              </a:rPr>
              <a:t>.</a:t>
            </a:r>
          </a:p>
          <a:p>
            <a:br>
              <a:rPr lang="en-GB" dirty="0"/>
            </a:br>
            <a:endParaRPr lang="en-US" dirty="0"/>
          </a:p>
        </p:txBody>
      </p:sp>
      <p:sp>
        <p:nvSpPr>
          <p:cNvPr id="4" name="Slide Number Placeholder 3"/>
          <p:cNvSpPr>
            <a:spLocks noGrp="1"/>
          </p:cNvSpPr>
          <p:nvPr>
            <p:ph type="sldNum" sz="quarter" idx="5"/>
          </p:nvPr>
        </p:nvSpPr>
        <p:spPr/>
        <p:txBody>
          <a:bodyPr/>
          <a:lstStyle/>
          <a:p>
            <a:fld id="{119AA7CC-1B62-9D4F-814B-70443535C398}" type="slidenum">
              <a:rPr lang="en-US" smtClean="0"/>
              <a:t>7</a:t>
            </a:fld>
            <a:endParaRPr lang="en-US"/>
          </a:p>
        </p:txBody>
      </p:sp>
    </p:spTree>
    <p:extLst>
      <p:ext uri="{BB962C8B-B14F-4D97-AF65-F5344CB8AC3E}">
        <p14:creationId xmlns:p14="http://schemas.microsoft.com/office/powerpoint/2010/main" val="487767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19AA7CC-1B62-9D4F-814B-70443535C398}" type="slidenum">
              <a:rPr lang="en-US" smtClean="0"/>
              <a:t>8</a:t>
            </a:fld>
            <a:endParaRPr lang="en-US"/>
          </a:p>
        </p:txBody>
      </p:sp>
    </p:spTree>
    <p:extLst>
      <p:ext uri="{BB962C8B-B14F-4D97-AF65-F5344CB8AC3E}">
        <p14:creationId xmlns:p14="http://schemas.microsoft.com/office/powerpoint/2010/main" val="2625606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19AA7CC-1B62-9D4F-814B-70443535C398}" type="slidenum">
              <a:rPr lang="en-US" smtClean="0"/>
              <a:t>9</a:t>
            </a:fld>
            <a:endParaRPr lang="en-US"/>
          </a:p>
        </p:txBody>
      </p:sp>
    </p:spTree>
    <p:extLst>
      <p:ext uri="{BB962C8B-B14F-4D97-AF65-F5344CB8AC3E}">
        <p14:creationId xmlns:p14="http://schemas.microsoft.com/office/powerpoint/2010/main" val="2408105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6E7C3920-586C-8745-AC02-1F4A75CACC24}" type="datetimeFigureOut">
              <a:rPr lang="en-US" smtClean="0"/>
              <a:t>3/31/19</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C4D3AAEC-1EB7-9640-BB8F-463599D89877}"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758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C3920-586C-8745-AC02-1F4A75CACC24}" type="datetimeFigureOut">
              <a:rPr lang="en-US" smtClean="0"/>
              <a:t>3/31/19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2557693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6E7C3920-586C-8745-AC02-1F4A75CACC24}" type="datetimeFigureOut">
              <a:rPr lang="en-US" smtClean="0"/>
              <a:t>3/31/19</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C4D3AAEC-1EB7-9640-BB8F-463599D89877}"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6693865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7C3920-586C-8745-AC02-1F4A75CACC24}" type="datetimeFigureOut">
              <a:rPr lang="en-US" smtClean="0"/>
              <a:t>3/31/19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231939094"/>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7C3920-586C-8745-AC02-1F4A75CACC24}" type="datetimeFigureOut">
              <a:rPr lang="en-US" smtClean="0"/>
              <a:t>3/31/19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3222395657"/>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7C3920-586C-8745-AC02-1F4A75CACC24}" type="datetimeFigureOut">
              <a:rPr lang="en-US" smtClean="0"/>
              <a:t>3/31/19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4185946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7C3920-586C-8745-AC02-1F4A75CACC24}" type="datetimeFigureOut">
              <a:rPr lang="en-US" smtClean="0"/>
              <a:t>3/31/19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83569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6E7C3920-586C-8745-AC02-1F4A75CACC24}" type="datetimeFigureOut">
              <a:rPr lang="en-US" smtClean="0"/>
              <a:t>3/31/19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C4D3AAEC-1EB7-9640-BB8F-463599D89877}"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2620849"/>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6E7C3920-586C-8745-AC02-1F4A75CACC24}" type="datetimeFigureOut">
              <a:rPr lang="en-US" smtClean="0"/>
              <a:t>3/31/19</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2092734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C3920-586C-8745-AC02-1F4A75CACC24}" type="datetimeFigureOut">
              <a:rPr lang="en-US" smtClean="0"/>
              <a:t>3/31/19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325272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C3920-586C-8745-AC02-1F4A75CACC24}" type="datetimeFigureOut">
              <a:rPr lang="en-US" smtClean="0"/>
              <a:t>3/31/19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D3AAEC-1EB7-9640-BB8F-463599D89877}" type="slidenum">
              <a:rPr lang="en-US" smtClean="0"/>
              <a:t>‹#›</a:t>
            </a:fld>
            <a:endParaRPr lang="en-US"/>
          </a:p>
        </p:txBody>
      </p:sp>
    </p:spTree>
    <p:extLst>
      <p:ext uri="{BB962C8B-B14F-4D97-AF65-F5344CB8AC3E}">
        <p14:creationId xmlns:p14="http://schemas.microsoft.com/office/powerpoint/2010/main" val="265830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6E7C3920-586C-8745-AC02-1F4A75CACC24}" type="datetimeFigureOut">
              <a:rPr lang="en-US" smtClean="0"/>
              <a:t>3/31/19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C4D3AAEC-1EB7-9640-BB8F-463599D89877}"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5242009"/>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tiff"/><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6D0CB-595C-F648-B120-182207FEECF8}"/>
              </a:ext>
            </a:extLst>
          </p:cNvPr>
          <p:cNvSpPr>
            <a:spLocks noGrp="1"/>
          </p:cNvSpPr>
          <p:nvPr>
            <p:ph type="ctrTitle"/>
          </p:nvPr>
        </p:nvSpPr>
        <p:spPr>
          <a:xfrm>
            <a:off x="1078522" y="169872"/>
            <a:ext cx="10318418" cy="4394988"/>
          </a:xfrm>
        </p:spPr>
        <p:txBody>
          <a:bodyPr/>
          <a:lstStyle/>
          <a:p>
            <a:r>
              <a:rPr lang="en-US" dirty="0"/>
              <a:t>HAWLIAU</a:t>
            </a:r>
            <a:br>
              <a:rPr lang="en-US" dirty="0"/>
            </a:br>
            <a:r>
              <a:rPr lang="en-US" dirty="0"/>
              <a:t>PLANT</a:t>
            </a:r>
          </a:p>
        </p:txBody>
      </p:sp>
      <p:sp>
        <p:nvSpPr>
          <p:cNvPr id="3" name="Subtitle 2">
            <a:extLst>
              <a:ext uri="{FF2B5EF4-FFF2-40B4-BE49-F238E27FC236}">
                <a16:creationId xmlns:a16="http://schemas.microsoft.com/office/drawing/2014/main" id="{32D31219-F8AB-944D-8E9B-350FE85A3098}"/>
              </a:ext>
            </a:extLst>
          </p:cNvPr>
          <p:cNvSpPr>
            <a:spLocks noGrp="1"/>
          </p:cNvSpPr>
          <p:nvPr>
            <p:ph type="subTitle" idx="1"/>
          </p:nvPr>
        </p:nvSpPr>
        <p:spPr>
          <a:xfrm>
            <a:off x="2215045" y="6227169"/>
            <a:ext cx="8045373" cy="742279"/>
          </a:xfrm>
        </p:spPr>
        <p:txBody>
          <a:bodyPr/>
          <a:lstStyle/>
          <a:p>
            <a:r>
              <a:rPr lang="en-US" dirty="0"/>
              <a:t>1502221 – RYAN ANTHONY PETERS</a:t>
            </a:r>
          </a:p>
        </p:txBody>
      </p:sp>
      <p:pic>
        <p:nvPicPr>
          <p:cNvPr id="5" name="Picture 4">
            <a:extLst>
              <a:ext uri="{FF2B5EF4-FFF2-40B4-BE49-F238E27FC236}">
                <a16:creationId xmlns:a16="http://schemas.microsoft.com/office/drawing/2014/main" id="{C8B512A5-C1B8-2A46-B3A9-0ABF2556FF7A}"/>
              </a:ext>
            </a:extLst>
          </p:cNvPr>
          <p:cNvPicPr>
            <a:picLocks noChangeAspect="1"/>
          </p:cNvPicPr>
          <p:nvPr/>
        </p:nvPicPr>
        <p:blipFill rotWithShape="1">
          <a:blip r:embed="rId3"/>
          <a:srcRect r="74707"/>
          <a:stretch/>
        </p:blipFill>
        <p:spPr>
          <a:xfrm>
            <a:off x="5808400" y="5284666"/>
            <a:ext cx="734677" cy="964976"/>
          </a:xfrm>
          <a:prstGeom prst="rect">
            <a:avLst/>
          </a:prstGeom>
        </p:spPr>
      </p:pic>
      <p:sp>
        <p:nvSpPr>
          <p:cNvPr id="6" name="TextBox 5">
            <a:extLst>
              <a:ext uri="{FF2B5EF4-FFF2-40B4-BE49-F238E27FC236}">
                <a16:creationId xmlns:a16="http://schemas.microsoft.com/office/drawing/2014/main" id="{2D4EE207-91D2-5C4A-8D81-97AECDAF4733}"/>
              </a:ext>
            </a:extLst>
          </p:cNvPr>
          <p:cNvSpPr txBox="1"/>
          <p:nvPr/>
        </p:nvSpPr>
        <p:spPr>
          <a:xfrm>
            <a:off x="522731" y="3890085"/>
            <a:ext cx="11430000" cy="923330"/>
          </a:xfrm>
          <a:prstGeom prst="rect">
            <a:avLst/>
          </a:prstGeom>
          <a:noFill/>
        </p:spPr>
        <p:txBody>
          <a:bodyPr wrap="square" rtlCol="0">
            <a:spAutoFit/>
          </a:bodyPr>
          <a:lstStyle/>
          <a:p>
            <a:pPr algn="ctr"/>
            <a:r>
              <a:rPr lang="en-GB" dirty="0"/>
              <a:t>Gan </a:t>
            </a:r>
            <a:r>
              <a:rPr lang="en-GB" dirty="0" err="1"/>
              <a:t>gyfeirio'n</a:t>
            </a:r>
            <a:r>
              <a:rPr lang="en-GB" dirty="0"/>
              <a:t> </a:t>
            </a:r>
            <a:r>
              <a:rPr lang="en-GB" dirty="0" err="1"/>
              <a:t>fanwl</a:t>
            </a:r>
            <a:r>
              <a:rPr lang="en-GB" dirty="0"/>
              <a:t> at </a:t>
            </a:r>
            <a:r>
              <a:rPr lang="en-GB" dirty="0" err="1"/>
              <a:t>ystod</a:t>
            </a:r>
            <a:r>
              <a:rPr lang="en-GB" dirty="0"/>
              <a:t> o </a:t>
            </a:r>
            <a:r>
              <a:rPr lang="en-GB" dirty="0" err="1"/>
              <a:t>lenyddiaeth</a:t>
            </a:r>
            <a:r>
              <a:rPr lang="en-GB" dirty="0"/>
              <a:t>, </a:t>
            </a:r>
            <a:r>
              <a:rPr lang="en-GB" dirty="0" err="1"/>
              <a:t>adolygwch</a:t>
            </a:r>
            <a:r>
              <a:rPr lang="en-GB" dirty="0"/>
              <a:t> </a:t>
            </a:r>
            <a:r>
              <a:rPr lang="en-GB" dirty="0" err="1"/>
              <a:t>yn</a:t>
            </a:r>
            <a:r>
              <a:rPr lang="en-GB" dirty="0"/>
              <a:t> </a:t>
            </a:r>
            <a:r>
              <a:rPr lang="en-GB" dirty="0" err="1"/>
              <a:t>feirniadol</a:t>
            </a:r>
            <a:r>
              <a:rPr lang="en-GB" dirty="0"/>
              <a:t> a </a:t>
            </a:r>
            <a:r>
              <a:rPr lang="en-GB" dirty="0" err="1"/>
              <a:t>dadansoddwch</a:t>
            </a:r>
            <a:r>
              <a:rPr lang="en-GB" dirty="0"/>
              <a:t> her </a:t>
            </a:r>
            <a:r>
              <a:rPr lang="en-GB" dirty="0" err="1"/>
              <a:t>neu</a:t>
            </a:r>
            <a:r>
              <a:rPr lang="en-GB" dirty="0"/>
              <a:t> </a:t>
            </a:r>
            <a:r>
              <a:rPr lang="en-GB" dirty="0" err="1"/>
              <a:t>rwystr</a:t>
            </a:r>
            <a:r>
              <a:rPr lang="en-GB" dirty="0"/>
              <a:t> </a:t>
            </a:r>
            <a:r>
              <a:rPr lang="en-GB" dirty="0" err="1"/>
              <a:t>i</a:t>
            </a:r>
            <a:r>
              <a:rPr lang="en-GB" dirty="0"/>
              <a:t> </a:t>
            </a:r>
            <a:r>
              <a:rPr lang="en-GB" dirty="0" err="1"/>
              <a:t>gyflawni</a:t>
            </a:r>
            <a:r>
              <a:rPr lang="en-GB" dirty="0"/>
              <a:t> </a:t>
            </a:r>
            <a:r>
              <a:rPr lang="en-GB" dirty="0" err="1"/>
              <a:t>hawliau</a:t>
            </a:r>
            <a:r>
              <a:rPr lang="en-GB" dirty="0"/>
              <a:t> plant a </a:t>
            </a:r>
            <a:r>
              <a:rPr lang="en-GB" dirty="0" err="1"/>
              <a:t>wynebir</a:t>
            </a:r>
            <a:r>
              <a:rPr lang="en-GB" dirty="0"/>
              <a:t> </a:t>
            </a:r>
            <a:r>
              <a:rPr lang="en-GB" dirty="0" err="1"/>
              <a:t>gan</a:t>
            </a:r>
            <a:r>
              <a:rPr lang="en-GB" dirty="0"/>
              <a:t> </a:t>
            </a:r>
            <a:r>
              <a:rPr lang="en-GB" dirty="0" err="1"/>
              <a:t>sefydliad</a:t>
            </a:r>
            <a:r>
              <a:rPr lang="en-GB" dirty="0"/>
              <a:t> </a:t>
            </a:r>
            <a:r>
              <a:rPr lang="en-GB" dirty="0" err="1"/>
              <a:t>perthnasol</a:t>
            </a:r>
            <a:r>
              <a:rPr lang="en-GB" dirty="0"/>
              <a:t> ac </a:t>
            </a:r>
            <a:r>
              <a:rPr lang="en-GB" dirty="0" err="1"/>
              <a:t>awgrymwch</a:t>
            </a:r>
            <a:r>
              <a:rPr lang="en-GB" dirty="0"/>
              <a:t> </a:t>
            </a:r>
            <a:r>
              <a:rPr lang="en-GB" dirty="0" err="1"/>
              <a:t>ddull</a:t>
            </a:r>
            <a:r>
              <a:rPr lang="en-GB" dirty="0"/>
              <a:t> </a:t>
            </a:r>
            <a:r>
              <a:rPr lang="en-GB" dirty="0" err="1"/>
              <a:t>posibl</a:t>
            </a:r>
            <a:r>
              <a:rPr lang="en-GB" dirty="0"/>
              <a:t> o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mater </a:t>
            </a:r>
            <a:r>
              <a:rPr lang="en-GB" dirty="0" err="1"/>
              <a:t>hwn</a:t>
            </a:r>
            <a:r>
              <a:rPr lang="en-GB" dirty="0"/>
              <a:t>. </a:t>
            </a:r>
            <a:r>
              <a:rPr lang="en-GB" dirty="0" err="1"/>
              <a:t>Dylech</a:t>
            </a:r>
            <a:r>
              <a:rPr lang="en-GB" dirty="0"/>
              <a:t> </a:t>
            </a:r>
            <a:r>
              <a:rPr lang="en-GB" dirty="0" err="1"/>
              <a:t>gynnwys</a:t>
            </a:r>
            <a:r>
              <a:rPr lang="en-GB" dirty="0"/>
              <a:t> </a:t>
            </a:r>
            <a:r>
              <a:rPr lang="en-GB" dirty="0" err="1"/>
              <a:t>offeryn</a:t>
            </a:r>
            <a:r>
              <a:rPr lang="en-GB" dirty="0"/>
              <a:t> </a:t>
            </a:r>
            <a:r>
              <a:rPr lang="en-GB" dirty="0" err="1"/>
              <a:t>dadansoddi</a:t>
            </a:r>
            <a:r>
              <a:rPr lang="en-GB" dirty="0"/>
              <a:t> </a:t>
            </a:r>
            <a:r>
              <a:rPr lang="en-GB" dirty="0" err="1"/>
              <a:t>perthnasol</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trafodaeth</a:t>
            </a:r>
            <a:r>
              <a:rPr lang="en-GB" dirty="0"/>
              <a:t> </a:t>
            </a:r>
            <a:r>
              <a:rPr lang="en-GB" dirty="0" err="1"/>
              <a:t>ymhellach</a:t>
            </a:r>
            <a:r>
              <a:rPr lang="en-GB" b="1" dirty="0"/>
              <a:t>.</a:t>
            </a:r>
            <a:r>
              <a:rPr lang="en-GB" dirty="0">
                <a:effectLst/>
              </a:rPr>
              <a:t> </a:t>
            </a:r>
            <a:endParaRPr lang="en-US" dirty="0"/>
          </a:p>
        </p:txBody>
      </p:sp>
    </p:spTree>
    <p:extLst>
      <p:ext uri="{BB962C8B-B14F-4D97-AF65-F5344CB8AC3E}">
        <p14:creationId xmlns:p14="http://schemas.microsoft.com/office/powerpoint/2010/main" val="1875155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D66E-C21F-0940-A5CB-7509630436E5}"/>
              </a:ext>
            </a:extLst>
          </p:cNvPr>
          <p:cNvSpPr>
            <a:spLocks noGrp="1"/>
          </p:cNvSpPr>
          <p:nvPr>
            <p:ph type="title"/>
          </p:nvPr>
        </p:nvSpPr>
        <p:spPr>
          <a:xfrm>
            <a:off x="1251678" y="382385"/>
            <a:ext cx="10621008" cy="1492132"/>
          </a:xfrm>
        </p:spPr>
        <p:txBody>
          <a:bodyPr>
            <a:normAutofit fontScale="90000"/>
          </a:bodyPr>
          <a:lstStyle/>
          <a:p>
            <a:r>
              <a:rPr lang="en-US" dirty="0" err="1"/>
              <a:t>Ymgorffori'r</a:t>
            </a:r>
            <a:r>
              <a:rPr lang="en-US" dirty="0"/>
              <a:t> CCUHP o </a:t>
            </a:r>
            <a:r>
              <a:rPr lang="en-US" dirty="0" err="1"/>
              <a:t>fewn</a:t>
            </a:r>
            <a:r>
              <a:rPr lang="en-US" dirty="0"/>
              <a:t> </a:t>
            </a:r>
            <a:r>
              <a:rPr lang="en-US" dirty="0" err="1"/>
              <a:t>lleoliad</a:t>
            </a:r>
            <a:r>
              <a:rPr lang="en-US" dirty="0"/>
              <a:t> </a:t>
            </a:r>
            <a:r>
              <a:rPr lang="en-US" dirty="0" err="1"/>
              <a:t>addysg</a:t>
            </a:r>
            <a:r>
              <a:rPr lang="en-US" dirty="0"/>
              <a:t> </a:t>
            </a:r>
            <a:r>
              <a:rPr lang="en-US" dirty="0" err="1"/>
              <a:t>gynradd</a:t>
            </a:r>
            <a:r>
              <a:rPr lang="en-US" dirty="0"/>
              <a:t> </a:t>
            </a:r>
            <a:r>
              <a:rPr lang="en-US" dirty="0" err="1"/>
              <a:t>yng</a:t>
            </a:r>
            <a:r>
              <a:rPr lang="en-US" dirty="0"/>
              <a:t> </a:t>
            </a:r>
            <a:r>
              <a:rPr lang="en-US" dirty="0" err="1"/>
              <a:t>Nghymru</a:t>
            </a:r>
            <a:endParaRPr lang="en-US" dirty="0"/>
          </a:p>
        </p:txBody>
      </p:sp>
      <p:sp>
        <p:nvSpPr>
          <p:cNvPr id="3" name="Content Placeholder 2">
            <a:extLst>
              <a:ext uri="{FF2B5EF4-FFF2-40B4-BE49-F238E27FC236}">
                <a16:creationId xmlns:a16="http://schemas.microsoft.com/office/drawing/2014/main" id="{798F9207-AC18-C245-B0CA-122D43D7B41A}"/>
              </a:ext>
            </a:extLst>
          </p:cNvPr>
          <p:cNvSpPr>
            <a:spLocks noGrp="1"/>
          </p:cNvSpPr>
          <p:nvPr>
            <p:ph idx="1"/>
          </p:nvPr>
        </p:nvSpPr>
        <p:spPr>
          <a:xfrm>
            <a:off x="1251678" y="2373087"/>
            <a:ext cx="10178322" cy="3593591"/>
          </a:xfrm>
        </p:spPr>
        <p:txBody>
          <a:bodyPr>
            <a:noAutofit/>
          </a:bodyPr>
          <a:lstStyle/>
          <a:p>
            <a:r>
              <a:rPr lang="en-US" sz="3200" dirty="0" err="1"/>
              <a:t>Trosolwg</a:t>
            </a:r>
            <a:r>
              <a:rPr lang="en-US" sz="3200" dirty="0"/>
              <a:t> y CCUHP</a:t>
            </a:r>
          </a:p>
          <a:p>
            <a:r>
              <a:rPr lang="en-US" sz="3200" dirty="0" err="1"/>
              <a:t>Deddfwriaeth</a:t>
            </a:r>
            <a:r>
              <a:rPr lang="en-US" sz="3200" dirty="0"/>
              <a:t> a </a:t>
            </a:r>
            <a:r>
              <a:rPr lang="en-US" sz="3200" dirty="0" err="1"/>
              <a:t>pholisi</a:t>
            </a:r>
            <a:r>
              <a:rPr lang="en-US" sz="3200" dirty="0"/>
              <a:t> </a:t>
            </a:r>
            <a:r>
              <a:rPr lang="en-US" sz="3200" dirty="0" err="1"/>
              <a:t>cyfredol</a:t>
            </a:r>
            <a:r>
              <a:rPr lang="en-US" sz="3200" dirty="0"/>
              <a:t> </a:t>
            </a:r>
            <a:r>
              <a:rPr lang="en-US" sz="3200" dirty="0" err="1"/>
              <a:t>yng</a:t>
            </a:r>
            <a:r>
              <a:rPr lang="en-US" sz="3200" dirty="0"/>
              <a:t> </a:t>
            </a:r>
            <a:r>
              <a:rPr lang="en-US" sz="3200" dirty="0" err="1"/>
              <a:t>Nghymru</a:t>
            </a:r>
            <a:endParaRPr lang="en-US" sz="3200" dirty="0"/>
          </a:p>
          <a:p>
            <a:r>
              <a:rPr lang="en-US" sz="3200" dirty="0" err="1"/>
              <a:t>Rhwystrau</a:t>
            </a:r>
            <a:r>
              <a:rPr lang="en-US" sz="3200" dirty="0"/>
              <a:t> </a:t>
            </a:r>
            <a:r>
              <a:rPr lang="en-US" sz="3200" dirty="0" err="1"/>
              <a:t>allweddol</a:t>
            </a:r>
            <a:r>
              <a:rPr lang="en-US" sz="3200" dirty="0"/>
              <a:t> </a:t>
            </a:r>
            <a:r>
              <a:rPr lang="en-US" sz="3200" dirty="0" err="1"/>
              <a:t>i</a:t>
            </a:r>
            <a:r>
              <a:rPr lang="en-US" sz="3200" dirty="0"/>
              <a:t> </a:t>
            </a:r>
            <a:r>
              <a:rPr lang="en-US" sz="3200" dirty="0" err="1"/>
              <a:t>weithredu'r</a:t>
            </a:r>
            <a:r>
              <a:rPr lang="en-US" sz="3200" dirty="0"/>
              <a:t> CCUHP </a:t>
            </a:r>
            <a:r>
              <a:rPr lang="en-US" sz="3200" dirty="0" err="1"/>
              <a:t>yn</a:t>
            </a:r>
            <a:r>
              <a:rPr lang="en-US" sz="3200" dirty="0"/>
              <a:t> </a:t>
            </a:r>
            <a:r>
              <a:rPr lang="en-US" sz="3200" dirty="0" err="1"/>
              <a:t>llwyddiannus</a:t>
            </a:r>
            <a:r>
              <a:rPr lang="en-US" sz="3200" dirty="0"/>
              <a:t> </a:t>
            </a:r>
            <a:r>
              <a:rPr lang="en-US" sz="3200" dirty="0" err="1"/>
              <a:t>mewn</a:t>
            </a:r>
            <a:r>
              <a:rPr lang="en-US" sz="3200" dirty="0"/>
              <a:t> </a:t>
            </a:r>
            <a:r>
              <a:rPr lang="en-US" sz="3200" dirty="0" err="1"/>
              <a:t>lleoliadau</a:t>
            </a:r>
            <a:r>
              <a:rPr lang="en-US" sz="3200" dirty="0"/>
              <a:t> </a:t>
            </a:r>
            <a:r>
              <a:rPr lang="en-US" sz="3200" dirty="0" err="1"/>
              <a:t>addysgol</a:t>
            </a:r>
            <a:endParaRPr lang="en-US" sz="3200" dirty="0"/>
          </a:p>
          <a:p>
            <a:r>
              <a:rPr lang="en-US" sz="3200" dirty="0" err="1"/>
              <a:t>Dadansoddiad</a:t>
            </a:r>
            <a:endParaRPr lang="en-US" sz="3200" dirty="0"/>
          </a:p>
          <a:p>
            <a:r>
              <a:rPr lang="en-US" sz="3200" dirty="0" err="1"/>
              <a:t>Argymhellion</a:t>
            </a:r>
            <a:r>
              <a:rPr lang="en-US" sz="3200" dirty="0"/>
              <a:t> </a:t>
            </a:r>
            <a:r>
              <a:rPr lang="en-US" sz="3200" dirty="0" err="1"/>
              <a:t>ar</a:t>
            </a:r>
            <a:r>
              <a:rPr lang="en-US" sz="3200" dirty="0"/>
              <a:t> </a:t>
            </a:r>
            <a:r>
              <a:rPr lang="en-US" sz="3200" dirty="0" err="1"/>
              <a:t>gyfer</a:t>
            </a:r>
            <a:r>
              <a:rPr lang="en-US" sz="3200" dirty="0"/>
              <a:t> y </a:t>
            </a:r>
            <a:r>
              <a:rPr lang="en-US" sz="3200" dirty="0" err="1"/>
              <a:t>dyfodol</a:t>
            </a:r>
            <a:endParaRPr lang="en-US" sz="3200" dirty="0"/>
          </a:p>
        </p:txBody>
      </p:sp>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spTree>
    <p:extLst>
      <p:ext uri="{BB962C8B-B14F-4D97-AF65-F5344CB8AC3E}">
        <p14:creationId xmlns:p14="http://schemas.microsoft.com/office/powerpoint/2010/main" val="1740838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54C54B-727B-AF43-A930-612EDD0EBF56}"/>
              </a:ext>
            </a:extLst>
          </p:cNvPr>
          <p:cNvSpPr>
            <a:spLocks noGrp="1"/>
          </p:cNvSpPr>
          <p:nvPr>
            <p:ph type="title"/>
          </p:nvPr>
        </p:nvSpPr>
        <p:spPr>
          <a:xfrm>
            <a:off x="608747" y="5296428"/>
            <a:ext cx="6706453" cy="1196670"/>
          </a:xfrm>
        </p:spPr>
        <p:txBody>
          <a:bodyPr>
            <a:normAutofit/>
          </a:bodyPr>
          <a:lstStyle/>
          <a:p>
            <a:pPr algn="ctr"/>
            <a:r>
              <a:rPr lang="en-US" dirty="0"/>
              <a:t>CONFENSIWN Y CENHEDLOEDD UNEDIG AR HAWLIAU’R PLENTYN</a:t>
            </a:r>
          </a:p>
        </p:txBody>
      </p:sp>
      <p:pic>
        <p:nvPicPr>
          <p:cNvPr id="5" name="Picture 4">
            <a:extLst>
              <a:ext uri="{FF2B5EF4-FFF2-40B4-BE49-F238E27FC236}">
                <a16:creationId xmlns:a16="http://schemas.microsoft.com/office/drawing/2014/main" id="{3EE3231B-F856-5A41-A633-8A5AD068DE4B}"/>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6" name="Title 1">
            <a:extLst>
              <a:ext uri="{FF2B5EF4-FFF2-40B4-BE49-F238E27FC236}">
                <a16:creationId xmlns:a16="http://schemas.microsoft.com/office/drawing/2014/main" id="{272AA2E0-A401-1742-AD2B-483AA3ABA9A8}"/>
              </a:ext>
            </a:extLst>
          </p:cNvPr>
          <p:cNvSpPr txBox="1">
            <a:spLocks/>
          </p:cNvSpPr>
          <p:nvPr/>
        </p:nvSpPr>
        <p:spPr>
          <a:xfrm>
            <a:off x="1103938" y="382385"/>
            <a:ext cx="2971979" cy="746066"/>
          </a:xfrm>
          <a:prstGeom prst="rect">
            <a:avLst/>
          </a:prstGeom>
        </p:spPr>
        <p:txBody>
          <a:bodyPr vert="horz" lIns="91440" tIns="45720" rIns="91440" bIns="45720" rtlCol="0" anchor="b">
            <a:normAutofit fontScale="97500" lnSpcReduction="10000"/>
          </a:bodyPr>
          <a:lstStyle>
            <a:lvl1pPr algn="l" defTabSz="914400" rtl="0" eaLnBrk="1" latinLnBrk="0" hangingPunct="1">
              <a:lnSpc>
                <a:spcPct val="100000"/>
              </a:lnSpc>
              <a:spcBef>
                <a:spcPct val="0"/>
              </a:spcBef>
              <a:buNone/>
              <a:defRPr sz="1900" b="1" i="0" kern="1200" cap="all" spc="300" baseline="0">
                <a:solidFill>
                  <a:schemeClr val="accent1"/>
                </a:solidFill>
                <a:latin typeface="+mn-lt"/>
                <a:ea typeface="+mj-ea"/>
                <a:cs typeface="+mj-cs"/>
              </a:defRPr>
            </a:lvl1pPr>
          </a:lstStyle>
          <a:p>
            <a:r>
              <a:rPr lang="en-US" sz="4600" dirty="0" err="1">
                <a:solidFill>
                  <a:schemeClr val="tx1"/>
                </a:solidFill>
                <a:latin typeface="+mj-lt"/>
              </a:rPr>
              <a:t>trosolwg</a:t>
            </a:r>
            <a:endParaRPr lang="en-US" sz="4600" dirty="0">
              <a:solidFill>
                <a:schemeClr val="tx1"/>
              </a:solidFill>
              <a:latin typeface="+mj-lt"/>
            </a:endParaRPr>
          </a:p>
        </p:txBody>
      </p:sp>
      <p:pic>
        <p:nvPicPr>
          <p:cNvPr id="7" name="Picture 6">
            <a:extLst>
              <a:ext uri="{FF2B5EF4-FFF2-40B4-BE49-F238E27FC236}">
                <a16:creationId xmlns:a16="http://schemas.microsoft.com/office/drawing/2014/main" id="{62C8DDE9-8447-D64C-8302-8D51192B544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0" b="100000" l="0" r="100000">
                        <a14:foregroundMark x1="54000" y1="84426" x2="54000" y2="84426"/>
                        <a14:foregroundMark x1="53600" y1="79918" x2="53600" y2="79918"/>
                        <a14:foregroundMark x1="68800" y1="71721" x2="68800" y2="71721"/>
                        <a14:foregroundMark x1="58800" y1="70492" x2="58800" y2="70492"/>
                        <a14:foregroundMark x1="57600" y1="74180" x2="57600" y2="74180"/>
                        <a14:foregroundMark x1="79600" y1="81557" x2="79600" y2="81557"/>
                        <a14:foregroundMark x1="90000" y1="55738" x2="90000" y2="55738"/>
                        <a14:foregroundMark x1="76000" y1="50820" x2="76000" y2="50820"/>
                        <a14:foregroundMark x1="88400" y1="29508" x2="88400" y2="29508"/>
                        <a14:foregroundMark x1="71200" y1="11475" x2="71200" y2="11475"/>
                        <a14:foregroundMark x1="70000" y1="17213" x2="70000" y2="17213"/>
                        <a14:foregroundMark x1="48400" y1="16393" x2="48400" y2="16393"/>
                        <a14:foregroundMark x1="54000" y1="6557" x2="54000" y2="6557"/>
                        <a14:foregroundMark x1="51600" y1="9016" x2="51600" y2="9016"/>
                        <a14:foregroundMark x1="29200" y1="11066" x2="29200" y2="11066"/>
                        <a14:foregroundMark x1="31600" y1="22541" x2="31600" y2="22541"/>
                        <a14:foregroundMark x1="29200" y1="18033" x2="29200" y2="18033"/>
                        <a14:foregroundMark x1="35200" y1="18033" x2="32400" y2="17213"/>
                        <a14:foregroundMark x1="32400" y1="9426" x2="32400" y2="9426"/>
                        <a14:foregroundMark x1="33600" y1="6557" x2="33600" y2="6557"/>
                        <a14:foregroundMark x1="29600" y1="14344" x2="30000" y2="11066"/>
                        <a14:foregroundMark x1="34800" y1="15574" x2="34800" y2="15574"/>
                        <a14:foregroundMark x1="16400" y1="30328" x2="10400" y2="26230"/>
                        <a14:foregroundMark x1="17200" y1="52459" x2="2400" y2="50820"/>
                        <a14:foregroundMark x1="9200" y1="81148" x2="16000" y2="76230"/>
                        <a14:foregroundMark x1="29600" y1="97131" x2="39200" y2="79508"/>
                        <a14:foregroundMark x1="60400" y1="97951" x2="58800" y2="90164"/>
                        <a14:foregroundMark x1="71600" y1="79098" x2="71600" y2="79098"/>
                        <a14:foregroundMark x1="67200" y1="80738" x2="67200" y2="80738"/>
                        <a14:foregroundMark x1="78800" y1="66393" x2="78800" y2="66393"/>
                        <a14:foregroundMark x1="80800" y1="64344" x2="80800" y2="64344"/>
                        <a14:foregroundMark x1="82400" y1="47951" x2="82400" y2="47951"/>
                        <a14:foregroundMark x1="71200" y1="23770" x2="71200" y2="23770"/>
                        <a14:foregroundMark x1="58400" y1="19262" x2="58400" y2="19262"/>
                        <a14:foregroundMark x1="41200" y1="14344" x2="41200" y2="14344"/>
                        <a14:foregroundMark x1="36400" y1="6967" x2="36400" y2="6967"/>
                        <a14:foregroundMark x1="27200" y1="80738" x2="27200" y2="80738"/>
                      </a14:backgroundRemoval>
                    </a14:imgEffect>
                  </a14:imgLayer>
                </a14:imgProps>
              </a:ext>
            </a:extLst>
          </a:blip>
          <a:stretch>
            <a:fillRect/>
          </a:stretch>
        </p:blipFill>
        <p:spPr>
          <a:xfrm>
            <a:off x="4697432" y="286495"/>
            <a:ext cx="2338368" cy="2282248"/>
          </a:xfrm>
          <a:prstGeom prst="rect">
            <a:avLst/>
          </a:prstGeom>
        </p:spPr>
      </p:pic>
      <p:sp>
        <p:nvSpPr>
          <p:cNvPr id="8" name="TextBox 7">
            <a:extLst>
              <a:ext uri="{FF2B5EF4-FFF2-40B4-BE49-F238E27FC236}">
                <a16:creationId xmlns:a16="http://schemas.microsoft.com/office/drawing/2014/main" id="{A0DAD0F5-8BFE-DD4B-A1B1-BFB7A0DCB516}"/>
              </a:ext>
            </a:extLst>
          </p:cNvPr>
          <p:cNvSpPr txBox="1"/>
          <p:nvPr/>
        </p:nvSpPr>
        <p:spPr>
          <a:xfrm>
            <a:off x="608747" y="2153449"/>
            <a:ext cx="6427053" cy="4524315"/>
          </a:xfrm>
          <a:prstGeom prst="rect">
            <a:avLst/>
          </a:prstGeom>
          <a:noFill/>
        </p:spPr>
        <p:txBody>
          <a:bodyPr wrap="square" rtlCol="0">
            <a:spAutoFit/>
          </a:bodyPr>
          <a:lstStyle/>
          <a:p>
            <a:r>
              <a:rPr lang="en-US" dirty="0"/>
              <a:t>Mae </a:t>
            </a:r>
            <a:r>
              <a:rPr lang="en-US" dirty="0" err="1"/>
              <a:t>gan</a:t>
            </a:r>
            <a:r>
              <a:rPr lang="en-US" dirty="0"/>
              <a:t> </a:t>
            </a:r>
            <a:r>
              <a:rPr lang="en-US" dirty="0" err="1"/>
              <a:t>blant</a:t>
            </a:r>
            <a:r>
              <a:rPr lang="en-US" dirty="0"/>
              <a:t> </a:t>
            </a:r>
            <a:r>
              <a:rPr lang="en-US" dirty="0" err="1"/>
              <a:t>hawl</a:t>
            </a:r>
            <a:r>
              <a:rPr lang="en-US" dirty="0"/>
              <a:t> </a:t>
            </a:r>
            <a:r>
              <a:rPr lang="en-US" dirty="0" err="1"/>
              <a:t>i'w</a:t>
            </a:r>
            <a:r>
              <a:rPr lang="en-US" dirty="0"/>
              <a:t> </a:t>
            </a:r>
            <a:r>
              <a:rPr lang="en-US" dirty="0" err="1"/>
              <a:t>hawliau</a:t>
            </a:r>
            <a:r>
              <a:rPr lang="en-US" dirty="0"/>
              <a:t> </a:t>
            </a:r>
            <a:r>
              <a:rPr lang="en-US" dirty="0" err="1"/>
              <a:t>dynol</a:t>
            </a:r>
            <a:endParaRPr lang="en-US" dirty="0"/>
          </a:p>
          <a:p>
            <a:endParaRPr lang="en-US" dirty="0"/>
          </a:p>
          <a:p>
            <a:r>
              <a:rPr lang="en-US" dirty="0"/>
              <a:t>54 </a:t>
            </a:r>
            <a:r>
              <a:rPr lang="en-US" dirty="0" err="1"/>
              <a:t>Erthygl</a:t>
            </a:r>
            <a:r>
              <a:rPr lang="en-US" dirty="0"/>
              <a:t> </a:t>
            </a:r>
            <a:r>
              <a:rPr lang="en-US" dirty="0" err="1"/>
              <a:t>yn</a:t>
            </a:r>
            <a:r>
              <a:rPr lang="en-US" dirty="0"/>
              <a:t> y CCUHP</a:t>
            </a:r>
          </a:p>
          <a:p>
            <a:endParaRPr lang="en-US" dirty="0"/>
          </a:p>
          <a:p>
            <a:r>
              <a:rPr lang="en-US" dirty="0"/>
              <a:t>Mae </a:t>
            </a:r>
            <a:r>
              <a:rPr lang="en-US" dirty="0" err="1"/>
              <a:t>gan</a:t>
            </a:r>
            <a:r>
              <a:rPr lang="en-US" dirty="0"/>
              <a:t> bob </a:t>
            </a:r>
            <a:r>
              <a:rPr lang="en-US" dirty="0" err="1"/>
              <a:t>plentyn</a:t>
            </a:r>
            <a:r>
              <a:rPr lang="en-US" dirty="0"/>
              <a:t> </a:t>
            </a:r>
            <a:r>
              <a:rPr lang="en-US" dirty="0" err="1"/>
              <a:t>hawliau</a:t>
            </a:r>
            <a:r>
              <a:rPr lang="en-US" dirty="0"/>
              <a:t>, </a:t>
            </a:r>
            <a:r>
              <a:rPr lang="en-US" dirty="0" err="1"/>
              <a:t>beth</a:t>
            </a:r>
            <a:r>
              <a:rPr lang="en-US" dirty="0"/>
              <a:t> </a:t>
            </a:r>
            <a:r>
              <a:rPr lang="en-US" dirty="0" err="1"/>
              <a:t>bynnag</a:t>
            </a:r>
            <a:r>
              <a:rPr lang="en-US" dirty="0"/>
              <a:t> </a:t>
            </a:r>
            <a:r>
              <a:rPr lang="en-US" dirty="0" err="1"/>
              <a:t>fo'u</a:t>
            </a:r>
            <a:r>
              <a:rPr lang="en-US" dirty="0"/>
              <a:t> </a:t>
            </a:r>
            <a:r>
              <a:rPr lang="en-US" dirty="0" err="1"/>
              <a:t>hethnigrwydd</a:t>
            </a:r>
            <a:r>
              <a:rPr lang="en-US" dirty="0"/>
              <a:t>, </a:t>
            </a:r>
            <a:r>
              <a:rPr lang="en-US" dirty="0" err="1"/>
              <a:t>rhyw</a:t>
            </a:r>
            <a:r>
              <a:rPr lang="en-US" dirty="0"/>
              <a:t>, </a:t>
            </a:r>
          </a:p>
          <a:p>
            <a:r>
              <a:rPr lang="en-US" dirty="0" err="1"/>
              <a:t>crefydd</a:t>
            </a:r>
            <a:r>
              <a:rPr lang="en-US" dirty="0"/>
              <a:t>, </a:t>
            </a:r>
            <a:r>
              <a:rPr lang="en-US" dirty="0" err="1"/>
              <a:t>iaith</a:t>
            </a:r>
            <a:r>
              <a:rPr lang="en-US" dirty="0"/>
              <a:t>, </a:t>
            </a:r>
            <a:r>
              <a:rPr lang="en-US" dirty="0" err="1"/>
              <a:t>galluoedd</a:t>
            </a:r>
            <a:r>
              <a:rPr lang="en-US" dirty="0"/>
              <a:t> </a:t>
            </a:r>
            <a:r>
              <a:rPr lang="en-US" dirty="0" err="1"/>
              <a:t>neu</a:t>
            </a:r>
            <a:r>
              <a:rPr lang="en-US" dirty="0"/>
              <a:t> </a:t>
            </a:r>
            <a:r>
              <a:rPr lang="en-US" dirty="0" err="1"/>
              <a:t>unrhyw</a:t>
            </a:r>
            <a:r>
              <a:rPr lang="en-US" dirty="0"/>
              <a:t> </a:t>
            </a:r>
            <a:r>
              <a:rPr lang="en-US" dirty="0" err="1"/>
              <a:t>statws</a:t>
            </a:r>
            <a:r>
              <a:rPr lang="en-US" dirty="0"/>
              <a:t> </a:t>
            </a:r>
            <a:r>
              <a:rPr lang="en-US" dirty="0" err="1"/>
              <a:t>arall</a:t>
            </a:r>
            <a:endParaRPr lang="en-US" dirty="0"/>
          </a:p>
          <a:p>
            <a:endParaRPr lang="en-US" dirty="0"/>
          </a:p>
          <a:p>
            <a:r>
              <a:rPr lang="en-US" dirty="0" err="1"/>
              <a:t>Mae'r</a:t>
            </a:r>
            <a:r>
              <a:rPr lang="en-US" dirty="0"/>
              <a:t> </a:t>
            </a:r>
            <a:r>
              <a:rPr lang="en-US" dirty="0" err="1"/>
              <a:t>Confensiwn</a:t>
            </a:r>
            <a:r>
              <a:rPr lang="en-US" dirty="0"/>
              <a:t> </a:t>
            </a:r>
            <a:r>
              <a:rPr lang="en-US" dirty="0" err="1"/>
              <a:t>yn</a:t>
            </a:r>
            <a:r>
              <a:rPr lang="en-US" dirty="0"/>
              <a:t> </a:t>
            </a:r>
            <a:r>
              <a:rPr lang="en-US" dirty="0" err="1"/>
              <a:t>trefnu</a:t>
            </a:r>
            <a:r>
              <a:rPr lang="en-US" dirty="0"/>
              <a:t> </a:t>
            </a:r>
            <a:r>
              <a:rPr lang="en-US" dirty="0" err="1"/>
              <a:t>hawliau</a:t>
            </a:r>
            <a:r>
              <a:rPr lang="en-US" dirty="0"/>
              <a:t> plant </a:t>
            </a:r>
            <a:r>
              <a:rPr lang="en-US" dirty="0" err="1"/>
              <a:t>i</a:t>
            </a:r>
            <a:r>
              <a:rPr lang="en-US" dirty="0"/>
              <a:t> </a:t>
            </a:r>
            <a:r>
              <a:rPr lang="en-US" dirty="0" err="1"/>
              <a:t>dri</a:t>
            </a:r>
            <a:r>
              <a:rPr lang="en-US" dirty="0"/>
              <a:t> </a:t>
            </a:r>
            <a:r>
              <a:rPr lang="en-US" dirty="0" err="1"/>
              <a:t>chategori</a:t>
            </a:r>
            <a:r>
              <a:rPr lang="en-US" dirty="0"/>
              <a:t>: </a:t>
            </a:r>
            <a:r>
              <a:rPr lang="en-US" dirty="0" err="1"/>
              <a:t>darpariaeth</a:t>
            </a:r>
            <a:r>
              <a:rPr lang="en-US" dirty="0"/>
              <a:t>, </a:t>
            </a:r>
            <a:r>
              <a:rPr lang="en-US" dirty="0" err="1"/>
              <a:t>diogelu</a:t>
            </a:r>
            <a:r>
              <a:rPr lang="en-US" dirty="0"/>
              <a:t> a </a:t>
            </a:r>
            <a:r>
              <a:rPr lang="en-US" dirty="0" err="1"/>
              <a:t>chyfranogiad</a:t>
            </a:r>
            <a:r>
              <a:rPr lang="en-US" dirty="0"/>
              <a:t>.</a:t>
            </a:r>
          </a:p>
          <a:p>
            <a:pPr algn="r"/>
            <a:endParaRPr lang="en-US" dirty="0"/>
          </a:p>
          <a:p>
            <a:pPr algn="r"/>
            <a:r>
              <a:rPr lang="en-US" dirty="0"/>
              <a:t>(Children’s Commissioner for Wales, 2017)</a:t>
            </a:r>
          </a:p>
          <a:p>
            <a:endParaRPr lang="en-US" dirty="0"/>
          </a:p>
          <a:p>
            <a:endParaRPr lang="en-US" dirty="0"/>
          </a:p>
          <a:p>
            <a:endParaRPr lang="en-US" dirty="0"/>
          </a:p>
          <a:p>
            <a:endParaRPr lang="en-US" dirty="0"/>
          </a:p>
          <a:p>
            <a:endParaRPr lang="en-US" dirty="0"/>
          </a:p>
        </p:txBody>
      </p:sp>
      <p:pic>
        <p:nvPicPr>
          <p:cNvPr id="10" name="Picture 9">
            <a:extLst>
              <a:ext uri="{FF2B5EF4-FFF2-40B4-BE49-F238E27FC236}">
                <a16:creationId xmlns:a16="http://schemas.microsoft.com/office/drawing/2014/main" id="{D8AF0F1B-8F1F-CA4D-B5D3-165FC46CE522}"/>
              </a:ext>
            </a:extLst>
          </p:cNvPr>
          <p:cNvPicPr>
            <a:picLocks noChangeAspect="1"/>
          </p:cNvPicPr>
          <p:nvPr/>
        </p:nvPicPr>
        <p:blipFill>
          <a:blip r:embed="rId6"/>
          <a:stretch>
            <a:fillRect/>
          </a:stretch>
        </p:blipFill>
        <p:spPr>
          <a:xfrm>
            <a:off x="7696200" y="655605"/>
            <a:ext cx="4365892" cy="5652827"/>
          </a:xfrm>
          <a:prstGeom prst="rect">
            <a:avLst/>
          </a:prstGeom>
        </p:spPr>
      </p:pic>
      <p:sp>
        <p:nvSpPr>
          <p:cNvPr id="11" name="TextBox 10">
            <a:extLst>
              <a:ext uri="{FF2B5EF4-FFF2-40B4-BE49-F238E27FC236}">
                <a16:creationId xmlns:a16="http://schemas.microsoft.com/office/drawing/2014/main" id="{939DC1AC-EF0D-3846-A42F-E8CA89412CC7}"/>
              </a:ext>
            </a:extLst>
          </p:cNvPr>
          <p:cNvSpPr txBox="1"/>
          <p:nvPr/>
        </p:nvSpPr>
        <p:spPr>
          <a:xfrm>
            <a:off x="9312122" y="6308432"/>
            <a:ext cx="2865721" cy="369332"/>
          </a:xfrm>
          <a:prstGeom prst="rect">
            <a:avLst/>
          </a:prstGeom>
          <a:noFill/>
        </p:spPr>
        <p:txBody>
          <a:bodyPr wrap="none" rtlCol="0">
            <a:spAutoFit/>
          </a:bodyPr>
          <a:lstStyle/>
          <a:p>
            <a:r>
              <a:rPr lang="en-US" dirty="0">
                <a:solidFill>
                  <a:schemeClr val="bg1"/>
                </a:solidFill>
              </a:rPr>
              <a:t>(</a:t>
            </a:r>
            <a:r>
              <a:rPr lang="en-US" dirty="0" err="1">
                <a:solidFill>
                  <a:schemeClr val="bg1"/>
                </a:solidFill>
              </a:rPr>
              <a:t>Hawliau</a:t>
            </a:r>
            <a:r>
              <a:rPr lang="en-US" dirty="0">
                <a:solidFill>
                  <a:schemeClr val="bg1"/>
                </a:solidFill>
              </a:rPr>
              <a:t> Plant </a:t>
            </a:r>
            <a:r>
              <a:rPr lang="en-US" dirty="0" err="1">
                <a:solidFill>
                  <a:schemeClr val="bg1"/>
                </a:solidFill>
              </a:rPr>
              <a:t>Cymru</a:t>
            </a:r>
            <a:r>
              <a:rPr lang="en-US" dirty="0">
                <a:solidFill>
                  <a:schemeClr val="bg1"/>
                </a:solidFill>
              </a:rPr>
              <a:t>, 2019)</a:t>
            </a:r>
          </a:p>
        </p:txBody>
      </p:sp>
    </p:spTree>
    <p:extLst>
      <p:ext uri="{BB962C8B-B14F-4D97-AF65-F5344CB8AC3E}">
        <p14:creationId xmlns:p14="http://schemas.microsoft.com/office/powerpoint/2010/main" val="1185855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D66E-C21F-0940-A5CB-7509630436E5}"/>
              </a:ext>
            </a:extLst>
          </p:cNvPr>
          <p:cNvSpPr>
            <a:spLocks noGrp="1"/>
          </p:cNvSpPr>
          <p:nvPr>
            <p:ph type="title"/>
          </p:nvPr>
        </p:nvSpPr>
        <p:spPr>
          <a:xfrm>
            <a:off x="1251678" y="382385"/>
            <a:ext cx="10621008" cy="1492132"/>
          </a:xfrm>
        </p:spPr>
        <p:txBody>
          <a:bodyPr>
            <a:normAutofit/>
          </a:bodyPr>
          <a:lstStyle/>
          <a:p>
            <a:r>
              <a:rPr lang="en-US" dirty="0" err="1"/>
              <a:t>Deddfwriaeth</a:t>
            </a:r>
            <a:r>
              <a:rPr lang="en-US" dirty="0"/>
              <a:t> a </a:t>
            </a:r>
            <a:r>
              <a:rPr lang="en-US" dirty="0" err="1"/>
              <a:t>pholisi</a:t>
            </a:r>
            <a:endParaRPr lang="en-US" dirty="0"/>
          </a:p>
        </p:txBody>
      </p:sp>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7" name="Rectangle 6">
            <a:extLst>
              <a:ext uri="{FF2B5EF4-FFF2-40B4-BE49-F238E27FC236}">
                <a16:creationId xmlns:a16="http://schemas.microsoft.com/office/drawing/2014/main" id="{032C45E6-9C3B-964B-B7E8-4526ED91A315}"/>
              </a:ext>
            </a:extLst>
          </p:cNvPr>
          <p:cNvSpPr/>
          <p:nvPr/>
        </p:nvSpPr>
        <p:spPr>
          <a:xfrm>
            <a:off x="1378678" y="1983796"/>
            <a:ext cx="6096000" cy="3338735"/>
          </a:xfrm>
          <a:prstGeom prst="rect">
            <a:avLst/>
          </a:prstGeom>
        </p:spPr>
        <p:txBody>
          <a:bodyPr>
            <a:spAutoFit/>
          </a:bodyPr>
          <a:lstStyle/>
          <a:p>
            <a:pPr>
              <a:lnSpc>
                <a:spcPct val="200000"/>
              </a:lnSpc>
              <a:buFont typeface="Arial" panose="020B0604020202020204" pitchFamily="34" charset="0"/>
              <a:buChar char="•"/>
            </a:pPr>
            <a:r>
              <a:rPr lang="en-GB" b="0" i="0" u="none" strike="noStrike" dirty="0">
                <a:solidFill>
                  <a:srgbClr val="333333"/>
                </a:solidFill>
                <a:effectLst/>
                <a:latin typeface="Open Sans"/>
              </a:rPr>
              <a:t>Beth </a:t>
            </a:r>
            <a:r>
              <a:rPr lang="en-GB" b="0" i="0" u="none" strike="noStrike" dirty="0" err="1">
                <a:solidFill>
                  <a:srgbClr val="333333"/>
                </a:solidFill>
                <a:effectLst/>
                <a:latin typeface="Open Sans"/>
              </a:rPr>
              <a:t>yw</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plentyn</a:t>
            </a:r>
            <a:r>
              <a:rPr lang="en-GB" b="0" i="0" u="none" strike="noStrike" dirty="0">
                <a:solidFill>
                  <a:srgbClr val="333333"/>
                </a:solidFill>
                <a:effectLst/>
                <a:latin typeface="Open Sans"/>
              </a:rPr>
              <a:t> / person </a:t>
            </a:r>
            <a:r>
              <a:rPr lang="en-GB" b="0" i="0" u="none" strike="noStrike" dirty="0" err="1">
                <a:solidFill>
                  <a:srgbClr val="333333"/>
                </a:solidFill>
                <a:effectLst/>
                <a:latin typeface="Open Sans"/>
              </a:rPr>
              <a:t>ifanc</a:t>
            </a:r>
            <a:r>
              <a:rPr lang="en-GB" b="0" i="0" u="none" strike="noStrike" dirty="0">
                <a:solidFill>
                  <a:srgbClr val="333333"/>
                </a:solidFill>
                <a:effectLst/>
                <a:latin typeface="Open Sans"/>
              </a:rPr>
              <a:t> / </a:t>
            </a:r>
            <a:r>
              <a:rPr lang="en-GB" b="0" i="0" u="none" strike="noStrike" dirty="0" err="1">
                <a:solidFill>
                  <a:srgbClr val="333333"/>
                </a:solidFill>
                <a:effectLst/>
                <a:latin typeface="Open Sans"/>
              </a:rPr>
              <a:t>oedolyn</a:t>
            </a:r>
            <a:r>
              <a:rPr lang="en-GB" b="0" i="0" u="none" strike="noStrike" dirty="0">
                <a:solidFill>
                  <a:srgbClr val="333333"/>
                </a:solidFill>
                <a:effectLst/>
                <a:latin typeface="Open Sans"/>
              </a:rPr>
              <a:t>?</a:t>
            </a:r>
          </a:p>
          <a:p>
            <a:pPr>
              <a:lnSpc>
                <a:spcPct val="200000"/>
              </a:lnSpc>
              <a:buFont typeface="Arial" panose="020B0604020202020204" pitchFamily="34" charset="0"/>
              <a:buChar char="•"/>
            </a:pPr>
            <a:r>
              <a:rPr lang="en-GB" b="0" i="0" u="none" strike="noStrike" dirty="0">
                <a:solidFill>
                  <a:srgbClr val="333333"/>
                </a:solidFill>
                <a:effectLst/>
                <a:latin typeface="Open Sans"/>
              </a:rPr>
              <a:t>Beth </a:t>
            </a:r>
            <a:r>
              <a:rPr lang="en-GB" b="0" i="0" u="none" strike="noStrike" dirty="0" err="1">
                <a:solidFill>
                  <a:srgbClr val="333333"/>
                </a:solidFill>
                <a:effectLst/>
                <a:latin typeface="Open Sans"/>
              </a:rPr>
              <a:t>yw</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ystyr</a:t>
            </a:r>
            <a:r>
              <a:rPr lang="en-GB" b="0" i="0" u="none" strike="noStrike" dirty="0">
                <a:solidFill>
                  <a:srgbClr val="333333"/>
                </a:solidFill>
                <a:effectLst/>
                <a:latin typeface="Open Sans"/>
              </a:rPr>
              <a:t> bod </a:t>
            </a:r>
            <a:r>
              <a:rPr lang="en-GB" b="0" i="0" u="none" strike="noStrike" dirty="0" err="1">
                <a:solidFill>
                  <a:srgbClr val="333333"/>
                </a:solidFill>
                <a:effectLst/>
                <a:latin typeface="Open Sans"/>
              </a:rPr>
              <a:t>yn</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blentyn</a:t>
            </a:r>
            <a:r>
              <a:rPr lang="en-GB" b="0" i="0" u="none" strike="noStrike" dirty="0">
                <a:solidFill>
                  <a:srgbClr val="333333"/>
                </a:solidFill>
                <a:effectLst/>
                <a:latin typeface="Open Sans"/>
              </a:rPr>
              <a:t> / person </a:t>
            </a:r>
            <a:r>
              <a:rPr lang="en-GB" b="0" i="0" u="none" strike="noStrike" dirty="0" err="1">
                <a:solidFill>
                  <a:srgbClr val="333333"/>
                </a:solidFill>
                <a:effectLst/>
                <a:latin typeface="Open Sans"/>
              </a:rPr>
              <a:t>ifanc</a:t>
            </a:r>
            <a:r>
              <a:rPr lang="en-GB" b="0" i="0" u="none" strike="noStrike" dirty="0">
                <a:solidFill>
                  <a:srgbClr val="333333"/>
                </a:solidFill>
                <a:effectLst/>
                <a:latin typeface="Open Sans"/>
              </a:rPr>
              <a:t> / </a:t>
            </a:r>
            <a:r>
              <a:rPr lang="en-GB" b="0" i="0" u="none" strike="noStrike" dirty="0" err="1">
                <a:solidFill>
                  <a:srgbClr val="333333"/>
                </a:solidFill>
                <a:effectLst/>
                <a:latin typeface="Open Sans"/>
              </a:rPr>
              <a:t>oedolyn</a:t>
            </a:r>
            <a:r>
              <a:rPr lang="en-GB" b="0" i="0" u="none" strike="noStrike" dirty="0">
                <a:solidFill>
                  <a:srgbClr val="333333"/>
                </a:solidFill>
                <a:effectLst/>
                <a:latin typeface="Open Sans"/>
              </a:rPr>
              <a:t>?</a:t>
            </a:r>
          </a:p>
          <a:p>
            <a:pPr>
              <a:lnSpc>
                <a:spcPct val="200000"/>
              </a:lnSpc>
              <a:buFont typeface="Arial" panose="020B0604020202020204" pitchFamily="34" charset="0"/>
              <a:buChar char="•"/>
            </a:pPr>
            <a:r>
              <a:rPr lang="en-GB" b="0" i="0" u="none" strike="noStrike" dirty="0" err="1">
                <a:solidFill>
                  <a:srgbClr val="333333"/>
                </a:solidFill>
                <a:effectLst/>
                <a:latin typeface="Open Sans"/>
              </a:rPr>
              <a:t>Sut</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mae</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oedolion</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yn</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gwrando</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ar</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leisiau</a:t>
            </a:r>
            <a:r>
              <a:rPr lang="en-GB" b="0" i="0" u="none" strike="noStrike" dirty="0">
                <a:solidFill>
                  <a:srgbClr val="333333"/>
                </a:solidFill>
                <a:effectLst/>
                <a:latin typeface="Open Sans"/>
              </a:rPr>
              <a:t> plant / </a:t>
            </a:r>
            <a:r>
              <a:rPr lang="en-GB" b="0" i="0" u="none" strike="noStrike" dirty="0" err="1">
                <a:solidFill>
                  <a:srgbClr val="333333"/>
                </a:solidFill>
                <a:effectLst/>
                <a:latin typeface="Open Sans"/>
              </a:rPr>
              <a:t>pobl</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ifanc</a:t>
            </a:r>
            <a:r>
              <a:rPr lang="en-GB" b="0" i="0" u="none" strike="noStrike" dirty="0">
                <a:solidFill>
                  <a:srgbClr val="333333"/>
                </a:solidFill>
                <a:effectLst/>
                <a:latin typeface="Open Sans"/>
              </a:rPr>
              <a:t>?</a:t>
            </a:r>
          </a:p>
          <a:p>
            <a:pPr>
              <a:lnSpc>
                <a:spcPct val="200000"/>
              </a:lnSpc>
              <a:buFont typeface="Arial" panose="020B0604020202020204" pitchFamily="34" charset="0"/>
              <a:buChar char="•"/>
            </a:pPr>
            <a:r>
              <a:rPr lang="en-GB" b="0" i="0" u="none" strike="noStrike" dirty="0">
                <a:solidFill>
                  <a:srgbClr val="333333"/>
                </a:solidFill>
                <a:effectLst/>
                <a:latin typeface="Open Sans"/>
              </a:rPr>
              <a:t>Beth </a:t>
            </a:r>
            <a:r>
              <a:rPr lang="en-GB" b="0" i="0" u="none" strike="noStrike" dirty="0" err="1">
                <a:solidFill>
                  <a:srgbClr val="333333"/>
                </a:solidFill>
                <a:effectLst/>
                <a:latin typeface="Open Sans"/>
              </a:rPr>
              <a:t>sy'n</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gysylltiedig</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â</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pharchu</a:t>
            </a:r>
            <a:r>
              <a:rPr lang="en-GB" b="0" i="0" u="none" strike="noStrike" dirty="0">
                <a:solidFill>
                  <a:srgbClr val="333333"/>
                </a:solidFill>
                <a:effectLst/>
                <a:latin typeface="Open Sans"/>
              </a:rPr>
              <a:t> barn plant / </a:t>
            </a:r>
            <a:r>
              <a:rPr lang="en-GB" b="0" i="0" u="none" strike="noStrike" dirty="0" err="1">
                <a:solidFill>
                  <a:srgbClr val="333333"/>
                </a:solidFill>
                <a:effectLst/>
                <a:latin typeface="Open Sans"/>
              </a:rPr>
              <a:t>pobl</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ifanc</a:t>
            </a:r>
            <a:r>
              <a:rPr lang="en-GB" b="0" i="0" u="none" strike="noStrike" dirty="0">
                <a:solidFill>
                  <a:srgbClr val="333333"/>
                </a:solidFill>
                <a:effectLst/>
                <a:latin typeface="Open Sans"/>
              </a:rPr>
              <a:t>?</a:t>
            </a:r>
          </a:p>
          <a:p>
            <a:pPr>
              <a:lnSpc>
                <a:spcPct val="200000"/>
              </a:lnSpc>
              <a:buFont typeface="Arial" panose="020B0604020202020204" pitchFamily="34" charset="0"/>
              <a:buChar char="•"/>
            </a:pPr>
            <a:r>
              <a:rPr lang="en-GB" b="0" i="0" u="none" strike="noStrike" dirty="0">
                <a:solidFill>
                  <a:srgbClr val="333333"/>
                </a:solidFill>
                <a:effectLst/>
                <a:latin typeface="Open Sans"/>
              </a:rPr>
              <a:t>Pa </a:t>
            </a:r>
            <a:r>
              <a:rPr lang="en-GB" b="0" i="0" u="none" strike="noStrike" dirty="0" err="1">
                <a:solidFill>
                  <a:srgbClr val="333333"/>
                </a:solidFill>
                <a:effectLst/>
                <a:latin typeface="Open Sans"/>
              </a:rPr>
              <a:t>farnau</a:t>
            </a:r>
            <a:r>
              <a:rPr lang="en-GB" b="0" i="0" u="none" strike="noStrike" dirty="0">
                <a:solidFill>
                  <a:srgbClr val="333333"/>
                </a:solidFill>
                <a:effectLst/>
                <a:latin typeface="Open Sans"/>
              </a:rPr>
              <a:t> a </a:t>
            </a:r>
            <a:r>
              <a:rPr lang="en-GB" b="0" i="0" u="none" strike="noStrike" dirty="0" err="1">
                <a:solidFill>
                  <a:srgbClr val="333333"/>
                </a:solidFill>
                <a:effectLst/>
                <a:latin typeface="Open Sans"/>
              </a:rPr>
              <a:t>phenderfyniadau</a:t>
            </a:r>
            <a:r>
              <a:rPr lang="en-GB" b="0" i="0" u="none" strike="noStrike" dirty="0">
                <a:solidFill>
                  <a:srgbClr val="333333"/>
                </a:solidFill>
                <a:effectLst/>
                <a:latin typeface="Open Sans"/>
              </a:rPr>
              <a:t> y gall plant / </a:t>
            </a:r>
            <a:r>
              <a:rPr lang="en-GB" b="0" i="0" u="none" strike="noStrike" dirty="0" err="1">
                <a:solidFill>
                  <a:srgbClr val="333333"/>
                </a:solidFill>
                <a:effectLst/>
                <a:latin typeface="Open Sans"/>
              </a:rPr>
              <a:t>pobl</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ifanc</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eu</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gwneud</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drostynt</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eu</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hunain</a:t>
            </a:r>
            <a:r>
              <a:rPr lang="en-GB" b="0" i="0" u="none" strike="noStrike" dirty="0">
                <a:solidFill>
                  <a:srgbClr val="333333"/>
                </a:solidFill>
                <a:effectLst/>
                <a:latin typeface="Open Sans"/>
              </a:rPr>
              <a:t> ac </a:t>
            </a:r>
            <a:r>
              <a:rPr lang="en-GB" b="0" i="0" u="none" strike="noStrike" dirty="0" err="1">
                <a:solidFill>
                  <a:srgbClr val="333333"/>
                </a:solidFill>
                <a:effectLst/>
                <a:latin typeface="Open Sans"/>
              </a:rPr>
              <a:t>ar</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gyfer</a:t>
            </a:r>
            <a:r>
              <a:rPr lang="en-GB" b="0" i="0" u="none" strike="noStrike" dirty="0">
                <a:solidFill>
                  <a:srgbClr val="333333"/>
                </a:solidFill>
                <a:effectLst/>
                <a:latin typeface="Open Sans"/>
              </a:rPr>
              <a:t> / </a:t>
            </a:r>
            <a:r>
              <a:rPr lang="en-GB" b="0" i="0" u="none" strike="noStrike" dirty="0" err="1">
                <a:solidFill>
                  <a:srgbClr val="333333"/>
                </a:solidFill>
                <a:effectLst/>
                <a:latin typeface="Open Sans"/>
              </a:rPr>
              <a:t>gydag</a:t>
            </a:r>
            <a:r>
              <a:rPr lang="en-GB" b="0" i="0" u="none" strike="noStrike" dirty="0">
                <a:solidFill>
                  <a:srgbClr val="333333"/>
                </a:solidFill>
                <a:effectLst/>
                <a:latin typeface="Open Sans"/>
              </a:rPr>
              <a:t> </a:t>
            </a:r>
            <a:r>
              <a:rPr lang="en-GB" b="0" i="0" u="none" strike="noStrike" dirty="0" err="1">
                <a:solidFill>
                  <a:srgbClr val="333333"/>
                </a:solidFill>
                <a:effectLst/>
                <a:latin typeface="Open Sans"/>
              </a:rPr>
              <a:t>eraill</a:t>
            </a:r>
            <a:r>
              <a:rPr lang="en-GB" b="0" i="0" u="none" strike="noStrike" dirty="0">
                <a:solidFill>
                  <a:srgbClr val="333333"/>
                </a:solidFill>
                <a:effectLst/>
                <a:latin typeface="Open Sans"/>
              </a:rPr>
              <a:t>?</a:t>
            </a:r>
          </a:p>
        </p:txBody>
      </p:sp>
      <p:sp>
        <p:nvSpPr>
          <p:cNvPr id="8" name="TextBox 7">
            <a:extLst>
              <a:ext uri="{FF2B5EF4-FFF2-40B4-BE49-F238E27FC236}">
                <a16:creationId xmlns:a16="http://schemas.microsoft.com/office/drawing/2014/main" id="{E21114E4-D09B-424B-89C4-014AD9D7D348}"/>
              </a:ext>
            </a:extLst>
          </p:cNvPr>
          <p:cNvSpPr txBox="1"/>
          <p:nvPr/>
        </p:nvSpPr>
        <p:spPr>
          <a:xfrm>
            <a:off x="6972300" y="382385"/>
            <a:ext cx="1893467" cy="6247864"/>
          </a:xfrm>
          <a:prstGeom prst="rect">
            <a:avLst/>
          </a:prstGeom>
          <a:noFill/>
        </p:spPr>
        <p:txBody>
          <a:bodyPr wrap="none" rtlCol="0">
            <a:spAutoFit/>
          </a:bodyPr>
          <a:lstStyle/>
          <a:p>
            <a:r>
              <a:rPr lang="en-US" sz="40000" dirty="0"/>
              <a:t>?</a:t>
            </a:r>
          </a:p>
        </p:txBody>
      </p:sp>
      <p:pic>
        <p:nvPicPr>
          <p:cNvPr id="9" name="Picture 8">
            <a:extLst>
              <a:ext uri="{FF2B5EF4-FFF2-40B4-BE49-F238E27FC236}">
                <a16:creationId xmlns:a16="http://schemas.microsoft.com/office/drawing/2014/main" id="{8292BA8F-74C3-9149-92DD-5B48D138F8E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0" b="100000" l="0" r="100000">
                        <a14:foregroundMark x1="27143" y1="10204" x2="27143" y2="10204"/>
                        <a14:foregroundMark x1="19286" y1="12585" x2="19286" y2="12585"/>
                        <a14:foregroundMark x1="26429" y1="28571" x2="26429" y2="28571"/>
                        <a14:foregroundMark x1="15714" y1="30952" x2="15714" y2="30952"/>
                        <a14:foregroundMark x1="15357" y1="36395" x2="15357" y2="36395"/>
                        <a14:foregroundMark x1="6071" y1="21769" x2="6071" y2="21769"/>
                        <a14:foregroundMark x1="35357" y1="46599" x2="35357" y2="46599"/>
                        <a14:foregroundMark x1="25714" y1="43537" x2="25714" y2="43537"/>
                        <a14:foregroundMark x1="9643" y1="61565" x2="9643" y2="61565"/>
                        <a14:foregroundMark x1="46071" y1="49660" x2="46071" y2="49660"/>
                        <a14:foregroundMark x1="53571" y1="57143" x2="53571" y2="57143"/>
                        <a14:foregroundMark x1="61071" y1="58844" x2="61071" y2="58844"/>
                        <a14:foregroundMark x1="68929" y1="62245" x2="68929" y2="62245"/>
                        <a14:foregroundMark x1="72500" y1="65646" x2="72500" y2="65646"/>
                        <a14:foregroundMark x1="57143" y1="35034" x2="57143" y2="35034"/>
                        <a14:foregroundMark x1="55000" y1="19048" x2="55000" y2="19048"/>
                        <a14:foregroundMark x1="47143" y1="14626" x2="47143" y2="14626"/>
                        <a14:foregroundMark x1="36786" y1="22789" x2="36786" y2="22789"/>
                        <a14:foregroundMark x1="67857" y1="8844" x2="67857" y2="8844"/>
                        <a14:foregroundMark x1="78214" y1="15986" x2="78214" y2="15986"/>
                        <a14:foregroundMark x1="60714" y1="19728" x2="60714" y2="19728"/>
                        <a14:foregroundMark x1="67857" y1="25510" x2="67857" y2="25510"/>
                        <a14:foregroundMark x1="58571" y1="28571" x2="58571" y2="28571"/>
                        <a14:foregroundMark x1="8214" y1="81633" x2="8214" y2="81633"/>
                        <a14:foregroundMark x1="12857" y1="80272" x2="12857" y2="80272"/>
                        <a14:foregroundMark x1="16786" y1="83673" x2="16786" y2="83673"/>
                      </a14:backgroundRemoval>
                    </a14:imgEffect>
                  </a14:imgLayer>
                </a14:imgProps>
              </a:ext>
            </a:extLst>
          </a:blip>
          <a:stretch>
            <a:fillRect/>
          </a:stretch>
        </p:blipFill>
        <p:spPr>
          <a:xfrm>
            <a:off x="8865767" y="478033"/>
            <a:ext cx="2686374" cy="2820693"/>
          </a:xfrm>
          <a:prstGeom prst="rect">
            <a:avLst/>
          </a:prstGeom>
        </p:spPr>
      </p:pic>
      <p:pic>
        <p:nvPicPr>
          <p:cNvPr id="10" name="Picture 9">
            <a:extLst>
              <a:ext uri="{FF2B5EF4-FFF2-40B4-BE49-F238E27FC236}">
                <a16:creationId xmlns:a16="http://schemas.microsoft.com/office/drawing/2014/main" id="{19E39DAA-AF32-8948-B3C7-45CDB7D4DCA1}"/>
              </a:ext>
            </a:extLst>
          </p:cNvPr>
          <p:cNvPicPr>
            <a:picLocks noChangeAspect="1"/>
          </p:cNvPicPr>
          <p:nvPr/>
        </p:nvPicPr>
        <p:blipFill>
          <a:blip r:embed="rId6"/>
          <a:stretch>
            <a:fillRect/>
          </a:stretch>
        </p:blipFill>
        <p:spPr>
          <a:xfrm>
            <a:off x="9525000" y="4135686"/>
            <a:ext cx="1852354" cy="1870878"/>
          </a:xfrm>
          <a:prstGeom prst="rect">
            <a:avLst/>
          </a:prstGeom>
        </p:spPr>
      </p:pic>
      <p:sp>
        <p:nvSpPr>
          <p:cNvPr id="11" name="TextBox 10">
            <a:extLst>
              <a:ext uri="{FF2B5EF4-FFF2-40B4-BE49-F238E27FC236}">
                <a16:creationId xmlns:a16="http://schemas.microsoft.com/office/drawing/2014/main" id="{7DF110B1-993C-5241-899A-C36F5C48B560}"/>
              </a:ext>
            </a:extLst>
          </p:cNvPr>
          <p:cNvSpPr txBox="1"/>
          <p:nvPr/>
        </p:nvSpPr>
        <p:spPr>
          <a:xfrm>
            <a:off x="7670638" y="6112346"/>
            <a:ext cx="4202048" cy="369332"/>
          </a:xfrm>
          <a:prstGeom prst="rect">
            <a:avLst/>
          </a:prstGeom>
          <a:noFill/>
        </p:spPr>
        <p:txBody>
          <a:bodyPr wrap="none" rtlCol="0">
            <a:spAutoFit/>
          </a:bodyPr>
          <a:lstStyle/>
          <a:p>
            <a:r>
              <a:rPr lang="en-US" dirty="0"/>
              <a:t>(Children’s Commissioner for Wales, 2017)</a:t>
            </a:r>
          </a:p>
        </p:txBody>
      </p:sp>
      <p:sp>
        <p:nvSpPr>
          <p:cNvPr id="12" name="TextBox 11">
            <a:extLst>
              <a:ext uri="{FF2B5EF4-FFF2-40B4-BE49-F238E27FC236}">
                <a16:creationId xmlns:a16="http://schemas.microsoft.com/office/drawing/2014/main" id="{66172222-BB4C-114D-A204-79FBD9A900FB}"/>
              </a:ext>
            </a:extLst>
          </p:cNvPr>
          <p:cNvSpPr txBox="1"/>
          <p:nvPr/>
        </p:nvSpPr>
        <p:spPr>
          <a:xfrm>
            <a:off x="9056979" y="2560384"/>
            <a:ext cx="2815707" cy="369332"/>
          </a:xfrm>
          <a:prstGeom prst="rect">
            <a:avLst/>
          </a:prstGeom>
          <a:noFill/>
        </p:spPr>
        <p:txBody>
          <a:bodyPr wrap="none" rtlCol="0">
            <a:spAutoFit/>
          </a:bodyPr>
          <a:lstStyle/>
          <a:p>
            <a:r>
              <a:rPr lang="en-US" dirty="0"/>
              <a:t>(</a:t>
            </a:r>
            <a:r>
              <a:rPr lang="en-US" dirty="0" err="1"/>
              <a:t>Llywodraeth</a:t>
            </a:r>
            <a:r>
              <a:rPr lang="en-US" dirty="0"/>
              <a:t> </a:t>
            </a:r>
            <a:r>
              <a:rPr lang="en-US" dirty="0" err="1"/>
              <a:t>Cymru</a:t>
            </a:r>
            <a:r>
              <a:rPr lang="en-US" dirty="0"/>
              <a:t>, 2019).</a:t>
            </a:r>
          </a:p>
        </p:txBody>
      </p:sp>
    </p:spTree>
    <p:extLst>
      <p:ext uri="{BB962C8B-B14F-4D97-AF65-F5344CB8AC3E}">
        <p14:creationId xmlns:p14="http://schemas.microsoft.com/office/powerpoint/2010/main" val="1474610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D66E-C21F-0940-A5CB-7509630436E5}"/>
              </a:ext>
            </a:extLst>
          </p:cNvPr>
          <p:cNvSpPr>
            <a:spLocks noGrp="1"/>
          </p:cNvSpPr>
          <p:nvPr>
            <p:ph type="title"/>
          </p:nvPr>
        </p:nvSpPr>
        <p:spPr>
          <a:xfrm>
            <a:off x="1251678" y="382385"/>
            <a:ext cx="10621008" cy="1492132"/>
          </a:xfrm>
        </p:spPr>
        <p:txBody>
          <a:bodyPr>
            <a:normAutofit/>
          </a:bodyPr>
          <a:lstStyle/>
          <a:p>
            <a:r>
              <a:rPr lang="en-US" dirty="0" err="1"/>
              <a:t>Rhwystrau</a:t>
            </a:r>
            <a:r>
              <a:rPr lang="en-US" dirty="0"/>
              <a:t> </a:t>
            </a:r>
            <a:r>
              <a:rPr lang="en-US" dirty="0" err="1"/>
              <a:t>allweddol</a:t>
            </a:r>
            <a:endParaRPr lang="en-US" dirty="0"/>
          </a:p>
        </p:txBody>
      </p:sp>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7" name="TextBox 6">
            <a:extLst>
              <a:ext uri="{FF2B5EF4-FFF2-40B4-BE49-F238E27FC236}">
                <a16:creationId xmlns:a16="http://schemas.microsoft.com/office/drawing/2014/main" id="{F951F082-33DE-DE42-84AF-B1D22D690D2D}"/>
              </a:ext>
            </a:extLst>
          </p:cNvPr>
          <p:cNvSpPr txBox="1"/>
          <p:nvPr/>
        </p:nvSpPr>
        <p:spPr>
          <a:xfrm>
            <a:off x="1397000" y="1956472"/>
            <a:ext cx="3248197" cy="369332"/>
          </a:xfrm>
          <a:prstGeom prst="rect">
            <a:avLst/>
          </a:prstGeom>
          <a:noFill/>
        </p:spPr>
        <p:txBody>
          <a:bodyPr wrap="none" rtlCol="0">
            <a:spAutoFit/>
          </a:bodyPr>
          <a:lstStyle/>
          <a:p>
            <a:pPr marL="285750" indent="-285750">
              <a:buFont typeface="Arial" panose="020B0604020202020204" pitchFamily="34" charset="0"/>
              <a:buChar char="•"/>
            </a:pPr>
            <a:r>
              <a:rPr lang="en-US" dirty="0" err="1"/>
              <a:t>Goruchafiaeth</a:t>
            </a:r>
            <a:r>
              <a:rPr lang="en-US" dirty="0"/>
              <a:t> </a:t>
            </a:r>
            <a:r>
              <a:rPr lang="en-US" dirty="0" err="1"/>
              <a:t>llais</a:t>
            </a:r>
            <a:r>
              <a:rPr lang="en-US" dirty="0"/>
              <a:t> </a:t>
            </a:r>
            <a:r>
              <a:rPr lang="en-US" dirty="0" err="1"/>
              <a:t>athrawon</a:t>
            </a:r>
            <a:endParaRPr lang="en-US" dirty="0"/>
          </a:p>
        </p:txBody>
      </p:sp>
      <p:sp>
        <p:nvSpPr>
          <p:cNvPr id="8" name="TextBox 7">
            <a:extLst>
              <a:ext uri="{FF2B5EF4-FFF2-40B4-BE49-F238E27FC236}">
                <a16:creationId xmlns:a16="http://schemas.microsoft.com/office/drawing/2014/main" id="{320C17CD-4AAC-DA43-BE08-A3BD8EB2895D}"/>
              </a:ext>
            </a:extLst>
          </p:cNvPr>
          <p:cNvSpPr txBox="1"/>
          <p:nvPr/>
        </p:nvSpPr>
        <p:spPr>
          <a:xfrm>
            <a:off x="1397000" y="2777091"/>
            <a:ext cx="3693319" cy="369332"/>
          </a:xfrm>
          <a:prstGeom prst="rect">
            <a:avLst/>
          </a:prstGeom>
          <a:noFill/>
        </p:spPr>
        <p:txBody>
          <a:bodyPr wrap="none" rtlCol="0">
            <a:spAutoFit/>
          </a:bodyPr>
          <a:lstStyle/>
          <a:p>
            <a:pPr marL="285750" indent="-285750">
              <a:buFont typeface="Arial" panose="020B0604020202020204" pitchFamily="34" charset="0"/>
              <a:buChar char="•"/>
            </a:pPr>
            <a:r>
              <a:rPr lang="en-US" dirty="0" err="1"/>
              <a:t>Safbwyntiau</a:t>
            </a:r>
            <a:r>
              <a:rPr lang="en-US" dirty="0"/>
              <a:t> </a:t>
            </a:r>
            <a:r>
              <a:rPr lang="en-US" dirty="0" err="1"/>
              <a:t>awdurdodol</a:t>
            </a:r>
            <a:r>
              <a:rPr lang="en-US" dirty="0"/>
              <a:t> </a:t>
            </a:r>
            <a:r>
              <a:rPr lang="en-US" dirty="0" err="1"/>
              <a:t>athrawon</a:t>
            </a:r>
            <a:endParaRPr lang="en-US" dirty="0"/>
          </a:p>
        </p:txBody>
      </p:sp>
      <p:sp>
        <p:nvSpPr>
          <p:cNvPr id="10" name="TextBox 9">
            <a:extLst>
              <a:ext uri="{FF2B5EF4-FFF2-40B4-BE49-F238E27FC236}">
                <a16:creationId xmlns:a16="http://schemas.microsoft.com/office/drawing/2014/main" id="{45B6672E-83A9-7741-B6F9-B8F3880D132C}"/>
              </a:ext>
            </a:extLst>
          </p:cNvPr>
          <p:cNvSpPr txBox="1"/>
          <p:nvPr/>
        </p:nvSpPr>
        <p:spPr>
          <a:xfrm>
            <a:off x="1397000" y="4196364"/>
            <a:ext cx="6957785" cy="1754326"/>
          </a:xfrm>
          <a:prstGeom prst="rect">
            <a:avLst/>
          </a:prstGeom>
          <a:noFill/>
        </p:spPr>
        <p:txBody>
          <a:bodyPr wrap="square" rtlCol="0">
            <a:spAutoFit/>
          </a:bodyPr>
          <a:lstStyle/>
          <a:p>
            <a:pPr algn="just"/>
            <a:r>
              <a:rPr lang="en-GB" dirty="0"/>
              <a:t>It is clear that some adults are confusing respect with fear and obedience, perhaps hankering after some bygone age when children were fearful of adults. It seems equally clear that many more adults are unwilling to think about how they might earn the respect of the young. They seem to expect automatic respect in a way that they do not from fellow adults</a:t>
            </a:r>
            <a:endParaRPr lang="en-US" dirty="0"/>
          </a:p>
        </p:txBody>
      </p:sp>
      <p:sp>
        <p:nvSpPr>
          <p:cNvPr id="12" name="TextBox 11">
            <a:extLst>
              <a:ext uri="{FF2B5EF4-FFF2-40B4-BE49-F238E27FC236}">
                <a16:creationId xmlns:a16="http://schemas.microsoft.com/office/drawing/2014/main" id="{6D063686-DA7B-D345-8349-098077C7B5FF}"/>
              </a:ext>
            </a:extLst>
          </p:cNvPr>
          <p:cNvSpPr txBox="1"/>
          <p:nvPr/>
        </p:nvSpPr>
        <p:spPr>
          <a:xfrm>
            <a:off x="9232900" y="113817"/>
            <a:ext cx="1574470" cy="6247864"/>
          </a:xfrm>
          <a:prstGeom prst="rect">
            <a:avLst/>
          </a:prstGeom>
          <a:noFill/>
        </p:spPr>
        <p:txBody>
          <a:bodyPr wrap="none" rtlCol="0">
            <a:spAutoFit/>
          </a:bodyPr>
          <a:lstStyle/>
          <a:p>
            <a:r>
              <a:rPr lang="en-US" sz="40000" dirty="0"/>
              <a:t>!</a:t>
            </a:r>
          </a:p>
        </p:txBody>
      </p:sp>
      <p:sp>
        <p:nvSpPr>
          <p:cNvPr id="13" name="TextBox 12">
            <a:extLst>
              <a:ext uri="{FF2B5EF4-FFF2-40B4-BE49-F238E27FC236}">
                <a16:creationId xmlns:a16="http://schemas.microsoft.com/office/drawing/2014/main" id="{06509AC0-8F37-FB48-B04C-F0D42E968ADC}"/>
              </a:ext>
            </a:extLst>
          </p:cNvPr>
          <p:cNvSpPr txBox="1"/>
          <p:nvPr/>
        </p:nvSpPr>
        <p:spPr>
          <a:xfrm>
            <a:off x="4235487" y="5766024"/>
            <a:ext cx="4736361" cy="369332"/>
          </a:xfrm>
          <a:prstGeom prst="rect">
            <a:avLst/>
          </a:prstGeom>
          <a:noFill/>
        </p:spPr>
        <p:txBody>
          <a:bodyPr wrap="none" rtlCol="0">
            <a:spAutoFit/>
          </a:bodyPr>
          <a:lstStyle/>
          <a:p>
            <a:r>
              <a:rPr lang="en-US" dirty="0"/>
              <a:t>(Children’s Commissioner for Wales, 2017, p.14).</a:t>
            </a:r>
          </a:p>
        </p:txBody>
      </p:sp>
      <p:sp>
        <p:nvSpPr>
          <p:cNvPr id="14" name="TextBox 13">
            <a:extLst>
              <a:ext uri="{FF2B5EF4-FFF2-40B4-BE49-F238E27FC236}">
                <a16:creationId xmlns:a16="http://schemas.microsoft.com/office/drawing/2014/main" id="{526BB585-BBBA-1648-874A-891537DC833B}"/>
              </a:ext>
            </a:extLst>
          </p:cNvPr>
          <p:cNvSpPr txBox="1"/>
          <p:nvPr/>
        </p:nvSpPr>
        <p:spPr>
          <a:xfrm>
            <a:off x="1397000" y="3594143"/>
            <a:ext cx="2291012" cy="369332"/>
          </a:xfrm>
          <a:prstGeom prst="rect">
            <a:avLst/>
          </a:prstGeom>
          <a:noFill/>
        </p:spPr>
        <p:txBody>
          <a:bodyPr wrap="none" rtlCol="0">
            <a:spAutoFit/>
          </a:bodyPr>
          <a:lstStyle/>
          <a:p>
            <a:pPr marL="285750" indent="-285750">
              <a:buFont typeface="Arial" panose="020B0604020202020204" pitchFamily="34" charset="0"/>
              <a:buChar char="•"/>
            </a:pPr>
            <a:r>
              <a:rPr lang="en-US" dirty="0" err="1"/>
              <a:t>Diffyg</a:t>
            </a:r>
            <a:r>
              <a:rPr lang="en-US" dirty="0"/>
              <a:t> </a:t>
            </a:r>
            <a:r>
              <a:rPr lang="en-US" dirty="0" err="1"/>
              <a:t>dealltwriaeth</a:t>
            </a:r>
            <a:endParaRPr lang="en-US" dirty="0"/>
          </a:p>
        </p:txBody>
      </p:sp>
    </p:spTree>
    <p:extLst>
      <p:ext uri="{BB962C8B-B14F-4D97-AF65-F5344CB8AC3E}">
        <p14:creationId xmlns:p14="http://schemas.microsoft.com/office/powerpoint/2010/main" val="71653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E3231B-F856-5A41-A633-8A5AD068DE4B}"/>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6" name="Title 1">
            <a:extLst>
              <a:ext uri="{FF2B5EF4-FFF2-40B4-BE49-F238E27FC236}">
                <a16:creationId xmlns:a16="http://schemas.microsoft.com/office/drawing/2014/main" id="{272AA2E0-A401-1742-AD2B-483AA3ABA9A8}"/>
              </a:ext>
            </a:extLst>
          </p:cNvPr>
          <p:cNvSpPr txBox="1">
            <a:spLocks/>
          </p:cNvSpPr>
          <p:nvPr/>
        </p:nvSpPr>
        <p:spPr>
          <a:xfrm>
            <a:off x="1103938" y="430209"/>
            <a:ext cx="4814262" cy="746066"/>
          </a:xfrm>
          <a:prstGeom prst="rect">
            <a:avLst/>
          </a:prstGeom>
        </p:spPr>
        <p:txBody>
          <a:bodyPr vert="horz" lIns="91440" tIns="45720" rIns="91440" bIns="45720" rtlCol="0" anchor="b">
            <a:normAutofit fontScale="97500" lnSpcReduction="10000"/>
          </a:bodyPr>
          <a:lstStyle>
            <a:lvl1pPr algn="l" defTabSz="914400" rtl="0" eaLnBrk="1" latinLnBrk="0" hangingPunct="1">
              <a:lnSpc>
                <a:spcPct val="100000"/>
              </a:lnSpc>
              <a:spcBef>
                <a:spcPct val="0"/>
              </a:spcBef>
              <a:buNone/>
              <a:defRPr sz="1900" b="1" i="0" kern="1200" cap="all" spc="300" baseline="0">
                <a:solidFill>
                  <a:schemeClr val="accent1"/>
                </a:solidFill>
                <a:latin typeface="+mn-lt"/>
                <a:ea typeface="+mj-ea"/>
                <a:cs typeface="+mj-cs"/>
              </a:defRPr>
            </a:lvl1pPr>
          </a:lstStyle>
          <a:p>
            <a:r>
              <a:rPr lang="en-US" sz="4600" dirty="0" err="1">
                <a:solidFill>
                  <a:schemeClr val="tx1"/>
                </a:solidFill>
                <a:latin typeface="+mj-lt"/>
              </a:rPr>
              <a:t>dadansoddiad</a:t>
            </a:r>
            <a:endParaRPr lang="en-US" sz="4600" dirty="0">
              <a:solidFill>
                <a:schemeClr val="tx1"/>
              </a:solidFill>
              <a:latin typeface="+mj-lt"/>
            </a:endParaRPr>
          </a:p>
        </p:txBody>
      </p:sp>
      <p:graphicFrame>
        <p:nvGraphicFramePr>
          <p:cNvPr id="8" name="Table 7">
            <a:extLst>
              <a:ext uri="{FF2B5EF4-FFF2-40B4-BE49-F238E27FC236}">
                <a16:creationId xmlns:a16="http://schemas.microsoft.com/office/drawing/2014/main" id="{9B85DAED-4069-BA41-A728-FE80B960E8D9}"/>
              </a:ext>
            </a:extLst>
          </p:cNvPr>
          <p:cNvGraphicFramePr>
            <a:graphicFrameLocks noGrp="1"/>
          </p:cNvGraphicFramePr>
          <p:nvPr>
            <p:extLst>
              <p:ext uri="{D42A27DB-BD31-4B8C-83A1-F6EECF244321}">
                <p14:modId xmlns:p14="http://schemas.microsoft.com/office/powerpoint/2010/main" val="294057429"/>
              </p:ext>
            </p:extLst>
          </p:nvPr>
        </p:nvGraphicFramePr>
        <p:xfrm>
          <a:off x="2495550" y="1305934"/>
          <a:ext cx="7708900" cy="5246950"/>
        </p:xfrm>
        <a:graphic>
          <a:graphicData uri="http://schemas.openxmlformats.org/drawingml/2006/table">
            <a:tbl>
              <a:tblPr firstRow="1" bandRow="1">
                <a:tableStyleId>{5C22544A-7EE6-4342-B048-85BDC9FD1C3A}</a:tableStyleId>
              </a:tblPr>
              <a:tblGrid>
                <a:gridCol w="3854450">
                  <a:extLst>
                    <a:ext uri="{9D8B030D-6E8A-4147-A177-3AD203B41FA5}">
                      <a16:colId xmlns:a16="http://schemas.microsoft.com/office/drawing/2014/main" val="1619862481"/>
                    </a:ext>
                  </a:extLst>
                </a:gridCol>
                <a:gridCol w="3854450">
                  <a:extLst>
                    <a:ext uri="{9D8B030D-6E8A-4147-A177-3AD203B41FA5}">
                      <a16:colId xmlns:a16="http://schemas.microsoft.com/office/drawing/2014/main" val="3772381121"/>
                    </a:ext>
                  </a:extLst>
                </a:gridCol>
              </a:tblGrid>
              <a:tr h="2623475">
                <a:tc>
                  <a:txBody>
                    <a:bodyPr/>
                    <a:lstStyle/>
                    <a:p>
                      <a:r>
                        <a:rPr lang="en-US" dirty="0"/>
                        <a:t>S</a:t>
                      </a:r>
                      <a:r>
                        <a:rPr lang="en-US" b="0" dirty="0"/>
                        <a:t>trengths</a:t>
                      </a:r>
                      <a:r>
                        <a:rPr lang="en-US" dirty="0"/>
                        <a:t> (</a:t>
                      </a:r>
                      <a:r>
                        <a:rPr lang="en-US" b="0" dirty="0" err="1"/>
                        <a:t>Cryfderau</a:t>
                      </a:r>
                      <a:r>
                        <a:rPr lang="en-US" dirty="0"/>
                        <a:t>)</a:t>
                      </a:r>
                    </a:p>
                    <a:p>
                      <a:endParaRPr lang="en-US" dirty="0"/>
                    </a:p>
                    <a:p>
                      <a:pPr>
                        <a:lnSpc>
                          <a:spcPct val="150000"/>
                        </a:lnSpc>
                      </a:pPr>
                      <a:r>
                        <a:rPr lang="en-US" b="0" dirty="0" err="1"/>
                        <a:t>Deddfwriaeth</a:t>
                      </a:r>
                      <a:r>
                        <a:rPr lang="en-US" b="0" dirty="0"/>
                        <a:t> / </a:t>
                      </a:r>
                      <a:r>
                        <a:rPr lang="en-US" b="0" dirty="0" err="1"/>
                        <a:t>Polisi</a:t>
                      </a:r>
                      <a:endParaRPr lang="en-US" b="0" dirty="0"/>
                    </a:p>
                    <a:p>
                      <a:pPr>
                        <a:lnSpc>
                          <a:spcPct val="150000"/>
                        </a:lnSpc>
                      </a:pPr>
                      <a:r>
                        <a:rPr lang="en-US" b="0" dirty="0" err="1"/>
                        <a:t>Hyfforddiant</a:t>
                      </a:r>
                      <a:endParaRPr lang="en-US" b="0" dirty="0"/>
                    </a:p>
                    <a:p>
                      <a:pPr>
                        <a:lnSpc>
                          <a:spcPct val="150000"/>
                        </a:lnSpc>
                      </a:pPr>
                      <a:r>
                        <a:rPr lang="en-US" b="0" dirty="0" err="1"/>
                        <a:t>Adnoddau</a:t>
                      </a:r>
                      <a:endParaRPr lang="en-US" b="0" dirty="0"/>
                    </a:p>
                    <a:p>
                      <a:pPr>
                        <a:lnSpc>
                          <a:spcPct val="150000"/>
                        </a:lnSpc>
                      </a:pPr>
                      <a:r>
                        <a:rPr lang="en-US" b="0" dirty="0" err="1"/>
                        <a:t>Comisiynydd</a:t>
                      </a:r>
                      <a:r>
                        <a:rPr lang="en-US" b="0" dirty="0"/>
                        <a:t> Plant </a:t>
                      </a:r>
                      <a:r>
                        <a:rPr lang="en-US" b="0" dirty="0" err="1"/>
                        <a:t>Cymru</a:t>
                      </a:r>
                      <a:endParaRPr lang="en-US" b="0" dirty="0"/>
                    </a:p>
                    <a:p>
                      <a:endParaRPr lang="en-US" dirty="0"/>
                    </a:p>
                  </a:txBody>
                  <a:tcPr/>
                </a:tc>
                <a:tc>
                  <a:txBody>
                    <a:bodyPr/>
                    <a:lstStyle/>
                    <a:p>
                      <a:r>
                        <a:rPr lang="en-US" dirty="0"/>
                        <a:t>W</a:t>
                      </a:r>
                      <a:r>
                        <a:rPr lang="en-US" b="0" dirty="0"/>
                        <a:t>eaknesses</a:t>
                      </a:r>
                      <a:r>
                        <a:rPr lang="en-US" dirty="0"/>
                        <a:t> (</a:t>
                      </a:r>
                      <a:r>
                        <a:rPr lang="en-US" b="0" dirty="0" err="1"/>
                        <a:t>Gwendidau</a:t>
                      </a:r>
                      <a:r>
                        <a:rPr lang="en-US" dirty="0"/>
                        <a:t>)</a:t>
                      </a:r>
                    </a:p>
                    <a:p>
                      <a:endParaRPr lang="en-US" dirty="0"/>
                    </a:p>
                    <a:p>
                      <a:pPr>
                        <a:lnSpc>
                          <a:spcPct val="150000"/>
                        </a:lnSpc>
                      </a:pPr>
                      <a:r>
                        <a:rPr lang="en-US" b="0" dirty="0" err="1"/>
                        <a:t>Monitro</a:t>
                      </a:r>
                      <a:r>
                        <a:rPr lang="en-US" b="0" dirty="0"/>
                        <a:t> – </a:t>
                      </a:r>
                      <a:r>
                        <a:rPr lang="en-US" b="0" dirty="0" err="1"/>
                        <a:t>Gweithredu</a:t>
                      </a:r>
                      <a:endParaRPr lang="en-US" b="0" dirty="0"/>
                    </a:p>
                    <a:p>
                      <a:pPr>
                        <a:lnSpc>
                          <a:spcPct val="150000"/>
                        </a:lnSpc>
                      </a:pPr>
                      <a:r>
                        <a:rPr lang="en-US" b="0" dirty="0" err="1"/>
                        <a:t>Cysondeb</a:t>
                      </a:r>
                      <a:r>
                        <a:rPr lang="en-US" b="0" dirty="0"/>
                        <a:t> </a:t>
                      </a:r>
                      <a:r>
                        <a:rPr lang="en-US" b="0" dirty="0" err="1"/>
                        <a:t>hyfforddiant</a:t>
                      </a:r>
                      <a:endParaRPr lang="en-US" b="0" dirty="0"/>
                    </a:p>
                    <a:p>
                      <a:pPr>
                        <a:lnSpc>
                          <a:spcPct val="150000"/>
                        </a:lnSpc>
                      </a:pPr>
                      <a:r>
                        <a:rPr lang="en-US" b="0" dirty="0" err="1"/>
                        <a:t>Newid</a:t>
                      </a:r>
                      <a:r>
                        <a:rPr lang="en-US" b="0" dirty="0"/>
                        <a:t> Staff</a:t>
                      </a:r>
                    </a:p>
                    <a:p>
                      <a:pPr>
                        <a:lnSpc>
                          <a:spcPct val="150000"/>
                        </a:lnSpc>
                      </a:pPr>
                      <a:r>
                        <a:rPr lang="en-US" b="0" dirty="0" err="1"/>
                        <a:t>Anghysondebau</a:t>
                      </a:r>
                      <a:r>
                        <a:rPr lang="en-US" b="0" dirty="0"/>
                        <a:t> </a:t>
                      </a:r>
                      <a:r>
                        <a:rPr lang="en-US" b="0" dirty="0" err="1"/>
                        <a:t>Darpar</a:t>
                      </a:r>
                      <a:r>
                        <a:rPr lang="en-US" b="0" dirty="0"/>
                        <a:t> </a:t>
                      </a:r>
                      <a:r>
                        <a:rPr lang="en-US" b="0" dirty="0" err="1"/>
                        <a:t>Fyfyrwyr</a:t>
                      </a:r>
                      <a:endParaRPr lang="en-US" b="0" dirty="0"/>
                    </a:p>
                  </a:txBody>
                  <a:tcPr/>
                </a:tc>
                <a:extLst>
                  <a:ext uri="{0D108BD9-81ED-4DB2-BD59-A6C34878D82A}">
                    <a16:rowId xmlns:a16="http://schemas.microsoft.com/office/drawing/2014/main" val="142888657"/>
                  </a:ext>
                </a:extLst>
              </a:tr>
              <a:tr h="2623475">
                <a:tc>
                  <a:txBody>
                    <a:bodyPr/>
                    <a:lstStyle/>
                    <a:p>
                      <a:r>
                        <a:rPr lang="en-US" b="1" dirty="0"/>
                        <a:t>O</a:t>
                      </a:r>
                      <a:r>
                        <a:rPr lang="en-US" dirty="0"/>
                        <a:t>pportunities </a:t>
                      </a:r>
                      <a:r>
                        <a:rPr lang="en-US" b="1" dirty="0"/>
                        <a:t>(</a:t>
                      </a:r>
                      <a:r>
                        <a:rPr lang="en-US" dirty="0" err="1"/>
                        <a:t>Cyfleoedd</a:t>
                      </a:r>
                      <a:r>
                        <a:rPr lang="en-US" b="1" dirty="0"/>
                        <a:t>)</a:t>
                      </a:r>
                    </a:p>
                    <a:p>
                      <a:endParaRPr lang="en-US" b="1" dirty="0"/>
                    </a:p>
                    <a:p>
                      <a:pPr>
                        <a:lnSpc>
                          <a:spcPct val="100000"/>
                        </a:lnSpc>
                      </a:pPr>
                      <a:r>
                        <a:rPr lang="en-US" b="0" dirty="0" err="1"/>
                        <a:t>Mabwysiadu</a:t>
                      </a:r>
                      <a:r>
                        <a:rPr lang="en-US" b="0" dirty="0"/>
                        <a:t> </a:t>
                      </a:r>
                      <a:r>
                        <a:rPr lang="en-US" b="0" dirty="0" err="1"/>
                        <a:t>Ysgolion</a:t>
                      </a:r>
                      <a:r>
                        <a:rPr lang="en-US" b="0" dirty="0"/>
                        <a:t> </a:t>
                      </a:r>
                      <a:r>
                        <a:rPr lang="en-US" b="0" dirty="0" err="1"/>
                        <a:t>sy'n</a:t>
                      </a:r>
                      <a:r>
                        <a:rPr lang="en-US" b="0" dirty="0"/>
                        <a:t> </a:t>
                      </a:r>
                      <a:r>
                        <a:rPr lang="en-US" b="0" dirty="0" err="1"/>
                        <a:t>Parchu</a:t>
                      </a:r>
                      <a:r>
                        <a:rPr lang="en-US" b="0" dirty="0"/>
                        <a:t> </a:t>
                      </a:r>
                      <a:r>
                        <a:rPr lang="en-US" b="0" dirty="0" err="1"/>
                        <a:t>Hawliau</a:t>
                      </a:r>
                      <a:r>
                        <a:rPr lang="en-US" b="0" dirty="0"/>
                        <a:t> (RRS) -  </a:t>
                      </a:r>
                      <a:r>
                        <a:rPr lang="en-US" b="0" dirty="0" err="1"/>
                        <a:t>gorfodol</a:t>
                      </a:r>
                      <a:endParaRPr lang="en-US" b="0" dirty="0"/>
                    </a:p>
                    <a:p>
                      <a:pPr>
                        <a:lnSpc>
                          <a:spcPct val="150000"/>
                        </a:lnSpc>
                      </a:pPr>
                      <a:r>
                        <a:rPr lang="en-US" b="0" dirty="0" err="1"/>
                        <a:t>Hyfforddiant</a:t>
                      </a:r>
                      <a:r>
                        <a:rPr lang="en-US" b="0" dirty="0"/>
                        <a:t> </a:t>
                      </a:r>
                      <a:r>
                        <a:rPr lang="en-US" b="0" dirty="0" err="1"/>
                        <a:t>gorfodol</a:t>
                      </a:r>
                      <a:endParaRPr lang="en-US" b="0" dirty="0"/>
                    </a:p>
                    <a:p>
                      <a:pPr>
                        <a:lnSpc>
                          <a:spcPct val="150000"/>
                        </a:lnSpc>
                      </a:pPr>
                      <a:r>
                        <a:rPr lang="en-US" b="0" dirty="0" err="1"/>
                        <a:t>Datblygu</a:t>
                      </a:r>
                      <a:r>
                        <a:rPr lang="en-US" b="0" dirty="0"/>
                        <a:t> </a:t>
                      </a:r>
                      <a:r>
                        <a:rPr lang="en-US" b="0" dirty="0" err="1"/>
                        <a:t>Cyfathrebu</a:t>
                      </a:r>
                      <a:r>
                        <a:rPr lang="en-US" b="0" dirty="0"/>
                        <a:t> </a:t>
                      </a:r>
                      <a:r>
                        <a:rPr lang="en-US" b="0" dirty="0" err="1"/>
                        <a:t>gyda</a:t>
                      </a:r>
                      <a:r>
                        <a:rPr lang="en-US" b="0" dirty="0"/>
                        <a:t> </a:t>
                      </a:r>
                      <a:r>
                        <a:rPr lang="en-US" b="0" dirty="0" err="1"/>
                        <a:t>phlant</a:t>
                      </a:r>
                      <a:endParaRPr lang="en-US" b="0" dirty="0"/>
                    </a:p>
                    <a:p>
                      <a:pPr>
                        <a:lnSpc>
                          <a:spcPct val="150000"/>
                        </a:lnSpc>
                      </a:pPr>
                      <a:r>
                        <a:rPr lang="en-US" b="0" dirty="0" err="1"/>
                        <a:t>Rhieni</a:t>
                      </a:r>
                      <a:r>
                        <a:rPr lang="en-US" b="0" dirty="0"/>
                        <a:t> (</a:t>
                      </a:r>
                      <a:r>
                        <a:rPr lang="en-US" b="0" dirty="0" err="1"/>
                        <a:t>Gwasanaethau</a:t>
                      </a:r>
                      <a:r>
                        <a:rPr lang="en-US" b="0" dirty="0"/>
                        <a:t> </a:t>
                      </a:r>
                      <a:r>
                        <a:rPr lang="en-US" b="0" dirty="0" err="1"/>
                        <a:t>Iechyd</a:t>
                      </a:r>
                      <a:r>
                        <a:rPr lang="en-US" b="0" dirty="0"/>
                        <a:t>)</a:t>
                      </a:r>
                    </a:p>
                  </a:txBody>
                  <a:tcPr/>
                </a:tc>
                <a:tc>
                  <a:txBody>
                    <a:bodyPr/>
                    <a:lstStyle/>
                    <a:p>
                      <a:r>
                        <a:rPr lang="en-US" b="1" dirty="0"/>
                        <a:t>T</a:t>
                      </a:r>
                      <a:r>
                        <a:rPr lang="en-US" dirty="0"/>
                        <a:t>hreats </a:t>
                      </a:r>
                      <a:r>
                        <a:rPr lang="en-US" b="1" dirty="0"/>
                        <a:t>(</a:t>
                      </a:r>
                      <a:r>
                        <a:rPr lang="en-US" dirty="0" err="1"/>
                        <a:t>Bygythiadau</a:t>
                      </a:r>
                      <a:r>
                        <a:rPr lang="en-US" b="1" dirty="0"/>
                        <a:t>)</a:t>
                      </a:r>
                    </a:p>
                    <a:p>
                      <a:endParaRPr lang="en-US" b="1" dirty="0"/>
                    </a:p>
                    <a:p>
                      <a:pPr>
                        <a:lnSpc>
                          <a:spcPct val="150000"/>
                        </a:lnSpc>
                      </a:pPr>
                      <a:r>
                        <a:rPr lang="en-US" b="0" dirty="0" err="1"/>
                        <a:t>Canfyddiadau</a:t>
                      </a:r>
                      <a:r>
                        <a:rPr lang="en-US" b="0" dirty="0"/>
                        <a:t> </a:t>
                      </a:r>
                      <a:r>
                        <a:rPr lang="en-US" b="0" dirty="0" err="1"/>
                        <a:t>Athrawon</a:t>
                      </a:r>
                      <a:endParaRPr lang="en-US" b="0" dirty="0"/>
                    </a:p>
                    <a:p>
                      <a:pPr>
                        <a:lnSpc>
                          <a:spcPct val="150000"/>
                        </a:lnSpc>
                      </a:pPr>
                      <a:r>
                        <a:rPr lang="en-US" b="0" dirty="0" err="1"/>
                        <a:t>Agweddau</a:t>
                      </a:r>
                      <a:endParaRPr lang="en-US" b="0" dirty="0"/>
                    </a:p>
                    <a:p>
                      <a:pPr>
                        <a:lnSpc>
                          <a:spcPct val="150000"/>
                        </a:lnSpc>
                      </a:pPr>
                      <a:r>
                        <a:rPr lang="en-US" b="0" dirty="0" err="1"/>
                        <a:t>Arweinyddiaeth</a:t>
                      </a:r>
                      <a:r>
                        <a:rPr lang="en-US" b="0" dirty="0"/>
                        <a:t> / </a:t>
                      </a:r>
                      <a:r>
                        <a:rPr lang="en-US" b="0" dirty="0" err="1"/>
                        <a:t>Rheolaeth</a:t>
                      </a:r>
                      <a:endParaRPr lang="en-US" b="0" dirty="0"/>
                    </a:p>
                    <a:p>
                      <a:pPr>
                        <a:lnSpc>
                          <a:spcPct val="150000"/>
                        </a:lnSpc>
                      </a:pPr>
                      <a:r>
                        <a:rPr lang="en-US" b="0" dirty="0" err="1"/>
                        <a:t>Cyfyngiadau</a:t>
                      </a:r>
                      <a:r>
                        <a:rPr lang="en-US" b="0" dirty="0"/>
                        <a:t> </a:t>
                      </a:r>
                      <a:r>
                        <a:rPr lang="en-US" b="0" dirty="0" err="1"/>
                        <a:t>Ariannol</a:t>
                      </a:r>
                      <a:endParaRPr lang="en-US" b="0" dirty="0"/>
                    </a:p>
                  </a:txBody>
                  <a:tcPr/>
                </a:tc>
                <a:extLst>
                  <a:ext uri="{0D108BD9-81ED-4DB2-BD59-A6C34878D82A}">
                    <a16:rowId xmlns:a16="http://schemas.microsoft.com/office/drawing/2014/main" val="3561322888"/>
                  </a:ext>
                </a:extLst>
              </a:tr>
            </a:tbl>
          </a:graphicData>
        </a:graphic>
      </p:graphicFrame>
      <p:sp>
        <p:nvSpPr>
          <p:cNvPr id="9" name="TextBox 8">
            <a:extLst>
              <a:ext uri="{FF2B5EF4-FFF2-40B4-BE49-F238E27FC236}">
                <a16:creationId xmlns:a16="http://schemas.microsoft.com/office/drawing/2014/main" id="{C016BE99-5812-F641-9F99-5F4AF7ACF235}"/>
              </a:ext>
            </a:extLst>
          </p:cNvPr>
          <p:cNvSpPr txBox="1"/>
          <p:nvPr/>
        </p:nvSpPr>
        <p:spPr>
          <a:xfrm>
            <a:off x="863930" y="2321335"/>
            <a:ext cx="449162" cy="707886"/>
          </a:xfrm>
          <a:prstGeom prst="rect">
            <a:avLst/>
          </a:prstGeom>
          <a:noFill/>
        </p:spPr>
        <p:txBody>
          <a:bodyPr wrap="none" rtlCol="0">
            <a:spAutoFit/>
          </a:bodyPr>
          <a:lstStyle/>
          <a:p>
            <a:r>
              <a:rPr lang="en-US" sz="4000" dirty="0">
                <a:latin typeface="+mj-lt"/>
              </a:rPr>
              <a:t>S</a:t>
            </a:r>
          </a:p>
        </p:txBody>
      </p:sp>
      <p:sp>
        <p:nvSpPr>
          <p:cNvPr id="10" name="TextBox 9">
            <a:extLst>
              <a:ext uri="{FF2B5EF4-FFF2-40B4-BE49-F238E27FC236}">
                <a16:creationId xmlns:a16="http://schemas.microsoft.com/office/drawing/2014/main" id="{2B721937-24DC-544F-BAB0-C93BB7D04E11}"/>
              </a:ext>
            </a:extLst>
          </p:cNvPr>
          <p:cNvSpPr txBox="1"/>
          <p:nvPr/>
        </p:nvSpPr>
        <p:spPr>
          <a:xfrm>
            <a:off x="802214" y="3069123"/>
            <a:ext cx="603050" cy="707886"/>
          </a:xfrm>
          <a:prstGeom prst="rect">
            <a:avLst/>
          </a:prstGeom>
          <a:noFill/>
        </p:spPr>
        <p:txBody>
          <a:bodyPr wrap="none" rtlCol="0">
            <a:spAutoFit/>
          </a:bodyPr>
          <a:lstStyle/>
          <a:p>
            <a:r>
              <a:rPr lang="en-US" sz="4000" dirty="0">
                <a:latin typeface="+mj-lt"/>
              </a:rPr>
              <a:t>W</a:t>
            </a:r>
          </a:p>
        </p:txBody>
      </p:sp>
      <p:sp>
        <p:nvSpPr>
          <p:cNvPr id="11" name="TextBox 10">
            <a:extLst>
              <a:ext uri="{FF2B5EF4-FFF2-40B4-BE49-F238E27FC236}">
                <a16:creationId xmlns:a16="http://schemas.microsoft.com/office/drawing/2014/main" id="{E0187443-9E74-BC4D-BBEF-808F8BEECBEC}"/>
              </a:ext>
            </a:extLst>
          </p:cNvPr>
          <p:cNvSpPr txBox="1"/>
          <p:nvPr/>
        </p:nvSpPr>
        <p:spPr>
          <a:xfrm>
            <a:off x="857518" y="3816911"/>
            <a:ext cx="465192" cy="707886"/>
          </a:xfrm>
          <a:prstGeom prst="rect">
            <a:avLst/>
          </a:prstGeom>
          <a:noFill/>
        </p:spPr>
        <p:txBody>
          <a:bodyPr wrap="none" rtlCol="0">
            <a:spAutoFit/>
          </a:bodyPr>
          <a:lstStyle/>
          <a:p>
            <a:r>
              <a:rPr lang="en-US" sz="4000" dirty="0">
                <a:latin typeface="+mj-lt"/>
              </a:rPr>
              <a:t>O</a:t>
            </a:r>
          </a:p>
        </p:txBody>
      </p:sp>
      <p:sp>
        <p:nvSpPr>
          <p:cNvPr id="12" name="TextBox 11">
            <a:extLst>
              <a:ext uri="{FF2B5EF4-FFF2-40B4-BE49-F238E27FC236}">
                <a16:creationId xmlns:a16="http://schemas.microsoft.com/office/drawing/2014/main" id="{CD8D84B1-D4EB-0F4C-B3C8-95DFBCC0DEF1}"/>
              </a:ext>
            </a:extLst>
          </p:cNvPr>
          <p:cNvSpPr txBox="1"/>
          <p:nvPr/>
        </p:nvSpPr>
        <p:spPr>
          <a:xfrm>
            <a:off x="875151" y="4564700"/>
            <a:ext cx="421910" cy="707886"/>
          </a:xfrm>
          <a:prstGeom prst="rect">
            <a:avLst/>
          </a:prstGeom>
          <a:noFill/>
        </p:spPr>
        <p:txBody>
          <a:bodyPr wrap="none" rtlCol="0">
            <a:spAutoFit/>
          </a:bodyPr>
          <a:lstStyle/>
          <a:p>
            <a:r>
              <a:rPr lang="en-US" sz="4000" dirty="0">
                <a:latin typeface="+mj-lt"/>
              </a:rPr>
              <a:t>T</a:t>
            </a:r>
          </a:p>
        </p:txBody>
      </p:sp>
    </p:spTree>
    <p:extLst>
      <p:ext uri="{BB962C8B-B14F-4D97-AF65-F5344CB8AC3E}">
        <p14:creationId xmlns:p14="http://schemas.microsoft.com/office/powerpoint/2010/main" val="417823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D66E-C21F-0940-A5CB-7509630436E5}"/>
              </a:ext>
            </a:extLst>
          </p:cNvPr>
          <p:cNvSpPr>
            <a:spLocks noGrp="1"/>
          </p:cNvSpPr>
          <p:nvPr>
            <p:ph type="title"/>
          </p:nvPr>
        </p:nvSpPr>
        <p:spPr>
          <a:xfrm>
            <a:off x="1251678" y="382385"/>
            <a:ext cx="10621008" cy="1492132"/>
          </a:xfrm>
        </p:spPr>
        <p:txBody>
          <a:bodyPr>
            <a:normAutofit/>
          </a:bodyPr>
          <a:lstStyle/>
          <a:p>
            <a:r>
              <a:rPr lang="en-US" dirty="0" err="1"/>
              <a:t>argymhellion</a:t>
            </a:r>
            <a:endParaRPr lang="en-US" dirty="0"/>
          </a:p>
        </p:txBody>
      </p:sp>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pic>
        <p:nvPicPr>
          <p:cNvPr id="3" name="Picture 2">
            <a:extLst>
              <a:ext uri="{FF2B5EF4-FFF2-40B4-BE49-F238E27FC236}">
                <a16:creationId xmlns:a16="http://schemas.microsoft.com/office/drawing/2014/main" id="{1CB0A392-5BF4-0048-8AE8-A8E35E599C5C}"/>
              </a:ext>
            </a:extLst>
          </p:cNvPr>
          <p:cNvPicPr>
            <a:picLocks noChangeAspect="1"/>
          </p:cNvPicPr>
          <p:nvPr/>
        </p:nvPicPr>
        <p:blipFill>
          <a:blip r:embed="rId4"/>
          <a:stretch>
            <a:fillRect/>
          </a:stretch>
        </p:blipFill>
        <p:spPr>
          <a:xfrm>
            <a:off x="3343302" y="1720783"/>
            <a:ext cx="5470497" cy="2457450"/>
          </a:xfrm>
          <a:prstGeom prst="rect">
            <a:avLst/>
          </a:prstGeom>
        </p:spPr>
      </p:pic>
      <p:sp>
        <p:nvSpPr>
          <p:cNvPr id="5" name="TextBox 4">
            <a:extLst>
              <a:ext uri="{FF2B5EF4-FFF2-40B4-BE49-F238E27FC236}">
                <a16:creationId xmlns:a16="http://schemas.microsoft.com/office/drawing/2014/main" id="{70FF5490-7097-144B-890D-AD0E997DEA5B}"/>
              </a:ext>
            </a:extLst>
          </p:cNvPr>
          <p:cNvSpPr txBox="1"/>
          <p:nvPr/>
        </p:nvSpPr>
        <p:spPr>
          <a:xfrm>
            <a:off x="1816101" y="4761799"/>
            <a:ext cx="7937500" cy="646331"/>
          </a:xfrm>
          <a:prstGeom prst="rect">
            <a:avLst/>
          </a:prstGeom>
          <a:noFill/>
        </p:spPr>
        <p:txBody>
          <a:bodyPr wrap="square" rtlCol="0">
            <a:spAutoFit/>
          </a:bodyPr>
          <a:lstStyle/>
          <a:p>
            <a:r>
              <a:rPr lang="en-US" dirty="0" err="1"/>
              <a:t>Annog</a:t>
            </a:r>
            <a:r>
              <a:rPr lang="en-US" dirty="0"/>
              <a:t> </a:t>
            </a:r>
            <a:r>
              <a:rPr lang="en-US" dirty="0" err="1"/>
              <a:t>newid</a:t>
            </a:r>
            <a:r>
              <a:rPr lang="en-US" dirty="0"/>
              <a:t> </a:t>
            </a:r>
            <a:r>
              <a:rPr lang="en-US" dirty="0" err="1"/>
              <a:t>diwylliant</a:t>
            </a:r>
            <a:r>
              <a:rPr lang="en-US" dirty="0"/>
              <a:t>, </a:t>
            </a:r>
            <a:r>
              <a:rPr lang="en-US" dirty="0" err="1"/>
              <a:t>lle</a:t>
            </a:r>
            <a:r>
              <a:rPr lang="en-US" dirty="0"/>
              <a:t> </a:t>
            </a:r>
            <a:r>
              <a:rPr lang="en-US" dirty="0" err="1"/>
              <a:t>mae</a:t>
            </a:r>
            <a:r>
              <a:rPr lang="en-US" dirty="0"/>
              <a:t> </a:t>
            </a:r>
            <a:r>
              <a:rPr lang="en-US" dirty="0" err="1"/>
              <a:t>cyfranogiad</a:t>
            </a:r>
            <a:r>
              <a:rPr lang="en-US" dirty="0"/>
              <a:t> </a:t>
            </a:r>
            <a:r>
              <a:rPr lang="en-US" dirty="0" err="1"/>
              <a:t>disgyblion</a:t>
            </a:r>
            <a:r>
              <a:rPr lang="en-US" dirty="0"/>
              <a:t> </a:t>
            </a:r>
            <a:r>
              <a:rPr lang="en-US" dirty="0" err="1"/>
              <a:t>yn</a:t>
            </a:r>
            <a:r>
              <a:rPr lang="en-US" dirty="0"/>
              <a:t> </a:t>
            </a:r>
            <a:r>
              <a:rPr lang="en-US" dirty="0" err="1"/>
              <a:t>rhan</a:t>
            </a:r>
            <a:r>
              <a:rPr lang="en-US" dirty="0"/>
              <a:t> </a:t>
            </a:r>
            <a:r>
              <a:rPr lang="en-US" dirty="0" err="1"/>
              <a:t>annatod</a:t>
            </a:r>
            <a:r>
              <a:rPr lang="en-US" dirty="0"/>
              <a:t> o </a:t>
            </a:r>
            <a:r>
              <a:rPr lang="en-US" dirty="0" err="1"/>
              <a:t>bopeth</a:t>
            </a:r>
            <a:r>
              <a:rPr lang="en-US" dirty="0"/>
              <a:t> y </a:t>
            </a:r>
            <a:r>
              <a:rPr lang="en-US" dirty="0" err="1"/>
              <a:t>mae'r</a:t>
            </a:r>
            <a:r>
              <a:rPr lang="en-US" dirty="0"/>
              <a:t> </a:t>
            </a:r>
            <a:r>
              <a:rPr lang="en-US" dirty="0" err="1"/>
              <a:t>ysgol</a:t>
            </a:r>
            <a:r>
              <a:rPr lang="en-US" dirty="0"/>
              <a:t> </a:t>
            </a:r>
            <a:r>
              <a:rPr lang="en-US" dirty="0" err="1"/>
              <a:t>yn</a:t>
            </a:r>
            <a:r>
              <a:rPr lang="en-US" dirty="0"/>
              <a:t> </a:t>
            </a:r>
            <a:r>
              <a:rPr lang="en-US" dirty="0" err="1"/>
              <a:t>ei</a:t>
            </a:r>
            <a:r>
              <a:rPr lang="en-US" dirty="0"/>
              <a:t> </a:t>
            </a:r>
            <a:r>
              <a:rPr lang="en-US" dirty="0" err="1"/>
              <a:t>wneud</a:t>
            </a:r>
            <a:r>
              <a:rPr lang="en-US" dirty="0"/>
              <a:t>, </a:t>
            </a:r>
            <a:r>
              <a:rPr lang="en-US" dirty="0" err="1"/>
              <a:t>gan</a:t>
            </a:r>
            <a:r>
              <a:rPr lang="en-US" dirty="0"/>
              <a:t> </a:t>
            </a:r>
            <a:r>
              <a:rPr lang="en-US" dirty="0" err="1"/>
              <a:t>gynnwys</a:t>
            </a:r>
            <a:r>
              <a:rPr lang="en-US" dirty="0"/>
              <a:t> </a:t>
            </a:r>
            <a:r>
              <a:rPr lang="en-US" dirty="0" err="1"/>
              <a:t>addysgu</a:t>
            </a:r>
            <a:r>
              <a:rPr lang="en-US" dirty="0"/>
              <a:t> a </a:t>
            </a:r>
            <a:r>
              <a:rPr lang="en-US" dirty="0" err="1"/>
              <a:t>dysgu</a:t>
            </a:r>
            <a:endParaRPr lang="en-US" dirty="0"/>
          </a:p>
        </p:txBody>
      </p:sp>
      <p:sp>
        <p:nvSpPr>
          <p:cNvPr id="6" name="TextBox 5">
            <a:extLst>
              <a:ext uri="{FF2B5EF4-FFF2-40B4-BE49-F238E27FC236}">
                <a16:creationId xmlns:a16="http://schemas.microsoft.com/office/drawing/2014/main" id="{C2DA921A-14D5-A849-B61F-52997D4F6EEF}"/>
              </a:ext>
            </a:extLst>
          </p:cNvPr>
          <p:cNvSpPr txBox="1"/>
          <p:nvPr/>
        </p:nvSpPr>
        <p:spPr>
          <a:xfrm>
            <a:off x="7405946" y="5499100"/>
            <a:ext cx="2815707" cy="369332"/>
          </a:xfrm>
          <a:prstGeom prst="rect">
            <a:avLst/>
          </a:prstGeom>
          <a:noFill/>
        </p:spPr>
        <p:txBody>
          <a:bodyPr wrap="none" rtlCol="0">
            <a:spAutoFit/>
          </a:bodyPr>
          <a:lstStyle/>
          <a:p>
            <a:r>
              <a:rPr lang="en-US" dirty="0"/>
              <a:t>(</a:t>
            </a:r>
            <a:r>
              <a:rPr lang="en-US" dirty="0" err="1"/>
              <a:t>Llywodraeth</a:t>
            </a:r>
            <a:r>
              <a:rPr lang="en-US" dirty="0"/>
              <a:t> </a:t>
            </a:r>
            <a:r>
              <a:rPr lang="en-US" dirty="0" err="1"/>
              <a:t>Cymru</a:t>
            </a:r>
            <a:r>
              <a:rPr lang="en-US" dirty="0"/>
              <a:t>, 2010).</a:t>
            </a:r>
          </a:p>
        </p:txBody>
      </p:sp>
      <p:sp>
        <p:nvSpPr>
          <p:cNvPr id="7" name="TextBox 6">
            <a:extLst>
              <a:ext uri="{FF2B5EF4-FFF2-40B4-BE49-F238E27FC236}">
                <a16:creationId xmlns:a16="http://schemas.microsoft.com/office/drawing/2014/main" id="{B95654C4-D55A-4249-8147-2D7F9D0723C8}"/>
              </a:ext>
            </a:extLst>
          </p:cNvPr>
          <p:cNvSpPr txBox="1"/>
          <p:nvPr/>
        </p:nvSpPr>
        <p:spPr>
          <a:xfrm>
            <a:off x="8686800" y="4039052"/>
            <a:ext cx="1747914" cy="369332"/>
          </a:xfrm>
          <a:prstGeom prst="rect">
            <a:avLst/>
          </a:prstGeom>
          <a:noFill/>
        </p:spPr>
        <p:txBody>
          <a:bodyPr wrap="none" rtlCol="0">
            <a:spAutoFit/>
          </a:bodyPr>
          <a:lstStyle/>
          <a:p>
            <a:r>
              <a:rPr lang="en-US" dirty="0"/>
              <a:t>(P4C.com, 2019)</a:t>
            </a:r>
          </a:p>
        </p:txBody>
      </p:sp>
    </p:spTree>
    <p:extLst>
      <p:ext uri="{BB962C8B-B14F-4D97-AF65-F5344CB8AC3E}">
        <p14:creationId xmlns:p14="http://schemas.microsoft.com/office/powerpoint/2010/main" val="1289806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3" name="TextBox 2">
            <a:extLst>
              <a:ext uri="{FF2B5EF4-FFF2-40B4-BE49-F238E27FC236}">
                <a16:creationId xmlns:a16="http://schemas.microsoft.com/office/drawing/2014/main" id="{99AFE187-36BB-3C47-9278-918B17474F30}"/>
              </a:ext>
            </a:extLst>
          </p:cNvPr>
          <p:cNvSpPr txBox="1"/>
          <p:nvPr/>
        </p:nvSpPr>
        <p:spPr>
          <a:xfrm>
            <a:off x="3340100" y="3086100"/>
            <a:ext cx="184731" cy="369332"/>
          </a:xfrm>
          <a:prstGeom prst="rect">
            <a:avLst/>
          </a:prstGeom>
          <a:noFill/>
        </p:spPr>
        <p:txBody>
          <a:bodyPr wrap="none" rtlCol="0">
            <a:spAutoFit/>
          </a:bodyPr>
          <a:lstStyle/>
          <a:p>
            <a:endParaRPr lang="en-US" dirty="0"/>
          </a:p>
        </p:txBody>
      </p:sp>
      <p:pic>
        <p:nvPicPr>
          <p:cNvPr id="6" name="Picture 5">
            <a:extLst>
              <a:ext uri="{FF2B5EF4-FFF2-40B4-BE49-F238E27FC236}">
                <a16:creationId xmlns:a16="http://schemas.microsoft.com/office/drawing/2014/main" id="{3C2C487E-F171-534D-B838-FC01B9C7A594}"/>
              </a:ext>
            </a:extLst>
          </p:cNvPr>
          <p:cNvPicPr>
            <a:picLocks noChangeAspect="1"/>
          </p:cNvPicPr>
          <p:nvPr/>
        </p:nvPicPr>
        <p:blipFill>
          <a:blip r:embed="rId4"/>
          <a:stretch>
            <a:fillRect/>
          </a:stretch>
        </p:blipFill>
        <p:spPr>
          <a:xfrm>
            <a:off x="5772366" y="0"/>
            <a:ext cx="4990668" cy="6858000"/>
          </a:xfrm>
          <a:prstGeom prst="rect">
            <a:avLst/>
          </a:prstGeom>
        </p:spPr>
      </p:pic>
      <p:sp>
        <p:nvSpPr>
          <p:cNvPr id="11" name="Title 1">
            <a:extLst>
              <a:ext uri="{FF2B5EF4-FFF2-40B4-BE49-F238E27FC236}">
                <a16:creationId xmlns:a16="http://schemas.microsoft.com/office/drawing/2014/main" id="{DB8E5291-2917-814C-BD81-FE4D70FBC934}"/>
              </a:ext>
            </a:extLst>
          </p:cNvPr>
          <p:cNvSpPr>
            <a:spLocks noGrp="1"/>
          </p:cNvSpPr>
          <p:nvPr>
            <p:ph type="title"/>
          </p:nvPr>
        </p:nvSpPr>
        <p:spPr>
          <a:xfrm>
            <a:off x="1251678" y="382385"/>
            <a:ext cx="10621008" cy="1492132"/>
          </a:xfrm>
        </p:spPr>
        <p:txBody>
          <a:bodyPr>
            <a:normAutofit/>
          </a:bodyPr>
          <a:lstStyle/>
          <a:p>
            <a:r>
              <a:rPr lang="en-US" dirty="0" err="1"/>
              <a:t>Rhestr</a:t>
            </a:r>
            <a:br>
              <a:rPr lang="en-US" dirty="0"/>
            </a:br>
            <a:r>
              <a:rPr lang="en-US" dirty="0" err="1"/>
              <a:t>cyfeirnodi</a:t>
            </a:r>
            <a:endParaRPr lang="en-US" dirty="0"/>
          </a:p>
        </p:txBody>
      </p:sp>
    </p:spTree>
    <p:extLst>
      <p:ext uri="{BB962C8B-B14F-4D97-AF65-F5344CB8AC3E}">
        <p14:creationId xmlns:p14="http://schemas.microsoft.com/office/powerpoint/2010/main" val="2758000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BEF9BC-FEC2-1A48-AEB9-D9837F40C7E9}"/>
              </a:ext>
            </a:extLst>
          </p:cNvPr>
          <p:cNvPicPr>
            <a:picLocks noChangeAspect="1"/>
          </p:cNvPicPr>
          <p:nvPr/>
        </p:nvPicPr>
        <p:blipFill rotWithShape="1">
          <a:blip r:embed="rId3"/>
          <a:srcRect r="74707"/>
          <a:stretch/>
        </p:blipFill>
        <p:spPr>
          <a:xfrm>
            <a:off x="608747" y="478033"/>
            <a:ext cx="495191" cy="650418"/>
          </a:xfrm>
          <a:prstGeom prst="rect">
            <a:avLst/>
          </a:prstGeom>
        </p:spPr>
      </p:pic>
      <p:sp>
        <p:nvSpPr>
          <p:cNvPr id="3" name="TextBox 2">
            <a:extLst>
              <a:ext uri="{FF2B5EF4-FFF2-40B4-BE49-F238E27FC236}">
                <a16:creationId xmlns:a16="http://schemas.microsoft.com/office/drawing/2014/main" id="{99AFE187-36BB-3C47-9278-918B17474F30}"/>
              </a:ext>
            </a:extLst>
          </p:cNvPr>
          <p:cNvSpPr txBox="1"/>
          <p:nvPr/>
        </p:nvSpPr>
        <p:spPr>
          <a:xfrm>
            <a:off x="3340100" y="3086100"/>
            <a:ext cx="184731" cy="369332"/>
          </a:xfrm>
          <a:prstGeom prst="rect">
            <a:avLst/>
          </a:prstGeom>
          <a:noFill/>
        </p:spPr>
        <p:txBody>
          <a:bodyPr wrap="none" rtlCol="0">
            <a:spAutoFit/>
          </a:bodyPr>
          <a:lstStyle/>
          <a:p>
            <a:endParaRPr lang="en-US" dirty="0"/>
          </a:p>
        </p:txBody>
      </p:sp>
      <p:pic>
        <p:nvPicPr>
          <p:cNvPr id="5" name="Picture 4">
            <a:extLst>
              <a:ext uri="{FF2B5EF4-FFF2-40B4-BE49-F238E27FC236}">
                <a16:creationId xmlns:a16="http://schemas.microsoft.com/office/drawing/2014/main" id="{F8ED55B7-D002-3F47-9F9E-83050B698546}"/>
              </a:ext>
            </a:extLst>
          </p:cNvPr>
          <p:cNvPicPr>
            <a:picLocks noChangeAspect="1"/>
          </p:cNvPicPr>
          <p:nvPr/>
        </p:nvPicPr>
        <p:blipFill>
          <a:blip r:embed="rId4"/>
          <a:stretch>
            <a:fillRect/>
          </a:stretch>
        </p:blipFill>
        <p:spPr>
          <a:xfrm>
            <a:off x="1214628" y="0"/>
            <a:ext cx="5366125" cy="6858000"/>
          </a:xfrm>
          <a:prstGeom prst="rect">
            <a:avLst/>
          </a:prstGeom>
        </p:spPr>
      </p:pic>
      <p:pic>
        <p:nvPicPr>
          <p:cNvPr id="8" name="Picture 7">
            <a:extLst>
              <a:ext uri="{FF2B5EF4-FFF2-40B4-BE49-F238E27FC236}">
                <a16:creationId xmlns:a16="http://schemas.microsoft.com/office/drawing/2014/main" id="{258D5701-8374-DF4A-8EDF-2362B214AFB7}"/>
              </a:ext>
            </a:extLst>
          </p:cNvPr>
          <p:cNvPicPr>
            <a:picLocks noChangeAspect="1"/>
          </p:cNvPicPr>
          <p:nvPr/>
        </p:nvPicPr>
        <p:blipFill>
          <a:blip r:embed="rId5"/>
          <a:stretch>
            <a:fillRect/>
          </a:stretch>
        </p:blipFill>
        <p:spPr>
          <a:xfrm>
            <a:off x="6318584" y="0"/>
            <a:ext cx="5498432" cy="6858000"/>
          </a:xfrm>
          <a:prstGeom prst="rect">
            <a:avLst/>
          </a:prstGeom>
        </p:spPr>
      </p:pic>
    </p:spTree>
    <p:extLst>
      <p:ext uri="{BB962C8B-B14F-4D97-AF65-F5344CB8AC3E}">
        <p14:creationId xmlns:p14="http://schemas.microsoft.com/office/powerpoint/2010/main" val="238434115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{098DC885-9AF2-214B-ADC5-1E58F8DBAD0F}tf10001071</Template>
  <TotalTime>3013</TotalTime>
  <Words>1303</Words>
  <Application>Microsoft Macintosh PowerPoint</Application>
  <PresentationFormat>Widescreen</PresentationFormat>
  <Paragraphs>149</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Impact</vt:lpstr>
      <vt:lpstr>Open Sans</vt:lpstr>
      <vt:lpstr>Badge</vt:lpstr>
      <vt:lpstr>HAWLIAU PLANT</vt:lpstr>
      <vt:lpstr>Ymgorffori'r CCUHP o fewn lleoliad addysg gynradd yng Nghymru</vt:lpstr>
      <vt:lpstr>CONFENSIWN Y CENHEDLOEDD UNEDIG AR HAWLIAU’R PLENTYN</vt:lpstr>
      <vt:lpstr>Deddfwriaeth a pholisi</vt:lpstr>
      <vt:lpstr>Rhwystrau allweddol</vt:lpstr>
      <vt:lpstr>PowerPoint Presentation</vt:lpstr>
      <vt:lpstr>argymhellion</vt:lpstr>
      <vt:lpstr>Rhestr cyfeirnodi</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HAWLIAU PLANT</dc:title>
  <dc:creator>Ryan Peters</dc:creator>
  <cp:lastModifiedBy>Ryan Peters</cp:lastModifiedBy>
  <cp:revision>48</cp:revision>
  <dcterms:created xsi:type="dcterms:W3CDTF">2019-03-31T21:14:44Z</dcterms:created>
  <dcterms:modified xsi:type="dcterms:W3CDTF">2019-04-02T23:28:15Z</dcterms:modified>
</cp:coreProperties>
</file>