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4"/>
  </p:notesMasterIdLst>
  <p:sldIdLst>
    <p:sldId id="314" r:id="rId6"/>
    <p:sldId id="315" r:id="rId7"/>
    <p:sldId id="316" r:id="rId8"/>
    <p:sldId id="317" r:id="rId9"/>
    <p:sldId id="293" r:id="rId10"/>
    <p:sldId id="310" r:id="rId11"/>
    <p:sldId id="294" r:id="rId12"/>
    <p:sldId id="295" r:id="rId13"/>
    <p:sldId id="305" r:id="rId14"/>
    <p:sldId id="296" r:id="rId15"/>
    <p:sldId id="298" r:id="rId16"/>
    <p:sldId id="299" r:id="rId17"/>
    <p:sldId id="300" r:id="rId18"/>
    <p:sldId id="301" r:id="rId19"/>
    <p:sldId id="304" r:id="rId20"/>
    <p:sldId id="257" r:id="rId21"/>
    <p:sldId id="260" r:id="rId22"/>
    <p:sldId id="311" r:id="rId23"/>
    <p:sldId id="307" r:id="rId24"/>
    <p:sldId id="312" r:id="rId25"/>
    <p:sldId id="313" r:id="rId26"/>
    <p:sldId id="288" r:id="rId27"/>
    <p:sldId id="291" r:id="rId28"/>
    <p:sldId id="266" r:id="rId29"/>
    <p:sldId id="275" r:id="rId30"/>
    <p:sldId id="292" r:id="rId31"/>
    <p:sldId id="278" r:id="rId32"/>
    <p:sldId id="30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68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62131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84034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360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303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9784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2636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2571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120359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0075249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05275602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hyperlink" Target="http://www.neighbourhood-statistics.gov.uk/dissemination/LeadDomainList.do?a=3&amp;c=caerau&amp;d=14&amp;i=1001x1002&amp;m=0&amp;r=1&amp;s=1257344520504&amp;enc=1&amp;areaId=6116702&amp;OAAreaId=418241"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5E9CB4B-9D57-2E2C-0ED9-B03D82DA1790}"/>
              </a:ext>
            </a:extLst>
          </p:cNvPr>
          <p:cNvSpPr>
            <a:spLocks noGrp="1"/>
          </p:cNvSpPr>
          <p:nvPr>
            <p:ph type="ctrTitle"/>
          </p:nvPr>
        </p:nvSpPr>
        <p:spPr/>
        <p:txBody>
          <a:bodyPr/>
          <a:lstStyle/>
          <a:p>
            <a:r>
              <a:rPr lang="en-GB" altLang="en-US"/>
              <a:t>Lecture 4</a:t>
            </a:r>
          </a:p>
        </p:txBody>
      </p:sp>
      <p:sp>
        <p:nvSpPr>
          <p:cNvPr id="3" name="Subtitle 2">
            <a:extLst>
              <a:ext uri="{FF2B5EF4-FFF2-40B4-BE49-F238E27FC236}">
                <a16:creationId xmlns:a16="http://schemas.microsoft.com/office/drawing/2014/main" id="{778916B8-66D1-B8D0-5D06-279EDEA970F8}"/>
              </a:ext>
            </a:extLst>
          </p:cNvPr>
          <p:cNvSpPr>
            <a:spLocks noGrp="1"/>
          </p:cNvSpPr>
          <p:nvPr>
            <p:ph type="subTitle" idx="1"/>
          </p:nvPr>
        </p:nvSpPr>
        <p:spPr/>
        <p:txBody>
          <a:bodyPr/>
          <a:lstStyle/>
          <a:p>
            <a:pPr>
              <a:defRPr/>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6724444-C242-DBF7-1599-AF4657741084}"/>
              </a:ext>
            </a:extLst>
          </p:cNvPr>
          <p:cNvSpPr>
            <a:spLocks noGrp="1"/>
          </p:cNvSpPr>
          <p:nvPr>
            <p:ph type="title"/>
          </p:nvPr>
        </p:nvSpPr>
        <p:spPr/>
        <p:txBody>
          <a:bodyPr/>
          <a:lstStyle/>
          <a:p>
            <a:r>
              <a:rPr lang="en-GB" altLang="en-US"/>
              <a:t>Directed Study (20 minutes)</a:t>
            </a:r>
          </a:p>
        </p:txBody>
      </p:sp>
      <p:sp>
        <p:nvSpPr>
          <p:cNvPr id="10243" name="Content Placeholder 2">
            <a:extLst>
              <a:ext uri="{FF2B5EF4-FFF2-40B4-BE49-F238E27FC236}">
                <a16:creationId xmlns:a16="http://schemas.microsoft.com/office/drawing/2014/main" id="{F1A07287-55C2-1039-4829-B921E85E545C}"/>
              </a:ext>
            </a:extLst>
          </p:cNvPr>
          <p:cNvSpPr>
            <a:spLocks noGrp="1"/>
          </p:cNvSpPr>
          <p:nvPr>
            <p:ph idx="1"/>
          </p:nvPr>
        </p:nvSpPr>
        <p:spPr>
          <a:xfrm>
            <a:off x="332509" y="1801092"/>
            <a:ext cx="11402291" cy="3768436"/>
          </a:xfrm>
        </p:spPr>
        <p:txBody>
          <a:bodyPr>
            <a:noAutofit/>
          </a:bodyPr>
          <a:lstStyle/>
          <a:p>
            <a:r>
              <a:rPr lang="en-GB" altLang="en-US" sz="3200" dirty="0"/>
              <a:t>Feedback from Monday</a:t>
            </a:r>
          </a:p>
          <a:p>
            <a:pPr lvl="1"/>
            <a:r>
              <a:rPr lang="en-GB" altLang="en-US" sz="3200" dirty="0"/>
              <a:t>What have we learnt about the models of reflection introduced and about ourselves as reflective practitioners?</a:t>
            </a:r>
          </a:p>
          <a:p>
            <a:pPr lvl="1"/>
            <a:r>
              <a:rPr lang="en-GB" altLang="en-US" sz="3200" dirty="0"/>
              <a:t>Why have you used the particular model?</a:t>
            </a:r>
          </a:p>
          <a:p>
            <a:pPr lvl="1"/>
            <a:r>
              <a:rPr lang="en-GB" altLang="en-US" sz="3200" dirty="0"/>
              <a:t>Can you see a benefit to using different models for different situations?</a:t>
            </a:r>
          </a:p>
          <a:p>
            <a:pPr lvl="1"/>
            <a:r>
              <a:rPr lang="en-GB" altLang="en-US" sz="3200" dirty="0"/>
              <a:t>How will you present your Reflective Journals to your Supervisor.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B6E6439-CCE4-A9BB-9771-6A3AF8FA7AB7}"/>
              </a:ext>
            </a:extLst>
          </p:cNvPr>
          <p:cNvSpPr>
            <a:spLocks noGrp="1"/>
          </p:cNvSpPr>
          <p:nvPr>
            <p:ph type="title"/>
          </p:nvPr>
        </p:nvSpPr>
        <p:spPr>
          <a:xfrm>
            <a:off x="422564" y="365126"/>
            <a:ext cx="10931236" cy="687388"/>
          </a:xfrm>
        </p:spPr>
        <p:txBody>
          <a:bodyPr>
            <a:normAutofit fontScale="90000"/>
          </a:bodyPr>
          <a:lstStyle/>
          <a:p>
            <a:r>
              <a:rPr lang="en-GB" altLang="en-US" dirty="0"/>
              <a:t>Today’s Session</a:t>
            </a:r>
          </a:p>
        </p:txBody>
      </p:sp>
      <p:sp>
        <p:nvSpPr>
          <p:cNvPr id="3" name="Content Placeholder 2">
            <a:extLst>
              <a:ext uri="{FF2B5EF4-FFF2-40B4-BE49-F238E27FC236}">
                <a16:creationId xmlns:a16="http://schemas.microsoft.com/office/drawing/2014/main" id="{A87A2EBD-4F23-3047-D577-DFE73BC3201A}"/>
              </a:ext>
            </a:extLst>
          </p:cNvPr>
          <p:cNvSpPr>
            <a:spLocks noGrp="1"/>
          </p:cNvSpPr>
          <p:nvPr>
            <p:ph idx="1"/>
          </p:nvPr>
        </p:nvSpPr>
        <p:spPr>
          <a:xfrm>
            <a:off x="422564" y="1246909"/>
            <a:ext cx="11270672" cy="4177146"/>
          </a:xfrm>
        </p:spPr>
        <p:txBody>
          <a:bodyPr>
            <a:normAutofit/>
          </a:bodyPr>
          <a:lstStyle/>
          <a:p>
            <a:pPr>
              <a:defRPr/>
            </a:pPr>
            <a:r>
              <a:rPr lang="en-GB" sz="2400" dirty="0"/>
              <a:t>What can we make a start on? What can we tick off our Portfolio Checklist?</a:t>
            </a:r>
          </a:p>
          <a:p>
            <a:pPr>
              <a:defRPr/>
            </a:pPr>
            <a:r>
              <a:rPr lang="en-GB" sz="2400" dirty="0"/>
              <a:t>Write a reflective account at the start of level 5 (take a selfie so to speak) and see how you have developed by the end of the placement.</a:t>
            </a:r>
          </a:p>
          <a:p>
            <a:pPr>
              <a:defRPr/>
            </a:pPr>
            <a:r>
              <a:rPr lang="en-GB" sz="2400" dirty="0"/>
              <a:t>Make a start on your PDP, Reflective Accounts and the Summary of Learning – you could start this section by using what you have learnt about yourself and your preferred style of reflection for example. </a:t>
            </a:r>
          </a:p>
          <a:p>
            <a:pPr>
              <a:defRPr/>
            </a:pPr>
            <a:r>
              <a:rPr lang="en-GB" sz="2400" dirty="0"/>
              <a:t>Be mindful of updating your NOS evidence Matrix from last year – consider what you are learning in the classroom and check that you are demonstrating this is the NOS evidence Matrix do not only think about demonstrating the practice) – think about all the modules you have completed and will complete.</a:t>
            </a:r>
          </a:p>
          <a:p>
            <a:pPr marL="0" indent="0">
              <a:buNone/>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69F5405-DED2-E1B2-DE94-1392D9AB93F0}"/>
              </a:ext>
            </a:extLst>
          </p:cNvPr>
          <p:cNvSpPr>
            <a:spLocks noGrp="1"/>
          </p:cNvSpPr>
          <p:nvPr>
            <p:ph type="ctrTitle"/>
          </p:nvPr>
        </p:nvSpPr>
        <p:spPr/>
        <p:txBody>
          <a:bodyPr anchor="b">
            <a:normAutofit/>
          </a:bodyPr>
          <a:lstStyle/>
          <a:p>
            <a:r>
              <a:rPr lang="en-GB" altLang="en-US"/>
              <a:t>Pause Point for Questions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8BBEC2B-FA89-D113-E6A8-435BFDC5A761}"/>
              </a:ext>
            </a:extLst>
          </p:cNvPr>
          <p:cNvSpPr>
            <a:spLocks noGrp="1"/>
          </p:cNvSpPr>
          <p:nvPr>
            <p:ph type="ctrTitle"/>
          </p:nvPr>
        </p:nvSpPr>
        <p:spPr/>
        <p:txBody>
          <a:bodyPr/>
          <a:lstStyle/>
          <a:p>
            <a:pPr eaLnBrk="1" hangingPunct="1"/>
            <a:r>
              <a:rPr lang="en-GB" altLang="en-US"/>
              <a:t>Community Profiling</a:t>
            </a:r>
          </a:p>
        </p:txBody>
      </p:sp>
      <p:sp>
        <p:nvSpPr>
          <p:cNvPr id="3" name="Subtitle 2">
            <a:extLst>
              <a:ext uri="{FF2B5EF4-FFF2-40B4-BE49-F238E27FC236}">
                <a16:creationId xmlns:a16="http://schemas.microsoft.com/office/drawing/2014/main" id="{2AC1008B-8136-389C-4D6C-0CE8CFF1EE34}"/>
              </a:ext>
            </a:extLst>
          </p:cNvPr>
          <p:cNvSpPr>
            <a:spLocks noGrp="1"/>
          </p:cNvSpPr>
          <p:nvPr>
            <p:ph type="subTitle" idx="1"/>
          </p:nvPr>
        </p:nvSpPr>
        <p:spPr>
          <a:xfrm>
            <a:off x="2208213" y="4745182"/>
            <a:ext cx="7632700" cy="1454727"/>
          </a:xfrm>
        </p:spPr>
        <p:txBody>
          <a:bodyPr>
            <a:normAutofit/>
          </a:bodyPr>
          <a:lstStyle/>
          <a:p>
            <a:pPr>
              <a:defRPr/>
            </a:pPr>
            <a:endParaRPr lang="en-GB" dirty="0"/>
          </a:p>
          <a:p>
            <a:pPr>
              <a:defRPr/>
            </a:pPr>
            <a:r>
              <a:rPr lang="en-GB" dirty="0"/>
              <a:t>Alana Enoch</a:t>
            </a: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595937B-0952-2263-CC8A-83C267315BA3}"/>
              </a:ext>
            </a:extLst>
          </p:cNvPr>
          <p:cNvSpPr>
            <a:spLocks noGrp="1"/>
          </p:cNvSpPr>
          <p:nvPr>
            <p:ph type="title"/>
          </p:nvPr>
        </p:nvSpPr>
        <p:spPr/>
        <p:txBody>
          <a:bodyPr/>
          <a:lstStyle/>
          <a:p>
            <a:r>
              <a:rPr lang="en-GB" altLang="en-US"/>
              <a:t>Group Discussion</a:t>
            </a:r>
          </a:p>
        </p:txBody>
      </p:sp>
      <p:sp>
        <p:nvSpPr>
          <p:cNvPr id="11267" name="Content Placeholder 2">
            <a:extLst>
              <a:ext uri="{FF2B5EF4-FFF2-40B4-BE49-F238E27FC236}">
                <a16:creationId xmlns:a16="http://schemas.microsoft.com/office/drawing/2014/main" id="{73905539-8223-650D-2E6E-1FFD4C630AAD}"/>
              </a:ext>
            </a:extLst>
          </p:cNvPr>
          <p:cNvSpPr>
            <a:spLocks noGrp="1"/>
          </p:cNvSpPr>
          <p:nvPr>
            <p:ph idx="1"/>
          </p:nvPr>
        </p:nvSpPr>
        <p:spPr>
          <a:xfrm>
            <a:off x="637308" y="1690688"/>
            <a:ext cx="11208327" cy="3781857"/>
          </a:xfrm>
        </p:spPr>
        <p:txBody>
          <a:bodyPr>
            <a:normAutofit/>
          </a:bodyPr>
          <a:lstStyle/>
          <a:p>
            <a:pPr>
              <a:defRPr/>
            </a:pPr>
            <a:r>
              <a:rPr lang="en-GB" altLang="en-US" sz="3200" dirty="0"/>
              <a:t>What is a Community Profile?</a:t>
            </a:r>
          </a:p>
          <a:p>
            <a:pPr>
              <a:defRPr/>
            </a:pPr>
            <a:endParaRPr lang="en-GB" altLang="en-US" sz="3200" dirty="0"/>
          </a:p>
          <a:p>
            <a:pPr>
              <a:defRPr/>
            </a:pPr>
            <a:r>
              <a:rPr lang="en-GB" altLang="en-US" sz="3200" dirty="0"/>
              <a:t>Level 4 Community Profile – The What, Why and How?</a:t>
            </a:r>
          </a:p>
          <a:p>
            <a:pPr>
              <a:defRPr/>
            </a:pPr>
            <a:endParaRPr lang="en-GB" altLang="en-US" sz="3200" dirty="0"/>
          </a:p>
          <a:p>
            <a:pPr>
              <a:defRPr/>
            </a:pPr>
            <a:r>
              <a:rPr lang="en-GB" altLang="en-US" sz="3200" dirty="0"/>
              <a:t>Level 5 Community Profile – How will I make it different?</a:t>
            </a:r>
          </a:p>
          <a:p>
            <a:pPr marL="0" indent="0">
              <a:buNone/>
              <a:defRPr/>
            </a:pPr>
            <a:endParaRPr lang="en-GB" alt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3D4A098-B4C9-15E6-6F34-9F9A583E6CED}"/>
              </a:ext>
            </a:extLst>
          </p:cNvPr>
          <p:cNvSpPr>
            <a:spLocks noGrp="1"/>
          </p:cNvSpPr>
          <p:nvPr>
            <p:ph type="title"/>
          </p:nvPr>
        </p:nvSpPr>
        <p:spPr>
          <a:xfrm>
            <a:off x="838200" y="365125"/>
            <a:ext cx="10515600" cy="701677"/>
          </a:xfrm>
        </p:spPr>
        <p:txBody>
          <a:bodyPr/>
          <a:lstStyle/>
          <a:p>
            <a:pPr eaLnBrk="1" hangingPunct="1"/>
            <a:r>
              <a:rPr lang="en-GB" altLang="en-US" dirty="0"/>
              <a:t>Community Profiling</a:t>
            </a:r>
          </a:p>
        </p:txBody>
      </p:sp>
      <p:sp>
        <p:nvSpPr>
          <p:cNvPr id="15363" name="Content Placeholder 2">
            <a:extLst>
              <a:ext uri="{FF2B5EF4-FFF2-40B4-BE49-F238E27FC236}">
                <a16:creationId xmlns:a16="http://schemas.microsoft.com/office/drawing/2014/main" id="{1FBC0943-9BC4-0113-D6BB-9364C25A0C90}"/>
              </a:ext>
            </a:extLst>
          </p:cNvPr>
          <p:cNvSpPr>
            <a:spLocks noGrp="1"/>
          </p:cNvSpPr>
          <p:nvPr>
            <p:ph idx="1"/>
          </p:nvPr>
        </p:nvSpPr>
        <p:spPr>
          <a:xfrm>
            <a:off x="1981200" y="1219201"/>
            <a:ext cx="8229600" cy="4937125"/>
          </a:xfrm>
        </p:spPr>
        <p:txBody>
          <a:bodyPr/>
          <a:lstStyle/>
          <a:p>
            <a:pPr eaLnBrk="1" hangingPunct="1"/>
            <a:r>
              <a:rPr lang="en-GB" altLang="en-US" dirty="0"/>
              <a:t>Community profiling is a social research method which involves building up a picture of the nature, needs and resources of a locality or community.</a:t>
            </a:r>
          </a:p>
          <a:p>
            <a:pPr eaLnBrk="1" hangingPunct="1"/>
            <a:r>
              <a:rPr lang="en-GB" altLang="en-US" dirty="0"/>
              <a:t>It should involve the active participation of its members with the aim being to create and implement an action plan to address the issues unearthed.</a:t>
            </a:r>
          </a:p>
        </p:txBody>
      </p:sp>
      <p:pic>
        <p:nvPicPr>
          <p:cNvPr id="15364" name="Picture 2">
            <a:extLst>
              <a:ext uri="{FF2B5EF4-FFF2-40B4-BE49-F238E27FC236}">
                <a16:creationId xmlns:a16="http://schemas.microsoft.com/office/drawing/2014/main" id="{038EDEBA-FB19-B160-92AE-1E6C44F42B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566" y="3751952"/>
            <a:ext cx="2304212" cy="172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3">
            <a:extLst>
              <a:ext uri="{FF2B5EF4-FFF2-40B4-BE49-F238E27FC236}">
                <a16:creationId xmlns:a16="http://schemas.microsoft.com/office/drawing/2014/main" id="{4DDA94C3-92ED-BBEE-A1CA-6D648830BE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607" y="3755049"/>
            <a:ext cx="1883751" cy="188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F38CB4A-23A3-9E11-C043-770812D74BFC}"/>
              </a:ext>
            </a:extLst>
          </p:cNvPr>
          <p:cNvSpPr>
            <a:spLocks noGrp="1"/>
          </p:cNvSpPr>
          <p:nvPr>
            <p:ph type="title"/>
          </p:nvPr>
        </p:nvSpPr>
        <p:spPr>
          <a:xfrm>
            <a:off x="838200" y="365125"/>
            <a:ext cx="10515600" cy="731019"/>
          </a:xfrm>
        </p:spPr>
        <p:txBody>
          <a:bodyPr/>
          <a:lstStyle/>
          <a:p>
            <a:pPr eaLnBrk="1" hangingPunct="1"/>
            <a:r>
              <a:rPr lang="en-GB" altLang="en-US" dirty="0"/>
              <a:t>Community Profiling</a:t>
            </a:r>
          </a:p>
        </p:txBody>
      </p:sp>
      <p:sp>
        <p:nvSpPr>
          <p:cNvPr id="16387" name="Content Placeholder 2">
            <a:extLst>
              <a:ext uri="{FF2B5EF4-FFF2-40B4-BE49-F238E27FC236}">
                <a16:creationId xmlns:a16="http://schemas.microsoft.com/office/drawing/2014/main" id="{3049F011-BBCF-88D6-288A-259186E1E3D1}"/>
              </a:ext>
            </a:extLst>
          </p:cNvPr>
          <p:cNvSpPr>
            <a:spLocks noGrp="1"/>
          </p:cNvSpPr>
          <p:nvPr>
            <p:ph idx="1"/>
          </p:nvPr>
        </p:nvSpPr>
        <p:spPr>
          <a:xfrm>
            <a:off x="1981200" y="1219201"/>
            <a:ext cx="8229600" cy="4937125"/>
          </a:xfrm>
        </p:spPr>
        <p:txBody>
          <a:bodyPr/>
          <a:lstStyle/>
          <a:p>
            <a:pPr eaLnBrk="1" hangingPunct="1"/>
            <a:r>
              <a:rPr lang="en-GB" altLang="en-US"/>
              <a:t>According to Hawtin et al (1994: 5),</a:t>
            </a:r>
            <a:r>
              <a:rPr lang="en-GB" altLang="en-US" i="1"/>
              <a:t> </a:t>
            </a:r>
            <a:r>
              <a:rPr lang="en-GB" altLang="en-US"/>
              <a:t>a community profile is..</a:t>
            </a:r>
          </a:p>
          <a:p>
            <a:pPr eaLnBrk="1" hangingPunct="1"/>
            <a:r>
              <a:rPr lang="en-GB" altLang="en-US" i="1"/>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37E5A4C-4EFA-3E4D-A96A-628E80482D76}"/>
              </a:ext>
            </a:extLst>
          </p:cNvPr>
          <p:cNvSpPr>
            <a:spLocks noGrp="1"/>
          </p:cNvSpPr>
          <p:nvPr>
            <p:ph type="title"/>
          </p:nvPr>
        </p:nvSpPr>
        <p:spPr>
          <a:xfrm>
            <a:off x="838200" y="365125"/>
            <a:ext cx="10515600" cy="691263"/>
          </a:xfrm>
        </p:spPr>
        <p:txBody>
          <a:bodyPr>
            <a:normAutofit fontScale="90000"/>
          </a:bodyPr>
          <a:lstStyle/>
          <a:p>
            <a:pPr eaLnBrk="1" hangingPunct="1"/>
            <a:r>
              <a:rPr lang="en-GB" altLang="en-US" dirty="0"/>
              <a:t>Community Profiling</a:t>
            </a:r>
          </a:p>
        </p:txBody>
      </p:sp>
      <p:sp>
        <p:nvSpPr>
          <p:cNvPr id="17411" name="Content Placeholder 2">
            <a:extLst>
              <a:ext uri="{FF2B5EF4-FFF2-40B4-BE49-F238E27FC236}">
                <a16:creationId xmlns:a16="http://schemas.microsoft.com/office/drawing/2014/main" id="{2B1E0A1F-2C3A-ABC2-16BC-38417D11D32A}"/>
              </a:ext>
            </a:extLst>
          </p:cNvPr>
          <p:cNvSpPr>
            <a:spLocks noGrp="1"/>
          </p:cNvSpPr>
          <p:nvPr>
            <p:ph idx="1"/>
          </p:nvPr>
        </p:nvSpPr>
        <p:spPr>
          <a:xfrm>
            <a:off x="1981200" y="1219201"/>
            <a:ext cx="8229600" cy="4937125"/>
          </a:xfrm>
        </p:spPr>
        <p:txBody>
          <a:bodyPr/>
          <a:lstStyle/>
          <a:p>
            <a:pPr eaLnBrk="1" hangingPunct="1"/>
            <a:r>
              <a:rPr lang="en-GB" altLang="en-US" dirty="0"/>
              <a:t>Furthermore a community profile should go beyond just assessing community needs, to identify strengths and opportunities, and make connections between issues.</a:t>
            </a:r>
          </a:p>
          <a:p>
            <a:pPr eaLnBrk="1" hangingPunct="1"/>
            <a:endParaRPr lang="en-GB" altLang="en-US" dirty="0"/>
          </a:p>
          <a:p>
            <a:pPr eaLnBrk="1" hangingPunct="1"/>
            <a:r>
              <a:rPr lang="en-GB" altLang="en-US" dirty="0"/>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1E92F0C-19F9-94C7-D34B-937FB5EBCF97}"/>
              </a:ext>
            </a:extLst>
          </p:cNvPr>
          <p:cNvSpPr>
            <a:spLocks noGrp="1"/>
          </p:cNvSpPr>
          <p:nvPr>
            <p:ph type="title"/>
          </p:nvPr>
        </p:nvSpPr>
        <p:spPr>
          <a:xfrm>
            <a:off x="335091" y="365126"/>
            <a:ext cx="11018709" cy="589032"/>
          </a:xfrm>
        </p:spPr>
        <p:txBody>
          <a:bodyPr>
            <a:normAutofit fontScale="90000"/>
          </a:bodyPr>
          <a:lstStyle/>
          <a:p>
            <a:pPr eaLnBrk="1" hangingPunct="1"/>
            <a:r>
              <a:rPr lang="en-GB" altLang="en-US" dirty="0"/>
              <a:t>Community Profiling</a:t>
            </a:r>
          </a:p>
        </p:txBody>
      </p:sp>
      <p:sp>
        <p:nvSpPr>
          <p:cNvPr id="18435" name="Content Placeholder 2">
            <a:extLst>
              <a:ext uri="{FF2B5EF4-FFF2-40B4-BE49-F238E27FC236}">
                <a16:creationId xmlns:a16="http://schemas.microsoft.com/office/drawing/2014/main" id="{01E2F7AD-1CE1-2BFB-A72D-DB74A55D86B1}"/>
              </a:ext>
            </a:extLst>
          </p:cNvPr>
          <p:cNvSpPr>
            <a:spLocks noGrp="1"/>
          </p:cNvSpPr>
          <p:nvPr>
            <p:ph idx="1"/>
          </p:nvPr>
        </p:nvSpPr>
        <p:spPr>
          <a:xfrm>
            <a:off x="749694" y="1219201"/>
            <a:ext cx="10427568" cy="4125211"/>
          </a:xfrm>
        </p:spPr>
        <p:txBody>
          <a:bodyPr>
            <a:normAutofit/>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779E1E0-8441-CE90-54A0-A363C8A0825D}"/>
              </a:ext>
            </a:extLst>
          </p:cNvPr>
          <p:cNvSpPr>
            <a:spLocks noGrp="1"/>
          </p:cNvSpPr>
          <p:nvPr>
            <p:ph type="title"/>
          </p:nvPr>
        </p:nvSpPr>
        <p:spPr>
          <a:xfrm>
            <a:off x="838200" y="365125"/>
            <a:ext cx="10515600" cy="503839"/>
          </a:xfrm>
        </p:spPr>
        <p:txBody>
          <a:bodyPr>
            <a:normAutofit fontScale="90000"/>
          </a:bodyPr>
          <a:lstStyle/>
          <a:p>
            <a:pPr eaLnBrk="1" hangingPunct="1"/>
            <a:r>
              <a:rPr lang="en-GB" altLang="en-US" dirty="0"/>
              <a:t>Community Profiling</a:t>
            </a:r>
          </a:p>
        </p:txBody>
      </p:sp>
      <p:sp>
        <p:nvSpPr>
          <p:cNvPr id="3" name="Content Placeholder 2">
            <a:extLst>
              <a:ext uri="{FF2B5EF4-FFF2-40B4-BE49-F238E27FC236}">
                <a16:creationId xmlns:a16="http://schemas.microsoft.com/office/drawing/2014/main" id="{FDC0E1F0-55F9-F691-FA70-B883B0713CAC}"/>
              </a:ext>
            </a:extLst>
          </p:cNvPr>
          <p:cNvSpPr>
            <a:spLocks noGrp="1"/>
          </p:cNvSpPr>
          <p:nvPr>
            <p:ph idx="1"/>
          </p:nvPr>
        </p:nvSpPr>
        <p:spPr>
          <a:xfrm>
            <a:off x="715617" y="1219201"/>
            <a:ext cx="10515600" cy="4937125"/>
          </a:xfrm>
        </p:spPr>
        <p:txBody>
          <a:bodyPr>
            <a:normAutofit/>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7B7B27-DFA9-75E0-84DC-BBD53ED05929}"/>
              </a:ext>
            </a:extLst>
          </p:cNvPr>
          <p:cNvSpPr>
            <a:spLocks noGrp="1"/>
          </p:cNvSpPr>
          <p:nvPr>
            <p:ph type="title"/>
          </p:nvPr>
        </p:nvSpPr>
        <p:spPr>
          <a:xfrm>
            <a:off x="838200" y="365125"/>
            <a:ext cx="10515600" cy="628353"/>
          </a:xfrm>
        </p:spPr>
        <p:txBody>
          <a:bodyPr>
            <a:normAutofit fontScale="90000"/>
          </a:bodyPr>
          <a:lstStyle/>
          <a:p>
            <a:pPr eaLnBrk="1" hangingPunct="1"/>
            <a:r>
              <a:rPr lang="en-GB" altLang="en-US" dirty="0"/>
              <a:t>Community Profiling </a:t>
            </a:r>
          </a:p>
        </p:txBody>
      </p:sp>
      <p:sp>
        <p:nvSpPr>
          <p:cNvPr id="20483" name="Content Placeholder 2">
            <a:extLst>
              <a:ext uri="{FF2B5EF4-FFF2-40B4-BE49-F238E27FC236}">
                <a16:creationId xmlns:a16="http://schemas.microsoft.com/office/drawing/2014/main" id="{4839AD27-1A6A-D8E0-1616-B4C1702A91B0}"/>
              </a:ext>
            </a:extLst>
          </p:cNvPr>
          <p:cNvSpPr>
            <a:spLocks noGrp="1"/>
          </p:cNvSpPr>
          <p:nvPr>
            <p:ph idx="1"/>
          </p:nvPr>
        </p:nvSpPr>
        <p:spPr>
          <a:xfrm>
            <a:off x="141988" y="1219201"/>
            <a:ext cx="10068812" cy="4937125"/>
          </a:xfrm>
        </p:spPr>
        <p:txBody>
          <a:bodyPr/>
          <a:lstStyle/>
          <a:p>
            <a:pPr eaLnBrk="1" hangingPunct="1"/>
            <a:r>
              <a:rPr lang="en-GB" altLang="en-US" dirty="0"/>
              <a:t>A clear advantage of profiling is that, in addition to using community knowledge, it has the ability to flag up community assets, as opposed to portraying communities as places of deficit.  </a:t>
            </a:r>
          </a:p>
          <a:p>
            <a:pPr eaLnBrk="1" hangingPunct="1"/>
            <a:r>
              <a:rPr lang="en-GB" altLang="en-US" dirty="0"/>
              <a:t>The community, possessing local knowledge, is capable of producing a fuller profile than that which would be generated solely by practitioners, one which is more likely to aid good decision-making.</a:t>
            </a:r>
          </a:p>
        </p:txBody>
      </p:sp>
      <p:pic>
        <p:nvPicPr>
          <p:cNvPr id="20484" name="Picture 2">
            <a:extLst>
              <a:ext uri="{FF2B5EF4-FFF2-40B4-BE49-F238E27FC236}">
                <a16:creationId xmlns:a16="http://schemas.microsoft.com/office/drawing/2014/main" id="{C1613511-1F08-DEB8-45C7-3FC7F74D5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0597" y="4095269"/>
            <a:ext cx="1919415" cy="1543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3">
            <a:extLst>
              <a:ext uri="{FF2B5EF4-FFF2-40B4-BE49-F238E27FC236}">
                <a16:creationId xmlns:a16="http://schemas.microsoft.com/office/drawing/2014/main" id="{C545AB50-48BB-B4DA-42C4-9000DEC6C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2907" y="4157421"/>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0989074-3D7F-EB61-C136-785352EC8D89}"/>
              </a:ext>
            </a:extLst>
          </p:cNvPr>
          <p:cNvSpPr>
            <a:spLocks noGrp="1"/>
          </p:cNvSpPr>
          <p:nvPr>
            <p:ph type="title"/>
          </p:nvPr>
        </p:nvSpPr>
        <p:spPr/>
        <p:txBody>
          <a:bodyPr/>
          <a:lstStyle/>
          <a:p>
            <a:pPr eaLnBrk="1" hangingPunct="1"/>
            <a:r>
              <a:rPr lang="en-GB" altLang="en-US"/>
              <a:t>Community Profiling</a:t>
            </a:r>
          </a:p>
        </p:txBody>
      </p:sp>
      <p:sp>
        <p:nvSpPr>
          <p:cNvPr id="21507" name="Content Placeholder 2">
            <a:extLst>
              <a:ext uri="{FF2B5EF4-FFF2-40B4-BE49-F238E27FC236}">
                <a16:creationId xmlns:a16="http://schemas.microsoft.com/office/drawing/2014/main" id="{C9D41A66-F248-8608-426C-F317B9F3C2ED}"/>
              </a:ext>
            </a:extLst>
          </p:cNvPr>
          <p:cNvSpPr>
            <a:spLocks noGrp="1"/>
          </p:cNvSpPr>
          <p:nvPr>
            <p:ph idx="1"/>
          </p:nvPr>
        </p:nvSpPr>
        <p:spPr>
          <a:xfrm>
            <a:off x="721297" y="1690688"/>
            <a:ext cx="10632503" cy="4762500"/>
          </a:xfrm>
        </p:spPr>
        <p:txBody>
          <a:bodyPr/>
          <a:lstStyle/>
          <a:p>
            <a:pPr eaLnBrk="1" hangingPunct="1"/>
            <a:r>
              <a:rPr lang="en-GB" altLang="en-US" dirty="0"/>
              <a:t>If executed well, is not merely and end in itself. </a:t>
            </a:r>
          </a:p>
          <a:p>
            <a:pPr eaLnBrk="1" hangingPunct="1"/>
            <a:r>
              <a:rPr lang="en-GB" altLang="en-US" dirty="0"/>
              <a:t>Indeed, the skills community members and practitioners gain during profiling can be as important as the data generated by them.</a:t>
            </a:r>
          </a:p>
          <a:p>
            <a:pPr eaLnBrk="1" hangingPunct="1"/>
            <a:r>
              <a:rPr lang="en-GB" altLang="en-US" dirty="0"/>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A2079D-234E-F20C-D946-17E4CF5AB107}"/>
              </a:ext>
            </a:extLst>
          </p:cNvPr>
          <p:cNvSpPr>
            <a:spLocks noGrp="1"/>
          </p:cNvSpPr>
          <p:nvPr>
            <p:ph type="title"/>
          </p:nvPr>
        </p:nvSpPr>
        <p:spPr/>
        <p:txBody>
          <a:bodyPr/>
          <a:lstStyle/>
          <a:p>
            <a:pPr eaLnBrk="1" hangingPunct="1"/>
            <a:r>
              <a:rPr lang="en-GB" altLang="en-US"/>
              <a:t>Community Profiling</a:t>
            </a:r>
          </a:p>
        </p:txBody>
      </p:sp>
      <p:sp>
        <p:nvSpPr>
          <p:cNvPr id="22531" name="Content Placeholder 2">
            <a:extLst>
              <a:ext uri="{FF2B5EF4-FFF2-40B4-BE49-F238E27FC236}">
                <a16:creationId xmlns:a16="http://schemas.microsoft.com/office/drawing/2014/main" id="{1BB8E6A8-1098-38AC-0B16-89E87072AD48}"/>
              </a:ext>
            </a:extLst>
          </p:cNvPr>
          <p:cNvSpPr>
            <a:spLocks noGrp="1"/>
          </p:cNvSpPr>
          <p:nvPr>
            <p:ph idx="1"/>
          </p:nvPr>
        </p:nvSpPr>
        <p:spPr>
          <a:xfrm>
            <a:off x="1981200" y="2254764"/>
            <a:ext cx="8229600" cy="3032854"/>
          </a:xfrm>
        </p:spPr>
        <p:txBody>
          <a:bodyPr/>
          <a:lstStyle/>
          <a:p>
            <a:pPr eaLnBrk="1" hangingPunct="1"/>
            <a:r>
              <a:rPr lang="en-GB" altLang="en-US" dirty="0"/>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2D89BB5-F4EA-1F3D-2551-6109249908F7}"/>
              </a:ext>
            </a:extLst>
          </p:cNvPr>
          <p:cNvSpPr>
            <a:spLocks noGrp="1"/>
          </p:cNvSpPr>
          <p:nvPr>
            <p:ph type="title"/>
          </p:nvPr>
        </p:nvSpPr>
        <p:spPr/>
        <p:txBody>
          <a:bodyPr/>
          <a:lstStyle/>
          <a:p>
            <a:pPr eaLnBrk="1" hangingPunct="1"/>
            <a:r>
              <a:rPr lang="en-GB" altLang="en-US" dirty="0"/>
              <a:t>Group Task</a:t>
            </a:r>
            <a:br>
              <a:rPr lang="en-GB" altLang="en-US" dirty="0"/>
            </a:br>
            <a:endParaRPr lang="en-GB" altLang="en-US" dirty="0"/>
          </a:p>
        </p:txBody>
      </p:sp>
      <p:sp>
        <p:nvSpPr>
          <p:cNvPr id="23555" name="Content Placeholder 2">
            <a:extLst>
              <a:ext uri="{FF2B5EF4-FFF2-40B4-BE49-F238E27FC236}">
                <a16:creationId xmlns:a16="http://schemas.microsoft.com/office/drawing/2014/main" id="{978E714B-AD11-9369-4F69-9D827028FCE5}"/>
              </a:ext>
            </a:extLst>
          </p:cNvPr>
          <p:cNvSpPr>
            <a:spLocks noGrp="1"/>
          </p:cNvSpPr>
          <p:nvPr>
            <p:ph idx="1"/>
          </p:nvPr>
        </p:nvSpPr>
        <p:spPr>
          <a:xfrm>
            <a:off x="1981200" y="1800402"/>
            <a:ext cx="8229600" cy="4355924"/>
          </a:xfrm>
        </p:spPr>
        <p:txBody>
          <a:bodyPr/>
          <a:lstStyle/>
          <a:p>
            <a:pPr eaLnBrk="1" hangingPunct="1"/>
            <a:r>
              <a:rPr lang="en-GB" altLang="en-US" dirty="0"/>
              <a:t>Think through some of the themes from the previous slides, and draw out the important considerations when preparing for a community profile.</a:t>
            </a:r>
          </a:p>
          <a:p>
            <a:pPr eaLnBrk="1" hangingPunct="1"/>
            <a:endParaRPr lang="en-GB" altLang="en-US" dirty="0"/>
          </a:p>
          <a:p>
            <a:pPr eaLnBrk="1" hangingPunct="1"/>
            <a:endParaRPr lang="en-GB" altLang="en-US" dirty="0"/>
          </a:p>
          <a:p>
            <a:pPr eaLnBrk="1" hangingPunct="1"/>
            <a:r>
              <a:rPr lang="en-GB" altLang="en-US" dirty="0"/>
              <a:t>Feedback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97974CE-8FB7-B6E6-C4DB-27C499D114A9}"/>
              </a:ext>
            </a:extLst>
          </p:cNvPr>
          <p:cNvSpPr>
            <a:spLocks noGrp="1" noChangeArrowheads="1"/>
          </p:cNvSpPr>
          <p:nvPr>
            <p:ph type="ctrTitle"/>
          </p:nvPr>
        </p:nvSpPr>
        <p:spPr/>
        <p:txBody>
          <a:bodyPr>
            <a:normAutofit/>
          </a:bodyPr>
          <a:lstStyle/>
          <a:p>
            <a:pPr>
              <a:defRPr/>
            </a:pPr>
            <a:r>
              <a:rPr lang="en-GB" altLang="en-US"/>
              <a:t>Carrying out a </a:t>
            </a:r>
            <a:br>
              <a:rPr lang="en-GB" altLang="en-US"/>
            </a:br>
            <a:r>
              <a:rPr lang="en-GB" altLang="en-US"/>
              <a:t>Community Profile</a:t>
            </a:r>
          </a:p>
        </p:txBody>
      </p:sp>
      <p:sp>
        <p:nvSpPr>
          <p:cNvPr id="2051" name="Rectangle 3">
            <a:extLst>
              <a:ext uri="{FF2B5EF4-FFF2-40B4-BE49-F238E27FC236}">
                <a16:creationId xmlns:a16="http://schemas.microsoft.com/office/drawing/2014/main" id="{DC898E74-59D8-BDD1-CA50-A2215FA2DD0B}"/>
              </a:ext>
            </a:extLst>
          </p:cNvPr>
          <p:cNvSpPr>
            <a:spLocks noGrp="1" noChangeArrowheads="1"/>
          </p:cNvSpPr>
          <p:nvPr>
            <p:ph type="subTitle" idx="1"/>
          </p:nvPr>
        </p:nvSpPr>
        <p:spPr/>
        <p:txBody>
          <a:bodyPr>
            <a:normAutofit/>
          </a:bodyPr>
          <a:lstStyle/>
          <a:p>
            <a:pPr>
              <a:defRPr/>
            </a:pPr>
            <a:endParaRPr lang="en-GB" altLang="en-US"/>
          </a:p>
          <a:p>
            <a:pPr>
              <a:defRPr/>
            </a:pPr>
            <a:endParaRPr lang="en-GB" altLang="en-US"/>
          </a:p>
          <a:p>
            <a:pPr>
              <a:defRPr/>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FA70819-E35D-D5E1-EB63-EBA0AB406CD6}"/>
              </a:ext>
            </a:extLst>
          </p:cNvPr>
          <p:cNvSpPr>
            <a:spLocks noGrp="1" noChangeArrowheads="1"/>
          </p:cNvSpPr>
          <p:nvPr>
            <p:ph type="title"/>
          </p:nvPr>
        </p:nvSpPr>
        <p:spPr>
          <a:xfrm>
            <a:off x="868964" y="115889"/>
            <a:ext cx="9341836" cy="1179038"/>
          </a:xfrm>
        </p:spPr>
        <p:txBody>
          <a:bodyPr>
            <a:noAutofit/>
          </a:bodyPr>
          <a:lstStyle/>
          <a:p>
            <a:pPr>
              <a:defRPr/>
            </a:pPr>
            <a:r>
              <a:rPr lang="en-GB" altLang="en-US" sz="3200" dirty="0"/>
              <a:t>Important considerations when preparing writing your community profile</a:t>
            </a:r>
          </a:p>
        </p:txBody>
      </p:sp>
      <p:sp>
        <p:nvSpPr>
          <p:cNvPr id="25603" name="Rectangle 3">
            <a:extLst>
              <a:ext uri="{FF2B5EF4-FFF2-40B4-BE49-F238E27FC236}">
                <a16:creationId xmlns:a16="http://schemas.microsoft.com/office/drawing/2014/main" id="{AAF90ACA-F84E-8BB9-94A1-D5B83D6ED0DF}"/>
              </a:ext>
            </a:extLst>
          </p:cNvPr>
          <p:cNvSpPr>
            <a:spLocks noGrp="1"/>
          </p:cNvSpPr>
          <p:nvPr>
            <p:ph idx="1"/>
          </p:nvPr>
        </p:nvSpPr>
        <p:spPr>
          <a:xfrm>
            <a:off x="335091" y="1959429"/>
            <a:ext cx="11245416" cy="4349297"/>
          </a:xfrm>
        </p:spPr>
        <p:txBody>
          <a:bodyPr/>
          <a:lstStyle/>
          <a:p>
            <a:pPr eaLnBrk="1" hangingPunct="1">
              <a:lnSpc>
                <a:spcPct val="80000"/>
              </a:lnSpc>
            </a:pPr>
            <a:r>
              <a:rPr lang="en-GB" altLang="en-US" sz="3200" dirty="0"/>
              <a:t>A Community Profile should be of a specific geographical area, preferably the area where your young people are located.  It should be about 1000 words in length.</a:t>
            </a:r>
          </a:p>
          <a:p>
            <a:pPr eaLnBrk="1" hangingPunct="1">
              <a:lnSpc>
                <a:spcPct val="80000"/>
              </a:lnSpc>
            </a:pPr>
            <a:r>
              <a:rPr lang="en-GB" altLang="en-US" sz="3200" dirty="0"/>
              <a:t>You should start your community profile with a description of the area. Use the theory already discussed to guide your writing and to draw out possible headings from the literature, for example: </a:t>
            </a:r>
          </a:p>
          <a:p>
            <a:pPr eaLnBrk="1" hangingPunct="1">
              <a:lnSpc>
                <a:spcPct val="80000"/>
              </a:lnSpc>
            </a:pPr>
            <a:endParaRPr lang="en-GB" alt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64AFFAD-893C-9018-CBEA-D80439D9C89B}"/>
              </a:ext>
            </a:extLst>
          </p:cNvPr>
          <p:cNvSpPr>
            <a:spLocks noGrp="1"/>
          </p:cNvSpPr>
          <p:nvPr>
            <p:ph type="title"/>
          </p:nvPr>
        </p:nvSpPr>
        <p:spPr>
          <a:xfrm>
            <a:off x="266937" y="152401"/>
            <a:ext cx="9943863" cy="949423"/>
          </a:xfrm>
        </p:spPr>
        <p:txBody>
          <a:bodyPr>
            <a:normAutofit fontScale="90000"/>
          </a:bodyPr>
          <a:lstStyle/>
          <a:p>
            <a:r>
              <a:rPr lang="en-GB" altLang="en-US"/>
              <a:t>Examples of possible Headings</a:t>
            </a:r>
            <a:br>
              <a:rPr lang="en-GB" altLang="en-US"/>
            </a:br>
            <a:endParaRPr lang="en-GB" altLang="en-US"/>
          </a:p>
        </p:txBody>
      </p:sp>
      <p:sp>
        <p:nvSpPr>
          <p:cNvPr id="24579" name="Content Placeholder 2">
            <a:extLst>
              <a:ext uri="{FF2B5EF4-FFF2-40B4-BE49-F238E27FC236}">
                <a16:creationId xmlns:a16="http://schemas.microsoft.com/office/drawing/2014/main" id="{905B9DD7-F0F7-A85A-F7FC-4E5A20C3D0D9}"/>
              </a:ext>
            </a:extLst>
          </p:cNvPr>
          <p:cNvSpPr>
            <a:spLocks noGrp="1"/>
          </p:cNvSpPr>
          <p:nvPr>
            <p:ph idx="1"/>
          </p:nvPr>
        </p:nvSpPr>
        <p:spPr>
          <a:xfrm>
            <a:off x="420283" y="1266529"/>
            <a:ext cx="10978479" cy="4270987"/>
          </a:xfrm>
        </p:spPr>
        <p:txBody>
          <a:bodyPr>
            <a:normAutofit/>
          </a:bodyPr>
          <a:lstStyle/>
          <a:p>
            <a:pPr eaLnBrk="1" hangingPunct="1">
              <a:lnSpc>
                <a:spcPct val="80000"/>
              </a:lnSpc>
              <a:defRPr/>
            </a:pPr>
            <a:r>
              <a:rPr lang="en-GB" altLang="en-US" sz="3200" dirty="0"/>
              <a:t>Introduction</a:t>
            </a:r>
          </a:p>
          <a:p>
            <a:pPr marL="0" indent="0">
              <a:lnSpc>
                <a:spcPct val="80000"/>
              </a:lnSpc>
              <a:buNone/>
              <a:defRPr/>
            </a:pPr>
            <a:endParaRPr lang="en-GB" altLang="en-US" sz="3200" dirty="0"/>
          </a:p>
          <a:p>
            <a:pPr lvl="1" eaLnBrk="1" hangingPunct="1">
              <a:lnSpc>
                <a:spcPct val="80000"/>
              </a:lnSpc>
              <a:defRPr/>
            </a:pPr>
            <a:r>
              <a:rPr lang="en-GB" altLang="en-US" sz="2800" b="1" dirty="0"/>
              <a:t>Location and Environment </a:t>
            </a:r>
            <a:r>
              <a:rPr lang="en-GB" altLang="en-US" sz="2800" dirty="0"/>
              <a:t>– General observation of area physical description, for example town/village/green space/what is available halls/leisure centre/ housing. (Include Maps/diagrams and pictures?)</a:t>
            </a:r>
          </a:p>
          <a:p>
            <a:pPr lvl="1" eaLnBrk="1" hangingPunct="1">
              <a:lnSpc>
                <a:spcPct val="80000"/>
              </a:lnSpc>
              <a:defRPr/>
            </a:pPr>
            <a:endParaRPr lang="en-GB" altLang="en-US" sz="2800" dirty="0"/>
          </a:p>
          <a:p>
            <a:pPr lvl="1" eaLnBrk="1" hangingPunct="1">
              <a:lnSpc>
                <a:spcPct val="80000"/>
              </a:lnSpc>
              <a:defRPr/>
            </a:pPr>
            <a:r>
              <a:rPr lang="en-GB" altLang="en-US" sz="2800" b="1" dirty="0"/>
              <a:t>Population Data </a:t>
            </a:r>
            <a:r>
              <a:rPr lang="en-GB" altLang="en-US" sz="2800" dirty="0"/>
              <a:t>– Stats/ </a:t>
            </a:r>
            <a:r>
              <a:rPr lang="en-GB" altLang="en-US" sz="2800" dirty="0" err="1"/>
              <a:t>Neet</a:t>
            </a:r>
            <a:r>
              <a:rPr lang="en-GB" altLang="en-US" sz="2800" dirty="0"/>
              <a:t>/ Young People/ Number with no qualifications /lone parents etc.  You could make a link with the number of (YP) to number of (YW) in area for example (use Census information) </a:t>
            </a:r>
          </a:p>
          <a:p>
            <a:pPr>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164A-07D8-18D0-50E6-6B8692732356}"/>
              </a:ext>
            </a:extLst>
          </p:cNvPr>
          <p:cNvSpPr>
            <a:spLocks noGrp="1"/>
          </p:cNvSpPr>
          <p:nvPr>
            <p:ph type="title"/>
          </p:nvPr>
        </p:nvSpPr>
        <p:spPr>
          <a:xfrm>
            <a:off x="838200" y="365125"/>
            <a:ext cx="10515600" cy="520877"/>
          </a:xfrm>
        </p:spPr>
        <p:txBody>
          <a:bodyPr>
            <a:normAutofit fontScale="90000"/>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73B95880-3F5E-2467-CEF2-061DD9A2D304}"/>
              </a:ext>
            </a:extLst>
          </p:cNvPr>
          <p:cNvSpPr>
            <a:spLocks noGrp="1"/>
          </p:cNvSpPr>
          <p:nvPr>
            <p:ph idx="1"/>
          </p:nvPr>
        </p:nvSpPr>
        <p:spPr>
          <a:xfrm>
            <a:off x="664502" y="1698172"/>
            <a:ext cx="11040954" cy="3805268"/>
          </a:xfrm>
        </p:spPr>
        <p:txBody>
          <a:bodyPr>
            <a:normAutofit lnSpcReduction="10000"/>
          </a:bodyPr>
          <a:lstStyle/>
          <a:p>
            <a:pPr lvl="1" eaLnBrk="1" hangingPunct="1">
              <a:lnSpc>
                <a:spcPct val="80000"/>
              </a:lnSpc>
              <a:defRPr/>
            </a:pPr>
            <a:r>
              <a:rPr lang="en-GB" altLang="en-US" sz="2800" b="1" dirty="0"/>
              <a:t>Economy and Labour Market </a:t>
            </a:r>
            <a:r>
              <a:rPr lang="en-GB" altLang="en-US" sz="2800" dirty="0"/>
              <a:t>– What do people do for work/ the largest employer for example/ Average household income/ job prospects for young people?</a:t>
            </a:r>
          </a:p>
          <a:p>
            <a:pPr marL="274638" lvl="1" indent="0">
              <a:lnSpc>
                <a:spcPct val="80000"/>
              </a:lnSpc>
              <a:buNone/>
              <a:defRPr/>
            </a:pPr>
            <a:endParaRPr lang="en-GB" altLang="en-US" sz="2800" dirty="0"/>
          </a:p>
          <a:p>
            <a:pPr lvl="1" eaLnBrk="1" hangingPunct="1">
              <a:lnSpc>
                <a:spcPct val="80000"/>
              </a:lnSpc>
              <a:defRPr/>
            </a:pPr>
            <a:r>
              <a:rPr lang="en-GB" altLang="en-US" sz="2800" b="1" dirty="0"/>
              <a:t>Infrastructure</a:t>
            </a:r>
            <a:r>
              <a:rPr lang="en-GB" altLang="en-US" sz="2800" dirty="0"/>
              <a:t> – roads/transport/ housing/ local businesses, schools and facilities</a:t>
            </a:r>
          </a:p>
          <a:p>
            <a:pPr marL="274638" lvl="1" indent="0">
              <a:lnSpc>
                <a:spcPct val="80000"/>
              </a:lnSpc>
              <a:buNone/>
              <a:defRPr/>
            </a:pPr>
            <a:endParaRPr lang="en-GB" altLang="en-US" sz="2800" dirty="0"/>
          </a:p>
          <a:p>
            <a:pPr lvl="1" eaLnBrk="1" hangingPunct="1">
              <a:lnSpc>
                <a:spcPct val="80000"/>
              </a:lnSpc>
              <a:defRPr/>
            </a:pPr>
            <a:r>
              <a:rPr lang="en-GB" altLang="en-US" sz="2800" b="1" dirty="0">
                <a:highlight>
                  <a:srgbClr val="FFFF00"/>
                </a:highlight>
              </a:rPr>
              <a:t>Social Assets </a:t>
            </a:r>
            <a:r>
              <a:rPr lang="en-GB" altLang="en-US" sz="2800" dirty="0">
                <a:highlight>
                  <a:srgbClr val="FFFF00"/>
                </a:highlight>
              </a:rPr>
              <a:t>– community groups and services </a:t>
            </a:r>
            <a:r>
              <a:rPr lang="en-GB" altLang="en-US" sz="2800" dirty="0" err="1">
                <a:highlight>
                  <a:srgbClr val="FFFF00"/>
                </a:highlight>
              </a:rPr>
              <a:t>inc</a:t>
            </a:r>
            <a:r>
              <a:rPr lang="en-GB" altLang="en-US" sz="2800" dirty="0">
                <a:highlight>
                  <a:srgbClr val="FFFF00"/>
                </a:highlight>
              </a:rPr>
              <a:t> youth service/work (community social strengths as defined by young people, you could use typical statements made by young people during discussion about the area)</a:t>
            </a:r>
          </a:p>
          <a:p>
            <a:pPr marL="274638" lvl="1" indent="0">
              <a:lnSpc>
                <a:spcPct val="80000"/>
              </a:lnSpc>
              <a:buNone/>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5F6A0B2-763C-302A-EE18-54262C8BC49F}"/>
              </a:ext>
            </a:extLst>
          </p:cNvPr>
          <p:cNvSpPr>
            <a:spLocks noGrp="1"/>
          </p:cNvSpPr>
          <p:nvPr>
            <p:ph type="title"/>
          </p:nvPr>
        </p:nvSpPr>
        <p:spPr/>
        <p:txBody>
          <a:bodyPr/>
          <a:lstStyle/>
          <a:p>
            <a:r>
              <a:rPr lang="en-GB" altLang="en-US"/>
              <a:t>Examples of possible Headings</a:t>
            </a:r>
          </a:p>
        </p:txBody>
      </p:sp>
      <p:sp>
        <p:nvSpPr>
          <p:cNvPr id="28675" name="Content Placeholder 2">
            <a:extLst>
              <a:ext uri="{FF2B5EF4-FFF2-40B4-BE49-F238E27FC236}">
                <a16:creationId xmlns:a16="http://schemas.microsoft.com/office/drawing/2014/main" id="{AEB8FF40-3F46-B6C3-9675-2D8A024F02C0}"/>
              </a:ext>
            </a:extLst>
          </p:cNvPr>
          <p:cNvSpPr>
            <a:spLocks noGrp="1"/>
          </p:cNvSpPr>
          <p:nvPr>
            <p:ph idx="1"/>
          </p:nvPr>
        </p:nvSpPr>
        <p:spPr>
          <a:xfrm>
            <a:off x="838200" y="1484313"/>
            <a:ext cx="10475370" cy="4053203"/>
          </a:xfrm>
        </p:spPr>
        <p:txBody>
          <a:bodyPr>
            <a:normAutofit/>
          </a:bodyPr>
          <a:lstStyle/>
          <a:p>
            <a:pPr lvl="1" eaLnBrk="1" hangingPunct="1">
              <a:lnSpc>
                <a:spcPct val="80000"/>
              </a:lnSpc>
            </a:pPr>
            <a:r>
              <a:rPr lang="en-GB" altLang="en-US" sz="2800" b="1" dirty="0"/>
              <a:t>Social Challenges </a:t>
            </a:r>
            <a:r>
              <a:rPr lang="en-GB" altLang="en-US" sz="2800" dirty="0"/>
              <a:t>–  these could be based on discussions by young people and included statements (Incidents of reported crime) What were your own observations</a:t>
            </a:r>
          </a:p>
          <a:p>
            <a:pPr lvl="1" eaLnBrk="1" hangingPunct="1">
              <a:lnSpc>
                <a:spcPct val="80000"/>
              </a:lnSpc>
            </a:pPr>
            <a:r>
              <a:rPr lang="en-GB" altLang="en-US" sz="2800" b="1" dirty="0"/>
              <a:t>Summary</a:t>
            </a:r>
            <a:r>
              <a:rPr lang="en-GB" altLang="en-US" sz="2800" dirty="0"/>
              <a:t> – each section</a:t>
            </a:r>
          </a:p>
          <a:p>
            <a:pPr lvl="1" eaLnBrk="1" hangingPunct="1">
              <a:lnSpc>
                <a:spcPct val="80000"/>
              </a:lnSpc>
            </a:pPr>
            <a:r>
              <a:rPr lang="en-GB" altLang="en-US" sz="2800" b="1" dirty="0"/>
              <a:t>Recommendations</a:t>
            </a:r>
            <a:r>
              <a:rPr lang="en-GB" altLang="en-US" sz="2800" dirty="0"/>
              <a:t> – each session</a:t>
            </a:r>
          </a:p>
          <a:p>
            <a:pPr lvl="1" eaLnBrk="1" hangingPunct="1">
              <a:lnSpc>
                <a:spcPct val="80000"/>
              </a:lnSpc>
            </a:pPr>
            <a:r>
              <a:rPr lang="en-GB" altLang="en-US" sz="2800" b="1" dirty="0"/>
              <a:t>Conclusion - </a:t>
            </a:r>
            <a:r>
              <a:rPr lang="en-GB" altLang="en-US" sz="3200" dirty="0"/>
              <a:t> the Profile could conclude with some observations on the influence that the community has on the young people who live there, the young people’s issues and some initial suggestions for future youth work.</a:t>
            </a:r>
          </a:p>
          <a:p>
            <a:endParaRPr lang="en-GB" altLang="en-US" sz="3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1527A34-2272-D884-0CDE-7E74D794F0E3}"/>
              </a:ext>
            </a:extLst>
          </p:cNvPr>
          <p:cNvSpPr>
            <a:spLocks noGrp="1"/>
          </p:cNvSpPr>
          <p:nvPr>
            <p:ph type="title"/>
          </p:nvPr>
        </p:nvSpPr>
        <p:spPr/>
        <p:txBody>
          <a:bodyPr/>
          <a:lstStyle/>
          <a:p>
            <a:r>
              <a:rPr lang="en-GB" altLang="en-US"/>
              <a:t>How could we involve young people?</a:t>
            </a:r>
          </a:p>
        </p:txBody>
      </p:sp>
      <p:sp>
        <p:nvSpPr>
          <p:cNvPr id="29699" name="Content Placeholder 2">
            <a:extLst>
              <a:ext uri="{FF2B5EF4-FFF2-40B4-BE49-F238E27FC236}">
                <a16:creationId xmlns:a16="http://schemas.microsoft.com/office/drawing/2014/main" id="{1747E7E3-AF81-0CE1-A9EE-544ADB05F5B6}"/>
              </a:ext>
            </a:extLst>
          </p:cNvPr>
          <p:cNvSpPr>
            <a:spLocks noGrp="1"/>
          </p:cNvSpPr>
          <p:nvPr>
            <p:ph idx="1"/>
          </p:nvPr>
        </p:nvSpPr>
        <p:spPr>
          <a:xfrm>
            <a:off x="692899" y="1628776"/>
            <a:ext cx="8859089" cy="3868983"/>
          </a:xfrm>
        </p:spPr>
        <p:txBody>
          <a:bodyPr>
            <a:normAutofit lnSpcReduction="10000"/>
          </a:bodyPr>
          <a:lstStyle/>
          <a:p>
            <a:r>
              <a:rPr lang="en-GB" altLang="en-US" dirty="0"/>
              <a:t>Consultation</a:t>
            </a:r>
          </a:p>
          <a:p>
            <a:r>
              <a:rPr lang="en-GB" altLang="en-US" dirty="0"/>
              <a:t>Group Work</a:t>
            </a:r>
          </a:p>
          <a:p>
            <a:r>
              <a:rPr lang="en-GB" altLang="en-US" dirty="0"/>
              <a:t>Video entries</a:t>
            </a:r>
          </a:p>
          <a:p>
            <a:r>
              <a:rPr lang="en-GB" altLang="en-US" dirty="0"/>
              <a:t>Community Walk</a:t>
            </a:r>
          </a:p>
          <a:p>
            <a:r>
              <a:rPr lang="en-GB" altLang="en-US" dirty="0"/>
              <a:t>Maps</a:t>
            </a:r>
          </a:p>
          <a:p>
            <a:r>
              <a:rPr lang="en-GB" altLang="en-US" dirty="0"/>
              <a:t>Pictures</a:t>
            </a:r>
          </a:p>
          <a:p>
            <a:r>
              <a:rPr lang="en-GB" altLang="en-US" dirty="0"/>
              <a:t>Draw your community</a:t>
            </a:r>
          </a:p>
          <a:p>
            <a:r>
              <a:rPr lang="en-GB" altLang="en-US" dirty="0"/>
              <a:t>Pants/Vest and Socks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5C3C9F2-2F73-657A-D404-3D2A8BB98595}"/>
              </a:ext>
            </a:extLst>
          </p:cNvPr>
          <p:cNvSpPr>
            <a:spLocks noGrp="1"/>
          </p:cNvSpPr>
          <p:nvPr>
            <p:ph type="title"/>
          </p:nvPr>
        </p:nvSpPr>
        <p:spPr/>
        <p:txBody>
          <a:bodyPr/>
          <a:lstStyle/>
          <a:p>
            <a:pPr eaLnBrk="1" hangingPunct="1"/>
            <a:r>
              <a:rPr lang="en-GB" altLang="en-US"/>
              <a:t>Final Thoughts</a:t>
            </a:r>
          </a:p>
        </p:txBody>
      </p:sp>
      <p:sp>
        <p:nvSpPr>
          <p:cNvPr id="30723" name="Rectangle 3">
            <a:extLst>
              <a:ext uri="{FF2B5EF4-FFF2-40B4-BE49-F238E27FC236}">
                <a16:creationId xmlns:a16="http://schemas.microsoft.com/office/drawing/2014/main" id="{908088F7-B74C-CC32-DC78-215E42BFDF85}"/>
              </a:ext>
            </a:extLst>
          </p:cNvPr>
          <p:cNvSpPr>
            <a:spLocks noGrp="1"/>
          </p:cNvSpPr>
          <p:nvPr>
            <p:ph idx="1"/>
          </p:nvPr>
        </p:nvSpPr>
        <p:spPr>
          <a:xfrm>
            <a:off x="550913" y="1516427"/>
            <a:ext cx="10660426" cy="3805267"/>
          </a:xfrm>
        </p:spPr>
        <p:txBody>
          <a:bodyPr>
            <a:normAutofit lnSpcReduction="10000"/>
          </a:bodyPr>
          <a:lstStyle/>
          <a:p>
            <a:pPr eaLnBrk="1" hangingPunct="1">
              <a:lnSpc>
                <a:spcPct val="90000"/>
              </a:lnSpc>
            </a:pPr>
            <a:r>
              <a:rPr lang="en-GB" altLang="en-US" sz="2400" dirty="0"/>
              <a:t>A Community Profile should describe and make initial judgements on a specific geographical area, preferably the area where the youth work is situated.</a:t>
            </a:r>
          </a:p>
          <a:p>
            <a:pPr eaLnBrk="1" hangingPunct="1">
              <a:lnSpc>
                <a:spcPct val="90000"/>
              </a:lnSpc>
            </a:pPr>
            <a:endParaRPr lang="en-GB" altLang="en-US" sz="2400" dirty="0"/>
          </a:p>
          <a:p>
            <a:pPr eaLnBrk="1" hangingPunct="1">
              <a:lnSpc>
                <a:spcPct val="90000"/>
              </a:lnSpc>
            </a:pPr>
            <a:r>
              <a:rPr lang="en-GB" altLang="en-US" sz="2400" dirty="0"/>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2400" dirty="0"/>
          </a:p>
          <a:p>
            <a:pPr eaLnBrk="1" hangingPunct="1">
              <a:lnSpc>
                <a:spcPct val="90000"/>
              </a:lnSpc>
            </a:pPr>
            <a:r>
              <a:rPr lang="en-GB" altLang="en-US" sz="2400" dirty="0"/>
              <a:t>The Profile must clearly detail the issues for local young people and what this means for your youth work programmes, the zonal action plan and wider partnerships.</a:t>
            </a:r>
          </a:p>
          <a:p>
            <a:pPr eaLnBrk="1" hangingPunct="1">
              <a:lnSpc>
                <a:spcPct val="90000"/>
              </a:lnSpc>
            </a:pPr>
            <a:endParaRPr lang="en-GB"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5B71524-8425-77B8-9A74-22B21FCBC77C}"/>
              </a:ext>
            </a:extLst>
          </p:cNvPr>
          <p:cNvSpPr>
            <a:spLocks noGrp="1"/>
          </p:cNvSpPr>
          <p:nvPr>
            <p:ph type="title"/>
          </p:nvPr>
        </p:nvSpPr>
        <p:spPr/>
        <p:txBody>
          <a:bodyPr/>
          <a:lstStyle/>
          <a:p>
            <a:pPr eaLnBrk="1" hangingPunct="1"/>
            <a:r>
              <a:rPr lang="en-GB" altLang="en-US"/>
              <a:t>Elements of a Profile</a:t>
            </a:r>
          </a:p>
        </p:txBody>
      </p:sp>
      <p:sp>
        <p:nvSpPr>
          <p:cNvPr id="3" name="Content Placeholder 2">
            <a:extLst>
              <a:ext uri="{FF2B5EF4-FFF2-40B4-BE49-F238E27FC236}">
                <a16:creationId xmlns:a16="http://schemas.microsoft.com/office/drawing/2014/main" id="{DD6F4ABF-1ADD-E910-F235-1792C51CC79C}"/>
              </a:ext>
            </a:extLst>
          </p:cNvPr>
          <p:cNvSpPr>
            <a:spLocks noGrp="1"/>
          </p:cNvSpPr>
          <p:nvPr>
            <p:ph idx="1"/>
          </p:nvPr>
        </p:nvSpPr>
        <p:spPr>
          <a:xfrm>
            <a:off x="1419877" y="1601620"/>
            <a:ext cx="9609718" cy="3805267"/>
          </a:xfrm>
        </p:spPr>
        <p:txBody>
          <a:bodyPr>
            <a:normAutofit fontScale="92500" lnSpcReduction="10000"/>
          </a:bodyPr>
          <a:lstStyle/>
          <a:p>
            <a:pPr marL="274320" indent="-274320">
              <a:buFont typeface="Wingdings 3"/>
              <a:buChar char=""/>
              <a:defRPr/>
            </a:pPr>
            <a:r>
              <a:rPr lang="en-GB" dirty="0"/>
              <a:t>The area as a place to live</a:t>
            </a:r>
          </a:p>
          <a:p>
            <a:pPr marL="274320" indent="-274320">
              <a:buFont typeface="Wingdings 3"/>
              <a:buChar char=""/>
              <a:defRPr/>
            </a:pPr>
            <a:r>
              <a:rPr lang="en-GB" dirty="0"/>
              <a:t>The area as a social community</a:t>
            </a:r>
          </a:p>
          <a:p>
            <a:pPr marL="274320" indent="-274320">
              <a:buFont typeface="Wingdings 3"/>
              <a:buChar char=""/>
              <a:defRPr/>
            </a:pPr>
            <a:r>
              <a:rPr lang="en-GB" dirty="0"/>
              <a:t>The area as an economic community</a:t>
            </a:r>
          </a:p>
          <a:p>
            <a:pPr marL="274320" indent="-274320">
              <a:buFont typeface="Wingdings 3"/>
              <a:buChar char=""/>
              <a:defRPr/>
            </a:pPr>
            <a:r>
              <a:rPr lang="en-GB" dirty="0"/>
              <a:t>The area as a political community</a:t>
            </a:r>
          </a:p>
          <a:p>
            <a:pPr marL="274320" indent="-274320">
              <a:buFont typeface="Wingdings 3"/>
              <a:buChar char=""/>
              <a:defRPr/>
            </a:pPr>
            <a:r>
              <a:rPr lang="en-GB" dirty="0"/>
              <a:t>The area as a personal space</a:t>
            </a:r>
          </a:p>
          <a:p>
            <a:pPr marL="274320" indent="-274320">
              <a:buFont typeface="Wingdings 3"/>
              <a:buChar char=""/>
              <a:defRPr/>
            </a:pPr>
            <a:r>
              <a:rPr lang="en-GB" dirty="0"/>
              <a:t>The area as part of its city</a:t>
            </a:r>
          </a:p>
          <a:p>
            <a:pPr marL="274320" indent="-274320">
              <a:buFont typeface="Wingdings 3"/>
              <a:buChar char=""/>
              <a:defRPr/>
            </a:pPr>
            <a:r>
              <a:rPr lang="en-GB" dirty="0"/>
              <a:t>What are the needs and resources?</a:t>
            </a:r>
          </a:p>
          <a:p>
            <a:pPr marL="0" indent="0" algn="r">
              <a:buNone/>
              <a:defRPr/>
            </a:pPr>
            <a:endParaRPr lang="en-GB" sz="2000" dirty="0"/>
          </a:p>
          <a:p>
            <a:pPr marL="0" indent="0" algn="r">
              <a:buNone/>
              <a:defRPr/>
            </a:pPr>
            <a:r>
              <a:rPr lang="en-GB" sz="2000" dirty="0" err="1"/>
              <a:t>Hawtin</a:t>
            </a:r>
            <a:r>
              <a:rPr lang="en-GB" sz="2000" dirty="0"/>
              <a:t> and Percy-Smith, 2007, </a:t>
            </a:r>
            <a:r>
              <a:rPr lang="en-GB" sz="2000" dirty="0" err="1"/>
              <a:t>pg</a:t>
            </a:r>
            <a:r>
              <a:rPr lang="en-GB" sz="2000" dirty="0"/>
              <a:t> 6.</a:t>
            </a:r>
          </a:p>
          <a:p>
            <a:pPr marL="0" indent="0">
              <a:buNone/>
              <a:defRPr/>
            </a:pPr>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DDF97BE-1CB5-4F9B-114E-99348191A3F5}"/>
              </a:ext>
            </a:extLst>
          </p:cNvPr>
          <p:cNvSpPr>
            <a:spLocks noGrp="1" noChangeArrowheads="1"/>
          </p:cNvSpPr>
          <p:nvPr>
            <p:ph type="title"/>
          </p:nvPr>
        </p:nvSpPr>
        <p:spPr/>
        <p:txBody>
          <a:bodyPr>
            <a:normAutofit/>
          </a:bodyPr>
          <a:lstStyle/>
          <a:p>
            <a:pPr>
              <a:defRPr/>
            </a:pPr>
            <a:r>
              <a:rPr lang="en-GB" altLang="en-US" dirty="0"/>
              <a:t>Your Community Profile</a:t>
            </a:r>
            <a:br>
              <a:rPr lang="en-GB" altLang="en-US" dirty="0"/>
            </a:br>
            <a:r>
              <a:rPr lang="en-GB" altLang="en-US" dirty="0"/>
              <a:t>Some considerations</a:t>
            </a:r>
          </a:p>
        </p:txBody>
      </p:sp>
      <p:sp>
        <p:nvSpPr>
          <p:cNvPr id="32771" name="Rectangle 3">
            <a:extLst>
              <a:ext uri="{FF2B5EF4-FFF2-40B4-BE49-F238E27FC236}">
                <a16:creationId xmlns:a16="http://schemas.microsoft.com/office/drawing/2014/main" id="{E7C8E9FA-495D-1960-EA79-AD9FE6C1B50A}"/>
              </a:ext>
            </a:extLst>
          </p:cNvPr>
          <p:cNvSpPr>
            <a:spLocks noGrp="1"/>
          </p:cNvSpPr>
          <p:nvPr>
            <p:ph idx="1"/>
          </p:nvPr>
        </p:nvSpPr>
        <p:spPr>
          <a:xfrm>
            <a:off x="1981200" y="2061660"/>
            <a:ext cx="8229600" cy="4094666"/>
          </a:xfrm>
        </p:spPr>
        <p:txBody>
          <a:bodyPr/>
          <a:lstStyle/>
          <a:p>
            <a:pPr eaLnBrk="1" hangingPunct="1"/>
            <a:r>
              <a:rPr lang="en-GB" altLang="en-US" dirty="0"/>
              <a:t>Methods</a:t>
            </a:r>
          </a:p>
          <a:p>
            <a:pPr eaLnBrk="1" hangingPunct="1"/>
            <a:r>
              <a:rPr lang="en-GB" altLang="en-US" dirty="0"/>
              <a:t>Content</a:t>
            </a:r>
          </a:p>
          <a:p>
            <a:pPr eaLnBrk="1" hangingPunct="1"/>
            <a:r>
              <a:rPr lang="en-GB" altLang="en-US" dirty="0"/>
              <a:t>Format/Presentation</a:t>
            </a:r>
          </a:p>
          <a:p>
            <a:pPr eaLnBrk="1" hangingPunct="1"/>
            <a:r>
              <a:rPr lang="en-GB" altLang="en-US" dirty="0"/>
              <a:t>Sources of Information</a:t>
            </a:r>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78107D6-1F82-A92E-551F-11B922C66E7B}"/>
              </a:ext>
            </a:extLst>
          </p:cNvPr>
          <p:cNvSpPr>
            <a:spLocks noGrp="1" noChangeArrowheads="1"/>
          </p:cNvSpPr>
          <p:nvPr>
            <p:ph type="title"/>
          </p:nvPr>
        </p:nvSpPr>
        <p:spPr/>
        <p:txBody>
          <a:bodyPr>
            <a:normAutofit/>
          </a:bodyPr>
          <a:lstStyle/>
          <a:p>
            <a:pPr>
              <a:defRPr/>
            </a:pPr>
            <a:r>
              <a:rPr lang="en-GB" altLang="en-US" dirty="0"/>
              <a:t>Why should Youth Workers carry out a community profile?</a:t>
            </a:r>
          </a:p>
        </p:txBody>
      </p:sp>
      <p:sp>
        <p:nvSpPr>
          <p:cNvPr id="33795" name="Rectangle 3">
            <a:extLst>
              <a:ext uri="{FF2B5EF4-FFF2-40B4-BE49-F238E27FC236}">
                <a16:creationId xmlns:a16="http://schemas.microsoft.com/office/drawing/2014/main" id="{8621318F-A6C7-F62B-83BA-4B1BBA82E4C7}"/>
              </a:ext>
            </a:extLst>
          </p:cNvPr>
          <p:cNvSpPr>
            <a:spLocks noGrp="1"/>
          </p:cNvSpPr>
          <p:nvPr>
            <p:ph idx="1"/>
          </p:nvPr>
        </p:nvSpPr>
        <p:spPr>
          <a:xfrm>
            <a:off x="761053" y="1965108"/>
            <a:ext cx="10302619" cy="2618251"/>
          </a:xfrm>
        </p:spPr>
        <p:txBody>
          <a:bodyPr/>
          <a:lstStyle/>
          <a:p>
            <a:pPr eaLnBrk="1" hangingPunct="1"/>
            <a:r>
              <a:rPr lang="en-GB" altLang="en-US" dirty="0"/>
              <a:t>Discuss</a:t>
            </a:r>
          </a:p>
          <a:p>
            <a:pPr eaLnBrk="1" hangingPunct="1"/>
            <a:endParaRPr lang="en-GB" altLang="en-US" dirty="0"/>
          </a:p>
          <a:p>
            <a:pPr eaLnBrk="1" hangingPunct="1"/>
            <a:r>
              <a:rPr lang="en-GB" altLang="en-US" dirty="0"/>
              <a:t>Have you evidenced your competence to carry out a community profile in your NOS evidence Matrix?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3D465EA-42CC-767D-FE78-4D87B5702178}"/>
              </a:ext>
            </a:extLst>
          </p:cNvPr>
          <p:cNvSpPr>
            <a:spLocks noGrp="1"/>
          </p:cNvSpPr>
          <p:nvPr>
            <p:ph type="title"/>
          </p:nvPr>
        </p:nvSpPr>
        <p:spPr/>
        <p:txBody>
          <a:bodyPr/>
          <a:lstStyle/>
          <a:p>
            <a:pPr eaLnBrk="1" hangingPunct="1"/>
            <a:r>
              <a:rPr lang="en-GB" altLang="en-US"/>
              <a:t>Impact?</a:t>
            </a:r>
          </a:p>
        </p:txBody>
      </p:sp>
      <p:sp>
        <p:nvSpPr>
          <p:cNvPr id="3" name="Content Placeholder 2">
            <a:extLst>
              <a:ext uri="{FF2B5EF4-FFF2-40B4-BE49-F238E27FC236}">
                <a16:creationId xmlns:a16="http://schemas.microsoft.com/office/drawing/2014/main" id="{826141D6-8932-7068-6AF8-548ABF15918D}"/>
              </a:ext>
            </a:extLst>
          </p:cNvPr>
          <p:cNvSpPr>
            <a:spLocks noGrp="1"/>
          </p:cNvSpPr>
          <p:nvPr>
            <p:ph idx="1"/>
          </p:nvPr>
        </p:nvSpPr>
        <p:spPr>
          <a:xfrm>
            <a:off x="891681" y="1811761"/>
            <a:ext cx="10206067" cy="4344565"/>
          </a:xfrm>
        </p:spPr>
        <p:txBody>
          <a:bodyPr>
            <a:normAutofit/>
          </a:bodyPr>
          <a:lstStyle/>
          <a:p>
            <a:pPr marL="274320" indent="-274320">
              <a:buFont typeface="Wingdings 3"/>
              <a:buChar char=""/>
              <a:defRPr/>
            </a:pPr>
            <a:r>
              <a:rPr lang="en-GB" dirty="0"/>
              <a:t>Local residents</a:t>
            </a:r>
          </a:p>
          <a:p>
            <a:pPr marL="274320" indent="-274320">
              <a:buFont typeface="Wingdings 3"/>
              <a:buChar char=""/>
              <a:defRPr/>
            </a:pPr>
            <a:r>
              <a:rPr lang="en-GB" dirty="0"/>
              <a:t>Community organisation</a:t>
            </a:r>
          </a:p>
          <a:p>
            <a:pPr marL="274320" indent="-274320">
              <a:buFont typeface="Wingdings 3"/>
              <a:buChar char=""/>
              <a:defRPr/>
            </a:pPr>
            <a:r>
              <a:rPr lang="en-GB" dirty="0"/>
              <a:t>Agencies</a:t>
            </a:r>
          </a:p>
          <a:p>
            <a:pPr marL="274320" indent="-274320">
              <a:buFont typeface="Wingdings 3"/>
              <a:buChar char=""/>
              <a:defRPr/>
            </a:pPr>
            <a:r>
              <a:rPr lang="en-GB" dirty="0"/>
              <a:t>Elected representatives</a:t>
            </a:r>
          </a:p>
          <a:p>
            <a:pPr marL="274320" indent="-274320">
              <a:buFont typeface="Wingdings 3"/>
              <a:buChar char=""/>
              <a:defRPr/>
            </a:pPr>
            <a:r>
              <a:rPr lang="en-GB" dirty="0"/>
              <a:t>Local council</a:t>
            </a:r>
          </a:p>
          <a:p>
            <a:pPr marL="274320" indent="-274320">
              <a:buFont typeface="Wingdings 3"/>
              <a:buChar char=""/>
              <a:defRPr/>
            </a:pPr>
            <a:r>
              <a:rPr lang="en-GB" dirty="0"/>
              <a:t>Other organisations with oversight for local services</a:t>
            </a:r>
          </a:p>
          <a:p>
            <a:pPr marL="0" indent="0" algn="r">
              <a:buNone/>
              <a:defRPr/>
            </a:pPr>
            <a:r>
              <a:rPr lang="en-GB" sz="2000" dirty="0" err="1"/>
              <a:t>Hawtin</a:t>
            </a:r>
            <a:r>
              <a:rPr lang="en-GB" sz="2000" dirty="0"/>
              <a:t> and Percy-Smith, 2007, </a:t>
            </a:r>
            <a:r>
              <a:rPr lang="en-GB" sz="2000" dirty="0" err="1"/>
              <a:t>pg</a:t>
            </a:r>
            <a:r>
              <a:rPr lang="en-GB" sz="2000" dirty="0"/>
              <a:t> 110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D584687-499E-522A-96DE-4D703DDEA4A0}"/>
              </a:ext>
            </a:extLst>
          </p:cNvPr>
          <p:cNvSpPr>
            <a:spLocks noGrp="1"/>
          </p:cNvSpPr>
          <p:nvPr>
            <p:ph type="title"/>
          </p:nvPr>
        </p:nvSpPr>
        <p:spPr/>
        <p:txBody>
          <a:bodyPr/>
          <a:lstStyle/>
          <a:p>
            <a:pPr eaLnBrk="1" hangingPunct="1"/>
            <a:r>
              <a:rPr lang="en-GB" altLang="en-US" sz="4000"/>
              <a:t>Some sources of information</a:t>
            </a:r>
          </a:p>
        </p:txBody>
      </p:sp>
      <p:sp>
        <p:nvSpPr>
          <p:cNvPr id="24579" name="Rectangle 3">
            <a:extLst>
              <a:ext uri="{FF2B5EF4-FFF2-40B4-BE49-F238E27FC236}">
                <a16:creationId xmlns:a16="http://schemas.microsoft.com/office/drawing/2014/main" id="{50BAF1EE-4265-42A8-93AC-10EE24A8D7E6}"/>
              </a:ext>
            </a:extLst>
          </p:cNvPr>
          <p:cNvSpPr>
            <a:spLocks noGrp="1" noChangeArrowheads="1"/>
          </p:cNvSpPr>
          <p:nvPr>
            <p:ph idx="1"/>
          </p:nvPr>
        </p:nvSpPr>
        <p:spPr>
          <a:xfrm>
            <a:off x="1847850" y="1219201"/>
            <a:ext cx="8362950" cy="4937125"/>
          </a:xfrm>
        </p:spPr>
        <p:txBody>
          <a:bodyPr>
            <a:normAutofit/>
          </a:bodyPr>
          <a:lstStyle/>
          <a:p>
            <a:pPr marL="274320" indent="-274320">
              <a:buFont typeface="Wingdings 3"/>
              <a:buChar char=""/>
              <a:defRPr/>
            </a:pPr>
            <a:endParaRPr lang="en-GB" sz="2000" dirty="0">
              <a:hlinkClick r:id="" action="ppaction://noaction"/>
            </a:endParaRPr>
          </a:p>
          <a:p>
            <a:pPr marL="274320" indent="-274320">
              <a:buFont typeface="Wingdings 3"/>
              <a:buChar char=""/>
              <a:defRPr/>
            </a:pPr>
            <a:r>
              <a:rPr lang="en-GB" sz="2000" dirty="0">
                <a:hlinkClick r:id="" action="ppaction://noaction"/>
              </a:rPr>
              <a:t>http://wales.gov.uk/docs/statistics/2009/090930wimd08lapt5e.pdf</a:t>
            </a:r>
            <a:r>
              <a:rPr lang="en-GB" sz="2000" dirty="0"/>
              <a:t> </a:t>
            </a:r>
          </a:p>
          <a:p>
            <a:pPr marL="274320" indent="-274320">
              <a:buFont typeface="Wingdings 3"/>
              <a:buChar char=""/>
              <a:defRPr/>
            </a:pPr>
            <a:endParaRPr lang="en-GB" sz="1800" dirty="0"/>
          </a:p>
          <a:p>
            <a:pPr marL="274320" indent="-274320">
              <a:buFont typeface="Wingdings 3"/>
              <a:buChar char=""/>
              <a:defRPr/>
            </a:pPr>
            <a:r>
              <a:rPr lang="en-GB" sz="2000" dirty="0">
                <a:hlinkClick r:id="rId2"/>
              </a:rPr>
              <a:t>http://www.neighbourhood-statistics.gov.uk/dissemination/LeadDomainList.do?a=3&amp;c=caerau&amp;d=14&amp;i=1001x1002&amp;m=0&amp;r=1&amp;s=1257344520504&amp;enc=1&amp;areaId=6116702&amp;OAAreaId=418241</a:t>
            </a:r>
            <a:r>
              <a:rPr lang="en-GB" sz="2000" dirty="0"/>
              <a:t> </a:t>
            </a:r>
          </a:p>
          <a:p>
            <a:pPr marL="0" indent="0">
              <a:buNone/>
              <a:defRPr/>
            </a:pPr>
            <a:endParaRPr lang="en-GB" sz="1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57C1737-C5CF-6620-4A77-91B36889E1EA}"/>
              </a:ext>
            </a:extLst>
          </p:cNvPr>
          <p:cNvSpPr>
            <a:spLocks noGrp="1"/>
          </p:cNvSpPr>
          <p:nvPr>
            <p:ph type="title"/>
          </p:nvPr>
        </p:nvSpPr>
        <p:spPr/>
        <p:txBody>
          <a:bodyPr/>
          <a:lstStyle/>
          <a:p>
            <a:pPr eaLnBrk="1" hangingPunct="1"/>
            <a:r>
              <a:rPr lang="en-GB" altLang="en-US"/>
              <a:t>Directed Study</a:t>
            </a:r>
          </a:p>
        </p:txBody>
      </p:sp>
      <p:sp>
        <p:nvSpPr>
          <p:cNvPr id="36867" name="Content Placeholder 2">
            <a:extLst>
              <a:ext uri="{FF2B5EF4-FFF2-40B4-BE49-F238E27FC236}">
                <a16:creationId xmlns:a16="http://schemas.microsoft.com/office/drawing/2014/main" id="{7EBAF3DE-742C-E8D6-1229-7442CC336B45}"/>
              </a:ext>
            </a:extLst>
          </p:cNvPr>
          <p:cNvSpPr>
            <a:spLocks noGrp="1"/>
          </p:cNvSpPr>
          <p:nvPr>
            <p:ph idx="1"/>
          </p:nvPr>
        </p:nvSpPr>
        <p:spPr>
          <a:xfrm>
            <a:off x="937118" y="1556184"/>
            <a:ext cx="10331016" cy="3862062"/>
          </a:xfrm>
        </p:spPr>
        <p:txBody>
          <a:bodyPr>
            <a:normAutofit fontScale="92500" lnSpcReduction="20000"/>
          </a:bodyPr>
          <a:lstStyle/>
          <a:p>
            <a:pPr eaLnBrk="1" hangingPunct="1"/>
            <a:r>
              <a:rPr lang="en-GB" altLang="en-US" dirty="0"/>
              <a:t>Begin to prepare for your Community Profile – consider the ‘Why’  ‘What’ and ‘How’ you will do this at level 5.</a:t>
            </a:r>
          </a:p>
          <a:p>
            <a:pPr eaLnBrk="1" hangingPunct="1"/>
            <a:r>
              <a:rPr lang="en-GB" altLang="en-US" dirty="0"/>
              <a:t>Take on board some of the feedback received last year at level 4 and apply some of the suggestions made.</a:t>
            </a:r>
          </a:p>
          <a:p>
            <a:pPr eaLnBrk="1" hangingPunct="1"/>
            <a:endParaRPr lang="en-GB" altLang="en-US" dirty="0"/>
          </a:p>
          <a:p>
            <a:pPr eaLnBrk="1" hangingPunct="1"/>
            <a:r>
              <a:rPr lang="en-GB" altLang="en-US" dirty="0"/>
              <a:t>Remember when you are undertaking this assessment component you are using your observational skills, research skills and profiling skills which include gathering information electronically and physically.  </a:t>
            </a:r>
          </a:p>
          <a:p>
            <a:pPr eaLnBrk="1" hangingPunct="1"/>
            <a:endParaRPr lang="en-GB" altLang="en-US" dirty="0"/>
          </a:p>
          <a:p>
            <a:pPr eaLnBrk="1" hangingPunct="1"/>
            <a:r>
              <a:rPr lang="en-GB" altLang="en-US" dirty="0"/>
              <a:t>These could be evidenced in the NOS evidence Matrix.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9</TotalTime>
  <Words>1597</Words>
  <Application>Microsoft Office PowerPoint</Application>
  <PresentationFormat>Widescreen</PresentationFormat>
  <Paragraphs>129</Paragraphs>
  <Slides>28</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Calibri Light</vt:lpstr>
      <vt:lpstr>Wingdings 3</vt:lpstr>
      <vt:lpstr>Holding PAge</vt:lpstr>
      <vt:lpstr>Accessible 2</vt:lpstr>
      <vt:lpstr>Lecture 4</vt:lpstr>
      <vt:lpstr>Directed Study (20 minutes)</vt:lpstr>
      <vt:lpstr>Today’s Session</vt:lpstr>
      <vt:lpstr>Pause Point for Questions</vt:lpstr>
      <vt:lpstr>Community Profiling</vt:lpstr>
      <vt:lpstr>Group Discussion</vt:lpstr>
      <vt:lpstr>Community Profiling</vt:lpstr>
      <vt:lpstr>Community Profiling</vt:lpstr>
      <vt:lpstr>Community Profiling</vt:lpstr>
      <vt:lpstr>Community Profiling</vt:lpstr>
      <vt:lpstr>Community Profiling</vt:lpstr>
      <vt:lpstr>Community Profiling </vt:lpstr>
      <vt:lpstr>Community Profiling</vt:lpstr>
      <vt:lpstr>Community Profiling</vt:lpstr>
      <vt:lpstr>Group Task </vt:lpstr>
      <vt:lpstr>Carrying out a  Community Profile</vt:lpstr>
      <vt:lpstr>Important considerations when preparing writing your community profile</vt:lpstr>
      <vt:lpstr>Examples of possible Headings </vt:lpstr>
      <vt:lpstr>Important considerations when preparing and writing your community profile</vt:lpstr>
      <vt:lpstr>Examples of possible Headings</vt:lpstr>
      <vt:lpstr>How could we involve young people?</vt:lpstr>
      <vt:lpstr>Final Thoughts</vt:lpstr>
      <vt:lpstr>Elements of a Profile</vt:lpstr>
      <vt:lpstr>Your Community Profile Some considerations</vt:lpstr>
      <vt:lpstr>Why should Youth Workers carry out a community profile?</vt:lpstr>
      <vt:lpstr>Impact?</vt:lpstr>
      <vt:lpstr>Some sources of information</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2024-09-10T10:30:05Z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