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47"/>
  </p:notesMasterIdLst>
  <p:sldIdLst>
    <p:sldId id="298" r:id="rId5"/>
    <p:sldId id="272" r:id="rId6"/>
    <p:sldId id="457" r:id="rId7"/>
    <p:sldId id="273" r:id="rId8"/>
    <p:sldId id="306" r:id="rId9"/>
    <p:sldId id="443" r:id="rId10"/>
    <p:sldId id="307" r:id="rId11"/>
    <p:sldId id="276" r:id="rId12"/>
    <p:sldId id="308" r:id="rId13"/>
    <p:sldId id="309" r:id="rId14"/>
    <p:sldId id="458" r:id="rId15"/>
    <p:sldId id="430" r:id="rId16"/>
    <p:sldId id="431" r:id="rId17"/>
    <p:sldId id="432" r:id="rId18"/>
    <p:sldId id="313" r:id="rId19"/>
    <p:sldId id="293" r:id="rId20"/>
    <p:sldId id="323" r:id="rId21"/>
    <p:sldId id="311" r:id="rId22"/>
    <p:sldId id="434" r:id="rId23"/>
    <p:sldId id="435" r:id="rId24"/>
    <p:sldId id="436" r:id="rId25"/>
    <p:sldId id="437" r:id="rId26"/>
    <p:sldId id="261" r:id="rId27"/>
    <p:sldId id="264" r:id="rId28"/>
    <p:sldId id="314" r:id="rId29"/>
    <p:sldId id="451" r:id="rId30"/>
    <p:sldId id="438" r:id="rId31"/>
    <p:sldId id="439" r:id="rId32"/>
    <p:sldId id="296" r:id="rId33"/>
    <p:sldId id="462" r:id="rId34"/>
    <p:sldId id="303" r:id="rId35"/>
    <p:sldId id="465" r:id="rId36"/>
    <p:sldId id="279" r:id="rId37"/>
    <p:sldId id="429" r:id="rId38"/>
    <p:sldId id="277" r:id="rId39"/>
    <p:sldId id="466" r:id="rId40"/>
    <p:sldId id="463" r:id="rId41"/>
    <p:sldId id="392" r:id="rId42"/>
    <p:sldId id="467" r:id="rId43"/>
    <p:sldId id="455" r:id="rId44"/>
    <p:sldId id="310" r:id="rId45"/>
    <p:sldId id="459" r:id="rId46"/>
  </p:sldIdLst>
  <p:sldSz cx="12192000" cy="6858000"/>
  <p:notesSz cx="6858000" cy="9144000"/>
  <p:custDataLst>
    <p:tags r:id="rId4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759FB2-FEE0-4605-A020-66B0AF4777F8}" v="167" dt="2026-04-19T11:15:07.4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458" autoAdjust="0"/>
    <p:restoredTop sz="94619" autoAdjust="0"/>
  </p:normalViewPr>
  <p:slideViewPr>
    <p:cSldViewPr snapToGrid="0">
      <p:cViewPr varScale="1">
        <p:scale>
          <a:sx n="112" d="100"/>
          <a:sy n="112" d="100"/>
        </p:scale>
        <p:origin x="46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gs" Target="tags/tag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BDEF3F-A330-4BF8-A397-F4BED4F5300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9E9573C-9516-47A5-9956-BC552F231D35}">
      <dgm:prSet/>
      <dgm:spPr/>
      <dgm:t>
        <a:bodyPr/>
        <a:lstStyle/>
        <a:p>
          <a:r>
            <a:rPr lang="en-US"/>
            <a:t>No chances exist to pass the course by submitting something that already exists</a:t>
          </a:r>
        </a:p>
      </dgm:t>
    </dgm:pt>
    <dgm:pt modelId="{F147F9FA-4D5B-4362-8F8A-F0BE7216B24E}" type="parTrans" cxnId="{00AA3E1E-FDCD-4584-9CFB-762A64F22E96}">
      <dgm:prSet/>
      <dgm:spPr/>
      <dgm:t>
        <a:bodyPr/>
        <a:lstStyle/>
        <a:p>
          <a:endParaRPr lang="en-US"/>
        </a:p>
      </dgm:t>
    </dgm:pt>
    <dgm:pt modelId="{48D3FBD2-263C-4122-94E9-AEFE8BC09A7F}" type="sibTrans" cxnId="{00AA3E1E-FDCD-4584-9CFB-762A64F22E96}">
      <dgm:prSet/>
      <dgm:spPr/>
      <dgm:t>
        <a:bodyPr/>
        <a:lstStyle/>
        <a:p>
          <a:endParaRPr lang="en-US"/>
        </a:p>
      </dgm:t>
    </dgm:pt>
    <dgm:pt modelId="{EA472333-26CA-43CA-B374-8029B332FE4A}">
      <dgm:prSet/>
      <dgm:spPr/>
      <dgm:t>
        <a:bodyPr/>
        <a:lstStyle/>
        <a:p>
          <a:r>
            <a:rPr lang="en-US"/>
            <a:t>No chances to use others' work as evidence for assessment </a:t>
          </a:r>
        </a:p>
      </dgm:t>
    </dgm:pt>
    <dgm:pt modelId="{851AC4E3-F349-4FFE-B65E-0A778F28E28D}" type="parTrans" cxnId="{596AEF7B-92B6-4D72-AA10-5777A5EDA22C}">
      <dgm:prSet/>
      <dgm:spPr/>
      <dgm:t>
        <a:bodyPr/>
        <a:lstStyle/>
        <a:p>
          <a:endParaRPr lang="en-US"/>
        </a:p>
      </dgm:t>
    </dgm:pt>
    <dgm:pt modelId="{E89CA342-C9A7-4575-9E42-6B17C6EEAC44}" type="sibTrans" cxnId="{596AEF7B-92B6-4D72-AA10-5777A5EDA22C}">
      <dgm:prSet/>
      <dgm:spPr/>
      <dgm:t>
        <a:bodyPr/>
        <a:lstStyle/>
        <a:p>
          <a:endParaRPr lang="en-US"/>
        </a:p>
      </dgm:t>
    </dgm:pt>
    <dgm:pt modelId="{8D755D72-0AC7-4820-841F-D4912BDC6F13}">
      <dgm:prSet/>
      <dgm:spPr/>
      <dgm:t>
        <a:bodyPr/>
        <a:lstStyle/>
        <a:p>
          <a:r>
            <a:rPr lang="en-US"/>
            <a:t>No processes for choosing and agreeing assessment tasks that might make fraud easy </a:t>
          </a:r>
        </a:p>
      </dgm:t>
    </dgm:pt>
    <dgm:pt modelId="{618FA2D5-BCB7-435E-8840-7D618F7CFC71}" type="parTrans" cxnId="{3DC503AB-61BD-4728-B1F8-0E01B071EBE3}">
      <dgm:prSet/>
      <dgm:spPr/>
      <dgm:t>
        <a:bodyPr/>
        <a:lstStyle/>
        <a:p>
          <a:endParaRPr lang="en-US"/>
        </a:p>
      </dgm:t>
    </dgm:pt>
    <dgm:pt modelId="{5202D6BC-91B9-4EDC-A406-50EADF56D0CD}" type="sibTrans" cxnId="{3DC503AB-61BD-4728-B1F8-0E01B071EBE3}">
      <dgm:prSet/>
      <dgm:spPr/>
      <dgm:t>
        <a:bodyPr/>
        <a:lstStyle/>
        <a:p>
          <a:endParaRPr lang="en-US"/>
        </a:p>
      </dgm:t>
    </dgm:pt>
    <dgm:pt modelId="{DEB78C5B-65C6-4245-BE07-035924085AFF}" type="pres">
      <dgm:prSet presAssocID="{DCBDEF3F-A330-4BF8-A397-F4BED4F53004}" presName="hierChild1" presStyleCnt="0">
        <dgm:presLayoutVars>
          <dgm:chPref val="1"/>
          <dgm:dir/>
          <dgm:animOne val="branch"/>
          <dgm:animLvl val="lvl"/>
          <dgm:resizeHandles/>
        </dgm:presLayoutVars>
      </dgm:prSet>
      <dgm:spPr/>
    </dgm:pt>
    <dgm:pt modelId="{DEE773E7-7756-441A-8D55-8080B2E97979}" type="pres">
      <dgm:prSet presAssocID="{F9E9573C-9516-47A5-9956-BC552F231D35}" presName="hierRoot1" presStyleCnt="0"/>
      <dgm:spPr/>
    </dgm:pt>
    <dgm:pt modelId="{6A0C1E21-4C49-40C6-99D7-4046623173AF}" type="pres">
      <dgm:prSet presAssocID="{F9E9573C-9516-47A5-9956-BC552F231D35}" presName="composite" presStyleCnt="0"/>
      <dgm:spPr/>
    </dgm:pt>
    <dgm:pt modelId="{490DB7F8-0A89-4B3E-ADD5-C68A53C7AF24}" type="pres">
      <dgm:prSet presAssocID="{F9E9573C-9516-47A5-9956-BC552F231D35}" presName="background" presStyleLbl="node0" presStyleIdx="0" presStyleCnt="3"/>
      <dgm:spPr/>
    </dgm:pt>
    <dgm:pt modelId="{052B8E6E-E746-4B28-988C-D25462909AB4}" type="pres">
      <dgm:prSet presAssocID="{F9E9573C-9516-47A5-9956-BC552F231D35}" presName="text" presStyleLbl="fgAcc0" presStyleIdx="0" presStyleCnt="3">
        <dgm:presLayoutVars>
          <dgm:chPref val="3"/>
        </dgm:presLayoutVars>
      </dgm:prSet>
      <dgm:spPr/>
    </dgm:pt>
    <dgm:pt modelId="{D984622A-61C6-45C3-93F9-2574C882F7FC}" type="pres">
      <dgm:prSet presAssocID="{F9E9573C-9516-47A5-9956-BC552F231D35}" presName="hierChild2" presStyleCnt="0"/>
      <dgm:spPr/>
    </dgm:pt>
    <dgm:pt modelId="{C9E45A93-764E-483C-B3C9-C2C3FA4927F9}" type="pres">
      <dgm:prSet presAssocID="{EA472333-26CA-43CA-B374-8029B332FE4A}" presName="hierRoot1" presStyleCnt="0"/>
      <dgm:spPr/>
    </dgm:pt>
    <dgm:pt modelId="{F91E3DF5-9C5C-4E47-B892-18F033943A61}" type="pres">
      <dgm:prSet presAssocID="{EA472333-26CA-43CA-B374-8029B332FE4A}" presName="composite" presStyleCnt="0"/>
      <dgm:spPr/>
    </dgm:pt>
    <dgm:pt modelId="{9FB38012-4C5C-4648-8467-7C66FEC70C31}" type="pres">
      <dgm:prSet presAssocID="{EA472333-26CA-43CA-B374-8029B332FE4A}" presName="background" presStyleLbl="node0" presStyleIdx="1" presStyleCnt="3"/>
      <dgm:spPr/>
    </dgm:pt>
    <dgm:pt modelId="{15317651-7FEF-490A-AC19-A40C9C156C17}" type="pres">
      <dgm:prSet presAssocID="{EA472333-26CA-43CA-B374-8029B332FE4A}" presName="text" presStyleLbl="fgAcc0" presStyleIdx="1" presStyleCnt="3">
        <dgm:presLayoutVars>
          <dgm:chPref val="3"/>
        </dgm:presLayoutVars>
      </dgm:prSet>
      <dgm:spPr/>
    </dgm:pt>
    <dgm:pt modelId="{356F266E-4337-4E8B-8CCA-B5F02680EB5D}" type="pres">
      <dgm:prSet presAssocID="{EA472333-26CA-43CA-B374-8029B332FE4A}" presName="hierChild2" presStyleCnt="0"/>
      <dgm:spPr/>
    </dgm:pt>
    <dgm:pt modelId="{97CA126C-BD8A-46C9-80B1-ADB54D879E47}" type="pres">
      <dgm:prSet presAssocID="{8D755D72-0AC7-4820-841F-D4912BDC6F13}" presName="hierRoot1" presStyleCnt="0"/>
      <dgm:spPr/>
    </dgm:pt>
    <dgm:pt modelId="{01872BA7-31D5-4CE4-B5B7-C47E19DDF32E}" type="pres">
      <dgm:prSet presAssocID="{8D755D72-0AC7-4820-841F-D4912BDC6F13}" presName="composite" presStyleCnt="0"/>
      <dgm:spPr/>
    </dgm:pt>
    <dgm:pt modelId="{52A91465-A977-4158-8ECD-DEEE938F6AF8}" type="pres">
      <dgm:prSet presAssocID="{8D755D72-0AC7-4820-841F-D4912BDC6F13}" presName="background" presStyleLbl="node0" presStyleIdx="2" presStyleCnt="3"/>
      <dgm:spPr/>
    </dgm:pt>
    <dgm:pt modelId="{3D0F5C2E-86BD-4E95-B96F-FC0A253C603D}" type="pres">
      <dgm:prSet presAssocID="{8D755D72-0AC7-4820-841F-D4912BDC6F13}" presName="text" presStyleLbl="fgAcc0" presStyleIdx="2" presStyleCnt="3">
        <dgm:presLayoutVars>
          <dgm:chPref val="3"/>
        </dgm:presLayoutVars>
      </dgm:prSet>
      <dgm:spPr/>
    </dgm:pt>
    <dgm:pt modelId="{11E8B2DB-1230-40EE-9D99-AEC4232B41B8}" type="pres">
      <dgm:prSet presAssocID="{8D755D72-0AC7-4820-841F-D4912BDC6F13}" presName="hierChild2" presStyleCnt="0"/>
      <dgm:spPr/>
    </dgm:pt>
  </dgm:ptLst>
  <dgm:cxnLst>
    <dgm:cxn modelId="{00AA3E1E-FDCD-4584-9CFB-762A64F22E96}" srcId="{DCBDEF3F-A330-4BF8-A397-F4BED4F53004}" destId="{F9E9573C-9516-47A5-9956-BC552F231D35}" srcOrd="0" destOrd="0" parTransId="{F147F9FA-4D5B-4362-8F8A-F0BE7216B24E}" sibTransId="{48D3FBD2-263C-4122-94E9-AEFE8BC09A7F}"/>
    <dgm:cxn modelId="{CE54815F-F465-4061-BB2B-21225D605084}" type="presOf" srcId="{EA472333-26CA-43CA-B374-8029B332FE4A}" destId="{15317651-7FEF-490A-AC19-A40C9C156C17}" srcOrd="0" destOrd="0" presId="urn:microsoft.com/office/officeart/2005/8/layout/hierarchy1"/>
    <dgm:cxn modelId="{E1E84545-7421-40AA-9DC5-99C52CA73136}" type="presOf" srcId="{F9E9573C-9516-47A5-9956-BC552F231D35}" destId="{052B8E6E-E746-4B28-988C-D25462909AB4}" srcOrd="0" destOrd="0" presId="urn:microsoft.com/office/officeart/2005/8/layout/hierarchy1"/>
    <dgm:cxn modelId="{A1757258-3E3C-4708-97F5-48490CE3E5B1}" type="presOf" srcId="{8D755D72-0AC7-4820-841F-D4912BDC6F13}" destId="{3D0F5C2E-86BD-4E95-B96F-FC0A253C603D}" srcOrd="0" destOrd="0" presId="urn:microsoft.com/office/officeart/2005/8/layout/hierarchy1"/>
    <dgm:cxn modelId="{596AEF7B-92B6-4D72-AA10-5777A5EDA22C}" srcId="{DCBDEF3F-A330-4BF8-A397-F4BED4F53004}" destId="{EA472333-26CA-43CA-B374-8029B332FE4A}" srcOrd="1" destOrd="0" parTransId="{851AC4E3-F349-4FFE-B65E-0A778F28E28D}" sibTransId="{E89CA342-C9A7-4575-9E42-6B17C6EEAC44}"/>
    <dgm:cxn modelId="{9EFF3686-BE80-4572-81E5-BC02B267D9A7}" type="presOf" srcId="{DCBDEF3F-A330-4BF8-A397-F4BED4F53004}" destId="{DEB78C5B-65C6-4245-BE07-035924085AFF}" srcOrd="0" destOrd="0" presId="urn:microsoft.com/office/officeart/2005/8/layout/hierarchy1"/>
    <dgm:cxn modelId="{3DC503AB-61BD-4728-B1F8-0E01B071EBE3}" srcId="{DCBDEF3F-A330-4BF8-A397-F4BED4F53004}" destId="{8D755D72-0AC7-4820-841F-D4912BDC6F13}" srcOrd="2" destOrd="0" parTransId="{618FA2D5-BCB7-435E-8840-7D618F7CFC71}" sibTransId="{5202D6BC-91B9-4EDC-A406-50EADF56D0CD}"/>
    <dgm:cxn modelId="{F710F585-3947-4542-980D-A149B9A56749}" type="presParOf" srcId="{DEB78C5B-65C6-4245-BE07-035924085AFF}" destId="{DEE773E7-7756-441A-8D55-8080B2E97979}" srcOrd="0" destOrd="0" presId="urn:microsoft.com/office/officeart/2005/8/layout/hierarchy1"/>
    <dgm:cxn modelId="{522C6D46-C538-4F60-96FF-1080871476CE}" type="presParOf" srcId="{DEE773E7-7756-441A-8D55-8080B2E97979}" destId="{6A0C1E21-4C49-40C6-99D7-4046623173AF}" srcOrd="0" destOrd="0" presId="urn:microsoft.com/office/officeart/2005/8/layout/hierarchy1"/>
    <dgm:cxn modelId="{36117C87-0EF4-4DCA-8CEA-65BDD7BD7252}" type="presParOf" srcId="{6A0C1E21-4C49-40C6-99D7-4046623173AF}" destId="{490DB7F8-0A89-4B3E-ADD5-C68A53C7AF24}" srcOrd="0" destOrd="0" presId="urn:microsoft.com/office/officeart/2005/8/layout/hierarchy1"/>
    <dgm:cxn modelId="{A63912C6-598B-430C-B8C1-F7613DEF8917}" type="presParOf" srcId="{6A0C1E21-4C49-40C6-99D7-4046623173AF}" destId="{052B8E6E-E746-4B28-988C-D25462909AB4}" srcOrd="1" destOrd="0" presId="urn:microsoft.com/office/officeart/2005/8/layout/hierarchy1"/>
    <dgm:cxn modelId="{3B759668-1C90-4AA5-A2DE-80AD3078546D}" type="presParOf" srcId="{DEE773E7-7756-441A-8D55-8080B2E97979}" destId="{D984622A-61C6-45C3-93F9-2574C882F7FC}" srcOrd="1" destOrd="0" presId="urn:microsoft.com/office/officeart/2005/8/layout/hierarchy1"/>
    <dgm:cxn modelId="{7B11644A-2CDD-4059-9F79-7AC6B935F177}" type="presParOf" srcId="{DEB78C5B-65C6-4245-BE07-035924085AFF}" destId="{C9E45A93-764E-483C-B3C9-C2C3FA4927F9}" srcOrd="1" destOrd="0" presId="urn:microsoft.com/office/officeart/2005/8/layout/hierarchy1"/>
    <dgm:cxn modelId="{4D3D8724-A072-4FF0-A218-CAF3CC0DDFB7}" type="presParOf" srcId="{C9E45A93-764E-483C-B3C9-C2C3FA4927F9}" destId="{F91E3DF5-9C5C-4E47-B892-18F033943A61}" srcOrd="0" destOrd="0" presId="urn:microsoft.com/office/officeart/2005/8/layout/hierarchy1"/>
    <dgm:cxn modelId="{53A11DCB-7C18-42D3-AC91-33F81A5B8064}" type="presParOf" srcId="{F91E3DF5-9C5C-4E47-B892-18F033943A61}" destId="{9FB38012-4C5C-4648-8467-7C66FEC70C31}" srcOrd="0" destOrd="0" presId="urn:microsoft.com/office/officeart/2005/8/layout/hierarchy1"/>
    <dgm:cxn modelId="{5FCCBFC8-E1BD-470E-8986-7C4058B39DFB}" type="presParOf" srcId="{F91E3DF5-9C5C-4E47-B892-18F033943A61}" destId="{15317651-7FEF-490A-AC19-A40C9C156C17}" srcOrd="1" destOrd="0" presId="urn:microsoft.com/office/officeart/2005/8/layout/hierarchy1"/>
    <dgm:cxn modelId="{C85B95CF-682A-4AC8-8583-40D98FEB3E0C}" type="presParOf" srcId="{C9E45A93-764E-483C-B3C9-C2C3FA4927F9}" destId="{356F266E-4337-4E8B-8CCA-B5F02680EB5D}" srcOrd="1" destOrd="0" presId="urn:microsoft.com/office/officeart/2005/8/layout/hierarchy1"/>
    <dgm:cxn modelId="{8A436A83-F5CA-4256-83D9-4E3FCA2D739D}" type="presParOf" srcId="{DEB78C5B-65C6-4245-BE07-035924085AFF}" destId="{97CA126C-BD8A-46C9-80B1-ADB54D879E47}" srcOrd="2" destOrd="0" presId="urn:microsoft.com/office/officeart/2005/8/layout/hierarchy1"/>
    <dgm:cxn modelId="{E3B507DB-5C06-4DE2-A135-9ADF297EDD1C}" type="presParOf" srcId="{97CA126C-BD8A-46C9-80B1-ADB54D879E47}" destId="{01872BA7-31D5-4CE4-B5B7-C47E19DDF32E}" srcOrd="0" destOrd="0" presId="urn:microsoft.com/office/officeart/2005/8/layout/hierarchy1"/>
    <dgm:cxn modelId="{82F5AB39-0B33-49B9-B15C-32C640EF8EF2}" type="presParOf" srcId="{01872BA7-31D5-4CE4-B5B7-C47E19DDF32E}" destId="{52A91465-A977-4158-8ECD-DEEE938F6AF8}" srcOrd="0" destOrd="0" presId="urn:microsoft.com/office/officeart/2005/8/layout/hierarchy1"/>
    <dgm:cxn modelId="{AF07043B-3C18-4154-901B-0D420D42E4B9}" type="presParOf" srcId="{01872BA7-31D5-4CE4-B5B7-C47E19DDF32E}" destId="{3D0F5C2E-86BD-4E95-B96F-FC0A253C603D}" srcOrd="1" destOrd="0" presId="urn:microsoft.com/office/officeart/2005/8/layout/hierarchy1"/>
    <dgm:cxn modelId="{0C2E04A3-FF70-4CE0-84CE-D7B71914F23B}" type="presParOf" srcId="{97CA126C-BD8A-46C9-80B1-ADB54D879E47}" destId="{11E8B2DB-1230-40EE-9D99-AEC4232B41B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0DB7F8-0A89-4B3E-ADD5-C68A53C7AF24}">
      <dsp:nvSpPr>
        <dsp:cNvPr id="0" name=""/>
        <dsp:cNvSpPr/>
      </dsp:nvSpPr>
      <dsp:spPr>
        <a:xfrm>
          <a:off x="0" y="845551"/>
          <a:ext cx="2828924" cy="17963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2B8E6E-E746-4B28-988C-D25462909AB4}">
      <dsp:nvSpPr>
        <dsp:cNvPr id="0" name=""/>
        <dsp:cNvSpPr/>
      </dsp:nvSpPr>
      <dsp:spPr>
        <a:xfrm>
          <a:off x="314325" y="1144160"/>
          <a:ext cx="2828924" cy="179636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No chances exist to pass the course by submitting something that already exists</a:t>
          </a:r>
        </a:p>
      </dsp:txBody>
      <dsp:txXfrm>
        <a:off x="366939" y="1196774"/>
        <a:ext cx="2723696" cy="1691139"/>
      </dsp:txXfrm>
    </dsp:sp>
    <dsp:sp modelId="{9FB38012-4C5C-4648-8467-7C66FEC70C31}">
      <dsp:nvSpPr>
        <dsp:cNvPr id="0" name=""/>
        <dsp:cNvSpPr/>
      </dsp:nvSpPr>
      <dsp:spPr>
        <a:xfrm>
          <a:off x="3457574" y="845551"/>
          <a:ext cx="2828924" cy="17963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317651-7FEF-490A-AC19-A40C9C156C17}">
      <dsp:nvSpPr>
        <dsp:cNvPr id="0" name=""/>
        <dsp:cNvSpPr/>
      </dsp:nvSpPr>
      <dsp:spPr>
        <a:xfrm>
          <a:off x="3771900" y="1144160"/>
          <a:ext cx="2828924" cy="179636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No chances to use others' work as evidence for assessment </a:t>
          </a:r>
        </a:p>
      </dsp:txBody>
      <dsp:txXfrm>
        <a:off x="3824514" y="1196774"/>
        <a:ext cx="2723696" cy="1691139"/>
      </dsp:txXfrm>
    </dsp:sp>
    <dsp:sp modelId="{52A91465-A977-4158-8ECD-DEEE938F6AF8}">
      <dsp:nvSpPr>
        <dsp:cNvPr id="0" name=""/>
        <dsp:cNvSpPr/>
      </dsp:nvSpPr>
      <dsp:spPr>
        <a:xfrm>
          <a:off x="6915149" y="845551"/>
          <a:ext cx="2828924" cy="17963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0F5C2E-86BD-4E95-B96F-FC0A253C603D}">
      <dsp:nvSpPr>
        <dsp:cNvPr id="0" name=""/>
        <dsp:cNvSpPr/>
      </dsp:nvSpPr>
      <dsp:spPr>
        <a:xfrm>
          <a:off x="7229475" y="1144160"/>
          <a:ext cx="2828924" cy="179636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No processes for choosing and agreeing assessment tasks that might make fraud easy </a:t>
          </a:r>
        </a:p>
      </dsp:txBody>
      <dsp:txXfrm>
        <a:off x="7282089" y="1196774"/>
        <a:ext cx="2723696" cy="169113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58BBBB-D391-428C-BF80-2A32DBB8C84C}" type="datetimeFigureOut">
              <a:rPr lang="en-GB" smtClean="0"/>
              <a:t>27/04/2026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DB480D-4FA9-4F78-A84F-581607BEB42D}" type="slidenum">
              <a:rPr lang="en-GB" smtClean="0"/>
              <a:t>‹#›</a:t>
            </a:fld>
            <a:endParaRPr lang="en-GB"/>
          </a:p>
        </p:txBody>
      </p:sp>
    </p:spTree>
    <p:extLst>
      <p:ext uri="{BB962C8B-B14F-4D97-AF65-F5344CB8AC3E}">
        <p14:creationId xmlns:p14="http://schemas.microsoft.com/office/powerpoint/2010/main" val="2113507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ea typeface="+mn-lt"/>
                <a:cs typeface="+mn-lt"/>
              </a:rPr>
              <a:t>Mulliner</a:t>
            </a:r>
            <a:r>
              <a:rPr lang="en-GB" dirty="0">
                <a:ea typeface="+mn-lt"/>
                <a:cs typeface="+mn-lt"/>
              </a:rPr>
              <a:t> and Tucker (2017) suggest that we might close some perception gaps if we include more opportunities for dialogue with students about assessment and feedback.</a:t>
            </a:r>
            <a:endParaRPr lang="en-GB" dirty="0"/>
          </a:p>
        </p:txBody>
      </p:sp>
      <p:sp>
        <p:nvSpPr>
          <p:cNvPr id="4" name="Slide Number Placeholder 3"/>
          <p:cNvSpPr>
            <a:spLocks noGrp="1"/>
          </p:cNvSpPr>
          <p:nvPr>
            <p:ph type="sldNum" sz="quarter" idx="5"/>
          </p:nvPr>
        </p:nvSpPr>
        <p:spPr/>
        <p:txBody>
          <a:bodyPr/>
          <a:lstStyle/>
          <a:p>
            <a:fld id="{025B6422-9EEE-4B9F-A38D-7389CF54F8BB}" type="slidenum">
              <a:rPr lang="en-GB" smtClean="0"/>
              <a:t>15</a:t>
            </a:fld>
            <a:endParaRPr lang="en-GB"/>
          </a:p>
        </p:txBody>
      </p:sp>
    </p:spTree>
    <p:extLst>
      <p:ext uri="{BB962C8B-B14F-4D97-AF65-F5344CB8AC3E}">
        <p14:creationId xmlns:p14="http://schemas.microsoft.com/office/powerpoint/2010/main" val="25948589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mn-lt"/>
                <a:cs typeface="+mn-lt"/>
              </a:rPr>
              <a:t>Strengthening internal feedback develops the students’ capacity to think for themselves and to become independent self-regulating learners. Nicol (2019)</a:t>
            </a:r>
            <a:endParaRPr lang="en-GB" dirty="0"/>
          </a:p>
        </p:txBody>
      </p:sp>
      <p:sp>
        <p:nvSpPr>
          <p:cNvPr id="4" name="Slide Number Placeholder 3"/>
          <p:cNvSpPr>
            <a:spLocks noGrp="1"/>
          </p:cNvSpPr>
          <p:nvPr>
            <p:ph type="sldNum" sz="quarter" idx="5"/>
          </p:nvPr>
        </p:nvSpPr>
        <p:spPr/>
        <p:txBody>
          <a:bodyPr/>
          <a:lstStyle/>
          <a:p>
            <a:fld id="{025B6422-9EEE-4B9F-A38D-7389CF54F8BB}" type="slidenum">
              <a:rPr lang="en-GB" smtClean="0"/>
              <a:t>16</a:t>
            </a:fld>
            <a:endParaRPr lang="en-GB"/>
          </a:p>
        </p:txBody>
      </p:sp>
    </p:spTree>
    <p:extLst>
      <p:ext uri="{BB962C8B-B14F-4D97-AF65-F5344CB8AC3E}">
        <p14:creationId xmlns:p14="http://schemas.microsoft.com/office/powerpoint/2010/main" val="19727980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4/27/2026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ormAutofit/>
          </a:bodyPr>
          <a:lstStyle>
            <a:lvl1pPr marL="91440" indent="-91440">
              <a:buClr>
                <a:schemeClr val="accent1"/>
              </a:buClr>
              <a:buFont typeface="Arial" panose="020B0604020202020204" pitchFamily="34" charset="0"/>
              <a:buChar char="•"/>
              <a:defRPr sz="2400"/>
            </a:lvl1pPr>
            <a:lvl2pPr marL="384048" indent="-182880">
              <a:buClr>
                <a:schemeClr val="accent1"/>
              </a:buClr>
              <a:buFont typeface="Arial" panose="020B0604020202020204" pitchFamily="34" charset="0"/>
              <a:buChar char="•"/>
              <a:defRPr sz="2400"/>
            </a:lvl2pPr>
            <a:lvl3pPr marL="566928" indent="-182880">
              <a:buClr>
                <a:schemeClr val="accent1"/>
              </a:buClr>
              <a:buFont typeface="Arial" panose="020B0604020202020204" pitchFamily="34" charset="0"/>
              <a:buChar char="•"/>
              <a:defRPr sz="2400"/>
            </a:lvl3pPr>
            <a:lvl4pPr marL="749808" indent="-182880">
              <a:buClr>
                <a:schemeClr val="accent1"/>
              </a:buClr>
              <a:buFont typeface="Arial" panose="020B0604020202020204" pitchFamily="34" charset="0"/>
              <a:buChar char="•"/>
              <a:defRPr sz="2400"/>
            </a:lvl4pPr>
            <a:lvl5pPr marL="932688" indent="-182880">
              <a:buClr>
                <a:schemeClr val="accent1"/>
              </a:buClr>
              <a:buFont typeface="Arial" panose="020B0604020202020204" pitchFamily="34" charset="0"/>
              <a:buChar char="•"/>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4/27/2026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4/27/2026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4/27/2026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4/27/2026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4/27/2026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4/27/2026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4/27/2026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4/27/2026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4/27/2026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techzim.co.zw/2015/03/plagiarism-at-the-centre-of-clash-between-old-media-new-media-publishers/" TargetMode="External"/><Relationship Id="rId2" Type="http://schemas.openxmlformats.org/officeDocument/2006/relationships/image" Target="../media/image2.jpg"/><Relationship Id="rId1" Type="http://schemas.openxmlformats.org/officeDocument/2006/relationships/slideLayout" Target="../slideLayouts/slideLayout9.xm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esheninger.blogspot.com/2016/01/feedback-vs-criticism.html" TargetMode="External"/><Relationship Id="rId2" Type="http://schemas.openxmlformats.org/officeDocument/2006/relationships/image" Target="../media/image6.jpeg"/><Relationship Id="rId1" Type="http://schemas.openxmlformats.org/officeDocument/2006/relationships/slideLayout" Target="../slideLayouts/slideLayout9.xml"/><Relationship Id="rId4" Type="http://schemas.openxmlformats.org/officeDocument/2006/relationships/hyperlink" Target="https://creativecommons.org/licenses/by/3.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0"/>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a:bodyPr>
          <a:lstStyle/>
          <a:p>
            <a:r>
              <a:rPr lang="en-US" sz="4000" dirty="0">
                <a:solidFill>
                  <a:schemeClr val="tx1"/>
                </a:solidFill>
              </a:rPr>
              <a:t>Assessment and Feedback</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nSpc>
                <a:spcPct val="100000"/>
              </a:lnSpc>
            </a:pPr>
            <a:r>
              <a:rPr lang="en-US" sz="1600" dirty="0"/>
              <a:t>Katie Gardner</a:t>
            </a:r>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2A421-6FF8-4329-AD8E-353291778662}"/>
              </a:ext>
            </a:extLst>
          </p:cNvPr>
          <p:cNvSpPr>
            <a:spLocks noGrp="1"/>
          </p:cNvSpPr>
          <p:nvPr>
            <p:ph type="title"/>
          </p:nvPr>
        </p:nvSpPr>
        <p:spPr/>
        <p:txBody>
          <a:bodyPr/>
          <a:lstStyle/>
          <a:p>
            <a:r>
              <a:rPr lang="en-GB" dirty="0"/>
              <a:t>Today’s lecture</a:t>
            </a:r>
          </a:p>
        </p:txBody>
      </p:sp>
      <p:sp>
        <p:nvSpPr>
          <p:cNvPr id="3" name="Content Placeholder 2">
            <a:extLst>
              <a:ext uri="{FF2B5EF4-FFF2-40B4-BE49-F238E27FC236}">
                <a16:creationId xmlns:a16="http://schemas.microsoft.com/office/drawing/2014/main" id="{1BB7ADED-8DD6-4145-88CC-0258CCD0E763}"/>
              </a:ext>
            </a:extLst>
          </p:cNvPr>
          <p:cNvSpPr>
            <a:spLocks noGrp="1"/>
          </p:cNvSpPr>
          <p:nvPr>
            <p:ph idx="1"/>
          </p:nvPr>
        </p:nvSpPr>
        <p:spPr/>
        <p:txBody>
          <a:bodyPr>
            <a:normAutofit/>
          </a:bodyPr>
          <a:lstStyle/>
          <a:p>
            <a:pPr>
              <a:buFont typeface="Arial" panose="020B0604020202020204" pitchFamily="34" charset="0"/>
              <a:buChar char="•"/>
            </a:pPr>
            <a:r>
              <a:rPr lang="en-GB" sz="2400" dirty="0"/>
              <a:t>Explore effective strategies for assessment. </a:t>
            </a:r>
          </a:p>
          <a:p>
            <a:pPr>
              <a:buFont typeface="Arial" panose="020B0604020202020204" pitchFamily="34" charset="0"/>
              <a:buChar char="•"/>
            </a:pPr>
            <a:r>
              <a:rPr lang="en-GB" sz="2400" dirty="0"/>
              <a:t>Critically reflect on the role of assessment within own teaching practice/area of expertise </a:t>
            </a:r>
          </a:p>
          <a:p>
            <a:pPr>
              <a:buFont typeface="Arial" panose="020B0604020202020204" pitchFamily="34" charset="0"/>
              <a:buChar char="•"/>
            </a:pPr>
            <a:r>
              <a:rPr lang="en-GB" dirty="0"/>
              <a:t>Consider the concept of designing out plagiarism</a:t>
            </a:r>
          </a:p>
          <a:p>
            <a:r>
              <a:rPr lang="en-GB" dirty="0"/>
              <a:t>Consider purpose and role of feedforward</a:t>
            </a:r>
          </a:p>
          <a:p>
            <a:r>
              <a:rPr lang="en-GB" dirty="0"/>
              <a:t>Develop an assessment question for designed curricula</a:t>
            </a:r>
          </a:p>
          <a:p>
            <a:endParaRPr lang="en-GB" dirty="0"/>
          </a:p>
        </p:txBody>
      </p:sp>
    </p:spTree>
    <p:extLst>
      <p:ext uri="{BB962C8B-B14F-4D97-AF65-F5344CB8AC3E}">
        <p14:creationId xmlns:p14="http://schemas.microsoft.com/office/powerpoint/2010/main" val="3168030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close-up of words&#10;&#10;AI-generated content may be incorrect.">
            <a:extLst>
              <a:ext uri="{FF2B5EF4-FFF2-40B4-BE49-F238E27FC236}">
                <a16:creationId xmlns:a16="http://schemas.microsoft.com/office/drawing/2014/main" id="{C2DB495D-648A-FBE9-C207-3CA475783C96}"/>
              </a:ext>
            </a:extLst>
          </p:cNvPr>
          <p:cNvPicPr>
            <a:picLocks noGrp="1" noChangeAspect="1"/>
          </p:cNvPicPr>
          <p:nvPr>
            <p:ph type="pic" idx="1"/>
          </p:nvPr>
        </p:nvPicPr>
        <p:blipFill>
          <a:blip r:embed="rId2">
            <a:extLst>
              <a:ext uri="{837473B0-CC2E-450A-ABE3-18F120FF3D39}">
                <a1611:picAttrSrcUrl xmlns:a1611="http://schemas.microsoft.com/office/drawing/2016/11/main" r:id="rId3"/>
              </a:ext>
            </a:extLst>
          </a:blip>
          <a:srcRect t="20142" b="20142"/>
          <a:stretch>
            <a:fillRect/>
          </a:stretch>
        </p:blipFill>
        <p:spPr/>
      </p:pic>
      <p:sp>
        <p:nvSpPr>
          <p:cNvPr id="4" name="Title 3">
            <a:extLst>
              <a:ext uri="{FF2B5EF4-FFF2-40B4-BE49-F238E27FC236}">
                <a16:creationId xmlns:a16="http://schemas.microsoft.com/office/drawing/2014/main" id="{9F890A7B-DE62-F989-71F6-639F3925C0B1}"/>
              </a:ext>
            </a:extLst>
          </p:cNvPr>
          <p:cNvSpPr>
            <a:spLocks noGrp="1"/>
          </p:cNvSpPr>
          <p:nvPr>
            <p:ph type="title"/>
          </p:nvPr>
        </p:nvSpPr>
        <p:spPr/>
        <p:txBody>
          <a:bodyPr/>
          <a:lstStyle/>
          <a:p>
            <a:r>
              <a:rPr lang="en-GB" dirty="0"/>
              <a:t>Designing out plagiarism</a:t>
            </a:r>
          </a:p>
        </p:txBody>
      </p:sp>
      <p:sp>
        <p:nvSpPr>
          <p:cNvPr id="6" name="Text Placeholder 5">
            <a:extLst>
              <a:ext uri="{FF2B5EF4-FFF2-40B4-BE49-F238E27FC236}">
                <a16:creationId xmlns:a16="http://schemas.microsoft.com/office/drawing/2014/main" id="{AD54C7AE-9CB9-FAF5-F2B9-7A4EC2DB8618}"/>
              </a:ext>
            </a:extLst>
          </p:cNvPr>
          <p:cNvSpPr>
            <a:spLocks noGrp="1"/>
          </p:cNvSpPr>
          <p:nvPr>
            <p:ph type="body" sz="half" idx="2"/>
          </p:nvPr>
        </p:nvSpPr>
        <p:spPr/>
        <p:txBody>
          <a:bodyPr/>
          <a:lstStyle/>
          <a:p>
            <a:endParaRPr lang="en-GB"/>
          </a:p>
        </p:txBody>
      </p:sp>
      <p:sp>
        <p:nvSpPr>
          <p:cNvPr id="9" name="TextBox 8">
            <a:extLst>
              <a:ext uri="{FF2B5EF4-FFF2-40B4-BE49-F238E27FC236}">
                <a16:creationId xmlns:a16="http://schemas.microsoft.com/office/drawing/2014/main" id="{CD95EAD0-2E74-4ADA-E9BC-638FDDA03ACB}"/>
              </a:ext>
            </a:extLst>
          </p:cNvPr>
          <p:cNvSpPr txBox="1"/>
          <p:nvPr/>
        </p:nvSpPr>
        <p:spPr>
          <a:xfrm>
            <a:off x="15" y="4578350"/>
            <a:ext cx="12191985" cy="230832"/>
          </a:xfrm>
          <a:prstGeom prst="rect">
            <a:avLst/>
          </a:prstGeom>
          <a:noFill/>
        </p:spPr>
        <p:txBody>
          <a:bodyPr wrap="square" rtlCol="0">
            <a:spAutoFit/>
          </a:bodyPr>
          <a:lstStyle/>
          <a:p>
            <a:r>
              <a:rPr lang="en-GB" sz="900">
                <a:hlinkClick r:id="rId3" tooltip="http://www.techzim.co.zw/2015/03/plagiarism-at-the-centre-of-clash-between-old-media-new-media-publishers/"/>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1911481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5934B0E-0B2D-E466-9083-30D75432CFA0}"/>
              </a:ext>
            </a:extLst>
          </p:cNvPr>
          <p:cNvSpPr>
            <a:spLocks noGrp="1"/>
          </p:cNvSpPr>
          <p:nvPr>
            <p:ph type="title" idx="4294967295"/>
          </p:nvPr>
        </p:nvSpPr>
        <p:spPr>
          <a:xfrm>
            <a:off x="5172074" y="286603"/>
            <a:ext cx="5983605" cy="1450757"/>
          </a:xfrm>
        </p:spPr>
        <p:txBody>
          <a:bodyPr vert="horz" lIns="91440" tIns="45720" rIns="91440" bIns="45720" rtlCol="0" anchor="b">
            <a:normAutofit/>
          </a:bodyPr>
          <a:lstStyle/>
          <a:p>
            <a:r>
              <a:rPr lang="en-US" sz="4800" dirty="0"/>
              <a:t>Some points to consider </a:t>
            </a:r>
          </a:p>
        </p:txBody>
      </p:sp>
      <p:pic>
        <p:nvPicPr>
          <p:cNvPr id="7" name="Picture 6" descr="A picture containing silhouette&#10;&#10;Description automatically generated">
            <a:extLst>
              <a:ext uri="{FF2B5EF4-FFF2-40B4-BE49-F238E27FC236}">
                <a16:creationId xmlns:a16="http://schemas.microsoft.com/office/drawing/2014/main" id="{307E7792-A52C-B88F-E55B-AAA4522811DE}"/>
              </a:ext>
            </a:extLst>
          </p:cNvPr>
          <p:cNvPicPr>
            <a:picLocks noChangeAspect="1"/>
          </p:cNvPicPr>
          <p:nvPr/>
        </p:nvPicPr>
        <p:blipFill rotWithShape="1">
          <a:blip r:embed="rId2">
            <a:extLst>
              <a:ext uri="{28A0092B-C50C-407E-A947-70E740481C1C}">
                <a14:useLocalDpi xmlns:a14="http://schemas.microsoft.com/office/drawing/2010/main" val="0"/>
              </a:ext>
            </a:extLst>
          </a:blip>
          <a:srcRect l="44008" r="1" b="1"/>
          <a:stretch/>
        </p:blipFill>
        <p:spPr>
          <a:xfrm>
            <a:off x="20" y="10"/>
            <a:ext cx="4580077" cy="6400784"/>
          </a:xfrm>
          <a:prstGeom prst="rect">
            <a:avLst/>
          </a:prstGeom>
        </p:spPr>
      </p:pic>
      <p:cxnSp>
        <p:nvCxnSpPr>
          <p:cNvPr id="18"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1CC78E4A-0BEE-D72F-F9D8-CEE35A87FCBF}"/>
              </a:ext>
            </a:extLst>
          </p:cNvPr>
          <p:cNvSpPr>
            <a:spLocks noGrp="1"/>
          </p:cNvSpPr>
          <p:nvPr>
            <p:ph idx="4294967295"/>
          </p:nvPr>
        </p:nvSpPr>
        <p:spPr>
          <a:xfrm>
            <a:off x="5172074" y="2108201"/>
            <a:ext cx="5983606" cy="3760891"/>
          </a:xfrm>
        </p:spPr>
        <p:txBody>
          <a:bodyPr vert="horz" lIns="0" tIns="45720" rIns="0" bIns="45720" rtlCol="0">
            <a:normAutofit/>
          </a:bodyPr>
          <a:lstStyle/>
          <a:p>
            <a:pPr>
              <a:lnSpc>
                <a:spcPct val="100000"/>
              </a:lnSpc>
              <a:buFont typeface="Calibri" panose="020F0502020204030204" pitchFamily="34" charset="0"/>
              <a:buChar char="•"/>
            </a:pPr>
            <a:r>
              <a:rPr lang="en-US" sz="2400" dirty="0"/>
              <a:t>What is plagiarism?</a:t>
            </a:r>
          </a:p>
          <a:p>
            <a:pPr>
              <a:lnSpc>
                <a:spcPct val="100000"/>
              </a:lnSpc>
              <a:buFont typeface="Calibri" panose="020F0502020204030204" pitchFamily="34" charset="0"/>
              <a:buChar char="•"/>
            </a:pPr>
            <a:endParaRPr lang="en-US" sz="2400" dirty="0"/>
          </a:p>
          <a:p>
            <a:pPr>
              <a:lnSpc>
                <a:spcPct val="100000"/>
              </a:lnSpc>
              <a:buFont typeface="Calibri" panose="020F0502020204030204" pitchFamily="34" charset="0"/>
              <a:buChar char="•"/>
            </a:pPr>
            <a:r>
              <a:rPr lang="en-US" sz="2400" dirty="0"/>
              <a:t>Why do students commit it?</a:t>
            </a:r>
          </a:p>
        </p:txBody>
      </p:sp>
      <p:sp>
        <p:nvSpPr>
          <p:cNvPr id="20" name="Rectangle 19">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2024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B04B4-4F14-B556-EB4F-17D0F93AEFC4}"/>
              </a:ext>
            </a:extLst>
          </p:cNvPr>
          <p:cNvSpPr>
            <a:spLocks noGrp="1"/>
          </p:cNvSpPr>
          <p:nvPr>
            <p:ph type="title"/>
          </p:nvPr>
        </p:nvSpPr>
        <p:spPr>
          <a:xfrm>
            <a:off x="5172074" y="286603"/>
            <a:ext cx="5983605" cy="1450757"/>
          </a:xfrm>
        </p:spPr>
        <p:txBody>
          <a:bodyPr>
            <a:normAutofit/>
          </a:bodyPr>
          <a:lstStyle/>
          <a:p>
            <a:r>
              <a:rPr lang="en-GB" dirty="0"/>
              <a:t>Plagiarism in practice… </a:t>
            </a:r>
          </a:p>
        </p:txBody>
      </p:sp>
      <p:pic>
        <p:nvPicPr>
          <p:cNvPr id="5" name="Picture 4" descr="Computer script on a screen">
            <a:extLst>
              <a:ext uri="{FF2B5EF4-FFF2-40B4-BE49-F238E27FC236}">
                <a16:creationId xmlns:a16="http://schemas.microsoft.com/office/drawing/2014/main" id="{E92682A7-C376-B6DC-6D65-5376991DACFD}"/>
              </a:ext>
            </a:extLst>
          </p:cNvPr>
          <p:cNvPicPr>
            <a:picLocks noChangeAspect="1"/>
          </p:cNvPicPr>
          <p:nvPr/>
        </p:nvPicPr>
        <p:blipFill rotWithShape="1">
          <a:blip r:embed="rId2"/>
          <a:srcRect l="5906" r="46331"/>
          <a:stretch/>
        </p:blipFill>
        <p:spPr>
          <a:xfrm>
            <a:off x="20" y="10"/>
            <a:ext cx="4580077" cy="6400784"/>
          </a:xfrm>
          <a:prstGeom prst="rect">
            <a:avLst/>
          </a:prstGeom>
        </p:spPr>
      </p:pic>
      <p:sp>
        <p:nvSpPr>
          <p:cNvPr id="3" name="Content Placeholder 2">
            <a:extLst>
              <a:ext uri="{FF2B5EF4-FFF2-40B4-BE49-F238E27FC236}">
                <a16:creationId xmlns:a16="http://schemas.microsoft.com/office/drawing/2014/main" id="{7CBFF11E-5196-5E70-3ACE-7C6DDA1580A3}"/>
              </a:ext>
            </a:extLst>
          </p:cNvPr>
          <p:cNvSpPr>
            <a:spLocks noGrp="1"/>
          </p:cNvSpPr>
          <p:nvPr>
            <p:ph idx="1"/>
          </p:nvPr>
        </p:nvSpPr>
        <p:spPr>
          <a:xfrm>
            <a:off x="5172074" y="2108201"/>
            <a:ext cx="5983606" cy="3760891"/>
          </a:xfrm>
        </p:spPr>
        <p:txBody>
          <a:bodyPr>
            <a:normAutofit/>
          </a:bodyPr>
          <a:lstStyle/>
          <a:p>
            <a:pPr>
              <a:buFont typeface="Arial" panose="020B0604020202020204" pitchFamily="34" charset="0"/>
              <a:buChar char="•"/>
            </a:pPr>
            <a:r>
              <a:rPr lang="en-GB" dirty="0"/>
              <a:t>In groups define the following…</a:t>
            </a:r>
          </a:p>
          <a:p>
            <a:pPr>
              <a:buFont typeface="Arial" panose="020B0604020202020204" pitchFamily="34" charset="0"/>
              <a:buChar char="•"/>
            </a:pPr>
            <a:r>
              <a:rPr lang="en-GB" dirty="0"/>
              <a:t>Unintentional plagiarism </a:t>
            </a:r>
          </a:p>
          <a:p>
            <a:pPr>
              <a:buFont typeface="Arial" panose="020B0604020202020204" pitchFamily="34" charset="0"/>
              <a:buChar char="•"/>
            </a:pPr>
            <a:r>
              <a:rPr lang="en-GB" dirty="0"/>
              <a:t>Intentional plagiarism </a:t>
            </a:r>
          </a:p>
          <a:p>
            <a:pPr>
              <a:buFont typeface="Arial" panose="020B0604020202020204" pitchFamily="34" charset="0"/>
              <a:buChar char="•"/>
            </a:pPr>
            <a:r>
              <a:rPr lang="en-GB" dirty="0"/>
              <a:t>Essay mills/banks</a:t>
            </a:r>
          </a:p>
          <a:p>
            <a:pPr>
              <a:buFont typeface="Arial" panose="020B0604020202020204" pitchFamily="34" charset="0"/>
              <a:buChar char="•"/>
            </a:pPr>
            <a:r>
              <a:rPr lang="en-GB" dirty="0"/>
              <a:t>Where does AI fit into this?</a:t>
            </a:r>
          </a:p>
        </p:txBody>
      </p:sp>
    </p:spTree>
    <p:extLst>
      <p:ext uri="{BB962C8B-B14F-4D97-AF65-F5344CB8AC3E}">
        <p14:creationId xmlns:p14="http://schemas.microsoft.com/office/powerpoint/2010/main" val="1693840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CE0E1-8754-A7E6-3D83-4A51CD6FBC26}"/>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C1FB1EFA-6CDD-308E-E5AC-F12C10B83979}"/>
              </a:ext>
            </a:extLst>
          </p:cNvPr>
          <p:cNvSpPr>
            <a:spLocks noGrp="1"/>
          </p:cNvSpPr>
          <p:nvPr>
            <p:ph idx="1"/>
          </p:nvPr>
        </p:nvSpPr>
        <p:spPr/>
        <p:txBody>
          <a:bodyPr/>
          <a:lstStyle/>
          <a:p>
            <a:pPr>
              <a:buFont typeface="Arial" panose="020B0604020202020204" pitchFamily="34" charset="0"/>
              <a:buChar char="•"/>
            </a:pPr>
            <a:r>
              <a:rPr lang="en-US" dirty="0"/>
              <a:t>Read the assessment brief provided and consider what opportunities might exist for students to </a:t>
            </a:r>
            <a:r>
              <a:rPr lang="en-GB" dirty="0"/>
              <a:t>plagiarise</a:t>
            </a:r>
            <a:r>
              <a:rPr lang="en-US" dirty="0"/>
              <a:t>.</a:t>
            </a:r>
          </a:p>
          <a:p>
            <a:pPr>
              <a:buFont typeface="Arial" panose="020B0604020202020204" pitchFamily="34" charset="0"/>
              <a:buChar char="•"/>
            </a:pPr>
            <a:r>
              <a:rPr lang="en-US" dirty="0"/>
              <a:t>On the next slide is an example of 1 of the 8 opportunities for plagiarism or collusion, can you find the others?</a:t>
            </a:r>
            <a:endParaRPr lang="en-GB" dirty="0"/>
          </a:p>
          <a:p>
            <a:endParaRPr lang="en-GB" dirty="0"/>
          </a:p>
        </p:txBody>
      </p:sp>
    </p:spTree>
    <p:extLst>
      <p:ext uri="{BB962C8B-B14F-4D97-AF65-F5344CB8AC3E}">
        <p14:creationId xmlns:p14="http://schemas.microsoft.com/office/powerpoint/2010/main" val="2955428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23217A5-DFD0-0463-EF1F-CCB311A80744}"/>
              </a:ext>
            </a:extLst>
          </p:cNvPr>
          <p:cNvPicPr>
            <a:picLocks noChangeAspect="1"/>
          </p:cNvPicPr>
          <p:nvPr/>
        </p:nvPicPr>
        <p:blipFill>
          <a:blip r:embed="rId2"/>
          <a:stretch>
            <a:fillRect/>
          </a:stretch>
        </p:blipFill>
        <p:spPr>
          <a:xfrm>
            <a:off x="-392" y="796728"/>
            <a:ext cx="11973379" cy="5208418"/>
          </a:xfrm>
          <a:prstGeom prst="rect">
            <a:avLst/>
          </a:prstGeom>
        </p:spPr>
      </p:pic>
    </p:spTree>
    <p:extLst>
      <p:ext uri="{BB962C8B-B14F-4D97-AF65-F5344CB8AC3E}">
        <p14:creationId xmlns:p14="http://schemas.microsoft.com/office/powerpoint/2010/main" val="36111063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9B830-A452-4846-B59E-61D29A687DF2}"/>
              </a:ext>
            </a:extLst>
          </p:cNvPr>
          <p:cNvSpPr>
            <a:spLocks noGrp="1"/>
          </p:cNvSpPr>
          <p:nvPr>
            <p:ph type="title"/>
          </p:nvPr>
        </p:nvSpPr>
        <p:spPr>
          <a:xfrm>
            <a:off x="1097280" y="286603"/>
            <a:ext cx="10058400" cy="1450757"/>
          </a:xfrm>
        </p:spPr>
        <p:txBody>
          <a:bodyPr>
            <a:normAutofit/>
          </a:bodyPr>
          <a:lstStyle/>
          <a:p>
            <a:r>
              <a:rPr lang="en-GB"/>
              <a:t>Ways in which we can design out plagiarism</a:t>
            </a:r>
          </a:p>
        </p:txBody>
      </p:sp>
      <p:graphicFrame>
        <p:nvGraphicFramePr>
          <p:cNvPr id="5" name="Content Placeholder 2">
            <a:extLst>
              <a:ext uri="{FF2B5EF4-FFF2-40B4-BE49-F238E27FC236}">
                <a16:creationId xmlns:a16="http://schemas.microsoft.com/office/drawing/2014/main" id="{DC3C7C8E-FE50-CB9B-2B49-043B51F8B8EF}"/>
              </a:ext>
            </a:extLst>
          </p:cNvPr>
          <p:cNvGraphicFramePr>
            <a:graphicFrameLocks noGrp="1"/>
          </p:cNvGraphicFramePr>
          <p:nvPr>
            <p:ph idx="1"/>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10344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1AF46-0B09-CE4F-364F-8138E1CC4874}"/>
              </a:ext>
            </a:extLst>
          </p:cNvPr>
          <p:cNvSpPr>
            <a:spLocks noGrp="1"/>
          </p:cNvSpPr>
          <p:nvPr>
            <p:ph type="title"/>
          </p:nvPr>
        </p:nvSpPr>
        <p:spPr>
          <a:xfrm>
            <a:off x="838200" y="365125"/>
            <a:ext cx="10853928" cy="1325563"/>
          </a:xfrm>
        </p:spPr>
        <p:txBody>
          <a:bodyPr>
            <a:noAutofit/>
          </a:bodyPr>
          <a:lstStyle/>
          <a:p>
            <a:r>
              <a:rPr lang="en-GB" sz="4800" dirty="0"/>
              <a:t>Designing out plagiarism – some examples</a:t>
            </a:r>
          </a:p>
        </p:txBody>
      </p:sp>
      <p:sp>
        <p:nvSpPr>
          <p:cNvPr id="3" name="Content Placeholder 2">
            <a:extLst>
              <a:ext uri="{FF2B5EF4-FFF2-40B4-BE49-F238E27FC236}">
                <a16:creationId xmlns:a16="http://schemas.microsoft.com/office/drawing/2014/main" id="{196B50CD-0945-CBA3-93B4-F2FE8AACA16D}"/>
              </a:ext>
            </a:extLst>
          </p:cNvPr>
          <p:cNvSpPr>
            <a:spLocks noGrp="1"/>
          </p:cNvSpPr>
          <p:nvPr>
            <p:ph idx="1"/>
          </p:nvPr>
        </p:nvSpPr>
        <p:spPr>
          <a:xfrm>
            <a:off x="838200" y="1929384"/>
            <a:ext cx="10515600" cy="4251960"/>
          </a:xfrm>
        </p:spPr>
        <p:txBody>
          <a:bodyPr>
            <a:noAutofit/>
          </a:bodyPr>
          <a:lstStyle/>
          <a:p>
            <a:pPr>
              <a:buFont typeface="Arial" panose="020B0604020202020204" pitchFamily="34" charset="0"/>
              <a:buChar char="•"/>
            </a:pPr>
            <a:endParaRPr lang="en-US" dirty="0"/>
          </a:p>
          <a:p>
            <a:pPr>
              <a:buFont typeface="Arial" panose="020B0604020202020204" pitchFamily="34" charset="0"/>
              <a:buChar char="•"/>
            </a:pPr>
            <a:r>
              <a:rPr lang="en-US" dirty="0"/>
              <a:t>Links between assessment tasks so each builds on and confirms the rest </a:t>
            </a:r>
          </a:p>
          <a:p>
            <a:pPr>
              <a:buFont typeface="Arial" panose="020B0604020202020204" pitchFamily="34" charset="0"/>
              <a:buChar char="•"/>
            </a:pPr>
            <a:r>
              <a:rPr lang="en-US" dirty="0"/>
              <a:t>Methods to track, observe and record student effort</a:t>
            </a:r>
          </a:p>
          <a:p>
            <a:pPr>
              <a:buFont typeface="Arial" panose="020B0604020202020204" pitchFamily="34" charset="0"/>
              <a:buChar char="•"/>
            </a:pPr>
            <a:r>
              <a:rPr lang="en-US" dirty="0"/>
              <a:t>Acknowledgement of online information and encouragement to use online sources</a:t>
            </a:r>
          </a:p>
          <a:p>
            <a:pPr>
              <a:buFont typeface="Arial" panose="020B0604020202020204" pitchFamily="34" charset="0"/>
              <a:buChar char="•"/>
            </a:pPr>
            <a:r>
              <a:rPr lang="en-US" dirty="0"/>
              <a:t>Ways for students to show individual effort and to create individual assessment artefacts </a:t>
            </a:r>
          </a:p>
          <a:p>
            <a:endParaRPr lang="en-GB" sz="2400" dirty="0"/>
          </a:p>
        </p:txBody>
      </p:sp>
    </p:spTree>
    <p:extLst>
      <p:ext uri="{BB962C8B-B14F-4D97-AF65-F5344CB8AC3E}">
        <p14:creationId xmlns:p14="http://schemas.microsoft.com/office/powerpoint/2010/main" val="1546143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BE563-9C0C-1D74-509F-39895834AFA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3920D8A-CB35-36EB-63D9-C11B4D9904A2}"/>
              </a:ext>
            </a:extLst>
          </p:cNvPr>
          <p:cNvSpPr>
            <a:spLocks noGrp="1"/>
          </p:cNvSpPr>
          <p:nvPr>
            <p:ph idx="1"/>
          </p:nvPr>
        </p:nvSpPr>
        <p:spPr/>
        <p:txBody>
          <a:bodyPr>
            <a:normAutofit/>
          </a:bodyPr>
          <a:lstStyle/>
          <a:p>
            <a:pPr>
              <a:buFont typeface="Arial" panose="020B0604020202020204" pitchFamily="34" charset="0"/>
              <a:buChar char="•"/>
            </a:pPr>
            <a:endParaRPr lang="en-US" sz="2400" dirty="0"/>
          </a:p>
          <a:p>
            <a:pPr>
              <a:buFont typeface="Arial" panose="020B0604020202020204" pitchFamily="34" charset="0"/>
              <a:buChar char="•"/>
            </a:pPr>
            <a:r>
              <a:rPr lang="en-US" sz="2400" dirty="0"/>
              <a:t>Authentication exercises to ensure the student who gained the credit actually did the work </a:t>
            </a:r>
          </a:p>
          <a:p>
            <a:pPr>
              <a:buFont typeface="Arial" panose="020B0604020202020204" pitchFamily="34" charset="0"/>
              <a:buChar char="•"/>
            </a:pPr>
            <a:r>
              <a:rPr lang="en-US" sz="2400" dirty="0"/>
              <a:t>Opportunities for students to practice using academic writing skills receiving feedback and improving their practice </a:t>
            </a:r>
          </a:p>
          <a:p>
            <a:pPr>
              <a:buFont typeface="Arial" panose="020B0604020202020204" pitchFamily="34" charset="0"/>
              <a:buChar char="•"/>
            </a:pPr>
            <a:r>
              <a:rPr lang="en-US" sz="2400" dirty="0"/>
              <a:t>Assess process as well as product</a:t>
            </a:r>
            <a:endParaRPr lang="en-GB" sz="2400" dirty="0"/>
          </a:p>
        </p:txBody>
      </p:sp>
    </p:spTree>
    <p:extLst>
      <p:ext uri="{BB962C8B-B14F-4D97-AF65-F5344CB8AC3E}">
        <p14:creationId xmlns:p14="http://schemas.microsoft.com/office/powerpoint/2010/main" val="772169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A person holding a sign&#10;&#10;AI-generated content may be incorrect.">
            <a:extLst>
              <a:ext uri="{FF2B5EF4-FFF2-40B4-BE49-F238E27FC236}">
                <a16:creationId xmlns:a16="http://schemas.microsoft.com/office/drawing/2014/main" id="{93352EEC-E7B8-9D2D-D9A9-E9367A821640}"/>
              </a:ext>
            </a:extLst>
          </p:cNvPr>
          <p:cNvPicPr>
            <a:picLocks noGrp="1" noChangeAspect="1"/>
          </p:cNvPicPr>
          <p:nvPr>
            <p:ph type="pic" idx="1"/>
          </p:nvPr>
        </p:nvPicPr>
        <p:blipFill>
          <a:blip r:embed="rId2">
            <a:extLst>
              <a:ext uri="{837473B0-CC2E-450A-ABE3-18F120FF3D39}">
                <a1611:picAttrSrcUrl xmlns:a1611="http://schemas.microsoft.com/office/drawing/2016/11/main" r:id="rId3"/>
              </a:ext>
            </a:extLst>
          </a:blip>
          <a:srcRect t="14236" b="14236"/>
          <a:stretch>
            <a:fillRect/>
          </a:stretch>
        </p:blipFill>
        <p:spPr/>
      </p:pic>
      <p:sp>
        <p:nvSpPr>
          <p:cNvPr id="4" name="Title 3">
            <a:extLst>
              <a:ext uri="{FF2B5EF4-FFF2-40B4-BE49-F238E27FC236}">
                <a16:creationId xmlns:a16="http://schemas.microsoft.com/office/drawing/2014/main" id="{8AC8A8B2-5B55-D16D-7005-FADD741E5150}"/>
              </a:ext>
            </a:extLst>
          </p:cNvPr>
          <p:cNvSpPr>
            <a:spLocks noGrp="1"/>
          </p:cNvSpPr>
          <p:nvPr>
            <p:ph type="title"/>
          </p:nvPr>
        </p:nvSpPr>
        <p:spPr/>
        <p:txBody>
          <a:bodyPr/>
          <a:lstStyle/>
          <a:p>
            <a:r>
              <a:rPr lang="en-GB" dirty="0"/>
              <a:t>Feedback</a:t>
            </a:r>
          </a:p>
        </p:txBody>
      </p:sp>
      <p:sp>
        <p:nvSpPr>
          <p:cNvPr id="6" name="Text Placeholder 5">
            <a:extLst>
              <a:ext uri="{FF2B5EF4-FFF2-40B4-BE49-F238E27FC236}">
                <a16:creationId xmlns:a16="http://schemas.microsoft.com/office/drawing/2014/main" id="{5214B74E-4D5A-C81E-2B78-F6D02EEEA356}"/>
              </a:ext>
            </a:extLst>
          </p:cNvPr>
          <p:cNvSpPr>
            <a:spLocks noGrp="1"/>
          </p:cNvSpPr>
          <p:nvPr>
            <p:ph type="body" sz="half" idx="2"/>
          </p:nvPr>
        </p:nvSpPr>
        <p:spPr/>
        <p:txBody>
          <a:bodyPr/>
          <a:lstStyle/>
          <a:p>
            <a:endParaRPr lang="en-GB"/>
          </a:p>
        </p:txBody>
      </p:sp>
      <p:sp>
        <p:nvSpPr>
          <p:cNvPr id="12" name="TextBox 11">
            <a:extLst>
              <a:ext uri="{FF2B5EF4-FFF2-40B4-BE49-F238E27FC236}">
                <a16:creationId xmlns:a16="http://schemas.microsoft.com/office/drawing/2014/main" id="{9F06AA71-2488-38B2-31B6-A812DB703D68}"/>
              </a:ext>
            </a:extLst>
          </p:cNvPr>
          <p:cNvSpPr txBox="1"/>
          <p:nvPr/>
        </p:nvSpPr>
        <p:spPr>
          <a:xfrm>
            <a:off x="15" y="4578350"/>
            <a:ext cx="12191985" cy="230832"/>
          </a:xfrm>
          <a:prstGeom prst="rect">
            <a:avLst/>
          </a:prstGeom>
          <a:noFill/>
        </p:spPr>
        <p:txBody>
          <a:bodyPr wrap="square" rtlCol="0">
            <a:spAutoFit/>
          </a:bodyPr>
          <a:lstStyle/>
          <a:p>
            <a:r>
              <a:rPr lang="en-GB" sz="900" dirty="0">
                <a:solidFill>
                  <a:schemeClr val="tx1">
                    <a:lumMod val="85000"/>
                    <a:lumOff val="15000"/>
                  </a:schemeClr>
                </a:solidFill>
                <a:hlinkClick r:id="rId3" tooltip="https://esheninger.blogspot.com/2016/01/feedback-vs-criticism.html">
                  <a:extLst>
                    <a:ext uri="{A12FA001-AC4F-418D-AE19-62706E023703}">
                      <ahyp:hlinkClr xmlns:ahyp="http://schemas.microsoft.com/office/drawing/2018/hyperlinkcolor" val="tx"/>
                    </a:ext>
                  </a:extLst>
                </a:hlinkClick>
              </a:rPr>
              <a:t>This Photo</a:t>
            </a:r>
            <a:r>
              <a:rPr lang="en-GB" sz="900" dirty="0">
                <a:solidFill>
                  <a:schemeClr val="tx1">
                    <a:lumMod val="85000"/>
                    <a:lumOff val="15000"/>
                  </a:schemeClr>
                </a:solidFill>
              </a:rPr>
              <a:t> by Unknown Author is licensed under </a:t>
            </a:r>
            <a:r>
              <a:rPr lang="en-GB" sz="900" dirty="0">
                <a:solidFill>
                  <a:schemeClr val="tx1">
                    <a:lumMod val="85000"/>
                    <a:lumOff val="15000"/>
                  </a:schemeClr>
                </a:solidFill>
                <a:hlinkClick r:id="rId4" tooltip="https://creativecommons.org/licenses/by/3.0/">
                  <a:extLst>
                    <a:ext uri="{A12FA001-AC4F-418D-AE19-62706E023703}">
                      <ahyp:hlinkClr xmlns:ahyp="http://schemas.microsoft.com/office/drawing/2018/hyperlinkcolor" val="tx"/>
                    </a:ext>
                  </a:extLst>
                </a:hlinkClick>
              </a:rPr>
              <a:t>CC BY</a:t>
            </a:r>
            <a:endParaRPr lang="en-GB" sz="900" dirty="0">
              <a:solidFill>
                <a:schemeClr val="tx1">
                  <a:lumMod val="85000"/>
                  <a:lumOff val="15000"/>
                </a:schemeClr>
              </a:solidFill>
            </a:endParaRPr>
          </a:p>
        </p:txBody>
      </p:sp>
    </p:spTree>
    <p:extLst>
      <p:ext uri="{BB962C8B-B14F-4D97-AF65-F5344CB8AC3E}">
        <p14:creationId xmlns:p14="http://schemas.microsoft.com/office/powerpoint/2010/main" val="10584161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A3FCB-F031-02C8-5231-C54C2E08C3EB}"/>
              </a:ext>
            </a:extLst>
          </p:cNvPr>
          <p:cNvSpPr>
            <a:spLocks noGrp="1"/>
          </p:cNvSpPr>
          <p:nvPr>
            <p:ph type="title"/>
          </p:nvPr>
        </p:nvSpPr>
        <p:spPr/>
        <p:txBody>
          <a:bodyPr/>
          <a:lstStyle/>
          <a:p>
            <a:r>
              <a:rPr lang="en-GB" dirty="0"/>
              <a:t>What do we understand about feedback?</a:t>
            </a:r>
          </a:p>
        </p:txBody>
      </p:sp>
      <p:sp>
        <p:nvSpPr>
          <p:cNvPr id="3" name="Content Placeholder 2">
            <a:extLst>
              <a:ext uri="{FF2B5EF4-FFF2-40B4-BE49-F238E27FC236}">
                <a16:creationId xmlns:a16="http://schemas.microsoft.com/office/drawing/2014/main" id="{181097B2-97A9-0DCF-FD79-8AB5E91BFEAC}"/>
              </a:ext>
            </a:extLst>
          </p:cNvPr>
          <p:cNvSpPr>
            <a:spLocks noGrp="1"/>
          </p:cNvSpPr>
          <p:nvPr>
            <p:ph idx="1"/>
          </p:nvPr>
        </p:nvSpPr>
        <p:spPr/>
        <p:txBody>
          <a:bodyPr/>
          <a:lstStyle/>
          <a:p>
            <a:r>
              <a:rPr lang="en-GB" dirty="0"/>
              <a:t>On your table discuss what the following are and why they are important:</a:t>
            </a:r>
          </a:p>
          <a:p>
            <a:r>
              <a:rPr lang="en-GB" dirty="0"/>
              <a:t>Ways in which we can provide feedback to learners</a:t>
            </a:r>
          </a:p>
          <a:p>
            <a:r>
              <a:rPr lang="en-GB" dirty="0"/>
              <a:t>Feedback from learners</a:t>
            </a:r>
          </a:p>
          <a:p>
            <a:r>
              <a:rPr lang="en-GB" dirty="0"/>
              <a:t>Feedback to learners</a:t>
            </a:r>
          </a:p>
          <a:p>
            <a:r>
              <a:rPr lang="en-GB" dirty="0"/>
              <a:t>Links to </a:t>
            </a:r>
            <a:r>
              <a:rPr lang="en-GB" dirty="0" err="1"/>
              <a:t>feedfoward</a:t>
            </a:r>
            <a:endParaRPr lang="en-GB" dirty="0"/>
          </a:p>
        </p:txBody>
      </p:sp>
    </p:spTree>
    <p:extLst>
      <p:ext uri="{BB962C8B-B14F-4D97-AF65-F5344CB8AC3E}">
        <p14:creationId xmlns:p14="http://schemas.microsoft.com/office/powerpoint/2010/main" val="36312072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6F90A-B247-BE41-EBE9-F035F4846834}"/>
              </a:ext>
            </a:extLst>
          </p:cNvPr>
          <p:cNvSpPr>
            <a:spLocks noGrp="1"/>
          </p:cNvSpPr>
          <p:nvPr>
            <p:ph type="title"/>
          </p:nvPr>
        </p:nvSpPr>
        <p:spPr/>
        <p:txBody>
          <a:bodyPr/>
          <a:lstStyle/>
          <a:p>
            <a:r>
              <a:rPr lang="en-GB" dirty="0"/>
              <a:t>Why do we need feedback for learners?</a:t>
            </a:r>
          </a:p>
        </p:txBody>
      </p:sp>
      <p:sp>
        <p:nvSpPr>
          <p:cNvPr id="3" name="Content Placeholder 2">
            <a:extLst>
              <a:ext uri="{FF2B5EF4-FFF2-40B4-BE49-F238E27FC236}">
                <a16:creationId xmlns:a16="http://schemas.microsoft.com/office/drawing/2014/main" id="{C53B222E-78E5-8BC7-9FE2-AAFE2DB6F3E0}"/>
              </a:ext>
            </a:extLst>
          </p:cNvPr>
          <p:cNvSpPr>
            <a:spLocks noGrp="1"/>
          </p:cNvSpPr>
          <p:nvPr>
            <p:ph idx="1"/>
          </p:nvPr>
        </p:nvSpPr>
        <p:spPr/>
        <p:txBody>
          <a:bodyPr/>
          <a:lstStyle/>
          <a:p>
            <a:r>
              <a:rPr lang="en-GB" dirty="0"/>
              <a:t> Raise awareness of students on the strengths of their work </a:t>
            </a:r>
          </a:p>
          <a:p>
            <a:r>
              <a:rPr lang="en-GB" dirty="0"/>
              <a:t> Can help to boost confidence regarding their strengths and abilities </a:t>
            </a:r>
          </a:p>
          <a:p>
            <a:r>
              <a:rPr lang="en-GB" dirty="0"/>
              <a:t> Allows for guidance on further skills development </a:t>
            </a:r>
          </a:p>
          <a:p>
            <a:r>
              <a:rPr lang="en-GB" dirty="0"/>
              <a:t> Enhance the ability of students to audit their own work and their judgement of their own abilities </a:t>
            </a:r>
          </a:p>
          <a:p>
            <a:r>
              <a:rPr lang="en-GB" dirty="0"/>
              <a:t> 'Writing comments on assignments, however, remains a major component of teachers’ workload in higher education.' (Gibbs and Simpson, 2005, p.10)</a:t>
            </a:r>
          </a:p>
        </p:txBody>
      </p:sp>
    </p:spTree>
    <p:extLst>
      <p:ext uri="{BB962C8B-B14F-4D97-AF65-F5344CB8AC3E}">
        <p14:creationId xmlns:p14="http://schemas.microsoft.com/office/powerpoint/2010/main" val="28897382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B7F75-5C14-23CE-5F9C-20CBBF917618}"/>
              </a:ext>
            </a:extLst>
          </p:cNvPr>
          <p:cNvSpPr>
            <a:spLocks noGrp="1"/>
          </p:cNvSpPr>
          <p:nvPr>
            <p:ph type="title"/>
          </p:nvPr>
        </p:nvSpPr>
        <p:spPr/>
        <p:txBody>
          <a:bodyPr/>
          <a:lstStyle/>
          <a:p>
            <a:r>
              <a:rPr lang="en-GB" dirty="0"/>
              <a:t>Role of feedback in learning</a:t>
            </a:r>
          </a:p>
        </p:txBody>
      </p:sp>
      <p:sp>
        <p:nvSpPr>
          <p:cNvPr id="3" name="Content Placeholder 2">
            <a:extLst>
              <a:ext uri="{FF2B5EF4-FFF2-40B4-BE49-F238E27FC236}">
                <a16:creationId xmlns:a16="http://schemas.microsoft.com/office/drawing/2014/main" id="{11B44229-624F-046D-C494-87568436574D}"/>
              </a:ext>
            </a:extLst>
          </p:cNvPr>
          <p:cNvSpPr>
            <a:spLocks noGrp="1"/>
          </p:cNvSpPr>
          <p:nvPr>
            <p:ph idx="1"/>
          </p:nvPr>
        </p:nvSpPr>
        <p:spPr>
          <a:xfrm>
            <a:off x="1097280" y="2108200"/>
            <a:ext cx="10058400" cy="4178299"/>
          </a:xfrm>
        </p:spPr>
        <p:txBody>
          <a:bodyPr>
            <a:normAutofit/>
          </a:bodyPr>
          <a:lstStyle/>
          <a:p>
            <a:r>
              <a:rPr lang="en-GB" dirty="0"/>
              <a:t> Correct errors </a:t>
            </a:r>
          </a:p>
          <a:p>
            <a:r>
              <a:rPr lang="en-GB" dirty="0"/>
              <a:t> Develop understanding through explanations </a:t>
            </a:r>
          </a:p>
          <a:p>
            <a:r>
              <a:rPr lang="en-GB" dirty="0"/>
              <a:t> Generate more learning by suggesting further specific study tasks </a:t>
            </a:r>
          </a:p>
          <a:p>
            <a:r>
              <a:rPr lang="en-GB" dirty="0"/>
              <a:t> Promote the development of generic skills by focusing on the evidence of the use of skills rather than on the content </a:t>
            </a:r>
          </a:p>
          <a:p>
            <a:r>
              <a:rPr lang="en-GB" dirty="0"/>
              <a:t> Promote meta-cognition by encouraging students' reflection and awareness of learning processes involved in the assignment </a:t>
            </a:r>
          </a:p>
          <a:p>
            <a:r>
              <a:rPr lang="en-GB" dirty="0"/>
              <a:t> Encourage students to continue studying</a:t>
            </a:r>
          </a:p>
        </p:txBody>
      </p:sp>
      <p:sp>
        <p:nvSpPr>
          <p:cNvPr id="5" name="TextBox 4">
            <a:extLst>
              <a:ext uri="{FF2B5EF4-FFF2-40B4-BE49-F238E27FC236}">
                <a16:creationId xmlns:a16="http://schemas.microsoft.com/office/drawing/2014/main" id="{D4F44312-96D7-22BA-E885-48FD0ABF8028}"/>
              </a:ext>
            </a:extLst>
          </p:cNvPr>
          <p:cNvSpPr txBox="1"/>
          <p:nvPr/>
        </p:nvSpPr>
        <p:spPr>
          <a:xfrm>
            <a:off x="8990176" y="5978722"/>
            <a:ext cx="4005129" cy="307777"/>
          </a:xfrm>
          <a:prstGeom prst="rect">
            <a:avLst/>
          </a:prstGeom>
          <a:noFill/>
        </p:spPr>
        <p:txBody>
          <a:bodyPr wrap="square" rtlCol="0">
            <a:spAutoFit/>
          </a:bodyPr>
          <a:lstStyle/>
          <a:p>
            <a:r>
              <a:rPr lang="en-GB" sz="1400" dirty="0"/>
              <a:t>(Gibbs and Simpson, 2011, p.19-20)</a:t>
            </a:r>
          </a:p>
        </p:txBody>
      </p:sp>
    </p:spTree>
    <p:extLst>
      <p:ext uri="{BB962C8B-B14F-4D97-AF65-F5344CB8AC3E}">
        <p14:creationId xmlns:p14="http://schemas.microsoft.com/office/powerpoint/2010/main" val="414386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69D3E-6EEE-B811-0259-1AF8CA182A94}"/>
              </a:ext>
            </a:extLst>
          </p:cNvPr>
          <p:cNvSpPr>
            <a:spLocks noGrp="1"/>
          </p:cNvSpPr>
          <p:nvPr>
            <p:ph type="title"/>
          </p:nvPr>
        </p:nvSpPr>
        <p:spPr>
          <a:xfrm>
            <a:off x="1097280" y="286603"/>
            <a:ext cx="10058400" cy="1450757"/>
          </a:xfrm>
        </p:spPr>
        <p:txBody>
          <a:bodyPr>
            <a:normAutofit/>
          </a:bodyPr>
          <a:lstStyle/>
          <a:p>
            <a:r>
              <a:rPr lang="en-GB"/>
              <a:t>The challenge with feedback </a:t>
            </a:r>
          </a:p>
        </p:txBody>
      </p:sp>
      <p:sp>
        <p:nvSpPr>
          <p:cNvPr id="3" name="Content Placeholder 2">
            <a:extLst>
              <a:ext uri="{FF2B5EF4-FFF2-40B4-BE49-F238E27FC236}">
                <a16:creationId xmlns:a16="http://schemas.microsoft.com/office/drawing/2014/main" id="{F4FB82AE-C317-B854-21EF-FDFB676D27C4}"/>
              </a:ext>
            </a:extLst>
          </p:cNvPr>
          <p:cNvSpPr>
            <a:spLocks noGrp="1"/>
          </p:cNvSpPr>
          <p:nvPr>
            <p:ph idx="1"/>
          </p:nvPr>
        </p:nvSpPr>
        <p:spPr>
          <a:xfrm>
            <a:off x="1097280" y="2108201"/>
            <a:ext cx="6437367" cy="3760891"/>
          </a:xfrm>
        </p:spPr>
        <p:txBody>
          <a:bodyPr vert="horz" lIns="91440" tIns="45720" rIns="91440" bIns="45720" rtlCol="0">
            <a:normAutofit/>
          </a:bodyPr>
          <a:lstStyle/>
          <a:p>
            <a:pPr>
              <a:lnSpc>
                <a:spcPct val="100000"/>
              </a:lnSpc>
            </a:pPr>
            <a:r>
              <a:rPr lang="en-GB" dirty="0">
                <a:ea typeface="+mn-lt"/>
                <a:cs typeface="+mn-lt"/>
              </a:rPr>
              <a:t>Feedback has the potential to have a major impact on a student’s academic achievement (Carless and </a:t>
            </a:r>
            <a:r>
              <a:rPr lang="en-GB" dirty="0" err="1">
                <a:ea typeface="+mn-lt"/>
                <a:cs typeface="+mn-lt"/>
              </a:rPr>
              <a:t>Boud</a:t>
            </a:r>
            <a:r>
              <a:rPr lang="en-GB" dirty="0">
                <a:ea typeface="+mn-lt"/>
                <a:cs typeface="+mn-lt"/>
              </a:rPr>
              <a:t>, 2018).</a:t>
            </a:r>
          </a:p>
          <a:p>
            <a:pPr>
              <a:lnSpc>
                <a:spcPct val="100000"/>
              </a:lnSpc>
            </a:pPr>
            <a:r>
              <a:rPr lang="en-GB" dirty="0">
                <a:ea typeface="+mn-lt"/>
                <a:cs typeface="+mn-lt"/>
              </a:rPr>
              <a:t>Academics and students sometimes have differing perceptions of feedback; academics can believe that their feedback is clear, relevant and useful but students do not always agree (</a:t>
            </a:r>
            <a:r>
              <a:rPr lang="en-GB" dirty="0" err="1">
                <a:ea typeface="+mn-lt"/>
                <a:cs typeface="+mn-lt"/>
              </a:rPr>
              <a:t>Mulliner</a:t>
            </a:r>
            <a:r>
              <a:rPr lang="en-GB" dirty="0">
                <a:ea typeface="+mn-lt"/>
                <a:cs typeface="+mn-lt"/>
              </a:rPr>
              <a:t> and Tucker, 2017). </a:t>
            </a:r>
          </a:p>
          <a:p>
            <a:pPr>
              <a:lnSpc>
                <a:spcPct val="100000"/>
              </a:lnSpc>
            </a:pPr>
            <a:r>
              <a:rPr lang="en-GB" dirty="0">
                <a:ea typeface="+mn-lt"/>
                <a:cs typeface="+mn-lt"/>
              </a:rPr>
              <a:t>Therefore, how do we close the gap?</a:t>
            </a:r>
            <a:endParaRPr lang="en-GB" dirty="0"/>
          </a:p>
        </p:txBody>
      </p:sp>
      <p:pic>
        <p:nvPicPr>
          <p:cNvPr id="7" name="Graphic 6" descr="Education">
            <a:extLst>
              <a:ext uri="{FF2B5EF4-FFF2-40B4-BE49-F238E27FC236}">
                <a16:creationId xmlns:a16="http://schemas.microsoft.com/office/drawing/2014/main" id="{6786E1CC-2965-7FA7-F9AC-243E31D9F59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9006" y="2416624"/>
            <a:ext cx="3144043" cy="3144043"/>
          </a:xfrm>
          <a:prstGeom prst="rect">
            <a:avLst/>
          </a:prstGeom>
        </p:spPr>
      </p:pic>
    </p:spTree>
    <p:extLst>
      <p:ext uri="{BB962C8B-B14F-4D97-AF65-F5344CB8AC3E}">
        <p14:creationId xmlns:p14="http://schemas.microsoft.com/office/powerpoint/2010/main" val="27362998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C3F0D-DAB6-5604-7046-66A205FA3138}"/>
              </a:ext>
            </a:extLst>
          </p:cNvPr>
          <p:cNvSpPr>
            <a:spLocks noGrp="1"/>
          </p:cNvSpPr>
          <p:nvPr>
            <p:ph type="title"/>
          </p:nvPr>
        </p:nvSpPr>
        <p:spPr>
          <a:xfrm>
            <a:off x="1036320" y="286603"/>
            <a:ext cx="10058400" cy="1450757"/>
          </a:xfrm>
        </p:spPr>
        <p:txBody>
          <a:bodyPr>
            <a:normAutofit/>
          </a:bodyPr>
          <a:lstStyle/>
          <a:p>
            <a:r>
              <a:rPr lang="en-GB" dirty="0"/>
              <a:t>The link between feedback and learning </a:t>
            </a:r>
            <a:r>
              <a:rPr lang="en-GB" sz="2800" dirty="0"/>
              <a:t>(Nicol 2019)</a:t>
            </a:r>
          </a:p>
        </p:txBody>
      </p:sp>
      <p:pic>
        <p:nvPicPr>
          <p:cNvPr id="7" name="Graphic 6" descr="Board Room">
            <a:extLst>
              <a:ext uri="{FF2B5EF4-FFF2-40B4-BE49-F238E27FC236}">
                <a16:creationId xmlns:a16="http://schemas.microsoft.com/office/drawing/2014/main" id="{4949E728-3BEF-9ACD-EC4A-0E1C53DB5D0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21737178-5D8E-ABB5-408B-AF454C135EB9}"/>
              </a:ext>
            </a:extLst>
          </p:cNvPr>
          <p:cNvSpPr>
            <a:spLocks noGrp="1"/>
          </p:cNvSpPr>
          <p:nvPr>
            <p:ph idx="1"/>
          </p:nvPr>
        </p:nvSpPr>
        <p:spPr>
          <a:xfrm>
            <a:off x="4706460" y="2108201"/>
            <a:ext cx="6388260" cy="3760891"/>
          </a:xfrm>
        </p:spPr>
        <p:txBody>
          <a:bodyPr vert="horz" lIns="91440" tIns="45720" rIns="91440" bIns="45720" rtlCol="0">
            <a:normAutofit/>
          </a:bodyPr>
          <a:lstStyle/>
          <a:p>
            <a:endParaRPr lang="en-GB" dirty="0">
              <a:cs typeface="Calibri"/>
            </a:endParaRPr>
          </a:p>
          <a:p>
            <a:r>
              <a:rPr lang="en-GB" dirty="0">
                <a:cs typeface="Calibri"/>
              </a:rPr>
              <a:t>Students are continually producing internal feedback as they regulate own learning. When they receive external feedback, it must be turned into internal feedback for it to have an impact on learning. </a:t>
            </a:r>
          </a:p>
        </p:txBody>
      </p:sp>
    </p:spTree>
    <p:extLst>
      <p:ext uri="{BB962C8B-B14F-4D97-AF65-F5344CB8AC3E}">
        <p14:creationId xmlns:p14="http://schemas.microsoft.com/office/powerpoint/2010/main" val="36844937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D0D0C-D919-383C-5B1D-8C342D4F2847}"/>
              </a:ext>
            </a:extLst>
          </p:cNvPr>
          <p:cNvSpPr>
            <a:spLocks noGrp="1"/>
          </p:cNvSpPr>
          <p:nvPr>
            <p:ph type="title"/>
          </p:nvPr>
        </p:nvSpPr>
        <p:spPr/>
        <p:txBody>
          <a:bodyPr/>
          <a:lstStyle/>
          <a:p>
            <a:r>
              <a:rPr lang="en-GB" sz="4400" dirty="0">
                <a:ea typeface="Calibri Light"/>
                <a:cs typeface="Calibri Light"/>
              </a:rPr>
              <a:t>The argument for assessment literacy for students</a:t>
            </a:r>
            <a:endParaRPr lang="en-GB" dirty="0"/>
          </a:p>
        </p:txBody>
      </p:sp>
      <p:sp>
        <p:nvSpPr>
          <p:cNvPr id="3" name="Content Placeholder 2">
            <a:extLst>
              <a:ext uri="{FF2B5EF4-FFF2-40B4-BE49-F238E27FC236}">
                <a16:creationId xmlns:a16="http://schemas.microsoft.com/office/drawing/2014/main" id="{9055C7B9-6BE5-B2E6-C473-A05B7E792ACE}"/>
              </a:ext>
            </a:extLst>
          </p:cNvPr>
          <p:cNvSpPr>
            <a:spLocks noGrp="1"/>
          </p:cNvSpPr>
          <p:nvPr>
            <p:ph idx="1"/>
          </p:nvPr>
        </p:nvSpPr>
        <p:spPr/>
        <p:txBody>
          <a:bodyPr/>
          <a:lstStyle/>
          <a:p>
            <a:r>
              <a:rPr lang="en-GB" sz="2400" dirty="0"/>
              <a:t> Educators are responsible for supporting their students through the curriculum to appreciate the purpose of feedback, what it means to them and to develop strategies for using it (Nash and </a:t>
            </a:r>
            <a:r>
              <a:rPr lang="en-GB" sz="2400" dirty="0" err="1"/>
              <a:t>Winstone</a:t>
            </a:r>
            <a:r>
              <a:rPr lang="en-GB" sz="2400" dirty="0"/>
              <a:t>, 2017)</a:t>
            </a:r>
            <a:endParaRPr lang="en-US" sz="2400" dirty="0"/>
          </a:p>
          <a:p>
            <a:r>
              <a:rPr lang="en-GB" sz="2400" dirty="0"/>
              <a:t> Operationally, educators’ roles seem to have been misinterpreted as feedback fixer, whose responsibility is to give ‘better’ feedback and in a quicker turnaround time (</a:t>
            </a:r>
            <a:r>
              <a:rPr lang="en-GB" sz="2400" dirty="0" err="1"/>
              <a:t>Winstone</a:t>
            </a:r>
            <a:r>
              <a:rPr lang="en-GB" sz="2400" dirty="0"/>
              <a:t>, Pitt and Nash, 2020).</a:t>
            </a:r>
          </a:p>
          <a:p>
            <a:endParaRPr lang="en-US" sz="2400" dirty="0"/>
          </a:p>
          <a:p>
            <a:endParaRPr lang="en-GB" dirty="0"/>
          </a:p>
        </p:txBody>
      </p:sp>
    </p:spTree>
    <p:extLst>
      <p:ext uri="{BB962C8B-B14F-4D97-AF65-F5344CB8AC3E}">
        <p14:creationId xmlns:p14="http://schemas.microsoft.com/office/powerpoint/2010/main" val="16292373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9317F-0961-59FB-D035-2D7CC5F5CC3B}"/>
              </a:ext>
            </a:extLst>
          </p:cNvPr>
          <p:cNvSpPr>
            <a:spLocks noGrp="1"/>
          </p:cNvSpPr>
          <p:nvPr>
            <p:ph type="title"/>
          </p:nvPr>
        </p:nvSpPr>
        <p:spPr/>
        <p:txBody>
          <a:bodyPr>
            <a:normAutofit fontScale="90000"/>
          </a:bodyPr>
          <a:lstStyle/>
          <a:p>
            <a:r>
              <a:rPr lang="en-GB" sz="4800" dirty="0"/>
              <a:t>Features of student feedback literacy </a:t>
            </a:r>
            <a:br>
              <a:rPr lang="en-GB" dirty="0"/>
            </a:br>
            <a:r>
              <a:rPr lang="en-GB" sz="3200" dirty="0"/>
              <a:t>(Carless &amp; </a:t>
            </a:r>
            <a:r>
              <a:rPr lang="en-GB" sz="3200" dirty="0" err="1"/>
              <a:t>Boud</a:t>
            </a:r>
            <a:r>
              <a:rPr lang="en-GB" sz="3200" dirty="0"/>
              <a:t> 2018)</a:t>
            </a:r>
            <a:endParaRPr lang="en-GB" dirty="0"/>
          </a:p>
        </p:txBody>
      </p:sp>
      <p:sp>
        <p:nvSpPr>
          <p:cNvPr id="5" name="Content Placeholder 4">
            <a:extLst>
              <a:ext uri="{FF2B5EF4-FFF2-40B4-BE49-F238E27FC236}">
                <a16:creationId xmlns:a16="http://schemas.microsoft.com/office/drawing/2014/main" id="{95C7601E-8E82-FE74-4961-AE9942890AD0}"/>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054BC4A6-503B-815E-E714-D8BA8D0DFB3D}"/>
              </a:ext>
            </a:extLst>
          </p:cNvPr>
          <p:cNvPicPr>
            <a:picLocks noChangeAspect="1"/>
          </p:cNvPicPr>
          <p:nvPr/>
        </p:nvPicPr>
        <p:blipFill>
          <a:blip r:embed="rId2"/>
          <a:stretch>
            <a:fillRect/>
          </a:stretch>
        </p:blipFill>
        <p:spPr>
          <a:xfrm>
            <a:off x="874143" y="1889882"/>
            <a:ext cx="10443713" cy="4222824"/>
          </a:xfrm>
          <a:prstGeom prst="rect">
            <a:avLst/>
          </a:prstGeom>
        </p:spPr>
      </p:pic>
    </p:spTree>
    <p:extLst>
      <p:ext uri="{BB962C8B-B14F-4D97-AF65-F5344CB8AC3E}">
        <p14:creationId xmlns:p14="http://schemas.microsoft.com/office/powerpoint/2010/main" val="5718405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B39FF-1F18-BD26-4BF2-36E6C2F7C40B}"/>
              </a:ext>
            </a:extLst>
          </p:cNvPr>
          <p:cNvSpPr>
            <a:spLocks noGrp="1"/>
          </p:cNvSpPr>
          <p:nvPr>
            <p:ph type="title"/>
          </p:nvPr>
        </p:nvSpPr>
        <p:spPr/>
        <p:txBody>
          <a:bodyPr/>
          <a:lstStyle/>
          <a:p>
            <a:r>
              <a:rPr lang="en-GB" sz="4800" dirty="0"/>
              <a:t>Appreciating feedback</a:t>
            </a:r>
            <a:endParaRPr lang="en-GB" dirty="0"/>
          </a:p>
        </p:txBody>
      </p:sp>
      <p:sp>
        <p:nvSpPr>
          <p:cNvPr id="3" name="Content Placeholder 2">
            <a:extLst>
              <a:ext uri="{FF2B5EF4-FFF2-40B4-BE49-F238E27FC236}">
                <a16:creationId xmlns:a16="http://schemas.microsoft.com/office/drawing/2014/main" id="{3C0D91B2-E837-C6F6-2964-642FDBF2D39F}"/>
              </a:ext>
            </a:extLst>
          </p:cNvPr>
          <p:cNvSpPr>
            <a:spLocks noGrp="1"/>
          </p:cNvSpPr>
          <p:nvPr>
            <p:ph idx="1"/>
          </p:nvPr>
        </p:nvSpPr>
        <p:spPr/>
        <p:txBody>
          <a:bodyPr/>
          <a:lstStyle/>
          <a:p>
            <a:r>
              <a:rPr lang="en-GB" dirty="0">
                <a:ea typeface="+mn-lt"/>
                <a:cs typeface="+mn-lt"/>
              </a:rPr>
              <a:t>Feedback literate students:</a:t>
            </a:r>
          </a:p>
          <a:p>
            <a:r>
              <a:rPr lang="en-GB" dirty="0"/>
              <a:t>understand and appreciate the role of feedback in improving work and the active learner role in these processes</a:t>
            </a:r>
          </a:p>
          <a:p>
            <a:r>
              <a:rPr lang="en-GB" dirty="0"/>
              <a:t>recognise that feedback information comes in different forms and from different sources;</a:t>
            </a:r>
            <a:endParaRPr lang="en-GB" dirty="0">
              <a:cs typeface="Calibri"/>
            </a:endParaRPr>
          </a:p>
          <a:p>
            <a:r>
              <a:rPr lang="en-GB" dirty="0"/>
              <a:t>use technology to store and revisit feedback.</a:t>
            </a:r>
          </a:p>
          <a:p>
            <a:r>
              <a:rPr lang="en-GB" dirty="0">
                <a:cs typeface="Calibri"/>
              </a:rPr>
              <a:t>Links to our robust learners</a:t>
            </a:r>
          </a:p>
          <a:p>
            <a:endParaRPr lang="en-GB" dirty="0"/>
          </a:p>
        </p:txBody>
      </p:sp>
    </p:spTree>
    <p:extLst>
      <p:ext uri="{BB962C8B-B14F-4D97-AF65-F5344CB8AC3E}">
        <p14:creationId xmlns:p14="http://schemas.microsoft.com/office/powerpoint/2010/main" val="34668593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DBADD-1D0A-4879-1FA9-17B54FD3D0EB}"/>
              </a:ext>
            </a:extLst>
          </p:cNvPr>
          <p:cNvSpPr>
            <a:spLocks noGrp="1"/>
          </p:cNvSpPr>
          <p:nvPr>
            <p:ph type="title"/>
          </p:nvPr>
        </p:nvSpPr>
        <p:spPr>
          <a:xfrm>
            <a:off x="1097280" y="286603"/>
            <a:ext cx="10058400" cy="1450757"/>
          </a:xfrm>
        </p:spPr>
        <p:txBody>
          <a:bodyPr/>
          <a:lstStyle/>
          <a:p>
            <a:r>
              <a:rPr lang="en-GB" dirty="0"/>
              <a:t>Making judgments</a:t>
            </a:r>
          </a:p>
        </p:txBody>
      </p:sp>
      <p:sp>
        <p:nvSpPr>
          <p:cNvPr id="3" name="Content Placeholder 2">
            <a:extLst>
              <a:ext uri="{FF2B5EF4-FFF2-40B4-BE49-F238E27FC236}">
                <a16:creationId xmlns:a16="http://schemas.microsoft.com/office/drawing/2014/main" id="{F4283D8D-7DF9-DFC7-CC81-F5A67B8E0BFB}"/>
              </a:ext>
            </a:extLst>
          </p:cNvPr>
          <p:cNvSpPr>
            <a:spLocks noGrp="1"/>
          </p:cNvSpPr>
          <p:nvPr>
            <p:ph idx="1"/>
          </p:nvPr>
        </p:nvSpPr>
        <p:spPr>
          <a:xfrm>
            <a:off x="1097280" y="2108201"/>
            <a:ext cx="10058400" cy="3760891"/>
          </a:xfrm>
        </p:spPr>
        <p:txBody>
          <a:bodyPr/>
          <a:lstStyle/>
          <a:p>
            <a:r>
              <a:rPr lang="en-GB" dirty="0"/>
              <a:t>Feedback literate students:</a:t>
            </a:r>
          </a:p>
          <a:p>
            <a:r>
              <a:rPr lang="en-GB" dirty="0"/>
              <a:t>develop capacities to make sound academic judgments about their own work and the work of others;</a:t>
            </a:r>
          </a:p>
          <a:p>
            <a:r>
              <a:rPr lang="en-GB" dirty="0"/>
              <a:t>participate productively in peer feedback processes;</a:t>
            </a:r>
          </a:p>
          <a:p>
            <a:r>
              <a:rPr lang="en-GB" dirty="0"/>
              <a:t>refine self-evaluative capacities over time in order to make more robust judgments</a:t>
            </a:r>
          </a:p>
        </p:txBody>
      </p:sp>
    </p:spTree>
    <p:extLst>
      <p:ext uri="{BB962C8B-B14F-4D97-AF65-F5344CB8AC3E}">
        <p14:creationId xmlns:p14="http://schemas.microsoft.com/office/powerpoint/2010/main" val="4204881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67D8A-137C-FB6D-747A-C6829DD06DE9}"/>
              </a:ext>
            </a:extLst>
          </p:cNvPr>
          <p:cNvSpPr>
            <a:spLocks noGrp="1"/>
          </p:cNvSpPr>
          <p:nvPr>
            <p:ph type="title"/>
          </p:nvPr>
        </p:nvSpPr>
        <p:spPr>
          <a:xfrm>
            <a:off x="1097280" y="286603"/>
            <a:ext cx="10058400" cy="1450757"/>
          </a:xfrm>
        </p:spPr>
        <p:txBody>
          <a:bodyPr/>
          <a:lstStyle/>
          <a:p>
            <a:r>
              <a:rPr lang="en-GB" dirty="0"/>
              <a:t>Managing affect</a:t>
            </a:r>
          </a:p>
        </p:txBody>
      </p:sp>
      <p:sp>
        <p:nvSpPr>
          <p:cNvPr id="3" name="Content Placeholder 2">
            <a:extLst>
              <a:ext uri="{FF2B5EF4-FFF2-40B4-BE49-F238E27FC236}">
                <a16:creationId xmlns:a16="http://schemas.microsoft.com/office/drawing/2014/main" id="{39A3463C-EC1C-EFDB-FB95-750A7C84D157}"/>
              </a:ext>
            </a:extLst>
          </p:cNvPr>
          <p:cNvSpPr>
            <a:spLocks noGrp="1"/>
          </p:cNvSpPr>
          <p:nvPr>
            <p:ph idx="1"/>
          </p:nvPr>
        </p:nvSpPr>
        <p:spPr>
          <a:xfrm>
            <a:off x="1097280" y="2108201"/>
            <a:ext cx="10058400" cy="3760891"/>
          </a:xfrm>
        </p:spPr>
        <p:txBody>
          <a:bodyPr>
            <a:normAutofit/>
          </a:bodyPr>
          <a:lstStyle/>
          <a:p>
            <a:r>
              <a:rPr lang="en-GB" dirty="0"/>
              <a:t>Feedback literate students:</a:t>
            </a:r>
          </a:p>
          <a:p>
            <a:r>
              <a:rPr lang="en-GB" dirty="0"/>
              <a:t>maintain emotional equilibrium and avoid defensiveness when receiving critical feedback;</a:t>
            </a:r>
          </a:p>
          <a:p>
            <a:r>
              <a:rPr lang="en-GB" dirty="0"/>
              <a:t>are proactive in eliciting suggestions from peers or teachers and continuing dialogue with them as needed;</a:t>
            </a:r>
          </a:p>
          <a:p>
            <a:r>
              <a:rPr lang="en-GB" dirty="0"/>
              <a:t>develop habits of striving for continuous improvement on the basis of internal and external feedback.</a:t>
            </a:r>
          </a:p>
          <a:p>
            <a:endParaRPr lang="en-GB" dirty="0"/>
          </a:p>
        </p:txBody>
      </p:sp>
    </p:spTree>
    <p:extLst>
      <p:ext uri="{BB962C8B-B14F-4D97-AF65-F5344CB8AC3E}">
        <p14:creationId xmlns:p14="http://schemas.microsoft.com/office/powerpoint/2010/main" val="11997677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C527D-B8F0-0262-63A2-5996E18309E8}"/>
              </a:ext>
            </a:extLst>
          </p:cNvPr>
          <p:cNvSpPr>
            <a:spLocks noGrp="1"/>
          </p:cNvSpPr>
          <p:nvPr>
            <p:ph type="title"/>
          </p:nvPr>
        </p:nvSpPr>
        <p:spPr>
          <a:xfrm>
            <a:off x="1097280" y="286603"/>
            <a:ext cx="10058400" cy="1450757"/>
          </a:xfrm>
        </p:spPr>
        <p:txBody>
          <a:bodyPr/>
          <a:lstStyle/>
          <a:p>
            <a:r>
              <a:rPr lang="en-GB" dirty="0"/>
              <a:t>Taking action</a:t>
            </a:r>
          </a:p>
        </p:txBody>
      </p:sp>
      <p:sp>
        <p:nvSpPr>
          <p:cNvPr id="3" name="Content Placeholder 2">
            <a:extLst>
              <a:ext uri="{FF2B5EF4-FFF2-40B4-BE49-F238E27FC236}">
                <a16:creationId xmlns:a16="http://schemas.microsoft.com/office/drawing/2014/main" id="{62178C97-01C2-9AB5-7459-45EDAC4AD93A}"/>
              </a:ext>
            </a:extLst>
          </p:cNvPr>
          <p:cNvSpPr>
            <a:spLocks noGrp="1"/>
          </p:cNvSpPr>
          <p:nvPr>
            <p:ph idx="1"/>
          </p:nvPr>
        </p:nvSpPr>
        <p:spPr>
          <a:xfrm>
            <a:off x="1097280" y="2108201"/>
            <a:ext cx="10058400" cy="3760891"/>
          </a:xfrm>
        </p:spPr>
        <p:txBody>
          <a:bodyPr/>
          <a:lstStyle/>
          <a:p>
            <a:r>
              <a:rPr lang="en-GB" dirty="0"/>
              <a:t>Feedback literate students:</a:t>
            </a:r>
          </a:p>
          <a:p>
            <a:r>
              <a:rPr lang="en-GB" dirty="0"/>
              <a:t>are aware of the imperative to take action in response to feedback information;</a:t>
            </a:r>
          </a:p>
          <a:p>
            <a:r>
              <a:rPr lang="en-GB" dirty="0"/>
              <a:t>draw inferences from a range of feedback experiences for the purpose of continuous improvement;</a:t>
            </a:r>
          </a:p>
          <a:p>
            <a:r>
              <a:rPr lang="en-GB" dirty="0"/>
              <a:t>develop a repertoire of strategies for acting on feedback.</a:t>
            </a:r>
          </a:p>
          <a:p>
            <a:endParaRPr lang="en-GB" dirty="0"/>
          </a:p>
        </p:txBody>
      </p:sp>
    </p:spTree>
    <p:extLst>
      <p:ext uri="{BB962C8B-B14F-4D97-AF65-F5344CB8AC3E}">
        <p14:creationId xmlns:p14="http://schemas.microsoft.com/office/powerpoint/2010/main" val="21104945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65A90-B62E-8BE4-57D2-47731F67D626}"/>
              </a:ext>
            </a:extLst>
          </p:cNvPr>
          <p:cNvSpPr>
            <a:spLocks noGrp="1"/>
          </p:cNvSpPr>
          <p:nvPr>
            <p:ph type="title"/>
          </p:nvPr>
        </p:nvSpPr>
        <p:spPr>
          <a:xfrm>
            <a:off x="838200" y="365125"/>
            <a:ext cx="10515600" cy="1325563"/>
          </a:xfrm>
        </p:spPr>
        <p:txBody>
          <a:bodyPr>
            <a:normAutofit/>
          </a:bodyPr>
          <a:lstStyle/>
          <a:p>
            <a:r>
              <a:rPr lang="en-GB" sz="4800" dirty="0"/>
              <a:t>What should feedback be?</a:t>
            </a:r>
          </a:p>
        </p:txBody>
      </p:sp>
      <p:sp>
        <p:nvSpPr>
          <p:cNvPr id="3" name="Content Placeholder 2">
            <a:extLst>
              <a:ext uri="{FF2B5EF4-FFF2-40B4-BE49-F238E27FC236}">
                <a16:creationId xmlns:a16="http://schemas.microsoft.com/office/drawing/2014/main" id="{F1DB9486-F80D-947B-EB69-D6B08EFEF2FF}"/>
              </a:ext>
            </a:extLst>
          </p:cNvPr>
          <p:cNvSpPr>
            <a:spLocks noGrp="1"/>
          </p:cNvSpPr>
          <p:nvPr>
            <p:ph idx="1"/>
          </p:nvPr>
        </p:nvSpPr>
        <p:spPr>
          <a:xfrm>
            <a:off x="1092200" y="2022178"/>
            <a:ext cx="10261600" cy="4351338"/>
          </a:xfrm>
        </p:spPr>
        <p:txBody>
          <a:bodyPr>
            <a:normAutofit lnSpcReduction="10000"/>
          </a:bodyPr>
          <a:lstStyle/>
          <a:p>
            <a:r>
              <a:rPr lang="en-GB" sz="2400" dirty="0"/>
              <a:t>Timely</a:t>
            </a:r>
            <a:endParaRPr lang="en-GB" sz="2400" dirty="0">
              <a:cs typeface="Calibri"/>
            </a:endParaRPr>
          </a:p>
          <a:p>
            <a:r>
              <a:rPr lang="en-GB" sz="2400" dirty="0"/>
              <a:t>Help students to improve their learning</a:t>
            </a:r>
            <a:endParaRPr lang="en-GB" sz="2400" dirty="0">
              <a:cs typeface="Calibri"/>
            </a:endParaRPr>
          </a:p>
          <a:p>
            <a:r>
              <a:rPr lang="en-GB" sz="2400" dirty="0"/>
              <a:t>Clear detailed, specific</a:t>
            </a:r>
            <a:endParaRPr lang="en-GB" sz="2400" dirty="0">
              <a:cs typeface="Calibri"/>
            </a:endParaRPr>
          </a:p>
          <a:p>
            <a:r>
              <a:rPr lang="en-GB" sz="2400" dirty="0"/>
              <a:t>Forward facing</a:t>
            </a:r>
            <a:endParaRPr lang="en-GB" sz="2400" dirty="0">
              <a:cs typeface="Calibri"/>
            </a:endParaRPr>
          </a:p>
          <a:p>
            <a:r>
              <a:rPr lang="en-GB" sz="2400" dirty="0"/>
              <a:t>Builds motivation and self esteem</a:t>
            </a:r>
            <a:endParaRPr lang="en-GB" sz="2400" dirty="0">
              <a:cs typeface="Calibri"/>
            </a:endParaRPr>
          </a:p>
          <a:p>
            <a:r>
              <a:rPr lang="en-GB" sz="2400" dirty="0"/>
              <a:t>Targeted to the purpose of the assignment on the criteria for success</a:t>
            </a:r>
            <a:endParaRPr lang="en-GB" sz="2400" dirty="0">
              <a:cs typeface="Calibri"/>
            </a:endParaRPr>
          </a:p>
          <a:p>
            <a:r>
              <a:rPr lang="en-GB" sz="2400" dirty="0"/>
              <a:t>Encourage dialogue</a:t>
            </a:r>
            <a:endParaRPr lang="en-GB" sz="2400" dirty="0">
              <a:cs typeface="Calibri"/>
            </a:endParaRPr>
          </a:p>
          <a:p>
            <a:r>
              <a:rPr lang="en-GB" sz="2400" dirty="0"/>
              <a:t>Help students develop ability to make judgements on own work</a:t>
            </a:r>
            <a:endParaRPr lang="en-GB" sz="2400" dirty="0">
              <a:cs typeface="Calibri"/>
            </a:endParaRPr>
          </a:p>
        </p:txBody>
      </p:sp>
    </p:spTree>
    <p:extLst>
      <p:ext uri="{BB962C8B-B14F-4D97-AF65-F5344CB8AC3E}">
        <p14:creationId xmlns:p14="http://schemas.microsoft.com/office/powerpoint/2010/main" val="4116869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5AB15-4B42-91A1-9853-9B11DEDAF054}"/>
              </a:ext>
            </a:extLst>
          </p:cNvPr>
          <p:cNvSpPr>
            <a:spLocks noGrp="1"/>
          </p:cNvSpPr>
          <p:nvPr>
            <p:ph type="title"/>
          </p:nvPr>
        </p:nvSpPr>
        <p:spPr/>
        <p:txBody>
          <a:bodyPr>
            <a:normAutofit/>
          </a:bodyPr>
          <a:lstStyle/>
          <a:p>
            <a:r>
              <a:rPr lang="en-GB" sz="4800"/>
              <a:t>High value feedback (Race 2007)</a:t>
            </a:r>
            <a:endParaRPr lang="en-GB" sz="4800" dirty="0"/>
          </a:p>
        </p:txBody>
      </p:sp>
      <p:sp>
        <p:nvSpPr>
          <p:cNvPr id="3" name="Content Placeholder 2">
            <a:extLst>
              <a:ext uri="{FF2B5EF4-FFF2-40B4-BE49-F238E27FC236}">
                <a16:creationId xmlns:a16="http://schemas.microsoft.com/office/drawing/2014/main" id="{10CBCA0E-691F-1CE3-2D65-DF9E65E94559}"/>
              </a:ext>
            </a:extLst>
          </p:cNvPr>
          <p:cNvSpPr>
            <a:spLocks noGrp="1"/>
          </p:cNvSpPr>
          <p:nvPr>
            <p:ph sz="half" idx="1"/>
          </p:nvPr>
        </p:nvSpPr>
        <p:spPr/>
        <p:txBody>
          <a:bodyPr>
            <a:normAutofit/>
          </a:bodyPr>
          <a:lstStyle/>
          <a:p>
            <a:pPr>
              <a:lnSpc>
                <a:spcPct val="110000"/>
              </a:lnSpc>
              <a:buFont typeface="Arial" panose="020B0604020202020204" pitchFamily="34" charset="0"/>
              <a:buChar char="•"/>
            </a:pPr>
            <a:r>
              <a:rPr lang="en-GB" sz="2400" dirty="0"/>
              <a:t>Self-assessment</a:t>
            </a:r>
          </a:p>
          <a:p>
            <a:pPr>
              <a:lnSpc>
                <a:spcPct val="110000"/>
              </a:lnSpc>
              <a:buFont typeface="Arial" panose="020B0604020202020204" pitchFamily="34" charset="0"/>
              <a:buChar char="•"/>
            </a:pPr>
            <a:r>
              <a:rPr lang="en-GB" sz="2400" dirty="0"/>
              <a:t>Cross-marking</a:t>
            </a:r>
          </a:p>
          <a:p>
            <a:pPr>
              <a:lnSpc>
                <a:spcPct val="110000"/>
              </a:lnSpc>
              <a:buFont typeface="Arial" panose="020B0604020202020204" pitchFamily="34" charset="0"/>
              <a:buChar char="•"/>
            </a:pPr>
            <a:r>
              <a:rPr lang="en-GB" sz="2400" dirty="0"/>
              <a:t>Peer-marking with feedback</a:t>
            </a:r>
          </a:p>
          <a:p>
            <a:pPr>
              <a:lnSpc>
                <a:spcPct val="110000"/>
              </a:lnSpc>
              <a:buFont typeface="Arial" panose="020B0604020202020204" pitchFamily="34" charset="0"/>
              <a:buChar char="•"/>
            </a:pPr>
            <a:r>
              <a:rPr lang="en-GB" sz="2400" dirty="0"/>
              <a:t>Emails to group</a:t>
            </a:r>
          </a:p>
          <a:p>
            <a:pPr>
              <a:lnSpc>
                <a:spcPct val="110000"/>
              </a:lnSpc>
              <a:buFont typeface="Arial" panose="020B0604020202020204" pitchFamily="34" charset="0"/>
              <a:buChar char="•"/>
            </a:pPr>
            <a:r>
              <a:rPr lang="en-GB" sz="2400" dirty="0"/>
              <a:t>Peer-assessment</a:t>
            </a:r>
          </a:p>
          <a:p>
            <a:pPr>
              <a:lnSpc>
                <a:spcPct val="110000"/>
              </a:lnSpc>
            </a:pPr>
            <a:endParaRPr lang="en-GB" sz="1300" dirty="0"/>
          </a:p>
        </p:txBody>
      </p:sp>
      <p:sp>
        <p:nvSpPr>
          <p:cNvPr id="4" name="Content Placeholder 3">
            <a:extLst>
              <a:ext uri="{FF2B5EF4-FFF2-40B4-BE49-F238E27FC236}">
                <a16:creationId xmlns:a16="http://schemas.microsoft.com/office/drawing/2014/main" id="{0BF9B483-0293-CF0A-2507-6D9371597BFB}"/>
              </a:ext>
            </a:extLst>
          </p:cNvPr>
          <p:cNvSpPr>
            <a:spLocks noGrp="1"/>
          </p:cNvSpPr>
          <p:nvPr>
            <p:ph sz="half" idx="2"/>
          </p:nvPr>
        </p:nvSpPr>
        <p:spPr/>
        <p:txBody>
          <a:bodyPr>
            <a:normAutofit/>
          </a:bodyPr>
          <a:lstStyle/>
          <a:p>
            <a:pPr>
              <a:lnSpc>
                <a:spcPct val="110000"/>
              </a:lnSpc>
              <a:buFont typeface="Arial" panose="020B0604020202020204" pitchFamily="34" charset="0"/>
              <a:buChar char="•"/>
            </a:pPr>
            <a:r>
              <a:rPr lang="en-GB" sz="2400" dirty="0"/>
              <a:t>Peer feedback</a:t>
            </a:r>
          </a:p>
          <a:p>
            <a:pPr>
              <a:lnSpc>
                <a:spcPct val="110000"/>
              </a:lnSpc>
              <a:buFont typeface="Arial" panose="020B0604020202020204" pitchFamily="34" charset="0"/>
              <a:buChar char="•"/>
            </a:pPr>
            <a:r>
              <a:rPr lang="en-GB" sz="2400" dirty="0"/>
              <a:t>Constructive questioning in groups</a:t>
            </a:r>
          </a:p>
          <a:p>
            <a:pPr>
              <a:lnSpc>
                <a:spcPct val="110000"/>
              </a:lnSpc>
              <a:buFont typeface="Arial" panose="020B0604020202020204" pitchFamily="34" charset="0"/>
              <a:buChar char="•"/>
            </a:pPr>
            <a:r>
              <a:rPr lang="en-GB" sz="2400" dirty="0"/>
              <a:t>Self-evaluation</a:t>
            </a:r>
          </a:p>
          <a:p>
            <a:pPr>
              <a:lnSpc>
                <a:spcPct val="110000"/>
              </a:lnSpc>
              <a:buFont typeface="Arial" panose="020B0604020202020204" pitchFamily="34" charset="0"/>
              <a:buChar char="•"/>
            </a:pPr>
            <a:r>
              <a:rPr lang="en-GB" sz="2400" dirty="0"/>
              <a:t>Verbal feedback to whole class</a:t>
            </a:r>
          </a:p>
          <a:p>
            <a:pPr>
              <a:lnSpc>
                <a:spcPct val="110000"/>
              </a:lnSpc>
              <a:buFont typeface="Arial" panose="020B0604020202020204" pitchFamily="34" charset="0"/>
              <a:buChar char="•"/>
            </a:pPr>
            <a:r>
              <a:rPr lang="en-GB" sz="2400" dirty="0"/>
              <a:t>Emailing with attachments</a:t>
            </a:r>
          </a:p>
          <a:p>
            <a:endParaRPr lang="en-GB" dirty="0"/>
          </a:p>
        </p:txBody>
      </p:sp>
    </p:spTree>
    <p:extLst>
      <p:ext uri="{BB962C8B-B14F-4D97-AF65-F5344CB8AC3E}">
        <p14:creationId xmlns:p14="http://schemas.microsoft.com/office/powerpoint/2010/main" val="259040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613A3-4CBB-EF5E-7F70-83662F354E3C}"/>
              </a:ext>
            </a:extLst>
          </p:cNvPr>
          <p:cNvSpPr>
            <a:spLocks noGrp="1"/>
          </p:cNvSpPr>
          <p:nvPr>
            <p:ph type="title"/>
          </p:nvPr>
        </p:nvSpPr>
        <p:spPr>
          <a:xfrm>
            <a:off x="411479" y="706198"/>
            <a:ext cx="4485861" cy="1088136"/>
          </a:xfrm>
        </p:spPr>
        <p:txBody>
          <a:bodyPr anchor="b">
            <a:normAutofit/>
          </a:bodyPr>
          <a:lstStyle/>
          <a:p>
            <a:r>
              <a:rPr lang="en-US" sz="4800" dirty="0"/>
              <a:t>Setting targets </a:t>
            </a:r>
            <a:br>
              <a:rPr lang="en-US" sz="3600" dirty="0"/>
            </a:br>
            <a:r>
              <a:rPr lang="en-US" sz="1800" dirty="0"/>
              <a:t>(Nicol and Macfarlane-Dick 2006)</a:t>
            </a:r>
            <a:endParaRPr lang="en-GB" sz="1800" dirty="0"/>
          </a:p>
        </p:txBody>
      </p:sp>
      <p:sp>
        <p:nvSpPr>
          <p:cNvPr id="3" name="Content Placeholder 2">
            <a:extLst>
              <a:ext uri="{FF2B5EF4-FFF2-40B4-BE49-F238E27FC236}">
                <a16:creationId xmlns:a16="http://schemas.microsoft.com/office/drawing/2014/main" id="{B3E4DEC9-E9AD-6AC5-3351-D9B362547B25}"/>
              </a:ext>
            </a:extLst>
          </p:cNvPr>
          <p:cNvSpPr>
            <a:spLocks noGrp="1"/>
          </p:cNvSpPr>
          <p:nvPr>
            <p:ph idx="1"/>
          </p:nvPr>
        </p:nvSpPr>
        <p:spPr>
          <a:xfrm>
            <a:off x="411479" y="2688336"/>
            <a:ext cx="4498848" cy="3584448"/>
          </a:xfrm>
        </p:spPr>
        <p:txBody>
          <a:bodyPr anchor="t">
            <a:normAutofit/>
          </a:bodyPr>
          <a:lstStyle/>
          <a:p>
            <a:r>
              <a:rPr lang="en-GB" sz="2400" dirty="0">
                <a:ea typeface="+mn-lt"/>
                <a:cs typeface="+mn-lt"/>
              </a:rPr>
              <a:t>Manageable targets for improvement, research suggests focusing on 3 key areas as the optimum amount to avoid overwhelm. </a:t>
            </a:r>
            <a:endParaRPr lang="en-US" sz="2400" dirty="0">
              <a:cs typeface="Calibri"/>
            </a:endParaRPr>
          </a:p>
          <a:p>
            <a:endParaRPr lang="en-GB" sz="1800" dirty="0"/>
          </a:p>
        </p:txBody>
      </p:sp>
      <p:pic>
        <p:nvPicPr>
          <p:cNvPr id="1026" name="Picture 2" descr="Marketplace Calculator designed to estimate premiums and subsidies for ...">
            <a:extLst>
              <a:ext uri="{FF2B5EF4-FFF2-40B4-BE49-F238E27FC236}">
                <a16:creationId xmlns:a16="http://schemas.microsoft.com/office/drawing/2014/main" id="{54E22DD9-D8DF-DF13-9074-72BE462FA9D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075" r="17683"/>
          <a:stretch/>
        </p:blipFill>
        <p:spPr bwMode="auto">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noFill/>
          <a:effectLst>
            <a:outerShdw blurRad="50800" dist="38100" dir="10800000" algn="r" rotWithShape="0">
              <a:schemeClr val="bg1">
                <a:lumMod val="85000"/>
                <a:alpha val="30000"/>
              </a:scheme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39406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EA8D0-2C2B-0516-5DCA-54C46DF54419}"/>
              </a:ext>
            </a:extLst>
          </p:cNvPr>
          <p:cNvSpPr>
            <a:spLocks noGrp="1"/>
          </p:cNvSpPr>
          <p:nvPr>
            <p:ph type="title"/>
          </p:nvPr>
        </p:nvSpPr>
        <p:spPr/>
        <p:txBody>
          <a:bodyPr/>
          <a:lstStyle/>
          <a:p>
            <a:r>
              <a:rPr lang="en-GB" sz="4400" dirty="0"/>
              <a:t>Helping students to understand feedback </a:t>
            </a:r>
            <a:endParaRPr lang="en-GB" dirty="0"/>
          </a:p>
        </p:txBody>
      </p:sp>
      <p:sp>
        <p:nvSpPr>
          <p:cNvPr id="3" name="Content Placeholder 2">
            <a:extLst>
              <a:ext uri="{FF2B5EF4-FFF2-40B4-BE49-F238E27FC236}">
                <a16:creationId xmlns:a16="http://schemas.microsoft.com/office/drawing/2014/main" id="{57899D88-5095-3145-396F-45957FB17DC7}"/>
              </a:ext>
            </a:extLst>
          </p:cNvPr>
          <p:cNvSpPr>
            <a:spLocks noGrp="1"/>
          </p:cNvSpPr>
          <p:nvPr>
            <p:ph idx="1"/>
          </p:nvPr>
        </p:nvSpPr>
        <p:spPr/>
        <p:txBody>
          <a:bodyPr/>
          <a:lstStyle/>
          <a:p>
            <a:r>
              <a:rPr lang="en-GB" sz="2400" dirty="0"/>
              <a:t>Ensure communication is clear and legible</a:t>
            </a:r>
            <a:endParaRPr lang="en-GB" sz="2400" dirty="0">
              <a:cs typeface="Calibri"/>
            </a:endParaRPr>
          </a:p>
          <a:p>
            <a:r>
              <a:rPr lang="en-GB" sz="2400" dirty="0"/>
              <a:t>Use module learning outcomes and appropriate grading criteria</a:t>
            </a:r>
            <a:endParaRPr lang="en-GB" sz="2400" dirty="0">
              <a:cs typeface="Calibri"/>
            </a:endParaRPr>
          </a:p>
          <a:p>
            <a:r>
              <a:rPr lang="en-GB" sz="2400" dirty="0"/>
              <a:t>Ensure any jargon or academic language is explained clearly</a:t>
            </a:r>
            <a:endParaRPr lang="en-GB" sz="2400" dirty="0">
              <a:cs typeface="Calibri"/>
            </a:endParaRPr>
          </a:p>
          <a:p>
            <a:r>
              <a:rPr lang="en-GB" sz="2400" dirty="0"/>
              <a:t>Be sensitive when delivering feedback</a:t>
            </a:r>
            <a:endParaRPr lang="en-GB" sz="2400" dirty="0">
              <a:cs typeface="Calibri"/>
            </a:endParaRPr>
          </a:p>
          <a:p>
            <a:r>
              <a:rPr lang="en-GB" sz="2400" dirty="0"/>
              <a:t>Use the opportunity to feedforward as well as feedback</a:t>
            </a:r>
          </a:p>
          <a:p>
            <a:r>
              <a:rPr lang="en-GB" dirty="0">
                <a:ea typeface="+mn-lt"/>
                <a:cs typeface="+mn-lt"/>
              </a:rPr>
              <a:t>Feedback is not a one size fits all scenario</a:t>
            </a:r>
            <a:endParaRPr lang="en-US" dirty="0">
              <a:ea typeface="+mn-lt"/>
              <a:cs typeface="+mn-lt"/>
            </a:endParaRPr>
          </a:p>
          <a:p>
            <a:endParaRPr lang="en-GB" dirty="0"/>
          </a:p>
        </p:txBody>
      </p:sp>
    </p:spTree>
    <p:extLst>
      <p:ext uri="{BB962C8B-B14F-4D97-AF65-F5344CB8AC3E}">
        <p14:creationId xmlns:p14="http://schemas.microsoft.com/office/powerpoint/2010/main" val="3382215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72561-CFFB-D0A8-C56D-E7E5279B690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94C67A1-A2C2-FB1A-16B3-54E27ADCCDA6}"/>
              </a:ext>
            </a:extLst>
          </p:cNvPr>
          <p:cNvSpPr>
            <a:spLocks noGrp="1"/>
          </p:cNvSpPr>
          <p:nvPr>
            <p:ph idx="1"/>
          </p:nvPr>
        </p:nvSpPr>
        <p:spPr/>
        <p:txBody>
          <a:bodyPr/>
          <a:lstStyle/>
          <a:p>
            <a:r>
              <a:rPr lang="en-GB" sz="2400" dirty="0">
                <a:ea typeface="+mn-lt"/>
                <a:cs typeface="+mn-lt"/>
              </a:rPr>
              <a:t>Consider what you comment on to students, if you focus on the obvious spelling /grammatical errors then it’s easy to convey to students that this is what matters. </a:t>
            </a:r>
          </a:p>
          <a:p>
            <a:r>
              <a:rPr lang="en-GB" sz="2400" dirty="0">
                <a:ea typeface="+mn-lt"/>
                <a:cs typeface="+mn-lt"/>
              </a:rPr>
              <a:t>Whereas if we focus on the principles and underlying theory then that’s harder to quantify therefore more useful. </a:t>
            </a:r>
            <a:endParaRPr lang="en-GB" sz="2400" dirty="0"/>
          </a:p>
          <a:p>
            <a:endParaRPr lang="en-GB" dirty="0"/>
          </a:p>
        </p:txBody>
      </p:sp>
    </p:spTree>
    <p:extLst>
      <p:ext uri="{BB962C8B-B14F-4D97-AF65-F5344CB8AC3E}">
        <p14:creationId xmlns:p14="http://schemas.microsoft.com/office/powerpoint/2010/main" val="36786765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449CA-179B-2E6C-0F96-35E89C4C7C5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2B1E598-C095-4298-6617-CF88C736A508}"/>
              </a:ext>
            </a:extLst>
          </p:cNvPr>
          <p:cNvSpPr>
            <a:spLocks noGrp="1"/>
          </p:cNvSpPr>
          <p:nvPr>
            <p:ph idx="1"/>
          </p:nvPr>
        </p:nvSpPr>
        <p:spPr/>
        <p:txBody>
          <a:bodyPr/>
          <a:lstStyle/>
          <a:p>
            <a:r>
              <a:rPr lang="en-GB" sz="2400" dirty="0">
                <a:ea typeface="+mn-lt"/>
                <a:cs typeface="+mn-lt"/>
              </a:rPr>
              <a:t>Information as to areas which need to be improved, and why </a:t>
            </a:r>
          </a:p>
          <a:p>
            <a:r>
              <a:rPr lang="en-GB" sz="2400" dirty="0">
                <a:ea typeface="+mn-lt"/>
                <a:cs typeface="+mn-lt"/>
              </a:rPr>
              <a:t>Reasonably attainable targets for improvement – even for good work </a:t>
            </a:r>
          </a:p>
          <a:p>
            <a:r>
              <a:rPr lang="en-GB" sz="2400" dirty="0">
                <a:ea typeface="+mn-lt"/>
                <a:cs typeface="+mn-lt"/>
              </a:rPr>
              <a:t>Guidance as to how the improvements could be made </a:t>
            </a:r>
          </a:p>
          <a:p>
            <a:r>
              <a:rPr lang="en-GB" sz="2400" dirty="0">
                <a:ea typeface="+mn-lt"/>
                <a:cs typeface="+mn-lt"/>
              </a:rPr>
              <a:t>An invitation for comments / questions back from student </a:t>
            </a:r>
          </a:p>
          <a:p>
            <a:endParaRPr lang="en-GB" dirty="0"/>
          </a:p>
        </p:txBody>
      </p:sp>
    </p:spTree>
    <p:extLst>
      <p:ext uri="{BB962C8B-B14F-4D97-AF65-F5344CB8AC3E}">
        <p14:creationId xmlns:p14="http://schemas.microsoft.com/office/powerpoint/2010/main" val="4560699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489BB-CF76-BFF8-D613-86773921D382}"/>
              </a:ext>
            </a:extLst>
          </p:cNvPr>
          <p:cNvSpPr>
            <a:spLocks noGrp="1"/>
          </p:cNvSpPr>
          <p:nvPr>
            <p:ph type="title"/>
          </p:nvPr>
        </p:nvSpPr>
        <p:spPr/>
        <p:txBody>
          <a:bodyPr>
            <a:normAutofit fontScale="90000"/>
          </a:bodyPr>
          <a:lstStyle/>
          <a:p>
            <a:r>
              <a:rPr lang="en-GB" sz="4000" dirty="0">
                <a:ea typeface="Meiryo"/>
              </a:rPr>
              <a:t>Effective feedback must answer three major questions asked by a teacher and/or by a student…</a:t>
            </a:r>
            <a:endParaRPr lang="en-GB" sz="1600" dirty="0"/>
          </a:p>
        </p:txBody>
      </p:sp>
      <p:sp>
        <p:nvSpPr>
          <p:cNvPr id="3" name="Content Placeholder 2">
            <a:extLst>
              <a:ext uri="{FF2B5EF4-FFF2-40B4-BE49-F238E27FC236}">
                <a16:creationId xmlns:a16="http://schemas.microsoft.com/office/drawing/2014/main" id="{3961FE4D-683E-C87D-9E02-2D62A8CFFCA2}"/>
              </a:ext>
            </a:extLst>
          </p:cNvPr>
          <p:cNvSpPr>
            <a:spLocks noGrp="1"/>
          </p:cNvSpPr>
          <p:nvPr>
            <p:ph idx="1"/>
          </p:nvPr>
        </p:nvSpPr>
        <p:spPr/>
        <p:txBody>
          <a:bodyPr vert="horz" lIns="109728" tIns="109728" rIns="109728" bIns="91440" rtlCol="0">
            <a:normAutofit/>
          </a:bodyPr>
          <a:lstStyle/>
          <a:p>
            <a:r>
              <a:rPr lang="en-GB" dirty="0">
                <a:ea typeface="Meiryo"/>
              </a:rPr>
              <a:t>Where am I going? (What are the goals?), </a:t>
            </a:r>
            <a:endParaRPr lang="en-US" dirty="0">
              <a:ea typeface="Meiryo"/>
              <a:cs typeface="Calibri" panose="020F0502020204030204"/>
            </a:endParaRPr>
          </a:p>
          <a:p>
            <a:r>
              <a:rPr lang="en-GB" dirty="0">
                <a:ea typeface="Meiryo"/>
              </a:rPr>
              <a:t>How am I going? (What progress is being made toward the goal?),</a:t>
            </a:r>
            <a:endParaRPr lang="en-US" dirty="0">
              <a:ea typeface="Meiryo"/>
            </a:endParaRPr>
          </a:p>
          <a:p>
            <a:r>
              <a:rPr lang="en-GB" dirty="0">
                <a:ea typeface="Meiryo"/>
              </a:rPr>
              <a:t>Where to next? (What activities need to be undertaken to make better progress?</a:t>
            </a:r>
          </a:p>
          <a:p>
            <a:endParaRPr lang="en-GB" dirty="0">
              <a:ea typeface="Meiryo"/>
            </a:endParaRPr>
          </a:p>
          <a:p>
            <a:r>
              <a:rPr lang="en-GB" dirty="0">
                <a:ea typeface="Meiryo"/>
              </a:rPr>
              <a:t>What might this look like in your field of study?</a:t>
            </a:r>
          </a:p>
          <a:p>
            <a:pPr marL="1071400" lvl="6" indent="0">
              <a:buNone/>
            </a:pPr>
            <a:endParaRPr lang="en-GB" dirty="0">
              <a:ea typeface="Meiryo"/>
            </a:endParaRPr>
          </a:p>
        </p:txBody>
      </p:sp>
      <p:sp>
        <p:nvSpPr>
          <p:cNvPr id="4" name="TextBox 3">
            <a:extLst>
              <a:ext uri="{FF2B5EF4-FFF2-40B4-BE49-F238E27FC236}">
                <a16:creationId xmlns:a16="http://schemas.microsoft.com/office/drawing/2014/main" id="{8A445A76-D942-2AE1-2C5D-D0B3D5AB9C2C}"/>
              </a:ext>
            </a:extLst>
          </p:cNvPr>
          <p:cNvSpPr txBox="1"/>
          <p:nvPr/>
        </p:nvSpPr>
        <p:spPr>
          <a:xfrm>
            <a:off x="8554341" y="4213077"/>
            <a:ext cx="3495230" cy="584775"/>
          </a:xfrm>
          <a:prstGeom prst="rect">
            <a:avLst/>
          </a:prstGeom>
          <a:noFill/>
        </p:spPr>
        <p:txBody>
          <a:bodyPr wrap="square" rtlCol="0">
            <a:spAutoFit/>
          </a:bodyPr>
          <a:lstStyle/>
          <a:p>
            <a:r>
              <a:rPr lang="en-GB" sz="1400" dirty="0">
                <a:ea typeface="Meiryo"/>
              </a:rPr>
              <a:t>Hattie, J., &amp; Timperley, H. (2007)</a:t>
            </a:r>
            <a:endParaRPr lang="en-US" sz="1400" dirty="0">
              <a:cs typeface="Calibri"/>
            </a:endParaRPr>
          </a:p>
          <a:p>
            <a:endParaRPr lang="en-GB" dirty="0"/>
          </a:p>
        </p:txBody>
      </p:sp>
    </p:spTree>
    <p:extLst>
      <p:ext uri="{BB962C8B-B14F-4D97-AF65-F5344CB8AC3E}">
        <p14:creationId xmlns:p14="http://schemas.microsoft.com/office/powerpoint/2010/main" val="1716939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a:bodyPr>
          <a:lstStyle/>
          <a:p>
            <a:r>
              <a:rPr lang="en-US" sz="4400" dirty="0">
                <a:solidFill>
                  <a:schemeClr val="tx1"/>
                </a:solidFill>
              </a:rPr>
              <a:t>Marking Workshop</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gn="ctr"/>
            <a:r>
              <a:rPr lang="en-US" sz="1600"/>
              <a:t>Katie </a:t>
            </a:r>
            <a:r>
              <a:rPr lang="en-US" sz="1600" dirty="0"/>
              <a:t>Gardner</a:t>
            </a:r>
          </a:p>
        </p:txBody>
      </p:sp>
    </p:spTree>
    <p:extLst>
      <p:ext uri="{BB962C8B-B14F-4D97-AF65-F5344CB8AC3E}">
        <p14:creationId xmlns:p14="http://schemas.microsoft.com/office/powerpoint/2010/main" val="40918875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97C71-5569-221B-A124-CFCDA9D13007}"/>
              </a:ext>
            </a:extLst>
          </p:cNvPr>
          <p:cNvSpPr>
            <a:spLocks noGrp="1"/>
          </p:cNvSpPr>
          <p:nvPr>
            <p:ph type="title"/>
          </p:nvPr>
        </p:nvSpPr>
        <p:spPr/>
        <p:txBody>
          <a:bodyPr/>
          <a:lstStyle/>
          <a:p>
            <a:r>
              <a:rPr lang="en-GB" dirty="0"/>
              <a:t>Aim</a:t>
            </a:r>
          </a:p>
        </p:txBody>
      </p:sp>
      <p:sp>
        <p:nvSpPr>
          <p:cNvPr id="3" name="Content Placeholder 2">
            <a:extLst>
              <a:ext uri="{FF2B5EF4-FFF2-40B4-BE49-F238E27FC236}">
                <a16:creationId xmlns:a16="http://schemas.microsoft.com/office/drawing/2014/main" id="{EA457442-FADA-165F-D09A-A05027F26A7F}"/>
              </a:ext>
            </a:extLst>
          </p:cNvPr>
          <p:cNvSpPr>
            <a:spLocks noGrp="1"/>
          </p:cNvSpPr>
          <p:nvPr>
            <p:ph idx="1"/>
          </p:nvPr>
        </p:nvSpPr>
        <p:spPr/>
        <p:txBody>
          <a:bodyPr>
            <a:normAutofit/>
          </a:bodyPr>
          <a:lstStyle/>
          <a:p>
            <a:pPr>
              <a:buFont typeface="Arial" panose="020B0604020202020204" pitchFamily="34" charset="0"/>
              <a:buChar char="•"/>
            </a:pPr>
            <a:r>
              <a:rPr lang="en-GB" dirty="0"/>
              <a:t>Develop marking criteria for specified assessment question</a:t>
            </a:r>
          </a:p>
          <a:p>
            <a:pPr>
              <a:buFont typeface="Arial" panose="020B0604020202020204" pitchFamily="34" charset="0"/>
              <a:buChar char="•"/>
            </a:pPr>
            <a:r>
              <a:rPr lang="en-GB" dirty="0"/>
              <a:t>Utilise marking criteria to mark the three assignments individually</a:t>
            </a:r>
          </a:p>
          <a:p>
            <a:pPr>
              <a:buFont typeface="Arial" panose="020B0604020202020204" pitchFamily="34" charset="0"/>
              <a:buChar char="•"/>
            </a:pPr>
            <a:r>
              <a:rPr lang="en-GB" dirty="0"/>
              <a:t>Practice moderation </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5061963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1673B-20F9-A2AD-E081-2C9433231109}"/>
              </a:ext>
            </a:extLst>
          </p:cNvPr>
          <p:cNvSpPr>
            <a:spLocks noGrp="1"/>
          </p:cNvSpPr>
          <p:nvPr>
            <p:ph type="title"/>
          </p:nvPr>
        </p:nvSpPr>
        <p:spPr/>
        <p:txBody>
          <a:bodyPr/>
          <a:lstStyle/>
          <a:p>
            <a:r>
              <a:rPr lang="en-GB" dirty="0"/>
              <a:t>Marking</a:t>
            </a:r>
          </a:p>
        </p:txBody>
      </p:sp>
      <p:sp>
        <p:nvSpPr>
          <p:cNvPr id="3" name="Content Placeholder 2">
            <a:extLst>
              <a:ext uri="{FF2B5EF4-FFF2-40B4-BE49-F238E27FC236}">
                <a16:creationId xmlns:a16="http://schemas.microsoft.com/office/drawing/2014/main" id="{50AD0537-646B-1A06-367E-87299510E3C3}"/>
              </a:ext>
            </a:extLst>
          </p:cNvPr>
          <p:cNvSpPr>
            <a:spLocks noGrp="1"/>
          </p:cNvSpPr>
          <p:nvPr>
            <p:ph idx="1"/>
          </p:nvPr>
        </p:nvSpPr>
        <p:spPr/>
        <p:txBody>
          <a:bodyPr/>
          <a:lstStyle/>
          <a:p>
            <a:r>
              <a:rPr lang="en-GB" dirty="0"/>
              <a:t>You will be asked to mark assignments that have been written to answer your assessment questions. </a:t>
            </a:r>
          </a:p>
          <a:p>
            <a:r>
              <a:rPr lang="en-GB" dirty="0"/>
              <a:t>All have been written to level 4</a:t>
            </a:r>
          </a:p>
        </p:txBody>
      </p:sp>
    </p:spTree>
    <p:extLst>
      <p:ext uri="{BB962C8B-B14F-4D97-AF65-F5344CB8AC3E}">
        <p14:creationId xmlns:p14="http://schemas.microsoft.com/office/powerpoint/2010/main" val="41655293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F9026-0EB6-4A2F-B7B1-1FD80E68B846}"/>
              </a:ext>
            </a:extLst>
          </p:cNvPr>
          <p:cNvSpPr>
            <a:spLocks noGrp="1"/>
          </p:cNvSpPr>
          <p:nvPr>
            <p:ph type="title"/>
          </p:nvPr>
        </p:nvSpPr>
        <p:spPr/>
        <p:txBody>
          <a:bodyPr/>
          <a:lstStyle/>
          <a:p>
            <a:r>
              <a:rPr lang="en-GB" dirty="0"/>
              <a:t>Things to consider</a:t>
            </a:r>
          </a:p>
        </p:txBody>
      </p:sp>
      <p:sp>
        <p:nvSpPr>
          <p:cNvPr id="3" name="Content Placeholder 2">
            <a:extLst>
              <a:ext uri="{FF2B5EF4-FFF2-40B4-BE49-F238E27FC236}">
                <a16:creationId xmlns:a16="http://schemas.microsoft.com/office/drawing/2014/main" id="{BC0DB76C-A2A1-4716-8878-6F5CFA076009}"/>
              </a:ext>
            </a:extLst>
          </p:cNvPr>
          <p:cNvSpPr>
            <a:spLocks noGrp="1"/>
          </p:cNvSpPr>
          <p:nvPr>
            <p:ph idx="1"/>
          </p:nvPr>
        </p:nvSpPr>
        <p:spPr>
          <a:xfrm>
            <a:off x="1097280" y="2108201"/>
            <a:ext cx="10058400" cy="4187091"/>
          </a:xfrm>
        </p:spPr>
        <p:txBody>
          <a:bodyPr>
            <a:normAutofit fontScale="92500"/>
          </a:bodyPr>
          <a:lstStyle/>
          <a:p>
            <a:pPr>
              <a:buFont typeface="Arial" panose="020B0604020202020204" pitchFamily="34" charset="0"/>
              <a:buChar char="•"/>
            </a:pPr>
            <a:r>
              <a:rPr lang="en-GB" dirty="0"/>
              <a:t>What do you want students to be able to demonstrate within their assignment?</a:t>
            </a:r>
          </a:p>
          <a:p>
            <a:pPr>
              <a:buFont typeface="Arial" panose="020B0604020202020204" pitchFamily="34" charset="0"/>
              <a:buChar char="•"/>
            </a:pPr>
            <a:r>
              <a:rPr lang="en-GB" dirty="0"/>
              <a:t>How will you measure how students have demonstrated what you want within the assessment?</a:t>
            </a:r>
          </a:p>
          <a:p>
            <a:pPr>
              <a:buFont typeface="Arial" panose="020B0604020202020204" pitchFamily="34" charset="0"/>
              <a:buChar char="•"/>
            </a:pPr>
            <a:r>
              <a:rPr lang="en-GB" dirty="0"/>
              <a:t>How will you generate the grade –</a:t>
            </a:r>
          </a:p>
          <a:p>
            <a:pPr lvl="1">
              <a:buFont typeface="Arial" panose="020B0604020202020204" pitchFamily="34" charset="0"/>
              <a:buChar char="•"/>
            </a:pPr>
            <a:r>
              <a:rPr lang="en-GB" dirty="0"/>
              <a:t>Criteria that is important</a:t>
            </a:r>
          </a:p>
          <a:p>
            <a:pPr lvl="1">
              <a:buFont typeface="Arial" panose="020B0604020202020204" pitchFamily="34" charset="0"/>
              <a:buChar char="•"/>
            </a:pPr>
            <a:r>
              <a:rPr lang="en-GB" dirty="0"/>
              <a:t>What does a successful assessment look like</a:t>
            </a:r>
          </a:p>
          <a:p>
            <a:pPr lvl="1">
              <a:buFont typeface="Arial" panose="020B0604020202020204" pitchFamily="34" charset="0"/>
              <a:buChar char="•"/>
            </a:pPr>
            <a:r>
              <a:rPr lang="en-GB" dirty="0"/>
              <a:t>Specific topics discussed</a:t>
            </a:r>
          </a:p>
          <a:p>
            <a:pPr lvl="1">
              <a:buFont typeface="Arial" panose="020B0604020202020204" pitchFamily="34" charset="0"/>
              <a:buChar char="•"/>
            </a:pPr>
            <a:r>
              <a:rPr lang="en-GB" dirty="0"/>
              <a:t>Referencing</a:t>
            </a:r>
          </a:p>
          <a:p>
            <a:pPr lvl="1">
              <a:buFont typeface="Arial" panose="020B0604020202020204" pitchFamily="34" charset="0"/>
              <a:buChar char="•"/>
            </a:pPr>
            <a:r>
              <a:rPr lang="en-GB" dirty="0"/>
              <a:t>Knowledge and understanding…</a:t>
            </a:r>
          </a:p>
        </p:txBody>
      </p:sp>
    </p:spTree>
    <p:extLst>
      <p:ext uri="{BB962C8B-B14F-4D97-AF65-F5344CB8AC3E}">
        <p14:creationId xmlns:p14="http://schemas.microsoft.com/office/powerpoint/2010/main" val="36176426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AE36-36C2-0254-3B62-EB9A2C5AE53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DA06271-8DB3-79ED-A213-0012E7A7508E}"/>
              </a:ext>
            </a:extLst>
          </p:cNvPr>
          <p:cNvSpPr>
            <a:spLocks noGrp="1"/>
          </p:cNvSpPr>
          <p:nvPr>
            <p:ph idx="1"/>
          </p:nvPr>
        </p:nvSpPr>
        <p:spPr/>
        <p:txBody>
          <a:bodyPr/>
          <a:lstStyle/>
          <a:p>
            <a:pPr>
              <a:buFont typeface="Arial" panose="020B0604020202020204" pitchFamily="34" charset="0"/>
              <a:buChar char="•"/>
            </a:pPr>
            <a:r>
              <a:rPr lang="en-GB" dirty="0"/>
              <a:t>What will you mark the assessment out of and how will those marks be divided?</a:t>
            </a:r>
          </a:p>
          <a:p>
            <a:pPr>
              <a:buFont typeface="Arial" panose="020B0604020202020204" pitchFamily="34" charset="0"/>
              <a:buChar char="•"/>
            </a:pPr>
            <a:r>
              <a:rPr lang="en-GB" dirty="0"/>
              <a:t>How will you manage this?</a:t>
            </a:r>
          </a:p>
          <a:p>
            <a:pPr lvl="1">
              <a:buFont typeface="Arial" panose="020B0604020202020204" pitchFamily="34" charset="0"/>
              <a:buChar char="•"/>
            </a:pPr>
            <a:r>
              <a:rPr lang="en-GB" dirty="0"/>
              <a:t>Scoring matrix</a:t>
            </a:r>
          </a:p>
          <a:p>
            <a:pPr lvl="1">
              <a:buFont typeface="Arial" panose="020B0604020202020204" pitchFamily="34" charset="0"/>
              <a:buChar char="•"/>
            </a:pPr>
            <a:r>
              <a:rPr lang="en-GB" dirty="0"/>
              <a:t>Something else</a:t>
            </a:r>
          </a:p>
          <a:p>
            <a:endParaRPr lang="en-GB" dirty="0"/>
          </a:p>
        </p:txBody>
      </p:sp>
    </p:spTree>
    <p:extLst>
      <p:ext uri="{BB962C8B-B14F-4D97-AF65-F5344CB8AC3E}">
        <p14:creationId xmlns:p14="http://schemas.microsoft.com/office/powerpoint/2010/main" val="14934676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13935-6BFF-4D4E-8986-4C2B3A419FE4}"/>
              </a:ext>
            </a:extLst>
          </p:cNvPr>
          <p:cNvSpPr>
            <a:spLocks noGrp="1"/>
          </p:cNvSpPr>
          <p:nvPr>
            <p:ph type="title"/>
          </p:nvPr>
        </p:nvSpPr>
        <p:spPr/>
        <p:txBody>
          <a:bodyPr/>
          <a:lstStyle/>
          <a:p>
            <a:r>
              <a:rPr lang="en-GB" dirty="0"/>
              <a:t>What to consider if using a matrix</a:t>
            </a:r>
          </a:p>
        </p:txBody>
      </p:sp>
      <p:sp>
        <p:nvSpPr>
          <p:cNvPr id="3" name="Content Placeholder 2">
            <a:extLst>
              <a:ext uri="{FF2B5EF4-FFF2-40B4-BE49-F238E27FC236}">
                <a16:creationId xmlns:a16="http://schemas.microsoft.com/office/drawing/2014/main" id="{A9A3B3D8-7DEF-49DB-BCC3-E42463C04736}"/>
              </a:ext>
            </a:extLst>
          </p:cNvPr>
          <p:cNvSpPr>
            <a:spLocks noGrp="1"/>
          </p:cNvSpPr>
          <p:nvPr>
            <p:ph idx="1"/>
          </p:nvPr>
        </p:nvSpPr>
        <p:spPr/>
        <p:txBody>
          <a:bodyPr>
            <a:normAutofit/>
          </a:bodyPr>
          <a:lstStyle/>
          <a:p>
            <a:pPr>
              <a:buFont typeface="Arial" panose="020B0604020202020204" pitchFamily="34" charset="0"/>
              <a:buChar char="•"/>
            </a:pPr>
            <a:r>
              <a:rPr lang="en-GB" dirty="0"/>
              <a:t>What would be the title of each section?</a:t>
            </a:r>
          </a:p>
          <a:p>
            <a:pPr>
              <a:buFont typeface="Arial" panose="020B0604020202020204" pitchFamily="34" charset="0"/>
              <a:buChar char="•"/>
            </a:pPr>
            <a:r>
              <a:rPr lang="en-GB" dirty="0"/>
              <a:t>What do you want students to specifically do within each section? </a:t>
            </a:r>
          </a:p>
          <a:p>
            <a:pPr>
              <a:buFont typeface="Arial" panose="020B0604020202020204" pitchFamily="34" charset="0"/>
              <a:buChar char="•"/>
            </a:pPr>
            <a:r>
              <a:rPr lang="en-GB" dirty="0"/>
              <a:t>What will your marking criteria be? </a:t>
            </a:r>
          </a:p>
          <a:p>
            <a:pPr>
              <a:buFont typeface="Arial" panose="020B0604020202020204" pitchFamily="34" charset="0"/>
              <a:buChar char="•"/>
            </a:pPr>
            <a:r>
              <a:rPr lang="en-GB" dirty="0"/>
              <a:t>Are there general criteria you want to mark against as well as assignment specific?</a:t>
            </a:r>
          </a:p>
          <a:p>
            <a:pPr>
              <a:buFont typeface="Arial" panose="020B0604020202020204" pitchFamily="34" charset="0"/>
              <a:buChar char="•"/>
            </a:pPr>
            <a:r>
              <a:rPr lang="en-GB" dirty="0"/>
              <a:t>How will you allocate marks?</a:t>
            </a:r>
          </a:p>
          <a:p>
            <a:pPr marL="0" indent="0">
              <a:buNone/>
            </a:pPr>
            <a:endParaRPr lang="en-GB" dirty="0"/>
          </a:p>
          <a:p>
            <a:endParaRPr lang="en-GB" dirty="0"/>
          </a:p>
        </p:txBody>
      </p:sp>
    </p:spTree>
    <p:extLst>
      <p:ext uri="{BB962C8B-B14F-4D97-AF65-F5344CB8AC3E}">
        <p14:creationId xmlns:p14="http://schemas.microsoft.com/office/powerpoint/2010/main" val="4057424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393F1-46D5-19BA-FF18-B7A36879278B}"/>
              </a:ext>
            </a:extLst>
          </p:cNvPr>
          <p:cNvSpPr>
            <a:spLocks noGrp="1"/>
          </p:cNvSpPr>
          <p:nvPr>
            <p:ph type="title"/>
          </p:nvPr>
        </p:nvSpPr>
        <p:spPr/>
        <p:txBody>
          <a:bodyPr/>
          <a:lstStyle/>
          <a:p>
            <a:r>
              <a:rPr lang="en-GB" dirty="0"/>
              <a:t>Example</a:t>
            </a:r>
          </a:p>
        </p:txBody>
      </p:sp>
      <p:pic>
        <p:nvPicPr>
          <p:cNvPr id="5" name="Content Placeholder 4">
            <a:extLst>
              <a:ext uri="{FF2B5EF4-FFF2-40B4-BE49-F238E27FC236}">
                <a16:creationId xmlns:a16="http://schemas.microsoft.com/office/drawing/2014/main" id="{8E0850E0-64B2-2A50-8A0E-273DB9C5C21B}"/>
              </a:ext>
            </a:extLst>
          </p:cNvPr>
          <p:cNvPicPr>
            <a:picLocks noGrp="1" noChangeAspect="1"/>
          </p:cNvPicPr>
          <p:nvPr>
            <p:ph idx="1"/>
          </p:nvPr>
        </p:nvPicPr>
        <p:blipFill>
          <a:blip r:embed="rId2"/>
          <a:stretch>
            <a:fillRect/>
          </a:stretch>
        </p:blipFill>
        <p:spPr>
          <a:xfrm>
            <a:off x="1375780" y="1945532"/>
            <a:ext cx="9122542" cy="3923456"/>
          </a:xfrm>
          <a:prstGeom prst="rect">
            <a:avLst/>
          </a:prstGeom>
        </p:spPr>
      </p:pic>
    </p:spTree>
    <p:extLst>
      <p:ext uri="{BB962C8B-B14F-4D97-AF65-F5344CB8AC3E}">
        <p14:creationId xmlns:p14="http://schemas.microsoft.com/office/powerpoint/2010/main" val="1136733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92D32-628B-50CD-D2D0-F7A9E8EED359}"/>
              </a:ext>
            </a:extLst>
          </p:cNvPr>
          <p:cNvSpPr>
            <a:spLocks noGrp="1"/>
          </p:cNvSpPr>
          <p:nvPr>
            <p:ph type="title"/>
          </p:nvPr>
        </p:nvSpPr>
        <p:spPr/>
        <p:txBody>
          <a:bodyPr/>
          <a:lstStyle/>
          <a:p>
            <a:r>
              <a:rPr lang="en-GB" dirty="0"/>
              <a:t>Task part 2 – marking criteria</a:t>
            </a:r>
          </a:p>
        </p:txBody>
      </p:sp>
      <p:sp>
        <p:nvSpPr>
          <p:cNvPr id="3" name="Content Placeholder 2">
            <a:extLst>
              <a:ext uri="{FF2B5EF4-FFF2-40B4-BE49-F238E27FC236}">
                <a16:creationId xmlns:a16="http://schemas.microsoft.com/office/drawing/2014/main" id="{1C22FEDA-F345-9BEF-C83E-4F1D4D0C1CE4}"/>
              </a:ext>
            </a:extLst>
          </p:cNvPr>
          <p:cNvSpPr>
            <a:spLocks noGrp="1"/>
          </p:cNvSpPr>
          <p:nvPr>
            <p:ph idx="1"/>
          </p:nvPr>
        </p:nvSpPr>
        <p:spPr/>
        <p:txBody>
          <a:bodyPr/>
          <a:lstStyle/>
          <a:p>
            <a:r>
              <a:rPr lang="en-GB" dirty="0"/>
              <a:t>You are going to develop your own marking criteria in your group that you will be able to mark 3 assignments written to the question you have just designed</a:t>
            </a:r>
          </a:p>
          <a:p>
            <a:pPr lvl="1"/>
            <a:r>
              <a:rPr lang="en-GB" dirty="0"/>
              <a:t>Design your own marking criteria </a:t>
            </a:r>
          </a:p>
          <a:p>
            <a:pPr lvl="1"/>
            <a:r>
              <a:rPr lang="en-GB" dirty="0"/>
              <a:t>Develop how students will achieve each grade they are given</a:t>
            </a:r>
          </a:p>
          <a:p>
            <a:pPr lvl="1"/>
            <a:r>
              <a:rPr lang="en-GB" dirty="0"/>
              <a:t>You need as much information as possible so that you will know how to mark</a:t>
            </a:r>
          </a:p>
        </p:txBody>
      </p:sp>
    </p:spTree>
    <p:extLst>
      <p:ext uri="{BB962C8B-B14F-4D97-AF65-F5344CB8AC3E}">
        <p14:creationId xmlns:p14="http://schemas.microsoft.com/office/powerpoint/2010/main" val="5461903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1F8BE-A783-FC7C-F340-D7D11E450AE6}"/>
              </a:ext>
            </a:extLst>
          </p:cNvPr>
          <p:cNvSpPr>
            <a:spLocks noGrp="1"/>
          </p:cNvSpPr>
          <p:nvPr>
            <p:ph type="title"/>
          </p:nvPr>
        </p:nvSpPr>
        <p:spPr/>
        <p:txBody>
          <a:bodyPr/>
          <a:lstStyle/>
          <a:p>
            <a:r>
              <a:rPr lang="en-GB" dirty="0"/>
              <a:t>Task part 3 – marking assignments</a:t>
            </a:r>
          </a:p>
        </p:txBody>
      </p:sp>
      <p:sp>
        <p:nvSpPr>
          <p:cNvPr id="3" name="Content Placeholder 2">
            <a:extLst>
              <a:ext uri="{FF2B5EF4-FFF2-40B4-BE49-F238E27FC236}">
                <a16:creationId xmlns:a16="http://schemas.microsoft.com/office/drawing/2014/main" id="{9B3B25C1-0A89-E4A7-EA97-264DCAC08D60}"/>
              </a:ext>
            </a:extLst>
          </p:cNvPr>
          <p:cNvSpPr>
            <a:spLocks noGrp="1"/>
          </p:cNvSpPr>
          <p:nvPr>
            <p:ph idx="1"/>
          </p:nvPr>
        </p:nvSpPr>
        <p:spPr/>
        <p:txBody>
          <a:bodyPr/>
          <a:lstStyle/>
          <a:p>
            <a:r>
              <a:rPr lang="en-GB" dirty="0"/>
              <a:t>Individually mark the 3 assignments to the marking criteria you have developed. </a:t>
            </a:r>
          </a:p>
          <a:p>
            <a:r>
              <a:rPr lang="en-GB" dirty="0"/>
              <a:t>You will then get into your curriculum groups and moderate the assignments. </a:t>
            </a:r>
          </a:p>
          <a:p>
            <a:endParaRPr lang="en-GB" dirty="0"/>
          </a:p>
        </p:txBody>
      </p:sp>
    </p:spTree>
    <p:extLst>
      <p:ext uri="{BB962C8B-B14F-4D97-AF65-F5344CB8AC3E}">
        <p14:creationId xmlns:p14="http://schemas.microsoft.com/office/powerpoint/2010/main" val="42862880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30F4D-D5A0-381F-808F-FC32C4CEC98E}"/>
              </a:ext>
            </a:extLst>
          </p:cNvPr>
          <p:cNvSpPr>
            <a:spLocks noGrp="1"/>
          </p:cNvSpPr>
          <p:nvPr>
            <p:ph type="title"/>
          </p:nvPr>
        </p:nvSpPr>
        <p:spPr/>
        <p:txBody>
          <a:bodyPr/>
          <a:lstStyle/>
          <a:p>
            <a:r>
              <a:rPr lang="en-GB" dirty="0"/>
              <a:t>Reflection	</a:t>
            </a:r>
          </a:p>
        </p:txBody>
      </p:sp>
      <p:sp>
        <p:nvSpPr>
          <p:cNvPr id="3" name="Content Placeholder 2">
            <a:extLst>
              <a:ext uri="{FF2B5EF4-FFF2-40B4-BE49-F238E27FC236}">
                <a16:creationId xmlns:a16="http://schemas.microsoft.com/office/drawing/2014/main" id="{CAE4DEA0-7D91-AF19-E58C-C98F37936ACC}"/>
              </a:ext>
            </a:extLst>
          </p:cNvPr>
          <p:cNvSpPr>
            <a:spLocks noGrp="1"/>
          </p:cNvSpPr>
          <p:nvPr>
            <p:ph idx="1"/>
          </p:nvPr>
        </p:nvSpPr>
        <p:spPr/>
        <p:txBody>
          <a:bodyPr/>
          <a:lstStyle/>
          <a:p>
            <a:r>
              <a:rPr lang="en-GB" dirty="0"/>
              <a:t>What was marking the 3 assignments like?</a:t>
            </a:r>
          </a:p>
          <a:p>
            <a:r>
              <a:rPr lang="en-GB" dirty="0"/>
              <a:t>Did you all grade to the same marks</a:t>
            </a:r>
          </a:p>
          <a:p>
            <a:r>
              <a:rPr lang="en-GB" dirty="0"/>
              <a:t>How similar/different were the grades</a:t>
            </a:r>
          </a:p>
          <a:p>
            <a:r>
              <a:rPr lang="en-GB" dirty="0"/>
              <a:t>How did you agree on the grade?</a:t>
            </a:r>
          </a:p>
        </p:txBody>
      </p:sp>
    </p:spTree>
    <p:extLst>
      <p:ext uri="{BB962C8B-B14F-4D97-AF65-F5344CB8AC3E}">
        <p14:creationId xmlns:p14="http://schemas.microsoft.com/office/powerpoint/2010/main" val="34788561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2A421-6FF8-4329-AD8E-353291778662}"/>
              </a:ext>
            </a:extLst>
          </p:cNvPr>
          <p:cNvSpPr>
            <a:spLocks noGrp="1"/>
          </p:cNvSpPr>
          <p:nvPr>
            <p:ph type="title"/>
          </p:nvPr>
        </p:nvSpPr>
        <p:spPr/>
        <p:txBody>
          <a:bodyPr/>
          <a:lstStyle/>
          <a:p>
            <a:r>
              <a:rPr lang="en-GB" dirty="0"/>
              <a:t>Today’s lecture</a:t>
            </a:r>
          </a:p>
        </p:txBody>
      </p:sp>
      <p:sp>
        <p:nvSpPr>
          <p:cNvPr id="3" name="Content Placeholder 2">
            <a:extLst>
              <a:ext uri="{FF2B5EF4-FFF2-40B4-BE49-F238E27FC236}">
                <a16:creationId xmlns:a16="http://schemas.microsoft.com/office/drawing/2014/main" id="{1BB7ADED-8DD6-4145-88CC-0258CCD0E763}"/>
              </a:ext>
            </a:extLst>
          </p:cNvPr>
          <p:cNvSpPr>
            <a:spLocks noGrp="1"/>
          </p:cNvSpPr>
          <p:nvPr>
            <p:ph idx="1"/>
          </p:nvPr>
        </p:nvSpPr>
        <p:spPr/>
        <p:txBody>
          <a:bodyPr>
            <a:normAutofit/>
          </a:bodyPr>
          <a:lstStyle/>
          <a:p>
            <a:pPr>
              <a:buFont typeface="Arial" panose="020B0604020202020204" pitchFamily="34" charset="0"/>
              <a:buChar char="•"/>
            </a:pPr>
            <a:r>
              <a:rPr lang="en-GB" dirty="0"/>
              <a:t>Consider the concept of designing out plagiarism</a:t>
            </a:r>
          </a:p>
          <a:p>
            <a:r>
              <a:rPr lang="en-GB" dirty="0"/>
              <a:t>Consider purpose and role of feedforward</a:t>
            </a:r>
          </a:p>
          <a:p>
            <a:r>
              <a:rPr lang="en-GB" dirty="0"/>
              <a:t>Develop an assessment question for designed curricula</a:t>
            </a:r>
          </a:p>
          <a:p>
            <a:r>
              <a:rPr lang="en-GB" dirty="0"/>
              <a:t>Mark work against designed criteria</a:t>
            </a:r>
          </a:p>
        </p:txBody>
      </p:sp>
    </p:spTree>
    <p:extLst>
      <p:ext uri="{BB962C8B-B14F-4D97-AF65-F5344CB8AC3E}">
        <p14:creationId xmlns:p14="http://schemas.microsoft.com/office/powerpoint/2010/main" val="38652073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3F349-CF69-8E38-4353-413E82CBE977}"/>
              </a:ext>
            </a:extLst>
          </p:cNvPr>
          <p:cNvSpPr>
            <a:spLocks noGrp="1"/>
          </p:cNvSpPr>
          <p:nvPr>
            <p:ph type="title"/>
          </p:nvPr>
        </p:nvSpPr>
        <p:spPr/>
        <p:txBody>
          <a:bodyPr>
            <a:normAutofit/>
          </a:bodyPr>
          <a:lstStyle/>
          <a:p>
            <a:r>
              <a:rPr lang="en-GB" sz="4800" dirty="0"/>
              <a:t>References/further reading </a:t>
            </a:r>
          </a:p>
        </p:txBody>
      </p:sp>
      <p:sp>
        <p:nvSpPr>
          <p:cNvPr id="3" name="Content Placeholder 2">
            <a:extLst>
              <a:ext uri="{FF2B5EF4-FFF2-40B4-BE49-F238E27FC236}">
                <a16:creationId xmlns:a16="http://schemas.microsoft.com/office/drawing/2014/main" id="{B4E2F9F4-DC10-2161-DC51-751CC9E9C70B}"/>
              </a:ext>
            </a:extLst>
          </p:cNvPr>
          <p:cNvSpPr>
            <a:spLocks noGrp="1"/>
          </p:cNvSpPr>
          <p:nvPr>
            <p:ph idx="1"/>
          </p:nvPr>
        </p:nvSpPr>
        <p:spPr>
          <a:xfrm>
            <a:off x="1097280" y="2108201"/>
            <a:ext cx="10058400" cy="4121683"/>
          </a:xfrm>
        </p:spPr>
        <p:txBody>
          <a:bodyPr>
            <a:noAutofit/>
          </a:bodyPr>
          <a:lstStyle/>
          <a:p>
            <a:r>
              <a:rPr lang="en-GB" dirty="0"/>
              <a:t>Ashmore, L., &amp; Robinson, D. (2015) </a:t>
            </a:r>
            <a:r>
              <a:rPr lang="en-GB" i="1" dirty="0"/>
              <a:t>Learning, Teaching &amp; Development: Strategies for Action</a:t>
            </a:r>
            <a:r>
              <a:rPr lang="en-GB" dirty="0"/>
              <a:t>. London: Sage.</a:t>
            </a:r>
          </a:p>
          <a:p>
            <a:r>
              <a:rPr lang="en-GB" dirty="0">
                <a:ea typeface="+mn-lt"/>
                <a:cs typeface="+mn-lt"/>
              </a:rPr>
              <a:t>Carless, D and </a:t>
            </a:r>
            <a:r>
              <a:rPr lang="en-GB" dirty="0" err="1">
                <a:ea typeface="+mn-lt"/>
                <a:cs typeface="+mn-lt"/>
              </a:rPr>
              <a:t>Boud</a:t>
            </a:r>
            <a:r>
              <a:rPr lang="en-GB" dirty="0">
                <a:ea typeface="+mn-lt"/>
                <a:cs typeface="+mn-lt"/>
              </a:rPr>
              <a:t>, D (2018) ‘The development of student feedback literacy: enabling uptake of feedback’, Assessment and Evaluation in Higher Education, 43(8): 1315-1325.</a:t>
            </a:r>
            <a:endParaRPr lang="en-GB" dirty="0"/>
          </a:p>
          <a:p>
            <a:r>
              <a:rPr lang="en-GB" dirty="0"/>
              <a:t>Curzon, L.B., &amp; </a:t>
            </a:r>
            <a:r>
              <a:rPr lang="en-GB" dirty="0" err="1"/>
              <a:t>Tummons</a:t>
            </a:r>
            <a:r>
              <a:rPr lang="en-GB" dirty="0"/>
              <a:t>, J. (2013) </a:t>
            </a:r>
            <a:r>
              <a:rPr lang="en-GB" i="1" dirty="0"/>
              <a:t>Teaching in Further Education: an outline of principles and practice. </a:t>
            </a:r>
            <a:r>
              <a:rPr lang="en-GB" dirty="0"/>
              <a:t>London: Bloomsbury.</a:t>
            </a:r>
          </a:p>
          <a:p>
            <a:r>
              <a:rPr lang="en-GB" dirty="0"/>
              <a:t>Gardner, J. (eds) (2012) </a:t>
            </a:r>
            <a:r>
              <a:rPr lang="en-GB" i="1" dirty="0"/>
              <a:t>Assessment and Learning: Second edition</a:t>
            </a:r>
            <a:r>
              <a:rPr lang="en-GB" dirty="0"/>
              <a:t>. London: Sage.</a:t>
            </a:r>
          </a:p>
        </p:txBody>
      </p:sp>
    </p:spTree>
    <p:extLst>
      <p:ext uri="{BB962C8B-B14F-4D97-AF65-F5344CB8AC3E}">
        <p14:creationId xmlns:p14="http://schemas.microsoft.com/office/powerpoint/2010/main" val="1622725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05488-E2DC-B222-36A7-157031D4850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63784CA-7864-DABD-A009-B55C34F3F529}"/>
              </a:ext>
            </a:extLst>
          </p:cNvPr>
          <p:cNvSpPr>
            <a:spLocks noGrp="1"/>
          </p:cNvSpPr>
          <p:nvPr>
            <p:ph idx="1"/>
          </p:nvPr>
        </p:nvSpPr>
        <p:spPr>
          <a:xfrm>
            <a:off x="1097280" y="2108201"/>
            <a:ext cx="10058400" cy="4326782"/>
          </a:xfrm>
        </p:spPr>
        <p:txBody>
          <a:bodyPr>
            <a:normAutofit/>
          </a:bodyPr>
          <a:lstStyle/>
          <a:p>
            <a:r>
              <a:rPr lang="en-GB" dirty="0">
                <a:ea typeface="+mn-lt"/>
                <a:cs typeface="+mn-lt"/>
              </a:rPr>
              <a:t>Hattie, J., &amp; Timperley, H. (2007) 'The Power of Feedback', </a:t>
            </a:r>
            <a:r>
              <a:rPr lang="en-GB" i="1" dirty="0">
                <a:ea typeface="+mn-lt"/>
                <a:cs typeface="+mn-lt"/>
              </a:rPr>
              <a:t>Review of Educational Research</a:t>
            </a:r>
            <a:r>
              <a:rPr lang="en-GB" dirty="0">
                <a:ea typeface="+mn-lt"/>
                <a:cs typeface="+mn-lt"/>
              </a:rPr>
              <a:t>, 77, 81-112.</a:t>
            </a:r>
            <a:endParaRPr lang="en-GB" dirty="0"/>
          </a:p>
          <a:p>
            <a:r>
              <a:rPr lang="en-GB" dirty="0"/>
              <a:t>Race, P., &amp; Pickford, R. (2007) </a:t>
            </a:r>
            <a:r>
              <a:rPr lang="en-GB" i="1" dirty="0"/>
              <a:t>Making Teaching Work</a:t>
            </a:r>
            <a:r>
              <a:rPr lang="en-GB" dirty="0"/>
              <a:t>. London: Sage.</a:t>
            </a:r>
          </a:p>
          <a:p>
            <a:r>
              <a:rPr lang="en-GB" dirty="0"/>
              <a:t>Race, P.  (2020) </a:t>
            </a:r>
            <a:r>
              <a:rPr lang="en-GB" i="1" dirty="0"/>
              <a:t>The Lecturer's Toolkit,  5th Edition</a:t>
            </a:r>
            <a:r>
              <a:rPr lang="en-GB" dirty="0"/>
              <a:t>. London: Routledge.</a:t>
            </a:r>
          </a:p>
          <a:p>
            <a:r>
              <a:rPr lang="en-GB" dirty="0"/>
              <a:t>Sadler, D.R. (1989) ‘Formative assessment and the design of instructional systems’, </a:t>
            </a:r>
            <a:r>
              <a:rPr lang="en-GB" i="1" dirty="0"/>
              <a:t>Instructional Science</a:t>
            </a:r>
            <a:r>
              <a:rPr lang="en-GB" dirty="0"/>
              <a:t>, 18: 119-144.</a:t>
            </a:r>
          </a:p>
          <a:p>
            <a:r>
              <a:rPr lang="en-GB" dirty="0"/>
              <a:t>Tummons, J. (eds) (2020) </a:t>
            </a:r>
            <a:r>
              <a:rPr lang="en-GB" i="1" dirty="0"/>
              <a:t>PCET: Learning and teaching in the post-compulsory sector.</a:t>
            </a:r>
            <a:r>
              <a:rPr lang="en-GB" dirty="0"/>
              <a:t> London: Sage.</a:t>
            </a:r>
          </a:p>
          <a:p>
            <a:endParaRPr lang="en-GB" dirty="0"/>
          </a:p>
        </p:txBody>
      </p:sp>
    </p:spTree>
    <p:extLst>
      <p:ext uri="{BB962C8B-B14F-4D97-AF65-F5344CB8AC3E}">
        <p14:creationId xmlns:p14="http://schemas.microsoft.com/office/powerpoint/2010/main" val="351820214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7147b489-2348-4120-b1ad-f398dc0ca0d1"/>
</p:tagLst>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03EEFF0-FB57-4CB4-8BFC-DF397689E2ED}">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AA3F7EDC-E5B4-4BBC-9D2A-CBE6D46C37A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{956116EA-0176-45F7-B65F-1EA4EF250672}tf22712842_win32</Template>
  <TotalTime>0</TotalTime>
  <Words>1841</Words>
  <Application>Microsoft Office PowerPoint</Application>
  <PresentationFormat>Widescreen</PresentationFormat>
  <Paragraphs>194</Paragraphs>
  <Slides>42</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Meiryo</vt:lpstr>
      <vt:lpstr>Arial</vt:lpstr>
      <vt:lpstr>Bookman Old Style</vt:lpstr>
      <vt:lpstr>Calibri</vt:lpstr>
      <vt:lpstr>Calibri Light</vt:lpstr>
      <vt:lpstr>Franklin Gothic Book</vt:lpstr>
      <vt:lpstr>1_RetrospectVTI</vt:lpstr>
      <vt:lpstr>Assessment and Feedback</vt:lpstr>
      <vt:lpstr>Today’s lecture</vt:lpstr>
      <vt:lpstr>Designing out plagiarism</vt:lpstr>
      <vt:lpstr>Some points to consider </vt:lpstr>
      <vt:lpstr>Plagiarism in practice… </vt:lpstr>
      <vt:lpstr>Activity </vt:lpstr>
      <vt:lpstr>PowerPoint Presentation</vt:lpstr>
      <vt:lpstr>Ways in which we can design out plagiarism</vt:lpstr>
      <vt:lpstr>Designing out plagiarism – some examples</vt:lpstr>
      <vt:lpstr>PowerPoint Presentation</vt:lpstr>
      <vt:lpstr>Feedback</vt:lpstr>
      <vt:lpstr>What do we understand about feedback?</vt:lpstr>
      <vt:lpstr>Why do we need feedback for learners?</vt:lpstr>
      <vt:lpstr>Role of feedback in learning</vt:lpstr>
      <vt:lpstr>The challenge with feedback </vt:lpstr>
      <vt:lpstr>The link between feedback and learning (Nicol 2019)</vt:lpstr>
      <vt:lpstr>The argument for assessment literacy for students</vt:lpstr>
      <vt:lpstr>Features of student feedback literacy  (Carless &amp; Boud 2018)</vt:lpstr>
      <vt:lpstr>Appreciating feedback</vt:lpstr>
      <vt:lpstr>Making judgments</vt:lpstr>
      <vt:lpstr>Managing affect</vt:lpstr>
      <vt:lpstr>Taking action</vt:lpstr>
      <vt:lpstr>What should feedback be?</vt:lpstr>
      <vt:lpstr>High value feedback (Race 2007)</vt:lpstr>
      <vt:lpstr>Setting targets  (Nicol and Macfarlane-Dick 2006)</vt:lpstr>
      <vt:lpstr>Helping students to understand feedback </vt:lpstr>
      <vt:lpstr>PowerPoint Presentation</vt:lpstr>
      <vt:lpstr>PowerPoint Presentation</vt:lpstr>
      <vt:lpstr>Effective feedback must answer three major questions asked by a teacher and/or by a student…</vt:lpstr>
      <vt:lpstr>Marking Workshop</vt:lpstr>
      <vt:lpstr>Aim</vt:lpstr>
      <vt:lpstr>Marking</vt:lpstr>
      <vt:lpstr>Things to consider</vt:lpstr>
      <vt:lpstr>PowerPoint Presentation</vt:lpstr>
      <vt:lpstr>What to consider if using a matrix</vt:lpstr>
      <vt:lpstr>Example</vt:lpstr>
      <vt:lpstr>Task part 2 – marking criteria</vt:lpstr>
      <vt:lpstr>Task part 3 – marking assignments</vt:lpstr>
      <vt:lpstr>Reflection </vt:lpstr>
      <vt:lpstr>Today’s lecture</vt:lpstr>
      <vt:lpstr>References/further reading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Katie Gardner</dc:creator>
  <cp:lastModifiedBy>Katie Gardner</cp:lastModifiedBy>
  <cp:revision>9</cp:revision>
  <dcterms:created xsi:type="dcterms:W3CDTF">2023-02-10T12:59:06Z</dcterms:created>
  <dcterms:modified xsi:type="dcterms:W3CDTF">2026-04-27T13:17:23Z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