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319" r:id="rId5"/>
    <p:sldId id="322" r:id="rId6"/>
    <p:sldId id="323" r:id="rId7"/>
    <p:sldId id="327" r:id="rId8"/>
    <p:sldId id="328" r:id="rId9"/>
    <p:sldId id="332" r:id="rId10"/>
    <p:sldId id="331" r:id="rId11"/>
    <p:sldId id="325" r:id="rId12"/>
    <p:sldId id="333" r:id="rId13"/>
    <p:sldId id="330" r:id="rId14"/>
    <p:sldId id="329" r:id="rId15"/>
    <p:sldId id="324" r:id="rId16"/>
    <p:sldId id="32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2593EE-C75C-144D-4990-366BE22870B6}" v="9" dt="2022-04-06T11:21:15.008"/>
    <p1510:client id="{FE9CEDD9-7C85-40D4-AD05-423F18B168EA}" v="14" dt="2022-04-06T11:08:59.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07" autoAdjust="0"/>
    <p:restoredTop sz="62078" autoAdjust="0"/>
  </p:normalViewPr>
  <p:slideViewPr>
    <p:cSldViewPr snapToGrid="0">
      <p:cViewPr varScale="1">
        <p:scale>
          <a:sx n="65" d="100"/>
          <a:sy n="65" d="100"/>
        </p:scale>
        <p:origin x="2118" y="7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AE4810-587A-4936-806E-4AD1C3D4903A}"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C8EB1C1E-568D-4FB0-A68F-1D17CA4B4E2F}">
      <dgm:prSet/>
      <dgm:spPr/>
      <dgm:t>
        <a:bodyPr/>
        <a:lstStyle/>
        <a:p>
          <a:r>
            <a:rPr lang="en-US"/>
            <a:t>Listen</a:t>
          </a:r>
        </a:p>
      </dgm:t>
    </dgm:pt>
    <dgm:pt modelId="{EC4AEE98-7CB8-425C-AC3F-6E639DFF02C4}" type="parTrans" cxnId="{71EAFA24-22FC-48AD-846F-A3F130A8E6EA}">
      <dgm:prSet/>
      <dgm:spPr/>
      <dgm:t>
        <a:bodyPr/>
        <a:lstStyle/>
        <a:p>
          <a:endParaRPr lang="en-US"/>
        </a:p>
      </dgm:t>
    </dgm:pt>
    <dgm:pt modelId="{11A9CC01-2247-463B-BEBA-621AF47A0184}" type="sibTrans" cxnId="{71EAFA24-22FC-48AD-846F-A3F130A8E6EA}">
      <dgm:prSet/>
      <dgm:spPr/>
      <dgm:t>
        <a:bodyPr/>
        <a:lstStyle/>
        <a:p>
          <a:endParaRPr lang="en-US"/>
        </a:p>
      </dgm:t>
    </dgm:pt>
    <dgm:pt modelId="{8BDB8995-7699-49DB-877D-84ABF03173B6}">
      <dgm:prSet custT="1"/>
      <dgm:spPr/>
      <dgm:t>
        <a:bodyPr/>
        <a:lstStyle/>
        <a:p>
          <a:r>
            <a:rPr lang="en-US" sz="1800" dirty="0"/>
            <a:t>Listen to your teacher as they read the text to you</a:t>
          </a:r>
          <a:r>
            <a:rPr lang="en-US" sz="1400" dirty="0"/>
            <a:t>.</a:t>
          </a:r>
        </a:p>
      </dgm:t>
    </dgm:pt>
    <dgm:pt modelId="{06AC1D74-C390-4A5B-9CAA-FBA9DE9F864B}" type="parTrans" cxnId="{65A5BECD-21E6-47FA-A94A-2021DB24B849}">
      <dgm:prSet/>
      <dgm:spPr/>
      <dgm:t>
        <a:bodyPr/>
        <a:lstStyle/>
        <a:p>
          <a:endParaRPr lang="en-US"/>
        </a:p>
      </dgm:t>
    </dgm:pt>
    <dgm:pt modelId="{E716FEBB-39C0-45FD-BCBA-8E58B44F2B4A}" type="sibTrans" cxnId="{65A5BECD-21E6-47FA-A94A-2021DB24B849}">
      <dgm:prSet/>
      <dgm:spPr/>
      <dgm:t>
        <a:bodyPr/>
        <a:lstStyle/>
        <a:p>
          <a:endParaRPr lang="en-US"/>
        </a:p>
      </dgm:t>
    </dgm:pt>
    <dgm:pt modelId="{CEB0FC76-B42C-4875-BAA3-DCB8F5E706ED}">
      <dgm:prSet/>
      <dgm:spPr/>
      <dgm:t>
        <a:bodyPr/>
        <a:lstStyle/>
        <a:p>
          <a:r>
            <a:rPr lang="en-US"/>
            <a:t>Sum up</a:t>
          </a:r>
        </a:p>
      </dgm:t>
    </dgm:pt>
    <dgm:pt modelId="{1BFA348E-0D7C-4D1D-9B2A-79CFAB670662}" type="parTrans" cxnId="{49008B2D-D8A3-40EB-AD29-C6EC8471EBD0}">
      <dgm:prSet/>
      <dgm:spPr/>
      <dgm:t>
        <a:bodyPr/>
        <a:lstStyle/>
        <a:p>
          <a:endParaRPr lang="en-US"/>
        </a:p>
      </dgm:t>
    </dgm:pt>
    <dgm:pt modelId="{A49B44E2-D17A-4DAA-8D8A-E35AB1140FFD}" type="sibTrans" cxnId="{49008B2D-D8A3-40EB-AD29-C6EC8471EBD0}">
      <dgm:prSet/>
      <dgm:spPr/>
      <dgm:t>
        <a:bodyPr/>
        <a:lstStyle/>
        <a:p>
          <a:endParaRPr lang="en-US"/>
        </a:p>
      </dgm:t>
    </dgm:pt>
    <dgm:pt modelId="{1A42B993-B480-418E-99B5-1956D5480A81}">
      <dgm:prSet custT="1"/>
      <dgm:spPr/>
      <dgm:t>
        <a:bodyPr/>
        <a:lstStyle/>
        <a:p>
          <a:r>
            <a:rPr lang="en-US" sz="1800" dirty="0"/>
            <a:t>Sum up what you have heard in two sentences. Write them down.</a:t>
          </a:r>
        </a:p>
      </dgm:t>
    </dgm:pt>
    <dgm:pt modelId="{612C1728-D2A5-4CA3-8667-5E9050DEA303}" type="parTrans" cxnId="{C2AF8FB5-25E4-4019-A387-68217F65E3F9}">
      <dgm:prSet/>
      <dgm:spPr/>
      <dgm:t>
        <a:bodyPr/>
        <a:lstStyle/>
        <a:p>
          <a:endParaRPr lang="en-US"/>
        </a:p>
      </dgm:t>
    </dgm:pt>
    <dgm:pt modelId="{965FCF5A-5555-4453-9FE0-2F0BC22ED5B4}" type="sibTrans" cxnId="{C2AF8FB5-25E4-4019-A387-68217F65E3F9}">
      <dgm:prSet/>
      <dgm:spPr/>
      <dgm:t>
        <a:bodyPr/>
        <a:lstStyle/>
        <a:p>
          <a:endParaRPr lang="en-US"/>
        </a:p>
      </dgm:t>
    </dgm:pt>
    <dgm:pt modelId="{F75460F1-DE5A-4EDF-B882-964306CF0694}">
      <dgm:prSet/>
      <dgm:spPr/>
      <dgm:t>
        <a:bodyPr/>
        <a:lstStyle/>
        <a:p>
          <a:r>
            <a:rPr lang="en-US"/>
            <a:t>Read</a:t>
          </a:r>
        </a:p>
      </dgm:t>
    </dgm:pt>
    <dgm:pt modelId="{6ED83998-BC2D-4EF2-923F-A8CD27B977AA}" type="parTrans" cxnId="{C5921F9F-2A70-4B80-90FD-82526884DA2A}">
      <dgm:prSet/>
      <dgm:spPr/>
      <dgm:t>
        <a:bodyPr/>
        <a:lstStyle/>
        <a:p>
          <a:endParaRPr lang="en-US"/>
        </a:p>
      </dgm:t>
    </dgm:pt>
    <dgm:pt modelId="{1959CFFB-73F9-4AB0-B512-000043209B9C}" type="sibTrans" cxnId="{C5921F9F-2A70-4B80-90FD-82526884DA2A}">
      <dgm:prSet/>
      <dgm:spPr/>
      <dgm:t>
        <a:bodyPr/>
        <a:lstStyle/>
        <a:p>
          <a:endParaRPr lang="en-US"/>
        </a:p>
      </dgm:t>
    </dgm:pt>
    <dgm:pt modelId="{5D903D2D-6F76-42CD-83E5-50A6A32C8996}">
      <dgm:prSet custT="1"/>
      <dgm:spPr/>
      <dgm:t>
        <a:bodyPr/>
        <a:lstStyle/>
        <a:p>
          <a:r>
            <a:rPr lang="en-US" sz="1800" dirty="0"/>
            <a:t>Now read the same text</a:t>
          </a:r>
        </a:p>
      </dgm:t>
    </dgm:pt>
    <dgm:pt modelId="{322EBABE-8D89-4DFB-AC6D-B6738BC32AA2}" type="parTrans" cxnId="{902343A7-48ED-4AA0-9798-652FB02C2F22}">
      <dgm:prSet/>
      <dgm:spPr/>
      <dgm:t>
        <a:bodyPr/>
        <a:lstStyle/>
        <a:p>
          <a:endParaRPr lang="en-US"/>
        </a:p>
      </dgm:t>
    </dgm:pt>
    <dgm:pt modelId="{516F60EE-249B-4639-840B-CC6C2FDA7AC3}" type="sibTrans" cxnId="{902343A7-48ED-4AA0-9798-652FB02C2F22}">
      <dgm:prSet/>
      <dgm:spPr/>
      <dgm:t>
        <a:bodyPr/>
        <a:lstStyle/>
        <a:p>
          <a:endParaRPr lang="en-US"/>
        </a:p>
      </dgm:t>
    </dgm:pt>
    <dgm:pt modelId="{A14B9E7D-868B-4E89-8032-BCD17F5C10A7}">
      <dgm:prSet/>
      <dgm:spPr/>
      <dgm:t>
        <a:bodyPr/>
        <a:lstStyle/>
        <a:p>
          <a:r>
            <a:rPr lang="en-US"/>
            <a:t>Underline</a:t>
          </a:r>
        </a:p>
      </dgm:t>
    </dgm:pt>
    <dgm:pt modelId="{43233A9D-0E7A-41D1-AF2B-2570E95D0E55}" type="parTrans" cxnId="{9A14FA49-2282-4BC2-8F7C-627466A53166}">
      <dgm:prSet/>
      <dgm:spPr/>
      <dgm:t>
        <a:bodyPr/>
        <a:lstStyle/>
        <a:p>
          <a:endParaRPr lang="en-US"/>
        </a:p>
      </dgm:t>
    </dgm:pt>
    <dgm:pt modelId="{37EDC385-0F23-41EE-8870-652DAE192241}" type="sibTrans" cxnId="{9A14FA49-2282-4BC2-8F7C-627466A53166}">
      <dgm:prSet/>
      <dgm:spPr/>
      <dgm:t>
        <a:bodyPr/>
        <a:lstStyle/>
        <a:p>
          <a:endParaRPr lang="en-US"/>
        </a:p>
      </dgm:t>
    </dgm:pt>
    <dgm:pt modelId="{D1B247B7-0885-4DCA-A983-331236BC7CDF}">
      <dgm:prSet custT="1"/>
      <dgm:spPr/>
      <dgm:t>
        <a:bodyPr/>
        <a:lstStyle/>
        <a:p>
          <a:r>
            <a:rPr lang="en-US" sz="1800" dirty="0"/>
            <a:t>Underline words you think people need to know more about</a:t>
          </a:r>
        </a:p>
      </dgm:t>
    </dgm:pt>
    <dgm:pt modelId="{497352CD-0EDF-41CD-9BAC-58460006A974}" type="parTrans" cxnId="{DAB214D4-8D0E-48CB-96CA-9D700375BDF7}">
      <dgm:prSet/>
      <dgm:spPr/>
      <dgm:t>
        <a:bodyPr/>
        <a:lstStyle/>
        <a:p>
          <a:endParaRPr lang="en-US"/>
        </a:p>
      </dgm:t>
    </dgm:pt>
    <dgm:pt modelId="{82D27107-5187-4B6F-B09A-F15A4D52A63C}" type="sibTrans" cxnId="{DAB214D4-8D0E-48CB-96CA-9D700375BDF7}">
      <dgm:prSet/>
      <dgm:spPr/>
      <dgm:t>
        <a:bodyPr/>
        <a:lstStyle/>
        <a:p>
          <a:endParaRPr lang="en-US"/>
        </a:p>
      </dgm:t>
    </dgm:pt>
    <dgm:pt modelId="{0626A36F-CB23-49B0-9D31-ABA3179BE162}">
      <dgm:prSet/>
      <dgm:spPr/>
      <dgm:t>
        <a:bodyPr/>
        <a:lstStyle/>
        <a:p>
          <a:r>
            <a:rPr lang="en-US"/>
            <a:t>Write</a:t>
          </a:r>
        </a:p>
      </dgm:t>
    </dgm:pt>
    <dgm:pt modelId="{368904AB-9644-4545-9727-A9E791A34B1D}" type="parTrans" cxnId="{60FD8826-715B-4147-8C43-E229F8A8F571}">
      <dgm:prSet/>
      <dgm:spPr/>
      <dgm:t>
        <a:bodyPr/>
        <a:lstStyle/>
        <a:p>
          <a:endParaRPr lang="en-US"/>
        </a:p>
      </dgm:t>
    </dgm:pt>
    <dgm:pt modelId="{728C9C36-7514-46C1-956B-FB89DD22E9DA}" type="sibTrans" cxnId="{60FD8826-715B-4147-8C43-E229F8A8F571}">
      <dgm:prSet/>
      <dgm:spPr/>
      <dgm:t>
        <a:bodyPr/>
        <a:lstStyle/>
        <a:p>
          <a:endParaRPr lang="en-US"/>
        </a:p>
      </dgm:t>
    </dgm:pt>
    <dgm:pt modelId="{B191EAA5-5F97-4622-A26F-93AE732AC4D3}">
      <dgm:prSet custT="1"/>
      <dgm:spPr/>
      <dgm:t>
        <a:bodyPr/>
        <a:lstStyle/>
        <a:p>
          <a:r>
            <a:rPr lang="en-US" sz="1800" dirty="0"/>
            <a:t>Write no more than 5 sentences to </a:t>
          </a:r>
          <a:r>
            <a:rPr lang="en-US" sz="1800" dirty="0" err="1"/>
            <a:t>summarise</a:t>
          </a:r>
          <a:r>
            <a:rPr lang="en-US" sz="1800" dirty="0"/>
            <a:t> what you have read</a:t>
          </a:r>
        </a:p>
      </dgm:t>
    </dgm:pt>
    <dgm:pt modelId="{56582B2C-B944-4313-9646-36CABA0BE4C3}" type="parTrans" cxnId="{3D0E6C81-3636-402F-93EE-12275ABE48D6}">
      <dgm:prSet/>
      <dgm:spPr/>
      <dgm:t>
        <a:bodyPr/>
        <a:lstStyle/>
        <a:p>
          <a:endParaRPr lang="en-US"/>
        </a:p>
      </dgm:t>
    </dgm:pt>
    <dgm:pt modelId="{B388D7AF-1C8C-42A3-956F-2B1859E03656}" type="sibTrans" cxnId="{3D0E6C81-3636-402F-93EE-12275ABE48D6}">
      <dgm:prSet/>
      <dgm:spPr/>
      <dgm:t>
        <a:bodyPr/>
        <a:lstStyle/>
        <a:p>
          <a:endParaRPr lang="en-US"/>
        </a:p>
      </dgm:t>
    </dgm:pt>
    <dgm:pt modelId="{96F7263E-4F4B-4C49-AE93-0D52CDE6C5BF}" type="pres">
      <dgm:prSet presAssocID="{1AAE4810-587A-4936-806E-4AD1C3D4903A}" presName="Name0" presStyleCnt="0">
        <dgm:presLayoutVars>
          <dgm:dir/>
          <dgm:animLvl val="lvl"/>
          <dgm:resizeHandles val="exact"/>
        </dgm:presLayoutVars>
      </dgm:prSet>
      <dgm:spPr/>
    </dgm:pt>
    <dgm:pt modelId="{AE3A9932-26C4-413D-8270-163060962732}" type="pres">
      <dgm:prSet presAssocID="{0626A36F-CB23-49B0-9D31-ABA3179BE162}" presName="boxAndChildren" presStyleCnt="0"/>
      <dgm:spPr/>
    </dgm:pt>
    <dgm:pt modelId="{6C6B8BD1-49F4-4ECC-B43A-0E6FA3DCB30F}" type="pres">
      <dgm:prSet presAssocID="{0626A36F-CB23-49B0-9D31-ABA3179BE162}" presName="parentTextBox" presStyleLbl="alignNode1" presStyleIdx="0" presStyleCnt="5"/>
      <dgm:spPr/>
    </dgm:pt>
    <dgm:pt modelId="{832AF74F-F1D9-4B23-8890-773E2CC29FC7}" type="pres">
      <dgm:prSet presAssocID="{0626A36F-CB23-49B0-9D31-ABA3179BE162}" presName="descendantBox" presStyleLbl="bgAccFollowNode1" presStyleIdx="0" presStyleCnt="5"/>
      <dgm:spPr/>
    </dgm:pt>
    <dgm:pt modelId="{36311E31-92CD-4763-B1EA-AE539BA407EC}" type="pres">
      <dgm:prSet presAssocID="{37EDC385-0F23-41EE-8870-652DAE192241}" presName="sp" presStyleCnt="0"/>
      <dgm:spPr/>
    </dgm:pt>
    <dgm:pt modelId="{7AE2F88E-4FEC-4FE4-B445-F266E0C3A3D2}" type="pres">
      <dgm:prSet presAssocID="{A14B9E7D-868B-4E89-8032-BCD17F5C10A7}" presName="arrowAndChildren" presStyleCnt="0"/>
      <dgm:spPr/>
    </dgm:pt>
    <dgm:pt modelId="{2013709B-F4CB-4E8B-B86B-CBAE68084858}" type="pres">
      <dgm:prSet presAssocID="{A14B9E7D-868B-4E89-8032-BCD17F5C10A7}" presName="parentTextArrow" presStyleLbl="node1" presStyleIdx="0" presStyleCnt="0"/>
      <dgm:spPr/>
    </dgm:pt>
    <dgm:pt modelId="{C69D8FE1-0602-4A48-B9DC-9374B42A781D}" type="pres">
      <dgm:prSet presAssocID="{A14B9E7D-868B-4E89-8032-BCD17F5C10A7}" presName="arrow" presStyleLbl="alignNode1" presStyleIdx="1" presStyleCnt="5"/>
      <dgm:spPr/>
    </dgm:pt>
    <dgm:pt modelId="{2FF45584-188C-4EDF-AC26-3082AC94BD31}" type="pres">
      <dgm:prSet presAssocID="{A14B9E7D-868B-4E89-8032-BCD17F5C10A7}" presName="descendantArrow" presStyleLbl="bgAccFollowNode1" presStyleIdx="1" presStyleCnt="5"/>
      <dgm:spPr/>
    </dgm:pt>
    <dgm:pt modelId="{B5BF1114-FA8A-4B24-A47A-DE1B2FF92FE9}" type="pres">
      <dgm:prSet presAssocID="{1959CFFB-73F9-4AB0-B512-000043209B9C}" presName="sp" presStyleCnt="0"/>
      <dgm:spPr/>
    </dgm:pt>
    <dgm:pt modelId="{18B96FB6-CEDF-42FA-8826-F58F9113FC03}" type="pres">
      <dgm:prSet presAssocID="{F75460F1-DE5A-4EDF-B882-964306CF0694}" presName="arrowAndChildren" presStyleCnt="0"/>
      <dgm:spPr/>
    </dgm:pt>
    <dgm:pt modelId="{B7FC44FC-5427-48E9-9348-44F92DA3DF2D}" type="pres">
      <dgm:prSet presAssocID="{F75460F1-DE5A-4EDF-B882-964306CF0694}" presName="parentTextArrow" presStyleLbl="node1" presStyleIdx="0" presStyleCnt="0"/>
      <dgm:spPr/>
    </dgm:pt>
    <dgm:pt modelId="{EECA36C4-70F9-4A8A-AE85-0355CA5977A7}" type="pres">
      <dgm:prSet presAssocID="{F75460F1-DE5A-4EDF-B882-964306CF0694}" presName="arrow" presStyleLbl="alignNode1" presStyleIdx="2" presStyleCnt="5"/>
      <dgm:spPr/>
    </dgm:pt>
    <dgm:pt modelId="{420AC5F8-5B3C-4C59-862B-01F87841ACF5}" type="pres">
      <dgm:prSet presAssocID="{F75460F1-DE5A-4EDF-B882-964306CF0694}" presName="descendantArrow" presStyleLbl="bgAccFollowNode1" presStyleIdx="2" presStyleCnt="5"/>
      <dgm:spPr/>
    </dgm:pt>
    <dgm:pt modelId="{91379E10-0E69-462F-BCD3-4E15FBFC2EB7}" type="pres">
      <dgm:prSet presAssocID="{A49B44E2-D17A-4DAA-8D8A-E35AB1140FFD}" presName="sp" presStyleCnt="0"/>
      <dgm:spPr/>
    </dgm:pt>
    <dgm:pt modelId="{9EB24077-029A-47F8-893C-0C0EAFF71A93}" type="pres">
      <dgm:prSet presAssocID="{CEB0FC76-B42C-4875-BAA3-DCB8F5E706ED}" presName="arrowAndChildren" presStyleCnt="0"/>
      <dgm:spPr/>
    </dgm:pt>
    <dgm:pt modelId="{8C073ADF-23D3-47CD-98CC-FB24365B51D1}" type="pres">
      <dgm:prSet presAssocID="{CEB0FC76-B42C-4875-BAA3-DCB8F5E706ED}" presName="parentTextArrow" presStyleLbl="node1" presStyleIdx="0" presStyleCnt="0"/>
      <dgm:spPr/>
    </dgm:pt>
    <dgm:pt modelId="{9ABF08F3-89FB-4F1B-92B1-1C2E28AE62B6}" type="pres">
      <dgm:prSet presAssocID="{CEB0FC76-B42C-4875-BAA3-DCB8F5E706ED}" presName="arrow" presStyleLbl="alignNode1" presStyleIdx="3" presStyleCnt="5"/>
      <dgm:spPr/>
    </dgm:pt>
    <dgm:pt modelId="{CDD3BDDB-89D9-4AE8-B600-36343CA91F7F}" type="pres">
      <dgm:prSet presAssocID="{CEB0FC76-B42C-4875-BAA3-DCB8F5E706ED}" presName="descendantArrow" presStyleLbl="bgAccFollowNode1" presStyleIdx="3" presStyleCnt="5"/>
      <dgm:spPr/>
    </dgm:pt>
    <dgm:pt modelId="{9D0430E6-2972-4F63-A816-5ACE847D6932}" type="pres">
      <dgm:prSet presAssocID="{11A9CC01-2247-463B-BEBA-621AF47A0184}" presName="sp" presStyleCnt="0"/>
      <dgm:spPr/>
    </dgm:pt>
    <dgm:pt modelId="{10B74E84-8637-4DE6-A572-1216544C2AA6}" type="pres">
      <dgm:prSet presAssocID="{C8EB1C1E-568D-4FB0-A68F-1D17CA4B4E2F}" presName="arrowAndChildren" presStyleCnt="0"/>
      <dgm:spPr/>
    </dgm:pt>
    <dgm:pt modelId="{77F641A4-884D-4FB1-B548-72E5C3BFC6DB}" type="pres">
      <dgm:prSet presAssocID="{C8EB1C1E-568D-4FB0-A68F-1D17CA4B4E2F}" presName="parentTextArrow" presStyleLbl="node1" presStyleIdx="0" presStyleCnt="0"/>
      <dgm:spPr/>
    </dgm:pt>
    <dgm:pt modelId="{A402F6D9-4BF3-4490-9CE3-DA78BEFD823F}" type="pres">
      <dgm:prSet presAssocID="{C8EB1C1E-568D-4FB0-A68F-1D17CA4B4E2F}" presName="arrow" presStyleLbl="alignNode1" presStyleIdx="4" presStyleCnt="5"/>
      <dgm:spPr/>
    </dgm:pt>
    <dgm:pt modelId="{99A4A960-8982-4CF2-8BDF-AF963C5CFE5C}" type="pres">
      <dgm:prSet presAssocID="{C8EB1C1E-568D-4FB0-A68F-1D17CA4B4E2F}" presName="descendantArrow" presStyleLbl="bgAccFollowNode1" presStyleIdx="4" presStyleCnt="5"/>
      <dgm:spPr/>
    </dgm:pt>
  </dgm:ptLst>
  <dgm:cxnLst>
    <dgm:cxn modelId="{71EAFA24-22FC-48AD-846F-A3F130A8E6EA}" srcId="{1AAE4810-587A-4936-806E-4AD1C3D4903A}" destId="{C8EB1C1E-568D-4FB0-A68F-1D17CA4B4E2F}" srcOrd="0" destOrd="0" parTransId="{EC4AEE98-7CB8-425C-AC3F-6E639DFF02C4}" sibTransId="{11A9CC01-2247-463B-BEBA-621AF47A0184}"/>
    <dgm:cxn modelId="{3ED41025-54FE-4C25-84DC-3142AB7A2000}" type="presOf" srcId="{CEB0FC76-B42C-4875-BAA3-DCB8F5E706ED}" destId="{9ABF08F3-89FB-4F1B-92B1-1C2E28AE62B6}" srcOrd="1" destOrd="0" presId="urn:microsoft.com/office/officeart/2016/7/layout/VerticalDownArrowProcess"/>
    <dgm:cxn modelId="{60FD8826-715B-4147-8C43-E229F8A8F571}" srcId="{1AAE4810-587A-4936-806E-4AD1C3D4903A}" destId="{0626A36F-CB23-49B0-9D31-ABA3179BE162}" srcOrd="4" destOrd="0" parTransId="{368904AB-9644-4545-9727-A9E791A34B1D}" sibTransId="{728C9C36-7514-46C1-956B-FB89DD22E9DA}"/>
    <dgm:cxn modelId="{69A98528-0C6E-4E6B-B644-92AF0657B921}" type="presOf" srcId="{A14B9E7D-868B-4E89-8032-BCD17F5C10A7}" destId="{2013709B-F4CB-4E8B-B86B-CBAE68084858}" srcOrd="0" destOrd="0" presId="urn:microsoft.com/office/officeart/2016/7/layout/VerticalDownArrowProcess"/>
    <dgm:cxn modelId="{49008B2D-D8A3-40EB-AD29-C6EC8471EBD0}" srcId="{1AAE4810-587A-4936-806E-4AD1C3D4903A}" destId="{CEB0FC76-B42C-4875-BAA3-DCB8F5E706ED}" srcOrd="1" destOrd="0" parTransId="{1BFA348E-0D7C-4D1D-9B2A-79CFAB670662}" sibTransId="{A49B44E2-D17A-4DAA-8D8A-E35AB1140FFD}"/>
    <dgm:cxn modelId="{44C2BA31-44A2-4940-B2FA-4DA0FC22F36B}" type="presOf" srcId="{5D903D2D-6F76-42CD-83E5-50A6A32C8996}" destId="{420AC5F8-5B3C-4C59-862B-01F87841ACF5}" srcOrd="0" destOrd="0" presId="urn:microsoft.com/office/officeart/2016/7/layout/VerticalDownArrowProcess"/>
    <dgm:cxn modelId="{B03A9965-80C4-4212-95CB-C93C8BC0D727}" type="presOf" srcId="{1A42B993-B480-418E-99B5-1956D5480A81}" destId="{CDD3BDDB-89D9-4AE8-B600-36343CA91F7F}" srcOrd="0" destOrd="0" presId="urn:microsoft.com/office/officeart/2016/7/layout/VerticalDownArrowProcess"/>
    <dgm:cxn modelId="{9A14FA49-2282-4BC2-8F7C-627466A53166}" srcId="{1AAE4810-587A-4936-806E-4AD1C3D4903A}" destId="{A14B9E7D-868B-4E89-8032-BCD17F5C10A7}" srcOrd="3" destOrd="0" parTransId="{43233A9D-0E7A-41D1-AF2B-2570E95D0E55}" sibTransId="{37EDC385-0F23-41EE-8870-652DAE192241}"/>
    <dgm:cxn modelId="{B8DE2E52-7F96-4DB5-821B-1A2A11E42A0C}" type="presOf" srcId="{A14B9E7D-868B-4E89-8032-BCD17F5C10A7}" destId="{C69D8FE1-0602-4A48-B9DC-9374B42A781D}" srcOrd="1" destOrd="0" presId="urn:microsoft.com/office/officeart/2016/7/layout/VerticalDownArrowProcess"/>
    <dgm:cxn modelId="{5821E055-CCB1-4F2C-943E-B6300C2DE583}" type="presOf" srcId="{8BDB8995-7699-49DB-877D-84ABF03173B6}" destId="{99A4A960-8982-4CF2-8BDF-AF963C5CFE5C}" srcOrd="0" destOrd="0" presId="urn:microsoft.com/office/officeart/2016/7/layout/VerticalDownArrowProcess"/>
    <dgm:cxn modelId="{C6D95476-7FBF-4C36-8A28-3BF51B9DBF6A}" type="presOf" srcId="{F75460F1-DE5A-4EDF-B882-964306CF0694}" destId="{B7FC44FC-5427-48E9-9348-44F92DA3DF2D}" srcOrd="0" destOrd="0" presId="urn:microsoft.com/office/officeart/2016/7/layout/VerticalDownArrowProcess"/>
    <dgm:cxn modelId="{3D0E6C81-3636-402F-93EE-12275ABE48D6}" srcId="{0626A36F-CB23-49B0-9D31-ABA3179BE162}" destId="{B191EAA5-5F97-4622-A26F-93AE732AC4D3}" srcOrd="0" destOrd="0" parTransId="{56582B2C-B944-4313-9646-36CABA0BE4C3}" sibTransId="{B388D7AF-1C8C-42A3-956F-2B1859E03656}"/>
    <dgm:cxn modelId="{C3B26F92-9877-4F68-B312-A4DF88FF2347}" type="presOf" srcId="{B191EAA5-5F97-4622-A26F-93AE732AC4D3}" destId="{832AF74F-F1D9-4B23-8890-773E2CC29FC7}" srcOrd="0" destOrd="0" presId="urn:microsoft.com/office/officeart/2016/7/layout/VerticalDownArrowProcess"/>
    <dgm:cxn modelId="{C5921F9F-2A70-4B80-90FD-82526884DA2A}" srcId="{1AAE4810-587A-4936-806E-4AD1C3D4903A}" destId="{F75460F1-DE5A-4EDF-B882-964306CF0694}" srcOrd="2" destOrd="0" parTransId="{6ED83998-BC2D-4EF2-923F-A8CD27B977AA}" sibTransId="{1959CFFB-73F9-4AB0-B512-000043209B9C}"/>
    <dgm:cxn modelId="{902343A7-48ED-4AA0-9798-652FB02C2F22}" srcId="{F75460F1-DE5A-4EDF-B882-964306CF0694}" destId="{5D903D2D-6F76-42CD-83E5-50A6A32C8996}" srcOrd="0" destOrd="0" parTransId="{322EBABE-8D89-4DFB-AC6D-B6738BC32AA2}" sibTransId="{516F60EE-249B-4639-840B-CC6C2FDA7AC3}"/>
    <dgm:cxn modelId="{F58B1BAA-9EDD-48A4-80DC-6386A1598376}" type="presOf" srcId="{1AAE4810-587A-4936-806E-4AD1C3D4903A}" destId="{96F7263E-4F4B-4C49-AE93-0D52CDE6C5BF}" srcOrd="0" destOrd="0" presId="urn:microsoft.com/office/officeart/2016/7/layout/VerticalDownArrowProcess"/>
    <dgm:cxn modelId="{7A8EF0AE-B2CA-4F10-92D8-B669FF3CA27F}" type="presOf" srcId="{C8EB1C1E-568D-4FB0-A68F-1D17CA4B4E2F}" destId="{77F641A4-884D-4FB1-B548-72E5C3BFC6DB}" srcOrd="0" destOrd="0" presId="urn:microsoft.com/office/officeart/2016/7/layout/VerticalDownArrowProcess"/>
    <dgm:cxn modelId="{4C8E1FAF-19BF-4D06-A137-5664217D08C5}" type="presOf" srcId="{0626A36F-CB23-49B0-9D31-ABA3179BE162}" destId="{6C6B8BD1-49F4-4ECC-B43A-0E6FA3DCB30F}" srcOrd="0" destOrd="0" presId="urn:microsoft.com/office/officeart/2016/7/layout/VerticalDownArrowProcess"/>
    <dgm:cxn modelId="{C2AF8FB5-25E4-4019-A387-68217F65E3F9}" srcId="{CEB0FC76-B42C-4875-BAA3-DCB8F5E706ED}" destId="{1A42B993-B480-418E-99B5-1956D5480A81}" srcOrd="0" destOrd="0" parTransId="{612C1728-D2A5-4CA3-8667-5E9050DEA303}" sibTransId="{965FCF5A-5555-4453-9FE0-2F0BC22ED5B4}"/>
    <dgm:cxn modelId="{EEDAF3C4-CA1B-4CDC-A556-B41335F64507}" type="presOf" srcId="{F75460F1-DE5A-4EDF-B882-964306CF0694}" destId="{EECA36C4-70F9-4A8A-AE85-0355CA5977A7}" srcOrd="1" destOrd="0" presId="urn:microsoft.com/office/officeart/2016/7/layout/VerticalDownArrowProcess"/>
    <dgm:cxn modelId="{65A5BECD-21E6-47FA-A94A-2021DB24B849}" srcId="{C8EB1C1E-568D-4FB0-A68F-1D17CA4B4E2F}" destId="{8BDB8995-7699-49DB-877D-84ABF03173B6}" srcOrd="0" destOrd="0" parTransId="{06AC1D74-C390-4A5B-9CAA-FBA9DE9F864B}" sibTransId="{E716FEBB-39C0-45FD-BCBA-8E58B44F2B4A}"/>
    <dgm:cxn modelId="{EAD62ACE-04E1-4BE2-AB2F-93CDB7214605}" type="presOf" srcId="{CEB0FC76-B42C-4875-BAA3-DCB8F5E706ED}" destId="{8C073ADF-23D3-47CD-98CC-FB24365B51D1}" srcOrd="0" destOrd="0" presId="urn:microsoft.com/office/officeart/2016/7/layout/VerticalDownArrowProcess"/>
    <dgm:cxn modelId="{DAB214D4-8D0E-48CB-96CA-9D700375BDF7}" srcId="{A14B9E7D-868B-4E89-8032-BCD17F5C10A7}" destId="{D1B247B7-0885-4DCA-A983-331236BC7CDF}" srcOrd="0" destOrd="0" parTransId="{497352CD-0EDF-41CD-9BAC-58460006A974}" sibTransId="{82D27107-5187-4B6F-B09A-F15A4D52A63C}"/>
    <dgm:cxn modelId="{0F9089D5-76C1-4122-B685-5791B1D302AE}" type="presOf" srcId="{C8EB1C1E-568D-4FB0-A68F-1D17CA4B4E2F}" destId="{A402F6D9-4BF3-4490-9CE3-DA78BEFD823F}" srcOrd="1" destOrd="0" presId="urn:microsoft.com/office/officeart/2016/7/layout/VerticalDownArrowProcess"/>
    <dgm:cxn modelId="{A6F0E5FD-C788-4E16-82CE-CC12EA928FC8}" type="presOf" srcId="{D1B247B7-0885-4DCA-A983-331236BC7CDF}" destId="{2FF45584-188C-4EDF-AC26-3082AC94BD31}" srcOrd="0" destOrd="0" presId="urn:microsoft.com/office/officeart/2016/7/layout/VerticalDownArrowProcess"/>
    <dgm:cxn modelId="{7EF6B5B7-7652-49F4-994B-8596E10A42F4}" type="presParOf" srcId="{96F7263E-4F4B-4C49-AE93-0D52CDE6C5BF}" destId="{AE3A9932-26C4-413D-8270-163060962732}" srcOrd="0" destOrd="0" presId="urn:microsoft.com/office/officeart/2016/7/layout/VerticalDownArrowProcess"/>
    <dgm:cxn modelId="{B8DD3EDE-BA37-4E8D-BE58-7640EAF503DD}" type="presParOf" srcId="{AE3A9932-26C4-413D-8270-163060962732}" destId="{6C6B8BD1-49F4-4ECC-B43A-0E6FA3DCB30F}" srcOrd="0" destOrd="0" presId="urn:microsoft.com/office/officeart/2016/7/layout/VerticalDownArrowProcess"/>
    <dgm:cxn modelId="{61BB9605-D8DC-4C75-A2D8-A89D493FD99C}" type="presParOf" srcId="{AE3A9932-26C4-413D-8270-163060962732}" destId="{832AF74F-F1D9-4B23-8890-773E2CC29FC7}" srcOrd="1" destOrd="0" presId="urn:microsoft.com/office/officeart/2016/7/layout/VerticalDownArrowProcess"/>
    <dgm:cxn modelId="{09DD4FF2-B177-4DC4-BD7C-73FB5D0F236F}" type="presParOf" srcId="{96F7263E-4F4B-4C49-AE93-0D52CDE6C5BF}" destId="{36311E31-92CD-4763-B1EA-AE539BA407EC}" srcOrd="1" destOrd="0" presId="urn:microsoft.com/office/officeart/2016/7/layout/VerticalDownArrowProcess"/>
    <dgm:cxn modelId="{AEE1D2CC-0B80-4DFA-924A-9E48AF905798}" type="presParOf" srcId="{96F7263E-4F4B-4C49-AE93-0D52CDE6C5BF}" destId="{7AE2F88E-4FEC-4FE4-B445-F266E0C3A3D2}" srcOrd="2" destOrd="0" presId="urn:microsoft.com/office/officeart/2016/7/layout/VerticalDownArrowProcess"/>
    <dgm:cxn modelId="{9437A508-C36D-4348-B157-7502B58031EE}" type="presParOf" srcId="{7AE2F88E-4FEC-4FE4-B445-F266E0C3A3D2}" destId="{2013709B-F4CB-4E8B-B86B-CBAE68084858}" srcOrd="0" destOrd="0" presId="urn:microsoft.com/office/officeart/2016/7/layout/VerticalDownArrowProcess"/>
    <dgm:cxn modelId="{578EC7D9-336A-4E9A-AA72-26FB71C7BB50}" type="presParOf" srcId="{7AE2F88E-4FEC-4FE4-B445-F266E0C3A3D2}" destId="{C69D8FE1-0602-4A48-B9DC-9374B42A781D}" srcOrd="1" destOrd="0" presId="urn:microsoft.com/office/officeart/2016/7/layout/VerticalDownArrowProcess"/>
    <dgm:cxn modelId="{CDF0AA74-6AE3-4316-8BE0-7D0FE89DA38B}" type="presParOf" srcId="{7AE2F88E-4FEC-4FE4-B445-F266E0C3A3D2}" destId="{2FF45584-188C-4EDF-AC26-3082AC94BD31}" srcOrd="2" destOrd="0" presId="urn:microsoft.com/office/officeart/2016/7/layout/VerticalDownArrowProcess"/>
    <dgm:cxn modelId="{8D7C83D2-D8D2-4DD7-A700-308776A0B34F}" type="presParOf" srcId="{96F7263E-4F4B-4C49-AE93-0D52CDE6C5BF}" destId="{B5BF1114-FA8A-4B24-A47A-DE1B2FF92FE9}" srcOrd="3" destOrd="0" presId="urn:microsoft.com/office/officeart/2016/7/layout/VerticalDownArrowProcess"/>
    <dgm:cxn modelId="{275C23C6-B209-4BD5-B9AC-697F1AF22BA8}" type="presParOf" srcId="{96F7263E-4F4B-4C49-AE93-0D52CDE6C5BF}" destId="{18B96FB6-CEDF-42FA-8826-F58F9113FC03}" srcOrd="4" destOrd="0" presId="urn:microsoft.com/office/officeart/2016/7/layout/VerticalDownArrowProcess"/>
    <dgm:cxn modelId="{D95C404B-0A39-46EB-B5CB-102B945FD8F1}" type="presParOf" srcId="{18B96FB6-CEDF-42FA-8826-F58F9113FC03}" destId="{B7FC44FC-5427-48E9-9348-44F92DA3DF2D}" srcOrd="0" destOrd="0" presId="urn:microsoft.com/office/officeart/2016/7/layout/VerticalDownArrowProcess"/>
    <dgm:cxn modelId="{D0CDB4F7-C8AB-4FA4-99E2-762B472E20FF}" type="presParOf" srcId="{18B96FB6-CEDF-42FA-8826-F58F9113FC03}" destId="{EECA36C4-70F9-4A8A-AE85-0355CA5977A7}" srcOrd="1" destOrd="0" presId="urn:microsoft.com/office/officeart/2016/7/layout/VerticalDownArrowProcess"/>
    <dgm:cxn modelId="{FCAFF866-4CA6-49D3-B710-981B8D8FED96}" type="presParOf" srcId="{18B96FB6-CEDF-42FA-8826-F58F9113FC03}" destId="{420AC5F8-5B3C-4C59-862B-01F87841ACF5}" srcOrd="2" destOrd="0" presId="urn:microsoft.com/office/officeart/2016/7/layout/VerticalDownArrowProcess"/>
    <dgm:cxn modelId="{C5EF9520-D3E8-4054-8864-D5A4003A2BFC}" type="presParOf" srcId="{96F7263E-4F4B-4C49-AE93-0D52CDE6C5BF}" destId="{91379E10-0E69-462F-BCD3-4E15FBFC2EB7}" srcOrd="5" destOrd="0" presId="urn:microsoft.com/office/officeart/2016/7/layout/VerticalDownArrowProcess"/>
    <dgm:cxn modelId="{F6969B66-0668-4DCA-B4BD-002CA4FB2431}" type="presParOf" srcId="{96F7263E-4F4B-4C49-AE93-0D52CDE6C5BF}" destId="{9EB24077-029A-47F8-893C-0C0EAFF71A93}" srcOrd="6" destOrd="0" presId="urn:microsoft.com/office/officeart/2016/7/layout/VerticalDownArrowProcess"/>
    <dgm:cxn modelId="{A6AD5AA0-C5E4-4582-B1FB-0824E6790955}" type="presParOf" srcId="{9EB24077-029A-47F8-893C-0C0EAFF71A93}" destId="{8C073ADF-23D3-47CD-98CC-FB24365B51D1}" srcOrd="0" destOrd="0" presId="urn:microsoft.com/office/officeart/2016/7/layout/VerticalDownArrowProcess"/>
    <dgm:cxn modelId="{4EEEBC06-6D51-4031-AF1E-8B30767462AB}" type="presParOf" srcId="{9EB24077-029A-47F8-893C-0C0EAFF71A93}" destId="{9ABF08F3-89FB-4F1B-92B1-1C2E28AE62B6}" srcOrd="1" destOrd="0" presId="urn:microsoft.com/office/officeart/2016/7/layout/VerticalDownArrowProcess"/>
    <dgm:cxn modelId="{EC60479A-E91A-4FF4-80A9-089408FB82AA}" type="presParOf" srcId="{9EB24077-029A-47F8-893C-0C0EAFF71A93}" destId="{CDD3BDDB-89D9-4AE8-B600-36343CA91F7F}" srcOrd="2" destOrd="0" presId="urn:microsoft.com/office/officeart/2016/7/layout/VerticalDownArrowProcess"/>
    <dgm:cxn modelId="{594AC24F-43A6-48AC-BD97-0169BB971059}" type="presParOf" srcId="{96F7263E-4F4B-4C49-AE93-0D52CDE6C5BF}" destId="{9D0430E6-2972-4F63-A816-5ACE847D6932}" srcOrd="7" destOrd="0" presId="urn:microsoft.com/office/officeart/2016/7/layout/VerticalDownArrowProcess"/>
    <dgm:cxn modelId="{AACB6249-904E-458E-8FEF-A2DDBEB1AE77}" type="presParOf" srcId="{96F7263E-4F4B-4C49-AE93-0D52CDE6C5BF}" destId="{10B74E84-8637-4DE6-A572-1216544C2AA6}" srcOrd="8" destOrd="0" presId="urn:microsoft.com/office/officeart/2016/7/layout/VerticalDownArrowProcess"/>
    <dgm:cxn modelId="{83AFBE11-384F-4602-BBF2-9D1C290A279F}" type="presParOf" srcId="{10B74E84-8637-4DE6-A572-1216544C2AA6}" destId="{77F641A4-884D-4FB1-B548-72E5C3BFC6DB}" srcOrd="0" destOrd="0" presId="urn:microsoft.com/office/officeart/2016/7/layout/VerticalDownArrowProcess"/>
    <dgm:cxn modelId="{1C538F99-1C2D-4096-B9B5-3911DAFBEF59}" type="presParOf" srcId="{10B74E84-8637-4DE6-A572-1216544C2AA6}" destId="{A402F6D9-4BF3-4490-9CE3-DA78BEFD823F}" srcOrd="1" destOrd="0" presId="urn:microsoft.com/office/officeart/2016/7/layout/VerticalDownArrowProcess"/>
    <dgm:cxn modelId="{9CCBEE1A-207B-4AC6-BF1F-D71F16109B6C}" type="presParOf" srcId="{10B74E84-8637-4DE6-A572-1216544C2AA6}" destId="{99A4A960-8982-4CF2-8BDF-AF963C5CFE5C}" srcOrd="2" destOrd="0" presId="urn:microsoft.com/office/officeart/2016/7/layout/VerticalDownArrow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B8BD1-49F4-4ECC-B43A-0E6FA3DCB30F}">
      <dsp:nvSpPr>
        <dsp:cNvPr id="0" name=""/>
        <dsp:cNvSpPr/>
      </dsp:nvSpPr>
      <dsp:spPr>
        <a:xfrm>
          <a:off x="0" y="4267327"/>
          <a:ext cx="1786180" cy="70009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33" tIns="170688" rIns="127033" bIns="170688" numCol="1" spcCol="1270" anchor="ctr" anchorCtr="0">
          <a:noAutofit/>
        </a:bodyPr>
        <a:lstStyle/>
        <a:p>
          <a:pPr marL="0" lvl="0" indent="0" algn="ctr" defTabSz="1066800">
            <a:lnSpc>
              <a:spcPct val="90000"/>
            </a:lnSpc>
            <a:spcBef>
              <a:spcPct val="0"/>
            </a:spcBef>
            <a:spcAft>
              <a:spcPct val="35000"/>
            </a:spcAft>
            <a:buNone/>
          </a:pPr>
          <a:r>
            <a:rPr lang="en-US" sz="2400" kern="1200"/>
            <a:t>Write</a:t>
          </a:r>
        </a:p>
      </dsp:txBody>
      <dsp:txXfrm>
        <a:off x="0" y="4267327"/>
        <a:ext cx="1786180" cy="700090"/>
      </dsp:txXfrm>
    </dsp:sp>
    <dsp:sp modelId="{832AF74F-F1D9-4B23-8890-773E2CC29FC7}">
      <dsp:nvSpPr>
        <dsp:cNvPr id="0" name=""/>
        <dsp:cNvSpPr/>
      </dsp:nvSpPr>
      <dsp:spPr>
        <a:xfrm>
          <a:off x="1786179" y="4267327"/>
          <a:ext cx="5358540" cy="700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696" tIns="228600" rIns="108696" bIns="228600" numCol="1" spcCol="1270" anchor="ctr" anchorCtr="0">
          <a:noAutofit/>
        </a:bodyPr>
        <a:lstStyle/>
        <a:p>
          <a:pPr marL="0" lvl="0" indent="0" algn="l" defTabSz="800100">
            <a:lnSpc>
              <a:spcPct val="90000"/>
            </a:lnSpc>
            <a:spcBef>
              <a:spcPct val="0"/>
            </a:spcBef>
            <a:spcAft>
              <a:spcPct val="35000"/>
            </a:spcAft>
            <a:buNone/>
          </a:pPr>
          <a:r>
            <a:rPr lang="en-US" sz="1800" kern="1200" dirty="0"/>
            <a:t>Write no more than 5 sentences to </a:t>
          </a:r>
          <a:r>
            <a:rPr lang="en-US" sz="1800" kern="1200" dirty="0" err="1"/>
            <a:t>summarise</a:t>
          </a:r>
          <a:r>
            <a:rPr lang="en-US" sz="1800" kern="1200" dirty="0"/>
            <a:t> what you have read</a:t>
          </a:r>
        </a:p>
      </dsp:txBody>
      <dsp:txXfrm>
        <a:off x="1786179" y="4267327"/>
        <a:ext cx="5358540" cy="700090"/>
      </dsp:txXfrm>
    </dsp:sp>
    <dsp:sp modelId="{C69D8FE1-0602-4A48-B9DC-9374B42A781D}">
      <dsp:nvSpPr>
        <dsp:cNvPr id="0" name=""/>
        <dsp:cNvSpPr/>
      </dsp:nvSpPr>
      <dsp:spPr>
        <a:xfrm rot="10800000">
          <a:off x="0" y="3201089"/>
          <a:ext cx="1786180" cy="1076739"/>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33" tIns="170688" rIns="127033" bIns="170688" numCol="1" spcCol="1270" anchor="ctr" anchorCtr="0">
          <a:noAutofit/>
        </a:bodyPr>
        <a:lstStyle/>
        <a:p>
          <a:pPr marL="0" lvl="0" indent="0" algn="ctr" defTabSz="1066800">
            <a:lnSpc>
              <a:spcPct val="90000"/>
            </a:lnSpc>
            <a:spcBef>
              <a:spcPct val="0"/>
            </a:spcBef>
            <a:spcAft>
              <a:spcPct val="35000"/>
            </a:spcAft>
            <a:buNone/>
          </a:pPr>
          <a:r>
            <a:rPr lang="en-US" sz="2400" kern="1200"/>
            <a:t>Underline</a:t>
          </a:r>
        </a:p>
      </dsp:txBody>
      <dsp:txXfrm rot="-10800000">
        <a:off x="0" y="3201089"/>
        <a:ext cx="1786180" cy="699880"/>
      </dsp:txXfrm>
    </dsp:sp>
    <dsp:sp modelId="{2FF45584-188C-4EDF-AC26-3082AC94BD31}">
      <dsp:nvSpPr>
        <dsp:cNvPr id="0" name=""/>
        <dsp:cNvSpPr/>
      </dsp:nvSpPr>
      <dsp:spPr>
        <a:xfrm>
          <a:off x="1786179" y="3201089"/>
          <a:ext cx="5358540" cy="6998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696" tIns="228600" rIns="108696" bIns="228600" numCol="1" spcCol="1270" anchor="ctr" anchorCtr="0">
          <a:noAutofit/>
        </a:bodyPr>
        <a:lstStyle/>
        <a:p>
          <a:pPr marL="0" lvl="0" indent="0" algn="l" defTabSz="800100">
            <a:lnSpc>
              <a:spcPct val="90000"/>
            </a:lnSpc>
            <a:spcBef>
              <a:spcPct val="0"/>
            </a:spcBef>
            <a:spcAft>
              <a:spcPct val="35000"/>
            </a:spcAft>
            <a:buNone/>
          </a:pPr>
          <a:r>
            <a:rPr lang="en-US" sz="1800" kern="1200" dirty="0"/>
            <a:t>Underline words you think people need to know more about</a:t>
          </a:r>
        </a:p>
      </dsp:txBody>
      <dsp:txXfrm>
        <a:off x="1786179" y="3201089"/>
        <a:ext cx="5358540" cy="699880"/>
      </dsp:txXfrm>
    </dsp:sp>
    <dsp:sp modelId="{EECA36C4-70F9-4A8A-AE85-0355CA5977A7}">
      <dsp:nvSpPr>
        <dsp:cNvPr id="0" name=""/>
        <dsp:cNvSpPr/>
      </dsp:nvSpPr>
      <dsp:spPr>
        <a:xfrm rot="10800000">
          <a:off x="0" y="2134851"/>
          <a:ext cx="1786180" cy="1076739"/>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33" tIns="170688" rIns="127033" bIns="170688" numCol="1" spcCol="1270" anchor="ctr" anchorCtr="0">
          <a:noAutofit/>
        </a:bodyPr>
        <a:lstStyle/>
        <a:p>
          <a:pPr marL="0" lvl="0" indent="0" algn="ctr" defTabSz="1066800">
            <a:lnSpc>
              <a:spcPct val="90000"/>
            </a:lnSpc>
            <a:spcBef>
              <a:spcPct val="0"/>
            </a:spcBef>
            <a:spcAft>
              <a:spcPct val="35000"/>
            </a:spcAft>
            <a:buNone/>
          </a:pPr>
          <a:r>
            <a:rPr lang="en-US" sz="2400" kern="1200"/>
            <a:t>Read</a:t>
          </a:r>
        </a:p>
      </dsp:txBody>
      <dsp:txXfrm rot="-10800000">
        <a:off x="0" y="2134851"/>
        <a:ext cx="1786180" cy="699880"/>
      </dsp:txXfrm>
    </dsp:sp>
    <dsp:sp modelId="{420AC5F8-5B3C-4C59-862B-01F87841ACF5}">
      <dsp:nvSpPr>
        <dsp:cNvPr id="0" name=""/>
        <dsp:cNvSpPr/>
      </dsp:nvSpPr>
      <dsp:spPr>
        <a:xfrm>
          <a:off x="1786179" y="2134851"/>
          <a:ext cx="5358540" cy="6998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696" tIns="228600" rIns="108696" bIns="228600" numCol="1" spcCol="1270" anchor="ctr" anchorCtr="0">
          <a:noAutofit/>
        </a:bodyPr>
        <a:lstStyle/>
        <a:p>
          <a:pPr marL="0" lvl="0" indent="0" algn="l" defTabSz="800100">
            <a:lnSpc>
              <a:spcPct val="90000"/>
            </a:lnSpc>
            <a:spcBef>
              <a:spcPct val="0"/>
            </a:spcBef>
            <a:spcAft>
              <a:spcPct val="35000"/>
            </a:spcAft>
            <a:buNone/>
          </a:pPr>
          <a:r>
            <a:rPr lang="en-US" sz="1800" kern="1200" dirty="0"/>
            <a:t>Now read the same text</a:t>
          </a:r>
        </a:p>
      </dsp:txBody>
      <dsp:txXfrm>
        <a:off x="1786179" y="2134851"/>
        <a:ext cx="5358540" cy="699880"/>
      </dsp:txXfrm>
    </dsp:sp>
    <dsp:sp modelId="{9ABF08F3-89FB-4F1B-92B1-1C2E28AE62B6}">
      <dsp:nvSpPr>
        <dsp:cNvPr id="0" name=""/>
        <dsp:cNvSpPr/>
      </dsp:nvSpPr>
      <dsp:spPr>
        <a:xfrm rot="10800000">
          <a:off x="0" y="1068613"/>
          <a:ext cx="1786180" cy="1076739"/>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33" tIns="170688" rIns="127033" bIns="170688" numCol="1" spcCol="1270" anchor="ctr" anchorCtr="0">
          <a:noAutofit/>
        </a:bodyPr>
        <a:lstStyle/>
        <a:p>
          <a:pPr marL="0" lvl="0" indent="0" algn="ctr" defTabSz="1066800">
            <a:lnSpc>
              <a:spcPct val="90000"/>
            </a:lnSpc>
            <a:spcBef>
              <a:spcPct val="0"/>
            </a:spcBef>
            <a:spcAft>
              <a:spcPct val="35000"/>
            </a:spcAft>
            <a:buNone/>
          </a:pPr>
          <a:r>
            <a:rPr lang="en-US" sz="2400" kern="1200"/>
            <a:t>Sum up</a:t>
          </a:r>
        </a:p>
      </dsp:txBody>
      <dsp:txXfrm rot="-10800000">
        <a:off x="0" y="1068613"/>
        <a:ext cx="1786180" cy="699880"/>
      </dsp:txXfrm>
    </dsp:sp>
    <dsp:sp modelId="{CDD3BDDB-89D9-4AE8-B600-36343CA91F7F}">
      <dsp:nvSpPr>
        <dsp:cNvPr id="0" name=""/>
        <dsp:cNvSpPr/>
      </dsp:nvSpPr>
      <dsp:spPr>
        <a:xfrm>
          <a:off x="1786179" y="1068613"/>
          <a:ext cx="5358540" cy="6998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696" tIns="228600" rIns="108696" bIns="228600" numCol="1" spcCol="1270" anchor="ctr" anchorCtr="0">
          <a:noAutofit/>
        </a:bodyPr>
        <a:lstStyle/>
        <a:p>
          <a:pPr marL="0" lvl="0" indent="0" algn="l" defTabSz="800100">
            <a:lnSpc>
              <a:spcPct val="90000"/>
            </a:lnSpc>
            <a:spcBef>
              <a:spcPct val="0"/>
            </a:spcBef>
            <a:spcAft>
              <a:spcPct val="35000"/>
            </a:spcAft>
            <a:buNone/>
          </a:pPr>
          <a:r>
            <a:rPr lang="en-US" sz="1800" kern="1200" dirty="0"/>
            <a:t>Sum up what you have heard in two sentences. Write them down.</a:t>
          </a:r>
        </a:p>
      </dsp:txBody>
      <dsp:txXfrm>
        <a:off x="1786179" y="1068613"/>
        <a:ext cx="5358540" cy="699880"/>
      </dsp:txXfrm>
    </dsp:sp>
    <dsp:sp modelId="{A402F6D9-4BF3-4490-9CE3-DA78BEFD823F}">
      <dsp:nvSpPr>
        <dsp:cNvPr id="0" name=""/>
        <dsp:cNvSpPr/>
      </dsp:nvSpPr>
      <dsp:spPr>
        <a:xfrm rot="10800000">
          <a:off x="0" y="2375"/>
          <a:ext cx="1786180" cy="1076739"/>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33" tIns="170688" rIns="127033" bIns="170688" numCol="1" spcCol="1270" anchor="ctr" anchorCtr="0">
          <a:noAutofit/>
        </a:bodyPr>
        <a:lstStyle/>
        <a:p>
          <a:pPr marL="0" lvl="0" indent="0" algn="ctr" defTabSz="1066800">
            <a:lnSpc>
              <a:spcPct val="90000"/>
            </a:lnSpc>
            <a:spcBef>
              <a:spcPct val="0"/>
            </a:spcBef>
            <a:spcAft>
              <a:spcPct val="35000"/>
            </a:spcAft>
            <a:buNone/>
          </a:pPr>
          <a:r>
            <a:rPr lang="en-US" sz="2400" kern="1200"/>
            <a:t>Listen</a:t>
          </a:r>
        </a:p>
      </dsp:txBody>
      <dsp:txXfrm rot="-10800000">
        <a:off x="0" y="2375"/>
        <a:ext cx="1786180" cy="699880"/>
      </dsp:txXfrm>
    </dsp:sp>
    <dsp:sp modelId="{99A4A960-8982-4CF2-8BDF-AF963C5CFE5C}">
      <dsp:nvSpPr>
        <dsp:cNvPr id="0" name=""/>
        <dsp:cNvSpPr/>
      </dsp:nvSpPr>
      <dsp:spPr>
        <a:xfrm>
          <a:off x="1786179" y="2375"/>
          <a:ext cx="5358540" cy="6998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696" tIns="228600" rIns="108696" bIns="228600" numCol="1" spcCol="1270" anchor="ctr" anchorCtr="0">
          <a:noAutofit/>
        </a:bodyPr>
        <a:lstStyle/>
        <a:p>
          <a:pPr marL="0" lvl="0" indent="0" algn="l" defTabSz="800100">
            <a:lnSpc>
              <a:spcPct val="90000"/>
            </a:lnSpc>
            <a:spcBef>
              <a:spcPct val="0"/>
            </a:spcBef>
            <a:spcAft>
              <a:spcPct val="35000"/>
            </a:spcAft>
            <a:buNone/>
          </a:pPr>
          <a:r>
            <a:rPr lang="en-US" sz="1800" kern="1200" dirty="0"/>
            <a:t>Listen to your teacher as they read the text to you</a:t>
          </a:r>
          <a:r>
            <a:rPr lang="en-US" sz="1400" kern="1200" dirty="0"/>
            <a:t>.</a:t>
          </a:r>
        </a:p>
      </dsp:txBody>
      <dsp:txXfrm>
        <a:off x="1786179" y="2375"/>
        <a:ext cx="5358540" cy="69988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663511-A741-4123-A2CE-165B756FCF4C}" type="datetimeFigureOut">
              <a:rPr lang="en-GB" smtClean="0"/>
              <a:t>29/04/2022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4E220A-4E6E-4B57-B64B-9BDDCDC99F63}" type="slidenum">
              <a:rPr lang="en-GB" smtClean="0"/>
              <a:t>‹#›</a:t>
            </a:fld>
            <a:endParaRPr lang="en-GB"/>
          </a:p>
        </p:txBody>
      </p:sp>
    </p:spTree>
    <p:extLst>
      <p:ext uri="{BB962C8B-B14F-4D97-AF65-F5344CB8AC3E}">
        <p14:creationId xmlns:p14="http://schemas.microsoft.com/office/powerpoint/2010/main" val="2969632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SassoonPrimaryRg"/>
              </a:rPr>
              <a:t>In order to access the learning in this unit, pupils </a:t>
            </a:r>
            <a:r>
              <a:rPr lang="en-GB" sz="1800" b="0" i="0" u="none" strike="noStrike" baseline="0" dirty="0">
                <a:latin typeface="SassoonPrimaryRg"/>
              </a:rPr>
              <a:t>should have learnt about:</a:t>
            </a:r>
          </a:p>
          <a:p>
            <a:pPr marL="285750" indent="-285750" algn="l">
              <a:buFont typeface="Arial" panose="020B0604020202020204" pitchFamily="34" charset="0"/>
              <a:buChar char="•"/>
            </a:pPr>
            <a:r>
              <a:rPr lang="en-US" sz="1800" b="0" i="0" u="none" strike="noStrike" baseline="0" dirty="0">
                <a:latin typeface="SassoonPrimaryRg"/>
              </a:rPr>
              <a:t>some basic aspects of Islam, Judaism </a:t>
            </a:r>
            <a:r>
              <a:rPr lang="en-GB" sz="1800" b="0" i="0" u="none" strike="noStrike" baseline="0" dirty="0">
                <a:latin typeface="SassoonPrimaryRg"/>
              </a:rPr>
              <a:t>and the Hindu dharma</a:t>
            </a:r>
          </a:p>
          <a:p>
            <a:pPr algn="l"/>
            <a:r>
              <a:rPr lang="en-US" sz="1800" b="0" i="0" u="none" strike="noStrike" baseline="0" dirty="0">
                <a:latin typeface="SassoonPrimaryRg"/>
              </a:rPr>
              <a:t>• the principle of trying to follow the guidance, ethics and rules set out by religious worldviews for </a:t>
            </a:r>
            <a:r>
              <a:rPr lang="en-GB" sz="1800" b="0" i="0" u="none" strike="noStrike" baseline="0" dirty="0">
                <a:latin typeface="SassoonPrimaryRg"/>
              </a:rPr>
              <a:t>many followers</a:t>
            </a:r>
          </a:p>
          <a:p>
            <a:pPr algn="l"/>
            <a:endParaRPr lang="en-GB" sz="1800" b="0" i="0" u="none" strike="noStrike" baseline="0" dirty="0">
              <a:latin typeface="SassoonPrimaryRg"/>
            </a:endParaRPr>
          </a:p>
          <a:p>
            <a:pPr algn="l"/>
            <a:endParaRPr lang="en-GB" sz="1800" b="0" i="0" u="none" strike="noStrike" baseline="0" dirty="0">
              <a:latin typeface="SassoonPrimaryRg"/>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These words will be encountered during this set of learning- ensure as the pupils find out more about what people choose to eat in different religions they are helped to understand and remember these key terms.</a:t>
            </a:r>
            <a:endParaRPr lang="en-GB" sz="1800" dirty="0"/>
          </a:p>
          <a:p>
            <a:pPr algn="l"/>
            <a:endParaRPr lang="en-GB" sz="1800" b="0" i="0" u="none" strike="noStrike" baseline="0" dirty="0">
              <a:latin typeface="SassoonPrimaryRg"/>
            </a:endParaRPr>
          </a:p>
        </p:txBody>
      </p:sp>
      <p:sp>
        <p:nvSpPr>
          <p:cNvPr id="4" name="Slide Number Placeholder 3"/>
          <p:cNvSpPr>
            <a:spLocks noGrp="1"/>
          </p:cNvSpPr>
          <p:nvPr>
            <p:ph type="sldNum" sz="quarter" idx="5"/>
          </p:nvPr>
        </p:nvSpPr>
        <p:spPr/>
        <p:txBody>
          <a:bodyPr/>
          <a:lstStyle/>
          <a:p>
            <a:fld id="{572DBD72-EC37-4A96-90E9-FAE8DFEB27C7}" type="slidenum">
              <a:rPr lang="en-GB" smtClean="0"/>
              <a:t>2</a:t>
            </a:fld>
            <a:endParaRPr lang="en-GB"/>
          </a:p>
        </p:txBody>
      </p:sp>
    </p:spTree>
    <p:extLst>
      <p:ext uri="{BB962C8B-B14F-4D97-AF65-F5344CB8AC3E}">
        <p14:creationId xmlns:p14="http://schemas.microsoft.com/office/powerpoint/2010/main" val="1236057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SassoonPrimaryRg"/>
              </a:rPr>
              <a:t>Bring in a selection and/or photos of food to show pupils. Ensure you include both popular and unpopular food, meat and vegetable products, organic and fair trade, and sweet and </a:t>
            </a:r>
            <a:r>
              <a:rPr lang="en-US" sz="1800" b="0" i="0" u="none" strike="noStrike" baseline="0" dirty="0" err="1">
                <a:latin typeface="SassoonPrimaryRg"/>
              </a:rPr>
              <a:t>savoury</a:t>
            </a:r>
            <a:r>
              <a:rPr lang="en-US" sz="1800" b="0" i="0" u="none" strike="noStrike" baseline="0" dirty="0">
                <a:latin typeface="SassoonPrimaryRg"/>
              </a:rPr>
              <a:t>. Discuss with the pupils which of these they would choose to eat or not eat, and why. Note down the reasons. If the following reasons do not come up, ask pupils if they make decisions based on: health, the environment </a:t>
            </a:r>
            <a:r>
              <a:rPr lang="en-GB" sz="1800" b="0" i="0" u="none" strike="noStrike" baseline="0" dirty="0">
                <a:latin typeface="SassoonPrimaryRg"/>
              </a:rPr>
              <a:t>and/or ethical beliefs.</a:t>
            </a:r>
          </a:p>
          <a:p>
            <a:pPr algn="l"/>
            <a:endParaRPr lang="en-US" sz="1800" b="0" i="0" u="none" strike="noStrike" baseline="0" dirty="0">
              <a:latin typeface="SassoonPrimaryRg"/>
            </a:endParaRPr>
          </a:p>
          <a:p>
            <a:pPr algn="l"/>
            <a:r>
              <a:rPr lang="en-US" sz="1800" b="0" i="0" u="none" strike="noStrike" baseline="0" dirty="0">
                <a:latin typeface="SassoonPrimaryRg"/>
              </a:rPr>
              <a:t>Explain that in this unit we are going to explore how what you believe affects what you choose to eat. Share that there will be a focus on Hindus, Muslims and Jewish people, and collect what pupils already know about these </a:t>
            </a:r>
            <a:r>
              <a:rPr lang="en-GB" sz="1800" b="0" i="0" u="none" strike="noStrike" baseline="0" dirty="0">
                <a:latin typeface="SassoonPrimaryRg"/>
              </a:rPr>
              <a:t>religious worldviews.</a:t>
            </a:r>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3</a:t>
            </a:fld>
            <a:endParaRPr lang="en-GB"/>
          </a:p>
        </p:txBody>
      </p:sp>
    </p:spTree>
    <p:extLst>
      <p:ext uri="{BB962C8B-B14F-4D97-AF65-F5344CB8AC3E}">
        <p14:creationId xmlns:p14="http://schemas.microsoft.com/office/powerpoint/2010/main" val="2476280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1" i="0" u="none" strike="noStrike" baseline="0" dirty="0">
                <a:latin typeface="SassoonPrimaryRg"/>
              </a:rPr>
              <a:t>Active Reading</a:t>
            </a:r>
          </a:p>
          <a:p>
            <a:pPr algn="l"/>
            <a:r>
              <a:rPr lang="en-US" sz="1800" b="0" i="0" u="none" strike="noStrike" baseline="0" dirty="0">
                <a:latin typeface="SassoonPrimaryRg"/>
              </a:rPr>
              <a:t>For these activities you will need groups of three pupils to each have a copy of Resource 4.1 on pp. 17–19 of the book. Explain that you are going to find out about the importance of beliefs regarding what people eat, involving people in three religious worldviews: Jewish, Muslim </a:t>
            </a:r>
            <a:r>
              <a:rPr lang="en-GB" sz="1800" b="0" i="0" u="none" strike="noStrike" baseline="0" dirty="0">
                <a:latin typeface="SassoonPrimaryRg"/>
              </a:rPr>
              <a:t>and Hindu people.</a:t>
            </a:r>
          </a:p>
          <a:p>
            <a:pPr algn="l"/>
            <a:endParaRPr lang="en-GB" sz="1800" b="0" i="0" u="none" strike="noStrike" baseline="0" dirty="0">
              <a:latin typeface="SassoonPrimaryRg"/>
            </a:endParaRPr>
          </a:p>
          <a:p>
            <a:pPr algn="l"/>
            <a:r>
              <a:rPr lang="en-GB" sz="1800" b="1" i="0" u="none" strike="noStrike" baseline="0" dirty="0">
                <a:latin typeface="SassoonPrimaryRg-Bold"/>
              </a:rPr>
              <a:t>Summarising</a:t>
            </a:r>
          </a:p>
          <a:p>
            <a:pPr algn="l"/>
            <a:r>
              <a:rPr lang="en-US" sz="1800" b="0" i="0" u="none" strike="noStrike" baseline="0" dirty="0">
                <a:latin typeface="SassoonPrimaryRg"/>
              </a:rPr>
              <a:t>Read the text on p. 17 to pupils and ask them to sum up what they have heard in one or two sentences.</a:t>
            </a:r>
          </a:p>
          <a:p>
            <a:pPr algn="l"/>
            <a:r>
              <a:rPr lang="en-US" sz="1800" b="0" i="0" u="none" strike="noStrike" baseline="0" dirty="0">
                <a:latin typeface="SassoonPrimaryRg"/>
              </a:rPr>
              <a:t>Next, give the text on p. 17 to each group.</a:t>
            </a:r>
          </a:p>
          <a:p>
            <a:pPr algn="l"/>
            <a:r>
              <a:rPr lang="en-GB" sz="1800" b="0" i="0" u="none" strike="noStrike" baseline="0" dirty="0">
                <a:latin typeface="SassoonPrimaryRg"/>
              </a:rPr>
              <a:t>Ask them to:</a:t>
            </a:r>
          </a:p>
          <a:p>
            <a:pPr algn="l"/>
            <a:r>
              <a:rPr lang="en-US" sz="1800" b="0" i="0" u="none" strike="noStrike" baseline="0" dirty="0">
                <a:latin typeface="SassoonPrimaryRg"/>
              </a:rPr>
              <a:t>• underline any words that they think someone would need to </a:t>
            </a:r>
            <a:r>
              <a:rPr lang="en-GB" sz="1800" b="0" i="0" u="none" strike="noStrike" baseline="0" dirty="0">
                <a:latin typeface="SassoonPrimaryRg"/>
              </a:rPr>
              <a:t>find out more about</a:t>
            </a:r>
          </a:p>
          <a:p>
            <a:pPr algn="l"/>
            <a:r>
              <a:rPr lang="en-US" sz="1800" b="0" i="0" u="none" strike="noStrike" baseline="0" dirty="0">
                <a:latin typeface="SassoonPrimaryRg"/>
              </a:rPr>
              <a:t>• write no more than five sentences that </a:t>
            </a:r>
            <a:r>
              <a:rPr lang="en-US" sz="1800" b="0" i="0" u="none" strike="noStrike" baseline="0" dirty="0" err="1">
                <a:latin typeface="SassoonPrimaryRg"/>
              </a:rPr>
              <a:t>summarise</a:t>
            </a:r>
            <a:r>
              <a:rPr lang="en-US" sz="1800" b="0" i="0" u="none" strike="noStrike" baseline="0" dirty="0">
                <a:latin typeface="SassoonPrimaryRg"/>
              </a:rPr>
              <a:t> what they </a:t>
            </a:r>
            <a:r>
              <a:rPr lang="en-GB" sz="1800" b="0" i="0" u="none" strike="noStrike" baseline="0" dirty="0">
                <a:latin typeface="SassoonPrimaryRg"/>
              </a:rPr>
              <a:t>have read</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2DBD72-EC37-4A96-90E9-FAE8DFEB27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1449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Active Reading</a:t>
            </a:r>
          </a:p>
          <a:p>
            <a:pPr algn="l"/>
            <a:r>
              <a:rPr lang="en-GB" sz="1800" b="1" i="0" u="none" strike="noStrike" baseline="0" dirty="0">
                <a:latin typeface="SassoonPrimaryRg-Bold"/>
              </a:rPr>
              <a:t>Digging deeper</a:t>
            </a:r>
          </a:p>
          <a:p>
            <a:pPr algn="l"/>
            <a:r>
              <a:rPr lang="en-US" sz="1800" b="0" i="0" u="none" strike="noStrike" baseline="0" dirty="0">
                <a:latin typeface="SassoonPrimaryRg"/>
              </a:rPr>
              <a:t>Give each group of three a copy of the three interviews on pp. 18–19. Ask each pupil to read one interview and </a:t>
            </a:r>
            <a:r>
              <a:rPr lang="en-US" sz="1800" b="0" i="0" u="none" strike="noStrike" baseline="0" dirty="0" err="1">
                <a:latin typeface="SassoonPrimaryRg"/>
              </a:rPr>
              <a:t>summarise</a:t>
            </a:r>
            <a:r>
              <a:rPr lang="en-US" sz="1800" b="0" i="0" u="none" strike="noStrike" baseline="0" dirty="0">
                <a:latin typeface="SassoonPrimaryRg"/>
              </a:rPr>
              <a:t> what they have found out using the question grid on p. 19. After filling in the grid, pupils explain to the rest of their group what they found out from their interview. Next, ask them to identify and describe similarities and differences between the different religious worldviews, and how what they believe affects what </a:t>
            </a:r>
            <a:r>
              <a:rPr lang="en-GB" sz="1800" b="0" i="0" u="none" strike="noStrike" baseline="0" dirty="0">
                <a:latin typeface="SassoonPrimaryRg"/>
              </a:rPr>
              <a:t>they choose to eat.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2DBD72-EC37-4A96-90E9-FAE8DFEB27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4850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Active Reading</a:t>
            </a:r>
          </a:p>
          <a:p>
            <a:pPr algn="l"/>
            <a:r>
              <a:rPr lang="en-GB" sz="1800" b="1" i="0" u="none" strike="noStrike" baseline="0" dirty="0">
                <a:latin typeface="SassoonPrimaryRg-Bold"/>
              </a:rPr>
              <a:t>Digging deeper</a:t>
            </a:r>
          </a:p>
          <a:p>
            <a:pPr algn="l"/>
            <a:r>
              <a:rPr lang="en-US" sz="1800" b="0" i="0" u="none" strike="noStrike" baseline="0" dirty="0">
                <a:latin typeface="SassoonPrimaryRg"/>
              </a:rPr>
              <a:t>Give each group of three a copy of the three interviews on pp. 18–19. Ask each pupil to read one interview and </a:t>
            </a:r>
            <a:r>
              <a:rPr lang="en-US" sz="1800" b="0" i="0" u="none" strike="noStrike" baseline="0" dirty="0" err="1">
                <a:latin typeface="SassoonPrimaryRg"/>
              </a:rPr>
              <a:t>summarise</a:t>
            </a:r>
            <a:r>
              <a:rPr lang="en-US" sz="1800" b="0" i="0" u="none" strike="noStrike" baseline="0" dirty="0">
                <a:latin typeface="SassoonPrimaryRg"/>
              </a:rPr>
              <a:t> what they have found out using the question grid on p. 19. After filling in the grid, pupils explain to the rest of their group what they found out from their interview. Next, ask them to identify and describe similarities and differences between the different religious worldviews, and how what they believe affects what </a:t>
            </a:r>
            <a:r>
              <a:rPr lang="en-GB" sz="1800" b="0" i="0" u="none" strike="noStrike" baseline="0" dirty="0">
                <a:latin typeface="SassoonPrimaryRg"/>
              </a:rPr>
              <a:t>they choose to eat.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2DBD72-EC37-4A96-90E9-FAE8DFEB27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2227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1" i="0" u="none" strike="noStrike" baseline="0" dirty="0">
                <a:latin typeface="SassoonPrimaryRg-Bold"/>
              </a:rPr>
              <a:t>Defining</a:t>
            </a:r>
          </a:p>
          <a:p>
            <a:pPr algn="l"/>
            <a:r>
              <a:rPr lang="en-US" sz="1800" b="0" i="0" u="none" strike="noStrike" baseline="0" dirty="0">
                <a:latin typeface="SassoonPrimaryRg"/>
              </a:rPr>
              <a:t>Go back to the words they underlined on p. 17. Underline any further words that require defining on pp. 18–19.</a:t>
            </a:r>
          </a:p>
          <a:p>
            <a:pPr algn="l"/>
            <a:r>
              <a:rPr lang="en-US" sz="1800" b="0" i="0" u="none" strike="noStrike" baseline="0" dirty="0">
                <a:latin typeface="SassoonPrimaryRg"/>
              </a:rPr>
              <a:t>Using information gained, any books or additional resources, create a glossary of terms that could be added to the</a:t>
            </a:r>
          </a:p>
          <a:p>
            <a:pPr algn="l"/>
            <a:r>
              <a:rPr lang="en-GB" sz="1800" b="0" i="0" u="none" strike="noStrike" baseline="0" dirty="0">
                <a:latin typeface="SassoonPrimaryRg"/>
              </a:rPr>
              <a:t>magazine article.</a:t>
            </a:r>
          </a:p>
          <a:p>
            <a:pPr algn="l"/>
            <a:r>
              <a:rPr lang="en-US" sz="1800" b="0" i="0" u="none" strike="noStrike" baseline="0" dirty="0">
                <a:latin typeface="SassoonPrimaryRg"/>
              </a:rPr>
              <a:t>Ensure pupils are clear on the meaning for the key words in this section of the book: kosher, </a:t>
            </a:r>
            <a:r>
              <a:rPr lang="en-US" sz="1800" b="0" i="1" u="none" strike="noStrike" baseline="0" dirty="0" err="1">
                <a:latin typeface="SassoonPrimaryRg-Italic"/>
              </a:rPr>
              <a:t>treif</a:t>
            </a:r>
            <a:r>
              <a:rPr lang="en-US" sz="1800" b="0" i="0" u="none" strike="noStrike" baseline="0" dirty="0">
                <a:latin typeface="SassoonPrimaryRg"/>
              </a:rPr>
              <a:t>, Torah, kashrut, ahimsa,</a:t>
            </a:r>
          </a:p>
          <a:p>
            <a:pPr algn="l"/>
            <a:r>
              <a:rPr lang="en-GB" sz="1800" b="0" i="0" u="none" strike="noStrike" baseline="0" dirty="0">
                <a:latin typeface="SassoonPrimaryRg"/>
              </a:rPr>
              <a:t>vegetarian, sacred, </a:t>
            </a:r>
            <a:r>
              <a:rPr lang="en-GB" sz="1800" b="0" i="1" u="none" strike="noStrike" baseline="0" dirty="0" err="1">
                <a:latin typeface="SassoonPrimaryRg-Italic"/>
              </a:rPr>
              <a:t>goshalla</a:t>
            </a:r>
            <a:r>
              <a:rPr lang="en-GB" sz="1800" b="0" i="0" u="none" strike="noStrike" baseline="0" dirty="0">
                <a:latin typeface="SassoonPrimaryRg"/>
              </a:rPr>
              <a:t>, halal, haram, Qur’an, Khalifah.</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2DBD72-EC37-4A96-90E9-FAE8DFEB27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0874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u="none" strike="noStrike" baseline="0" dirty="0">
                <a:latin typeface="SassoonPrimaryRg"/>
              </a:rPr>
              <a:t>Does everyone do the same?</a:t>
            </a:r>
          </a:p>
          <a:p>
            <a:pPr algn="l"/>
            <a:r>
              <a:rPr lang="en-US" sz="1800" b="0" i="0" u="none" strike="noStrike" baseline="0" dirty="0">
                <a:latin typeface="SassoonPrimaryRg"/>
              </a:rPr>
              <a:t>It is important that pupils understand that there is diversity of belief and </a:t>
            </a:r>
            <a:r>
              <a:rPr lang="en-GB" sz="1800" b="0" i="0" u="none" strike="noStrike" baseline="0" dirty="0">
                <a:latin typeface="SassoonPrimaryRg"/>
              </a:rPr>
              <a:t>practice within each worldview.</a:t>
            </a:r>
          </a:p>
          <a:p>
            <a:pPr algn="l"/>
            <a:endParaRPr lang="en-US" sz="1800" b="0" i="0" u="none" strike="noStrike" baseline="0" dirty="0">
              <a:latin typeface="SassoonPrimaryRg"/>
            </a:endParaRPr>
          </a:p>
          <a:p>
            <a:pPr algn="l"/>
            <a:r>
              <a:rPr lang="en-US" sz="1800" b="0" i="0" u="none" strike="noStrike" baseline="0" dirty="0">
                <a:latin typeface="SassoonPrimaryRg"/>
              </a:rPr>
              <a:t>Show a variety of foods and ask if a Jewish, Muslim or Hindu person would be happy to eat them, and why or why not.</a:t>
            </a:r>
          </a:p>
          <a:p>
            <a:pPr algn="l"/>
            <a:endParaRPr lang="en-US" sz="1800" b="0" i="0" u="none" strike="noStrike" baseline="0" dirty="0">
              <a:latin typeface="SassoonPrimaryRg"/>
            </a:endParaRPr>
          </a:p>
          <a:p>
            <a:pPr algn="l"/>
            <a:r>
              <a:rPr lang="en-US" sz="1800" b="0" i="0" u="none" strike="noStrike" baseline="0" dirty="0">
                <a:latin typeface="SassoonPrimaryRg"/>
              </a:rPr>
              <a:t>Next, ask pupils in their groups to look at Resource 4.2 on p. 20. Ask them to identify and describe similarities and</a:t>
            </a:r>
          </a:p>
          <a:p>
            <a:pPr algn="l"/>
            <a:r>
              <a:rPr lang="en-US" sz="1800" b="0" i="0" u="none" strike="noStrike" baseline="0" dirty="0">
                <a:latin typeface="SassoonPrimaryRg"/>
              </a:rPr>
              <a:t>differences within the different religious worldviews, and how what they believe affects what they choose to eat.</a:t>
            </a:r>
          </a:p>
          <a:p>
            <a:pPr algn="l"/>
            <a:endParaRPr lang="en-US" sz="1800" b="0" i="0" u="none" strike="noStrike" baseline="0" dirty="0">
              <a:latin typeface="SassoonPrimaryRg"/>
            </a:endParaRPr>
          </a:p>
          <a:p>
            <a:pPr algn="l"/>
            <a:r>
              <a:rPr lang="en-US" sz="1800" b="0" i="0" u="none" strike="noStrike" baseline="0" dirty="0">
                <a:latin typeface="SassoonPrimaryRg"/>
              </a:rPr>
              <a:t>Now reshow the foods from earlier and create some answers as to who eats what and why, with more use of terms such as ‘some’, ‘many’ and ‘most’.</a:t>
            </a:r>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8</a:t>
            </a:fld>
            <a:endParaRPr lang="en-GB"/>
          </a:p>
        </p:txBody>
      </p:sp>
    </p:spTree>
    <p:extLst>
      <p:ext uri="{BB962C8B-B14F-4D97-AF65-F5344CB8AC3E}">
        <p14:creationId xmlns:p14="http://schemas.microsoft.com/office/powerpoint/2010/main" val="16656136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u="none" strike="noStrike" baseline="0" dirty="0">
                <a:latin typeface="SassoonPrimaryRg"/>
              </a:rPr>
              <a:t>Does everyone do the same?</a:t>
            </a:r>
          </a:p>
          <a:p>
            <a:pPr algn="l"/>
            <a:r>
              <a:rPr lang="en-US" sz="1800" b="0" i="0" u="none" strike="noStrike" baseline="0" dirty="0">
                <a:latin typeface="SassoonPrimaryRg"/>
              </a:rPr>
              <a:t>It is important that pupils understand that there is diversity of belief and </a:t>
            </a:r>
            <a:r>
              <a:rPr lang="en-GB" sz="1800" b="0" i="0" u="none" strike="noStrike" baseline="0" dirty="0">
                <a:latin typeface="SassoonPrimaryRg"/>
              </a:rPr>
              <a:t>practice within each worldview.</a:t>
            </a:r>
          </a:p>
          <a:p>
            <a:pPr algn="l"/>
            <a:endParaRPr lang="en-US" sz="1800" b="0" i="0" u="none" strike="noStrike" baseline="0" dirty="0">
              <a:latin typeface="SassoonPrimaryRg"/>
            </a:endParaRPr>
          </a:p>
          <a:p>
            <a:pPr algn="l"/>
            <a:r>
              <a:rPr lang="en-US" sz="1800" b="0" i="0" u="none" strike="noStrike" baseline="0" dirty="0">
                <a:latin typeface="SassoonPrimaryRg"/>
              </a:rPr>
              <a:t>Show a variety of foods and ask if a Jewish, Muslim or Hindu person would be happy to eat them, and why or why not.</a:t>
            </a:r>
          </a:p>
          <a:p>
            <a:pPr algn="l"/>
            <a:endParaRPr lang="en-US" sz="1800" b="0" i="0" u="none" strike="noStrike" baseline="0" dirty="0">
              <a:latin typeface="SassoonPrimaryRg"/>
            </a:endParaRPr>
          </a:p>
          <a:p>
            <a:pPr algn="l"/>
            <a:r>
              <a:rPr lang="en-US" sz="1800" b="0" i="0" u="none" strike="noStrike" baseline="0" dirty="0">
                <a:latin typeface="SassoonPrimaryRg"/>
              </a:rPr>
              <a:t>Next, ask pupils in their groups to look at Resource 4.2 on p. 20. Ask them to identify and describe similarities and</a:t>
            </a:r>
          </a:p>
          <a:p>
            <a:pPr algn="l"/>
            <a:r>
              <a:rPr lang="en-US" sz="1800" b="0" i="0" u="none" strike="noStrike" baseline="0" dirty="0">
                <a:latin typeface="SassoonPrimaryRg"/>
              </a:rPr>
              <a:t>differences within the different religious worldviews, and how what they believe affects what they choose to eat.</a:t>
            </a:r>
          </a:p>
          <a:p>
            <a:pPr algn="l"/>
            <a:endParaRPr lang="en-US" sz="1800" b="0" i="0" u="none" strike="noStrike" baseline="0" dirty="0">
              <a:latin typeface="SassoonPrimaryRg"/>
            </a:endParaRPr>
          </a:p>
          <a:p>
            <a:pPr algn="l"/>
            <a:r>
              <a:rPr lang="en-US" sz="1800" b="0" i="0" u="none" strike="noStrike" baseline="0" dirty="0">
                <a:latin typeface="SassoonPrimaryRg"/>
              </a:rPr>
              <a:t>Now reshow the foods from earlier and create some answers as to who eats what and why, with more use of terms such as ‘some’, ‘many’ and ‘most’.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2DBD72-EC37-4A96-90E9-FAE8DFEB27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7257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SassoonPrimaryRg"/>
              </a:rPr>
              <a:t>Below are three suggested writing activities. You can either allow pupils to choose the activity, match the activities to</a:t>
            </a:r>
          </a:p>
          <a:p>
            <a:pPr algn="l"/>
            <a:r>
              <a:rPr lang="en-US" sz="1800" b="0" i="0" u="none" strike="noStrike" baseline="0" dirty="0">
                <a:latin typeface="SassoonPrimaryRg"/>
              </a:rPr>
              <a:t>the age and ability of the pupil or use a writing style that links with the learning you are doing in English. Each of these tasks allows pupils to apply what they have learnt about food laws, practices and how what people believe affects what they eat. The menu-writing task may be suitable for less able or younger pupils.</a:t>
            </a:r>
          </a:p>
          <a:p>
            <a:pPr algn="l"/>
            <a:r>
              <a:rPr lang="en-GB" sz="1800" b="1" i="0" u="none" strike="noStrike" baseline="0" dirty="0">
                <a:latin typeface="SassoonPrimaryRg-Bold"/>
              </a:rPr>
              <a:t>Menu</a:t>
            </a:r>
          </a:p>
          <a:p>
            <a:pPr algn="l"/>
            <a:r>
              <a:rPr lang="en-US" sz="1800" b="0" i="0" u="none" strike="noStrike" baseline="0" dirty="0">
                <a:latin typeface="SassoonPrimaryRg"/>
              </a:rPr>
              <a:t>Ask pupils to create a menu for a buffet where there will be Hindu, Jewish and Muslim people in attendance. Make sure</a:t>
            </a:r>
          </a:p>
          <a:p>
            <a:pPr algn="l"/>
            <a:r>
              <a:rPr lang="en-US" sz="1800" b="0" i="0" u="none" strike="noStrike" baseline="0" dirty="0">
                <a:latin typeface="SassoonPrimaryRg"/>
              </a:rPr>
              <a:t>the menu has plenty of food that everyone can eat. In the </a:t>
            </a:r>
            <a:r>
              <a:rPr lang="en-GB" sz="1800" b="0" i="0" u="none" strike="noStrike" baseline="0" dirty="0">
                <a:latin typeface="SassoonPrimaryRg"/>
              </a:rPr>
              <a:t>explanation they must include:</a:t>
            </a:r>
          </a:p>
          <a:p>
            <a:pPr algn="l"/>
            <a:r>
              <a:rPr lang="en-US" sz="1800" b="0" i="0" u="none" strike="noStrike" baseline="0" dirty="0">
                <a:latin typeface="SassoonPrimaryRg"/>
              </a:rPr>
              <a:t>• key vocabulary from the glossary task</a:t>
            </a:r>
          </a:p>
          <a:p>
            <a:pPr algn="l"/>
            <a:r>
              <a:rPr lang="en-US" sz="1800" b="0" i="0" u="none" strike="noStrike" baseline="0" dirty="0">
                <a:latin typeface="SassoonPrimaryRg"/>
              </a:rPr>
              <a:t>• on an annotated version of the menu, an explanation of why food has been excluded or included</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2DBD72-EC37-4A96-90E9-FAE8DFEB27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6222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1" i="0" u="none" strike="noStrike" baseline="0" dirty="0">
                <a:latin typeface="SassoonPrimaryRg-Bold"/>
              </a:rPr>
              <a:t>Factsheet on food</a:t>
            </a:r>
          </a:p>
          <a:p>
            <a:pPr algn="l"/>
            <a:r>
              <a:rPr lang="en-US" sz="1800" b="0" i="0" u="none" strike="noStrike" baseline="0" dirty="0">
                <a:latin typeface="SassoonPrimaryRg"/>
              </a:rPr>
              <a:t>Ask pupils to create a factsheet for a local food business to display in its kitchen. In the explanation they must include:</a:t>
            </a:r>
          </a:p>
          <a:p>
            <a:pPr algn="l"/>
            <a:r>
              <a:rPr lang="en-US" sz="1800" b="0" i="0" u="none" strike="noStrike" baseline="0" dirty="0">
                <a:latin typeface="SassoonPrimaryRg"/>
              </a:rPr>
              <a:t>• key vocabulary from the glossary task</a:t>
            </a:r>
          </a:p>
          <a:p>
            <a:pPr algn="l"/>
            <a:r>
              <a:rPr lang="en-US" sz="1800" b="0" i="0" u="none" strike="noStrike" baseline="0" dirty="0">
                <a:latin typeface="SassoonPrimaryRg"/>
              </a:rPr>
              <a:t>• an explanation of what food can or cannot be eaten by many members of these three religious worldviews</a:t>
            </a:r>
          </a:p>
          <a:p>
            <a:pPr algn="l"/>
            <a:r>
              <a:rPr lang="en-US" sz="1800" b="0" i="0" u="none" strike="noStrike" baseline="0" dirty="0">
                <a:latin typeface="SassoonPrimaryRg"/>
              </a:rPr>
              <a:t>• useful labelled and/or annotated diagrams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2DBD72-EC37-4A96-90E9-FAE8DFEB27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152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1" i="0" u="none" strike="noStrike" baseline="0" dirty="0">
                <a:latin typeface="SassoonPrimaryRg-Bold"/>
              </a:rPr>
              <a:t>Leaflet</a:t>
            </a:r>
          </a:p>
          <a:p>
            <a:pPr algn="l"/>
            <a:r>
              <a:rPr lang="en-US" sz="1800" b="0" i="0" u="none" strike="noStrike" baseline="0" dirty="0">
                <a:latin typeface="SassoonPrimaryRg"/>
              </a:rPr>
              <a:t>Ask pupils to write a leaflet about food in different religious worldviews to be placed in a local library or community</a:t>
            </a:r>
          </a:p>
          <a:p>
            <a:pPr algn="l"/>
            <a:r>
              <a:rPr lang="en-US" sz="1800" b="0" i="0" u="none" strike="noStrike" baseline="0" dirty="0" err="1">
                <a:latin typeface="SassoonPrimaryRg"/>
              </a:rPr>
              <a:t>centre</a:t>
            </a:r>
            <a:r>
              <a:rPr lang="en-US" sz="1800" b="0" i="0" u="none" strike="noStrike" baseline="0" dirty="0">
                <a:latin typeface="SassoonPrimaryRg"/>
              </a:rPr>
              <a:t>. In the leaflet they must include:</a:t>
            </a:r>
          </a:p>
          <a:p>
            <a:pPr algn="l"/>
            <a:r>
              <a:rPr lang="en-US" sz="1800" b="0" i="0" u="none" strike="noStrike" baseline="0" dirty="0">
                <a:latin typeface="SassoonPrimaryRg"/>
              </a:rPr>
              <a:t>• an explanation of why some Hindus, Muslims and Jewish people eat or do not eat certain foods</a:t>
            </a:r>
          </a:p>
          <a:p>
            <a:pPr algn="l"/>
            <a:r>
              <a:rPr lang="en-US" sz="1800" b="0" i="0" u="none" strike="noStrike" baseline="0" dirty="0">
                <a:latin typeface="SassoonPrimaryRg"/>
              </a:rPr>
              <a:t>• two or three examples of the decisions that a person might be faced with around food</a:t>
            </a:r>
          </a:p>
          <a:p>
            <a:pPr algn="l"/>
            <a:r>
              <a:rPr lang="en-US" sz="1800" b="0" i="0" u="none" strike="noStrike" baseline="0" dirty="0">
                <a:latin typeface="SassoonPrimaryRg"/>
              </a:rPr>
              <a:t>• quotes from people who belong to the religious worldviews</a:t>
            </a:r>
          </a:p>
          <a:p>
            <a:pPr algn="l"/>
            <a:r>
              <a:rPr lang="en-US" sz="1800" b="0" i="0" u="none" strike="noStrike" baseline="0" dirty="0">
                <a:latin typeface="SassoonPrimaryRg"/>
              </a:rPr>
              <a:t>• examples of foods that are or are not eaten by many who are members of these religious communities</a:t>
            </a:r>
          </a:p>
          <a:p>
            <a:pPr algn="l"/>
            <a:r>
              <a:rPr lang="en-GB" sz="1800" b="0" i="0" u="none" strike="noStrike" baseline="0" dirty="0">
                <a:latin typeface="SassoonPrimaryRg"/>
              </a:rPr>
              <a:t>• useful diagrams</a:t>
            </a:r>
          </a:p>
          <a:p>
            <a:pPr algn="l"/>
            <a:r>
              <a:rPr lang="en-US" sz="1800" b="0" i="0" u="none" strike="noStrike" baseline="0" dirty="0">
                <a:latin typeface="SassoonPrimaryRg"/>
              </a:rPr>
              <a:t>• key vocabulary with definitions, referring to their glossary</a:t>
            </a:r>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12</a:t>
            </a:fld>
            <a:endParaRPr lang="en-GB"/>
          </a:p>
        </p:txBody>
      </p:sp>
    </p:spTree>
    <p:extLst>
      <p:ext uri="{BB962C8B-B14F-4D97-AF65-F5344CB8AC3E}">
        <p14:creationId xmlns:p14="http://schemas.microsoft.com/office/powerpoint/2010/main" val="3329395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dirty="0"/>
              <a:t>Do the pupils know what these words mean? Are they aware which relate to Jewish practice, which to Hindu practice, which to Muslim practice and which to more than one? Will they remember in two weeks or half a terms time? When will they need these terms again?</a:t>
            </a:r>
          </a:p>
          <a:p>
            <a:pPr algn="l"/>
            <a:endParaRPr lang="en-US" sz="1800" dirty="0"/>
          </a:p>
          <a:p>
            <a:pPr algn="l"/>
            <a:r>
              <a:rPr lang="en-US" sz="1800" dirty="0"/>
              <a:t>Can pupils</a:t>
            </a:r>
          </a:p>
          <a:p>
            <a:pPr marL="285750" indent="-285750" algn="l" defTabSz="914400" rtl="0" eaLnBrk="1" latinLnBrk="0" hangingPunct="1">
              <a:buFont typeface="Arial" panose="020B0604020202020204" pitchFamily="34" charset="0"/>
              <a:buChar char="•"/>
            </a:pPr>
            <a:r>
              <a:rPr lang="en-US" sz="1800" b="0" i="0" u="none" strike="noStrike" kern="1200" baseline="0" dirty="0">
                <a:solidFill>
                  <a:srgbClr val="E73323"/>
                </a:solidFill>
                <a:latin typeface="SassoonPrimaryRg"/>
                <a:ea typeface="+mn-ea"/>
                <a:cs typeface="+mn-cs"/>
              </a:rPr>
              <a:t>Describe and explain some of the key beliefs about food in the Hindu </a:t>
            </a:r>
            <a:r>
              <a:rPr lang="en-GB" sz="1800" b="0" i="0" u="none" strike="noStrike" kern="1200" baseline="0" dirty="0">
                <a:solidFill>
                  <a:srgbClr val="E73323"/>
                </a:solidFill>
                <a:latin typeface="SassoonPrimaryRg"/>
                <a:ea typeface="+mn-ea"/>
                <a:cs typeface="+mn-cs"/>
              </a:rPr>
              <a:t>dharma, Judaism and Islam.</a:t>
            </a:r>
          </a:p>
          <a:p>
            <a:pPr marL="285750" indent="-285750" algn="l" defTabSz="914400" rtl="0" eaLnBrk="1" latinLnBrk="0" hangingPunct="1">
              <a:buFont typeface="Arial" panose="020B0604020202020204" pitchFamily="34" charset="0"/>
              <a:buChar char="•"/>
            </a:pPr>
            <a:r>
              <a:rPr lang="en-US" sz="1800" b="0" i="0" u="none" strike="noStrike" kern="1200" baseline="0" dirty="0">
                <a:solidFill>
                  <a:srgbClr val="E73323"/>
                </a:solidFill>
                <a:latin typeface="SassoonPrimaryRg"/>
                <a:ea typeface="+mn-ea"/>
                <a:cs typeface="+mn-cs"/>
              </a:rPr>
              <a:t>Describe some ways in which beliefs about food are shown in the way </a:t>
            </a:r>
            <a:r>
              <a:rPr lang="en-GB" sz="1800" b="0" i="0" u="none" strike="noStrike" kern="1200" baseline="0" dirty="0">
                <a:solidFill>
                  <a:srgbClr val="E73323"/>
                </a:solidFill>
                <a:latin typeface="SassoonPrimaryRg"/>
                <a:ea typeface="+mn-ea"/>
                <a:cs typeface="+mn-cs"/>
              </a:rPr>
              <a:t>people live.</a:t>
            </a:r>
          </a:p>
          <a:p>
            <a:pPr marL="285750" indent="-285750" algn="l" defTabSz="914400" rtl="0" eaLnBrk="1" latinLnBrk="0" hangingPunct="1">
              <a:buFont typeface="Arial" panose="020B0604020202020204" pitchFamily="34" charset="0"/>
              <a:buChar char="•"/>
            </a:pPr>
            <a:r>
              <a:rPr lang="en-US" sz="1800" b="0" i="0" u="none" strike="noStrike" kern="1200" baseline="0" dirty="0">
                <a:solidFill>
                  <a:srgbClr val="E73323"/>
                </a:solidFill>
                <a:latin typeface="SassoonPrimaryRg"/>
                <a:ea typeface="+mn-ea"/>
                <a:cs typeface="+mn-cs"/>
              </a:rPr>
              <a:t>Make connections between the laws and practices about food in different </a:t>
            </a:r>
            <a:r>
              <a:rPr lang="en-GB" sz="1800" b="0" i="0" u="none" strike="noStrike" kern="1200" baseline="0" dirty="0">
                <a:solidFill>
                  <a:srgbClr val="E73323"/>
                </a:solidFill>
                <a:latin typeface="SassoonPrimaryRg"/>
                <a:ea typeface="+mn-ea"/>
                <a:cs typeface="+mn-cs"/>
              </a:rPr>
              <a:t>religious worldviews, explaining their importance to different people.</a:t>
            </a:r>
            <a:endParaRPr lang="en-US" sz="1800" b="0" i="0" u="none" strike="noStrike" kern="1200" baseline="0" dirty="0">
              <a:solidFill>
                <a:srgbClr val="E73323"/>
              </a:solidFill>
              <a:latin typeface="SassoonPrimaryRg"/>
              <a:ea typeface="+mn-ea"/>
              <a:cs typeface="+mn-cs"/>
            </a:endParaRPr>
          </a:p>
          <a:p>
            <a:pPr algn="l"/>
            <a:endParaRPr lang="en-US" sz="1800" dirty="0"/>
          </a:p>
          <a:p>
            <a:pPr algn="l"/>
            <a:endParaRPr lang="en-GB" sz="1800" dirty="0"/>
          </a:p>
          <a:p>
            <a:pPr algn="l"/>
            <a:endParaRPr lang="en-GB" sz="1800" b="0" i="0" u="none" strike="noStrike" baseline="0" dirty="0">
              <a:latin typeface="SassoonPrimaryRg"/>
            </a:endParaRPr>
          </a:p>
          <a:p>
            <a:pPr algn="l"/>
            <a:endParaRPr lang="en-GB" sz="1800" b="0" i="0" u="none" strike="noStrike" baseline="0" dirty="0">
              <a:latin typeface="SassoonPrimaryRg"/>
            </a:endParaRPr>
          </a:p>
          <a:p>
            <a:pPr algn="l"/>
            <a:endParaRPr lang="en-GB" sz="1800" b="0" i="0" u="none" strike="noStrike" baseline="0" dirty="0">
              <a:latin typeface="SassoonPrimaryRg"/>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2DBD72-EC37-4A96-90E9-FAE8DFEB27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955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612144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055853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F845C3-8CC0-44D6-B07E-4F9E1DE984A5}"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604092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F845C3-8CC0-44D6-B07E-4F9E1DE984A5}"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47947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F845C3-8CC0-44D6-B07E-4F9E1DE984A5}" type="datetimeFigureOut">
              <a:rPr lang="en-GB" smtClean="0"/>
              <a:t>29/04/2022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15197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F845C3-8CC0-44D6-B07E-4F9E1DE984A5}" type="datetimeFigureOut">
              <a:rPr lang="en-GB" smtClean="0"/>
              <a:t>29/04/2022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141538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F845C3-8CC0-44D6-B07E-4F9E1DE984A5}" type="datetimeFigureOut">
              <a:rPr lang="en-GB" smtClean="0"/>
              <a:t>29/04/2022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241176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F845C3-8CC0-44D6-B07E-4F9E1DE984A5}"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278691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F845C3-8CC0-44D6-B07E-4F9E1DE984A5}"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416797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194762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841191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F845C3-8CC0-44D6-B07E-4F9E1DE984A5}" type="datetimeFigureOut">
              <a:rPr lang="en-GB" smtClean="0"/>
              <a:t>29/04/2022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094663-4A7E-4C1A-B91E-1A1B2428B52A}" type="slidenum">
              <a:rPr lang="en-GB" smtClean="0"/>
              <a:t>‹#›</a:t>
            </a:fld>
            <a:endParaRPr lang="en-GB"/>
          </a:p>
        </p:txBody>
      </p:sp>
    </p:spTree>
    <p:extLst>
      <p:ext uri="{BB962C8B-B14F-4D97-AF65-F5344CB8AC3E}">
        <p14:creationId xmlns:p14="http://schemas.microsoft.com/office/powerpoint/2010/main" val="2305660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jpg"/><Relationship Id="rId7" Type="http://schemas.openxmlformats.org/officeDocument/2006/relationships/diagramLayout" Target="../diagrams/layout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Data" Target="../diagrams/data1.xml"/><Relationship Id="rId5" Type="http://schemas.openxmlformats.org/officeDocument/2006/relationships/image" Target="../media/image8.png"/><Relationship Id="rId10" Type="http://schemas.microsoft.com/office/2007/relationships/diagramDrawing" Target="../diagrams/drawing1.xml"/><Relationship Id="rId4" Type="http://schemas.openxmlformats.org/officeDocument/2006/relationships/image" Target="../media/image3.png"/><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18" Type="http://schemas.openxmlformats.org/officeDocument/2006/relationships/image" Target="../media/image25.svg"/><Relationship Id="rId3" Type="http://schemas.openxmlformats.org/officeDocument/2006/relationships/image" Target="../media/image2.jpg"/><Relationship Id="rId7" Type="http://schemas.openxmlformats.org/officeDocument/2006/relationships/image" Target="../media/image14.png"/><Relationship Id="rId12" Type="http://schemas.openxmlformats.org/officeDocument/2006/relationships/image" Target="../media/image19.svg"/><Relationship Id="rId17" Type="http://schemas.openxmlformats.org/officeDocument/2006/relationships/image" Target="../media/image24.png"/><Relationship Id="rId2" Type="http://schemas.openxmlformats.org/officeDocument/2006/relationships/notesSlide" Target="../notesSlides/notesSlide7.xml"/><Relationship Id="rId16" Type="http://schemas.openxmlformats.org/officeDocument/2006/relationships/image" Target="../media/image23.svg"/><Relationship Id="rId1" Type="http://schemas.openxmlformats.org/officeDocument/2006/relationships/slideLayout" Target="../slideLayouts/slideLayout1.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image" Target="../media/image22.png"/><Relationship Id="rId10" Type="http://schemas.openxmlformats.org/officeDocument/2006/relationships/image" Target="../media/image17.svg"/><Relationship Id="rId4" Type="http://schemas.openxmlformats.org/officeDocument/2006/relationships/image" Target="../media/image3.png"/><Relationship Id="rId9" Type="http://schemas.openxmlformats.org/officeDocument/2006/relationships/image" Target="../media/image16.png"/><Relationship Id="rId14" Type="http://schemas.openxmlformats.org/officeDocument/2006/relationships/image" Target="../media/image21.svg"/></Relationships>
</file>

<file path=ppt/slides/_rels/slide9.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18" Type="http://schemas.openxmlformats.org/officeDocument/2006/relationships/image" Target="../media/image25.svg"/><Relationship Id="rId3" Type="http://schemas.openxmlformats.org/officeDocument/2006/relationships/image" Target="../media/image2.jpg"/><Relationship Id="rId7" Type="http://schemas.openxmlformats.org/officeDocument/2006/relationships/image" Target="../media/image14.png"/><Relationship Id="rId12" Type="http://schemas.openxmlformats.org/officeDocument/2006/relationships/image" Target="../media/image19.svg"/><Relationship Id="rId17" Type="http://schemas.openxmlformats.org/officeDocument/2006/relationships/image" Target="../media/image24.png"/><Relationship Id="rId2" Type="http://schemas.openxmlformats.org/officeDocument/2006/relationships/notesSlide" Target="../notesSlides/notesSlide8.xml"/><Relationship Id="rId16" Type="http://schemas.openxmlformats.org/officeDocument/2006/relationships/image" Target="../media/image23.svg"/><Relationship Id="rId1" Type="http://schemas.openxmlformats.org/officeDocument/2006/relationships/slideLayout" Target="../slideLayouts/slideLayout1.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image" Target="../media/image22.png"/><Relationship Id="rId10" Type="http://schemas.openxmlformats.org/officeDocument/2006/relationships/image" Target="../media/image17.svg"/><Relationship Id="rId4" Type="http://schemas.openxmlformats.org/officeDocument/2006/relationships/image" Target="../media/image3.png"/><Relationship Id="rId9" Type="http://schemas.openxmlformats.org/officeDocument/2006/relationships/image" Target="../media/image16.png"/><Relationship Id="rId14" Type="http://schemas.openxmlformats.org/officeDocument/2006/relationships/image" Target="../media/image21.svg"/></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38954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0"/>
            <a:ext cx="8362335" cy="1759657"/>
          </a:xfrm>
          <a:prstGeom prst="rect">
            <a:avLst/>
          </a:prstGeom>
        </p:spPr>
      </p:pic>
      <p:sp>
        <p:nvSpPr>
          <p:cNvPr id="5" name="TextBox 4">
            <a:extLst>
              <a:ext uri="{FF2B5EF4-FFF2-40B4-BE49-F238E27FC236}">
                <a16:creationId xmlns:a16="http://schemas.microsoft.com/office/drawing/2014/main" id="{AFCEFC1F-FAE0-49B1-876A-A3607CA3D917}"/>
              </a:ext>
            </a:extLst>
          </p:cNvPr>
          <p:cNvSpPr txBox="1"/>
          <p:nvPr/>
        </p:nvSpPr>
        <p:spPr>
          <a:xfrm>
            <a:off x="182365" y="1320700"/>
            <a:ext cx="3293628" cy="1938992"/>
          </a:xfrm>
          <a:prstGeom prst="rect">
            <a:avLst/>
          </a:prstGeom>
          <a:noFill/>
        </p:spPr>
        <p:txBody>
          <a:bodyPr wrap="square">
            <a:spAutoFit/>
          </a:bodyPr>
          <a:lstStyle/>
          <a:p>
            <a:pPr>
              <a:defRPr/>
            </a:pPr>
            <a:r>
              <a:rPr lang="en-US" sz="2400" b="1" dirty="0">
                <a:solidFill>
                  <a:prstClr val="black"/>
                </a:solidFill>
                <a:latin typeface="Calibri" panose="020F0502020204030204"/>
              </a:rPr>
              <a:t>Which of these words do you know? Over the next few lessons we will learn these words and their meanings.</a:t>
            </a:r>
            <a:endParaRPr lang="en-GB" sz="2400" b="1" dirty="0">
              <a:solidFill>
                <a:prstClr val="black"/>
              </a:solidFill>
              <a:latin typeface="Calibri" panose="020F0502020204030204"/>
            </a:endParaRPr>
          </a:p>
        </p:txBody>
      </p:sp>
      <p:sp>
        <p:nvSpPr>
          <p:cNvPr id="3" name="Rectangle: Rounded Corners 2">
            <a:extLst>
              <a:ext uri="{FF2B5EF4-FFF2-40B4-BE49-F238E27FC236}">
                <a16:creationId xmlns:a16="http://schemas.microsoft.com/office/drawing/2014/main" id="{0A3817C0-78BF-41B4-AC03-44717504E425}"/>
              </a:ext>
            </a:extLst>
          </p:cNvPr>
          <p:cNvSpPr/>
          <p:nvPr/>
        </p:nvSpPr>
        <p:spPr>
          <a:xfrm>
            <a:off x="376303" y="3718483"/>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Kosher</a:t>
            </a:r>
          </a:p>
        </p:txBody>
      </p:sp>
      <p:sp>
        <p:nvSpPr>
          <p:cNvPr id="8" name="Rectangle: Rounded Corners 7">
            <a:extLst>
              <a:ext uri="{FF2B5EF4-FFF2-40B4-BE49-F238E27FC236}">
                <a16:creationId xmlns:a16="http://schemas.microsoft.com/office/drawing/2014/main" id="{B37DB99B-3276-43AB-9405-F5BFF5E0CD08}"/>
              </a:ext>
            </a:extLst>
          </p:cNvPr>
          <p:cNvSpPr/>
          <p:nvPr/>
        </p:nvSpPr>
        <p:spPr>
          <a:xfrm>
            <a:off x="5185314" y="1282315"/>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err="1"/>
              <a:t>goshalla</a:t>
            </a:r>
            <a:endParaRPr lang="en-GB" sz="2800" dirty="0"/>
          </a:p>
        </p:txBody>
      </p:sp>
      <p:sp>
        <p:nvSpPr>
          <p:cNvPr id="9" name="Rectangle: Rounded Corners 8">
            <a:extLst>
              <a:ext uri="{FF2B5EF4-FFF2-40B4-BE49-F238E27FC236}">
                <a16:creationId xmlns:a16="http://schemas.microsoft.com/office/drawing/2014/main" id="{A2C2ABDF-42BB-4E69-A62C-831BCF44E95F}"/>
              </a:ext>
            </a:extLst>
          </p:cNvPr>
          <p:cNvSpPr/>
          <p:nvPr/>
        </p:nvSpPr>
        <p:spPr>
          <a:xfrm>
            <a:off x="3475993" y="2503126"/>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Torah</a:t>
            </a:r>
          </a:p>
        </p:txBody>
      </p:sp>
      <p:sp>
        <p:nvSpPr>
          <p:cNvPr id="10" name="Rectangle: Rounded Corners 9">
            <a:extLst>
              <a:ext uri="{FF2B5EF4-FFF2-40B4-BE49-F238E27FC236}">
                <a16:creationId xmlns:a16="http://schemas.microsoft.com/office/drawing/2014/main" id="{88ECEFEC-BFD4-410C-87AF-994EA6F825D7}"/>
              </a:ext>
            </a:extLst>
          </p:cNvPr>
          <p:cNvSpPr/>
          <p:nvPr/>
        </p:nvSpPr>
        <p:spPr>
          <a:xfrm>
            <a:off x="6330331" y="2840222"/>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ahimsa</a:t>
            </a:r>
          </a:p>
        </p:txBody>
      </p:sp>
      <p:sp>
        <p:nvSpPr>
          <p:cNvPr id="11" name="Rectangle: Rounded Corners 10">
            <a:extLst>
              <a:ext uri="{FF2B5EF4-FFF2-40B4-BE49-F238E27FC236}">
                <a16:creationId xmlns:a16="http://schemas.microsoft.com/office/drawing/2014/main" id="{6A8F8824-508A-4E86-8E94-CDF5B4B13E17}"/>
              </a:ext>
            </a:extLst>
          </p:cNvPr>
          <p:cNvSpPr/>
          <p:nvPr/>
        </p:nvSpPr>
        <p:spPr>
          <a:xfrm>
            <a:off x="4418148" y="3914965"/>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kashrut</a:t>
            </a:r>
          </a:p>
        </p:txBody>
      </p:sp>
      <p:sp>
        <p:nvSpPr>
          <p:cNvPr id="12" name="Rectangle: Rounded Corners 11">
            <a:extLst>
              <a:ext uri="{FF2B5EF4-FFF2-40B4-BE49-F238E27FC236}">
                <a16:creationId xmlns:a16="http://schemas.microsoft.com/office/drawing/2014/main" id="{BF9F37E7-E421-4437-9157-F3D1C8FE9942}"/>
              </a:ext>
            </a:extLst>
          </p:cNvPr>
          <p:cNvSpPr/>
          <p:nvPr/>
        </p:nvSpPr>
        <p:spPr>
          <a:xfrm>
            <a:off x="7443219" y="952152"/>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sacred</a:t>
            </a:r>
          </a:p>
        </p:txBody>
      </p:sp>
      <p:sp>
        <p:nvSpPr>
          <p:cNvPr id="13" name="Rectangle: Rounded Corners 12">
            <a:extLst>
              <a:ext uri="{FF2B5EF4-FFF2-40B4-BE49-F238E27FC236}">
                <a16:creationId xmlns:a16="http://schemas.microsoft.com/office/drawing/2014/main" id="{38CF9157-DCD6-452A-910E-DAD63554E1AF}"/>
              </a:ext>
            </a:extLst>
          </p:cNvPr>
          <p:cNvSpPr/>
          <p:nvPr/>
        </p:nvSpPr>
        <p:spPr>
          <a:xfrm>
            <a:off x="1975367" y="4846073"/>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err="1"/>
              <a:t>Treif</a:t>
            </a:r>
            <a:endParaRPr lang="en-GB" sz="2800" dirty="0"/>
          </a:p>
        </p:txBody>
      </p:sp>
      <p:sp>
        <p:nvSpPr>
          <p:cNvPr id="14" name="Rectangle: Rounded Corners 13">
            <a:extLst>
              <a:ext uri="{FF2B5EF4-FFF2-40B4-BE49-F238E27FC236}">
                <a16:creationId xmlns:a16="http://schemas.microsoft.com/office/drawing/2014/main" id="{D0F0169F-F019-4A40-A9C2-98BB7ABC6D02}"/>
              </a:ext>
            </a:extLst>
          </p:cNvPr>
          <p:cNvSpPr/>
          <p:nvPr/>
        </p:nvSpPr>
        <p:spPr>
          <a:xfrm>
            <a:off x="6096000" y="5058455"/>
            <a:ext cx="2114386"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vegetarian</a:t>
            </a:r>
          </a:p>
        </p:txBody>
      </p:sp>
      <p:sp>
        <p:nvSpPr>
          <p:cNvPr id="15" name="Rectangle: Rounded Corners 14">
            <a:extLst>
              <a:ext uri="{FF2B5EF4-FFF2-40B4-BE49-F238E27FC236}">
                <a16:creationId xmlns:a16="http://schemas.microsoft.com/office/drawing/2014/main" id="{08AD35B0-DC3E-454C-AFB3-F7DE64A8D18E}"/>
              </a:ext>
            </a:extLst>
          </p:cNvPr>
          <p:cNvSpPr/>
          <p:nvPr/>
        </p:nvSpPr>
        <p:spPr>
          <a:xfrm>
            <a:off x="8362335" y="2324342"/>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haram</a:t>
            </a:r>
          </a:p>
        </p:txBody>
      </p:sp>
      <p:sp>
        <p:nvSpPr>
          <p:cNvPr id="16" name="Rectangle: Rounded Corners 15">
            <a:extLst>
              <a:ext uri="{FF2B5EF4-FFF2-40B4-BE49-F238E27FC236}">
                <a16:creationId xmlns:a16="http://schemas.microsoft.com/office/drawing/2014/main" id="{3F235607-1C81-4520-BEFA-7E6AE8EA380C}"/>
              </a:ext>
            </a:extLst>
          </p:cNvPr>
          <p:cNvSpPr/>
          <p:nvPr/>
        </p:nvSpPr>
        <p:spPr>
          <a:xfrm>
            <a:off x="10368508" y="3238742"/>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Qur’an</a:t>
            </a:r>
          </a:p>
        </p:txBody>
      </p:sp>
      <p:sp>
        <p:nvSpPr>
          <p:cNvPr id="17" name="Rectangle: Rounded Corners 16">
            <a:extLst>
              <a:ext uri="{FF2B5EF4-FFF2-40B4-BE49-F238E27FC236}">
                <a16:creationId xmlns:a16="http://schemas.microsoft.com/office/drawing/2014/main" id="{0E2FF6D6-6F8D-408A-9E1B-BDDA7A217F3F}"/>
              </a:ext>
            </a:extLst>
          </p:cNvPr>
          <p:cNvSpPr/>
          <p:nvPr/>
        </p:nvSpPr>
        <p:spPr>
          <a:xfrm>
            <a:off x="10474898" y="1086543"/>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halal</a:t>
            </a:r>
          </a:p>
        </p:txBody>
      </p:sp>
      <p:sp>
        <p:nvSpPr>
          <p:cNvPr id="18" name="Rectangle: Rounded Corners 17">
            <a:extLst>
              <a:ext uri="{FF2B5EF4-FFF2-40B4-BE49-F238E27FC236}">
                <a16:creationId xmlns:a16="http://schemas.microsoft.com/office/drawing/2014/main" id="{0D83FE30-0824-4D62-B7F5-70B1282671DB}"/>
              </a:ext>
            </a:extLst>
          </p:cNvPr>
          <p:cNvSpPr/>
          <p:nvPr/>
        </p:nvSpPr>
        <p:spPr>
          <a:xfrm>
            <a:off x="9449466" y="4781928"/>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khalifah</a:t>
            </a:r>
          </a:p>
        </p:txBody>
      </p:sp>
    </p:spTree>
    <p:extLst>
      <p:ext uri="{BB962C8B-B14F-4D97-AF65-F5344CB8AC3E}">
        <p14:creationId xmlns:p14="http://schemas.microsoft.com/office/powerpoint/2010/main" val="882045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0"/>
            <a:ext cx="8362335" cy="1759657"/>
          </a:xfrm>
          <a:prstGeom prst="rect">
            <a:avLst/>
          </a:prstGeom>
        </p:spPr>
      </p:pic>
      <p:pic>
        <p:nvPicPr>
          <p:cNvPr id="6" name="Picture 5">
            <a:extLst>
              <a:ext uri="{FF2B5EF4-FFF2-40B4-BE49-F238E27FC236}">
                <a16:creationId xmlns:a16="http://schemas.microsoft.com/office/drawing/2014/main" id="{CF417C10-EB5A-46D8-9BB8-DC20F623A40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558357" y="3437530"/>
            <a:ext cx="1560364" cy="1560364"/>
          </a:xfrm>
          <a:prstGeom prst="rect">
            <a:avLst/>
          </a:prstGeom>
        </p:spPr>
      </p:pic>
      <p:pic>
        <p:nvPicPr>
          <p:cNvPr id="9" name="Picture 8">
            <a:extLst>
              <a:ext uri="{FF2B5EF4-FFF2-40B4-BE49-F238E27FC236}">
                <a16:creationId xmlns:a16="http://schemas.microsoft.com/office/drawing/2014/main" id="{2C83CBD1-A3A1-4755-AC2E-6140A983712A}"/>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2224839" y="2150929"/>
            <a:ext cx="1560364" cy="1560364"/>
          </a:xfrm>
          <a:prstGeom prst="rect">
            <a:avLst/>
          </a:prstGeom>
        </p:spPr>
      </p:pic>
      <p:sp>
        <p:nvSpPr>
          <p:cNvPr id="10" name="TextBox 9">
            <a:extLst>
              <a:ext uri="{FF2B5EF4-FFF2-40B4-BE49-F238E27FC236}">
                <a16:creationId xmlns:a16="http://schemas.microsoft.com/office/drawing/2014/main" id="{99FA3E5F-2BA2-43AE-A90C-346690E2B3D5}"/>
              </a:ext>
            </a:extLst>
          </p:cNvPr>
          <p:cNvSpPr txBox="1"/>
          <p:nvPr/>
        </p:nvSpPr>
        <p:spPr>
          <a:xfrm>
            <a:off x="4738373" y="1443841"/>
            <a:ext cx="7034591" cy="3970318"/>
          </a:xfrm>
          <a:prstGeom prst="rect">
            <a:avLst/>
          </a:prstGeom>
          <a:noFill/>
        </p:spPr>
        <p:txBody>
          <a:bodyPr wrap="square" rtlCol="0">
            <a:spAutoFit/>
          </a:bodyPr>
          <a:lstStyle/>
          <a:p>
            <a:r>
              <a:rPr lang="en-GB" sz="2800" b="1" dirty="0"/>
              <a:t>Look at the food your teacher has brought into show you.</a:t>
            </a:r>
          </a:p>
          <a:p>
            <a:endParaRPr lang="en-GB" sz="2800" b="1" dirty="0"/>
          </a:p>
          <a:p>
            <a:r>
              <a:rPr lang="en-GB" sz="2800" b="1" dirty="0"/>
              <a:t>Which would you choose to eat or not eat? </a:t>
            </a:r>
          </a:p>
          <a:p>
            <a:endParaRPr lang="en-GB" sz="2800" b="1" dirty="0"/>
          </a:p>
          <a:p>
            <a:r>
              <a:rPr lang="en-GB" sz="2800" b="1" dirty="0"/>
              <a:t>Why?</a:t>
            </a:r>
          </a:p>
          <a:p>
            <a:endParaRPr lang="en-GB" sz="2800" b="1" dirty="0"/>
          </a:p>
          <a:p>
            <a:r>
              <a:rPr lang="en-GB" sz="2800" b="1" dirty="0"/>
              <a:t>Do your beliefs or values affect what you choose to eat?</a:t>
            </a:r>
          </a:p>
        </p:txBody>
      </p:sp>
      <p:pic>
        <p:nvPicPr>
          <p:cNvPr id="12" name="Picture 11">
            <a:extLst>
              <a:ext uri="{FF2B5EF4-FFF2-40B4-BE49-F238E27FC236}">
                <a16:creationId xmlns:a16="http://schemas.microsoft.com/office/drawing/2014/main" id="{FDB150EA-17CF-4E56-82AA-6C317630F4D9}"/>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2396661" y="4011561"/>
            <a:ext cx="1934836" cy="1934836"/>
          </a:xfrm>
          <a:prstGeom prst="rect">
            <a:avLst/>
          </a:prstGeom>
        </p:spPr>
      </p:pic>
      <p:pic>
        <p:nvPicPr>
          <p:cNvPr id="5" name="Picture 4" descr="Shape&#10;&#10;Description automatically generated with low confidence">
            <a:extLst>
              <a:ext uri="{FF2B5EF4-FFF2-40B4-BE49-F238E27FC236}">
                <a16:creationId xmlns:a16="http://schemas.microsoft.com/office/drawing/2014/main" id="{A98BC187-CAA6-4B01-9E97-8F147EBDD85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82458" y="1549367"/>
            <a:ext cx="1045538" cy="1045538"/>
          </a:xfrm>
          <a:prstGeom prst="rect">
            <a:avLst/>
          </a:prstGeom>
        </p:spPr>
      </p:pic>
    </p:spTree>
    <p:extLst>
      <p:ext uri="{BB962C8B-B14F-4D97-AF65-F5344CB8AC3E}">
        <p14:creationId xmlns:p14="http://schemas.microsoft.com/office/powerpoint/2010/main" val="1087270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BIG QUESTIONS BIG ANSWERS – Investigating how we live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Editor: </a:t>
            </a: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Fiona Moss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0"/>
            <a:ext cx="8362335" cy="1759657"/>
          </a:xfrm>
          <a:prstGeom prst="rect">
            <a:avLst/>
          </a:prstGeom>
        </p:spPr>
      </p:pic>
      <p:pic>
        <p:nvPicPr>
          <p:cNvPr id="3" name="Picture 2">
            <a:extLst>
              <a:ext uri="{FF2B5EF4-FFF2-40B4-BE49-F238E27FC236}">
                <a16:creationId xmlns:a16="http://schemas.microsoft.com/office/drawing/2014/main" id="{6B3A4270-BBD9-4C8C-A7AF-9AE5E23C4215}"/>
              </a:ext>
            </a:extLst>
          </p:cNvPr>
          <p:cNvPicPr>
            <a:picLocks noChangeAspect="1"/>
          </p:cNvPicPr>
          <p:nvPr/>
        </p:nvPicPr>
        <p:blipFill>
          <a:blip r:embed="rId5"/>
          <a:stretch>
            <a:fillRect/>
          </a:stretch>
        </p:blipFill>
        <p:spPr>
          <a:xfrm>
            <a:off x="8136610" y="570850"/>
            <a:ext cx="4055390" cy="5716300"/>
          </a:xfrm>
          <a:prstGeom prst="rect">
            <a:avLst/>
          </a:prstGeom>
        </p:spPr>
      </p:pic>
      <p:graphicFrame>
        <p:nvGraphicFramePr>
          <p:cNvPr id="9" name="TextBox 4">
            <a:extLst>
              <a:ext uri="{FF2B5EF4-FFF2-40B4-BE49-F238E27FC236}">
                <a16:creationId xmlns:a16="http://schemas.microsoft.com/office/drawing/2014/main" id="{1AD51CF7-A4C9-BF73-2042-0F514D8701DB}"/>
              </a:ext>
            </a:extLst>
          </p:cNvPr>
          <p:cNvGraphicFramePr/>
          <p:nvPr>
            <p:extLst>
              <p:ext uri="{D42A27DB-BD31-4B8C-83A1-F6EECF244321}">
                <p14:modId xmlns:p14="http://schemas.microsoft.com/office/powerpoint/2010/main" val="1735454876"/>
              </p:ext>
            </p:extLst>
          </p:nvPr>
        </p:nvGraphicFramePr>
        <p:xfrm>
          <a:off x="557938" y="1317356"/>
          <a:ext cx="7144720" cy="496979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27778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BIG QUESTIONS BIG ANSWERS – Investigating how we live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Editor: </a:t>
            </a: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Fiona Moss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34787" y="-24373"/>
            <a:ext cx="8362335" cy="1759657"/>
          </a:xfrm>
          <a:prstGeom prst="rect">
            <a:avLst/>
          </a:prstGeom>
        </p:spPr>
      </p:pic>
      <p:pic>
        <p:nvPicPr>
          <p:cNvPr id="3" name="Picture 2">
            <a:extLst>
              <a:ext uri="{FF2B5EF4-FFF2-40B4-BE49-F238E27FC236}">
                <a16:creationId xmlns:a16="http://schemas.microsoft.com/office/drawing/2014/main" id="{A6347FF3-8392-48B9-AA61-D5A94A94C1FF}"/>
              </a:ext>
            </a:extLst>
          </p:cNvPr>
          <p:cNvPicPr>
            <a:picLocks noChangeAspect="1"/>
          </p:cNvPicPr>
          <p:nvPr/>
        </p:nvPicPr>
        <p:blipFill>
          <a:blip r:embed="rId5"/>
          <a:stretch>
            <a:fillRect/>
          </a:stretch>
        </p:blipFill>
        <p:spPr>
          <a:xfrm rot="496518">
            <a:off x="8643932" y="154734"/>
            <a:ext cx="3231684" cy="4630148"/>
          </a:xfrm>
          <a:prstGeom prst="rect">
            <a:avLst/>
          </a:prstGeom>
        </p:spPr>
      </p:pic>
      <p:pic>
        <p:nvPicPr>
          <p:cNvPr id="6" name="Picture 5">
            <a:extLst>
              <a:ext uri="{FF2B5EF4-FFF2-40B4-BE49-F238E27FC236}">
                <a16:creationId xmlns:a16="http://schemas.microsoft.com/office/drawing/2014/main" id="{0D625438-17E4-448B-A26E-A8796514662C}"/>
              </a:ext>
            </a:extLst>
          </p:cNvPr>
          <p:cNvPicPr>
            <a:picLocks noChangeAspect="1"/>
          </p:cNvPicPr>
          <p:nvPr/>
        </p:nvPicPr>
        <p:blipFill>
          <a:blip r:embed="rId6"/>
          <a:stretch>
            <a:fillRect/>
          </a:stretch>
        </p:blipFill>
        <p:spPr>
          <a:xfrm rot="546836">
            <a:off x="7512653" y="3635417"/>
            <a:ext cx="3009589" cy="2630061"/>
          </a:xfrm>
          <a:prstGeom prst="rect">
            <a:avLst/>
          </a:prstGeom>
        </p:spPr>
      </p:pic>
      <p:sp>
        <p:nvSpPr>
          <p:cNvPr id="8" name="TextBox 7">
            <a:extLst>
              <a:ext uri="{FF2B5EF4-FFF2-40B4-BE49-F238E27FC236}">
                <a16:creationId xmlns:a16="http://schemas.microsoft.com/office/drawing/2014/main" id="{52F4FE24-D852-48B9-AFF2-5B2FE503DFB2}"/>
              </a:ext>
            </a:extLst>
          </p:cNvPr>
          <p:cNvSpPr txBox="1"/>
          <p:nvPr/>
        </p:nvSpPr>
        <p:spPr>
          <a:xfrm>
            <a:off x="412004" y="1180794"/>
            <a:ext cx="8220552" cy="830997"/>
          </a:xfrm>
          <a:prstGeom prst="rect">
            <a:avLst/>
          </a:prstGeom>
          <a:noFill/>
        </p:spPr>
        <p:txBody>
          <a:bodyPr wrap="square" rtlCol="0">
            <a:spAutoFit/>
          </a:bodyPr>
          <a:lstStyle/>
          <a:p>
            <a:r>
              <a:rPr lang="en-GB" sz="2400" dirty="0"/>
              <a:t>In your group each read one interview and summarise what you find one the grid below. Your teacher will give you a copy. </a:t>
            </a:r>
          </a:p>
        </p:txBody>
      </p:sp>
      <p:pic>
        <p:nvPicPr>
          <p:cNvPr id="10" name="Picture 9">
            <a:extLst>
              <a:ext uri="{FF2B5EF4-FFF2-40B4-BE49-F238E27FC236}">
                <a16:creationId xmlns:a16="http://schemas.microsoft.com/office/drawing/2014/main" id="{494D7BAA-0D22-450E-A6D1-6876493A5614}"/>
              </a:ext>
            </a:extLst>
          </p:cNvPr>
          <p:cNvPicPr>
            <a:picLocks noChangeAspect="1"/>
          </p:cNvPicPr>
          <p:nvPr/>
        </p:nvPicPr>
        <p:blipFill>
          <a:blip r:embed="rId7"/>
          <a:stretch>
            <a:fillRect/>
          </a:stretch>
        </p:blipFill>
        <p:spPr>
          <a:xfrm>
            <a:off x="269606" y="2173062"/>
            <a:ext cx="8362950" cy="4152900"/>
          </a:xfrm>
          <a:prstGeom prst="rect">
            <a:avLst/>
          </a:prstGeom>
        </p:spPr>
      </p:pic>
    </p:spTree>
    <p:extLst>
      <p:ext uri="{BB962C8B-B14F-4D97-AF65-F5344CB8AC3E}">
        <p14:creationId xmlns:p14="http://schemas.microsoft.com/office/powerpoint/2010/main" val="3076638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BIG QUESTIONS BIG ANSWERS – Investigating how we live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Editor: </a:t>
            </a: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Fiona Moss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34787" y="-24373"/>
            <a:ext cx="8362335" cy="1759657"/>
          </a:xfrm>
          <a:prstGeom prst="rect">
            <a:avLst/>
          </a:prstGeom>
        </p:spPr>
      </p:pic>
      <p:pic>
        <p:nvPicPr>
          <p:cNvPr id="3" name="Picture 2">
            <a:extLst>
              <a:ext uri="{FF2B5EF4-FFF2-40B4-BE49-F238E27FC236}">
                <a16:creationId xmlns:a16="http://schemas.microsoft.com/office/drawing/2014/main" id="{A6347FF3-8392-48B9-AA61-D5A94A94C1FF}"/>
              </a:ext>
            </a:extLst>
          </p:cNvPr>
          <p:cNvPicPr>
            <a:picLocks noChangeAspect="1"/>
          </p:cNvPicPr>
          <p:nvPr/>
        </p:nvPicPr>
        <p:blipFill>
          <a:blip r:embed="rId5"/>
          <a:stretch>
            <a:fillRect/>
          </a:stretch>
        </p:blipFill>
        <p:spPr>
          <a:xfrm rot="496518">
            <a:off x="8643932" y="154734"/>
            <a:ext cx="3231684" cy="4630148"/>
          </a:xfrm>
          <a:prstGeom prst="rect">
            <a:avLst/>
          </a:prstGeom>
        </p:spPr>
      </p:pic>
      <p:pic>
        <p:nvPicPr>
          <p:cNvPr id="6" name="Picture 5">
            <a:extLst>
              <a:ext uri="{FF2B5EF4-FFF2-40B4-BE49-F238E27FC236}">
                <a16:creationId xmlns:a16="http://schemas.microsoft.com/office/drawing/2014/main" id="{0D625438-17E4-448B-A26E-A8796514662C}"/>
              </a:ext>
            </a:extLst>
          </p:cNvPr>
          <p:cNvPicPr>
            <a:picLocks noChangeAspect="1"/>
          </p:cNvPicPr>
          <p:nvPr/>
        </p:nvPicPr>
        <p:blipFill>
          <a:blip r:embed="rId6"/>
          <a:stretch>
            <a:fillRect/>
          </a:stretch>
        </p:blipFill>
        <p:spPr>
          <a:xfrm rot="546836">
            <a:off x="7512653" y="3635417"/>
            <a:ext cx="3009589" cy="2630061"/>
          </a:xfrm>
          <a:prstGeom prst="rect">
            <a:avLst/>
          </a:prstGeom>
        </p:spPr>
      </p:pic>
      <p:sp>
        <p:nvSpPr>
          <p:cNvPr id="8" name="TextBox 7">
            <a:extLst>
              <a:ext uri="{FF2B5EF4-FFF2-40B4-BE49-F238E27FC236}">
                <a16:creationId xmlns:a16="http://schemas.microsoft.com/office/drawing/2014/main" id="{52F4FE24-D852-48B9-AFF2-5B2FE503DFB2}"/>
              </a:ext>
            </a:extLst>
          </p:cNvPr>
          <p:cNvSpPr txBox="1"/>
          <p:nvPr/>
        </p:nvSpPr>
        <p:spPr>
          <a:xfrm>
            <a:off x="396506" y="1816050"/>
            <a:ext cx="6407250" cy="39703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Share with your group what you found out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As a group describe the similarities and differences between the different people you have read about.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Can you see how what they believe has affected what they choose to eat? Can you give an example?</a:t>
            </a:r>
          </a:p>
        </p:txBody>
      </p:sp>
    </p:spTree>
    <p:extLst>
      <p:ext uri="{BB962C8B-B14F-4D97-AF65-F5344CB8AC3E}">
        <p14:creationId xmlns:p14="http://schemas.microsoft.com/office/powerpoint/2010/main" val="43112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BIG QUESTIONS BIG ANSWERS – Investigating how we live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Editor: </a:t>
            </a: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Fiona Moss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0"/>
            <a:ext cx="8362335" cy="1759657"/>
          </a:xfrm>
          <a:prstGeom prst="rect">
            <a:avLst/>
          </a:prstGeom>
        </p:spPr>
      </p:pic>
      <p:pic>
        <p:nvPicPr>
          <p:cNvPr id="5" name="Picture 4">
            <a:extLst>
              <a:ext uri="{FF2B5EF4-FFF2-40B4-BE49-F238E27FC236}">
                <a16:creationId xmlns:a16="http://schemas.microsoft.com/office/drawing/2014/main" id="{227A51C6-2B2E-4F92-9508-CF29E4A34721}"/>
              </a:ext>
            </a:extLst>
          </p:cNvPr>
          <p:cNvPicPr>
            <a:picLocks noChangeAspect="1"/>
          </p:cNvPicPr>
          <p:nvPr/>
        </p:nvPicPr>
        <p:blipFill>
          <a:blip r:embed="rId5"/>
          <a:stretch>
            <a:fillRect/>
          </a:stretch>
        </p:blipFill>
        <p:spPr>
          <a:xfrm>
            <a:off x="8136610" y="570850"/>
            <a:ext cx="4055390" cy="5716300"/>
          </a:xfrm>
          <a:prstGeom prst="rect">
            <a:avLst/>
          </a:prstGeom>
        </p:spPr>
      </p:pic>
      <p:sp>
        <p:nvSpPr>
          <p:cNvPr id="2" name="TextBox 1">
            <a:extLst>
              <a:ext uri="{FF2B5EF4-FFF2-40B4-BE49-F238E27FC236}">
                <a16:creationId xmlns:a16="http://schemas.microsoft.com/office/drawing/2014/main" id="{34B99B12-6AC8-4CED-A3A7-F4F4DED83332}"/>
              </a:ext>
            </a:extLst>
          </p:cNvPr>
          <p:cNvSpPr txBox="1"/>
          <p:nvPr/>
        </p:nvSpPr>
        <p:spPr>
          <a:xfrm>
            <a:off x="567126" y="1959741"/>
            <a:ext cx="6686081" cy="3539430"/>
          </a:xfrm>
          <a:prstGeom prst="rect">
            <a:avLst/>
          </a:prstGeom>
          <a:noFill/>
        </p:spPr>
        <p:txBody>
          <a:bodyPr wrap="square" rtlCol="0">
            <a:spAutoFit/>
          </a:bodyPr>
          <a:lstStyle/>
          <a:p>
            <a:r>
              <a:rPr lang="en-GB" sz="2800" b="1" dirty="0"/>
              <a:t>Defining</a:t>
            </a:r>
          </a:p>
          <a:p>
            <a:r>
              <a:rPr lang="en-GB" sz="2800" dirty="0"/>
              <a:t>Go back to the words you underlined on page 17. Add any further words you have seen that need defining from pp18-19</a:t>
            </a:r>
          </a:p>
          <a:p>
            <a:endParaRPr lang="en-GB" sz="2800" dirty="0"/>
          </a:p>
          <a:p>
            <a:r>
              <a:rPr lang="en-GB" sz="2800" dirty="0"/>
              <a:t>Create a glossary of terms that could be added to the magazine article to make it easier to understand.</a:t>
            </a:r>
          </a:p>
        </p:txBody>
      </p:sp>
    </p:spTree>
    <p:extLst>
      <p:ext uri="{BB962C8B-B14F-4D97-AF65-F5344CB8AC3E}">
        <p14:creationId xmlns:p14="http://schemas.microsoft.com/office/powerpoint/2010/main" val="2343583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0"/>
            <a:ext cx="8362335" cy="1759657"/>
          </a:xfrm>
          <a:prstGeom prst="rect">
            <a:avLst/>
          </a:prstGeom>
        </p:spPr>
      </p:pic>
      <p:sp>
        <p:nvSpPr>
          <p:cNvPr id="2" name="TextBox 1">
            <a:extLst>
              <a:ext uri="{FF2B5EF4-FFF2-40B4-BE49-F238E27FC236}">
                <a16:creationId xmlns:a16="http://schemas.microsoft.com/office/drawing/2014/main" id="{07F105FD-8B7E-4785-8575-6F236EC2B95F}"/>
              </a:ext>
            </a:extLst>
          </p:cNvPr>
          <p:cNvSpPr txBox="1"/>
          <p:nvPr/>
        </p:nvSpPr>
        <p:spPr>
          <a:xfrm>
            <a:off x="6431740" y="852103"/>
            <a:ext cx="5507179" cy="6463308"/>
          </a:xfrm>
          <a:prstGeom prst="rect">
            <a:avLst/>
          </a:prstGeom>
          <a:noFill/>
        </p:spPr>
        <p:txBody>
          <a:bodyPr wrap="square" rtlCol="0">
            <a:spAutoFit/>
          </a:bodyPr>
          <a:lstStyle/>
          <a:p>
            <a:r>
              <a:rPr lang="en-US" sz="2800" b="1" i="0" u="none" strike="noStrike" baseline="0" dirty="0">
                <a:latin typeface="SassoonPrimaryRg"/>
              </a:rPr>
              <a:t>Does everyone do the same?</a:t>
            </a:r>
          </a:p>
          <a:p>
            <a:pPr marL="342900" indent="-342900">
              <a:buFont typeface="Arial" panose="020B0604020202020204" pitchFamily="34" charset="0"/>
              <a:buChar char="•"/>
            </a:pPr>
            <a:r>
              <a:rPr lang="en-US" sz="2800" dirty="0">
                <a:latin typeface="SassoonPrimaryRg"/>
              </a:rPr>
              <a:t>Look at the pictures on here or the pictures your teacher has to show you.</a:t>
            </a:r>
          </a:p>
          <a:p>
            <a:pPr marL="342900" indent="-342900">
              <a:buFont typeface="Arial" panose="020B0604020202020204" pitchFamily="34" charset="0"/>
              <a:buChar char="•"/>
            </a:pPr>
            <a:r>
              <a:rPr lang="en-US" sz="2800" dirty="0">
                <a:latin typeface="SassoonPrimaryRg"/>
              </a:rPr>
              <a:t>Would  a Jewish, Muslim or Hindu person would be happy to eat them?</a:t>
            </a:r>
          </a:p>
          <a:p>
            <a:pPr marL="342900" indent="-342900">
              <a:buFont typeface="Arial" panose="020B0604020202020204" pitchFamily="34" charset="0"/>
              <a:buChar char="•"/>
            </a:pPr>
            <a:r>
              <a:rPr lang="en-US" sz="2800" dirty="0">
                <a:latin typeface="SassoonPrimaryRg"/>
              </a:rPr>
              <a:t>Why or why not?</a:t>
            </a:r>
          </a:p>
          <a:p>
            <a:endParaRPr lang="en-US" sz="2800" dirty="0">
              <a:latin typeface="SassoonPrimaryRg"/>
            </a:endParaRPr>
          </a:p>
          <a:p>
            <a:r>
              <a:rPr lang="en-US" sz="2800" dirty="0">
                <a:latin typeface="SassoonPrimaryRg"/>
              </a:rPr>
              <a:t>Read the resource on page 20</a:t>
            </a:r>
          </a:p>
          <a:p>
            <a:endParaRPr lang="en-US" sz="2800" dirty="0">
              <a:latin typeface="SassoonPrimaryRg"/>
            </a:endParaRPr>
          </a:p>
          <a:p>
            <a:r>
              <a:rPr lang="en-US" sz="2800" dirty="0">
                <a:latin typeface="SassoonPrimaryRg"/>
              </a:rPr>
              <a:t>Are your answers still the same?</a:t>
            </a:r>
          </a:p>
          <a:p>
            <a:endParaRPr lang="en-US" sz="2400" b="1" i="0" u="none" strike="noStrike" baseline="0" dirty="0">
              <a:latin typeface="SassoonPrimaryRg"/>
            </a:endParaRPr>
          </a:p>
          <a:p>
            <a:endParaRPr lang="en-US" b="1" dirty="0">
              <a:latin typeface="SassoonPrimaryRg"/>
            </a:endParaRPr>
          </a:p>
          <a:p>
            <a:endParaRPr lang="en-US" sz="1800" b="1" i="0" u="none" strike="noStrike" baseline="0" dirty="0">
              <a:latin typeface="SassoonPrimaryRg"/>
            </a:endParaRPr>
          </a:p>
          <a:p>
            <a:endParaRPr lang="en-GB" dirty="0"/>
          </a:p>
        </p:txBody>
      </p:sp>
      <p:pic>
        <p:nvPicPr>
          <p:cNvPr id="5" name="Graphic 4" descr="Cow with solid fill">
            <a:extLst>
              <a:ext uri="{FF2B5EF4-FFF2-40B4-BE49-F238E27FC236}">
                <a16:creationId xmlns:a16="http://schemas.microsoft.com/office/drawing/2014/main" id="{4CB5D31A-52D5-4E2E-8914-22441827140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580826" y="3027624"/>
            <a:ext cx="1425844" cy="1425844"/>
          </a:xfrm>
          <a:prstGeom prst="rect">
            <a:avLst/>
          </a:prstGeom>
        </p:spPr>
      </p:pic>
      <p:pic>
        <p:nvPicPr>
          <p:cNvPr id="8" name="Graphic 7" descr="Pig with solid fill">
            <a:extLst>
              <a:ext uri="{FF2B5EF4-FFF2-40B4-BE49-F238E27FC236}">
                <a16:creationId xmlns:a16="http://schemas.microsoft.com/office/drawing/2014/main" id="{17F00654-0C70-4A21-8679-966E186D252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97014" y="4764907"/>
            <a:ext cx="1313705" cy="1313705"/>
          </a:xfrm>
          <a:prstGeom prst="rect">
            <a:avLst/>
          </a:prstGeom>
        </p:spPr>
      </p:pic>
      <p:pic>
        <p:nvPicPr>
          <p:cNvPr id="10" name="Graphic 9" descr="Dairy with solid fill">
            <a:extLst>
              <a:ext uri="{FF2B5EF4-FFF2-40B4-BE49-F238E27FC236}">
                <a16:creationId xmlns:a16="http://schemas.microsoft.com/office/drawing/2014/main" id="{D907DCA8-7D01-4A31-A139-0A9BF547321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97014" y="1556000"/>
            <a:ext cx="1155557" cy="1155557"/>
          </a:xfrm>
          <a:prstGeom prst="rect">
            <a:avLst/>
          </a:prstGeom>
        </p:spPr>
      </p:pic>
      <p:pic>
        <p:nvPicPr>
          <p:cNvPr id="12" name="Graphic 11" descr="Fishing with solid fill">
            <a:extLst>
              <a:ext uri="{FF2B5EF4-FFF2-40B4-BE49-F238E27FC236}">
                <a16:creationId xmlns:a16="http://schemas.microsoft.com/office/drawing/2014/main" id="{3669F9A1-BA76-489A-9D9F-5395EA7AF4A9}"/>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3006670" y="1210805"/>
            <a:ext cx="1500753" cy="1500753"/>
          </a:xfrm>
          <a:prstGeom prst="rect">
            <a:avLst/>
          </a:prstGeom>
        </p:spPr>
      </p:pic>
      <p:pic>
        <p:nvPicPr>
          <p:cNvPr id="14" name="Graphic 13" descr="Cheese with solid fill">
            <a:extLst>
              <a:ext uri="{FF2B5EF4-FFF2-40B4-BE49-F238E27FC236}">
                <a16:creationId xmlns:a16="http://schemas.microsoft.com/office/drawing/2014/main" id="{B7A0294D-8B75-4AC4-830F-F92518FAE3E6}"/>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3006670" y="4295591"/>
            <a:ext cx="1425844" cy="1425844"/>
          </a:xfrm>
          <a:prstGeom prst="rect">
            <a:avLst/>
          </a:prstGeom>
        </p:spPr>
      </p:pic>
      <p:pic>
        <p:nvPicPr>
          <p:cNvPr id="16" name="Graphic 15" descr="Mushroom with solid fill">
            <a:extLst>
              <a:ext uri="{FF2B5EF4-FFF2-40B4-BE49-F238E27FC236}">
                <a16:creationId xmlns:a16="http://schemas.microsoft.com/office/drawing/2014/main" id="{B141F05B-2BD9-4CAB-AF37-0828F0341D5D}"/>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4293029" y="2970462"/>
            <a:ext cx="1113295" cy="1113295"/>
          </a:xfrm>
          <a:prstGeom prst="rect">
            <a:avLst/>
          </a:prstGeom>
        </p:spPr>
      </p:pic>
      <p:pic>
        <p:nvPicPr>
          <p:cNvPr id="18" name="Graphic 17" descr="Onion with solid fill">
            <a:extLst>
              <a:ext uri="{FF2B5EF4-FFF2-40B4-BE49-F238E27FC236}">
                <a16:creationId xmlns:a16="http://schemas.microsoft.com/office/drawing/2014/main" id="{CA5035AE-9702-41F5-AB1A-10762327561B}"/>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5171265" y="5008513"/>
            <a:ext cx="914400" cy="914400"/>
          </a:xfrm>
          <a:prstGeom prst="rect">
            <a:avLst/>
          </a:prstGeom>
        </p:spPr>
      </p:pic>
    </p:spTree>
    <p:extLst>
      <p:ext uri="{BB962C8B-B14F-4D97-AF65-F5344CB8AC3E}">
        <p14:creationId xmlns:p14="http://schemas.microsoft.com/office/powerpoint/2010/main" val="3823551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BIG QUESTIONS BIG ANSWERS – Investigating how we live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Editor: </a:t>
            </a: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Fiona Moss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0"/>
            <a:ext cx="8362335" cy="1759657"/>
          </a:xfrm>
          <a:prstGeom prst="rect">
            <a:avLst/>
          </a:prstGeom>
        </p:spPr>
      </p:pic>
      <p:sp>
        <p:nvSpPr>
          <p:cNvPr id="2" name="TextBox 1">
            <a:extLst>
              <a:ext uri="{FF2B5EF4-FFF2-40B4-BE49-F238E27FC236}">
                <a16:creationId xmlns:a16="http://schemas.microsoft.com/office/drawing/2014/main" id="{07F105FD-8B7E-4785-8575-6F236EC2B95F}"/>
              </a:ext>
            </a:extLst>
          </p:cNvPr>
          <p:cNvSpPr txBox="1"/>
          <p:nvPr/>
        </p:nvSpPr>
        <p:spPr>
          <a:xfrm>
            <a:off x="6028517" y="1280340"/>
            <a:ext cx="6145137" cy="449353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SassoonPrimaryRg"/>
                <a:ea typeface="+mn-ea"/>
                <a:cs typeface="+mn-cs"/>
              </a:rPr>
              <a:t>Does everyone do the same?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SassoonPrimaryRg"/>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prstClr val="black"/>
                </a:solidFill>
                <a:latin typeface="SassoonPrimaryRg"/>
              </a:rPr>
              <a:t>Most Hindus/Muslims/Jews would/wouldn’t eat….because….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SassoonPrimaryRg"/>
              <a:ea typeface="+mn-ea"/>
              <a:cs typeface="+mn-cs"/>
            </a:endParaRPr>
          </a:p>
          <a:p>
            <a:r>
              <a:rPr lang="en-US" sz="2400" b="1" dirty="0">
                <a:solidFill>
                  <a:prstClr val="black"/>
                </a:solidFill>
                <a:latin typeface="SassoonPrimaryRg"/>
              </a:rPr>
              <a:t>Many Hindus/Muslims/Jews would/wouldn’t eat….because….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SassoonPrimaryRg"/>
              <a:ea typeface="+mn-ea"/>
              <a:cs typeface="+mn-cs"/>
            </a:endParaRPr>
          </a:p>
          <a:p>
            <a:r>
              <a:rPr lang="en-US" sz="2400" b="1" dirty="0">
                <a:solidFill>
                  <a:prstClr val="black"/>
                </a:solidFill>
                <a:latin typeface="SassoonPrimaryRg"/>
              </a:rPr>
              <a:t>Some Hindus/Muslims/Jews would/wouldn’t eat….because….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SassoonPrimaryRg"/>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SassoonPrimaryRg"/>
              <a:ea typeface="+mn-ea"/>
              <a:cs typeface="+mn-cs"/>
            </a:endParaRPr>
          </a:p>
        </p:txBody>
      </p:sp>
      <p:pic>
        <p:nvPicPr>
          <p:cNvPr id="5" name="Graphic 4" descr="Cow with solid fill">
            <a:extLst>
              <a:ext uri="{FF2B5EF4-FFF2-40B4-BE49-F238E27FC236}">
                <a16:creationId xmlns:a16="http://schemas.microsoft.com/office/drawing/2014/main" id="{4CB5D31A-52D5-4E2E-8914-22441827140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580826" y="3027624"/>
            <a:ext cx="1425844" cy="1425844"/>
          </a:xfrm>
          <a:prstGeom prst="rect">
            <a:avLst/>
          </a:prstGeom>
        </p:spPr>
      </p:pic>
      <p:pic>
        <p:nvPicPr>
          <p:cNvPr id="8" name="Graphic 7" descr="Pig with solid fill">
            <a:extLst>
              <a:ext uri="{FF2B5EF4-FFF2-40B4-BE49-F238E27FC236}">
                <a16:creationId xmlns:a16="http://schemas.microsoft.com/office/drawing/2014/main" id="{17F00654-0C70-4A21-8679-966E186D252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97014" y="4764907"/>
            <a:ext cx="1313705" cy="1313705"/>
          </a:xfrm>
          <a:prstGeom prst="rect">
            <a:avLst/>
          </a:prstGeom>
        </p:spPr>
      </p:pic>
      <p:pic>
        <p:nvPicPr>
          <p:cNvPr id="10" name="Graphic 9" descr="Dairy with solid fill">
            <a:extLst>
              <a:ext uri="{FF2B5EF4-FFF2-40B4-BE49-F238E27FC236}">
                <a16:creationId xmlns:a16="http://schemas.microsoft.com/office/drawing/2014/main" id="{D907DCA8-7D01-4A31-A139-0A9BF547321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97014" y="1556000"/>
            <a:ext cx="1155557" cy="1155557"/>
          </a:xfrm>
          <a:prstGeom prst="rect">
            <a:avLst/>
          </a:prstGeom>
        </p:spPr>
      </p:pic>
      <p:pic>
        <p:nvPicPr>
          <p:cNvPr id="12" name="Graphic 11" descr="Fishing with solid fill">
            <a:extLst>
              <a:ext uri="{FF2B5EF4-FFF2-40B4-BE49-F238E27FC236}">
                <a16:creationId xmlns:a16="http://schemas.microsoft.com/office/drawing/2014/main" id="{3669F9A1-BA76-489A-9D9F-5395EA7AF4A9}"/>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3006670" y="1210805"/>
            <a:ext cx="1500753" cy="1500753"/>
          </a:xfrm>
          <a:prstGeom prst="rect">
            <a:avLst/>
          </a:prstGeom>
        </p:spPr>
      </p:pic>
      <p:pic>
        <p:nvPicPr>
          <p:cNvPr id="14" name="Graphic 13" descr="Cheese with solid fill">
            <a:extLst>
              <a:ext uri="{FF2B5EF4-FFF2-40B4-BE49-F238E27FC236}">
                <a16:creationId xmlns:a16="http://schemas.microsoft.com/office/drawing/2014/main" id="{B7A0294D-8B75-4AC4-830F-F92518FAE3E6}"/>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3006670" y="4295591"/>
            <a:ext cx="1425844" cy="1425844"/>
          </a:xfrm>
          <a:prstGeom prst="rect">
            <a:avLst/>
          </a:prstGeom>
        </p:spPr>
      </p:pic>
      <p:pic>
        <p:nvPicPr>
          <p:cNvPr id="16" name="Graphic 15" descr="Mushroom with solid fill">
            <a:extLst>
              <a:ext uri="{FF2B5EF4-FFF2-40B4-BE49-F238E27FC236}">
                <a16:creationId xmlns:a16="http://schemas.microsoft.com/office/drawing/2014/main" id="{B141F05B-2BD9-4CAB-AF37-0828F0341D5D}"/>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4293029" y="2970462"/>
            <a:ext cx="1113295" cy="1113295"/>
          </a:xfrm>
          <a:prstGeom prst="rect">
            <a:avLst/>
          </a:prstGeom>
        </p:spPr>
      </p:pic>
      <p:pic>
        <p:nvPicPr>
          <p:cNvPr id="18" name="Graphic 17" descr="Onion with solid fill">
            <a:extLst>
              <a:ext uri="{FF2B5EF4-FFF2-40B4-BE49-F238E27FC236}">
                <a16:creationId xmlns:a16="http://schemas.microsoft.com/office/drawing/2014/main" id="{CA5035AE-9702-41F5-AB1A-10762327561B}"/>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5171265" y="5008513"/>
            <a:ext cx="914400" cy="914400"/>
          </a:xfrm>
          <a:prstGeom prst="rect">
            <a:avLst/>
          </a:prstGeom>
        </p:spPr>
      </p:pic>
    </p:spTree>
    <p:extLst>
      <p:ext uri="{BB962C8B-B14F-4D97-AF65-F5344CB8AC3E}">
        <p14:creationId xmlns:p14="http://schemas.microsoft.com/office/powerpoint/2010/main" val="409179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BIG QUESTIONS BIG ANSWERS – Investigating how we live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Editor: </a:t>
            </a: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Fiona Moss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0"/>
            <a:ext cx="8362335" cy="1759657"/>
          </a:xfrm>
          <a:prstGeom prst="rect">
            <a:avLst/>
          </a:prstGeom>
        </p:spPr>
      </p:pic>
      <p:pic>
        <p:nvPicPr>
          <p:cNvPr id="3" name="Graphic 2" descr="Menu with solid fill">
            <a:extLst>
              <a:ext uri="{FF2B5EF4-FFF2-40B4-BE49-F238E27FC236}">
                <a16:creationId xmlns:a16="http://schemas.microsoft.com/office/drawing/2014/main" id="{696B0B57-40DA-465B-9221-D4343A18872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0" y="2092271"/>
            <a:ext cx="3235272" cy="3235272"/>
          </a:xfrm>
          <a:prstGeom prst="rect">
            <a:avLst/>
          </a:prstGeom>
        </p:spPr>
      </p:pic>
      <p:sp>
        <p:nvSpPr>
          <p:cNvPr id="5" name="TextBox 4">
            <a:extLst>
              <a:ext uri="{FF2B5EF4-FFF2-40B4-BE49-F238E27FC236}">
                <a16:creationId xmlns:a16="http://schemas.microsoft.com/office/drawing/2014/main" id="{635A8778-79E5-416F-8137-0258ED3125BD}"/>
              </a:ext>
            </a:extLst>
          </p:cNvPr>
          <p:cNvSpPr txBox="1"/>
          <p:nvPr/>
        </p:nvSpPr>
        <p:spPr>
          <a:xfrm>
            <a:off x="3235272" y="1325800"/>
            <a:ext cx="8362335" cy="4401205"/>
          </a:xfrm>
          <a:prstGeom prst="rect">
            <a:avLst/>
          </a:prstGeom>
          <a:noFill/>
        </p:spPr>
        <p:txBody>
          <a:bodyPr wrap="square" rtlCol="0">
            <a:spAutoFit/>
          </a:bodyPr>
          <a:lstStyle/>
          <a:p>
            <a:r>
              <a:rPr lang="en-GB" sz="2800" b="1" dirty="0"/>
              <a:t>The writing challenge: your teacher will tell you which challenge you are going to complete</a:t>
            </a:r>
          </a:p>
          <a:p>
            <a:endParaRPr lang="en-GB" sz="2800" dirty="0"/>
          </a:p>
          <a:p>
            <a:r>
              <a:rPr lang="en-GB" sz="2800" b="1" dirty="0"/>
              <a:t>A Menu</a:t>
            </a:r>
          </a:p>
          <a:p>
            <a:r>
              <a:rPr lang="en-GB" sz="2800" dirty="0"/>
              <a:t>You need to create a buffet menu. There will Hindu, Jewish and Muslim people at the event.</a:t>
            </a:r>
          </a:p>
          <a:p>
            <a:endParaRPr lang="en-GB" sz="2800" dirty="0"/>
          </a:p>
          <a:p>
            <a:r>
              <a:rPr lang="en-GB" sz="2800" dirty="0"/>
              <a:t>Create your menu so everyone has lots they can eat.</a:t>
            </a:r>
          </a:p>
          <a:p>
            <a:r>
              <a:rPr lang="en-GB" sz="2800" dirty="0"/>
              <a:t>Write an explanation of your menu or annotate your menu. Include some of the key words you have learnt.</a:t>
            </a:r>
          </a:p>
        </p:txBody>
      </p:sp>
    </p:spTree>
    <p:extLst>
      <p:ext uri="{BB962C8B-B14F-4D97-AF65-F5344CB8AC3E}">
        <p14:creationId xmlns:p14="http://schemas.microsoft.com/office/powerpoint/2010/main" val="3796522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BIG QUESTIONS BIG ANSWERS – Investigating how we live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Editor: </a:t>
            </a: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Fiona Moss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0"/>
            <a:ext cx="8362335" cy="1759657"/>
          </a:xfrm>
          <a:prstGeom prst="rect">
            <a:avLst/>
          </a:prstGeom>
        </p:spPr>
      </p:pic>
      <p:sp>
        <p:nvSpPr>
          <p:cNvPr id="2" name="TextBox 1">
            <a:extLst>
              <a:ext uri="{FF2B5EF4-FFF2-40B4-BE49-F238E27FC236}">
                <a16:creationId xmlns:a16="http://schemas.microsoft.com/office/drawing/2014/main" id="{B9F19DF2-305F-4455-BCF9-00E2A24C3297}"/>
              </a:ext>
            </a:extLst>
          </p:cNvPr>
          <p:cNvSpPr txBox="1"/>
          <p:nvPr/>
        </p:nvSpPr>
        <p:spPr>
          <a:xfrm>
            <a:off x="2913681" y="1065808"/>
            <a:ext cx="9034924" cy="5262979"/>
          </a:xfrm>
          <a:prstGeom prst="rect">
            <a:avLst/>
          </a:prstGeom>
          <a:noFill/>
        </p:spPr>
        <p:txBody>
          <a:bodyPr wrap="square" rtlCol="0">
            <a:spAutoFit/>
          </a:bodyPr>
          <a:lstStyle/>
          <a:p>
            <a:r>
              <a:rPr lang="en-GB" sz="2800" b="1" dirty="0"/>
              <a:t>The writing challenge: your teacher will tell you which challenge you are going to complete</a:t>
            </a:r>
          </a:p>
          <a:p>
            <a:r>
              <a:rPr lang="en-GB" sz="2800" b="1" dirty="0"/>
              <a:t>Fact sheet</a:t>
            </a:r>
          </a:p>
          <a:p>
            <a:r>
              <a:rPr lang="en-GB" sz="2800" dirty="0"/>
              <a:t>You need to create a factsheet for a restaurant to display in its kitchen.</a:t>
            </a:r>
          </a:p>
          <a:p>
            <a:endParaRPr lang="en-GB" sz="2800" b="1" dirty="0"/>
          </a:p>
          <a:p>
            <a:r>
              <a:rPr lang="en-GB" sz="2800" dirty="0"/>
              <a:t>It needs to include</a:t>
            </a:r>
          </a:p>
          <a:p>
            <a:pPr marL="285750" indent="-285750">
              <a:buFont typeface="Arial" panose="020B0604020202020204" pitchFamily="34" charset="0"/>
              <a:buChar char="•"/>
            </a:pPr>
            <a:r>
              <a:rPr lang="en-GB" sz="2800" dirty="0"/>
              <a:t>Some of the key words you have learnt</a:t>
            </a:r>
          </a:p>
          <a:p>
            <a:pPr marL="285750" indent="-285750">
              <a:buFont typeface="Arial" panose="020B0604020202020204" pitchFamily="34" charset="0"/>
              <a:buChar char="•"/>
            </a:pPr>
            <a:r>
              <a:rPr lang="en-US" sz="2800" b="0" i="0" u="none" strike="noStrike" baseline="0" dirty="0">
                <a:latin typeface="SassoonPrimaryRg"/>
              </a:rPr>
              <a:t>an explanation of what food can or cannot be eaten by many members of the three religious worldviews you have learnt about</a:t>
            </a:r>
          </a:p>
          <a:p>
            <a:pPr marL="285750" indent="-285750">
              <a:buFont typeface="Arial" panose="020B0604020202020204" pitchFamily="34" charset="0"/>
              <a:buChar char="•"/>
            </a:pPr>
            <a:r>
              <a:rPr lang="en-US" sz="2800" dirty="0">
                <a:latin typeface="SassoonPrimaryRg"/>
              </a:rPr>
              <a:t>Diagrams or pictures to make your explanations clearer</a:t>
            </a:r>
            <a:endParaRPr lang="en-GB" sz="2800" b="1" dirty="0"/>
          </a:p>
        </p:txBody>
      </p:sp>
      <p:pic>
        <p:nvPicPr>
          <p:cNvPr id="5" name="Graphic 4" descr="Document with solid fill">
            <a:extLst>
              <a:ext uri="{FF2B5EF4-FFF2-40B4-BE49-F238E27FC236}">
                <a16:creationId xmlns:a16="http://schemas.microsoft.com/office/drawing/2014/main" id="{C99722BD-4A00-45A1-B94B-5C32336E356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43395" y="1993469"/>
            <a:ext cx="2871061" cy="2871061"/>
          </a:xfrm>
          <a:prstGeom prst="rect">
            <a:avLst/>
          </a:prstGeom>
        </p:spPr>
      </p:pic>
    </p:spTree>
    <p:extLst>
      <p:ext uri="{BB962C8B-B14F-4D97-AF65-F5344CB8AC3E}">
        <p14:creationId xmlns:p14="http://schemas.microsoft.com/office/powerpoint/2010/main" val="3412609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0"/>
            <a:ext cx="8362335" cy="1759657"/>
          </a:xfrm>
          <a:prstGeom prst="rect">
            <a:avLst/>
          </a:prstGeom>
        </p:spPr>
      </p:pic>
      <p:pic>
        <p:nvPicPr>
          <p:cNvPr id="3" name="Picture 2">
            <a:extLst>
              <a:ext uri="{FF2B5EF4-FFF2-40B4-BE49-F238E27FC236}">
                <a16:creationId xmlns:a16="http://schemas.microsoft.com/office/drawing/2014/main" id="{50FC2763-58AC-4F84-AFC6-772A13548DE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157838" y="1669991"/>
            <a:ext cx="3867624" cy="3867624"/>
          </a:xfrm>
          <a:prstGeom prst="rect">
            <a:avLst/>
          </a:prstGeom>
        </p:spPr>
      </p:pic>
      <p:sp>
        <p:nvSpPr>
          <p:cNvPr id="6" name="TextBox 5">
            <a:extLst>
              <a:ext uri="{FF2B5EF4-FFF2-40B4-BE49-F238E27FC236}">
                <a16:creationId xmlns:a16="http://schemas.microsoft.com/office/drawing/2014/main" id="{A78263F5-B6BD-4E2A-9F64-6E5E20014698}"/>
              </a:ext>
            </a:extLst>
          </p:cNvPr>
          <p:cNvSpPr txBox="1"/>
          <p:nvPr/>
        </p:nvSpPr>
        <p:spPr>
          <a:xfrm>
            <a:off x="4025462" y="972314"/>
            <a:ext cx="8058050" cy="5262979"/>
          </a:xfrm>
          <a:prstGeom prst="rect">
            <a:avLst/>
          </a:prstGeom>
          <a:noFill/>
        </p:spPr>
        <p:txBody>
          <a:bodyPr wrap="square" rtlCol="0">
            <a:spAutoFit/>
          </a:bodyPr>
          <a:lstStyle/>
          <a:p>
            <a:r>
              <a:rPr lang="en-GB" sz="2400" b="1" dirty="0"/>
              <a:t>The writing challenge: your teacher will tell you which challenge you are going to complete</a:t>
            </a:r>
          </a:p>
          <a:p>
            <a:r>
              <a:rPr lang="en-GB" sz="2400" b="1" dirty="0"/>
              <a:t>Leaflet: </a:t>
            </a:r>
            <a:r>
              <a:rPr lang="en-GB" sz="2400" dirty="0"/>
              <a:t>You need to create a leaflet about food in different religions for the local library</a:t>
            </a:r>
            <a:endParaRPr lang="en-GB" sz="2400" b="1" dirty="0"/>
          </a:p>
          <a:p>
            <a:r>
              <a:rPr lang="en-GB" sz="2400" dirty="0"/>
              <a:t>It needs to include</a:t>
            </a:r>
          </a:p>
          <a:p>
            <a:pPr marL="342900" indent="-342900" algn="l">
              <a:buFont typeface="Arial" panose="020B0604020202020204" pitchFamily="34" charset="0"/>
              <a:buChar char="•"/>
            </a:pPr>
            <a:r>
              <a:rPr lang="en-US" sz="2400" b="0" i="0" u="none" strike="noStrike" baseline="0" dirty="0"/>
              <a:t>an explanation of why some Hindus, Muslims and Jewish people eat or do not eat certain foods</a:t>
            </a:r>
          </a:p>
          <a:p>
            <a:pPr marL="342900" indent="-342900" algn="l">
              <a:buFont typeface="Arial" panose="020B0604020202020204" pitchFamily="34" charset="0"/>
              <a:buChar char="•"/>
            </a:pPr>
            <a:r>
              <a:rPr lang="en-US" sz="2400" b="0" i="0" u="none" strike="noStrike" baseline="0" dirty="0"/>
              <a:t>two or three examples of the decisions that a person might be faced with around food</a:t>
            </a:r>
          </a:p>
          <a:p>
            <a:pPr marL="342900" indent="-342900" algn="l">
              <a:buFont typeface="Arial" panose="020B0604020202020204" pitchFamily="34" charset="0"/>
              <a:buChar char="•"/>
            </a:pPr>
            <a:r>
              <a:rPr lang="en-US" sz="2400" b="0" i="0" u="none" strike="noStrike" baseline="0" dirty="0"/>
              <a:t>quotes from people who belong to the religious worldviews</a:t>
            </a:r>
          </a:p>
          <a:p>
            <a:pPr marL="342900" indent="-342900" algn="l">
              <a:buFont typeface="Arial" panose="020B0604020202020204" pitchFamily="34" charset="0"/>
              <a:buChar char="•"/>
            </a:pPr>
            <a:r>
              <a:rPr lang="en-US" sz="2400" b="0" i="0" u="none" strike="noStrike" baseline="0" dirty="0"/>
              <a:t>examples of foods that are or are not eaten by many who are members of these religious communities</a:t>
            </a:r>
          </a:p>
          <a:p>
            <a:pPr marL="342900" indent="-342900" algn="l">
              <a:buFont typeface="Arial" panose="020B0604020202020204" pitchFamily="34" charset="0"/>
              <a:buChar char="•"/>
            </a:pPr>
            <a:r>
              <a:rPr lang="en-GB" sz="2400" dirty="0"/>
              <a:t>useful diagrams</a:t>
            </a:r>
          </a:p>
          <a:p>
            <a:pPr marL="342900" indent="-342900" algn="l">
              <a:buFont typeface="Arial" panose="020B0604020202020204" pitchFamily="34" charset="0"/>
              <a:buChar char="•"/>
            </a:pPr>
            <a:r>
              <a:rPr lang="en-GB" sz="2400" dirty="0"/>
              <a:t>some of the key words and definitions you have learnt</a:t>
            </a:r>
          </a:p>
        </p:txBody>
      </p:sp>
    </p:spTree>
    <p:extLst>
      <p:ext uri="{BB962C8B-B14F-4D97-AF65-F5344CB8AC3E}">
        <p14:creationId xmlns:p14="http://schemas.microsoft.com/office/powerpoint/2010/main" val="3902168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BIG QUESTIONS BIG ANSWERS – Investigating how we live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Editor: </a:t>
            </a:r>
            <a:r>
              <a:rPr kumimoji="0" lang="en-US" sz="1300" b="1" i="0" u="none" strike="noStrike" kern="1200" cap="none" spc="0" normalizeH="0" baseline="0" noProof="0" dirty="0">
                <a:ln>
                  <a:noFill/>
                </a:ln>
                <a:solidFill>
                  <a:prstClr val="white"/>
                </a:solidFill>
                <a:effectLst/>
                <a:uLnTx/>
                <a:uFillTx/>
                <a:latin typeface="Calibri" panose="020F0502020204030204"/>
                <a:ea typeface="+mn-ea"/>
                <a:cs typeface="+mn-cs"/>
              </a:rPr>
              <a:t>Fiona Moss </a:t>
            </a: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 RE Today 2022</a:t>
            </a:r>
          </a:p>
        </p:txBody>
      </p:sp>
      <p:pic>
        <p:nvPicPr>
          <p:cNvPr id="4" name="Picture 3" descr="Text&#10;&#10;Description automatically generated">
            <a:extLst>
              <a:ext uri="{FF2B5EF4-FFF2-40B4-BE49-F238E27FC236}">
                <a16:creationId xmlns:a16="http://schemas.microsoft.com/office/drawing/2014/main" id="{86FE681E-9ECA-429B-868C-8C194BCC09A1}"/>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0"/>
            <a:ext cx="8362335" cy="1759657"/>
          </a:xfrm>
          <a:prstGeom prst="rect">
            <a:avLst/>
          </a:prstGeom>
        </p:spPr>
      </p:pic>
      <p:sp>
        <p:nvSpPr>
          <p:cNvPr id="3" name="Rectangle: Rounded Corners 2">
            <a:extLst>
              <a:ext uri="{FF2B5EF4-FFF2-40B4-BE49-F238E27FC236}">
                <a16:creationId xmlns:a16="http://schemas.microsoft.com/office/drawing/2014/main" id="{0A3817C0-78BF-41B4-AC03-44717504E425}"/>
              </a:ext>
            </a:extLst>
          </p:cNvPr>
          <p:cNvSpPr/>
          <p:nvPr/>
        </p:nvSpPr>
        <p:spPr>
          <a:xfrm>
            <a:off x="335417" y="3457765"/>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Kosher</a:t>
            </a:r>
          </a:p>
        </p:txBody>
      </p:sp>
      <p:sp>
        <p:nvSpPr>
          <p:cNvPr id="8" name="Rectangle: Rounded Corners 7">
            <a:extLst>
              <a:ext uri="{FF2B5EF4-FFF2-40B4-BE49-F238E27FC236}">
                <a16:creationId xmlns:a16="http://schemas.microsoft.com/office/drawing/2014/main" id="{B37DB99B-3276-43AB-9405-F5BFF5E0CD08}"/>
              </a:ext>
            </a:extLst>
          </p:cNvPr>
          <p:cNvSpPr/>
          <p:nvPr/>
        </p:nvSpPr>
        <p:spPr>
          <a:xfrm>
            <a:off x="5185314" y="1282315"/>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err="1">
                <a:ln>
                  <a:noFill/>
                </a:ln>
                <a:solidFill>
                  <a:prstClr val="white"/>
                </a:solidFill>
                <a:effectLst/>
                <a:uLnTx/>
                <a:uFillTx/>
                <a:latin typeface="Calibri" panose="020F0502020204030204"/>
                <a:ea typeface="+mn-ea"/>
                <a:cs typeface="+mn-cs"/>
              </a:rPr>
              <a:t>goshalla</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Rounded Corners 8">
            <a:extLst>
              <a:ext uri="{FF2B5EF4-FFF2-40B4-BE49-F238E27FC236}">
                <a16:creationId xmlns:a16="http://schemas.microsoft.com/office/drawing/2014/main" id="{A2C2ABDF-42BB-4E69-A62C-831BCF44E95F}"/>
              </a:ext>
            </a:extLst>
          </p:cNvPr>
          <p:cNvSpPr/>
          <p:nvPr/>
        </p:nvSpPr>
        <p:spPr>
          <a:xfrm>
            <a:off x="3544076" y="2517546"/>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Torah</a:t>
            </a:r>
          </a:p>
        </p:txBody>
      </p:sp>
      <p:sp>
        <p:nvSpPr>
          <p:cNvPr id="10" name="Rectangle: Rounded Corners 9">
            <a:extLst>
              <a:ext uri="{FF2B5EF4-FFF2-40B4-BE49-F238E27FC236}">
                <a16:creationId xmlns:a16="http://schemas.microsoft.com/office/drawing/2014/main" id="{88ECEFEC-BFD4-410C-87AF-994EA6F825D7}"/>
              </a:ext>
            </a:extLst>
          </p:cNvPr>
          <p:cNvSpPr/>
          <p:nvPr/>
        </p:nvSpPr>
        <p:spPr>
          <a:xfrm>
            <a:off x="6330331" y="2840222"/>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ahimsa</a:t>
            </a:r>
          </a:p>
        </p:txBody>
      </p:sp>
      <p:sp>
        <p:nvSpPr>
          <p:cNvPr id="11" name="Rectangle: Rounded Corners 10">
            <a:extLst>
              <a:ext uri="{FF2B5EF4-FFF2-40B4-BE49-F238E27FC236}">
                <a16:creationId xmlns:a16="http://schemas.microsoft.com/office/drawing/2014/main" id="{6A8F8824-508A-4E86-8E94-CDF5B4B13E17}"/>
              </a:ext>
            </a:extLst>
          </p:cNvPr>
          <p:cNvSpPr/>
          <p:nvPr/>
        </p:nvSpPr>
        <p:spPr>
          <a:xfrm>
            <a:off x="4418148" y="3914965"/>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kashrut</a:t>
            </a:r>
          </a:p>
        </p:txBody>
      </p:sp>
      <p:sp>
        <p:nvSpPr>
          <p:cNvPr id="12" name="Rectangle: Rounded Corners 11">
            <a:extLst>
              <a:ext uri="{FF2B5EF4-FFF2-40B4-BE49-F238E27FC236}">
                <a16:creationId xmlns:a16="http://schemas.microsoft.com/office/drawing/2014/main" id="{BF9F37E7-E421-4437-9157-F3D1C8FE9942}"/>
              </a:ext>
            </a:extLst>
          </p:cNvPr>
          <p:cNvSpPr/>
          <p:nvPr/>
        </p:nvSpPr>
        <p:spPr>
          <a:xfrm>
            <a:off x="7443219" y="952152"/>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sacred</a:t>
            </a:r>
          </a:p>
        </p:txBody>
      </p:sp>
      <p:sp>
        <p:nvSpPr>
          <p:cNvPr id="13" name="Rectangle: Rounded Corners 12">
            <a:extLst>
              <a:ext uri="{FF2B5EF4-FFF2-40B4-BE49-F238E27FC236}">
                <a16:creationId xmlns:a16="http://schemas.microsoft.com/office/drawing/2014/main" id="{38CF9157-DCD6-452A-910E-DAD63554E1AF}"/>
              </a:ext>
            </a:extLst>
          </p:cNvPr>
          <p:cNvSpPr/>
          <p:nvPr/>
        </p:nvSpPr>
        <p:spPr>
          <a:xfrm>
            <a:off x="1975367" y="4846073"/>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err="1">
                <a:ln>
                  <a:noFill/>
                </a:ln>
                <a:solidFill>
                  <a:prstClr val="white"/>
                </a:solidFill>
                <a:effectLst/>
                <a:uLnTx/>
                <a:uFillTx/>
                <a:latin typeface="Calibri" panose="020F0502020204030204"/>
                <a:ea typeface="+mn-ea"/>
                <a:cs typeface="+mn-cs"/>
              </a:rPr>
              <a:t>Treif</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Rounded Corners 13">
            <a:extLst>
              <a:ext uri="{FF2B5EF4-FFF2-40B4-BE49-F238E27FC236}">
                <a16:creationId xmlns:a16="http://schemas.microsoft.com/office/drawing/2014/main" id="{D0F0169F-F019-4A40-A9C2-98BB7ABC6D02}"/>
              </a:ext>
            </a:extLst>
          </p:cNvPr>
          <p:cNvSpPr/>
          <p:nvPr/>
        </p:nvSpPr>
        <p:spPr>
          <a:xfrm>
            <a:off x="6096000" y="5058455"/>
            <a:ext cx="2114386"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vegetarian</a:t>
            </a:r>
          </a:p>
        </p:txBody>
      </p:sp>
      <p:sp>
        <p:nvSpPr>
          <p:cNvPr id="15" name="Rectangle: Rounded Corners 14">
            <a:extLst>
              <a:ext uri="{FF2B5EF4-FFF2-40B4-BE49-F238E27FC236}">
                <a16:creationId xmlns:a16="http://schemas.microsoft.com/office/drawing/2014/main" id="{08AD35B0-DC3E-454C-AFB3-F7DE64A8D18E}"/>
              </a:ext>
            </a:extLst>
          </p:cNvPr>
          <p:cNvSpPr/>
          <p:nvPr/>
        </p:nvSpPr>
        <p:spPr>
          <a:xfrm>
            <a:off x="8362335" y="2324342"/>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haram</a:t>
            </a:r>
          </a:p>
        </p:txBody>
      </p:sp>
      <p:sp>
        <p:nvSpPr>
          <p:cNvPr id="16" name="Rectangle: Rounded Corners 15">
            <a:extLst>
              <a:ext uri="{FF2B5EF4-FFF2-40B4-BE49-F238E27FC236}">
                <a16:creationId xmlns:a16="http://schemas.microsoft.com/office/drawing/2014/main" id="{3F235607-1C81-4520-BEFA-7E6AE8EA380C}"/>
              </a:ext>
            </a:extLst>
          </p:cNvPr>
          <p:cNvSpPr/>
          <p:nvPr/>
        </p:nvSpPr>
        <p:spPr>
          <a:xfrm>
            <a:off x="10368508" y="3238742"/>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Qur’an</a:t>
            </a:r>
          </a:p>
        </p:txBody>
      </p:sp>
      <p:sp>
        <p:nvSpPr>
          <p:cNvPr id="17" name="Rectangle: Rounded Corners 16">
            <a:extLst>
              <a:ext uri="{FF2B5EF4-FFF2-40B4-BE49-F238E27FC236}">
                <a16:creationId xmlns:a16="http://schemas.microsoft.com/office/drawing/2014/main" id="{0E2FF6D6-6F8D-408A-9E1B-BDDA7A217F3F}"/>
              </a:ext>
            </a:extLst>
          </p:cNvPr>
          <p:cNvSpPr/>
          <p:nvPr/>
        </p:nvSpPr>
        <p:spPr>
          <a:xfrm>
            <a:off x="10474898" y="1086543"/>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halal</a:t>
            </a:r>
          </a:p>
        </p:txBody>
      </p:sp>
      <p:sp>
        <p:nvSpPr>
          <p:cNvPr id="18" name="Rectangle: Rounded Corners 17">
            <a:extLst>
              <a:ext uri="{FF2B5EF4-FFF2-40B4-BE49-F238E27FC236}">
                <a16:creationId xmlns:a16="http://schemas.microsoft.com/office/drawing/2014/main" id="{0D83FE30-0824-4D62-B7F5-70B1282671DB}"/>
              </a:ext>
            </a:extLst>
          </p:cNvPr>
          <p:cNvSpPr/>
          <p:nvPr/>
        </p:nvSpPr>
        <p:spPr>
          <a:xfrm>
            <a:off x="9449466" y="4781928"/>
            <a:ext cx="153433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khalifah</a:t>
            </a:r>
          </a:p>
        </p:txBody>
      </p:sp>
      <p:sp>
        <p:nvSpPr>
          <p:cNvPr id="19" name="TextBox 18">
            <a:extLst>
              <a:ext uri="{FF2B5EF4-FFF2-40B4-BE49-F238E27FC236}">
                <a16:creationId xmlns:a16="http://schemas.microsoft.com/office/drawing/2014/main" id="{75A7EE4A-8E76-4B19-B2B6-7CC29E8AA77D}"/>
              </a:ext>
            </a:extLst>
          </p:cNvPr>
          <p:cNvSpPr txBox="1"/>
          <p:nvPr/>
        </p:nvSpPr>
        <p:spPr>
          <a:xfrm>
            <a:off x="260150" y="1282315"/>
            <a:ext cx="352320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Which of these words do you now know? What do they mean?</a:t>
            </a:r>
          </a:p>
        </p:txBody>
      </p:sp>
    </p:spTree>
    <p:extLst>
      <p:ext uri="{BB962C8B-B14F-4D97-AF65-F5344CB8AC3E}">
        <p14:creationId xmlns:p14="http://schemas.microsoft.com/office/powerpoint/2010/main" val="13306627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1E12715A5D7B48A7D27CD15122AA0A" ma:contentTypeVersion="13" ma:contentTypeDescription="Create a new document." ma:contentTypeScope="" ma:versionID="a2ec673d53ae23e6e7ab6781d6e8e95a">
  <xsd:schema xmlns:xsd="http://www.w3.org/2001/XMLSchema" xmlns:xs="http://www.w3.org/2001/XMLSchema" xmlns:p="http://schemas.microsoft.com/office/2006/metadata/properties" xmlns:ns2="5a14aa55-8b15-43dc-98f3-1c89c91190c3" xmlns:ns3="a6df29e2-2c68-4514-aade-f276a7719d9c" targetNamespace="http://schemas.microsoft.com/office/2006/metadata/properties" ma:root="true" ma:fieldsID="9df4eb278ba453c0be3912194030e54d" ns2:_="" ns3:_="">
    <xsd:import namespace="5a14aa55-8b15-43dc-98f3-1c89c91190c3"/>
    <xsd:import namespace="a6df29e2-2c68-4514-aade-f276a7719d9c"/>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ServiceAutoKeyPoints" minOccurs="0"/>
                <xsd:element ref="ns2:MediaServiceKeyPoint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14aa55-8b15-43dc-98f3-1c89c91190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6df29e2-2c68-4514-aade-f276a7719d9c"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EB2C679-5D68-4D14-91C6-44567F0F53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14aa55-8b15-43dc-98f3-1c89c91190c3"/>
    <ds:schemaRef ds:uri="a6df29e2-2c68-4514-aade-f276a7719d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ADED4B3-57FE-4DEE-B026-352FD8B248E7}">
  <ds:schemaRefs>
    <ds:schemaRef ds:uri="http://schemas.microsoft.com/sharepoint/v3/contenttype/forms"/>
  </ds:schemaRefs>
</ds:datastoreItem>
</file>

<file path=customXml/itemProps3.xml><?xml version="1.0" encoding="utf-8"?>
<ds:datastoreItem xmlns:ds="http://schemas.openxmlformats.org/officeDocument/2006/customXml" ds:itemID="{D50E64BA-5A5A-44F5-9D3A-D000ED6837A9}">
  <ds:schemaRefs>
    <ds:schemaRef ds:uri="http://purl.org/dc/terms/"/>
    <ds:schemaRef ds:uri="http://schemas.microsoft.com/office/infopath/2007/PartnerControls"/>
    <ds:schemaRef ds:uri="5a14aa55-8b15-43dc-98f3-1c89c91190c3"/>
    <ds:schemaRef ds:uri="http://schemas.microsoft.com/office/2006/documentManagement/types"/>
    <ds:schemaRef ds:uri="http://schemas.microsoft.com/office/2006/metadata/properties"/>
    <ds:schemaRef ds:uri="http://purl.org/dc/elements/1.1/"/>
    <ds:schemaRef ds:uri="a6df29e2-2c68-4514-aade-f276a7719d9c"/>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392</TotalTime>
  <Words>2170</Words>
  <Application>Microsoft Office PowerPoint</Application>
  <PresentationFormat>Widescreen</PresentationFormat>
  <Paragraphs>196</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SassoonPrimaryRg</vt:lpstr>
      <vt:lpstr>SassoonPrimaryRg-Bold</vt:lpstr>
      <vt:lpstr>SassoonPrimaryRg-Italic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 Christians believe about God? 4-6 year olds</dc:title>
  <dc:creator>Lat Blaylock</dc:creator>
  <cp:lastModifiedBy>Orion Johnson</cp:lastModifiedBy>
  <cp:revision>40</cp:revision>
  <dcterms:created xsi:type="dcterms:W3CDTF">2020-12-09T21:01:03Z</dcterms:created>
  <dcterms:modified xsi:type="dcterms:W3CDTF">2022-04-29T08:38:05Z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0x010100DE1E12715A5D7B48A7D27CD15122AA0A</vt:lpwstr>
  </property>
</Properties>
</file>