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9"/>
  </p:notesMasterIdLst>
  <p:handoutMasterIdLst>
    <p:handoutMasterId r:id="rId30"/>
  </p:handoutMasterIdLst>
  <p:sldIdLst>
    <p:sldId id="257" r:id="rId3"/>
    <p:sldId id="260" r:id="rId4"/>
    <p:sldId id="269" r:id="rId5"/>
    <p:sldId id="258" r:id="rId6"/>
    <p:sldId id="270" r:id="rId7"/>
    <p:sldId id="271" r:id="rId8"/>
    <p:sldId id="272" r:id="rId9"/>
    <p:sldId id="283" r:id="rId10"/>
    <p:sldId id="284" r:id="rId11"/>
    <p:sldId id="261" r:id="rId12"/>
    <p:sldId id="262" r:id="rId13"/>
    <p:sldId id="282" r:id="rId14"/>
    <p:sldId id="263" r:id="rId15"/>
    <p:sldId id="264" r:id="rId16"/>
    <p:sldId id="281" r:id="rId17"/>
    <p:sldId id="265" r:id="rId18"/>
    <p:sldId id="274" r:id="rId19"/>
    <p:sldId id="273" r:id="rId20"/>
    <p:sldId id="275" r:id="rId21"/>
    <p:sldId id="276" r:id="rId22"/>
    <p:sldId id="285" r:id="rId23"/>
    <p:sldId id="277" r:id="rId24"/>
    <p:sldId id="278" r:id="rId25"/>
    <p:sldId id="279" r:id="rId26"/>
    <p:sldId id="280" r:id="rId27"/>
    <p:sldId id="267" r:id="rId2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9" autoAdjust="0"/>
    <p:restoredTop sz="94660"/>
  </p:normalViewPr>
  <p:slideViewPr>
    <p:cSldViewPr snapToGrid="0">
      <p:cViewPr varScale="1">
        <p:scale>
          <a:sx n="76" d="100"/>
          <a:sy n="76" d="100"/>
        </p:scale>
        <p:origin x="126"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D465F479-11BB-4733-9414-9F9A2F94B91F}" type="datetimeFigureOut">
              <a:rPr lang="en-GB" smtClean="0"/>
              <a:t>11/12/2019</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DE0504FA-23BF-4304-A857-4B5F2CC35660}" type="slidenum">
              <a:rPr lang="en-GB" smtClean="0"/>
              <a:t>‹#›</a:t>
            </a:fld>
            <a:endParaRPr lang="en-GB"/>
          </a:p>
        </p:txBody>
      </p:sp>
    </p:spTree>
    <p:extLst>
      <p:ext uri="{BB962C8B-B14F-4D97-AF65-F5344CB8AC3E}">
        <p14:creationId xmlns:p14="http://schemas.microsoft.com/office/powerpoint/2010/main" val="3896094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CEF82D69-D341-4BB8-9FF6-0A9F67189724}" type="datetimeFigureOut">
              <a:rPr lang="en-GB" smtClean="0"/>
              <a:t>11/12/2019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66957BE5-1592-41D2-819B-4F22F4534892}" type="slidenum">
              <a:rPr lang="en-GB" smtClean="0"/>
              <a:t>‹#›</a:t>
            </a:fld>
            <a:endParaRPr lang="en-GB"/>
          </a:p>
        </p:txBody>
      </p:sp>
    </p:spTree>
    <p:extLst>
      <p:ext uri="{BB962C8B-B14F-4D97-AF65-F5344CB8AC3E}">
        <p14:creationId xmlns:p14="http://schemas.microsoft.com/office/powerpoint/2010/main" val="1934242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F65EBD1-9257-4999-BE22-1231148AF3AA}" type="slidenum">
              <a:rPr lang="en-US" smtClean="0"/>
              <a:t>9</a:t>
            </a:fld>
            <a:endParaRPr lang="en-US"/>
          </a:p>
        </p:txBody>
      </p:sp>
    </p:spTree>
    <p:extLst>
      <p:ext uri="{BB962C8B-B14F-4D97-AF65-F5344CB8AC3E}">
        <p14:creationId xmlns:p14="http://schemas.microsoft.com/office/powerpoint/2010/main" val="17150619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93D2348-75F2-456A-899F-AE07B9610D9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7D7E0D-DDCA-47A5-8341-9B1DCBDE2308}" type="slidenum">
              <a:rPr lang="en-GB" smtClean="0"/>
              <a:t>‹#›</a:t>
            </a:fld>
            <a:endParaRPr lang="en-GB"/>
          </a:p>
        </p:txBody>
      </p:sp>
    </p:spTree>
    <p:extLst>
      <p:ext uri="{BB962C8B-B14F-4D97-AF65-F5344CB8AC3E}">
        <p14:creationId xmlns:p14="http://schemas.microsoft.com/office/powerpoint/2010/main" val="1364820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3D2348-75F2-456A-899F-AE07B9610D9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7D7E0D-DDCA-47A5-8341-9B1DCBDE2308}" type="slidenum">
              <a:rPr lang="en-GB" smtClean="0"/>
              <a:t>‹#›</a:t>
            </a:fld>
            <a:endParaRPr lang="en-GB"/>
          </a:p>
        </p:txBody>
      </p:sp>
    </p:spTree>
    <p:extLst>
      <p:ext uri="{BB962C8B-B14F-4D97-AF65-F5344CB8AC3E}">
        <p14:creationId xmlns:p14="http://schemas.microsoft.com/office/powerpoint/2010/main" val="206410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93D2348-75F2-456A-899F-AE07B9610D9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7D7E0D-DDCA-47A5-8341-9B1DCBDE2308}" type="slidenum">
              <a:rPr lang="en-GB" smtClean="0"/>
              <a:t>‹#›</a:t>
            </a:fld>
            <a:endParaRPr lang="en-GB"/>
          </a:p>
        </p:txBody>
      </p:sp>
    </p:spTree>
    <p:extLst>
      <p:ext uri="{BB962C8B-B14F-4D97-AF65-F5344CB8AC3E}">
        <p14:creationId xmlns:p14="http://schemas.microsoft.com/office/powerpoint/2010/main" val="4057614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93D2348-75F2-456A-899F-AE07B9610D97}"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7D7E0D-DDCA-47A5-8341-9B1DCBDE2308}" type="slidenum">
              <a:rPr lang="en-GB" smtClean="0"/>
              <a:t>‹#›</a:t>
            </a:fld>
            <a:endParaRPr lang="en-GB"/>
          </a:p>
        </p:txBody>
      </p:sp>
    </p:spTree>
    <p:extLst>
      <p:ext uri="{BB962C8B-B14F-4D97-AF65-F5344CB8AC3E}">
        <p14:creationId xmlns:p14="http://schemas.microsoft.com/office/powerpoint/2010/main" val="2316499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93D2348-75F2-456A-899F-AE07B9610D97}" type="datetimeFigureOut">
              <a:rPr lang="en-GB" smtClean="0"/>
              <a:t>11/12/2019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7D7E0D-DDCA-47A5-8341-9B1DCBDE2308}" type="slidenum">
              <a:rPr lang="en-GB" smtClean="0"/>
              <a:t>‹#›</a:t>
            </a:fld>
            <a:endParaRPr lang="en-GB"/>
          </a:p>
        </p:txBody>
      </p:sp>
    </p:spTree>
    <p:extLst>
      <p:ext uri="{BB962C8B-B14F-4D97-AF65-F5344CB8AC3E}">
        <p14:creationId xmlns:p14="http://schemas.microsoft.com/office/powerpoint/2010/main" val="3186217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93D2348-75F2-456A-899F-AE07B9610D97}" type="datetimeFigureOut">
              <a:rPr lang="en-GB" smtClean="0"/>
              <a:t>11/12/2019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7D7E0D-DDCA-47A5-8341-9B1DCBDE2308}" type="slidenum">
              <a:rPr lang="en-GB" smtClean="0"/>
              <a:t>‹#›</a:t>
            </a:fld>
            <a:endParaRPr lang="en-GB"/>
          </a:p>
        </p:txBody>
      </p:sp>
    </p:spTree>
    <p:extLst>
      <p:ext uri="{BB962C8B-B14F-4D97-AF65-F5344CB8AC3E}">
        <p14:creationId xmlns:p14="http://schemas.microsoft.com/office/powerpoint/2010/main" val="3817259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3D2348-75F2-456A-899F-AE07B9610D97}" type="datetimeFigureOut">
              <a:rPr lang="en-GB" smtClean="0"/>
              <a:t>11/12/2019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7D7E0D-DDCA-47A5-8341-9B1DCBDE2308}" type="slidenum">
              <a:rPr lang="en-GB" smtClean="0"/>
              <a:t>‹#›</a:t>
            </a:fld>
            <a:endParaRPr lang="en-GB"/>
          </a:p>
        </p:txBody>
      </p:sp>
    </p:spTree>
    <p:extLst>
      <p:ext uri="{BB962C8B-B14F-4D97-AF65-F5344CB8AC3E}">
        <p14:creationId xmlns:p14="http://schemas.microsoft.com/office/powerpoint/2010/main" val="2092821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93D2348-75F2-456A-899F-AE07B9610D97}"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7D7E0D-DDCA-47A5-8341-9B1DCBDE2308}" type="slidenum">
              <a:rPr lang="en-GB" smtClean="0"/>
              <a:t>‹#›</a:t>
            </a:fld>
            <a:endParaRPr lang="en-GB"/>
          </a:p>
        </p:txBody>
      </p:sp>
    </p:spTree>
    <p:extLst>
      <p:ext uri="{BB962C8B-B14F-4D97-AF65-F5344CB8AC3E}">
        <p14:creationId xmlns:p14="http://schemas.microsoft.com/office/powerpoint/2010/main" val="3356514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93D2348-75F2-456A-899F-AE07B9610D97}"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7D7E0D-DDCA-47A5-8341-9B1DCBDE2308}" type="slidenum">
              <a:rPr lang="en-GB" smtClean="0"/>
              <a:t>‹#›</a:t>
            </a:fld>
            <a:endParaRPr lang="en-GB"/>
          </a:p>
        </p:txBody>
      </p:sp>
    </p:spTree>
    <p:extLst>
      <p:ext uri="{BB962C8B-B14F-4D97-AF65-F5344CB8AC3E}">
        <p14:creationId xmlns:p14="http://schemas.microsoft.com/office/powerpoint/2010/main" val="1443565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3D2348-75F2-456A-899F-AE07B9610D9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7D7E0D-DDCA-47A5-8341-9B1DCBDE2308}" type="slidenum">
              <a:rPr lang="en-GB" smtClean="0"/>
              <a:t>‹#›</a:t>
            </a:fld>
            <a:endParaRPr lang="en-GB"/>
          </a:p>
        </p:txBody>
      </p:sp>
    </p:spTree>
    <p:extLst>
      <p:ext uri="{BB962C8B-B14F-4D97-AF65-F5344CB8AC3E}">
        <p14:creationId xmlns:p14="http://schemas.microsoft.com/office/powerpoint/2010/main" val="466814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3D2348-75F2-456A-899F-AE07B9610D9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7D7E0D-DDCA-47A5-8341-9B1DCBDE2308}" type="slidenum">
              <a:rPr lang="en-GB" smtClean="0"/>
              <a:t>‹#›</a:t>
            </a:fld>
            <a:endParaRPr lang="en-GB"/>
          </a:p>
        </p:txBody>
      </p:sp>
    </p:spTree>
    <p:extLst>
      <p:ext uri="{BB962C8B-B14F-4D97-AF65-F5344CB8AC3E}">
        <p14:creationId xmlns:p14="http://schemas.microsoft.com/office/powerpoint/2010/main" val="14616889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229C066-AA16-4A72-9C96-D334ECA41ED1}"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59CD0-815C-4166-805A-4D3B6A175F7D}" type="slidenum">
              <a:rPr lang="en-GB" smtClean="0"/>
              <a:t>‹#›</a:t>
            </a:fld>
            <a:endParaRPr lang="en-GB"/>
          </a:p>
        </p:txBody>
      </p:sp>
    </p:spTree>
    <p:extLst>
      <p:ext uri="{BB962C8B-B14F-4D97-AF65-F5344CB8AC3E}">
        <p14:creationId xmlns:p14="http://schemas.microsoft.com/office/powerpoint/2010/main" val="2324128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29C066-AA16-4A72-9C96-D334ECA41ED1}"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59CD0-815C-4166-805A-4D3B6A175F7D}" type="slidenum">
              <a:rPr lang="en-GB" smtClean="0"/>
              <a:t>‹#›</a:t>
            </a:fld>
            <a:endParaRPr lang="en-GB"/>
          </a:p>
        </p:txBody>
      </p:sp>
    </p:spTree>
    <p:extLst>
      <p:ext uri="{BB962C8B-B14F-4D97-AF65-F5344CB8AC3E}">
        <p14:creationId xmlns:p14="http://schemas.microsoft.com/office/powerpoint/2010/main" val="2306255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229C066-AA16-4A72-9C96-D334ECA41ED1}"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59CD0-815C-4166-805A-4D3B6A175F7D}" type="slidenum">
              <a:rPr lang="en-GB" smtClean="0"/>
              <a:t>‹#›</a:t>
            </a:fld>
            <a:endParaRPr lang="en-GB"/>
          </a:p>
        </p:txBody>
      </p:sp>
    </p:spTree>
    <p:extLst>
      <p:ext uri="{BB962C8B-B14F-4D97-AF65-F5344CB8AC3E}">
        <p14:creationId xmlns:p14="http://schemas.microsoft.com/office/powerpoint/2010/main" val="2284301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229C066-AA16-4A72-9C96-D334ECA41ED1}"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59CD0-815C-4166-805A-4D3B6A175F7D}" type="slidenum">
              <a:rPr lang="en-GB" smtClean="0"/>
              <a:t>‹#›</a:t>
            </a:fld>
            <a:endParaRPr lang="en-GB"/>
          </a:p>
        </p:txBody>
      </p:sp>
    </p:spTree>
    <p:extLst>
      <p:ext uri="{BB962C8B-B14F-4D97-AF65-F5344CB8AC3E}">
        <p14:creationId xmlns:p14="http://schemas.microsoft.com/office/powerpoint/2010/main" val="21070554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229C066-AA16-4A72-9C96-D334ECA41ED1}" type="datetimeFigureOut">
              <a:rPr lang="en-GB" smtClean="0"/>
              <a:t>11/12/2019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B59CD0-815C-4166-805A-4D3B6A175F7D}" type="slidenum">
              <a:rPr lang="en-GB" smtClean="0"/>
              <a:t>‹#›</a:t>
            </a:fld>
            <a:endParaRPr lang="en-GB"/>
          </a:p>
        </p:txBody>
      </p:sp>
    </p:spTree>
    <p:extLst>
      <p:ext uri="{BB962C8B-B14F-4D97-AF65-F5344CB8AC3E}">
        <p14:creationId xmlns:p14="http://schemas.microsoft.com/office/powerpoint/2010/main" val="38743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229C066-AA16-4A72-9C96-D334ECA41ED1}" type="datetimeFigureOut">
              <a:rPr lang="en-GB" smtClean="0"/>
              <a:t>11/12/2019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B59CD0-815C-4166-805A-4D3B6A175F7D}" type="slidenum">
              <a:rPr lang="en-GB" smtClean="0"/>
              <a:t>‹#›</a:t>
            </a:fld>
            <a:endParaRPr lang="en-GB"/>
          </a:p>
        </p:txBody>
      </p:sp>
    </p:spTree>
    <p:extLst>
      <p:ext uri="{BB962C8B-B14F-4D97-AF65-F5344CB8AC3E}">
        <p14:creationId xmlns:p14="http://schemas.microsoft.com/office/powerpoint/2010/main" val="24577279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29C066-AA16-4A72-9C96-D334ECA41ED1}" type="datetimeFigureOut">
              <a:rPr lang="en-GB" smtClean="0"/>
              <a:t>11/12/2019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B59CD0-815C-4166-805A-4D3B6A175F7D}" type="slidenum">
              <a:rPr lang="en-GB" smtClean="0"/>
              <a:t>‹#›</a:t>
            </a:fld>
            <a:endParaRPr lang="en-GB"/>
          </a:p>
        </p:txBody>
      </p:sp>
    </p:spTree>
    <p:extLst>
      <p:ext uri="{BB962C8B-B14F-4D97-AF65-F5344CB8AC3E}">
        <p14:creationId xmlns:p14="http://schemas.microsoft.com/office/powerpoint/2010/main" val="20719475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229C066-AA16-4A72-9C96-D334ECA41ED1}"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59CD0-815C-4166-805A-4D3B6A175F7D}" type="slidenum">
              <a:rPr lang="en-GB" smtClean="0"/>
              <a:t>‹#›</a:t>
            </a:fld>
            <a:endParaRPr lang="en-GB"/>
          </a:p>
        </p:txBody>
      </p:sp>
    </p:spTree>
    <p:extLst>
      <p:ext uri="{BB962C8B-B14F-4D97-AF65-F5344CB8AC3E}">
        <p14:creationId xmlns:p14="http://schemas.microsoft.com/office/powerpoint/2010/main" val="3805050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229C066-AA16-4A72-9C96-D334ECA41ED1}"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59CD0-815C-4166-805A-4D3B6A175F7D}" type="slidenum">
              <a:rPr lang="en-GB" smtClean="0"/>
              <a:t>‹#›</a:t>
            </a:fld>
            <a:endParaRPr lang="en-GB"/>
          </a:p>
        </p:txBody>
      </p:sp>
    </p:spTree>
    <p:extLst>
      <p:ext uri="{BB962C8B-B14F-4D97-AF65-F5344CB8AC3E}">
        <p14:creationId xmlns:p14="http://schemas.microsoft.com/office/powerpoint/2010/main" val="31407619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29C066-AA16-4A72-9C96-D334ECA41ED1}"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59CD0-815C-4166-805A-4D3B6A175F7D}" type="slidenum">
              <a:rPr lang="en-GB" smtClean="0"/>
              <a:t>‹#›</a:t>
            </a:fld>
            <a:endParaRPr lang="en-GB"/>
          </a:p>
        </p:txBody>
      </p:sp>
    </p:spTree>
    <p:extLst>
      <p:ext uri="{BB962C8B-B14F-4D97-AF65-F5344CB8AC3E}">
        <p14:creationId xmlns:p14="http://schemas.microsoft.com/office/powerpoint/2010/main" val="25766265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29C066-AA16-4A72-9C96-D334ECA41ED1}"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59CD0-815C-4166-805A-4D3B6A175F7D}" type="slidenum">
              <a:rPr lang="en-GB" smtClean="0"/>
              <a:t>‹#›</a:t>
            </a:fld>
            <a:endParaRPr lang="en-GB"/>
          </a:p>
        </p:txBody>
      </p:sp>
    </p:spTree>
    <p:extLst>
      <p:ext uri="{BB962C8B-B14F-4D97-AF65-F5344CB8AC3E}">
        <p14:creationId xmlns:p14="http://schemas.microsoft.com/office/powerpoint/2010/main" val="223165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7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3D2348-75F2-456A-899F-AE07B9610D97}" type="datetimeFigureOut">
              <a:rPr lang="en-GB" smtClean="0"/>
              <a:t>11/12/2019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7D7E0D-DDCA-47A5-8341-9B1DCBDE2308}" type="slidenum">
              <a:rPr lang="en-GB" smtClean="0"/>
              <a:t>‹#›</a:t>
            </a:fld>
            <a:endParaRPr lang="en-GB"/>
          </a:p>
        </p:txBody>
      </p:sp>
    </p:spTree>
    <p:extLst>
      <p:ext uri="{BB962C8B-B14F-4D97-AF65-F5344CB8AC3E}">
        <p14:creationId xmlns:p14="http://schemas.microsoft.com/office/powerpoint/2010/main" val="32552982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7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29C066-AA16-4A72-9C96-D334ECA41ED1}" type="datetimeFigureOut">
              <a:rPr lang="en-GB" smtClean="0"/>
              <a:t>11/12/2019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B59CD0-815C-4166-805A-4D3B6A175F7D}" type="slidenum">
              <a:rPr lang="en-GB" smtClean="0"/>
              <a:t>‹#›</a:t>
            </a:fld>
            <a:endParaRPr lang="en-GB"/>
          </a:p>
        </p:txBody>
      </p:sp>
    </p:spTree>
    <p:extLst>
      <p:ext uri="{BB962C8B-B14F-4D97-AF65-F5344CB8AC3E}">
        <p14:creationId xmlns:p14="http://schemas.microsoft.com/office/powerpoint/2010/main" val="22215840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hyperlink" Target="http://sensesofcinema.com/2016/feature-articles/son-of-saul/#fn-28598-22"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37.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36.png"/><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39.pn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39.png"/><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42.emf"/></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9.png"/><Relationship Id="rId1" Type="http://schemas.openxmlformats.org/officeDocument/2006/relationships/slideLayout" Target="../slideLayouts/slideLayout7.xml"/><Relationship Id="rId4" Type="http://schemas.openxmlformats.org/officeDocument/2006/relationships/image" Target="../media/image43.emf"/></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5225143"/>
            <a:ext cx="12192000" cy="1632857"/>
          </a:xfrm>
          <a:solidFill>
            <a:schemeClr val="bg1">
              <a:alpha val="73000"/>
            </a:schemeClr>
          </a:solidFill>
        </p:spPr>
        <p:txBody>
          <a:bodyPr lIns="360000" tIns="360000" rIns="360000" bIns="360000">
            <a:noAutofit/>
          </a:bodyPr>
          <a:lstStyle/>
          <a:p>
            <a:pPr>
              <a:lnSpc>
                <a:spcPct val="100000"/>
              </a:lnSpc>
              <a:spcBef>
                <a:spcPts val="0"/>
              </a:spcBef>
            </a:pPr>
            <a:r>
              <a:rPr lang="en-GB" sz="3600" dirty="0">
                <a:latin typeface="Arial Black" panose="020B0A04020102020204" pitchFamily="34" charset="0"/>
              </a:rPr>
              <a:t>‘Poetry After Auschwitz?’: </a:t>
            </a:r>
            <a:r>
              <a:rPr lang="en-GB" sz="3600" i="1" dirty="0">
                <a:latin typeface="Arial Black" panose="020B0A04020102020204" pitchFamily="34" charset="0"/>
              </a:rPr>
              <a:t>Son of Saul </a:t>
            </a:r>
            <a:r>
              <a:rPr lang="en-GB" sz="3600" dirty="0">
                <a:latin typeface="Arial Black" panose="020B0A04020102020204" pitchFamily="34" charset="0"/>
              </a:rPr>
              <a:t>and the Problems of Holocaust Representation</a:t>
            </a:r>
            <a:endParaRPr lang="en-GB" sz="3600" i="1" dirty="0">
              <a:latin typeface="Arial Black" panose="020B0A04020102020204" pitchFamily="34" charset="0"/>
            </a:endParaRPr>
          </a:p>
        </p:txBody>
      </p:sp>
    </p:spTree>
    <p:extLst>
      <p:ext uri="{BB962C8B-B14F-4D97-AF65-F5344CB8AC3E}">
        <p14:creationId xmlns:p14="http://schemas.microsoft.com/office/powerpoint/2010/main" val="32149038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4342" y="0"/>
            <a:ext cx="9557658" cy="7089195"/>
          </a:xfrm>
          <a:prstGeom prst="rect">
            <a:avLst/>
          </a:prstGeom>
          <a:noFill/>
        </p:spPr>
        <p:txBody>
          <a:bodyPr wrap="square" lIns="540000" tIns="360000" rIns="540000" bIns="360000" rtlCol="0">
            <a:spAutoFit/>
          </a:bodyPr>
          <a:lstStyle/>
          <a:p>
            <a:pPr marL="0" lvl="1" algn="just"/>
            <a:r>
              <a:rPr lang="en-GB" sz="4000" dirty="0" smtClean="0"/>
              <a:t>Theodor </a:t>
            </a:r>
            <a:r>
              <a:rPr lang="en-GB" sz="4000" dirty="0"/>
              <a:t>Adorno:</a:t>
            </a:r>
          </a:p>
          <a:p>
            <a:pPr marL="0" lvl="1" algn="just"/>
            <a:r>
              <a:rPr lang="en-GB" sz="4000" dirty="0"/>
              <a:t>“Cultural criticism finds itself with the final stage of the dialectic of culture and barbarism. </a:t>
            </a:r>
            <a:r>
              <a:rPr lang="en-GB" sz="4000" b="1" dirty="0"/>
              <a:t>To write poetry after Auschwitz is barbaric</a:t>
            </a:r>
            <a:r>
              <a:rPr lang="en-GB" sz="4000" dirty="0"/>
              <a:t>. And this corrodes even the knowledge of why it has become impossible to write poetry today.”</a:t>
            </a:r>
          </a:p>
          <a:p>
            <a:pPr marL="285750" lvl="1" indent="-285750" algn="r">
              <a:buFontTx/>
              <a:buChar char="-"/>
            </a:pPr>
            <a:r>
              <a:rPr lang="en-GB" sz="2400" dirty="0" smtClean="0"/>
              <a:t>Theodor Adorno</a:t>
            </a:r>
            <a:r>
              <a:rPr lang="en-GB" sz="2400" dirty="0"/>
              <a:t>, ‘Cultural Criticism and Society,’ </a:t>
            </a:r>
            <a:r>
              <a:rPr lang="en-GB" sz="2400" i="1" dirty="0"/>
              <a:t>Prisms</a:t>
            </a:r>
            <a:r>
              <a:rPr lang="en-GB" sz="2400" dirty="0"/>
              <a:t> </a:t>
            </a:r>
            <a:r>
              <a:rPr lang="en-GB" sz="2400" dirty="0" smtClean="0"/>
              <a:t>translated by Samuel &amp; Sherry Weber (London: Garden </a:t>
            </a:r>
            <a:r>
              <a:rPr lang="en-GB" sz="2400" dirty="0"/>
              <a:t>City </a:t>
            </a:r>
            <a:r>
              <a:rPr lang="en-GB" sz="2400" dirty="0" smtClean="0"/>
              <a:t>Press, 1967</a:t>
            </a:r>
            <a:r>
              <a:rPr lang="en-GB" sz="2400" dirty="0"/>
              <a:t>). </a:t>
            </a:r>
            <a:r>
              <a:rPr lang="en-GB" sz="2400" dirty="0" smtClean="0"/>
              <a:t>p</a:t>
            </a:r>
            <a:r>
              <a:rPr lang="en-GB" sz="2400" dirty="0"/>
              <a:t>. 34</a:t>
            </a:r>
          </a:p>
          <a:p>
            <a:pPr marL="285750" lvl="1" indent="-285750">
              <a:buFontTx/>
              <a:buChar char="-"/>
            </a:pPr>
            <a:endParaRPr lang="en-GB" sz="1400" dirty="0"/>
          </a:p>
        </p:txBody>
      </p:sp>
      <p:pic>
        <p:nvPicPr>
          <p:cNvPr id="3" name="Picture 2"/>
          <p:cNvPicPr>
            <a:picLocks noChangeAspect="1"/>
          </p:cNvPicPr>
          <p:nvPr/>
        </p:nvPicPr>
        <p:blipFill>
          <a:blip r:embed="rId2"/>
          <a:stretch>
            <a:fillRect/>
          </a:stretch>
        </p:blipFill>
        <p:spPr>
          <a:xfrm>
            <a:off x="0" y="1271587"/>
            <a:ext cx="2476500" cy="3629025"/>
          </a:xfrm>
          <a:prstGeom prst="rect">
            <a:avLst/>
          </a:prstGeom>
        </p:spPr>
      </p:pic>
    </p:spTree>
    <p:extLst>
      <p:ext uri="{BB962C8B-B14F-4D97-AF65-F5344CB8AC3E}">
        <p14:creationId xmlns:p14="http://schemas.microsoft.com/office/powerpoint/2010/main" val="13617828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5400" dirty="0" smtClean="0"/>
              <a:t>What representations of the Holocaust are you familiar with?</a:t>
            </a:r>
            <a:endParaRPr lang="en-GB" sz="5400" dirty="0"/>
          </a:p>
        </p:txBody>
      </p:sp>
    </p:spTree>
    <p:extLst>
      <p:ext uri="{BB962C8B-B14F-4D97-AF65-F5344CB8AC3E}">
        <p14:creationId xmlns:p14="http://schemas.microsoft.com/office/powerpoint/2010/main" val="30586747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12192000" cy="4851237"/>
          </a:xfrm>
          <a:prstGeom prst="rect">
            <a:avLst/>
          </a:prstGeom>
          <a:noFill/>
        </p:spPr>
        <p:txBody>
          <a:bodyPr wrap="square" lIns="540000" tIns="360000" rIns="540000" bIns="360000" rtlCol="0">
            <a:spAutoFit/>
          </a:bodyPr>
          <a:lstStyle/>
          <a:p>
            <a:pPr lvl="0" algn="ctr"/>
            <a:endParaRPr lang="en-GB" sz="2800" b="1" dirty="0" smtClean="0"/>
          </a:p>
          <a:p>
            <a:pPr lvl="0" algn="ctr"/>
            <a:r>
              <a:rPr lang="en-GB" sz="2800" b="1" dirty="0" smtClean="0"/>
              <a:t>Two key </a:t>
            </a:r>
            <a:r>
              <a:rPr lang="en-GB" sz="2800" b="1" dirty="0"/>
              <a:t>approaches </a:t>
            </a:r>
            <a:r>
              <a:rPr lang="en-GB" sz="2800" b="1" dirty="0" smtClean="0"/>
              <a:t>have predominated</a:t>
            </a:r>
            <a:r>
              <a:rPr lang="en-GB" sz="2800" b="1" dirty="0"/>
              <a:t> </a:t>
            </a:r>
            <a:r>
              <a:rPr lang="en-GB" sz="2800" b="1" dirty="0" smtClean="0"/>
              <a:t>in writing </a:t>
            </a:r>
            <a:r>
              <a:rPr lang="en-GB" sz="2800" b="1" dirty="0"/>
              <a:t>and thinking about the </a:t>
            </a:r>
            <a:r>
              <a:rPr lang="en-GB" sz="2800" b="1" dirty="0" smtClean="0"/>
              <a:t>Holocaust:</a:t>
            </a:r>
            <a:endParaRPr lang="en-GB" sz="2800" b="1" dirty="0"/>
          </a:p>
          <a:p>
            <a:pPr lvl="0"/>
            <a:endParaRPr lang="en-GB" sz="2800" b="1" dirty="0"/>
          </a:p>
          <a:p>
            <a:pPr lvl="0" algn="ctr"/>
            <a:r>
              <a:rPr lang="en-GB" sz="4400" b="1" dirty="0">
                <a:solidFill>
                  <a:srgbClr val="FF0000"/>
                </a:solidFill>
              </a:rPr>
              <a:t>REALIST </a:t>
            </a:r>
            <a:r>
              <a:rPr lang="en-GB" sz="4400" b="1" dirty="0"/>
              <a:t>vs </a:t>
            </a:r>
            <a:r>
              <a:rPr lang="en-GB" sz="4400" b="1" dirty="0" smtClean="0">
                <a:solidFill>
                  <a:srgbClr val="002060"/>
                </a:solidFill>
              </a:rPr>
              <a:t>ANTIREALIST</a:t>
            </a:r>
            <a:endParaRPr lang="en-GB" sz="2800" dirty="0"/>
          </a:p>
          <a:p>
            <a:endParaRPr lang="en-GB" sz="2800" dirty="0"/>
          </a:p>
          <a:p>
            <a:pPr marL="285750" lvl="1" indent="-285750">
              <a:buFont typeface="Arial" panose="020B0604020202020204" pitchFamily="34" charset="0"/>
              <a:buChar char="•"/>
            </a:pPr>
            <a:endParaRPr lang="en-GB" sz="1400" dirty="0"/>
          </a:p>
          <a:p>
            <a:pPr marL="0" lvl="1"/>
            <a:endParaRPr lang="en-GB" sz="1400" dirty="0"/>
          </a:p>
          <a:p>
            <a:pPr marL="0" lvl="1"/>
            <a:endParaRPr lang="en-GB" sz="1400" dirty="0"/>
          </a:p>
          <a:p>
            <a:pPr marL="742950" lvl="2" indent="-285750">
              <a:buFontTx/>
              <a:buChar char="-"/>
            </a:pPr>
            <a:endParaRPr lang="en-GB" sz="1400" dirty="0"/>
          </a:p>
          <a:p>
            <a:pPr marL="285750" lvl="1" indent="-285750">
              <a:buFontTx/>
              <a:buChar char="-"/>
            </a:pPr>
            <a:endParaRPr lang="en-GB" sz="1400" dirty="0"/>
          </a:p>
          <a:p>
            <a:endParaRPr lang="en-GB" sz="1400" dirty="0"/>
          </a:p>
        </p:txBody>
      </p:sp>
      <p:sp>
        <p:nvSpPr>
          <p:cNvPr id="3" name="Rectangle 2"/>
          <p:cNvSpPr/>
          <p:nvPr/>
        </p:nvSpPr>
        <p:spPr>
          <a:xfrm>
            <a:off x="483797" y="2070490"/>
            <a:ext cx="2079789" cy="2800767"/>
          </a:xfrm>
          <a:prstGeom prst="rect">
            <a:avLst/>
          </a:prstGeom>
        </p:spPr>
        <p:txBody>
          <a:bodyPr wrap="square">
            <a:spAutoFit/>
          </a:bodyPr>
          <a:lstStyle/>
          <a:p>
            <a:pPr marL="0" lvl="1"/>
            <a:r>
              <a:rPr lang="en-GB" sz="4000" dirty="0"/>
              <a:t>“</a:t>
            </a:r>
            <a:r>
              <a:rPr lang="en-GB" sz="4000" dirty="0">
                <a:solidFill>
                  <a:srgbClr val="FF0000"/>
                </a:solidFill>
              </a:rPr>
              <a:t>The banality of evil</a:t>
            </a:r>
            <a:r>
              <a:rPr lang="en-GB" sz="4000" dirty="0"/>
              <a:t>”</a:t>
            </a:r>
          </a:p>
          <a:p>
            <a:pPr marL="0" lvl="1"/>
            <a:r>
              <a:rPr lang="en-GB" sz="2800" dirty="0"/>
              <a:t>(</a:t>
            </a:r>
            <a:r>
              <a:rPr lang="en-GB" sz="2800" dirty="0">
                <a:solidFill>
                  <a:srgbClr val="FF0000"/>
                </a:solidFill>
              </a:rPr>
              <a:t>Hannah Arendt</a:t>
            </a:r>
            <a:r>
              <a:rPr lang="en-GB" sz="2800" dirty="0"/>
              <a:t>)</a:t>
            </a:r>
          </a:p>
        </p:txBody>
      </p:sp>
      <p:sp>
        <p:nvSpPr>
          <p:cNvPr id="4" name="Rectangle 3"/>
          <p:cNvSpPr/>
          <p:nvPr/>
        </p:nvSpPr>
        <p:spPr>
          <a:xfrm>
            <a:off x="9211965" y="2070491"/>
            <a:ext cx="2745881" cy="4093428"/>
          </a:xfrm>
          <a:prstGeom prst="rect">
            <a:avLst/>
          </a:prstGeom>
        </p:spPr>
        <p:txBody>
          <a:bodyPr wrap="square">
            <a:spAutoFit/>
          </a:bodyPr>
          <a:lstStyle/>
          <a:p>
            <a:pPr marL="0" lvl="1" algn="r"/>
            <a:r>
              <a:rPr lang="en-GB" sz="4000" dirty="0"/>
              <a:t>“</a:t>
            </a:r>
            <a:r>
              <a:rPr lang="en-GB" sz="4000" dirty="0">
                <a:solidFill>
                  <a:srgbClr val="002060"/>
                </a:solidFill>
              </a:rPr>
              <a:t>Auschwitz cannot be explained nor realised</a:t>
            </a:r>
            <a:r>
              <a:rPr lang="en-GB" sz="4000" dirty="0"/>
              <a:t>”</a:t>
            </a:r>
          </a:p>
          <a:p>
            <a:pPr marL="0" lvl="1" algn="r"/>
            <a:r>
              <a:rPr lang="en-GB" sz="2800" dirty="0"/>
              <a:t>(</a:t>
            </a:r>
            <a:r>
              <a:rPr lang="en-GB" sz="2800" dirty="0" err="1">
                <a:solidFill>
                  <a:srgbClr val="002060"/>
                </a:solidFill>
              </a:rPr>
              <a:t>Elie</a:t>
            </a:r>
            <a:r>
              <a:rPr lang="en-GB" sz="2800" dirty="0">
                <a:solidFill>
                  <a:srgbClr val="002060"/>
                </a:solidFill>
              </a:rPr>
              <a:t> Wiesel</a:t>
            </a:r>
            <a:r>
              <a:rPr lang="en-GB" sz="2800" dirty="0"/>
              <a:t>)</a:t>
            </a:r>
          </a:p>
          <a:p>
            <a:pPr marL="0" lvl="1"/>
            <a:endParaRPr lang="en-GB" sz="3200" dirty="0"/>
          </a:p>
        </p:txBody>
      </p:sp>
      <p:pic>
        <p:nvPicPr>
          <p:cNvPr id="7" name="Picture 6"/>
          <p:cNvPicPr>
            <a:picLocks noChangeAspect="1"/>
          </p:cNvPicPr>
          <p:nvPr/>
        </p:nvPicPr>
        <p:blipFill>
          <a:blip r:embed="rId2"/>
          <a:stretch>
            <a:fillRect/>
          </a:stretch>
        </p:blipFill>
        <p:spPr>
          <a:xfrm>
            <a:off x="7772521" y="2820788"/>
            <a:ext cx="1685782" cy="2761666"/>
          </a:xfrm>
          <a:prstGeom prst="rect">
            <a:avLst/>
          </a:prstGeom>
        </p:spPr>
      </p:pic>
      <p:pic>
        <p:nvPicPr>
          <p:cNvPr id="8" name="Picture 7"/>
          <p:cNvPicPr>
            <a:picLocks noChangeAspect="1"/>
          </p:cNvPicPr>
          <p:nvPr/>
        </p:nvPicPr>
        <p:blipFill>
          <a:blip r:embed="rId3"/>
          <a:stretch>
            <a:fillRect/>
          </a:stretch>
        </p:blipFill>
        <p:spPr>
          <a:xfrm>
            <a:off x="2841477" y="2820788"/>
            <a:ext cx="1863100" cy="2727578"/>
          </a:xfrm>
          <a:prstGeom prst="rect">
            <a:avLst/>
          </a:prstGeom>
        </p:spPr>
      </p:pic>
      <p:pic>
        <p:nvPicPr>
          <p:cNvPr id="9" name="Picture 8"/>
          <p:cNvPicPr>
            <a:picLocks noChangeAspect="1"/>
          </p:cNvPicPr>
          <p:nvPr/>
        </p:nvPicPr>
        <p:blipFill>
          <a:blip r:embed="rId4"/>
          <a:stretch>
            <a:fillRect/>
          </a:stretch>
        </p:blipFill>
        <p:spPr>
          <a:xfrm>
            <a:off x="4138931" y="4292480"/>
            <a:ext cx="2005090" cy="2565519"/>
          </a:xfrm>
          <a:prstGeom prst="rect">
            <a:avLst/>
          </a:prstGeom>
        </p:spPr>
      </p:pic>
      <p:pic>
        <p:nvPicPr>
          <p:cNvPr id="10" name="Picture 9"/>
          <p:cNvPicPr>
            <a:picLocks noChangeAspect="1"/>
          </p:cNvPicPr>
          <p:nvPr/>
        </p:nvPicPr>
        <p:blipFill rotWithShape="1">
          <a:blip r:embed="rId5"/>
          <a:srcRect l="52843" b="-1024"/>
          <a:stretch/>
        </p:blipFill>
        <p:spPr>
          <a:xfrm>
            <a:off x="6173234" y="4292481"/>
            <a:ext cx="1975759" cy="2707396"/>
          </a:xfrm>
          <a:prstGeom prst="rect">
            <a:avLst/>
          </a:prstGeom>
        </p:spPr>
      </p:pic>
    </p:spTree>
    <p:extLst>
      <p:ext uri="{BB962C8B-B14F-4D97-AF65-F5344CB8AC3E}">
        <p14:creationId xmlns:p14="http://schemas.microsoft.com/office/powerpoint/2010/main" val="13220381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12192000" cy="4420350"/>
          </a:xfrm>
          <a:prstGeom prst="rect">
            <a:avLst/>
          </a:prstGeom>
          <a:noFill/>
        </p:spPr>
        <p:txBody>
          <a:bodyPr wrap="square" lIns="540000" tIns="360000" rIns="540000" bIns="360000" rtlCol="0">
            <a:spAutoFit/>
          </a:bodyPr>
          <a:lstStyle/>
          <a:p>
            <a:pPr lvl="0" algn="ctr"/>
            <a:endParaRPr lang="en-GB" sz="2800" b="1" dirty="0" smtClean="0"/>
          </a:p>
          <a:p>
            <a:pPr lvl="0" algn="ctr"/>
            <a:r>
              <a:rPr lang="en-GB" sz="2800" b="1" dirty="0" smtClean="0"/>
              <a:t>These map onto some of the debates surrounding Holocaust cinema:</a:t>
            </a:r>
            <a:endParaRPr lang="en-GB" sz="2800" b="1" dirty="0"/>
          </a:p>
          <a:p>
            <a:pPr lvl="0"/>
            <a:endParaRPr lang="en-GB" sz="2800" b="1" dirty="0"/>
          </a:p>
          <a:p>
            <a:pPr lvl="0" algn="ctr"/>
            <a:r>
              <a:rPr lang="en-GB" sz="4400" b="1" dirty="0" smtClean="0">
                <a:solidFill>
                  <a:srgbClr val="FF0000"/>
                </a:solidFill>
              </a:rPr>
              <a:t>REALIST </a:t>
            </a:r>
            <a:r>
              <a:rPr lang="en-GB" sz="4400" b="1" dirty="0"/>
              <a:t>vs </a:t>
            </a:r>
            <a:r>
              <a:rPr lang="en-GB" sz="4400" b="1" dirty="0" smtClean="0">
                <a:solidFill>
                  <a:srgbClr val="002060"/>
                </a:solidFill>
              </a:rPr>
              <a:t>ANTIREALIST</a:t>
            </a:r>
            <a:endParaRPr lang="en-GB" sz="2800" dirty="0"/>
          </a:p>
          <a:p>
            <a:endParaRPr lang="en-GB" sz="2800" dirty="0"/>
          </a:p>
          <a:p>
            <a:pPr marL="285750" lvl="1" indent="-285750">
              <a:buFont typeface="Arial" panose="020B0604020202020204" pitchFamily="34" charset="0"/>
              <a:buChar char="•"/>
            </a:pPr>
            <a:endParaRPr lang="en-GB" sz="1400" dirty="0"/>
          </a:p>
          <a:p>
            <a:pPr marL="0" lvl="1"/>
            <a:endParaRPr lang="en-GB" sz="1400" dirty="0"/>
          </a:p>
          <a:p>
            <a:pPr marL="0" lvl="1"/>
            <a:endParaRPr lang="en-GB" sz="1400" dirty="0"/>
          </a:p>
          <a:p>
            <a:pPr marL="742950" lvl="2" indent="-285750">
              <a:buFontTx/>
              <a:buChar char="-"/>
            </a:pPr>
            <a:endParaRPr lang="en-GB" sz="1400" dirty="0"/>
          </a:p>
          <a:p>
            <a:pPr marL="285750" lvl="1" indent="-285750">
              <a:buFontTx/>
              <a:buChar char="-"/>
            </a:pPr>
            <a:endParaRPr lang="en-GB" sz="1400" dirty="0"/>
          </a:p>
          <a:p>
            <a:endParaRPr lang="en-GB" sz="1400" dirty="0"/>
          </a:p>
        </p:txBody>
      </p:sp>
      <p:pic>
        <p:nvPicPr>
          <p:cNvPr id="6" name="Picture 5"/>
          <p:cNvPicPr>
            <a:picLocks noChangeAspect="1"/>
          </p:cNvPicPr>
          <p:nvPr/>
        </p:nvPicPr>
        <p:blipFill>
          <a:blip r:embed="rId2"/>
          <a:stretch>
            <a:fillRect/>
          </a:stretch>
        </p:blipFill>
        <p:spPr>
          <a:xfrm>
            <a:off x="67008" y="2126640"/>
            <a:ext cx="3154239" cy="4731359"/>
          </a:xfrm>
          <a:prstGeom prst="rect">
            <a:avLst/>
          </a:prstGeom>
        </p:spPr>
      </p:pic>
      <p:pic>
        <p:nvPicPr>
          <p:cNvPr id="11" name="Picture 10"/>
          <p:cNvPicPr>
            <a:picLocks noChangeAspect="1"/>
          </p:cNvPicPr>
          <p:nvPr/>
        </p:nvPicPr>
        <p:blipFill>
          <a:blip r:embed="rId3"/>
          <a:stretch>
            <a:fillRect/>
          </a:stretch>
        </p:blipFill>
        <p:spPr>
          <a:xfrm>
            <a:off x="9072260" y="2182791"/>
            <a:ext cx="3119740" cy="4731359"/>
          </a:xfrm>
          <a:prstGeom prst="rect">
            <a:avLst/>
          </a:prstGeom>
        </p:spPr>
      </p:pic>
      <p:pic>
        <p:nvPicPr>
          <p:cNvPr id="12" name="Picture 11"/>
          <p:cNvPicPr>
            <a:picLocks noChangeAspect="1"/>
          </p:cNvPicPr>
          <p:nvPr/>
        </p:nvPicPr>
        <p:blipFill>
          <a:blip r:embed="rId4"/>
          <a:stretch>
            <a:fillRect/>
          </a:stretch>
        </p:blipFill>
        <p:spPr>
          <a:xfrm>
            <a:off x="2373056" y="3481454"/>
            <a:ext cx="3773697" cy="2630489"/>
          </a:xfrm>
          <a:prstGeom prst="rect">
            <a:avLst/>
          </a:prstGeom>
        </p:spPr>
      </p:pic>
      <p:pic>
        <p:nvPicPr>
          <p:cNvPr id="13" name="Picture 12"/>
          <p:cNvPicPr>
            <a:picLocks noChangeAspect="1"/>
          </p:cNvPicPr>
          <p:nvPr/>
        </p:nvPicPr>
        <p:blipFill>
          <a:blip r:embed="rId5"/>
          <a:stretch>
            <a:fillRect/>
          </a:stretch>
        </p:blipFill>
        <p:spPr>
          <a:xfrm>
            <a:off x="6362724" y="3116398"/>
            <a:ext cx="2493564" cy="3360599"/>
          </a:xfrm>
          <a:prstGeom prst="rect">
            <a:avLst/>
          </a:prstGeom>
        </p:spPr>
      </p:pic>
    </p:spTree>
    <p:extLst>
      <p:ext uri="{BB962C8B-B14F-4D97-AF65-F5344CB8AC3E}">
        <p14:creationId xmlns:p14="http://schemas.microsoft.com/office/powerpoint/2010/main" val="1108451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12192000" cy="3127688"/>
          </a:xfrm>
          <a:prstGeom prst="rect">
            <a:avLst/>
          </a:prstGeom>
          <a:noFill/>
        </p:spPr>
        <p:txBody>
          <a:bodyPr wrap="square" lIns="540000" tIns="360000" rIns="540000" bIns="360000" rtlCol="0">
            <a:spAutoFit/>
          </a:bodyPr>
          <a:lstStyle/>
          <a:p>
            <a:pPr lvl="0" algn="ctr"/>
            <a:r>
              <a:rPr lang="en-GB" sz="4400" b="1" dirty="0" smtClean="0">
                <a:solidFill>
                  <a:srgbClr val="FF0000"/>
                </a:solidFill>
              </a:rPr>
              <a:t>REALIST </a:t>
            </a:r>
            <a:r>
              <a:rPr lang="en-GB" sz="4400" b="1" dirty="0"/>
              <a:t>vs </a:t>
            </a:r>
            <a:r>
              <a:rPr lang="en-GB" sz="4400" b="1" dirty="0" smtClean="0">
                <a:solidFill>
                  <a:srgbClr val="002060"/>
                </a:solidFill>
              </a:rPr>
              <a:t>ANTIREALIST</a:t>
            </a:r>
            <a:endParaRPr lang="en-GB" sz="2800" dirty="0"/>
          </a:p>
          <a:p>
            <a:endParaRPr lang="en-GB" sz="2800" dirty="0"/>
          </a:p>
          <a:p>
            <a:pPr marL="285750" lvl="1" indent="-285750">
              <a:buFont typeface="Arial" panose="020B0604020202020204" pitchFamily="34" charset="0"/>
              <a:buChar char="•"/>
            </a:pPr>
            <a:endParaRPr lang="en-GB" sz="1400" dirty="0"/>
          </a:p>
          <a:p>
            <a:pPr marL="0" lvl="1"/>
            <a:endParaRPr lang="en-GB" sz="1400" dirty="0"/>
          </a:p>
          <a:p>
            <a:pPr marL="0" lvl="1"/>
            <a:endParaRPr lang="en-GB" sz="1400" dirty="0"/>
          </a:p>
          <a:p>
            <a:pPr marL="742950" lvl="2" indent="-285750">
              <a:buFontTx/>
              <a:buChar char="-"/>
            </a:pPr>
            <a:endParaRPr lang="en-GB" sz="1400" dirty="0"/>
          </a:p>
          <a:p>
            <a:pPr marL="285750" lvl="1" indent="-285750">
              <a:buFontTx/>
              <a:buChar char="-"/>
            </a:pPr>
            <a:endParaRPr lang="en-GB" sz="1400" dirty="0"/>
          </a:p>
          <a:p>
            <a:endParaRPr lang="en-GB" sz="1400" dirty="0"/>
          </a:p>
        </p:txBody>
      </p:sp>
      <p:pic>
        <p:nvPicPr>
          <p:cNvPr id="11" name="Picture 10"/>
          <p:cNvPicPr>
            <a:picLocks noChangeAspect="1"/>
          </p:cNvPicPr>
          <p:nvPr/>
        </p:nvPicPr>
        <p:blipFill>
          <a:blip r:embed="rId2"/>
          <a:stretch>
            <a:fillRect/>
          </a:stretch>
        </p:blipFill>
        <p:spPr>
          <a:xfrm>
            <a:off x="9072260" y="2182791"/>
            <a:ext cx="3119740" cy="4731359"/>
          </a:xfrm>
          <a:prstGeom prst="rect">
            <a:avLst/>
          </a:prstGeom>
        </p:spPr>
      </p:pic>
      <p:pic>
        <p:nvPicPr>
          <p:cNvPr id="13" name="Picture 12"/>
          <p:cNvPicPr>
            <a:picLocks noChangeAspect="1"/>
          </p:cNvPicPr>
          <p:nvPr/>
        </p:nvPicPr>
        <p:blipFill>
          <a:blip r:embed="rId3"/>
          <a:stretch>
            <a:fillRect/>
          </a:stretch>
        </p:blipFill>
        <p:spPr>
          <a:xfrm>
            <a:off x="9806422" y="120950"/>
            <a:ext cx="2493564" cy="3360599"/>
          </a:xfrm>
          <a:prstGeom prst="rect">
            <a:avLst/>
          </a:prstGeom>
        </p:spPr>
      </p:pic>
      <p:sp>
        <p:nvSpPr>
          <p:cNvPr id="7" name="TextBox 6"/>
          <p:cNvSpPr txBox="1"/>
          <p:nvPr/>
        </p:nvSpPr>
        <p:spPr>
          <a:xfrm>
            <a:off x="0" y="1055152"/>
            <a:ext cx="9072260" cy="6267009"/>
          </a:xfrm>
          <a:prstGeom prst="rect">
            <a:avLst/>
          </a:prstGeom>
          <a:noFill/>
        </p:spPr>
        <p:txBody>
          <a:bodyPr wrap="square" lIns="540000" tIns="360000" rIns="540000" bIns="360000" rtlCol="0">
            <a:spAutoFit/>
          </a:bodyPr>
          <a:lstStyle/>
          <a:p>
            <a:pPr lvl="0" algn="just"/>
            <a:r>
              <a:rPr lang="en-GB" sz="2800" b="1" dirty="0" smtClean="0">
                <a:solidFill>
                  <a:srgbClr val="002060"/>
                </a:solidFill>
              </a:rPr>
              <a:t>“[The Holocaust </a:t>
            </a:r>
            <a:r>
              <a:rPr lang="en-GB" sz="2800" b="1" dirty="0">
                <a:solidFill>
                  <a:srgbClr val="002060"/>
                </a:solidFill>
              </a:rPr>
              <a:t>is] unique in that </a:t>
            </a:r>
            <a:r>
              <a:rPr lang="en-GB" sz="2800" b="1" dirty="0" smtClean="0">
                <a:solidFill>
                  <a:srgbClr val="002060"/>
                </a:solidFill>
              </a:rPr>
              <a:t>it erects </a:t>
            </a:r>
            <a:r>
              <a:rPr lang="en-GB" sz="2800" b="1" dirty="0">
                <a:solidFill>
                  <a:srgbClr val="002060"/>
                </a:solidFill>
              </a:rPr>
              <a:t>a ring of fire </a:t>
            </a:r>
            <a:r>
              <a:rPr lang="en-GB" sz="2800" b="1" dirty="0" smtClean="0">
                <a:solidFill>
                  <a:srgbClr val="002060"/>
                </a:solidFill>
              </a:rPr>
              <a:t>around itself</a:t>
            </a:r>
            <a:r>
              <a:rPr lang="en-GB" sz="2800" b="1" dirty="0">
                <a:solidFill>
                  <a:srgbClr val="002060"/>
                </a:solidFill>
              </a:rPr>
              <a:t>, a </a:t>
            </a:r>
            <a:r>
              <a:rPr lang="en-GB" sz="2800" b="1" dirty="0" smtClean="0">
                <a:solidFill>
                  <a:srgbClr val="002060"/>
                </a:solidFill>
              </a:rPr>
              <a:t>borderline that </a:t>
            </a:r>
            <a:r>
              <a:rPr lang="en-GB" sz="2800" b="1" dirty="0">
                <a:solidFill>
                  <a:srgbClr val="002060"/>
                </a:solidFill>
              </a:rPr>
              <a:t>cannot be </a:t>
            </a:r>
            <a:r>
              <a:rPr lang="en-GB" sz="2800" b="1" dirty="0" smtClean="0">
                <a:solidFill>
                  <a:srgbClr val="002060"/>
                </a:solidFill>
              </a:rPr>
              <a:t>crossed because </a:t>
            </a:r>
            <a:r>
              <a:rPr lang="en-GB" sz="2800" b="1" dirty="0">
                <a:solidFill>
                  <a:srgbClr val="002060"/>
                </a:solidFill>
              </a:rPr>
              <a:t>there is a </a:t>
            </a:r>
            <a:r>
              <a:rPr lang="en-GB" sz="2800" b="1" dirty="0" smtClean="0">
                <a:solidFill>
                  <a:srgbClr val="002060"/>
                </a:solidFill>
              </a:rPr>
              <a:t>certain ultimate </a:t>
            </a:r>
            <a:r>
              <a:rPr lang="en-GB" sz="2800" b="1" dirty="0">
                <a:solidFill>
                  <a:srgbClr val="002060"/>
                </a:solidFill>
              </a:rPr>
              <a:t>degree of </a:t>
            </a:r>
            <a:r>
              <a:rPr lang="en-GB" sz="2800" b="1" dirty="0" smtClean="0">
                <a:solidFill>
                  <a:srgbClr val="002060"/>
                </a:solidFill>
              </a:rPr>
              <a:t>horror that cannot be transmitted. To claim it is possible to do so is to be guilty </a:t>
            </a:r>
            <a:r>
              <a:rPr lang="en-GB" sz="2800" b="1" dirty="0">
                <a:solidFill>
                  <a:srgbClr val="002060"/>
                </a:solidFill>
              </a:rPr>
              <a:t>of </a:t>
            </a:r>
            <a:r>
              <a:rPr lang="en-GB" sz="2800" b="1" dirty="0" smtClean="0">
                <a:solidFill>
                  <a:srgbClr val="002060"/>
                </a:solidFill>
              </a:rPr>
              <a:t>the most </a:t>
            </a:r>
            <a:r>
              <a:rPr lang="en-GB" sz="2800" b="1" dirty="0">
                <a:solidFill>
                  <a:srgbClr val="002060"/>
                </a:solidFill>
              </a:rPr>
              <a:t>serious </a:t>
            </a:r>
            <a:r>
              <a:rPr lang="en-GB" sz="2800" b="1" dirty="0" smtClean="0">
                <a:solidFill>
                  <a:srgbClr val="002060"/>
                </a:solidFill>
              </a:rPr>
              <a:t>transgression.”</a:t>
            </a:r>
          </a:p>
          <a:p>
            <a:pPr algn="r"/>
            <a:r>
              <a:rPr lang="en-GB" sz="2800" b="1" dirty="0" smtClean="0">
                <a:solidFill>
                  <a:srgbClr val="002060"/>
                </a:solidFill>
              </a:rPr>
              <a:t>- </a:t>
            </a:r>
            <a:r>
              <a:rPr lang="en-GB" sz="3200" b="1" dirty="0">
                <a:solidFill>
                  <a:srgbClr val="002060"/>
                </a:solidFill>
              </a:rPr>
              <a:t>Claude Lanzmann </a:t>
            </a:r>
            <a:r>
              <a:rPr lang="en-GB" sz="3200" b="1" dirty="0" smtClean="0">
                <a:solidFill>
                  <a:srgbClr val="002060"/>
                </a:solidFill>
              </a:rPr>
              <a:t>(1925–2018)</a:t>
            </a:r>
            <a:r>
              <a:rPr lang="en-GB" sz="3200" dirty="0" smtClean="0">
                <a:solidFill>
                  <a:srgbClr val="002060"/>
                </a:solidFill>
              </a:rPr>
              <a:t>, </a:t>
            </a:r>
            <a:r>
              <a:rPr lang="en-GB" dirty="0" smtClean="0">
                <a:solidFill>
                  <a:srgbClr val="002060"/>
                </a:solidFill>
              </a:rPr>
              <a:t>‘</a:t>
            </a:r>
            <a:r>
              <a:rPr lang="en-GB" dirty="0" err="1" smtClean="0">
                <a:solidFill>
                  <a:srgbClr val="002060"/>
                </a:solidFill>
              </a:rPr>
              <a:t>Holocauste</a:t>
            </a:r>
            <a:r>
              <a:rPr lang="en-GB" dirty="0">
                <a:solidFill>
                  <a:srgbClr val="002060"/>
                </a:solidFill>
              </a:rPr>
              <a:t>, la representation impossible</a:t>
            </a:r>
            <a:r>
              <a:rPr lang="en-GB" dirty="0" smtClean="0">
                <a:solidFill>
                  <a:srgbClr val="002060"/>
                </a:solidFill>
              </a:rPr>
              <a:t>,’ </a:t>
            </a:r>
            <a:r>
              <a:rPr lang="en-GB" i="1" dirty="0" smtClean="0">
                <a:solidFill>
                  <a:srgbClr val="002060"/>
                </a:solidFill>
              </a:rPr>
              <a:t>Le </a:t>
            </a:r>
            <a:r>
              <a:rPr lang="en-GB" i="1" dirty="0">
                <a:solidFill>
                  <a:srgbClr val="002060"/>
                </a:solidFill>
              </a:rPr>
              <a:t>Monde, </a:t>
            </a:r>
            <a:r>
              <a:rPr lang="en-GB" dirty="0">
                <a:solidFill>
                  <a:srgbClr val="002060"/>
                </a:solidFill>
              </a:rPr>
              <a:t>3 </a:t>
            </a:r>
            <a:r>
              <a:rPr lang="en-GB" dirty="0" smtClean="0">
                <a:solidFill>
                  <a:srgbClr val="002060"/>
                </a:solidFill>
              </a:rPr>
              <a:t>March 1994; translated as ‘Why </a:t>
            </a:r>
            <a:r>
              <a:rPr lang="en-GB" dirty="0">
                <a:solidFill>
                  <a:srgbClr val="002060"/>
                </a:solidFill>
              </a:rPr>
              <a:t>Spielberg Has Distorted the Truth," </a:t>
            </a:r>
            <a:r>
              <a:rPr lang="en-GB" i="1" dirty="0" smtClean="0">
                <a:solidFill>
                  <a:srgbClr val="002060"/>
                </a:solidFill>
              </a:rPr>
              <a:t>Guard­ian </a:t>
            </a:r>
            <a:r>
              <a:rPr lang="en-GB" i="1" dirty="0">
                <a:solidFill>
                  <a:srgbClr val="002060"/>
                </a:solidFill>
              </a:rPr>
              <a:t>Weekly, </a:t>
            </a:r>
            <a:r>
              <a:rPr lang="en-GB" dirty="0">
                <a:solidFill>
                  <a:srgbClr val="002060"/>
                </a:solidFill>
              </a:rPr>
              <a:t>3 </a:t>
            </a:r>
            <a:r>
              <a:rPr lang="en-GB" dirty="0" smtClean="0">
                <a:solidFill>
                  <a:srgbClr val="002060"/>
                </a:solidFill>
              </a:rPr>
              <a:t>April 1994. Cited by Miriam </a:t>
            </a:r>
            <a:r>
              <a:rPr lang="en-GB" dirty="0" err="1">
                <a:solidFill>
                  <a:srgbClr val="002060"/>
                </a:solidFill>
              </a:rPr>
              <a:t>Bratu</a:t>
            </a:r>
            <a:r>
              <a:rPr lang="en-GB" dirty="0">
                <a:solidFill>
                  <a:srgbClr val="002060"/>
                </a:solidFill>
              </a:rPr>
              <a:t> </a:t>
            </a:r>
            <a:r>
              <a:rPr lang="en-GB" dirty="0" smtClean="0">
                <a:solidFill>
                  <a:srgbClr val="002060"/>
                </a:solidFill>
              </a:rPr>
              <a:t>Hansen, ‘</a:t>
            </a:r>
            <a:r>
              <a:rPr lang="en-GB" i="1" dirty="0" smtClean="0">
                <a:solidFill>
                  <a:srgbClr val="002060"/>
                </a:solidFill>
              </a:rPr>
              <a:t>Schindler's List</a:t>
            </a:r>
            <a:r>
              <a:rPr lang="en-GB" dirty="0" smtClean="0">
                <a:solidFill>
                  <a:srgbClr val="002060"/>
                </a:solidFill>
              </a:rPr>
              <a:t> </a:t>
            </a:r>
            <a:r>
              <a:rPr lang="en-GB" dirty="0">
                <a:solidFill>
                  <a:srgbClr val="002060"/>
                </a:solidFill>
              </a:rPr>
              <a:t>Is Not </a:t>
            </a:r>
            <a:r>
              <a:rPr lang="en-GB" i="1" dirty="0" smtClean="0">
                <a:solidFill>
                  <a:srgbClr val="002060"/>
                </a:solidFill>
              </a:rPr>
              <a:t>Shoah</a:t>
            </a:r>
            <a:r>
              <a:rPr lang="en-GB" dirty="0" smtClean="0">
                <a:solidFill>
                  <a:srgbClr val="002060"/>
                </a:solidFill>
              </a:rPr>
              <a:t>: </a:t>
            </a:r>
            <a:r>
              <a:rPr lang="en-GB" dirty="0">
                <a:solidFill>
                  <a:srgbClr val="002060"/>
                </a:solidFill>
              </a:rPr>
              <a:t>The Second </a:t>
            </a:r>
            <a:r>
              <a:rPr lang="en-GB" dirty="0" smtClean="0">
                <a:solidFill>
                  <a:srgbClr val="002060"/>
                </a:solidFill>
              </a:rPr>
              <a:t>Commandment</a:t>
            </a:r>
            <a:r>
              <a:rPr lang="en-GB" dirty="0">
                <a:solidFill>
                  <a:srgbClr val="002060"/>
                </a:solidFill>
              </a:rPr>
              <a:t>, Popular Modernism, </a:t>
            </a:r>
            <a:r>
              <a:rPr lang="en-GB" dirty="0" smtClean="0">
                <a:solidFill>
                  <a:srgbClr val="002060"/>
                </a:solidFill>
              </a:rPr>
              <a:t>and Public Memory,’ </a:t>
            </a:r>
            <a:r>
              <a:rPr lang="en-GB" i="1" dirty="0" smtClean="0">
                <a:solidFill>
                  <a:srgbClr val="002060"/>
                </a:solidFill>
              </a:rPr>
              <a:t>Critical Inquiry </a:t>
            </a:r>
            <a:r>
              <a:rPr lang="en-GB" dirty="0" smtClean="0">
                <a:solidFill>
                  <a:srgbClr val="002060"/>
                </a:solidFill>
              </a:rPr>
              <a:t>22:2 </a:t>
            </a:r>
            <a:r>
              <a:rPr lang="en-GB" dirty="0">
                <a:solidFill>
                  <a:srgbClr val="002060"/>
                </a:solidFill>
              </a:rPr>
              <a:t>(Winter, 1996), </a:t>
            </a:r>
            <a:r>
              <a:rPr lang="en-GB" dirty="0" smtClean="0">
                <a:solidFill>
                  <a:srgbClr val="002060"/>
                </a:solidFill>
              </a:rPr>
              <a:t>p. 301.</a:t>
            </a:r>
            <a:endParaRPr lang="en-GB" dirty="0">
              <a:solidFill>
                <a:srgbClr val="002060"/>
              </a:solidFill>
            </a:endParaRPr>
          </a:p>
          <a:p>
            <a:pPr marL="285750" lvl="1" indent="-285750" algn="r">
              <a:buFont typeface="Arial" panose="020B0604020202020204" pitchFamily="34" charset="0"/>
              <a:buChar char="•"/>
            </a:pPr>
            <a:endParaRPr lang="en-GB" dirty="0">
              <a:solidFill>
                <a:srgbClr val="002060"/>
              </a:solidFill>
            </a:endParaRPr>
          </a:p>
          <a:p>
            <a:pPr marL="0" lvl="1"/>
            <a:endParaRPr lang="en-GB" sz="1400" dirty="0"/>
          </a:p>
          <a:p>
            <a:pPr marL="0" lvl="1"/>
            <a:endParaRPr lang="en-GB" sz="1400" dirty="0"/>
          </a:p>
          <a:p>
            <a:pPr marL="742950" lvl="2" indent="-285750">
              <a:buFontTx/>
              <a:buChar char="-"/>
            </a:pPr>
            <a:endParaRPr lang="en-GB" sz="1400" dirty="0"/>
          </a:p>
          <a:p>
            <a:pPr marL="285750" lvl="1" indent="-285750">
              <a:buFontTx/>
              <a:buChar char="-"/>
            </a:pPr>
            <a:endParaRPr lang="en-GB" sz="1400" dirty="0" smtClean="0"/>
          </a:p>
          <a:p>
            <a:endParaRPr lang="en-GB" sz="1400" dirty="0"/>
          </a:p>
        </p:txBody>
      </p:sp>
    </p:spTree>
    <p:extLst>
      <p:ext uri="{BB962C8B-B14F-4D97-AF65-F5344CB8AC3E}">
        <p14:creationId xmlns:p14="http://schemas.microsoft.com/office/powerpoint/2010/main" val="308806548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12192000" cy="3127688"/>
          </a:xfrm>
          <a:prstGeom prst="rect">
            <a:avLst/>
          </a:prstGeom>
          <a:noFill/>
        </p:spPr>
        <p:txBody>
          <a:bodyPr wrap="square" lIns="540000" tIns="360000" rIns="540000" bIns="360000" rtlCol="0">
            <a:spAutoFit/>
          </a:bodyPr>
          <a:lstStyle/>
          <a:p>
            <a:pPr lvl="0" algn="ctr"/>
            <a:r>
              <a:rPr lang="en-GB" sz="4400" b="1" dirty="0" smtClean="0">
                <a:solidFill>
                  <a:srgbClr val="FF0000"/>
                </a:solidFill>
              </a:rPr>
              <a:t>REALIST </a:t>
            </a:r>
            <a:r>
              <a:rPr lang="en-GB" sz="4400" b="1" dirty="0"/>
              <a:t>vs </a:t>
            </a:r>
            <a:r>
              <a:rPr lang="en-GB" sz="4400" b="1" dirty="0" smtClean="0">
                <a:solidFill>
                  <a:srgbClr val="002060"/>
                </a:solidFill>
              </a:rPr>
              <a:t>ANTIREALIST</a:t>
            </a:r>
            <a:endParaRPr lang="en-GB" sz="2800" dirty="0"/>
          </a:p>
          <a:p>
            <a:endParaRPr lang="en-GB" sz="2800" dirty="0"/>
          </a:p>
          <a:p>
            <a:pPr marL="285750" lvl="1" indent="-285750">
              <a:buFont typeface="Arial" panose="020B0604020202020204" pitchFamily="34" charset="0"/>
              <a:buChar char="•"/>
            </a:pPr>
            <a:endParaRPr lang="en-GB" sz="1400" dirty="0"/>
          </a:p>
          <a:p>
            <a:pPr marL="0" lvl="1"/>
            <a:endParaRPr lang="en-GB" sz="1400" dirty="0"/>
          </a:p>
          <a:p>
            <a:pPr marL="0" lvl="1"/>
            <a:endParaRPr lang="en-GB" sz="1400" dirty="0"/>
          </a:p>
          <a:p>
            <a:pPr marL="742950" lvl="2" indent="-285750">
              <a:buFontTx/>
              <a:buChar char="-"/>
            </a:pPr>
            <a:endParaRPr lang="en-GB" sz="1400" dirty="0"/>
          </a:p>
          <a:p>
            <a:pPr marL="285750" lvl="1" indent="-285750">
              <a:buFontTx/>
              <a:buChar char="-"/>
            </a:pPr>
            <a:endParaRPr lang="en-GB" sz="1400" dirty="0"/>
          </a:p>
          <a:p>
            <a:endParaRPr lang="en-GB" sz="1400" dirty="0"/>
          </a:p>
        </p:txBody>
      </p:sp>
      <p:pic>
        <p:nvPicPr>
          <p:cNvPr id="11" name="Picture 10"/>
          <p:cNvPicPr>
            <a:picLocks noChangeAspect="1"/>
          </p:cNvPicPr>
          <p:nvPr/>
        </p:nvPicPr>
        <p:blipFill>
          <a:blip r:embed="rId2"/>
          <a:stretch>
            <a:fillRect/>
          </a:stretch>
        </p:blipFill>
        <p:spPr>
          <a:xfrm>
            <a:off x="9072260" y="2182791"/>
            <a:ext cx="3119740" cy="4731359"/>
          </a:xfrm>
          <a:prstGeom prst="rect">
            <a:avLst/>
          </a:prstGeom>
        </p:spPr>
      </p:pic>
      <p:pic>
        <p:nvPicPr>
          <p:cNvPr id="13" name="Picture 12"/>
          <p:cNvPicPr>
            <a:picLocks noChangeAspect="1"/>
          </p:cNvPicPr>
          <p:nvPr/>
        </p:nvPicPr>
        <p:blipFill>
          <a:blip r:embed="rId3"/>
          <a:stretch>
            <a:fillRect/>
          </a:stretch>
        </p:blipFill>
        <p:spPr>
          <a:xfrm>
            <a:off x="9806422" y="120950"/>
            <a:ext cx="2493564" cy="3360599"/>
          </a:xfrm>
          <a:prstGeom prst="rect">
            <a:avLst/>
          </a:prstGeom>
        </p:spPr>
      </p:pic>
      <p:sp>
        <p:nvSpPr>
          <p:cNvPr id="7" name="TextBox 6"/>
          <p:cNvSpPr txBox="1"/>
          <p:nvPr/>
        </p:nvSpPr>
        <p:spPr>
          <a:xfrm>
            <a:off x="0" y="1055152"/>
            <a:ext cx="8964274" cy="6359342"/>
          </a:xfrm>
          <a:prstGeom prst="rect">
            <a:avLst/>
          </a:prstGeom>
          <a:noFill/>
        </p:spPr>
        <p:txBody>
          <a:bodyPr wrap="square" lIns="540000" tIns="360000" rIns="540000" bIns="360000" rtlCol="0">
            <a:spAutoFit/>
          </a:bodyPr>
          <a:lstStyle/>
          <a:p>
            <a:pPr lvl="0" algn="just"/>
            <a:r>
              <a:rPr lang="en-GB" sz="2800" b="1" dirty="0" smtClean="0">
                <a:solidFill>
                  <a:srgbClr val="002060"/>
                </a:solidFill>
              </a:rPr>
              <a:t>“Lanzmann radically  </a:t>
            </a:r>
            <a:r>
              <a:rPr lang="en-GB" sz="2800" b="1" dirty="0">
                <a:solidFill>
                  <a:srgbClr val="002060"/>
                </a:solidFill>
              </a:rPr>
              <a:t>distrusts Spielberg's  </a:t>
            </a:r>
            <a:r>
              <a:rPr lang="en-GB" sz="2800" b="1" dirty="0" smtClean="0">
                <a:solidFill>
                  <a:srgbClr val="002060"/>
                </a:solidFill>
              </a:rPr>
              <a:t>untrou­bled  accessing – or</a:t>
            </a:r>
            <a:r>
              <a:rPr lang="en-GB" sz="2800" b="1" dirty="0">
                <a:solidFill>
                  <a:srgbClr val="002060"/>
                </a:solidFill>
              </a:rPr>
              <a:t>,  as  Lanzmann  calls  it, </a:t>
            </a:r>
            <a:r>
              <a:rPr lang="en-GB" sz="2800" b="1" dirty="0" smtClean="0">
                <a:solidFill>
                  <a:srgbClr val="002060"/>
                </a:solidFill>
              </a:rPr>
              <a:t>‘fabrication’ – of  </a:t>
            </a:r>
            <a:r>
              <a:rPr lang="en-GB" sz="2800" b="1" dirty="0">
                <a:solidFill>
                  <a:srgbClr val="002060"/>
                </a:solidFill>
              </a:rPr>
              <a:t>a  visual  </a:t>
            </a:r>
            <a:r>
              <a:rPr lang="en-GB" sz="2800" b="1" dirty="0" smtClean="0">
                <a:solidFill>
                  <a:srgbClr val="002060"/>
                </a:solidFill>
              </a:rPr>
              <a:t>archive</a:t>
            </a:r>
            <a:r>
              <a:rPr lang="en-GB" sz="2800" b="1" dirty="0">
                <a:solidFill>
                  <a:srgbClr val="002060"/>
                </a:solidFill>
              </a:rPr>
              <a:t>: </a:t>
            </a:r>
            <a:r>
              <a:rPr lang="en-GB" sz="2800" b="1" dirty="0" smtClean="0">
                <a:solidFill>
                  <a:srgbClr val="002060"/>
                </a:solidFill>
              </a:rPr>
              <a:t>‘If  </a:t>
            </a:r>
            <a:r>
              <a:rPr lang="en-GB" sz="2800" b="1" dirty="0">
                <a:solidFill>
                  <a:srgbClr val="002060"/>
                </a:solidFill>
              </a:rPr>
              <a:t>I had  stumbled on a real SS </a:t>
            </a:r>
            <a:r>
              <a:rPr lang="en-GB" sz="2800" b="1" dirty="0" smtClean="0">
                <a:solidFill>
                  <a:srgbClr val="002060"/>
                </a:solidFill>
              </a:rPr>
              <a:t>film – a </a:t>
            </a:r>
            <a:r>
              <a:rPr lang="en-GB" sz="2800" b="1" dirty="0">
                <a:solidFill>
                  <a:srgbClr val="002060"/>
                </a:solidFill>
              </a:rPr>
              <a:t>secret film, because filming was strictly </a:t>
            </a:r>
            <a:r>
              <a:rPr lang="en-GB" sz="2800" b="1" dirty="0" smtClean="0">
                <a:solidFill>
                  <a:srgbClr val="002060"/>
                </a:solidFill>
              </a:rPr>
              <a:t>forbidden – that </a:t>
            </a:r>
            <a:r>
              <a:rPr lang="en-GB" sz="2800" b="1" dirty="0">
                <a:solidFill>
                  <a:srgbClr val="002060"/>
                </a:solidFill>
              </a:rPr>
              <a:t>showed  how 3,000 Jewish  men, women </a:t>
            </a:r>
            <a:r>
              <a:rPr lang="en-GB" sz="2800" b="1" dirty="0" smtClean="0">
                <a:solidFill>
                  <a:srgbClr val="002060"/>
                </a:solidFill>
              </a:rPr>
              <a:t>and children </a:t>
            </a:r>
            <a:r>
              <a:rPr lang="en-GB" sz="2800" b="1" dirty="0">
                <a:solidFill>
                  <a:srgbClr val="002060"/>
                </a:solidFill>
              </a:rPr>
              <a:t>were gassed in Auschwitz's crematorium  2, not only would  I not</a:t>
            </a:r>
          </a:p>
          <a:p>
            <a:pPr lvl="0" algn="just"/>
            <a:r>
              <a:rPr lang="en-GB" sz="2800" b="1" dirty="0">
                <a:solidFill>
                  <a:srgbClr val="002060"/>
                </a:solidFill>
              </a:rPr>
              <a:t>r1ave shown it but  I would  have destroyed  it</a:t>
            </a:r>
            <a:r>
              <a:rPr lang="en-GB" sz="2800" b="1" dirty="0" smtClean="0">
                <a:solidFill>
                  <a:srgbClr val="002060"/>
                </a:solidFill>
              </a:rPr>
              <a:t>.’” </a:t>
            </a:r>
          </a:p>
          <a:p>
            <a:pPr marL="285750" lvl="0" indent="-285750" algn="r">
              <a:buFontTx/>
              <a:buChar char="-"/>
            </a:pPr>
            <a:r>
              <a:rPr lang="en-GB" b="1" dirty="0" smtClean="0">
                <a:solidFill>
                  <a:srgbClr val="002060"/>
                </a:solidFill>
              </a:rPr>
              <a:t>Claude </a:t>
            </a:r>
            <a:r>
              <a:rPr lang="en-GB" b="1" dirty="0">
                <a:solidFill>
                  <a:srgbClr val="002060"/>
                </a:solidFill>
              </a:rPr>
              <a:t>Lanzmann </a:t>
            </a:r>
            <a:r>
              <a:rPr lang="en-GB" b="1" dirty="0" smtClean="0">
                <a:solidFill>
                  <a:srgbClr val="002060"/>
                </a:solidFill>
              </a:rPr>
              <a:t>(1925–2018),</a:t>
            </a:r>
            <a:r>
              <a:rPr lang="en-GB" dirty="0" smtClean="0">
                <a:solidFill>
                  <a:srgbClr val="002060"/>
                </a:solidFill>
              </a:rPr>
              <a:t> ‘</a:t>
            </a:r>
            <a:r>
              <a:rPr lang="en-GB" dirty="0" err="1" smtClean="0">
                <a:solidFill>
                  <a:srgbClr val="002060"/>
                </a:solidFill>
              </a:rPr>
              <a:t>Holocauste</a:t>
            </a:r>
            <a:r>
              <a:rPr lang="en-GB" dirty="0">
                <a:solidFill>
                  <a:srgbClr val="002060"/>
                </a:solidFill>
              </a:rPr>
              <a:t>, la representation impossible</a:t>
            </a:r>
            <a:r>
              <a:rPr lang="en-GB" dirty="0" smtClean="0">
                <a:solidFill>
                  <a:srgbClr val="002060"/>
                </a:solidFill>
              </a:rPr>
              <a:t>,’ Cited by Hansen, ‘</a:t>
            </a:r>
            <a:r>
              <a:rPr lang="en-GB" i="1" dirty="0" smtClean="0">
                <a:solidFill>
                  <a:srgbClr val="002060"/>
                </a:solidFill>
              </a:rPr>
              <a:t>Schindler's List</a:t>
            </a:r>
            <a:r>
              <a:rPr lang="en-GB" dirty="0" smtClean="0">
                <a:solidFill>
                  <a:srgbClr val="002060"/>
                </a:solidFill>
              </a:rPr>
              <a:t> </a:t>
            </a:r>
            <a:r>
              <a:rPr lang="en-GB" dirty="0">
                <a:solidFill>
                  <a:srgbClr val="002060"/>
                </a:solidFill>
              </a:rPr>
              <a:t>Is Not </a:t>
            </a:r>
            <a:r>
              <a:rPr lang="en-GB" i="1" dirty="0" smtClean="0">
                <a:solidFill>
                  <a:srgbClr val="002060"/>
                </a:solidFill>
              </a:rPr>
              <a:t>Shoah</a:t>
            </a:r>
            <a:r>
              <a:rPr lang="en-GB" dirty="0" smtClean="0">
                <a:solidFill>
                  <a:srgbClr val="002060"/>
                </a:solidFill>
              </a:rPr>
              <a:t>, p. 301.</a:t>
            </a:r>
          </a:p>
          <a:p>
            <a:pPr marL="285750" lvl="0" indent="-285750" algn="just">
              <a:buFontTx/>
              <a:buChar char="-"/>
            </a:pPr>
            <a:endParaRPr lang="en-GB" dirty="0">
              <a:solidFill>
                <a:srgbClr val="002060"/>
              </a:solidFill>
            </a:endParaRPr>
          </a:p>
          <a:p>
            <a:pPr marL="285750" lvl="1" indent="-285750" algn="r">
              <a:buFont typeface="Arial" panose="020B0604020202020204" pitchFamily="34" charset="0"/>
              <a:buChar char="•"/>
            </a:pPr>
            <a:endParaRPr lang="en-GB" dirty="0">
              <a:solidFill>
                <a:srgbClr val="002060"/>
              </a:solidFill>
            </a:endParaRPr>
          </a:p>
          <a:p>
            <a:pPr marL="0" lvl="1"/>
            <a:endParaRPr lang="en-GB" sz="1400" dirty="0"/>
          </a:p>
          <a:p>
            <a:pPr marL="0" lvl="1"/>
            <a:endParaRPr lang="en-GB" sz="1400" dirty="0"/>
          </a:p>
          <a:p>
            <a:pPr marL="742950" lvl="2" indent="-285750">
              <a:buFontTx/>
              <a:buChar char="-"/>
            </a:pPr>
            <a:endParaRPr lang="en-GB" sz="1400" dirty="0"/>
          </a:p>
          <a:p>
            <a:pPr marL="285750" lvl="1" indent="-285750">
              <a:buFontTx/>
              <a:buChar char="-"/>
            </a:pPr>
            <a:endParaRPr lang="en-GB" sz="1400" dirty="0" smtClean="0"/>
          </a:p>
          <a:p>
            <a:endParaRPr lang="en-GB" sz="1400" dirty="0"/>
          </a:p>
        </p:txBody>
      </p:sp>
    </p:spTree>
    <p:extLst>
      <p:ext uri="{BB962C8B-B14F-4D97-AF65-F5344CB8AC3E}">
        <p14:creationId xmlns:p14="http://schemas.microsoft.com/office/powerpoint/2010/main" val="2239667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12192000" cy="3989463"/>
          </a:xfrm>
          <a:prstGeom prst="rect">
            <a:avLst/>
          </a:prstGeom>
          <a:noFill/>
        </p:spPr>
        <p:txBody>
          <a:bodyPr wrap="square" lIns="540000" tIns="360000" rIns="540000" bIns="360000" rtlCol="0">
            <a:spAutoFit/>
          </a:bodyPr>
          <a:lstStyle/>
          <a:p>
            <a:pPr lvl="0" algn="ctr"/>
            <a:r>
              <a:rPr lang="en-GB" sz="4400" b="1" dirty="0" smtClean="0">
                <a:solidFill>
                  <a:srgbClr val="FF0000"/>
                </a:solidFill>
              </a:rPr>
              <a:t>REALIST </a:t>
            </a:r>
            <a:r>
              <a:rPr lang="en-GB" sz="4400" b="1" dirty="0"/>
              <a:t>vs </a:t>
            </a:r>
            <a:r>
              <a:rPr lang="en-GB" sz="4400" b="1" dirty="0" smtClean="0">
                <a:solidFill>
                  <a:srgbClr val="002060"/>
                </a:solidFill>
              </a:rPr>
              <a:t>ANTIREALIST</a:t>
            </a:r>
          </a:p>
          <a:p>
            <a:pPr algn="ctr"/>
            <a:r>
              <a:rPr lang="en-GB" sz="2800" b="1" dirty="0"/>
              <a:t>Where do Primo Levi and </a:t>
            </a:r>
            <a:r>
              <a:rPr lang="en-GB" sz="2800" b="1" i="1" dirty="0"/>
              <a:t>Son of Saul </a:t>
            </a:r>
            <a:r>
              <a:rPr lang="en-GB" sz="2800" b="1" dirty="0"/>
              <a:t>fit on this continuum?</a:t>
            </a:r>
          </a:p>
          <a:p>
            <a:pPr lvl="0" algn="ctr"/>
            <a:endParaRPr lang="en-GB" sz="2800" dirty="0"/>
          </a:p>
          <a:p>
            <a:endParaRPr lang="en-GB" sz="2800" dirty="0"/>
          </a:p>
          <a:p>
            <a:pPr marL="285750" lvl="1" indent="-285750">
              <a:buFont typeface="Arial" panose="020B0604020202020204" pitchFamily="34" charset="0"/>
              <a:buChar char="•"/>
            </a:pPr>
            <a:endParaRPr lang="en-GB" sz="1400" dirty="0"/>
          </a:p>
          <a:p>
            <a:pPr marL="0" lvl="1"/>
            <a:endParaRPr lang="en-GB" sz="1400" dirty="0"/>
          </a:p>
          <a:p>
            <a:pPr marL="0" lvl="1"/>
            <a:endParaRPr lang="en-GB" sz="1400" dirty="0"/>
          </a:p>
          <a:p>
            <a:pPr marL="742950" lvl="2" indent="-285750">
              <a:buFontTx/>
              <a:buChar char="-"/>
            </a:pPr>
            <a:endParaRPr lang="en-GB" sz="1400" dirty="0"/>
          </a:p>
          <a:p>
            <a:pPr marL="285750" lvl="1" indent="-285750">
              <a:buFontTx/>
              <a:buChar char="-"/>
            </a:pPr>
            <a:endParaRPr lang="en-GB" sz="1400" dirty="0"/>
          </a:p>
          <a:p>
            <a:endParaRPr lang="en-GB" sz="1400" dirty="0"/>
          </a:p>
        </p:txBody>
      </p:sp>
      <p:pic>
        <p:nvPicPr>
          <p:cNvPr id="6" name="Picture 5"/>
          <p:cNvPicPr>
            <a:picLocks noChangeAspect="1"/>
          </p:cNvPicPr>
          <p:nvPr/>
        </p:nvPicPr>
        <p:blipFill>
          <a:blip r:embed="rId2"/>
          <a:stretch>
            <a:fillRect/>
          </a:stretch>
        </p:blipFill>
        <p:spPr>
          <a:xfrm>
            <a:off x="67008" y="2126640"/>
            <a:ext cx="3154239" cy="4731359"/>
          </a:xfrm>
          <a:prstGeom prst="rect">
            <a:avLst/>
          </a:prstGeom>
        </p:spPr>
      </p:pic>
      <p:pic>
        <p:nvPicPr>
          <p:cNvPr id="11" name="Picture 10"/>
          <p:cNvPicPr>
            <a:picLocks noChangeAspect="1"/>
          </p:cNvPicPr>
          <p:nvPr/>
        </p:nvPicPr>
        <p:blipFill>
          <a:blip r:embed="rId3"/>
          <a:stretch>
            <a:fillRect/>
          </a:stretch>
        </p:blipFill>
        <p:spPr>
          <a:xfrm>
            <a:off x="9072260" y="2182791"/>
            <a:ext cx="3119740" cy="4731359"/>
          </a:xfrm>
          <a:prstGeom prst="rect">
            <a:avLst/>
          </a:prstGeom>
        </p:spPr>
      </p:pic>
      <p:pic>
        <p:nvPicPr>
          <p:cNvPr id="3" name="Picture 2"/>
          <p:cNvPicPr>
            <a:picLocks noChangeAspect="1"/>
          </p:cNvPicPr>
          <p:nvPr/>
        </p:nvPicPr>
        <p:blipFill>
          <a:blip r:embed="rId4"/>
          <a:stretch>
            <a:fillRect/>
          </a:stretch>
        </p:blipFill>
        <p:spPr>
          <a:xfrm>
            <a:off x="3221247" y="2125538"/>
            <a:ext cx="3238918" cy="4731359"/>
          </a:xfrm>
          <a:prstGeom prst="rect">
            <a:avLst/>
          </a:prstGeom>
        </p:spPr>
      </p:pic>
      <p:pic>
        <p:nvPicPr>
          <p:cNvPr id="4" name="Picture 3"/>
          <p:cNvPicPr>
            <a:picLocks noChangeAspect="1"/>
          </p:cNvPicPr>
          <p:nvPr/>
        </p:nvPicPr>
        <p:blipFill>
          <a:blip r:embed="rId5"/>
          <a:stretch>
            <a:fillRect/>
          </a:stretch>
        </p:blipFill>
        <p:spPr>
          <a:xfrm>
            <a:off x="6336817" y="2125538"/>
            <a:ext cx="2858792" cy="4675209"/>
          </a:xfrm>
          <a:prstGeom prst="rect">
            <a:avLst/>
          </a:prstGeom>
        </p:spPr>
      </p:pic>
    </p:spTree>
    <p:extLst>
      <p:ext uri="{BB962C8B-B14F-4D97-AF65-F5344CB8AC3E}">
        <p14:creationId xmlns:p14="http://schemas.microsoft.com/office/powerpoint/2010/main" val="30204253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611"/>
            <a:ext cx="10106602" cy="4651182"/>
          </a:xfrm>
          <a:prstGeom prst="rect">
            <a:avLst/>
          </a:prstGeom>
          <a:noFill/>
        </p:spPr>
        <p:txBody>
          <a:bodyPr wrap="square" lIns="540000" tIns="360000" rIns="540000" bIns="360000" rtlCol="0">
            <a:spAutoFit/>
          </a:bodyPr>
          <a:lstStyle/>
          <a:p>
            <a:pPr marL="0" lvl="1"/>
            <a:r>
              <a:rPr lang="en-GB" sz="2800" b="1" dirty="0"/>
              <a:t>Primo Levi (1919–1987)</a:t>
            </a:r>
          </a:p>
          <a:p>
            <a:pPr marL="0" lvl="1"/>
            <a:endParaRPr lang="en-GB" sz="900" b="1" dirty="0"/>
          </a:p>
          <a:p>
            <a:pPr marL="285750" lvl="1" indent="-285750">
              <a:buFont typeface="Arial" panose="020B0604020202020204" pitchFamily="34" charset="0"/>
              <a:buChar char="•"/>
            </a:pPr>
            <a:r>
              <a:rPr lang="en-GB" sz="2000" dirty="0"/>
              <a:t>Born to liberal, secular Jewish family in Turin</a:t>
            </a:r>
          </a:p>
          <a:p>
            <a:pPr marL="285750" lvl="1" indent="-285750">
              <a:buFont typeface="Arial" panose="020B0604020202020204" pitchFamily="34" charset="0"/>
              <a:buChar char="•"/>
            </a:pPr>
            <a:r>
              <a:rPr lang="en-GB" sz="2000" dirty="0"/>
              <a:t>Member of Fascist youth militia – expulsed according to 1938 Italian Race Laws</a:t>
            </a:r>
          </a:p>
          <a:p>
            <a:pPr marL="285750" lvl="1" indent="-285750">
              <a:buFont typeface="Arial" panose="020B0604020202020204" pitchFamily="34" charset="0"/>
              <a:buChar char="•"/>
            </a:pPr>
            <a:r>
              <a:rPr lang="en-GB" sz="2000" dirty="0"/>
              <a:t>During WWII, Levi part of Italian Resistance – captured by German forces and interned</a:t>
            </a:r>
          </a:p>
          <a:p>
            <a:pPr marL="285750" lvl="1" indent="-285750">
              <a:buFont typeface="Arial" panose="020B0604020202020204" pitchFamily="34" charset="0"/>
              <a:buChar char="•"/>
            </a:pPr>
            <a:r>
              <a:rPr lang="en-GB" sz="2000" dirty="0"/>
              <a:t>Transported to Auschwitz Feb 1944; remained there until evacuation of the camp by death march in Jan 1945 </a:t>
            </a:r>
          </a:p>
          <a:p>
            <a:pPr marL="285750" lvl="1" indent="-285750">
              <a:buFont typeface="Arial" panose="020B0604020202020204" pitchFamily="34" charset="0"/>
              <a:buChar char="•"/>
            </a:pPr>
            <a:r>
              <a:rPr lang="en-GB" sz="2000" dirty="0"/>
              <a:t>Memoir </a:t>
            </a:r>
            <a:r>
              <a:rPr lang="en-US" sz="2000" i="1" dirty="0"/>
              <a:t>If This Is a Man </a:t>
            </a:r>
            <a:r>
              <a:rPr lang="en-US" sz="2000" dirty="0"/>
              <a:t>[</a:t>
            </a:r>
            <a:r>
              <a:rPr lang="it-IT" sz="2000" i="1" dirty="0"/>
              <a:t>Se questo è un uomo</a:t>
            </a:r>
            <a:r>
              <a:rPr lang="it-IT" sz="2000" dirty="0"/>
              <a:t>] </a:t>
            </a:r>
            <a:r>
              <a:rPr lang="en-US" sz="2000" dirty="0"/>
              <a:t>published in Italian in 1947 (English version 1959) followed by </a:t>
            </a:r>
            <a:r>
              <a:rPr lang="en-US" sz="2000" i="1" dirty="0"/>
              <a:t>The Truce </a:t>
            </a:r>
            <a:r>
              <a:rPr lang="en-US" sz="2000" dirty="0"/>
              <a:t>[</a:t>
            </a:r>
            <a:r>
              <a:rPr lang="en-US" sz="2000" i="1" dirty="0"/>
              <a:t>La </a:t>
            </a:r>
            <a:r>
              <a:rPr lang="en-US" sz="2000" i="1" dirty="0" err="1"/>
              <a:t>tregua</a:t>
            </a:r>
            <a:r>
              <a:rPr lang="en-US" sz="2000" dirty="0"/>
              <a:t>]</a:t>
            </a:r>
            <a:r>
              <a:rPr lang="en-US" sz="2000" i="1" dirty="0"/>
              <a:t> </a:t>
            </a:r>
            <a:r>
              <a:rPr lang="en-US" sz="2000" dirty="0"/>
              <a:t>in 1963 (English 1965)</a:t>
            </a:r>
          </a:p>
          <a:p>
            <a:pPr marL="285750" lvl="1" indent="-285750">
              <a:buFont typeface="Arial" panose="020B0604020202020204" pitchFamily="34" charset="0"/>
              <a:buChar char="•"/>
            </a:pPr>
            <a:r>
              <a:rPr lang="en-GB" sz="2000" dirty="0"/>
              <a:t>Reputation enhanced by </a:t>
            </a:r>
            <a:r>
              <a:rPr lang="en-GB" sz="2000" i="1" dirty="0"/>
              <a:t>The Periodic Table </a:t>
            </a:r>
            <a:r>
              <a:rPr lang="en-GB" sz="2000" dirty="0"/>
              <a:t>(1975)</a:t>
            </a:r>
            <a:endParaRPr lang="en-GB" sz="2000" i="1" dirty="0"/>
          </a:p>
          <a:p>
            <a:pPr marL="285750" lvl="1" indent="-285750">
              <a:buFont typeface="Arial" panose="020B0604020202020204" pitchFamily="34" charset="0"/>
              <a:buChar char="•"/>
            </a:pPr>
            <a:r>
              <a:rPr lang="en-GB" sz="2000" dirty="0"/>
              <a:t>Committed suicide in Turin </a:t>
            </a:r>
          </a:p>
          <a:p>
            <a:pPr marL="0" lvl="1"/>
            <a:endParaRPr lang="en-GB" b="1" dirty="0"/>
          </a:p>
        </p:txBody>
      </p:sp>
      <p:pic>
        <p:nvPicPr>
          <p:cNvPr id="3" name="Picture 2"/>
          <p:cNvPicPr>
            <a:picLocks noChangeAspect="1"/>
          </p:cNvPicPr>
          <p:nvPr/>
        </p:nvPicPr>
        <p:blipFill>
          <a:blip r:embed="rId3"/>
          <a:stretch>
            <a:fillRect/>
          </a:stretch>
        </p:blipFill>
        <p:spPr>
          <a:xfrm>
            <a:off x="10106602" y="0"/>
            <a:ext cx="2085398" cy="3187236"/>
          </a:xfrm>
          <a:prstGeom prst="rect">
            <a:avLst/>
          </a:prstGeom>
        </p:spPr>
      </p:pic>
      <p:pic>
        <p:nvPicPr>
          <p:cNvPr id="4" name="Picture 3"/>
          <p:cNvPicPr>
            <a:picLocks noChangeAspect="1"/>
          </p:cNvPicPr>
          <p:nvPr/>
        </p:nvPicPr>
        <p:blipFill>
          <a:blip r:embed="rId4"/>
          <a:stretch>
            <a:fillRect/>
          </a:stretch>
        </p:blipFill>
        <p:spPr>
          <a:xfrm>
            <a:off x="10106602" y="3342999"/>
            <a:ext cx="2085398" cy="3278887"/>
          </a:xfrm>
          <a:prstGeom prst="rect">
            <a:avLst/>
          </a:prstGeom>
        </p:spPr>
      </p:pic>
      <p:pic>
        <p:nvPicPr>
          <p:cNvPr id="6" name="Picture 5"/>
          <p:cNvPicPr>
            <a:picLocks noChangeAspect="1"/>
          </p:cNvPicPr>
          <p:nvPr/>
        </p:nvPicPr>
        <p:blipFill>
          <a:blip r:embed="rId5"/>
          <a:stretch>
            <a:fillRect/>
          </a:stretch>
        </p:blipFill>
        <p:spPr>
          <a:xfrm>
            <a:off x="2207568" y="4241529"/>
            <a:ext cx="1720600" cy="2604363"/>
          </a:xfrm>
          <a:prstGeom prst="rect">
            <a:avLst/>
          </a:prstGeom>
        </p:spPr>
      </p:pic>
      <p:pic>
        <p:nvPicPr>
          <p:cNvPr id="7" name="Picture 6"/>
          <p:cNvPicPr>
            <a:picLocks noChangeAspect="1"/>
          </p:cNvPicPr>
          <p:nvPr/>
        </p:nvPicPr>
        <p:blipFill>
          <a:blip r:embed="rId6"/>
          <a:stretch>
            <a:fillRect/>
          </a:stretch>
        </p:blipFill>
        <p:spPr>
          <a:xfrm>
            <a:off x="3945421" y="4241529"/>
            <a:ext cx="1663776" cy="2646197"/>
          </a:xfrm>
          <a:prstGeom prst="rect">
            <a:avLst/>
          </a:prstGeom>
        </p:spPr>
      </p:pic>
      <p:pic>
        <p:nvPicPr>
          <p:cNvPr id="8" name="Picture 7"/>
          <p:cNvPicPr>
            <a:picLocks noChangeAspect="1"/>
          </p:cNvPicPr>
          <p:nvPr/>
        </p:nvPicPr>
        <p:blipFill>
          <a:blip r:embed="rId7"/>
          <a:stretch>
            <a:fillRect/>
          </a:stretch>
        </p:blipFill>
        <p:spPr>
          <a:xfrm>
            <a:off x="5714580" y="4241528"/>
            <a:ext cx="1657075" cy="2623702"/>
          </a:xfrm>
          <a:prstGeom prst="rect">
            <a:avLst/>
          </a:prstGeom>
        </p:spPr>
      </p:pic>
    </p:spTree>
    <p:extLst>
      <p:ext uri="{BB962C8B-B14F-4D97-AF65-F5344CB8AC3E}">
        <p14:creationId xmlns:p14="http://schemas.microsoft.com/office/powerpoint/2010/main" val="1433123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935"/>
            <a:ext cx="10219727" cy="7436560"/>
          </a:xfrm>
          <a:prstGeom prst="rect">
            <a:avLst/>
          </a:prstGeom>
          <a:noFill/>
        </p:spPr>
        <p:txBody>
          <a:bodyPr wrap="square" lIns="540000" tIns="360000" rIns="540000" bIns="360000" rtlCol="0">
            <a:spAutoFit/>
          </a:bodyPr>
          <a:lstStyle/>
          <a:p>
            <a:pPr algn="just"/>
            <a:r>
              <a:rPr lang="en-GB" sz="2600" dirty="0"/>
              <a:t>“</a:t>
            </a:r>
            <a:r>
              <a:rPr lang="en-GB" sz="2600" b="1" dirty="0"/>
              <a:t>We know that we will have difficulty being understood, and this is as it should be</a:t>
            </a:r>
            <a:r>
              <a:rPr lang="en-GB" sz="2600" dirty="0"/>
              <a:t>. But consider what value, what meaning is enclosed even in the smallest of our daily habits, in the hundred possessions even the poorest beggar owns: a handkerchief, an old letter, the photo of a cherished person. These things are part of us, almost like limbs in our body; nor is it conceivable that we can be deprived of them in our world, for we immediately find others to substitute old ones, other objects that our ours in their personification and evocation of our memories.</a:t>
            </a:r>
          </a:p>
          <a:p>
            <a:pPr algn="just"/>
            <a:r>
              <a:rPr lang="en-GB" sz="2600" dirty="0"/>
              <a:t>	“</a:t>
            </a:r>
            <a:r>
              <a:rPr lang="en-GB" sz="2600" b="1" dirty="0"/>
              <a:t>Imagine now a man who is deprived of everyone he loves, and at the same time of his house, his habits, his clothes, in short, of everything he possess: he will be a hollow man, reduced to suffering and needs, forgetful of dignity and restraint … he will be a man whose life or death can be lightly decided with no sense of human affinity</a:t>
            </a:r>
            <a:r>
              <a:rPr lang="en-GB" sz="2600" dirty="0"/>
              <a:t>.”</a:t>
            </a:r>
          </a:p>
          <a:p>
            <a:pPr marL="285750" indent="-285750" algn="r">
              <a:buFontTx/>
              <a:buChar char="-"/>
            </a:pPr>
            <a:r>
              <a:rPr lang="en-GB" dirty="0"/>
              <a:t>Primo Levi, ‘On the Bottom,’ </a:t>
            </a:r>
            <a:r>
              <a:rPr lang="en-GB" i="1" dirty="0"/>
              <a:t>If This is a Man and The Truce</a:t>
            </a:r>
            <a:r>
              <a:rPr lang="en-GB" dirty="0"/>
              <a:t> (London, 1979), p. 33</a:t>
            </a:r>
          </a:p>
          <a:p>
            <a:pPr marL="285750" indent="-285750" algn="r">
              <a:buFontTx/>
              <a:buChar char="-"/>
            </a:pPr>
            <a:endParaRPr lang="en-GB" sz="1400" dirty="0"/>
          </a:p>
          <a:p>
            <a:pPr marL="285750" indent="-285750" algn="r">
              <a:buFontTx/>
              <a:buChar char="-"/>
            </a:pPr>
            <a:endParaRPr lang="en-GB" sz="1400" dirty="0"/>
          </a:p>
        </p:txBody>
      </p:sp>
      <p:pic>
        <p:nvPicPr>
          <p:cNvPr id="3" name="Picture 2"/>
          <p:cNvPicPr>
            <a:picLocks noChangeAspect="1"/>
          </p:cNvPicPr>
          <p:nvPr/>
        </p:nvPicPr>
        <p:blipFill>
          <a:blip r:embed="rId2"/>
          <a:stretch>
            <a:fillRect/>
          </a:stretch>
        </p:blipFill>
        <p:spPr>
          <a:xfrm>
            <a:off x="10220523" y="0"/>
            <a:ext cx="1971477" cy="3013124"/>
          </a:xfrm>
          <a:prstGeom prst="rect">
            <a:avLst/>
          </a:prstGeom>
        </p:spPr>
      </p:pic>
      <p:sp>
        <p:nvSpPr>
          <p:cNvPr id="7" name="Rectangle 6"/>
          <p:cNvSpPr/>
          <p:nvPr/>
        </p:nvSpPr>
        <p:spPr>
          <a:xfrm>
            <a:off x="10218930" y="3083884"/>
            <a:ext cx="1972273" cy="646331"/>
          </a:xfrm>
          <a:prstGeom prst="rect">
            <a:avLst/>
          </a:prstGeom>
        </p:spPr>
        <p:txBody>
          <a:bodyPr wrap="square">
            <a:spAutoFit/>
          </a:bodyPr>
          <a:lstStyle/>
          <a:p>
            <a:pPr marL="0" lvl="1" algn="ctr"/>
            <a:r>
              <a:rPr lang="en-GB" b="1" dirty="0"/>
              <a:t>Primo Levi </a:t>
            </a:r>
            <a:endParaRPr lang="en-GB" b="1" dirty="0" smtClean="0"/>
          </a:p>
          <a:p>
            <a:pPr marL="0" lvl="1" algn="ctr"/>
            <a:r>
              <a:rPr lang="en-GB" b="1" dirty="0" smtClean="0"/>
              <a:t>(</a:t>
            </a:r>
            <a:r>
              <a:rPr lang="en-GB" b="1" dirty="0"/>
              <a:t>1919–1987)</a:t>
            </a:r>
          </a:p>
        </p:txBody>
      </p:sp>
      <p:pic>
        <p:nvPicPr>
          <p:cNvPr id="6" name="Picture 5"/>
          <p:cNvPicPr>
            <a:picLocks noChangeAspect="1"/>
          </p:cNvPicPr>
          <p:nvPr/>
        </p:nvPicPr>
        <p:blipFill rotWithShape="1">
          <a:blip r:embed="rId3"/>
          <a:srcRect l="2481" t="3920" r="54320" b="3920"/>
          <a:stretch/>
        </p:blipFill>
        <p:spPr>
          <a:xfrm>
            <a:off x="10220523" y="3779606"/>
            <a:ext cx="1970680" cy="3153088"/>
          </a:xfrm>
          <a:prstGeom prst="rect">
            <a:avLst/>
          </a:prstGeom>
        </p:spPr>
      </p:pic>
    </p:spTree>
    <p:extLst>
      <p:ext uri="{BB962C8B-B14F-4D97-AF65-F5344CB8AC3E}">
        <p14:creationId xmlns:p14="http://schemas.microsoft.com/office/powerpoint/2010/main" val="23301896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1934"/>
            <a:ext cx="10220523" cy="7344227"/>
          </a:xfrm>
          <a:prstGeom prst="rect">
            <a:avLst/>
          </a:prstGeom>
          <a:noFill/>
        </p:spPr>
        <p:txBody>
          <a:bodyPr wrap="square" lIns="540000" tIns="360000" rIns="540000" bIns="360000" rtlCol="0">
            <a:spAutoFit/>
          </a:bodyPr>
          <a:lstStyle/>
          <a:p>
            <a:pPr algn="just"/>
            <a:r>
              <a:rPr lang="en-GB" sz="2800" dirty="0"/>
              <a:t>“In 1944, the Nazis blew up the gas chambers and crematoria at Auschwitz, but the ruins remain … the Warsaw ghetto, after the famous insurrection in the spring of 1943, was razed to the ground, but thanks to the superhuman efforts of a number of fighter-historians who made certain in that rubble, often many metres deeps, or smuggled beyond the wall, testimony survived, other historians could rediscover, how day by day, the ghetto lived and dies</a:t>
            </a:r>
            <a:r>
              <a:rPr lang="en-GB" sz="2800" b="1" dirty="0"/>
              <a:t>. All the archives in the Lagers* were burned during the last days of the war, and that was truly an irremediable loss, so that even today there is discussion as to whether the victims were four, six, or eight million</a:t>
            </a:r>
            <a:r>
              <a:rPr lang="en-GB" sz="2800" b="1" dirty="0" smtClean="0"/>
              <a:t>.</a:t>
            </a:r>
            <a:r>
              <a:rPr lang="en-GB" sz="2800" dirty="0" smtClean="0"/>
              <a:t>”</a:t>
            </a:r>
          </a:p>
          <a:p>
            <a:pPr algn="just"/>
            <a:endParaRPr lang="en-GB" sz="2800" dirty="0"/>
          </a:p>
          <a:p>
            <a:pPr marL="285750" indent="-285750" algn="r">
              <a:buFontTx/>
              <a:buChar char="-"/>
            </a:pPr>
            <a:r>
              <a:rPr lang="en-GB" sz="2000" dirty="0"/>
              <a:t>Primo Levi, </a:t>
            </a:r>
            <a:r>
              <a:rPr lang="en-GB" sz="2000" i="1" dirty="0"/>
              <a:t>The Drowned and the Saved </a:t>
            </a:r>
            <a:r>
              <a:rPr lang="en-GB" sz="2000" dirty="0"/>
              <a:t>(London: Abacus, 1988), p.2</a:t>
            </a:r>
          </a:p>
          <a:p>
            <a:pPr marL="285750" indent="-285750" algn="r">
              <a:buFontTx/>
              <a:buChar char="-"/>
            </a:pPr>
            <a:endParaRPr lang="en-GB" sz="2000" dirty="0"/>
          </a:p>
          <a:p>
            <a:pPr algn="r"/>
            <a:r>
              <a:rPr lang="en-GB" sz="2000" dirty="0"/>
              <a:t>*Lager = “</a:t>
            </a:r>
            <a:r>
              <a:rPr lang="en-GB" sz="2000" dirty="0" err="1"/>
              <a:t>konzentrationslager</a:t>
            </a:r>
            <a:r>
              <a:rPr lang="en-GB" sz="2000" dirty="0"/>
              <a:t>” (concentration camp</a:t>
            </a:r>
            <a:r>
              <a:rPr lang="en-GB" sz="2000" dirty="0" smtClean="0"/>
              <a:t>) </a:t>
            </a:r>
            <a:endParaRPr lang="en-GB" sz="2000" dirty="0"/>
          </a:p>
          <a:p>
            <a:pPr marL="285750" indent="-285750" algn="r">
              <a:buFontTx/>
              <a:buChar char="-"/>
            </a:pPr>
            <a:endParaRPr lang="en-GB" sz="2000" dirty="0"/>
          </a:p>
          <a:p>
            <a:pPr marL="285750" indent="-285750" algn="r">
              <a:buFontTx/>
              <a:buChar char="-"/>
            </a:pPr>
            <a:endParaRPr lang="en-GB" sz="1400" dirty="0"/>
          </a:p>
        </p:txBody>
      </p:sp>
      <p:pic>
        <p:nvPicPr>
          <p:cNvPr id="3" name="Picture 2"/>
          <p:cNvPicPr>
            <a:picLocks noChangeAspect="1"/>
          </p:cNvPicPr>
          <p:nvPr/>
        </p:nvPicPr>
        <p:blipFill>
          <a:blip r:embed="rId2"/>
          <a:stretch>
            <a:fillRect/>
          </a:stretch>
        </p:blipFill>
        <p:spPr>
          <a:xfrm>
            <a:off x="10220523" y="0"/>
            <a:ext cx="1971477" cy="3013124"/>
          </a:xfrm>
          <a:prstGeom prst="rect">
            <a:avLst/>
          </a:prstGeom>
        </p:spPr>
      </p:pic>
      <p:pic>
        <p:nvPicPr>
          <p:cNvPr id="4" name="Picture 3"/>
          <p:cNvPicPr>
            <a:picLocks noChangeAspect="1"/>
          </p:cNvPicPr>
          <p:nvPr/>
        </p:nvPicPr>
        <p:blipFill>
          <a:blip r:embed="rId3"/>
          <a:stretch>
            <a:fillRect/>
          </a:stretch>
        </p:blipFill>
        <p:spPr>
          <a:xfrm>
            <a:off x="10220523" y="3814579"/>
            <a:ext cx="1944937" cy="3058040"/>
          </a:xfrm>
          <a:prstGeom prst="rect">
            <a:avLst/>
          </a:prstGeom>
        </p:spPr>
      </p:pic>
      <p:sp>
        <p:nvSpPr>
          <p:cNvPr id="7" name="Rectangle 6"/>
          <p:cNvSpPr/>
          <p:nvPr/>
        </p:nvSpPr>
        <p:spPr>
          <a:xfrm>
            <a:off x="10376226" y="3097898"/>
            <a:ext cx="1633530" cy="646331"/>
          </a:xfrm>
          <a:prstGeom prst="rect">
            <a:avLst/>
          </a:prstGeom>
        </p:spPr>
        <p:txBody>
          <a:bodyPr wrap="square">
            <a:spAutoFit/>
          </a:bodyPr>
          <a:lstStyle/>
          <a:p>
            <a:pPr marL="0" lvl="1" algn="ctr"/>
            <a:r>
              <a:rPr lang="en-GB" b="1" dirty="0"/>
              <a:t>Primo Levi (1919–1987)</a:t>
            </a:r>
          </a:p>
        </p:txBody>
      </p:sp>
    </p:spTree>
    <p:extLst>
      <p:ext uri="{BB962C8B-B14F-4D97-AF65-F5344CB8AC3E}">
        <p14:creationId xmlns:p14="http://schemas.microsoft.com/office/powerpoint/2010/main" val="35629119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76542" y="1238865"/>
            <a:ext cx="11707025" cy="4140847"/>
          </a:xfrm>
          <a:prstGeom prst="rect">
            <a:avLst/>
          </a:prstGeom>
        </p:spPr>
      </p:pic>
    </p:spTree>
    <p:extLst>
      <p:ext uri="{BB962C8B-B14F-4D97-AF65-F5344CB8AC3E}">
        <p14:creationId xmlns:p14="http://schemas.microsoft.com/office/powerpoint/2010/main" val="15711122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1934"/>
            <a:ext cx="10220523" cy="5743789"/>
          </a:xfrm>
          <a:prstGeom prst="rect">
            <a:avLst/>
          </a:prstGeom>
          <a:noFill/>
        </p:spPr>
        <p:txBody>
          <a:bodyPr wrap="square" lIns="540000" tIns="360000" rIns="540000" bIns="360000" rtlCol="0">
            <a:spAutoFit/>
          </a:bodyPr>
          <a:lstStyle/>
          <a:p>
            <a:pPr algn="just"/>
            <a:r>
              <a:rPr lang="en-GB" sz="3200" dirty="0" smtClean="0"/>
              <a:t>Primo Levi, 'The </a:t>
            </a:r>
            <a:r>
              <a:rPr lang="en-GB" sz="3200" dirty="0"/>
              <a:t>Grey Zone,' </a:t>
            </a:r>
            <a:r>
              <a:rPr lang="en-GB" sz="3200" i="1" dirty="0"/>
              <a:t>The Drowned and the Saved, </a:t>
            </a:r>
            <a:r>
              <a:rPr lang="en-GB" sz="3200" dirty="0"/>
              <a:t>translated by Raymond Rosenthal</a:t>
            </a:r>
            <a:r>
              <a:rPr lang="en-GB" sz="3200" i="1" dirty="0"/>
              <a:t> </a:t>
            </a:r>
            <a:r>
              <a:rPr lang="en-GB" sz="3200" dirty="0"/>
              <a:t>(London: Abacus, 1989), pp. 22-51.</a:t>
            </a:r>
            <a:endParaRPr lang="en-GB" sz="3600" dirty="0"/>
          </a:p>
          <a:p>
            <a:pPr marL="457200" indent="-457200">
              <a:buFont typeface="Arial" panose="020B0604020202020204" pitchFamily="34" charset="0"/>
              <a:buChar char="•"/>
            </a:pPr>
            <a:endParaRPr lang="en-GB" sz="3600" dirty="0" smtClean="0"/>
          </a:p>
          <a:p>
            <a:pPr marL="457200" indent="-457200">
              <a:buFont typeface="Arial" panose="020B0604020202020204" pitchFamily="34" charset="0"/>
              <a:buChar char="•"/>
            </a:pPr>
            <a:r>
              <a:rPr lang="en-GB" sz="3600" dirty="0" smtClean="0"/>
              <a:t>What is ‘The Grey Zone’ to which Levi refers, and what examples does he provide of its existence?</a:t>
            </a:r>
          </a:p>
          <a:p>
            <a:pPr marL="457200" indent="-457200">
              <a:buFont typeface="Arial" panose="020B0604020202020204" pitchFamily="34" charset="0"/>
              <a:buChar char="•"/>
            </a:pPr>
            <a:r>
              <a:rPr lang="en-GB" sz="3600" dirty="0" smtClean="0"/>
              <a:t>What does Levi have to say about guilt and judgement in ‘The Grey Zone’?</a:t>
            </a:r>
            <a:endParaRPr lang="en-GB" sz="3600" dirty="0"/>
          </a:p>
          <a:p>
            <a:pPr marL="285750" indent="-285750" algn="r">
              <a:buFontTx/>
              <a:buChar char="-"/>
            </a:pPr>
            <a:endParaRPr lang="en-GB" sz="1400" dirty="0"/>
          </a:p>
        </p:txBody>
      </p:sp>
      <p:pic>
        <p:nvPicPr>
          <p:cNvPr id="3" name="Picture 2"/>
          <p:cNvPicPr>
            <a:picLocks noChangeAspect="1"/>
          </p:cNvPicPr>
          <p:nvPr/>
        </p:nvPicPr>
        <p:blipFill>
          <a:blip r:embed="rId2"/>
          <a:stretch>
            <a:fillRect/>
          </a:stretch>
        </p:blipFill>
        <p:spPr>
          <a:xfrm>
            <a:off x="10220523" y="0"/>
            <a:ext cx="1971477" cy="3013124"/>
          </a:xfrm>
          <a:prstGeom prst="rect">
            <a:avLst/>
          </a:prstGeom>
        </p:spPr>
      </p:pic>
      <p:pic>
        <p:nvPicPr>
          <p:cNvPr id="4" name="Picture 3"/>
          <p:cNvPicPr>
            <a:picLocks noChangeAspect="1"/>
          </p:cNvPicPr>
          <p:nvPr/>
        </p:nvPicPr>
        <p:blipFill>
          <a:blip r:embed="rId3"/>
          <a:stretch>
            <a:fillRect/>
          </a:stretch>
        </p:blipFill>
        <p:spPr>
          <a:xfrm>
            <a:off x="10220523" y="3814579"/>
            <a:ext cx="1944937" cy="3058040"/>
          </a:xfrm>
          <a:prstGeom prst="rect">
            <a:avLst/>
          </a:prstGeom>
        </p:spPr>
      </p:pic>
      <p:sp>
        <p:nvSpPr>
          <p:cNvPr id="7" name="Rectangle 6"/>
          <p:cNvSpPr/>
          <p:nvPr/>
        </p:nvSpPr>
        <p:spPr>
          <a:xfrm>
            <a:off x="10376226" y="3097898"/>
            <a:ext cx="1633530" cy="646331"/>
          </a:xfrm>
          <a:prstGeom prst="rect">
            <a:avLst/>
          </a:prstGeom>
        </p:spPr>
        <p:txBody>
          <a:bodyPr wrap="square">
            <a:spAutoFit/>
          </a:bodyPr>
          <a:lstStyle/>
          <a:p>
            <a:pPr marL="0" lvl="1" algn="ctr"/>
            <a:r>
              <a:rPr lang="en-GB" b="1" dirty="0"/>
              <a:t>Primo Levi (1919–1987)</a:t>
            </a:r>
          </a:p>
        </p:txBody>
      </p:sp>
    </p:spTree>
    <p:extLst>
      <p:ext uri="{BB962C8B-B14F-4D97-AF65-F5344CB8AC3E}">
        <p14:creationId xmlns:p14="http://schemas.microsoft.com/office/powerpoint/2010/main" val="19465720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1934"/>
            <a:ext cx="10220523" cy="4974348"/>
          </a:xfrm>
          <a:prstGeom prst="rect">
            <a:avLst/>
          </a:prstGeom>
          <a:noFill/>
        </p:spPr>
        <p:txBody>
          <a:bodyPr wrap="square" lIns="540000" tIns="360000" rIns="540000" bIns="360000" rtlCol="0">
            <a:spAutoFit/>
          </a:bodyPr>
          <a:lstStyle/>
          <a:p>
            <a:pPr algn="just"/>
            <a:r>
              <a:rPr lang="en-GB" sz="3200" dirty="0" smtClean="0"/>
              <a:t>Primo Levi, 'The </a:t>
            </a:r>
            <a:r>
              <a:rPr lang="en-GB" sz="3200" dirty="0"/>
              <a:t>Grey Zone,' </a:t>
            </a:r>
            <a:r>
              <a:rPr lang="en-GB" sz="3200" i="1" dirty="0"/>
              <a:t>The Drowned and the Saved, </a:t>
            </a:r>
            <a:r>
              <a:rPr lang="en-GB" sz="3200" dirty="0"/>
              <a:t>translated by Raymond Rosenthal</a:t>
            </a:r>
            <a:r>
              <a:rPr lang="en-GB" sz="3200" i="1" dirty="0"/>
              <a:t> </a:t>
            </a:r>
            <a:r>
              <a:rPr lang="en-GB" sz="3200" dirty="0"/>
              <a:t>(London: Abacus, 1989), pp. 22-51.</a:t>
            </a:r>
            <a:endParaRPr lang="en-GB" sz="3600" dirty="0"/>
          </a:p>
          <a:p>
            <a:pPr marL="457200" indent="-457200">
              <a:buFont typeface="Arial" panose="020B0604020202020204" pitchFamily="34" charset="0"/>
              <a:buChar char="•"/>
            </a:pPr>
            <a:endParaRPr lang="en-GB" sz="3600" dirty="0" smtClean="0"/>
          </a:p>
          <a:p>
            <a:pPr marL="457200" indent="-457200">
              <a:buFont typeface="Arial" panose="020B0604020202020204" pitchFamily="34" charset="0"/>
              <a:buChar char="•"/>
            </a:pPr>
            <a:r>
              <a:rPr lang="en-GB" sz="3600" dirty="0" smtClean="0"/>
              <a:t>How might Levi’s chapter illuminate your understanding of </a:t>
            </a:r>
            <a:r>
              <a:rPr lang="en-GB" sz="3600" i="1" dirty="0" smtClean="0"/>
              <a:t>Son of Saul</a:t>
            </a:r>
            <a:r>
              <a:rPr lang="en-GB" sz="3600" dirty="0" smtClean="0"/>
              <a:t>? In what sense might the film be conceived as being about ‘The Grey Zone’?</a:t>
            </a:r>
            <a:endParaRPr lang="en-GB" sz="1400" dirty="0"/>
          </a:p>
        </p:txBody>
      </p:sp>
      <p:pic>
        <p:nvPicPr>
          <p:cNvPr id="3" name="Picture 2"/>
          <p:cNvPicPr>
            <a:picLocks noChangeAspect="1"/>
          </p:cNvPicPr>
          <p:nvPr/>
        </p:nvPicPr>
        <p:blipFill>
          <a:blip r:embed="rId2"/>
          <a:stretch>
            <a:fillRect/>
          </a:stretch>
        </p:blipFill>
        <p:spPr>
          <a:xfrm>
            <a:off x="10220523" y="0"/>
            <a:ext cx="1971477" cy="3013124"/>
          </a:xfrm>
          <a:prstGeom prst="rect">
            <a:avLst/>
          </a:prstGeom>
        </p:spPr>
      </p:pic>
      <p:pic>
        <p:nvPicPr>
          <p:cNvPr id="4" name="Picture 3"/>
          <p:cNvPicPr>
            <a:picLocks noChangeAspect="1"/>
          </p:cNvPicPr>
          <p:nvPr/>
        </p:nvPicPr>
        <p:blipFill>
          <a:blip r:embed="rId3"/>
          <a:stretch>
            <a:fillRect/>
          </a:stretch>
        </p:blipFill>
        <p:spPr>
          <a:xfrm>
            <a:off x="10220523" y="3814579"/>
            <a:ext cx="1944937" cy="3058040"/>
          </a:xfrm>
          <a:prstGeom prst="rect">
            <a:avLst/>
          </a:prstGeom>
        </p:spPr>
      </p:pic>
      <p:sp>
        <p:nvSpPr>
          <p:cNvPr id="7" name="Rectangle 6"/>
          <p:cNvSpPr/>
          <p:nvPr/>
        </p:nvSpPr>
        <p:spPr>
          <a:xfrm>
            <a:off x="10376226" y="3097898"/>
            <a:ext cx="1633530" cy="646331"/>
          </a:xfrm>
          <a:prstGeom prst="rect">
            <a:avLst/>
          </a:prstGeom>
        </p:spPr>
        <p:txBody>
          <a:bodyPr wrap="square">
            <a:spAutoFit/>
          </a:bodyPr>
          <a:lstStyle/>
          <a:p>
            <a:pPr marL="0" lvl="1" algn="ctr"/>
            <a:r>
              <a:rPr lang="en-GB" b="1" dirty="0"/>
              <a:t>Primo Levi (1919–1987)</a:t>
            </a:r>
          </a:p>
        </p:txBody>
      </p:sp>
    </p:spTree>
    <p:extLst>
      <p:ext uri="{BB962C8B-B14F-4D97-AF65-F5344CB8AC3E}">
        <p14:creationId xmlns:p14="http://schemas.microsoft.com/office/powerpoint/2010/main" val="329171562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20878" y="428577"/>
            <a:ext cx="9969910" cy="6121587"/>
          </a:xfrm>
          <a:prstGeom prst="rect">
            <a:avLst/>
          </a:prstGeom>
        </p:spPr>
      </p:pic>
    </p:spTree>
    <p:extLst>
      <p:ext uri="{BB962C8B-B14F-4D97-AF65-F5344CB8AC3E}">
        <p14:creationId xmlns:p14="http://schemas.microsoft.com/office/powerpoint/2010/main" val="25534264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0" i="0" dirty="0" smtClean="0">
                <a:effectLst/>
                <a:latin typeface="+mn-lt"/>
              </a:rPr>
              <a:t>Andrew </a:t>
            </a:r>
            <a:r>
              <a:rPr lang="en-GB" sz="2800" b="0" i="0" dirty="0" err="1" smtClean="0">
                <a:effectLst/>
                <a:latin typeface="+mn-lt"/>
              </a:rPr>
              <a:t>Pulver</a:t>
            </a:r>
            <a:r>
              <a:rPr lang="en-GB" sz="2800" b="0" i="0" dirty="0" smtClean="0">
                <a:effectLst/>
                <a:latin typeface="+mn-lt"/>
              </a:rPr>
              <a:t>, ‘</a:t>
            </a:r>
            <a:r>
              <a:rPr lang="en-GB" sz="2800" b="0" i="0" dirty="0" err="1" smtClean="0">
                <a:effectLst/>
                <a:latin typeface="+mn-lt"/>
              </a:rPr>
              <a:t>László</a:t>
            </a:r>
            <a:r>
              <a:rPr lang="en-GB" sz="2800" b="0" i="0" dirty="0" smtClean="0">
                <a:effectLst/>
                <a:latin typeface="+mn-lt"/>
              </a:rPr>
              <a:t> </a:t>
            </a:r>
            <a:r>
              <a:rPr lang="en-GB" sz="2800" b="0" i="0" dirty="0" err="1" smtClean="0">
                <a:effectLst/>
                <a:latin typeface="+mn-lt"/>
              </a:rPr>
              <a:t>Nemes</a:t>
            </a:r>
            <a:r>
              <a:rPr lang="en-GB" sz="2800" b="0" i="0" dirty="0" smtClean="0">
                <a:effectLst/>
                <a:latin typeface="+mn-lt"/>
              </a:rPr>
              <a:t>: “I Didn’t Want </a:t>
            </a:r>
            <a:r>
              <a:rPr lang="en-GB" sz="2800" b="0" i="1" dirty="0" smtClean="0">
                <a:effectLst/>
                <a:latin typeface="+mn-lt"/>
              </a:rPr>
              <a:t>Son of Saul</a:t>
            </a:r>
            <a:r>
              <a:rPr lang="en-GB" sz="2800" b="0" i="0" dirty="0" smtClean="0">
                <a:effectLst/>
                <a:latin typeface="+mn-lt"/>
              </a:rPr>
              <a:t> to Tell the Story of Survival,” </a:t>
            </a:r>
            <a:r>
              <a:rPr lang="en-GB" sz="2800" b="0" i="1" dirty="0" smtClean="0">
                <a:effectLst/>
                <a:latin typeface="+mn-lt"/>
              </a:rPr>
              <a:t>Guardian</a:t>
            </a:r>
            <a:r>
              <a:rPr lang="en-GB" sz="2800" b="0" i="0" dirty="0" smtClean="0">
                <a:effectLst/>
                <a:latin typeface="+mn-lt"/>
              </a:rPr>
              <a:t>, 14 April 2016 </a:t>
            </a:r>
            <a:endParaRPr lang="en-GB" sz="2800" dirty="0">
              <a:latin typeface="+mn-lt"/>
            </a:endParaRPr>
          </a:p>
        </p:txBody>
      </p:sp>
      <p:sp>
        <p:nvSpPr>
          <p:cNvPr id="3" name="Content Placeholder 2"/>
          <p:cNvSpPr>
            <a:spLocks noGrp="1"/>
          </p:cNvSpPr>
          <p:nvPr>
            <p:ph idx="1"/>
          </p:nvPr>
        </p:nvSpPr>
        <p:spPr>
          <a:xfrm>
            <a:off x="838200" y="1825625"/>
            <a:ext cx="7429500" cy="4351338"/>
          </a:xfrm>
        </p:spPr>
        <p:txBody>
          <a:bodyPr/>
          <a:lstStyle/>
          <a:p>
            <a:r>
              <a:rPr lang="en-GB" dirty="0"/>
              <a:t>What types of sources does </a:t>
            </a:r>
            <a:r>
              <a:rPr lang="en-GB" dirty="0" err="1"/>
              <a:t>Nemes</a:t>
            </a:r>
            <a:r>
              <a:rPr lang="en-GB" dirty="0"/>
              <a:t> mention as having been used to help research the storyline and setting of </a:t>
            </a:r>
            <a:r>
              <a:rPr lang="en-GB" i="1" dirty="0"/>
              <a:t>Son of Saul</a:t>
            </a:r>
            <a:r>
              <a:rPr lang="en-GB" dirty="0"/>
              <a:t>?</a:t>
            </a:r>
          </a:p>
          <a:p>
            <a:endParaRPr lang="en-GB" dirty="0" smtClean="0"/>
          </a:p>
          <a:p>
            <a:r>
              <a:rPr lang="en-GB" dirty="0" smtClean="0"/>
              <a:t>What </a:t>
            </a:r>
            <a:r>
              <a:rPr lang="en-GB" dirty="0"/>
              <a:t>cinematic techniques does </a:t>
            </a:r>
            <a:r>
              <a:rPr lang="en-GB" dirty="0" err="1"/>
              <a:t>Nemes</a:t>
            </a:r>
            <a:r>
              <a:rPr lang="en-GB" dirty="0"/>
              <a:t> discuss in the interview, and what was his rationale for using them in </a:t>
            </a:r>
            <a:r>
              <a:rPr lang="en-GB" i="1" dirty="0"/>
              <a:t>Son of Saul</a:t>
            </a:r>
            <a:r>
              <a:rPr lang="en-GB" dirty="0"/>
              <a:t>? What did ideas did he want the film to express about the Holocaust, and why?</a:t>
            </a:r>
          </a:p>
          <a:p>
            <a:endParaRPr lang="en-GB" dirty="0"/>
          </a:p>
        </p:txBody>
      </p:sp>
      <p:pic>
        <p:nvPicPr>
          <p:cNvPr id="4" name="Picture 3"/>
          <p:cNvPicPr>
            <a:picLocks noChangeAspect="1"/>
          </p:cNvPicPr>
          <p:nvPr/>
        </p:nvPicPr>
        <p:blipFill>
          <a:blip r:embed="rId2"/>
          <a:stretch>
            <a:fillRect/>
          </a:stretch>
        </p:blipFill>
        <p:spPr>
          <a:xfrm>
            <a:off x="8803558" y="1690689"/>
            <a:ext cx="2961493" cy="4138612"/>
          </a:xfrm>
          <a:prstGeom prst="rect">
            <a:avLst/>
          </a:prstGeom>
        </p:spPr>
      </p:pic>
    </p:spTree>
    <p:extLst>
      <p:ext uri="{BB962C8B-B14F-4D97-AF65-F5344CB8AC3E}">
        <p14:creationId xmlns:p14="http://schemas.microsoft.com/office/powerpoint/2010/main" val="4473558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Picture 5"/>
          <p:cNvPicPr>
            <a:picLocks noChangeAspect="1"/>
          </p:cNvPicPr>
          <p:nvPr/>
        </p:nvPicPr>
        <p:blipFill>
          <a:blip r:embed="rId2"/>
          <a:stretch>
            <a:fillRect/>
          </a:stretch>
        </p:blipFill>
        <p:spPr>
          <a:xfrm>
            <a:off x="4093855" y="3574369"/>
            <a:ext cx="4796713" cy="3338512"/>
          </a:xfrm>
          <a:prstGeom prst="rect">
            <a:avLst/>
          </a:prstGeom>
        </p:spPr>
      </p:pic>
      <p:pic>
        <p:nvPicPr>
          <p:cNvPr id="8" name="Picture 7"/>
          <p:cNvPicPr>
            <a:picLocks noChangeAspect="1"/>
          </p:cNvPicPr>
          <p:nvPr/>
        </p:nvPicPr>
        <p:blipFill>
          <a:blip r:embed="rId3"/>
          <a:stretch>
            <a:fillRect/>
          </a:stretch>
        </p:blipFill>
        <p:spPr>
          <a:xfrm>
            <a:off x="-1" y="0"/>
            <a:ext cx="4115913" cy="5638800"/>
          </a:xfrm>
          <a:prstGeom prst="rect">
            <a:avLst/>
          </a:prstGeom>
        </p:spPr>
      </p:pic>
      <p:pic>
        <p:nvPicPr>
          <p:cNvPr id="10" name="Content Placeholder 4"/>
          <p:cNvPicPr>
            <a:picLocks noChangeAspect="1"/>
          </p:cNvPicPr>
          <p:nvPr/>
        </p:nvPicPr>
        <p:blipFill>
          <a:blip r:embed="rId4"/>
          <a:stretch>
            <a:fillRect/>
          </a:stretch>
        </p:blipFill>
        <p:spPr>
          <a:xfrm>
            <a:off x="8547349" y="0"/>
            <a:ext cx="3838722" cy="5289761"/>
          </a:xfrm>
          <a:prstGeom prst="rect">
            <a:avLst/>
          </a:prstGeom>
        </p:spPr>
      </p:pic>
      <p:sp>
        <p:nvSpPr>
          <p:cNvPr id="11" name="Rectangle 10"/>
          <p:cNvSpPr/>
          <p:nvPr/>
        </p:nvSpPr>
        <p:spPr>
          <a:xfrm>
            <a:off x="0" y="5473005"/>
            <a:ext cx="4130673" cy="1384995"/>
          </a:xfrm>
          <a:prstGeom prst="rect">
            <a:avLst/>
          </a:prstGeom>
          <a:solidFill>
            <a:schemeClr val="bg2"/>
          </a:solidFill>
        </p:spPr>
        <p:txBody>
          <a:bodyPr wrap="square">
            <a:spAutoFit/>
          </a:bodyPr>
          <a:lstStyle/>
          <a:p>
            <a:r>
              <a:rPr lang="en-GB" sz="2800" dirty="0" err="1" smtClean="0">
                <a:solidFill>
                  <a:srgbClr val="C00000"/>
                </a:solidFill>
              </a:rPr>
              <a:t>Sonderkommando</a:t>
            </a:r>
            <a:r>
              <a:rPr lang="en-GB" sz="2800" dirty="0" smtClean="0">
                <a:solidFill>
                  <a:srgbClr val="C00000"/>
                </a:solidFill>
              </a:rPr>
              <a:t> photographs Auschwitz-</a:t>
            </a:r>
            <a:r>
              <a:rPr lang="en-GB" sz="2800" dirty="0" err="1" smtClean="0">
                <a:solidFill>
                  <a:srgbClr val="C00000"/>
                </a:solidFill>
              </a:rPr>
              <a:t>Birkenau</a:t>
            </a:r>
            <a:r>
              <a:rPr lang="en-GB" sz="2800" dirty="0" smtClean="0">
                <a:solidFill>
                  <a:srgbClr val="C00000"/>
                </a:solidFill>
              </a:rPr>
              <a:t> </a:t>
            </a:r>
            <a:r>
              <a:rPr lang="en-GB" sz="2800" dirty="0">
                <a:solidFill>
                  <a:srgbClr val="C00000"/>
                </a:solidFill>
              </a:rPr>
              <a:t>State Museum</a:t>
            </a:r>
          </a:p>
        </p:txBody>
      </p:sp>
      <p:pic>
        <p:nvPicPr>
          <p:cNvPr id="9" name="Picture 8"/>
          <p:cNvPicPr>
            <a:picLocks noChangeAspect="1"/>
          </p:cNvPicPr>
          <p:nvPr/>
        </p:nvPicPr>
        <p:blipFill>
          <a:blip r:embed="rId5"/>
          <a:stretch>
            <a:fillRect/>
          </a:stretch>
        </p:blipFill>
        <p:spPr>
          <a:xfrm>
            <a:off x="4093855" y="-25392"/>
            <a:ext cx="4762500" cy="3362325"/>
          </a:xfrm>
          <a:prstGeom prst="rect">
            <a:avLst/>
          </a:prstGeom>
        </p:spPr>
      </p:pic>
    </p:spTree>
    <p:extLst>
      <p:ext uri="{BB962C8B-B14F-4D97-AF65-F5344CB8AC3E}">
        <p14:creationId xmlns:p14="http://schemas.microsoft.com/office/powerpoint/2010/main" val="8148978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313671" y="238125"/>
            <a:ext cx="4762500" cy="2905125"/>
          </a:xfrm>
          <a:prstGeom prst="rect">
            <a:avLst/>
          </a:prstGeom>
        </p:spPr>
      </p:pic>
      <p:pic>
        <p:nvPicPr>
          <p:cNvPr id="6" name="Picture 5"/>
          <p:cNvPicPr>
            <a:picLocks noChangeAspect="1"/>
          </p:cNvPicPr>
          <p:nvPr/>
        </p:nvPicPr>
        <p:blipFill>
          <a:blip r:embed="rId3"/>
          <a:stretch>
            <a:fillRect/>
          </a:stretch>
        </p:blipFill>
        <p:spPr>
          <a:xfrm>
            <a:off x="313671" y="3519487"/>
            <a:ext cx="4762500" cy="3314700"/>
          </a:xfrm>
          <a:prstGeom prst="rect">
            <a:avLst/>
          </a:prstGeom>
        </p:spPr>
      </p:pic>
      <p:sp>
        <p:nvSpPr>
          <p:cNvPr id="11" name="Rectangle 10"/>
          <p:cNvSpPr/>
          <p:nvPr/>
        </p:nvSpPr>
        <p:spPr>
          <a:xfrm>
            <a:off x="253516" y="2666196"/>
            <a:ext cx="4822656" cy="1384995"/>
          </a:xfrm>
          <a:prstGeom prst="rect">
            <a:avLst/>
          </a:prstGeom>
          <a:solidFill>
            <a:schemeClr val="bg2"/>
          </a:solidFill>
        </p:spPr>
        <p:txBody>
          <a:bodyPr wrap="square">
            <a:spAutoFit/>
          </a:bodyPr>
          <a:lstStyle/>
          <a:p>
            <a:r>
              <a:rPr lang="en-GB" sz="2800" dirty="0" err="1" smtClean="0">
                <a:solidFill>
                  <a:srgbClr val="C00000"/>
                </a:solidFill>
              </a:rPr>
              <a:t>Sonderkommando</a:t>
            </a:r>
            <a:r>
              <a:rPr lang="en-GB" sz="2800" dirty="0" smtClean="0">
                <a:solidFill>
                  <a:srgbClr val="C00000"/>
                </a:solidFill>
              </a:rPr>
              <a:t> photographs Auschwitz-</a:t>
            </a:r>
            <a:r>
              <a:rPr lang="en-GB" sz="2800" dirty="0" err="1" smtClean="0">
                <a:solidFill>
                  <a:srgbClr val="C00000"/>
                </a:solidFill>
              </a:rPr>
              <a:t>Birkenau</a:t>
            </a:r>
            <a:r>
              <a:rPr lang="en-GB" sz="2800" dirty="0" smtClean="0">
                <a:solidFill>
                  <a:srgbClr val="C00000"/>
                </a:solidFill>
              </a:rPr>
              <a:t> </a:t>
            </a:r>
            <a:r>
              <a:rPr lang="en-GB" sz="2800" dirty="0">
                <a:solidFill>
                  <a:srgbClr val="C00000"/>
                </a:solidFill>
              </a:rPr>
              <a:t>State Museum</a:t>
            </a:r>
          </a:p>
        </p:txBody>
      </p:sp>
      <p:sp>
        <p:nvSpPr>
          <p:cNvPr id="12" name="Rectangle 11"/>
          <p:cNvSpPr/>
          <p:nvPr/>
        </p:nvSpPr>
        <p:spPr>
          <a:xfrm>
            <a:off x="5600699" y="365125"/>
            <a:ext cx="6112329" cy="6340197"/>
          </a:xfrm>
          <a:prstGeom prst="rect">
            <a:avLst/>
          </a:prstGeom>
        </p:spPr>
        <p:txBody>
          <a:bodyPr wrap="square">
            <a:spAutoFit/>
          </a:bodyPr>
          <a:lstStyle/>
          <a:p>
            <a:r>
              <a:rPr lang="en-GB" sz="3000" dirty="0" smtClean="0"/>
              <a:t>“We </a:t>
            </a:r>
            <a:r>
              <a:rPr lang="en-GB" sz="3000" dirty="0"/>
              <a:t>integrated this moment into the heart of the film, as it corresponds to a segment of Saul’s journey through the camp when suddenly, just for a moment, he participates in the construction of our view of the extermination. And also, because of the representation of the image within itself, we are, </a:t>
            </a:r>
            <a:r>
              <a:rPr lang="en-GB" sz="3000" dirty="0">
                <a:solidFill>
                  <a:srgbClr val="002060"/>
                </a:solidFill>
              </a:rPr>
              <a:t>at that point and only then, questioning the very status of </a:t>
            </a:r>
            <a:r>
              <a:rPr lang="en-GB" sz="3000" dirty="0" smtClean="0">
                <a:solidFill>
                  <a:srgbClr val="002060"/>
                </a:solidFill>
              </a:rPr>
              <a:t>representation</a:t>
            </a:r>
            <a:r>
              <a:rPr lang="en-GB" sz="3000" dirty="0" smtClean="0"/>
              <a:t>.”</a:t>
            </a:r>
          </a:p>
          <a:p>
            <a:pPr algn="r"/>
            <a:r>
              <a:rPr lang="en-GB" sz="2400" dirty="0"/>
              <a:t>- </a:t>
            </a:r>
            <a:r>
              <a:rPr lang="en-GB" sz="2400" dirty="0" err="1"/>
              <a:t>László</a:t>
            </a:r>
            <a:r>
              <a:rPr lang="en-GB" sz="2400" dirty="0"/>
              <a:t> </a:t>
            </a:r>
            <a:r>
              <a:rPr lang="en-GB" sz="2400" dirty="0" err="1" smtClean="0"/>
              <a:t>Nemes</a:t>
            </a:r>
            <a:r>
              <a:rPr lang="en-GB" sz="2400" dirty="0"/>
              <a:t>, cited </a:t>
            </a:r>
            <a:r>
              <a:rPr lang="en-GB" sz="2400" dirty="0" smtClean="0"/>
              <a:t>by Chari Larsson, ‘</a:t>
            </a:r>
            <a:r>
              <a:rPr lang="en-GB" sz="2400" dirty="0" smtClean="0">
                <a:hlinkClick r:id="rId4"/>
              </a:rPr>
              <a:t>Making Monsters in </a:t>
            </a:r>
            <a:r>
              <a:rPr lang="en-GB" sz="2400" dirty="0" err="1" smtClean="0">
                <a:hlinkClick r:id="rId4"/>
              </a:rPr>
              <a:t>László</a:t>
            </a:r>
            <a:r>
              <a:rPr lang="en-GB" sz="2400" dirty="0" smtClean="0">
                <a:hlinkClick r:id="rId4"/>
              </a:rPr>
              <a:t> </a:t>
            </a:r>
            <a:r>
              <a:rPr lang="en-GB" sz="2400" dirty="0" err="1" smtClean="0">
                <a:hlinkClick r:id="rId4"/>
              </a:rPr>
              <a:t>Nemes</a:t>
            </a:r>
            <a:r>
              <a:rPr lang="en-GB" sz="2400" dirty="0" smtClean="0">
                <a:hlinkClick r:id="rId4"/>
              </a:rPr>
              <a:t>’ </a:t>
            </a:r>
            <a:r>
              <a:rPr lang="en-GB" sz="2400" i="1" dirty="0" smtClean="0">
                <a:hlinkClick r:id="rId4"/>
              </a:rPr>
              <a:t>Son of Saul</a:t>
            </a:r>
            <a:r>
              <a:rPr lang="en-GB" sz="2400" dirty="0" smtClean="0"/>
              <a:t>,’ </a:t>
            </a:r>
            <a:r>
              <a:rPr lang="en-GB" sz="2400" i="1" dirty="0" smtClean="0"/>
              <a:t>Senses of Cinema </a:t>
            </a:r>
            <a:r>
              <a:rPr lang="en-GB" sz="2400" dirty="0" smtClean="0"/>
              <a:t>81 (December 2016</a:t>
            </a:r>
            <a:r>
              <a:rPr lang="en-GB" sz="2800" dirty="0" smtClean="0"/>
              <a:t>)</a:t>
            </a:r>
            <a:endParaRPr lang="en-GB" sz="2800" dirty="0"/>
          </a:p>
        </p:txBody>
      </p:sp>
    </p:spTree>
    <p:extLst>
      <p:ext uri="{BB962C8B-B14F-4D97-AF65-F5344CB8AC3E}">
        <p14:creationId xmlns:p14="http://schemas.microsoft.com/office/powerpoint/2010/main" val="13141808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69121" y="1567543"/>
            <a:ext cx="10653757" cy="5181600"/>
          </a:xfrm>
          <a:prstGeom prst="rect">
            <a:avLst/>
          </a:prstGeom>
        </p:spPr>
      </p:pic>
      <p:sp>
        <p:nvSpPr>
          <p:cNvPr id="2" name="Title 1"/>
          <p:cNvSpPr>
            <a:spLocks noGrp="1"/>
          </p:cNvSpPr>
          <p:nvPr>
            <p:ph type="title"/>
          </p:nvPr>
        </p:nvSpPr>
        <p:spPr>
          <a:xfrm>
            <a:off x="907278" y="112939"/>
            <a:ext cx="10515600" cy="1325563"/>
          </a:xfrm>
        </p:spPr>
        <p:txBody>
          <a:bodyPr/>
          <a:lstStyle/>
          <a:p>
            <a:pPr algn="ctr"/>
            <a:r>
              <a:rPr lang="en-GB" b="1" dirty="0" smtClean="0">
                <a:latin typeface="+mn-lt"/>
              </a:rPr>
              <a:t>Auschwitz Scrolls</a:t>
            </a:r>
            <a:endParaRPr lang="en-GB" b="1" dirty="0">
              <a:latin typeface="+mn-lt"/>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424743834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04836" y="0"/>
            <a:ext cx="2477052" cy="3338930"/>
          </a:xfrm>
        </p:spPr>
        <p:txBody>
          <a:bodyPr>
            <a:normAutofit/>
          </a:bodyPr>
          <a:lstStyle/>
          <a:p>
            <a:pPr algn="ctr"/>
            <a:r>
              <a:rPr lang="en-GB" b="1" dirty="0" err="1">
                <a:latin typeface="+mn-lt"/>
              </a:rPr>
              <a:t>Miklós</a:t>
            </a:r>
            <a:r>
              <a:rPr lang="en-GB" b="1" dirty="0">
                <a:latin typeface="+mn-lt"/>
              </a:rPr>
              <a:t> </a:t>
            </a:r>
            <a:r>
              <a:rPr lang="en-GB" b="1" dirty="0" err="1" smtClean="0">
                <a:latin typeface="+mn-lt"/>
              </a:rPr>
              <a:t>Nyiszli</a:t>
            </a:r>
            <a:r>
              <a:rPr lang="en-GB" b="1" dirty="0" smtClean="0">
                <a:latin typeface="+mn-lt"/>
              </a:rPr>
              <a:t> (1901–1956)</a:t>
            </a:r>
            <a:br>
              <a:rPr lang="en-GB" b="1" dirty="0" smtClean="0">
                <a:latin typeface="+mn-lt"/>
              </a:rPr>
            </a:br>
            <a:endParaRPr lang="en-GB" b="1" dirty="0">
              <a:latin typeface="+mn-lt"/>
            </a:endParaRPr>
          </a:p>
        </p:txBody>
      </p:sp>
      <p:pic>
        <p:nvPicPr>
          <p:cNvPr id="5" name="Content Placeholder 4"/>
          <p:cNvPicPr>
            <a:picLocks noGrp="1" noChangeAspect="1"/>
          </p:cNvPicPr>
          <p:nvPr>
            <p:ph idx="1"/>
          </p:nvPr>
        </p:nvPicPr>
        <p:blipFill>
          <a:blip r:embed="rId2"/>
          <a:stretch>
            <a:fillRect/>
          </a:stretch>
        </p:blipFill>
        <p:spPr>
          <a:xfrm>
            <a:off x="2496056" y="-154781"/>
            <a:ext cx="4533900" cy="3524250"/>
          </a:xfrm>
          <a:prstGeom prst="rect">
            <a:avLst/>
          </a:prstGeom>
        </p:spPr>
      </p:pic>
      <p:pic>
        <p:nvPicPr>
          <p:cNvPr id="4" name="Picture 3"/>
          <p:cNvPicPr>
            <a:picLocks noChangeAspect="1"/>
          </p:cNvPicPr>
          <p:nvPr/>
        </p:nvPicPr>
        <p:blipFill>
          <a:blip r:embed="rId3"/>
          <a:stretch>
            <a:fillRect/>
          </a:stretch>
        </p:blipFill>
        <p:spPr>
          <a:xfrm>
            <a:off x="6252758" y="3594028"/>
            <a:ext cx="3160613" cy="3263972"/>
          </a:xfrm>
          <a:prstGeom prst="rect">
            <a:avLst/>
          </a:prstGeom>
        </p:spPr>
      </p:pic>
      <p:pic>
        <p:nvPicPr>
          <p:cNvPr id="6" name="Picture 5"/>
          <p:cNvPicPr>
            <a:picLocks noChangeAspect="1"/>
          </p:cNvPicPr>
          <p:nvPr/>
        </p:nvPicPr>
        <p:blipFill>
          <a:blip r:embed="rId4"/>
          <a:stretch>
            <a:fillRect/>
          </a:stretch>
        </p:blipFill>
        <p:spPr>
          <a:xfrm>
            <a:off x="9881888" y="0"/>
            <a:ext cx="2310112" cy="3557572"/>
          </a:xfrm>
          <a:prstGeom prst="rect">
            <a:avLst/>
          </a:prstGeom>
        </p:spPr>
      </p:pic>
      <p:pic>
        <p:nvPicPr>
          <p:cNvPr id="7" name="Picture 6"/>
          <p:cNvPicPr>
            <a:picLocks noChangeAspect="1"/>
          </p:cNvPicPr>
          <p:nvPr/>
        </p:nvPicPr>
        <p:blipFill>
          <a:blip r:embed="rId5"/>
          <a:stretch>
            <a:fillRect/>
          </a:stretch>
        </p:blipFill>
        <p:spPr>
          <a:xfrm>
            <a:off x="44461" y="3338930"/>
            <a:ext cx="2163536" cy="3774168"/>
          </a:xfrm>
          <a:prstGeom prst="rect">
            <a:avLst/>
          </a:prstGeom>
        </p:spPr>
      </p:pic>
      <p:pic>
        <p:nvPicPr>
          <p:cNvPr id="8" name="Picture 7"/>
          <p:cNvPicPr>
            <a:picLocks noChangeAspect="1"/>
          </p:cNvPicPr>
          <p:nvPr/>
        </p:nvPicPr>
        <p:blipFill>
          <a:blip r:embed="rId6"/>
          <a:stretch>
            <a:fillRect/>
          </a:stretch>
        </p:blipFill>
        <p:spPr>
          <a:xfrm>
            <a:off x="39686" y="0"/>
            <a:ext cx="2246268" cy="3594028"/>
          </a:xfrm>
          <a:prstGeom prst="rect">
            <a:avLst/>
          </a:prstGeom>
        </p:spPr>
      </p:pic>
      <p:pic>
        <p:nvPicPr>
          <p:cNvPr id="9" name="Picture 8"/>
          <p:cNvPicPr>
            <a:picLocks noChangeAspect="1"/>
          </p:cNvPicPr>
          <p:nvPr/>
        </p:nvPicPr>
        <p:blipFill>
          <a:blip r:embed="rId7"/>
          <a:stretch>
            <a:fillRect/>
          </a:stretch>
        </p:blipFill>
        <p:spPr>
          <a:xfrm>
            <a:off x="9881888" y="3338930"/>
            <a:ext cx="2310112" cy="3519070"/>
          </a:xfrm>
          <a:prstGeom prst="rect">
            <a:avLst/>
          </a:prstGeom>
        </p:spPr>
      </p:pic>
      <p:pic>
        <p:nvPicPr>
          <p:cNvPr id="10" name="Picture 9"/>
          <p:cNvPicPr>
            <a:picLocks noChangeAspect="1"/>
          </p:cNvPicPr>
          <p:nvPr/>
        </p:nvPicPr>
        <p:blipFill>
          <a:blip r:embed="rId8"/>
          <a:stretch>
            <a:fillRect/>
          </a:stretch>
        </p:blipFill>
        <p:spPr>
          <a:xfrm>
            <a:off x="2564984" y="3651006"/>
            <a:ext cx="2261808" cy="3462092"/>
          </a:xfrm>
          <a:prstGeom prst="rect">
            <a:avLst/>
          </a:prstGeom>
        </p:spPr>
      </p:pic>
    </p:spTree>
    <p:extLst>
      <p:ext uri="{BB962C8B-B14F-4D97-AF65-F5344CB8AC3E}">
        <p14:creationId xmlns:p14="http://schemas.microsoft.com/office/powerpoint/2010/main" val="29293457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612"/>
            <a:ext cx="9615948" cy="4451128"/>
          </a:xfrm>
          <a:prstGeom prst="rect">
            <a:avLst/>
          </a:prstGeom>
          <a:noFill/>
        </p:spPr>
        <p:txBody>
          <a:bodyPr wrap="square" lIns="540000" tIns="360000" rIns="540000" bIns="360000" rtlCol="0">
            <a:spAutoFit/>
          </a:bodyPr>
          <a:lstStyle/>
          <a:p>
            <a:pPr algn="just"/>
            <a:r>
              <a:rPr lang="en-GB" sz="3200" b="1" dirty="0"/>
              <a:t>The title of the UK version of </a:t>
            </a:r>
            <a:r>
              <a:rPr lang="en-GB" sz="3200" b="1" i="1" dirty="0"/>
              <a:t>If This is a Man </a:t>
            </a:r>
            <a:r>
              <a:rPr lang="en-GB" sz="3200" b="1" dirty="0"/>
              <a:t>is a direct translation of the original Italian </a:t>
            </a:r>
            <a:r>
              <a:rPr lang="en-GB" sz="3200" b="1" i="1" dirty="0"/>
              <a:t>Se </a:t>
            </a:r>
            <a:r>
              <a:rPr lang="en-GB" sz="3200" b="1" i="1" dirty="0" err="1"/>
              <a:t>questo</a:t>
            </a:r>
            <a:r>
              <a:rPr lang="en-GB" sz="3200" b="1" i="1" dirty="0"/>
              <a:t> è un </a:t>
            </a:r>
            <a:r>
              <a:rPr lang="en-GB" sz="3200" b="1" i="1" dirty="0" err="1"/>
              <a:t>uomo</a:t>
            </a:r>
            <a:r>
              <a:rPr lang="en-GB" sz="3200" b="1" dirty="0"/>
              <a:t>, whereas US editions label the book </a:t>
            </a:r>
            <a:r>
              <a:rPr lang="en-GB" sz="3200" b="1" i="1" dirty="0"/>
              <a:t>Survival in Auschwitz</a:t>
            </a:r>
            <a:r>
              <a:rPr lang="en-GB" sz="3200" b="1" dirty="0"/>
              <a:t>. Similarly, </a:t>
            </a:r>
            <a:r>
              <a:rPr lang="en-GB" sz="3200" b="1" i="1" dirty="0"/>
              <a:t>The Truce </a:t>
            </a:r>
            <a:r>
              <a:rPr lang="en-US" sz="3200" b="1" dirty="0"/>
              <a:t>[</a:t>
            </a:r>
            <a:r>
              <a:rPr lang="en-US" sz="3200" b="1" i="1" dirty="0"/>
              <a:t>La </a:t>
            </a:r>
            <a:r>
              <a:rPr lang="en-US" sz="3200" b="1" i="1" dirty="0" err="1"/>
              <a:t>tregua</a:t>
            </a:r>
            <a:r>
              <a:rPr lang="en-US" sz="3200" b="1" dirty="0"/>
              <a:t>] is </a:t>
            </a:r>
            <a:r>
              <a:rPr lang="en-US" sz="3200" b="1" i="1" dirty="0"/>
              <a:t>The </a:t>
            </a:r>
            <a:r>
              <a:rPr lang="en-US" sz="3200" b="1" i="1" dirty="0" err="1" smtClean="0"/>
              <a:t>Reawkening</a:t>
            </a:r>
            <a:r>
              <a:rPr lang="en-US" sz="3200" b="1" i="1" dirty="0" smtClean="0"/>
              <a:t> </a:t>
            </a:r>
            <a:r>
              <a:rPr lang="en-US" sz="3200" b="1" dirty="0"/>
              <a:t>in  American editions. </a:t>
            </a:r>
            <a:r>
              <a:rPr lang="en-GB" sz="3200" b="1" dirty="0"/>
              <a:t>What do you make of these variations?</a:t>
            </a:r>
          </a:p>
          <a:p>
            <a:pPr lvl="1"/>
            <a:r>
              <a:rPr lang="en-GB" sz="3200" dirty="0"/>
              <a:t> </a:t>
            </a:r>
          </a:p>
          <a:p>
            <a:r>
              <a:rPr lang="en-GB" dirty="0"/>
              <a:t> </a:t>
            </a:r>
          </a:p>
        </p:txBody>
      </p:sp>
      <p:pic>
        <p:nvPicPr>
          <p:cNvPr id="3" name="Picture 2"/>
          <p:cNvPicPr>
            <a:picLocks noChangeAspect="1"/>
          </p:cNvPicPr>
          <p:nvPr/>
        </p:nvPicPr>
        <p:blipFill>
          <a:blip r:embed="rId2"/>
          <a:stretch>
            <a:fillRect/>
          </a:stretch>
        </p:blipFill>
        <p:spPr>
          <a:xfrm>
            <a:off x="7224909" y="4005065"/>
            <a:ext cx="1713812" cy="2594089"/>
          </a:xfrm>
          <a:prstGeom prst="rect">
            <a:avLst/>
          </a:prstGeom>
        </p:spPr>
      </p:pic>
      <p:pic>
        <p:nvPicPr>
          <p:cNvPr id="6" name="Picture 5"/>
          <p:cNvPicPr>
            <a:picLocks noChangeAspect="1"/>
          </p:cNvPicPr>
          <p:nvPr/>
        </p:nvPicPr>
        <p:blipFill rotWithShape="1">
          <a:blip r:embed="rId3"/>
          <a:srcRect l="2481" t="3920" r="54320" b="3920"/>
          <a:stretch/>
        </p:blipFill>
        <p:spPr>
          <a:xfrm>
            <a:off x="1806380" y="4005064"/>
            <a:ext cx="1587291" cy="2539666"/>
          </a:xfrm>
          <a:prstGeom prst="rect">
            <a:avLst/>
          </a:prstGeom>
        </p:spPr>
      </p:pic>
      <p:pic>
        <p:nvPicPr>
          <p:cNvPr id="7" name="Picture 6"/>
          <p:cNvPicPr>
            <a:picLocks noChangeAspect="1"/>
          </p:cNvPicPr>
          <p:nvPr/>
        </p:nvPicPr>
        <p:blipFill>
          <a:blip r:embed="rId4"/>
          <a:stretch>
            <a:fillRect/>
          </a:stretch>
        </p:blipFill>
        <p:spPr>
          <a:xfrm>
            <a:off x="3574066" y="4005064"/>
            <a:ext cx="1592050" cy="2499518"/>
          </a:xfrm>
          <a:prstGeom prst="rect">
            <a:avLst/>
          </a:prstGeom>
        </p:spPr>
      </p:pic>
      <p:pic>
        <p:nvPicPr>
          <p:cNvPr id="8" name="Picture 7"/>
          <p:cNvPicPr>
            <a:picLocks noChangeAspect="1"/>
          </p:cNvPicPr>
          <p:nvPr/>
        </p:nvPicPr>
        <p:blipFill>
          <a:blip r:embed="rId5"/>
          <a:stretch>
            <a:fillRect/>
          </a:stretch>
        </p:blipFill>
        <p:spPr>
          <a:xfrm>
            <a:off x="5416550" y="4005064"/>
            <a:ext cx="1697127" cy="2537759"/>
          </a:xfrm>
          <a:prstGeom prst="rect">
            <a:avLst/>
          </a:prstGeom>
        </p:spPr>
      </p:pic>
      <p:pic>
        <p:nvPicPr>
          <p:cNvPr id="9" name="Picture 8"/>
          <p:cNvPicPr>
            <a:picLocks noChangeAspect="1"/>
          </p:cNvPicPr>
          <p:nvPr/>
        </p:nvPicPr>
        <p:blipFill>
          <a:blip r:embed="rId6"/>
          <a:stretch>
            <a:fillRect/>
          </a:stretch>
        </p:blipFill>
        <p:spPr>
          <a:xfrm>
            <a:off x="9119116" y="4061393"/>
            <a:ext cx="1560180" cy="2481430"/>
          </a:xfrm>
          <a:prstGeom prst="rect">
            <a:avLst/>
          </a:prstGeom>
        </p:spPr>
      </p:pic>
      <p:pic>
        <p:nvPicPr>
          <p:cNvPr id="10" name="Picture 9"/>
          <p:cNvPicPr>
            <a:picLocks noChangeAspect="1"/>
          </p:cNvPicPr>
          <p:nvPr/>
        </p:nvPicPr>
        <p:blipFill>
          <a:blip r:embed="rId7"/>
          <a:stretch>
            <a:fillRect/>
          </a:stretch>
        </p:blipFill>
        <p:spPr>
          <a:xfrm>
            <a:off x="9615948" y="0"/>
            <a:ext cx="2576052" cy="3909272"/>
          </a:xfrm>
          <a:prstGeom prst="rect">
            <a:avLst/>
          </a:prstGeom>
        </p:spPr>
      </p:pic>
    </p:spTree>
    <p:extLst>
      <p:ext uri="{BB962C8B-B14F-4D97-AF65-F5344CB8AC3E}">
        <p14:creationId xmlns:p14="http://schemas.microsoft.com/office/powerpoint/2010/main" val="6294433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10611"/>
            <a:ext cx="9144000" cy="1004030"/>
          </a:xfrm>
          <a:prstGeom prst="rect">
            <a:avLst/>
          </a:prstGeom>
          <a:noFill/>
        </p:spPr>
        <p:txBody>
          <a:bodyPr wrap="square" lIns="540000" tIns="360000" rIns="540000" bIns="360000" rtlCol="0">
            <a:spAutoFit/>
          </a:bodyPr>
          <a:lstStyle/>
          <a:p>
            <a:r>
              <a:rPr lang="en-GB" dirty="0"/>
              <a:t> </a:t>
            </a:r>
          </a:p>
        </p:txBody>
      </p:sp>
      <p:pic>
        <p:nvPicPr>
          <p:cNvPr id="3" name="Picture 2"/>
          <p:cNvPicPr>
            <a:picLocks noChangeAspect="1"/>
          </p:cNvPicPr>
          <p:nvPr/>
        </p:nvPicPr>
        <p:blipFill>
          <a:blip r:embed="rId2"/>
          <a:stretch>
            <a:fillRect/>
          </a:stretch>
        </p:blipFill>
        <p:spPr>
          <a:xfrm>
            <a:off x="3334370" y="0"/>
            <a:ext cx="4811812" cy="6860269"/>
          </a:xfrm>
          <a:prstGeom prst="rect">
            <a:avLst/>
          </a:prstGeom>
        </p:spPr>
      </p:pic>
    </p:spTree>
    <p:extLst>
      <p:ext uri="{BB962C8B-B14F-4D97-AF65-F5344CB8AC3E}">
        <p14:creationId xmlns:p14="http://schemas.microsoft.com/office/powerpoint/2010/main" val="105122434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4936"/>
            <a:ext cx="6990735" cy="4645006"/>
          </a:xfrm>
          <a:prstGeom prst="rect">
            <a:avLst/>
          </a:prstGeom>
        </p:spPr>
      </p:pic>
      <p:pic>
        <p:nvPicPr>
          <p:cNvPr id="7" name="Picture 6"/>
          <p:cNvPicPr>
            <a:picLocks noChangeAspect="1"/>
          </p:cNvPicPr>
          <p:nvPr/>
        </p:nvPicPr>
        <p:blipFill>
          <a:blip r:embed="rId3"/>
          <a:stretch>
            <a:fillRect/>
          </a:stretch>
        </p:blipFill>
        <p:spPr>
          <a:xfrm>
            <a:off x="4664399" y="3038976"/>
            <a:ext cx="7527601" cy="3819024"/>
          </a:xfrm>
          <a:prstGeom prst="rect">
            <a:avLst/>
          </a:prstGeom>
        </p:spPr>
      </p:pic>
      <p:pic>
        <p:nvPicPr>
          <p:cNvPr id="11" name="Picture 10"/>
          <p:cNvPicPr>
            <a:picLocks noChangeAspect="1"/>
          </p:cNvPicPr>
          <p:nvPr/>
        </p:nvPicPr>
        <p:blipFill>
          <a:blip r:embed="rId4"/>
          <a:stretch>
            <a:fillRect/>
          </a:stretch>
        </p:blipFill>
        <p:spPr>
          <a:xfrm>
            <a:off x="0" y="3594028"/>
            <a:ext cx="3160613" cy="3263972"/>
          </a:xfrm>
          <a:prstGeom prst="rect">
            <a:avLst/>
          </a:prstGeom>
        </p:spPr>
      </p:pic>
    </p:spTree>
    <p:extLst>
      <p:ext uri="{BB962C8B-B14F-4D97-AF65-F5344CB8AC3E}">
        <p14:creationId xmlns:p14="http://schemas.microsoft.com/office/powerpoint/2010/main" val="3887319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4936"/>
            <a:ext cx="6990735" cy="4645006"/>
          </a:xfrm>
          <a:prstGeom prst="rect">
            <a:avLst/>
          </a:prstGeom>
        </p:spPr>
      </p:pic>
      <p:pic>
        <p:nvPicPr>
          <p:cNvPr id="3" name="Picture 2"/>
          <p:cNvPicPr>
            <a:picLocks noChangeAspect="1"/>
          </p:cNvPicPr>
          <p:nvPr/>
        </p:nvPicPr>
        <p:blipFill>
          <a:blip r:embed="rId3"/>
          <a:stretch>
            <a:fillRect/>
          </a:stretch>
        </p:blipFill>
        <p:spPr>
          <a:xfrm>
            <a:off x="4710299" y="1613566"/>
            <a:ext cx="7481701" cy="5244434"/>
          </a:xfrm>
          <a:prstGeom prst="rect">
            <a:avLst/>
          </a:prstGeom>
        </p:spPr>
      </p:pic>
      <p:pic>
        <p:nvPicPr>
          <p:cNvPr id="4" name="Picture 3"/>
          <p:cNvPicPr>
            <a:picLocks noChangeAspect="1"/>
          </p:cNvPicPr>
          <p:nvPr/>
        </p:nvPicPr>
        <p:blipFill>
          <a:blip r:embed="rId4"/>
          <a:stretch>
            <a:fillRect/>
          </a:stretch>
        </p:blipFill>
        <p:spPr>
          <a:xfrm>
            <a:off x="4572598" y="224015"/>
            <a:ext cx="7757101" cy="1389551"/>
          </a:xfrm>
          <a:prstGeom prst="rect">
            <a:avLst/>
          </a:prstGeom>
        </p:spPr>
      </p:pic>
      <p:pic>
        <p:nvPicPr>
          <p:cNvPr id="6" name="Picture 5"/>
          <p:cNvPicPr>
            <a:picLocks noChangeAspect="1"/>
          </p:cNvPicPr>
          <p:nvPr/>
        </p:nvPicPr>
        <p:blipFill>
          <a:blip r:embed="rId5"/>
          <a:stretch>
            <a:fillRect/>
          </a:stretch>
        </p:blipFill>
        <p:spPr>
          <a:xfrm>
            <a:off x="0" y="3594028"/>
            <a:ext cx="3160613" cy="3263972"/>
          </a:xfrm>
          <a:prstGeom prst="rect">
            <a:avLst/>
          </a:prstGeom>
        </p:spPr>
      </p:pic>
    </p:spTree>
    <p:extLst>
      <p:ext uri="{BB962C8B-B14F-4D97-AF65-F5344CB8AC3E}">
        <p14:creationId xmlns:p14="http://schemas.microsoft.com/office/powerpoint/2010/main" val="238432357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4936"/>
            <a:ext cx="6990735" cy="4645006"/>
          </a:xfrm>
          <a:prstGeom prst="rect">
            <a:avLst/>
          </a:prstGeom>
        </p:spPr>
      </p:pic>
      <p:pic>
        <p:nvPicPr>
          <p:cNvPr id="6" name="Picture 5"/>
          <p:cNvPicPr>
            <a:picLocks noChangeAspect="1"/>
          </p:cNvPicPr>
          <p:nvPr/>
        </p:nvPicPr>
        <p:blipFill>
          <a:blip r:embed="rId3"/>
          <a:stretch>
            <a:fillRect/>
          </a:stretch>
        </p:blipFill>
        <p:spPr>
          <a:xfrm>
            <a:off x="0" y="3594028"/>
            <a:ext cx="3160613" cy="3263972"/>
          </a:xfrm>
          <a:prstGeom prst="rect">
            <a:avLst/>
          </a:prstGeom>
        </p:spPr>
      </p:pic>
      <p:pic>
        <p:nvPicPr>
          <p:cNvPr id="5" name="Picture 4"/>
          <p:cNvPicPr>
            <a:picLocks noChangeAspect="1"/>
          </p:cNvPicPr>
          <p:nvPr/>
        </p:nvPicPr>
        <p:blipFill>
          <a:blip r:embed="rId4"/>
          <a:stretch>
            <a:fillRect/>
          </a:stretch>
        </p:blipFill>
        <p:spPr>
          <a:xfrm>
            <a:off x="4159499" y="1945265"/>
            <a:ext cx="8032501" cy="4912735"/>
          </a:xfrm>
          <a:prstGeom prst="rect">
            <a:avLst/>
          </a:prstGeom>
        </p:spPr>
      </p:pic>
    </p:spTree>
    <p:extLst>
      <p:ext uri="{BB962C8B-B14F-4D97-AF65-F5344CB8AC3E}">
        <p14:creationId xmlns:p14="http://schemas.microsoft.com/office/powerpoint/2010/main" val="215109930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0" i="0" dirty="0" smtClean="0">
                <a:effectLst/>
                <a:latin typeface="+mn-lt"/>
              </a:rPr>
              <a:t>Andrew </a:t>
            </a:r>
            <a:r>
              <a:rPr lang="en-GB" sz="2800" b="0" i="0" dirty="0" err="1" smtClean="0">
                <a:effectLst/>
                <a:latin typeface="+mn-lt"/>
              </a:rPr>
              <a:t>Pulver</a:t>
            </a:r>
            <a:r>
              <a:rPr lang="en-GB" sz="2800" b="0" i="0" dirty="0" smtClean="0">
                <a:effectLst/>
                <a:latin typeface="+mn-lt"/>
              </a:rPr>
              <a:t>, ‘</a:t>
            </a:r>
            <a:r>
              <a:rPr lang="en-GB" sz="2800" b="0" i="0" dirty="0" err="1" smtClean="0">
                <a:effectLst/>
                <a:latin typeface="+mn-lt"/>
              </a:rPr>
              <a:t>László</a:t>
            </a:r>
            <a:r>
              <a:rPr lang="en-GB" sz="2800" b="0" i="0" dirty="0" smtClean="0">
                <a:effectLst/>
                <a:latin typeface="+mn-lt"/>
              </a:rPr>
              <a:t> </a:t>
            </a:r>
            <a:r>
              <a:rPr lang="en-GB" sz="2800" b="0" i="0" dirty="0" err="1" smtClean="0">
                <a:effectLst/>
                <a:latin typeface="+mn-lt"/>
              </a:rPr>
              <a:t>Nemes</a:t>
            </a:r>
            <a:r>
              <a:rPr lang="en-GB" sz="2800" b="0" i="0" dirty="0" smtClean="0">
                <a:effectLst/>
                <a:latin typeface="+mn-lt"/>
              </a:rPr>
              <a:t>: “I Didn’t Want </a:t>
            </a:r>
            <a:r>
              <a:rPr lang="en-GB" sz="2800" b="0" i="1" dirty="0" smtClean="0">
                <a:effectLst/>
                <a:latin typeface="+mn-lt"/>
              </a:rPr>
              <a:t>Son of Saul</a:t>
            </a:r>
            <a:r>
              <a:rPr lang="en-GB" sz="2800" b="0" i="0" dirty="0" smtClean="0">
                <a:effectLst/>
                <a:latin typeface="+mn-lt"/>
              </a:rPr>
              <a:t> to Tell the Story of Survival,” </a:t>
            </a:r>
            <a:r>
              <a:rPr lang="en-GB" sz="2800" b="0" i="1" dirty="0" smtClean="0">
                <a:effectLst/>
                <a:latin typeface="+mn-lt"/>
              </a:rPr>
              <a:t>Guardian</a:t>
            </a:r>
            <a:r>
              <a:rPr lang="en-GB" sz="2800" b="0" i="0" dirty="0" smtClean="0">
                <a:effectLst/>
                <a:latin typeface="+mn-lt"/>
              </a:rPr>
              <a:t>, 14 April 2016 </a:t>
            </a:r>
            <a:endParaRPr lang="en-GB" sz="2800" dirty="0">
              <a:latin typeface="+mn-lt"/>
            </a:endParaRPr>
          </a:p>
        </p:txBody>
      </p:sp>
      <p:sp>
        <p:nvSpPr>
          <p:cNvPr id="3" name="Content Placeholder 2"/>
          <p:cNvSpPr>
            <a:spLocks noGrp="1"/>
          </p:cNvSpPr>
          <p:nvPr>
            <p:ph idx="1"/>
          </p:nvPr>
        </p:nvSpPr>
        <p:spPr>
          <a:xfrm>
            <a:off x="838200" y="1825625"/>
            <a:ext cx="7429500" cy="4351338"/>
          </a:xfrm>
        </p:spPr>
        <p:txBody>
          <a:bodyPr/>
          <a:lstStyle/>
          <a:p>
            <a:r>
              <a:rPr lang="en-GB" dirty="0" smtClean="0"/>
              <a:t>How did </a:t>
            </a:r>
            <a:r>
              <a:rPr lang="en-GB" dirty="0" err="1" smtClean="0"/>
              <a:t>Nemes</a:t>
            </a:r>
            <a:r>
              <a:rPr lang="en-GB" dirty="0" smtClean="0"/>
              <a:t> seek to differentiate his film from other Holocaust films? What similarities and differences might there be between </a:t>
            </a:r>
            <a:r>
              <a:rPr lang="en-GB" i="1" dirty="0" smtClean="0"/>
              <a:t>Son of Saul </a:t>
            </a:r>
            <a:r>
              <a:rPr lang="en-GB" dirty="0" smtClean="0"/>
              <a:t>and other depictions of the Holocaust that you are familiar with?</a:t>
            </a:r>
          </a:p>
          <a:p>
            <a:endParaRPr lang="en-GB" dirty="0"/>
          </a:p>
        </p:txBody>
      </p:sp>
      <p:pic>
        <p:nvPicPr>
          <p:cNvPr id="4" name="Picture 3"/>
          <p:cNvPicPr>
            <a:picLocks noChangeAspect="1"/>
          </p:cNvPicPr>
          <p:nvPr/>
        </p:nvPicPr>
        <p:blipFill>
          <a:blip r:embed="rId2"/>
          <a:stretch>
            <a:fillRect/>
          </a:stretch>
        </p:blipFill>
        <p:spPr>
          <a:xfrm>
            <a:off x="8803558" y="1690689"/>
            <a:ext cx="2961493" cy="4138612"/>
          </a:xfrm>
          <a:prstGeom prst="rect">
            <a:avLst/>
          </a:prstGeom>
        </p:spPr>
      </p:pic>
    </p:spTree>
    <p:extLst>
      <p:ext uri="{BB962C8B-B14F-4D97-AF65-F5344CB8AC3E}">
        <p14:creationId xmlns:p14="http://schemas.microsoft.com/office/powerpoint/2010/main" val="157085780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1079</Words>
  <Application>Microsoft Office PowerPoint</Application>
  <PresentationFormat>Widescreen</PresentationFormat>
  <Paragraphs>107</Paragraphs>
  <Slides>26</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26</vt:i4>
      </vt:variant>
    </vt:vector>
  </HeadingPairs>
  <TitlesOfParts>
    <vt:vector size="32" baseType="lpstr">
      <vt:lpstr>Arial</vt:lpstr>
      <vt:lpstr>Arial Black</vt:lpstr>
      <vt:lpstr>Calibri</vt:lpstr>
      <vt:lpstr>Calibri Light</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Andrew Pulver, ‘László Nemes: “I Didn’t Want Son of Saul to Tell the Story of Survival,” Guardian, 14 April 2016 </vt:lpstr>
      <vt:lpstr>PowerPoint Presentation</vt:lpstr>
      <vt:lpstr>PowerPoint Presentation</vt:lpstr>
      <vt:lpstr>Auschwitz Scrolls</vt:lpstr>
      <vt:lpstr>Miklós Nyiszli (1901–1956) </vt:lpstr>
      <vt:lpstr>PowerPoint Presentation</vt:lpstr>
      <vt:lpstr>PowerPoint Presentation</vt:lpstr>
      <vt:lpstr>PowerPoint Presentation</vt:lpstr>
      <vt:lpstr>PowerPoint Presentation</vt:lpstr>
      <vt:lpstr>PowerPoint Presentation</vt:lpstr>
      <vt:lpstr>Andrew Pulver, ‘László Nemes: “I Didn’t Want Son of Saul to Tell the Story of Survival,” Guardian, 14 April 2016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14</cp:revision>
  <cp:lastPrinted>2019-12-11T09:14:02Z</cp:lastPrinted>
  <dcterms:created xsi:type="dcterms:W3CDTF">2019-12-10T16:26:13Z</dcterms:created>
  <dcterms:modified xsi:type="dcterms:W3CDTF">2019-12-11T09:29:23Z</dcterms:modified>
</cp:coreProperties>
</file>