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256" r:id="rId5"/>
    <p:sldId id="259" r:id="rId6"/>
    <p:sldId id="303" r:id="rId7"/>
    <p:sldId id="422" r:id="rId8"/>
    <p:sldId id="304" r:id="rId9"/>
    <p:sldId id="423" r:id="rId10"/>
    <p:sldId id="424" r:id="rId11"/>
    <p:sldId id="425" r:id="rId12"/>
    <p:sldId id="426" r:id="rId13"/>
    <p:sldId id="427" r:id="rId14"/>
    <p:sldId id="428" r:id="rId15"/>
    <p:sldId id="429" r:id="rId16"/>
    <p:sldId id="430" r:id="rId17"/>
    <p:sldId id="431" r:id="rId18"/>
    <p:sldId id="432" r:id="rId19"/>
    <p:sldId id="433" r:id="rId20"/>
    <p:sldId id="434" r:id="rId21"/>
    <p:sldId id="435" r:id="rId22"/>
    <p:sldId id="436" r:id="rId23"/>
    <p:sldId id="437" r:id="rId24"/>
    <p:sldId id="438" r:id="rId25"/>
    <p:sldId id="439" r:id="rId26"/>
    <p:sldId id="440" r:id="rId27"/>
    <p:sldId id="441" r:id="rId28"/>
    <p:sldId id="442" r:id="rId29"/>
    <p:sldId id="443" r:id="rId30"/>
    <p:sldId id="44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54" autoAdjust="0"/>
    <p:restoredTop sz="69202" autoAdjust="0"/>
  </p:normalViewPr>
  <p:slideViewPr>
    <p:cSldViewPr snapToGrid="0">
      <p:cViewPr varScale="1">
        <p:scale>
          <a:sx n="50" d="100"/>
          <a:sy n="50" d="100"/>
        </p:scale>
        <p:origin x="178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69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9212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1857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338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78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954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406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3304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301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1711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7320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6251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538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9587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884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23697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172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921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6934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056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9163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318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13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120910gcseen2012en.pdf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Research%20Methodology%20-%20Proof%20-%20May%2010.doc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Formal Writing 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E1DEDDE9-0EEC-4C1D-90B0-98D62D615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422" y="82532"/>
            <a:ext cx="8229600" cy="1143000"/>
          </a:xfrm>
        </p:spPr>
        <p:txBody>
          <a:bodyPr/>
          <a:lstStyle/>
          <a:p>
            <a:r>
              <a:rPr lang="en-GB" dirty="0"/>
              <a:t>Formal Writing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94A366A-C310-4DCC-8A3F-65D596802A46}"/>
              </a:ext>
            </a:extLst>
          </p:cNvPr>
          <p:cNvSpPr txBox="1">
            <a:spLocks/>
          </p:cNvSpPr>
          <p:nvPr/>
        </p:nvSpPr>
        <p:spPr>
          <a:xfrm>
            <a:off x="500034" y="1285860"/>
            <a:ext cx="4040188" cy="76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/>
              <a:t>Report</a:t>
            </a:r>
            <a:endParaRPr lang="en-GB" sz="3600" dirty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706CCD63-F7A0-4C07-B230-703A20447AB1}"/>
              </a:ext>
            </a:extLst>
          </p:cNvPr>
          <p:cNvSpPr txBox="1">
            <a:spLocks/>
          </p:cNvSpPr>
          <p:nvPr/>
        </p:nvSpPr>
        <p:spPr>
          <a:xfrm>
            <a:off x="500034" y="1333488"/>
            <a:ext cx="4040188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Report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FBA83D9-D167-4740-938C-D3B3ED5FA6EF}"/>
              </a:ext>
            </a:extLst>
          </p:cNvPr>
          <p:cNvSpPr txBox="1">
            <a:spLocks/>
          </p:cNvSpPr>
          <p:nvPr/>
        </p:nvSpPr>
        <p:spPr>
          <a:xfrm>
            <a:off x="4697426" y="1320788"/>
            <a:ext cx="4041775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73AABE-03FA-4A23-98AD-A88D242FCEF1}"/>
              </a:ext>
            </a:extLst>
          </p:cNvPr>
          <p:cNvSpPr txBox="1">
            <a:spLocks/>
          </p:cNvSpPr>
          <p:nvPr/>
        </p:nvSpPr>
        <p:spPr>
          <a:xfrm>
            <a:off x="500034" y="2143116"/>
            <a:ext cx="4040188" cy="39417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B431F65A-68AB-4BF6-A07C-B29FB7281D35}"/>
              </a:ext>
            </a:extLst>
          </p:cNvPr>
          <p:cNvSpPr txBox="1">
            <a:spLocks/>
          </p:cNvSpPr>
          <p:nvPr/>
        </p:nvSpPr>
        <p:spPr>
          <a:xfrm>
            <a:off x="4643438" y="2143116"/>
            <a:ext cx="4041775" cy="39417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/>
              <a:t>A short piece of writing on a given subject matter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0E6086-3418-4BC3-97BF-0531A89F5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8331" y="4381512"/>
            <a:ext cx="1143000" cy="1143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63C360-D637-4FBA-8159-F30895B857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6039" y="4174140"/>
            <a:ext cx="1476571" cy="99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B960187-4739-4F82-B7F0-E51241A00C0F}"/>
              </a:ext>
            </a:extLst>
          </p:cNvPr>
          <p:cNvSpPr txBox="1">
            <a:spLocks/>
          </p:cNvSpPr>
          <p:nvPr/>
        </p:nvSpPr>
        <p:spPr>
          <a:xfrm>
            <a:off x="311137" y="4305288"/>
            <a:ext cx="4040188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Report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883D4F91-DE95-40D1-9B46-6866EE7DF5B8}"/>
              </a:ext>
            </a:extLst>
          </p:cNvPr>
          <p:cNvSpPr txBox="1">
            <a:spLocks/>
          </p:cNvSpPr>
          <p:nvPr/>
        </p:nvSpPr>
        <p:spPr>
          <a:xfrm>
            <a:off x="4792676" y="4305288"/>
            <a:ext cx="4041775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DD1C6D95-49B7-41BB-BAE8-901C1921D045}"/>
              </a:ext>
            </a:extLst>
          </p:cNvPr>
          <p:cNvSpPr txBox="1">
            <a:spLocks/>
          </p:cNvSpPr>
          <p:nvPr/>
        </p:nvSpPr>
        <p:spPr>
          <a:xfrm>
            <a:off x="531812" y="744525"/>
            <a:ext cx="4040188" cy="39417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/>
              <a:t>Present information </a:t>
            </a:r>
          </a:p>
          <a:p>
            <a:r>
              <a:rPr lang="en-GB" sz="2800"/>
              <a:t>Scanned Quickly</a:t>
            </a:r>
          </a:p>
          <a:p>
            <a:r>
              <a:rPr lang="en-GB" sz="2800"/>
              <a:t>Uses numbers, headings, bullet points</a:t>
            </a:r>
          </a:p>
          <a:p>
            <a:r>
              <a:rPr lang="en-GB" sz="2800"/>
              <a:t>May not need references</a:t>
            </a:r>
            <a:endParaRPr lang="en-GB" sz="28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E4BA597F-267B-416C-8374-84C1A6EB4C04}"/>
              </a:ext>
            </a:extLst>
          </p:cNvPr>
          <p:cNvSpPr txBox="1">
            <a:spLocks/>
          </p:cNvSpPr>
          <p:nvPr/>
        </p:nvSpPr>
        <p:spPr>
          <a:xfrm>
            <a:off x="4951688" y="744524"/>
            <a:ext cx="4103439" cy="39417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/>
              <a:t>Presents and argument</a:t>
            </a:r>
          </a:p>
          <a:p>
            <a:r>
              <a:rPr lang="en-GB" sz="2800"/>
              <a:t>Meant to be read carefully</a:t>
            </a:r>
          </a:p>
          <a:p>
            <a:r>
              <a:rPr lang="en-GB" sz="2800"/>
              <a:t>Rarely uses subheadings</a:t>
            </a:r>
          </a:p>
          <a:p>
            <a:r>
              <a:rPr lang="en-GB" sz="2800"/>
              <a:t>Needs references</a:t>
            </a:r>
          </a:p>
          <a:p>
            <a:pPr marL="566928" indent="-457200">
              <a:buFont typeface="+mj-lt"/>
              <a:buAutoNum type="arabicPeriod"/>
            </a:pP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CB960187-4739-4F82-B7F0-E51241A00C0F}"/>
              </a:ext>
            </a:extLst>
          </p:cNvPr>
          <p:cNvSpPr txBox="1">
            <a:spLocks/>
          </p:cNvSpPr>
          <p:nvPr/>
        </p:nvSpPr>
        <p:spPr>
          <a:xfrm>
            <a:off x="311137" y="4686288"/>
            <a:ext cx="4040188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Report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883D4F91-DE95-40D1-9B46-6866EE7DF5B8}"/>
              </a:ext>
            </a:extLst>
          </p:cNvPr>
          <p:cNvSpPr txBox="1">
            <a:spLocks/>
          </p:cNvSpPr>
          <p:nvPr/>
        </p:nvSpPr>
        <p:spPr>
          <a:xfrm>
            <a:off x="4792676" y="4686288"/>
            <a:ext cx="4041775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21532017-79DC-49BA-97DB-CAFC5A664115}"/>
              </a:ext>
            </a:extLst>
          </p:cNvPr>
          <p:cNvSpPr txBox="1">
            <a:spLocks/>
          </p:cNvSpPr>
          <p:nvPr/>
        </p:nvSpPr>
        <p:spPr>
          <a:xfrm>
            <a:off x="457200" y="487355"/>
            <a:ext cx="4114800" cy="39417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Short, concise sentences/paragraphs</a:t>
            </a:r>
          </a:p>
          <a:p>
            <a:r>
              <a:rPr lang="en-GB" sz="2400" dirty="0"/>
              <a:t>Often needs an abstract/summary</a:t>
            </a:r>
          </a:p>
          <a:p>
            <a:r>
              <a:rPr lang="en-GB" sz="2400" dirty="0"/>
              <a:t>Followed by recommendations</a:t>
            </a:r>
          </a:p>
          <a:p>
            <a:r>
              <a:rPr lang="en-GB" sz="2400" dirty="0"/>
              <a:t>Can use graphics i.e. tables/charts to present information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2DE91-F1EF-4883-8175-38E1BEB756FD}"/>
              </a:ext>
            </a:extLst>
          </p:cNvPr>
          <p:cNvSpPr txBox="1">
            <a:spLocks/>
          </p:cNvSpPr>
          <p:nvPr/>
        </p:nvSpPr>
        <p:spPr>
          <a:xfrm>
            <a:off x="4792676" y="239693"/>
            <a:ext cx="4041775" cy="4189425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3400" dirty="0"/>
              <a:t>Sentences/paragraphs used rather than bullet points</a:t>
            </a:r>
          </a:p>
          <a:p>
            <a:pPr>
              <a:lnSpc>
                <a:spcPct val="120000"/>
              </a:lnSpc>
            </a:pPr>
            <a:r>
              <a:rPr lang="en-GB" sz="3400" dirty="0"/>
              <a:t>Will only need abstract/summary if long essay (dissertation) or if required</a:t>
            </a:r>
          </a:p>
          <a:p>
            <a:pPr>
              <a:lnSpc>
                <a:spcPct val="120000"/>
              </a:lnSpc>
            </a:pPr>
            <a:r>
              <a:rPr lang="en-GB" sz="3400" dirty="0"/>
              <a:t>Rarely has recommendations</a:t>
            </a:r>
          </a:p>
          <a:p>
            <a:pPr>
              <a:lnSpc>
                <a:spcPct val="120000"/>
              </a:lnSpc>
            </a:pPr>
            <a:r>
              <a:rPr lang="en-GB" sz="3400" dirty="0"/>
              <a:t>Rarely uses graphs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59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2D597424-5A79-4EDF-BF6E-7AB3A115F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925" y="1767078"/>
            <a:ext cx="729615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Particular structure and layout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Formal, academic style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Question to answer</a:t>
            </a: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An Essay</a:t>
            </a:r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Why write an Essay?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20A05E-11B0-480E-8591-CDAF8C3A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842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Title or Question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Introduction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Main Body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Conclusion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References or Bibliography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17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Why write a Report? 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A019B78F-F783-413F-9F6E-156C00017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850" y="1368426"/>
            <a:ext cx="7772400" cy="4525963"/>
          </a:xfrm>
        </p:spPr>
        <p:txBody>
          <a:bodyPr>
            <a:normAutofit/>
          </a:bodyPr>
          <a:lstStyle/>
          <a:p>
            <a:r>
              <a:rPr lang="en-GB" sz="2800" dirty="0"/>
              <a:t>specific research-based information</a:t>
            </a:r>
          </a:p>
          <a:p>
            <a:r>
              <a:rPr lang="en-GB" sz="2800" dirty="0"/>
              <a:t>course of action</a:t>
            </a:r>
          </a:p>
          <a:p>
            <a:r>
              <a:rPr lang="en-GB" sz="2800" dirty="0"/>
              <a:t>give information concisely and accurately</a:t>
            </a:r>
          </a:p>
          <a:p>
            <a:r>
              <a:rPr lang="en-GB" sz="2800" dirty="0"/>
              <a:t>impersonal and objective</a:t>
            </a:r>
          </a:p>
          <a:p>
            <a:r>
              <a:rPr lang="en-GB" sz="2800" dirty="0"/>
              <a:t>clear findings</a:t>
            </a:r>
          </a:p>
          <a:p>
            <a:r>
              <a:rPr lang="en-GB" sz="2800" dirty="0"/>
              <a:t>using a minimum of words</a:t>
            </a:r>
          </a:p>
          <a:p>
            <a:r>
              <a:rPr lang="en-GB" sz="2800" dirty="0"/>
              <a:t>standard structure</a:t>
            </a:r>
          </a:p>
        </p:txBody>
      </p:sp>
    </p:spTree>
    <p:extLst>
      <p:ext uri="{BB962C8B-B14F-4D97-AF65-F5344CB8AC3E}">
        <p14:creationId xmlns:p14="http://schemas.microsoft.com/office/powerpoint/2010/main" val="288662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How to write a Report?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E290943-09A3-40FC-8232-41BC25008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50" y="1614678"/>
            <a:ext cx="786765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Why you are writing the report?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Think of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subject matter </a:t>
            </a:r>
            <a:r>
              <a:rPr lang="en-GB" dirty="0"/>
              <a:t>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purpose</a:t>
            </a:r>
            <a:r>
              <a:rPr lang="en-GB" dirty="0"/>
              <a:t> of the report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reader</a:t>
            </a:r>
            <a:r>
              <a:rPr lang="en-GB" dirty="0"/>
              <a:t> of the report.</a:t>
            </a:r>
          </a:p>
        </p:txBody>
      </p:sp>
    </p:spTree>
    <p:extLst>
      <p:ext uri="{BB962C8B-B14F-4D97-AF65-F5344CB8AC3E}">
        <p14:creationId xmlns:p14="http://schemas.microsoft.com/office/powerpoint/2010/main" val="321291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The Subject Matter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81DF777-0D2D-43DB-B5FB-3711128EA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/>
          <a:lstStyle/>
          <a:p>
            <a:r>
              <a:rPr lang="en-GB" dirty="0"/>
              <a:t>What do you already know about the subject matter?</a:t>
            </a:r>
          </a:p>
          <a:p>
            <a:endParaRPr lang="en-GB" dirty="0"/>
          </a:p>
          <a:p>
            <a:r>
              <a:rPr lang="en-GB" dirty="0"/>
              <a:t>What do you need to find out?</a:t>
            </a:r>
          </a:p>
          <a:p>
            <a:endParaRPr lang="en-GB" dirty="0"/>
          </a:p>
          <a:p>
            <a:r>
              <a:rPr lang="en-GB" dirty="0"/>
              <a:t>Where will you find the information you need?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The Purpose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0F8CED6-65FB-4C2E-9259-E7DC853CD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" y="1368426"/>
            <a:ext cx="8229600" cy="39203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Purpose dictates the type:</a:t>
            </a:r>
          </a:p>
          <a:p>
            <a:pPr lvl="1"/>
            <a:r>
              <a:rPr lang="en-GB" b="1" dirty="0"/>
              <a:t>Factual</a:t>
            </a:r>
            <a:r>
              <a:rPr lang="en-GB" dirty="0"/>
              <a:t> – to inform</a:t>
            </a:r>
          </a:p>
          <a:p>
            <a:pPr lvl="1"/>
            <a:r>
              <a:rPr lang="en-GB" b="1" dirty="0"/>
              <a:t>Instructional</a:t>
            </a:r>
            <a:r>
              <a:rPr lang="en-GB" dirty="0"/>
              <a:t> – to explain</a:t>
            </a:r>
          </a:p>
          <a:p>
            <a:pPr lvl="1"/>
            <a:r>
              <a:rPr lang="en-GB" b="1" dirty="0"/>
              <a:t>Persuasive</a:t>
            </a:r>
            <a:r>
              <a:rPr lang="en-GB" dirty="0"/>
              <a:t> – to recommend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Usually reports contain a combination of two or three of the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092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The Reader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040AC8-FD2A-466A-8D25-52CD26721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What does the reader already know about the subject area?</a:t>
            </a:r>
          </a:p>
          <a:p>
            <a:pPr lvl="1"/>
            <a:r>
              <a:rPr lang="en-GB" dirty="0"/>
              <a:t>Little or no knowledge?</a:t>
            </a:r>
          </a:p>
          <a:p>
            <a:pPr lvl="1"/>
            <a:r>
              <a:rPr lang="en-GB" dirty="0"/>
              <a:t>Extremely knowledgeable?</a:t>
            </a:r>
          </a:p>
          <a:p>
            <a:pPr lvl="1"/>
            <a:r>
              <a:rPr lang="en-GB" dirty="0"/>
              <a:t>Somewhere in between?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This will affect the terminology adopted in your communication.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45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How to write a report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D288AF3-894E-42A8-97EF-3ADE694DF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It is </a:t>
            </a:r>
            <a:r>
              <a:rPr lang="en-GB" sz="2800" u="sng" dirty="0"/>
              <a:t>essential</a:t>
            </a:r>
            <a:r>
              <a:rPr lang="en-GB" sz="2800" dirty="0"/>
              <a:t> that you plan your report before you start writing it!</a:t>
            </a:r>
          </a:p>
          <a:p>
            <a:pPr marL="514350" indent="-514350"/>
            <a:endParaRPr lang="en-GB" sz="2800" dirty="0"/>
          </a:p>
          <a:p>
            <a:pPr marL="0" indent="0">
              <a:buNone/>
            </a:pPr>
            <a:r>
              <a:rPr lang="en-GB" sz="2800" dirty="0"/>
              <a:t>Remember to decide on:</a:t>
            </a:r>
          </a:p>
          <a:p>
            <a:pPr marL="914400" lvl="1" indent="-514350"/>
            <a:r>
              <a:rPr lang="en-GB" dirty="0"/>
              <a:t>Definition of the aim</a:t>
            </a:r>
          </a:p>
          <a:p>
            <a:pPr marL="914400" lvl="1" indent="-514350"/>
            <a:r>
              <a:rPr lang="en-GB" dirty="0"/>
              <a:t>How your ideas and findings will be presented</a:t>
            </a:r>
          </a:p>
          <a:p>
            <a:pPr marL="914400" lvl="1" indent="-514350"/>
            <a:r>
              <a:rPr lang="en-GB" dirty="0"/>
              <a:t>How you will structure the document.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37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Definition of Aim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4DF836C-4BE8-4B0A-8CB5-CDA134B90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3219"/>
            <a:ext cx="7467600" cy="3158332"/>
          </a:xfrm>
        </p:spPr>
        <p:txBody>
          <a:bodyPr>
            <a:noAutofit/>
          </a:bodyPr>
          <a:lstStyle/>
          <a:p>
            <a:r>
              <a:rPr lang="en-GB" sz="2800" b="1" u="sng" dirty="0"/>
              <a:t>Why</a:t>
            </a:r>
            <a:r>
              <a:rPr lang="en-GB" sz="2800" dirty="0"/>
              <a:t> am I writing this?</a:t>
            </a:r>
            <a:endParaRPr lang="en-GB" sz="2800" b="1" u="sng" dirty="0"/>
          </a:p>
          <a:p>
            <a:r>
              <a:rPr lang="en-GB" sz="2800" b="1" u="sng" dirty="0"/>
              <a:t>What</a:t>
            </a:r>
            <a:r>
              <a:rPr lang="en-GB" sz="2800" dirty="0"/>
              <a:t> do I want to achieve?</a:t>
            </a:r>
            <a:endParaRPr lang="en-GB" sz="2800" b="1" u="sng" dirty="0"/>
          </a:p>
          <a:p>
            <a:r>
              <a:rPr lang="en-GB" sz="2800" b="1" u="sng" dirty="0"/>
              <a:t>How</a:t>
            </a:r>
            <a:r>
              <a:rPr lang="en-GB" sz="2800" dirty="0"/>
              <a:t> will it be used?</a:t>
            </a:r>
          </a:p>
          <a:p>
            <a:r>
              <a:rPr lang="en-GB" sz="2800" b="1" u="sng" dirty="0"/>
              <a:t>When</a:t>
            </a:r>
            <a:r>
              <a:rPr lang="en-GB" sz="2800" dirty="0"/>
              <a:t> is it needed?</a:t>
            </a:r>
            <a:endParaRPr lang="en-GB" sz="2800" b="1" u="sng" dirty="0"/>
          </a:p>
          <a:p>
            <a:r>
              <a:rPr lang="en-GB" sz="2800" b="1" u="sng" dirty="0"/>
              <a:t>Who</a:t>
            </a:r>
            <a:r>
              <a:rPr lang="en-GB" sz="2800" dirty="0"/>
              <a:t> will read this?</a:t>
            </a:r>
          </a:p>
          <a:p>
            <a:r>
              <a:rPr lang="en-GB" sz="2800" b="1" u="sng" dirty="0"/>
              <a:t>What</a:t>
            </a:r>
            <a:r>
              <a:rPr lang="en-GB" sz="2800" dirty="0"/>
              <a:t> does my reader want to know?</a:t>
            </a:r>
          </a:p>
        </p:txBody>
      </p:sp>
    </p:spTree>
    <p:extLst>
      <p:ext uri="{BB962C8B-B14F-4D97-AF65-F5344CB8AC3E}">
        <p14:creationId xmlns:p14="http://schemas.microsoft.com/office/powerpoint/2010/main" val="234389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Collecting Information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9C57828-4629-428F-BAB0-423AD44A1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52779"/>
            <a:ext cx="8229600" cy="32621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Collect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Review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Decide</a:t>
            </a:r>
          </a:p>
        </p:txBody>
      </p:sp>
    </p:spTree>
    <p:extLst>
      <p:ext uri="{BB962C8B-B14F-4D97-AF65-F5344CB8AC3E}">
        <p14:creationId xmlns:p14="http://schemas.microsoft.com/office/powerpoint/2010/main" val="69405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Structure of the Report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8F3071C-A562-41FC-84DB-B353485AD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8426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400" b="1" dirty="0"/>
              <a:t>Title Page</a:t>
            </a:r>
          </a:p>
          <a:p>
            <a:pPr algn="ctr">
              <a:buNone/>
            </a:pPr>
            <a:r>
              <a:rPr lang="en-GB" sz="2400" dirty="0"/>
              <a:t>Contents Page</a:t>
            </a:r>
          </a:p>
          <a:p>
            <a:pPr algn="ctr">
              <a:buNone/>
            </a:pPr>
            <a:r>
              <a:rPr lang="en-GB" sz="2400" dirty="0"/>
              <a:t>Executive Summary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Introduction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Main Findings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Conclusions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Recommendations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References</a:t>
            </a:r>
          </a:p>
          <a:p>
            <a:pPr marL="566928" indent="-457200" algn="ctr">
              <a:buAutoNum type="arabicPeriod"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228868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Executive Summary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DA06350-72B3-4B93-8426-9E5769A79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8426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2200" dirty="0"/>
              <a:t>A short summary of the whole report in a few paragraphs. This should give the reader a basic understanding of the information included in the report, including its conclusions.</a:t>
            </a:r>
          </a:p>
          <a:p>
            <a:pPr>
              <a:lnSpc>
                <a:spcPct val="120000"/>
              </a:lnSpc>
            </a:pPr>
            <a:r>
              <a:rPr lang="en-GB" sz="2200" dirty="0"/>
              <a:t>Imagine that the person reading this has just a few minutes to read the report before an important meeting.</a:t>
            </a:r>
          </a:p>
          <a:p>
            <a:pPr>
              <a:lnSpc>
                <a:spcPct val="120000"/>
              </a:lnSpc>
            </a:pPr>
            <a:r>
              <a:rPr lang="en-GB" sz="2200" dirty="0"/>
              <a:t>This section should give them all the key information they need.</a:t>
            </a:r>
          </a:p>
          <a:p>
            <a:pPr>
              <a:lnSpc>
                <a:spcPct val="120000"/>
              </a:lnSpc>
            </a:pPr>
            <a:r>
              <a:rPr lang="en-GB" sz="2200" dirty="0"/>
              <a:t>Although this section is placed at the beginning of the report, it is recommended that you write it </a:t>
            </a:r>
            <a:r>
              <a:rPr lang="en-GB" sz="2200" b="1" dirty="0"/>
              <a:t>last.</a:t>
            </a:r>
          </a:p>
        </p:txBody>
      </p:sp>
    </p:spTree>
    <p:extLst>
      <p:ext uri="{BB962C8B-B14F-4D97-AF65-F5344CB8AC3E}">
        <p14:creationId xmlns:p14="http://schemas.microsoft.com/office/powerpoint/2010/main" val="3147035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D32E8BCA-2134-4457-B7CF-D12C9F173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50" y="1527968"/>
            <a:ext cx="7410450" cy="331073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2800" dirty="0"/>
              <a:t>Make ‘terms of reference’ clear</a:t>
            </a:r>
          </a:p>
          <a:p>
            <a:pPr>
              <a:lnSpc>
                <a:spcPct val="120000"/>
              </a:lnSpc>
            </a:pPr>
            <a:r>
              <a:rPr lang="en-GB" sz="2800" dirty="0"/>
              <a:t>Detail the topic to be covered</a:t>
            </a:r>
          </a:p>
          <a:p>
            <a:pPr>
              <a:lnSpc>
                <a:spcPct val="120000"/>
              </a:lnSpc>
            </a:pPr>
            <a:r>
              <a:rPr lang="en-GB" sz="2800" dirty="0"/>
              <a:t>Include aim and objectives</a:t>
            </a:r>
          </a:p>
          <a:p>
            <a:pPr>
              <a:lnSpc>
                <a:spcPct val="120000"/>
              </a:lnSpc>
            </a:pPr>
            <a:r>
              <a:rPr lang="en-GB" sz="2800" dirty="0"/>
              <a:t>‘Set the Scene’</a:t>
            </a:r>
          </a:p>
          <a:p>
            <a:pPr>
              <a:lnSpc>
                <a:spcPct val="120000"/>
              </a:lnSpc>
            </a:pPr>
            <a:r>
              <a:rPr lang="en-GB" sz="2800" dirty="0"/>
              <a:t>Keep it </a:t>
            </a:r>
            <a:br>
              <a:rPr lang="en-GB" sz="2800" dirty="0"/>
            </a:br>
            <a:r>
              <a:rPr lang="en-GB" sz="2800" dirty="0"/>
              <a:t>RELEVANT, FACTUAL AND BRIEF.</a:t>
            </a:r>
          </a:p>
        </p:txBody>
      </p:sp>
    </p:spTree>
    <p:extLst>
      <p:ext uri="{BB962C8B-B14F-4D97-AF65-F5344CB8AC3E}">
        <p14:creationId xmlns:p14="http://schemas.microsoft.com/office/powerpoint/2010/main" val="287825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Main Body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91C7312-29BD-4CBB-B38E-989934489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25" y="1538479"/>
            <a:ext cx="7829550" cy="3395472"/>
          </a:xfrm>
        </p:spPr>
        <p:txBody>
          <a:bodyPr>
            <a:normAutofit/>
          </a:bodyPr>
          <a:lstStyle/>
          <a:p>
            <a:r>
              <a:rPr lang="en-GB" dirty="0"/>
              <a:t>Findings/Analysis</a:t>
            </a:r>
          </a:p>
          <a:p>
            <a:r>
              <a:rPr lang="en-GB" dirty="0"/>
              <a:t>Develop your ideas</a:t>
            </a:r>
          </a:p>
          <a:p>
            <a:r>
              <a:rPr lang="en-GB" dirty="0"/>
              <a:t>Well structured and follow a logical sequence</a:t>
            </a:r>
          </a:p>
          <a:p>
            <a:r>
              <a:rPr lang="en-GB" dirty="0"/>
              <a:t>Clear headings and sub-headings</a:t>
            </a:r>
          </a:p>
        </p:txBody>
      </p:sp>
    </p:spTree>
    <p:extLst>
      <p:ext uri="{BB962C8B-B14F-4D97-AF65-F5344CB8AC3E}">
        <p14:creationId xmlns:p14="http://schemas.microsoft.com/office/powerpoint/2010/main" val="288541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Main Body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5672349-A843-425F-9BDA-30EE8CA0B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795522"/>
          </a:xfrm>
        </p:spPr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0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Conclusion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C036FB0-5175-4AC8-BC29-2E269961E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/>
              <a:t>Drawn from the analysis</a:t>
            </a:r>
          </a:p>
          <a:p>
            <a:endParaRPr lang="en-GB" sz="2800" dirty="0"/>
          </a:p>
          <a:p>
            <a:r>
              <a:rPr lang="en-GB" sz="2800" dirty="0"/>
              <a:t>Clear and concise</a:t>
            </a:r>
          </a:p>
          <a:p>
            <a:endParaRPr lang="en-GB" sz="2800" dirty="0"/>
          </a:p>
          <a:p>
            <a:r>
              <a:rPr lang="en-GB" sz="2800" dirty="0"/>
              <a:t>NO NEW INFORMATION</a:t>
            </a:r>
          </a:p>
          <a:p>
            <a:endParaRPr lang="en-GB" sz="2800" dirty="0"/>
          </a:p>
          <a:p>
            <a:r>
              <a:rPr lang="en-GB" sz="2800" dirty="0"/>
              <a:t>What have you deduced about the situation</a:t>
            </a:r>
          </a:p>
        </p:txBody>
      </p:sp>
    </p:spTree>
    <p:extLst>
      <p:ext uri="{BB962C8B-B14F-4D97-AF65-F5344CB8AC3E}">
        <p14:creationId xmlns:p14="http://schemas.microsoft.com/office/powerpoint/2010/main" val="204829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Recommendations  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6549AA3-0DCC-467F-84DB-20064A91F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</p:spTree>
    <p:extLst>
      <p:ext uri="{BB962C8B-B14F-4D97-AF65-F5344CB8AC3E}">
        <p14:creationId xmlns:p14="http://schemas.microsoft.com/office/powerpoint/2010/main" val="49152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Additional Sections  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292A644-9748-40CC-8A23-0C759EFCD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719322"/>
          </a:xfrm>
        </p:spPr>
        <p:txBody>
          <a:bodyPr>
            <a:normAutofit/>
          </a:bodyPr>
          <a:lstStyle/>
          <a:p>
            <a:r>
              <a:rPr lang="en-GB" sz="2800" dirty="0"/>
              <a:t>References / Bibliography</a:t>
            </a:r>
          </a:p>
          <a:p>
            <a:r>
              <a:rPr lang="en-GB" sz="2800" dirty="0"/>
              <a:t>Appendices</a:t>
            </a:r>
          </a:p>
          <a:p>
            <a:r>
              <a:rPr lang="en-GB" sz="2800" dirty="0"/>
              <a:t>Welsh Assembly Government – Report example:-</a:t>
            </a:r>
          </a:p>
          <a:p>
            <a:r>
              <a:rPr lang="en-GB" sz="2800" dirty="0">
                <a:hlinkClick r:id="rId3"/>
              </a:rPr>
              <a:t>http://wales.gov.uk/docs/dcells/publications/120910gcseen2012en.pdf</a:t>
            </a:r>
            <a:endParaRPr lang="en-GB" sz="2800" dirty="0"/>
          </a:p>
          <a:p>
            <a:r>
              <a:rPr lang="en-GB" sz="2800" dirty="0"/>
              <a:t>Research Method – </a:t>
            </a:r>
            <a:r>
              <a:rPr lang="en-GB" sz="2800" dirty="0">
                <a:hlinkClick r:id="rId4" action="ppaction://hlinkfile"/>
              </a:rPr>
              <a:t>Essay example;-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14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Student Activity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AB1EBDBE-1DF0-4855-9179-C20C4724E0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/>
          <a:lstStyle/>
          <a:p>
            <a:r>
              <a:rPr lang="en-GB" dirty="0"/>
              <a:t>Make a list of the differences and similarities between reports and essays.</a:t>
            </a:r>
          </a:p>
          <a:p>
            <a:endParaRPr lang="en-GB" dirty="0"/>
          </a:p>
          <a:p>
            <a:r>
              <a:rPr lang="en-GB" dirty="0"/>
              <a:t>Think about:</a:t>
            </a:r>
          </a:p>
          <a:p>
            <a:pPr lvl="1"/>
            <a:r>
              <a:rPr lang="en-GB" dirty="0"/>
              <a:t>Purpose</a:t>
            </a:r>
          </a:p>
          <a:p>
            <a:pPr lvl="1"/>
            <a:r>
              <a:rPr lang="en-GB" dirty="0"/>
              <a:t>Content</a:t>
            </a:r>
          </a:p>
          <a:p>
            <a:pPr lvl="1"/>
            <a:r>
              <a:rPr lang="en-GB" dirty="0"/>
              <a:t>Structure		</a:t>
            </a:r>
          </a:p>
        </p:txBody>
      </p:sp>
      <p:pic>
        <p:nvPicPr>
          <p:cNvPr id="8" name="Picture 7" descr="C:\Program Files\Microsoft Office\MEDIA\CAGCAT10\j0233018.wmf">
            <a:extLst>
              <a:ext uri="{FF2B5EF4-FFF2-40B4-BE49-F238E27FC236}">
                <a16:creationId xmlns:a16="http://schemas.microsoft.com/office/drawing/2014/main" id="{5B67680A-4417-4F20-9BD4-8D3B6C79F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0" y="2971800"/>
            <a:ext cx="2228850" cy="2264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102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Similarities 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04A4A97C-EAA1-4156-B00D-51AE82934F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0100" y="1166018"/>
            <a:ext cx="737235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Both have:</a:t>
            </a:r>
          </a:p>
          <a:p>
            <a:endParaRPr lang="en-GB" dirty="0"/>
          </a:p>
          <a:p>
            <a:pPr lvl="1"/>
            <a:r>
              <a:rPr lang="en-GB" dirty="0"/>
              <a:t>A main topic / subject – how will it be studied?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Argument  or findings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set structure  - paragraphs or sections?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Conclusions or recommendations?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Compare or discuss?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Referencing?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39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E1DEDDE9-0EEC-4C1D-90B0-98D62D615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422" y="82532"/>
            <a:ext cx="8229600" cy="1143000"/>
          </a:xfrm>
        </p:spPr>
        <p:txBody>
          <a:bodyPr/>
          <a:lstStyle/>
          <a:p>
            <a:r>
              <a:rPr lang="en-GB" dirty="0"/>
              <a:t>Some of the </a:t>
            </a:r>
            <a:r>
              <a:rPr lang="en-GB" i="1" dirty="0"/>
              <a:t>main </a:t>
            </a:r>
            <a:r>
              <a:rPr lang="en-GB" dirty="0"/>
              <a:t>differences 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94A366A-C310-4DCC-8A3F-65D596802A46}"/>
              </a:ext>
            </a:extLst>
          </p:cNvPr>
          <p:cNvSpPr txBox="1">
            <a:spLocks/>
          </p:cNvSpPr>
          <p:nvPr/>
        </p:nvSpPr>
        <p:spPr>
          <a:xfrm>
            <a:off x="500034" y="1285860"/>
            <a:ext cx="4040188" cy="76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/>
              <a:t>Report</a:t>
            </a:r>
            <a:endParaRPr lang="en-GB" sz="3600" dirty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706CCD63-F7A0-4C07-B230-703A20447AB1}"/>
              </a:ext>
            </a:extLst>
          </p:cNvPr>
          <p:cNvSpPr txBox="1">
            <a:spLocks/>
          </p:cNvSpPr>
          <p:nvPr/>
        </p:nvSpPr>
        <p:spPr>
          <a:xfrm>
            <a:off x="500034" y="1333488"/>
            <a:ext cx="4040188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Report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5FBA83D9-D167-4740-938C-D3B3ED5FA6EF}"/>
              </a:ext>
            </a:extLst>
          </p:cNvPr>
          <p:cNvSpPr txBox="1">
            <a:spLocks/>
          </p:cNvSpPr>
          <p:nvPr/>
        </p:nvSpPr>
        <p:spPr>
          <a:xfrm>
            <a:off x="4697426" y="1320788"/>
            <a:ext cx="4041775" cy="762000"/>
          </a:xfrm>
          <a:prstGeom prst="rect">
            <a:avLst/>
          </a:prstGeom>
          <a:solidFill>
            <a:srgbClr val="2DA2BF"/>
          </a:solidFill>
          <a:ln w="9652">
            <a:solidFill>
              <a:srgbClr val="2DA2BF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C86DDC1C-2C3E-464A-AE08-BF068D87B2B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814916" y="2095489"/>
            <a:ext cx="3829050" cy="344172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depth</a:t>
            </a:r>
          </a:p>
          <a:p>
            <a:r>
              <a:rPr lang="en-GB" sz="2400" dirty="0"/>
              <a:t>Present 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conclusions</a:t>
            </a:r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A77C02B4-558B-4D2D-B4E9-0D4A6445010E}"/>
              </a:ext>
            </a:extLst>
          </p:cNvPr>
          <p:cNvSpPr txBox="1">
            <a:spLocks noChangeArrowheads="1"/>
          </p:cNvSpPr>
          <p:nvPr/>
        </p:nvSpPr>
        <p:spPr>
          <a:xfrm>
            <a:off x="616727" y="2028804"/>
            <a:ext cx="3806802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None/>
            </a:pPr>
            <a:endParaRPr lang="en-GB" sz="2400" b="1"/>
          </a:p>
          <a:p>
            <a:r>
              <a:rPr lang="en-GB" sz="2400"/>
              <a:t>Study more wide ranging issues</a:t>
            </a:r>
          </a:p>
          <a:p>
            <a:r>
              <a:rPr lang="en-GB" sz="2400"/>
              <a:t>Present findings</a:t>
            </a:r>
          </a:p>
          <a:p>
            <a:r>
              <a:rPr lang="en-GB" sz="2400"/>
              <a:t>Arranged in sections</a:t>
            </a:r>
          </a:p>
          <a:p>
            <a:r>
              <a:rPr lang="en-GB" sz="2400"/>
              <a:t>Make recommendations</a:t>
            </a:r>
          </a:p>
          <a:p>
            <a:r>
              <a:rPr lang="en-GB" sz="2400"/>
              <a:t>Usually asked to analyse or evaluate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113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Remember to: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CD787CD-9841-4A02-825E-B90D6D1E7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8426"/>
            <a:ext cx="8229600" cy="3806032"/>
          </a:xfrm>
        </p:spPr>
        <p:txBody>
          <a:bodyPr>
            <a:normAutofit/>
          </a:bodyPr>
          <a:lstStyle/>
          <a:p>
            <a:r>
              <a:rPr lang="en-GB" sz="2400" dirty="0"/>
              <a:t>Clarify what is expected</a:t>
            </a:r>
          </a:p>
          <a:p>
            <a:r>
              <a:rPr lang="en-GB" sz="2400" dirty="0"/>
              <a:t>Decide on a logical and clear way in which to structure the report or essay.</a:t>
            </a:r>
          </a:p>
          <a:p>
            <a:r>
              <a:rPr lang="en-GB" sz="2400" dirty="0"/>
              <a:t>Follow a sequence of headings and sub-headings (Report only)</a:t>
            </a:r>
          </a:p>
          <a:p>
            <a:r>
              <a:rPr lang="en-GB" sz="2400" dirty="0"/>
              <a:t>Use headings that are clear and helpful, making it easy for the reader to find information (Report only)</a:t>
            </a:r>
          </a:p>
          <a:p>
            <a:r>
              <a:rPr lang="en-GB" sz="2400" dirty="0"/>
              <a:t>Write in an academic manner (3</a:t>
            </a:r>
            <a:r>
              <a:rPr lang="en-GB" sz="2400" baseline="30000" dirty="0"/>
              <a:t>rd</a:t>
            </a:r>
            <a:r>
              <a:rPr lang="en-GB" sz="2400" dirty="0"/>
              <a:t> person)</a:t>
            </a:r>
          </a:p>
        </p:txBody>
      </p:sp>
    </p:spTree>
    <p:extLst>
      <p:ext uri="{BB962C8B-B14F-4D97-AF65-F5344CB8AC3E}">
        <p14:creationId xmlns:p14="http://schemas.microsoft.com/office/powerpoint/2010/main" val="105774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>
            <a:extLst>
              <a:ext uri="{FF2B5EF4-FFF2-40B4-BE49-F238E27FC236}">
                <a16:creationId xmlns:a16="http://schemas.microsoft.com/office/drawing/2014/main" id="{DD00F6B2-3CB8-4417-A47B-1138817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426"/>
            <a:ext cx="8229600" cy="1143000"/>
          </a:xfrm>
        </p:spPr>
        <p:txBody>
          <a:bodyPr/>
          <a:lstStyle/>
          <a:p>
            <a:r>
              <a:rPr lang="en-GB" b="1" dirty="0"/>
              <a:t>Write in the 3rd Person  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1E65073-0E0F-44C8-BCA5-8729E55BC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/>
          </a:bodyPr>
          <a:lstStyle/>
          <a:p>
            <a:r>
              <a:rPr lang="en-GB" sz="2400" dirty="0"/>
              <a:t>For example, rather than </a:t>
            </a:r>
            <a:r>
              <a:rPr lang="en-GB" sz="2400" i="1" dirty="0"/>
              <a:t>‘ I found…’</a:t>
            </a:r>
            <a:r>
              <a:rPr lang="en-GB" sz="2400" dirty="0"/>
              <a:t> you should say something like </a:t>
            </a:r>
            <a:r>
              <a:rPr lang="en-GB" sz="2400" i="1" dirty="0"/>
              <a:t>‘</a:t>
            </a:r>
            <a:r>
              <a:rPr lang="en-GB" sz="2400" dirty="0"/>
              <a:t>It was evident…’.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I believe that</a:t>
            </a:r>
            <a:r>
              <a:rPr lang="en-GB" sz="2400" dirty="0"/>
              <a:t>...’ – ‘It is believed to be the case that...’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I think this is the right course to take</a:t>
            </a:r>
            <a:r>
              <a:rPr lang="en-GB" sz="2400" dirty="0"/>
              <a:t>’ – ‘This appears to be the right course to take’</a:t>
            </a:r>
          </a:p>
          <a:p>
            <a:r>
              <a:rPr lang="en-GB" sz="2400" dirty="0"/>
              <a:t>‘</a:t>
            </a:r>
            <a:r>
              <a:rPr lang="en-GB" sz="2400" i="1" dirty="0"/>
              <a:t>To me, this argument is weak</a:t>
            </a:r>
            <a:r>
              <a:rPr lang="en-GB" sz="24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Don’t use the first person ( I, We, Us)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068770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12" ma:contentTypeDescription="Create a new document." ma:contentTypeScope="" ma:versionID="f3e79057454c99fdaca33b08046adc82">
  <xsd:schema xmlns:xsd="http://www.w3.org/2001/XMLSchema" xmlns:xs="http://www.w3.org/2001/XMLSchema" xmlns:p="http://schemas.microsoft.com/office/2006/metadata/properties" xmlns:ns3="5cce672a-2249-4bca-ab09-8f7b37c30eb2" xmlns:ns4="085339e8-869b-4c3a-a446-745e05ea898f" targetNamespace="http://schemas.microsoft.com/office/2006/metadata/properties" ma:root="true" ma:fieldsID="e478d7a493e3e434bb1194c86b894a0f" ns3:_="" ns4:_="">
    <xsd:import namespace="5cce672a-2249-4bca-ab09-8f7b37c30eb2"/>
    <xsd:import namespace="085339e8-869b-4c3a-a446-745e05ea89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BFC7021-3ED2-404E-A200-4A9A696C59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ce672a-2249-4bca-ab09-8f7b37c30eb2"/>
    <ds:schemaRef ds:uri="085339e8-869b-4c3a-a446-745e05ea89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A0CDED-E7C0-4778-89DC-F75DE928FF50}">
  <ds:schemaRefs>
    <ds:schemaRef ds:uri="http://schemas.microsoft.com/office/2006/metadata/properties"/>
    <ds:schemaRef ds:uri="http://purl.org/dc/terms/"/>
    <ds:schemaRef ds:uri="085339e8-869b-4c3a-a446-745e05ea898f"/>
    <ds:schemaRef ds:uri="http://schemas.microsoft.com/office/2006/documentManagement/types"/>
    <ds:schemaRef ds:uri="http://schemas.microsoft.com/office/infopath/2007/PartnerControls"/>
    <ds:schemaRef ds:uri="5cce672a-2249-4bca-ab09-8f7b37c30eb2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538</TotalTime>
  <Words>921</Words>
  <Application>Microsoft Office PowerPoint</Application>
  <PresentationFormat>On-screen Show (4:3)</PresentationFormat>
  <Paragraphs>229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Lucida Sans Unicode</vt:lpstr>
      <vt:lpstr>Myriad Pro</vt:lpstr>
      <vt:lpstr>Wingdings</vt:lpstr>
      <vt:lpstr>Wingdings 3</vt:lpstr>
      <vt:lpstr>Theme1.thmx first page pp</vt:lpstr>
      <vt:lpstr>Formal Writing </vt:lpstr>
      <vt:lpstr>Formal Writing</vt:lpstr>
      <vt:lpstr>PowerPoint Presentation</vt:lpstr>
      <vt:lpstr>PowerPoint Presentation</vt:lpstr>
      <vt:lpstr>An Essay</vt:lpstr>
      <vt:lpstr>Why write an Essay? </vt:lpstr>
      <vt:lpstr>Why write a Report? </vt:lpstr>
      <vt:lpstr>How to write a Report? </vt:lpstr>
      <vt:lpstr>The Subject Matter </vt:lpstr>
      <vt:lpstr>The Purpose</vt:lpstr>
      <vt:lpstr>The Reader</vt:lpstr>
      <vt:lpstr>How to write a report</vt:lpstr>
      <vt:lpstr>Definition of Aim</vt:lpstr>
      <vt:lpstr>Collecting Information</vt:lpstr>
      <vt:lpstr>Structure of the Report </vt:lpstr>
      <vt:lpstr>Executive Summary</vt:lpstr>
      <vt:lpstr>Introduction </vt:lpstr>
      <vt:lpstr>Main Body </vt:lpstr>
      <vt:lpstr>Main Body </vt:lpstr>
      <vt:lpstr>Conclusion  </vt:lpstr>
      <vt:lpstr>Recommendations   </vt:lpstr>
      <vt:lpstr>Additional Sections    </vt:lpstr>
      <vt:lpstr>Student Activity </vt:lpstr>
      <vt:lpstr>Similarities </vt:lpstr>
      <vt:lpstr>Some of the main differences </vt:lpstr>
      <vt:lpstr>Remember to: </vt:lpstr>
      <vt:lpstr>Write in the 3rd Person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Sarah Jones (IMH)</cp:lastModifiedBy>
  <cp:revision>30</cp:revision>
  <dcterms:created xsi:type="dcterms:W3CDTF">2020-01-03T17:59:45Z</dcterms:created>
  <dcterms:modified xsi:type="dcterms:W3CDTF">2020-01-27T15:32:31Z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</Properties>
</file>