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2" r:id="rId1"/>
  </p:sldMasterIdLst>
  <p:notesMasterIdLst>
    <p:notesMasterId r:id="rId51"/>
  </p:notesMasterIdLst>
  <p:handoutMasterIdLst>
    <p:handoutMasterId r:id="rId52"/>
  </p:handoutMasterIdLst>
  <p:sldIdLst>
    <p:sldId id="465" r:id="rId2"/>
    <p:sldId id="415" r:id="rId3"/>
    <p:sldId id="416" r:id="rId4"/>
    <p:sldId id="417" r:id="rId5"/>
    <p:sldId id="418" r:id="rId6"/>
    <p:sldId id="419" r:id="rId7"/>
    <p:sldId id="420" r:id="rId8"/>
    <p:sldId id="427" r:id="rId9"/>
    <p:sldId id="421" r:id="rId10"/>
    <p:sldId id="428" r:id="rId11"/>
    <p:sldId id="429" r:id="rId12"/>
    <p:sldId id="430" r:id="rId13"/>
    <p:sldId id="431" r:id="rId14"/>
    <p:sldId id="432" r:id="rId15"/>
    <p:sldId id="433" r:id="rId16"/>
    <p:sldId id="438" r:id="rId17"/>
    <p:sldId id="434" r:id="rId18"/>
    <p:sldId id="435" r:id="rId19"/>
    <p:sldId id="436" r:id="rId20"/>
    <p:sldId id="439" r:id="rId21"/>
    <p:sldId id="422" r:id="rId22"/>
    <p:sldId id="423" r:id="rId23"/>
    <p:sldId id="424" r:id="rId24"/>
    <p:sldId id="444" r:id="rId25"/>
    <p:sldId id="440" r:id="rId26"/>
    <p:sldId id="445" r:id="rId27"/>
    <p:sldId id="446" r:id="rId28"/>
    <p:sldId id="441" r:id="rId29"/>
    <p:sldId id="442" r:id="rId30"/>
    <p:sldId id="447" r:id="rId31"/>
    <p:sldId id="443" r:id="rId32"/>
    <p:sldId id="448" r:id="rId33"/>
    <p:sldId id="425" r:id="rId34"/>
    <p:sldId id="449" r:id="rId35"/>
    <p:sldId id="452" r:id="rId36"/>
    <p:sldId id="453" r:id="rId37"/>
    <p:sldId id="454" r:id="rId38"/>
    <p:sldId id="455" r:id="rId39"/>
    <p:sldId id="450" r:id="rId40"/>
    <p:sldId id="451" r:id="rId41"/>
    <p:sldId id="456" r:id="rId42"/>
    <p:sldId id="457" r:id="rId43"/>
    <p:sldId id="458" r:id="rId44"/>
    <p:sldId id="459" r:id="rId45"/>
    <p:sldId id="460" r:id="rId46"/>
    <p:sldId id="461" r:id="rId47"/>
    <p:sldId id="462" r:id="rId48"/>
    <p:sldId id="463" r:id="rId49"/>
    <p:sldId id="464" r:id="rId5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0000CC"/>
    <a:srgbClr val="FEDCD6"/>
    <a:srgbClr val="F85E08"/>
    <a:srgbClr val="FF3300"/>
    <a:srgbClr val="CC3300"/>
    <a:srgbClr val="FFA827"/>
    <a:srgbClr val="BE6A0E"/>
    <a:srgbClr val="EE85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902" autoAdjust="0"/>
    <p:restoredTop sz="87840" autoAdjust="0"/>
  </p:normalViewPr>
  <p:slideViewPr>
    <p:cSldViewPr>
      <p:cViewPr>
        <p:scale>
          <a:sx n="80" d="100"/>
          <a:sy n="80" d="100"/>
        </p:scale>
        <p:origin x="-768" y="-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50" Type="http://schemas.openxmlformats.org/officeDocument/2006/relationships/slide" Target="slides/slide49.xml"/><Relationship Id="rId51" Type="http://schemas.openxmlformats.org/officeDocument/2006/relationships/notesMaster" Target="notesMasters/notesMaster1.xml"/><Relationship Id="rId52" Type="http://schemas.openxmlformats.org/officeDocument/2006/relationships/handoutMaster" Target="handoutMasters/handoutMaster1.xml"/><Relationship Id="rId53" Type="http://schemas.openxmlformats.org/officeDocument/2006/relationships/printerSettings" Target="printerSettings/printerSettings1.bin"/><Relationship Id="rId54" Type="http://schemas.openxmlformats.org/officeDocument/2006/relationships/presProps" Target="presProps.xml"/><Relationship Id="rId55" Type="http://schemas.openxmlformats.org/officeDocument/2006/relationships/viewProps" Target="viewProps.xml"/><Relationship Id="rId56" Type="http://schemas.openxmlformats.org/officeDocument/2006/relationships/theme" Target="theme/theme1.xml"/><Relationship Id="rId57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2F6D3E4A-37A3-4652-979D-D59837553EF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5398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687388"/>
            <a:ext cx="4568825" cy="342582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F9535BD6-FAB7-4BE8-B3CD-462CB56F63A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0297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AA580E-6993-4F7D-B1E0-6A4B3A425227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33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26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1027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1028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3" name="Rectangle 1029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grpSp>
          <p:nvGrpSpPr>
            <p:cNvPr id="6" name="Group 1030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1031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1" name="Rectangle 1032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sp>
          <p:nvSpPr>
            <p:cNvPr id="7" name="Rectangle 1033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8" name="Rectangle 1034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9" name="Rectangle 1035"/>
            <p:cNvSpPr>
              <a:spLocks noChangeArrowheads="1"/>
            </p:cNvSpPr>
            <p:nvPr/>
          </p:nvSpPr>
          <p:spPr bwMode="auto">
            <a:xfrm flipV="1">
              <a:off x="199" y="2060"/>
              <a:ext cx="5476" cy="29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</p:grpSp>
      <p:sp>
        <p:nvSpPr>
          <p:cNvPr id="93197" name="Rectangle 1037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677497" y="3886200"/>
            <a:ext cx="7780703" cy="22860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4000" b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US" dirty="0" smtClean="0"/>
              <a:t>Chapter 1</a:t>
            </a:r>
          </a:p>
          <a:p>
            <a:r>
              <a:rPr lang="en-US" dirty="0" smtClean="0"/>
              <a:t>Some Title ….</a:t>
            </a:r>
            <a:endParaRPr lang="en-US" dirty="0"/>
          </a:p>
        </p:txBody>
      </p:sp>
      <p:sp>
        <p:nvSpPr>
          <p:cNvPr id="14" name="Rectangle 13"/>
          <p:cNvSpPr>
            <a:spLocks noGrp="1" noChangeArrowheads="1"/>
          </p:cNvSpPr>
          <p:nvPr userDrawn="1"/>
        </p:nvSpPr>
        <p:spPr bwMode="auto">
          <a:xfrm>
            <a:off x="0" y="304800"/>
            <a:ext cx="9144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  <a:defRPr/>
            </a:pP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dirty="0">
                <a:solidFill>
                  <a:srgbClr val="F85E08"/>
                </a:solidFill>
              </a:rPr>
              <a:t/>
            </a:r>
            <a:br>
              <a:rPr lang="en-US" dirty="0">
                <a:solidFill>
                  <a:srgbClr val="F85E08"/>
                </a:solidFill>
              </a:rPr>
            </a:b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sz="4000" b="0" dirty="0" smtClean="0">
                <a:solidFill>
                  <a:srgbClr val="F85E08"/>
                </a:solidFill>
              </a:rPr>
              <a:t>Business </a:t>
            </a:r>
            <a:r>
              <a:rPr lang="en-US" sz="4000" b="0" dirty="0">
                <a:solidFill>
                  <a:srgbClr val="F85E08"/>
                </a:solidFill>
              </a:rPr>
              <a:t>Intelligence and Analytics: Systems for Decision </a:t>
            </a:r>
            <a:r>
              <a:rPr lang="en-US" sz="4000" b="0" dirty="0" smtClean="0">
                <a:solidFill>
                  <a:srgbClr val="F85E08"/>
                </a:solidFill>
              </a:rPr>
              <a:t>Support </a:t>
            </a:r>
          </a:p>
          <a:p>
            <a:pPr>
              <a:spcBef>
                <a:spcPts val="1200"/>
              </a:spcBef>
              <a:defRPr/>
            </a:pPr>
            <a:r>
              <a:rPr lang="en-US" sz="4000" b="0" dirty="0" smtClean="0">
                <a:solidFill>
                  <a:srgbClr val="F85E08"/>
                </a:solidFill>
              </a:rPr>
              <a:t>(10</a:t>
            </a:r>
            <a:r>
              <a:rPr lang="en-US" sz="4000" b="0" baseline="30000" dirty="0" smtClean="0">
                <a:solidFill>
                  <a:srgbClr val="F85E08"/>
                </a:solidFill>
              </a:rPr>
              <a:t>th</a:t>
            </a:r>
            <a:r>
              <a:rPr lang="en-US" sz="4000" b="0" dirty="0" smtClean="0">
                <a:solidFill>
                  <a:srgbClr val="F85E08"/>
                </a:solidFill>
              </a:rPr>
              <a:t> Edition)</a:t>
            </a:r>
            <a:endParaRPr lang="en-US" sz="4000" b="0" dirty="0">
              <a:solidFill>
                <a:srgbClr val="F85E08"/>
              </a:solidFill>
            </a:endParaRPr>
          </a:p>
        </p:txBody>
      </p:sp>
      <p:pic>
        <p:nvPicPr>
          <p:cNvPr id="15" name="Picture 2" descr="http://ecx.images-amazon.com/images/I/51L11n8dpnL._SX258_BO1,204,203,200_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857" y="2141538"/>
            <a:ext cx="1889222" cy="235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193088" cy="48006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50825"/>
            <a:ext cx="1951038" cy="58816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50825"/>
            <a:ext cx="5700712" cy="58816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02A8D-DDAC-497C-93D6-0F6E7DA747E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159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990600" y="6431578"/>
            <a:ext cx="73152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b">
            <a:spAutoFit/>
          </a:bodyPr>
          <a:lstStyle/>
          <a:p>
            <a:pPr algn="ctr">
              <a:spcBef>
                <a:spcPts val="600"/>
              </a:spcBef>
              <a:buClr>
                <a:schemeClr val="hlink"/>
              </a:buClr>
              <a:buSzPct val="110000"/>
              <a:buFont typeface="Wingdings" pitchFamily="2" charset="2"/>
              <a:buNone/>
              <a:defRPr/>
            </a:pPr>
            <a:r>
              <a:rPr lang="en-US" sz="1200" b="0" i="1" dirty="0">
                <a:solidFill>
                  <a:schemeClr val="tx1"/>
                </a:solidFill>
                <a:latin typeface="Arial" charset="0"/>
                <a:cs typeface="+mn-cs"/>
              </a:rPr>
              <a:t>     </a:t>
            </a:r>
            <a:r>
              <a:rPr lang="en-US" sz="1200" b="0" i="1" dirty="0">
                <a:solidFill>
                  <a:srgbClr val="0000CC"/>
                </a:solidFill>
                <a:latin typeface="Arial" charset="0"/>
                <a:cs typeface="+mn-cs"/>
              </a:rPr>
              <a:t>Copyright © </a:t>
            </a:r>
            <a:r>
              <a:rPr lang="en-US" sz="1200" b="0" i="1" dirty="0" smtClean="0">
                <a:solidFill>
                  <a:srgbClr val="0000CC"/>
                </a:solidFill>
                <a:latin typeface="Arial" charset="0"/>
                <a:cs typeface="+mn-cs"/>
              </a:rPr>
              <a:t>2014 </a:t>
            </a:r>
            <a:r>
              <a:rPr lang="en-US" sz="1200" b="0" i="1" dirty="0">
                <a:solidFill>
                  <a:srgbClr val="0000CC"/>
                </a:solidFill>
                <a:latin typeface="Arial" charset="0"/>
                <a:cs typeface="+mn-cs"/>
              </a:rPr>
              <a:t>Pearson Education, Inc. </a:t>
            </a:r>
            <a:endParaRPr lang="en-US" sz="1200" b="0" dirty="0">
              <a:solidFill>
                <a:srgbClr val="0000CC"/>
              </a:solidFill>
              <a:latin typeface="Arial" charset="0"/>
              <a:cs typeface="+mn-cs"/>
            </a:endParaRPr>
          </a:p>
        </p:txBody>
      </p:sp>
      <p:sp>
        <p:nvSpPr>
          <p:cNvPr id="92162" name="Rectangle 2"/>
          <p:cNvSpPr>
            <a:spLocks noChangeArrowheads="1"/>
          </p:cNvSpPr>
          <p:nvPr/>
        </p:nvSpPr>
        <p:spPr bwMode="ltGray">
          <a:xfrm>
            <a:off x="417513" y="731838"/>
            <a:ext cx="438150" cy="474662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ltGray">
          <a:xfrm>
            <a:off x="800100" y="731838"/>
            <a:ext cx="328613" cy="474662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4" name="Rectangle 4"/>
          <p:cNvSpPr>
            <a:spLocks noChangeArrowheads="1"/>
          </p:cNvSpPr>
          <p:nvPr/>
        </p:nvSpPr>
        <p:spPr bwMode="ltGray">
          <a:xfrm>
            <a:off x="541338" y="1154113"/>
            <a:ext cx="422275" cy="47466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5" name="Rectangle 5"/>
          <p:cNvSpPr>
            <a:spLocks noChangeArrowheads="1"/>
          </p:cNvSpPr>
          <p:nvPr/>
        </p:nvSpPr>
        <p:spPr bwMode="ltGray">
          <a:xfrm>
            <a:off x="911225" y="1154113"/>
            <a:ext cx="368300" cy="474662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6" name="Rectangle 6"/>
          <p:cNvSpPr>
            <a:spLocks noChangeArrowheads="1"/>
          </p:cNvSpPr>
          <p:nvPr/>
        </p:nvSpPr>
        <p:spPr bwMode="ltGray">
          <a:xfrm>
            <a:off x="127000" y="1081088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7" name="Rectangle 7"/>
          <p:cNvSpPr>
            <a:spLocks noChangeArrowheads="1"/>
          </p:cNvSpPr>
          <p:nvPr/>
        </p:nvSpPr>
        <p:spPr bwMode="gray">
          <a:xfrm>
            <a:off x="762000" y="623888"/>
            <a:ext cx="31750" cy="1052512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8" name="Rectangle 8"/>
          <p:cNvSpPr>
            <a:spLocks noChangeArrowheads="1"/>
          </p:cNvSpPr>
          <p:nvPr/>
        </p:nvSpPr>
        <p:spPr bwMode="gray">
          <a:xfrm>
            <a:off x="442913" y="1414463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9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31776"/>
            <a:ext cx="7793037" cy="1139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777875" y="1524000"/>
            <a:ext cx="8177213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92180" name="Text Box 20"/>
          <p:cNvSpPr txBox="1">
            <a:spLocks noChangeArrowheads="1"/>
          </p:cNvSpPr>
          <p:nvPr/>
        </p:nvSpPr>
        <p:spPr bwMode="auto">
          <a:xfrm>
            <a:off x="76200" y="6430962"/>
            <a:ext cx="6016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200" dirty="0" smtClean="0">
                <a:solidFill>
                  <a:srgbClr val="EE8411"/>
                </a:solidFill>
                <a:cs typeface="+mn-cs"/>
              </a:rPr>
              <a:t>8-</a:t>
            </a:r>
            <a:fld id="{930D3EF6-C8D8-4409-A7BA-DC47BF803ED5}" type="slidenum">
              <a:rPr lang="en-US" sz="1200" smtClean="0">
                <a:solidFill>
                  <a:srgbClr val="EE8411"/>
                </a:solidFill>
                <a:cs typeface="+mn-cs"/>
              </a:rPr>
              <a:pPr>
                <a:defRPr/>
              </a:pPr>
              <a:t>‹#›</a:t>
            </a:fld>
            <a:endParaRPr lang="en-US" sz="1200" dirty="0">
              <a:solidFill>
                <a:srgbClr val="EE8411"/>
              </a:solidFill>
              <a:cs typeface="+mn-cs"/>
            </a:endParaRPr>
          </a:p>
        </p:txBody>
      </p:sp>
      <p:sp>
        <p:nvSpPr>
          <p:cNvPr id="20" name="Rectangle 8"/>
          <p:cNvSpPr>
            <a:spLocks noChangeArrowheads="1"/>
          </p:cNvSpPr>
          <p:nvPr userDrawn="1"/>
        </p:nvSpPr>
        <p:spPr bwMode="gray">
          <a:xfrm>
            <a:off x="548265" y="644525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1" name="Rectangle 8"/>
          <p:cNvSpPr>
            <a:spLocks noChangeArrowheads="1"/>
          </p:cNvSpPr>
          <p:nvPr userDrawn="1"/>
        </p:nvSpPr>
        <p:spPr bwMode="gray">
          <a:xfrm>
            <a:off x="541337" y="670560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2" name="Rectangle 8"/>
          <p:cNvSpPr>
            <a:spLocks noChangeArrowheads="1"/>
          </p:cNvSpPr>
          <p:nvPr userDrawn="1"/>
        </p:nvSpPr>
        <p:spPr bwMode="gray">
          <a:xfrm>
            <a:off x="685800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4" name="Rectangle 8"/>
          <p:cNvSpPr>
            <a:spLocks noChangeArrowheads="1"/>
          </p:cNvSpPr>
          <p:nvPr userDrawn="1"/>
        </p:nvSpPr>
        <p:spPr bwMode="gray">
          <a:xfrm>
            <a:off x="8182552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  <p:sldLayoutId id="2147483665" r:id="rId12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l" rtl="0" eaLnBrk="0" fontAlgn="base" hangingPunct="0">
        <a:lnSpc>
          <a:spcPts val="4000"/>
        </a:lnSpc>
        <a:spcBef>
          <a:spcPct val="0"/>
        </a:spcBef>
        <a:spcAft>
          <a:spcPct val="0"/>
        </a:spcAft>
        <a:defRPr sz="4000">
          <a:solidFill>
            <a:srgbClr val="F85E08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folHlink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folHlink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folHlink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e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1.e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emf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57600"/>
            <a:ext cx="7086600" cy="2743200"/>
          </a:xfrm>
          <a:noFill/>
          <a:ln/>
        </p:spPr>
        <p:txBody>
          <a:bodyPr>
            <a:normAutofit/>
          </a:bodyPr>
          <a:lstStyle/>
          <a:p>
            <a:endParaRPr lang="en-US" sz="3200" b="1" dirty="0" smtClean="0">
              <a:solidFill>
                <a:srgbClr val="F85E08"/>
              </a:solidFill>
            </a:endParaRPr>
          </a:p>
          <a:p>
            <a:r>
              <a:rPr lang="en-US" sz="4000" b="1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</a:t>
            </a:r>
            <a:r>
              <a:rPr lang="en-US" sz="4000" b="1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6:</a:t>
            </a:r>
            <a:endParaRPr lang="en-US" sz="4000" b="1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en-US" sz="4000" dirty="0"/>
              <a:t>Web Analytics, Web Mining, and Social Analytics</a:t>
            </a:r>
          </a:p>
          <a:p>
            <a:pPr eaLnBrk="1" hangingPunct="1">
              <a:defRPr/>
            </a:pPr>
            <a:endParaRPr lang="en-US" sz="4000" dirty="0"/>
          </a:p>
          <a:p>
            <a:endParaRPr lang="en-US" sz="4000" b="1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381000" y="1600200"/>
            <a:ext cx="8458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</a:pP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>
                <a:solidFill>
                  <a:srgbClr val="F85E08"/>
                </a:solidFill>
              </a:rPr>
              <a:t/>
            </a:r>
            <a:br>
              <a:rPr lang="en-US" sz="5400" b="1" dirty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>Data Handling &amp; Business Intelligence: </a:t>
            </a:r>
            <a:br>
              <a:rPr lang="en-US" sz="5400" b="1" dirty="0" smtClean="0">
                <a:solidFill>
                  <a:srgbClr val="F85E08"/>
                </a:solidFill>
              </a:rPr>
            </a:br>
            <a:endParaRPr lang="en-US" sz="4400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8678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7971000" cy="4800600"/>
          </a:xfrm>
        </p:spPr>
        <p:txBody>
          <a:bodyPr/>
          <a:lstStyle/>
          <a:p>
            <a:r>
              <a:rPr lang="en-US" sz="2800" dirty="0"/>
              <a:t>Define Web mining and understand </a:t>
            </a:r>
            <a:r>
              <a:rPr lang="en-US" sz="2800" dirty="0" smtClean="0"/>
              <a:t>its taxonomy </a:t>
            </a:r>
            <a:r>
              <a:rPr lang="en-US" sz="2800" dirty="0"/>
              <a:t>and its application areas</a:t>
            </a:r>
          </a:p>
          <a:p>
            <a:r>
              <a:rPr lang="en-US" sz="2800" dirty="0" smtClean="0"/>
              <a:t>Differentiate </a:t>
            </a:r>
            <a:r>
              <a:rPr lang="en-US" sz="2800" dirty="0"/>
              <a:t>between Web </a:t>
            </a:r>
            <a:r>
              <a:rPr lang="en-US" sz="2800" dirty="0" smtClean="0"/>
              <a:t>content mining </a:t>
            </a:r>
            <a:r>
              <a:rPr lang="en-US" sz="2800" dirty="0"/>
              <a:t>and Web structure mining</a:t>
            </a:r>
          </a:p>
          <a:p>
            <a:r>
              <a:rPr lang="en-US" sz="2800" dirty="0" smtClean="0"/>
              <a:t>Understand </a:t>
            </a:r>
            <a:r>
              <a:rPr lang="en-US" sz="2800" dirty="0"/>
              <a:t>the internals of Web </a:t>
            </a:r>
            <a:r>
              <a:rPr lang="en-US" sz="2800" dirty="0" smtClean="0"/>
              <a:t>search engines</a:t>
            </a:r>
          </a:p>
          <a:p>
            <a:r>
              <a:rPr lang="en-US" sz="2800" dirty="0" smtClean="0"/>
              <a:t>Learn </a:t>
            </a:r>
            <a:r>
              <a:rPr lang="en-US" sz="2800" dirty="0"/>
              <a:t>the details about search </a:t>
            </a:r>
            <a:r>
              <a:rPr lang="en-US" sz="2800" dirty="0" smtClean="0"/>
              <a:t>engine optimization</a:t>
            </a:r>
            <a:endParaRPr lang="en-US" sz="2800" dirty="0"/>
          </a:p>
          <a:p>
            <a:r>
              <a:rPr lang="en-US" sz="2800" dirty="0" smtClean="0"/>
              <a:t>Define </a:t>
            </a:r>
            <a:r>
              <a:rPr lang="en-US" sz="2800" dirty="0"/>
              <a:t>Web usage mining and learn </a:t>
            </a:r>
            <a:r>
              <a:rPr lang="en-US" sz="2800" dirty="0" smtClean="0"/>
              <a:t>its business </a:t>
            </a:r>
            <a:r>
              <a:rPr lang="en-US" sz="2800" dirty="0"/>
              <a:t>application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76603" y="6019800"/>
            <a:ext cx="2056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0" i="1" dirty="0" smtClean="0">
                <a:solidFill>
                  <a:srgbClr val="F85E08"/>
                </a:solidFill>
              </a:rPr>
              <a:t>(Continued…)</a:t>
            </a:r>
            <a:endParaRPr lang="en-US" sz="2400" b="0" i="1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2572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Describe the Web analytics </a:t>
            </a:r>
            <a:r>
              <a:rPr lang="en-US" sz="2800" dirty="0" smtClean="0"/>
              <a:t>maturity model </a:t>
            </a:r>
            <a:r>
              <a:rPr lang="en-US" sz="2800" dirty="0"/>
              <a:t>and its use cases</a:t>
            </a:r>
          </a:p>
          <a:p>
            <a:r>
              <a:rPr lang="en-US" sz="2800" dirty="0" smtClean="0"/>
              <a:t>Understand </a:t>
            </a:r>
            <a:r>
              <a:rPr lang="en-US" sz="2800" dirty="0"/>
              <a:t>social networks and </a:t>
            </a:r>
            <a:r>
              <a:rPr lang="en-US" sz="2800" dirty="0" smtClean="0"/>
              <a:t>social analytics </a:t>
            </a:r>
            <a:r>
              <a:rPr lang="en-US" sz="2800" dirty="0"/>
              <a:t>and their practical applications</a:t>
            </a:r>
          </a:p>
          <a:p>
            <a:r>
              <a:rPr lang="en-US" sz="2800" dirty="0" smtClean="0"/>
              <a:t>Define </a:t>
            </a:r>
            <a:r>
              <a:rPr lang="en-US" sz="2800" i="1" dirty="0"/>
              <a:t>social network analysis </a:t>
            </a:r>
            <a:r>
              <a:rPr lang="en-US" sz="2800" dirty="0" smtClean="0"/>
              <a:t>and become </a:t>
            </a:r>
            <a:r>
              <a:rPr lang="en-US" sz="2800" dirty="0"/>
              <a:t>familiar with its </a:t>
            </a:r>
            <a:r>
              <a:rPr lang="en-US" sz="2800" dirty="0" smtClean="0"/>
              <a:t>application areas</a:t>
            </a:r>
            <a:endParaRPr lang="en-US" sz="2800" dirty="0"/>
          </a:p>
          <a:p>
            <a:r>
              <a:rPr lang="en-US" sz="2800" dirty="0" smtClean="0"/>
              <a:t>Understand </a:t>
            </a:r>
            <a:r>
              <a:rPr lang="en-US" sz="2800" dirty="0"/>
              <a:t>social media analytics </a:t>
            </a:r>
            <a:r>
              <a:rPr lang="en-US" sz="2800" dirty="0" smtClean="0"/>
              <a:t>and its </a:t>
            </a:r>
            <a:r>
              <a:rPr lang="en-US" sz="2800" dirty="0"/>
              <a:t>use for better customer engagement</a:t>
            </a:r>
          </a:p>
        </p:txBody>
      </p:sp>
    </p:spTree>
    <p:extLst>
      <p:ext uri="{BB962C8B-B14F-4D97-AF65-F5344CB8AC3E}">
        <p14:creationId xmlns:p14="http://schemas.microsoft.com/office/powerpoint/2010/main" val="153280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Opening Vignette…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0"/>
            <a:ext cx="83820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Security First </a:t>
            </a:r>
            <a:r>
              <a:rPr lang="en-US" sz="36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Insurance Deepens </a:t>
            </a: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Connection with </a:t>
            </a:r>
            <a:r>
              <a:rPr lang="en-US" sz="36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Policyholders</a:t>
            </a:r>
          </a:p>
          <a:p>
            <a:pPr marL="0" indent="0">
              <a:buNone/>
            </a:pPr>
            <a:endParaRPr lang="en-US" sz="2400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dirty="0" smtClean="0"/>
              <a:t>Situation</a:t>
            </a:r>
          </a:p>
          <a:p>
            <a:r>
              <a:rPr lang="en-US" dirty="0" smtClean="0"/>
              <a:t>Problem</a:t>
            </a:r>
          </a:p>
          <a:p>
            <a:r>
              <a:rPr lang="en-US" dirty="0" smtClean="0"/>
              <a:t>Solution</a:t>
            </a:r>
          </a:p>
          <a:p>
            <a:r>
              <a:rPr lang="en-US" dirty="0" smtClean="0"/>
              <a:t>Results</a:t>
            </a:r>
          </a:p>
          <a:p>
            <a:r>
              <a:rPr lang="en-US" dirty="0" smtClean="0"/>
              <a:t>Answer &amp; discuss the case questions.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5742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 for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Opening </a:t>
            </a:r>
            <a:r>
              <a:rPr lang="en-US" dirty="0"/>
              <a:t>Vignette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53400" cy="4876800"/>
          </a:xfrm>
        </p:spPr>
        <p:txBody>
          <a:bodyPr>
            <a:noAutofit/>
          </a:bodyPr>
          <a:lstStyle/>
          <a:p>
            <a:pPr marL="347663" indent="-347663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sz="2600" dirty="0" smtClean="0"/>
              <a:t>What </a:t>
            </a:r>
            <a:r>
              <a:rPr lang="en-US" sz="2600" dirty="0"/>
              <a:t>does Security First do?</a:t>
            </a:r>
          </a:p>
          <a:p>
            <a:pPr marL="347663" indent="-347663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sz="2600" dirty="0" smtClean="0"/>
              <a:t>What </a:t>
            </a:r>
            <a:r>
              <a:rPr lang="en-US" sz="2600" dirty="0"/>
              <a:t>were the main challenges Security First was facing?</a:t>
            </a:r>
          </a:p>
          <a:p>
            <a:pPr marL="347663" indent="-347663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sz="2600" dirty="0" smtClean="0"/>
              <a:t>What </a:t>
            </a:r>
            <a:r>
              <a:rPr lang="en-US" sz="2600" dirty="0"/>
              <a:t>was the proposed solution approach? What types of analytics were </a:t>
            </a:r>
            <a:r>
              <a:rPr lang="en-US" sz="2600" dirty="0" smtClean="0"/>
              <a:t>integrated in </a:t>
            </a:r>
            <a:r>
              <a:rPr lang="en-US" sz="2600" dirty="0"/>
              <a:t>the solution?</a:t>
            </a:r>
          </a:p>
          <a:p>
            <a:pPr marL="347663" indent="-347663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sz="2600" dirty="0" smtClean="0"/>
              <a:t>Based </a:t>
            </a:r>
            <a:r>
              <a:rPr lang="en-US" sz="2600" dirty="0"/>
              <a:t>on what you learn from the vignette, what do you think are the </a:t>
            </a:r>
            <a:r>
              <a:rPr lang="en-US" sz="2600" dirty="0" smtClean="0"/>
              <a:t>relationships between </a:t>
            </a:r>
            <a:r>
              <a:rPr lang="en-US" sz="2600" dirty="0"/>
              <a:t>Web analytics, text mining, and sentiment analysis?</a:t>
            </a:r>
          </a:p>
          <a:p>
            <a:pPr marL="347663" indent="-347663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sz="2600" dirty="0" smtClean="0"/>
              <a:t>What </a:t>
            </a:r>
            <a:r>
              <a:rPr lang="en-US" sz="2600" dirty="0"/>
              <a:t>were the results Security First obtained? Were any surprising benefits realized?</a:t>
            </a:r>
          </a:p>
        </p:txBody>
      </p:sp>
    </p:spTree>
    <p:extLst>
      <p:ext uri="{BB962C8B-B14F-4D97-AF65-F5344CB8AC3E}">
        <p14:creationId xmlns:p14="http://schemas.microsoft.com/office/powerpoint/2010/main" val="40115319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Mining 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Web is the largest repository of data</a:t>
            </a:r>
          </a:p>
          <a:p>
            <a:r>
              <a:rPr lang="en-US" sz="3200" dirty="0" smtClean="0"/>
              <a:t>Data is in HTML, XML, text format</a:t>
            </a:r>
          </a:p>
          <a:p>
            <a:r>
              <a:rPr lang="en-US" sz="3200" dirty="0" smtClean="0"/>
              <a:t>Challenges (of processing Web data)</a:t>
            </a:r>
          </a:p>
          <a:p>
            <a:pPr lvl="1"/>
            <a:r>
              <a:rPr lang="en-US" sz="2800" dirty="0" smtClean="0"/>
              <a:t>The Web is too big for effective data mining</a:t>
            </a:r>
          </a:p>
          <a:p>
            <a:pPr lvl="1"/>
            <a:r>
              <a:rPr lang="en-US" sz="2800" dirty="0" smtClean="0"/>
              <a:t>The Web is too complex</a:t>
            </a:r>
          </a:p>
          <a:p>
            <a:pPr lvl="1"/>
            <a:r>
              <a:rPr lang="en-US" sz="2800" dirty="0" smtClean="0"/>
              <a:t>The Web is too dynamic</a:t>
            </a:r>
          </a:p>
          <a:p>
            <a:pPr lvl="1"/>
            <a:r>
              <a:rPr lang="en-US" sz="2800" dirty="0" smtClean="0"/>
              <a:t>The Web is not specific to a domain</a:t>
            </a:r>
          </a:p>
          <a:p>
            <a:pPr lvl="1"/>
            <a:r>
              <a:rPr lang="en-US" sz="2800" dirty="0" smtClean="0"/>
              <a:t>The Web has everything</a:t>
            </a:r>
            <a:endParaRPr lang="en-US" sz="1050" dirty="0" smtClean="0"/>
          </a:p>
          <a:p>
            <a:r>
              <a:rPr lang="en-US" sz="3200" dirty="0" smtClean="0">
                <a:solidFill>
                  <a:srgbClr val="FF3300"/>
                </a:solidFill>
              </a:rPr>
              <a:t>Opportunities and challenges are great! </a:t>
            </a:r>
            <a:endParaRPr lang="en-US" sz="32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1242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0"/>
            <a:ext cx="8382000" cy="5486400"/>
          </a:xfrm>
        </p:spPr>
        <p:txBody>
          <a:bodyPr/>
          <a:lstStyle/>
          <a:p>
            <a:r>
              <a:rPr lang="en-US" sz="30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 mining </a:t>
            </a:r>
            <a:r>
              <a:rPr lang="en-US" sz="3000" dirty="0" smtClean="0">
                <a:solidFill>
                  <a:srgbClr val="0000CC"/>
                </a:solidFill>
              </a:rPr>
              <a:t>(or Web data mining) is the </a:t>
            </a:r>
            <a:r>
              <a:rPr lang="en-US" sz="3000" u="sng" dirty="0" smtClean="0">
                <a:solidFill>
                  <a:srgbClr val="0000CC"/>
                </a:solidFill>
              </a:rPr>
              <a:t>process</a:t>
            </a:r>
            <a:r>
              <a:rPr lang="en-US" sz="3000" dirty="0" smtClean="0">
                <a:solidFill>
                  <a:srgbClr val="0000CC"/>
                </a:solidFill>
              </a:rPr>
              <a:t> of discovering intrinsic relationships from Web data (textual, linkage, or usage)</a:t>
            </a:r>
          </a:p>
          <a:p>
            <a:r>
              <a:rPr lang="en-US" sz="3000" dirty="0" smtClean="0">
                <a:solidFill>
                  <a:srgbClr val="0000CC"/>
                </a:solidFill>
              </a:rPr>
              <a:t>Is it the same as data mining on data generated on the Internet?</a:t>
            </a:r>
          </a:p>
          <a:p>
            <a:r>
              <a:rPr lang="en-US" sz="3000" dirty="0" smtClean="0">
                <a:solidFill>
                  <a:srgbClr val="0000CC"/>
                </a:solidFill>
              </a:rPr>
              <a:t>Web data?</a:t>
            </a:r>
          </a:p>
          <a:p>
            <a:pPr lvl="1"/>
            <a:r>
              <a:rPr lang="en-US" dirty="0" smtClean="0">
                <a:solidFill>
                  <a:srgbClr val="0000CC"/>
                </a:solidFill>
              </a:rPr>
              <a:t>Content, Link, Log, …</a:t>
            </a:r>
            <a:endParaRPr lang="en-US" sz="1800" dirty="0" smtClean="0">
              <a:solidFill>
                <a:srgbClr val="0000CC"/>
              </a:solidFill>
            </a:endParaRPr>
          </a:p>
          <a:p>
            <a:r>
              <a:rPr lang="en-US" sz="3000" dirty="0" smtClean="0">
                <a:solidFill>
                  <a:srgbClr val="0000CC"/>
                </a:solidFill>
              </a:rPr>
              <a:t>Web Mining versus Web Analytics</a:t>
            </a:r>
          </a:p>
          <a:p>
            <a:pPr lvl="1"/>
            <a:r>
              <a:rPr lang="en-US" dirty="0" smtClean="0">
                <a:solidFill>
                  <a:srgbClr val="0000CC"/>
                </a:solidFill>
              </a:rPr>
              <a:t>Look at the simple taxonomy on the next slide</a:t>
            </a:r>
            <a:endParaRPr lang="en-US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737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Mining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672" y="1524000"/>
            <a:ext cx="7674728" cy="485656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420320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Content/Structure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0"/>
            <a:ext cx="83820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Mining the textual content on the Web</a:t>
            </a:r>
          </a:p>
          <a:p>
            <a:r>
              <a:rPr lang="en-US" dirty="0" smtClean="0"/>
              <a:t>Data collection via Web Crawlers/Spiders</a:t>
            </a:r>
          </a:p>
          <a:p>
            <a:pPr lvl="3"/>
            <a:endParaRPr lang="en-US" dirty="0" smtClean="0"/>
          </a:p>
          <a:p>
            <a:r>
              <a:rPr lang="en-US" dirty="0" smtClean="0"/>
              <a:t>Web pages include hyperlinks</a:t>
            </a:r>
          </a:p>
          <a:p>
            <a:pPr lvl="1"/>
            <a:r>
              <a:rPr lang="en-US" dirty="0" smtClean="0"/>
              <a:t>Authoritative pages</a:t>
            </a:r>
          </a:p>
          <a:p>
            <a:pPr lvl="1"/>
            <a:r>
              <a:rPr lang="en-US" dirty="0" smtClean="0"/>
              <a:t>Hubs </a:t>
            </a:r>
          </a:p>
          <a:p>
            <a:pPr lvl="1"/>
            <a:r>
              <a:rPr lang="en-US" dirty="0" smtClean="0"/>
              <a:t>hyperlink-induced topic search (HITS) alg.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2320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Case 8.1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524000"/>
            <a:ext cx="8269288" cy="4800600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Identifying Extremist Groups with Web Link and Content Analysis</a:t>
            </a:r>
          </a:p>
          <a:p>
            <a:endParaRPr lang="en-US" sz="2400" dirty="0" smtClean="0"/>
          </a:p>
          <a:p>
            <a:pPr marL="0" indent="0">
              <a:buNone/>
            </a:pPr>
            <a:r>
              <a:rPr lang="en-US" u="sng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How </a:t>
            </a:r>
            <a:r>
              <a:rPr lang="en-US" sz="2800" dirty="0"/>
              <a:t>can Web link/content analysis be used </a:t>
            </a:r>
            <a:r>
              <a:rPr lang="en-US" sz="2800" dirty="0" smtClean="0"/>
              <a:t>to identify </a:t>
            </a:r>
            <a:r>
              <a:rPr lang="en-US" sz="2800" dirty="0"/>
              <a:t>extremist groups?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What </a:t>
            </a:r>
            <a:r>
              <a:rPr lang="en-US" sz="2800" dirty="0"/>
              <a:t>do you think are the challenges and </a:t>
            </a:r>
            <a:r>
              <a:rPr lang="en-US" sz="2800" dirty="0" smtClean="0"/>
              <a:t>the potential </a:t>
            </a:r>
            <a:r>
              <a:rPr lang="en-US" sz="2800" dirty="0"/>
              <a:t>solution to such intelligence </a:t>
            </a:r>
            <a:r>
              <a:rPr lang="en-US" sz="2800" dirty="0" smtClean="0"/>
              <a:t>gathering activities</a:t>
            </a:r>
            <a:r>
              <a:rPr lang="en-US" sz="2800" dirty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36102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Search Engines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05800" cy="4800600"/>
          </a:xfrm>
        </p:spPr>
        <p:txBody>
          <a:bodyPr/>
          <a:lstStyle/>
          <a:p>
            <a:r>
              <a:rPr lang="en-US" sz="3000" dirty="0" smtClean="0"/>
              <a:t>Google, Bing, Yahoo, …</a:t>
            </a:r>
          </a:p>
          <a:p>
            <a:r>
              <a:rPr lang="en-US" sz="3000" dirty="0" smtClean="0"/>
              <a:t>For what reason do you use search engines?</a:t>
            </a:r>
          </a:p>
          <a:p>
            <a:r>
              <a:rPr lang="en-US" sz="3000" dirty="0" smtClean="0">
                <a:solidFill>
                  <a:srgbClr val="F85E08"/>
                </a:solidFill>
              </a:rPr>
              <a:t>Search engine </a:t>
            </a:r>
            <a:r>
              <a:rPr lang="en-US" sz="3000" dirty="0" smtClean="0"/>
              <a:t>is a software </a:t>
            </a:r>
            <a:r>
              <a:rPr lang="en-US" sz="3000" dirty="0"/>
              <a:t>program that searches for documents (Internet sites or files) based on the </a:t>
            </a:r>
            <a:r>
              <a:rPr lang="en-US" sz="3000" dirty="0" smtClean="0"/>
              <a:t>keywords (individual </a:t>
            </a:r>
            <a:r>
              <a:rPr lang="en-US" sz="3000" dirty="0"/>
              <a:t>words, multi-word terms, or a complete sentence) that users have provided </a:t>
            </a:r>
            <a:r>
              <a:rPr lang="en-US" sz="3000" dirty="0" smtClean="0"/>
              <a:t>that have </a:t>
            </a:r>
            <a:r>
              <a:rPr lang="en-US" sz="3000" dirty="0"/>
              <a:t>to do with the subject of their </a:t>
            </a:r>
            <a:r>
              <a:rPr lang="en-US" sz="3000" dirty="0" smtClean="0"/>
              <a:t>inquiry</a:t>
            </a:r>
          </a:p>
          <a:p>
            <a:r>
              <a:rPr lang="en-US" dirty="0" smtClean="0"/>
              <a:t>They are the </a:t>
            </a:r>
            <a:r>
              <a:rPr lang="en-US" dirty="0"/>
              <a:t>workhorses of </a:t>
            </a:r>
            <a:r>
              <a:rPr lang="en-US" dirty="0" smtClean="0"/>
              <a:t>the Internet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4702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Structure of a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Typical </a:t>
            </a:r>
            <a:r>
              <a:rPr lang="en-US" dirty="0"/>
              <a:t>Internet Search Engine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133600"/>
            <a:ext cx="8737600" cy="3276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47513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Anatomy of a Search Engine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Development Cycle</a:t>
            </a:r>
          </a:p>
          <a:p>
            <a:pPr lvl="1"/>
            <a:r>
              <a:rPr lang="en-US" dirty="0" smtClean="0"/>
              <a:t>Web Crawler</a:t>
            </a:r>
          </a:p>
          <a:p>
            <a:pPr lvl="1"/>
            <a:r>
              <a:rPr lang="en-US" dirty="0" smtClean="0"/>
              <a:t>Document Indexer</a:t>
            </a:r>
          </a:p>
          <a:p>
            <a:pPr lvl="1"/>
            <a:r>
              <a:rPr lang="en-US" dirty="0" smtClean="0"/>
              <a:t>Steps</a:t>
            </a:r>
          </a:p>
          <a:p>
            <a:pPr lvl="2"/>
            <a:r>
              <a:rPr lang="en-US" dirty="0" smtClean="0">
                <a:solidFill>
                  <a:srgbClr val="F85E08"/>
                </a:solidFill>
              </a:rPr>
              <a:t>Step 1 </a:t>
            </a:r>
            <a:r>
              <a:rPr lang="en-US" dirty="0" smtClean="0"/>
              <a:t>– Pre-Processing the Documents</a:t>
            </a:r>
          </a:p>
          <a:p>
            <a:pPr lvl="3"/>
            <a:r>
              <a:rPr lang="en-US" dirty="0" smtClean="0"/>
              <a:t>Collecting, organizing, and storing</a:t>
            </a:r>
          </a:p>
          <a:p>
            <a:pPr lvl="2"/>
            <a:r>
              <a:rPr lang="en-US" dirty="0" smtClean="0">
                <a:solidFill>
                  <a:srgbClr val="F85E08"/>
                </a:solidFill>
              </a:rPr>
              <a:t>Step 2</a:t>
            </a:r>
            <a:r>
              <a:rPr lang="en-US" dirty="0" smtClean="0"/>
              <a:t> – Parsing the Documents</a:t>
            </a:r>
          </a:p>
          <a:p>
            <a:pPr lvl="2"/>
            <a:r>
              <a:rPr lang="en-US" dirty="0" smtClean="0">
                <a:solidFill>
                  <a:srgbClr val="F85E08"/>
                </a:solidFill>
              </a:rPr>
              <a:t>Step 3</a:t>
            </a:r>
            <a:r>
              <a:rPr lang="en-US" dirty="0" smtClean="0"/>
              <a:t> – Creating the Term-by-Document Matrix</a:t>
            </a:r>
          </a:p>
          <a:p>
            <a:pPr lvl="3"/>
            <a:r>
              <a:rPr lang="en-US" dirty="0" smtClean="0"/>
              <a:t>How to represent the values (numeric, binary, …)</a:t>
            </a:r>
          </a:p>
          <a:p>
            <a:pPr lvl="3"/>
            <a:r>
              <a:rPr lang="en-US" dirty="0" smtClean="0"/>
              <a:t>Term Frequency / Inverse Document Frequency</a:t>
            </a:r>
          </a:p>
        </p:txBody>
      </p:sp>
    </p:spTree>
    <p:extLst>
      <p:ext uri="{BB962C8B-B14F-4D97-AF65-F5344CB8AC3E}">
        <p14:creationId xmlns:p14="http://schemas.microsoft.com/office/powerpoint/2010/main" val="15295762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Anatomy of a Search Engine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rgbClr val="F85E08"/>
              </a:buClr>
              <a:buSzPct val="80000"/>
              <a:buFont typeface="+mj-lt"/>
              <a:buAutoNum type="arabicPeriod" startAt="2"/>
            </a:pPr>
            <a:r>
              <a:rPr lang="en-US" sz="36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Response Cycle</a:t>
            </a:r>
          </a:p>
          <a:p>
            <a:pPr lvl="1"/>
            <a:r>
              <a:rPr lang="en-US" dirty="0"/>
              <a:t>Query Analyzer</a:t>
            </a:r>
            <a:endParaRPr lang="en-US" dirty="0" smtClean="0"/>
          </a:p>
          <a:p>
            <a:pPr lvl="1"/>
            <a:r>
              <a:rPr lang="en-US" dirty="0"/>
              <a:t>Document </a:t>
            </a:r>
            <a:r>
              <a:rPr lang="en-US" dirty="0" smtClean="0"/>
              <a:t>Matcher/Ranker</a:t>
            </a:r>
          </a:p>
          <a:p>
            <a:pPr lvl="3"/>
            <a:endParaRPr lang="en-US" dirty="0"/>
          </a:p>
          <a:p>
            <a:r>
              <a:rPr lang="en-US" sz="3600" dirty="0" smtClean="0"/>
              <a:t>How does Google do it?</a:t>
            </a:r>
          </a:p>
          <a:p>
            <a:pPr lvl="1"/>
            <a:r>
              <a:rPr lang="en-US" dirty="0" smtClean="0"/>
              <a:t>Googlebot</a:t>
            </a:r>
          </a:p>
          <a:p>
            <a:pPr lvl="1"/>
            <a:r>
              <a:rPr lang="en-US" dirty="0" smtClean="0"/>
              <a:t>Google indexer</a:t>
            </a:r>
          </a:p>
          <a:p>
            <a:pPr lvl="1"/>
            <a:r>
              <a:rPr lang="en-US" dirty="0" smtClean="0"/>
              <a:t>Google Query Processor</a:t>
            </a:r>
          </a:p>
        </p:txBody>
      </p:sp>
    </p:spTree>
    <p:extLst>
      <p:ext uri="{BB962C8B-B14F-4D97-AF65-F5344CB8AC3E}">
        <p14:creationId xmlns:p14="http://schemas.microsoft.com/office/powerpoint/2010/main" val="14443146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Technology Insights </a:t>
            </a:r>
            <a:r>
              <a:rPr lang="en-US" dirty="0" smtClean="0"/>
              <a:t>8.1</a:t>
            </a:r>
            <a:br>
              <a:rPr lang="en-US" dirty="0" smtClean="0"/>
            </a:br>
            <a:r>
              <a:rPr lang="en-US" dirty="0"/>
              <a:t>PageRank 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3429000" cy="3733800"/>
          </a:xfrm>
        </p:spPr>
        <p:txBody>
          <a:bodyPr/>
          <a:lstStyle/>
          <a:p>
            <a:r>
              <a:rPr lang="en-US" sz="2800" dirty="0"/>
              <a:t>PageRank is a link </a:t>
            </a:r>
            <a:r>
              <a:rPr lang="en-US" sz="2800" dirty="0" smtClean="0"/>
              <a:t>analysis algorithm</a:t>
            </a:r>
            <a:endParaRPr lang="en-US" sz="2800" dirty="0"/>
          </a:p>
          <a:p>
            <a:pPr lvl="1"/>
            <a:r>
              <a:rPr lang="en-US" sz="2400" dirty="0" smtClean="0">
                <a:sym typeface="Wingdings" panose="05000000000000000000" pitchFamily="2" charset="2"/>
              </a:rPr>
              <a:t> </a:t>
            </a:r>
            <a:r>
              <a:rPr lang="en-US" sz="2400" dirty="0" smtClean="0"/>
              <a:t>Larry Page</a:t>
            </a:r>
          </a:p>
          <a:p>
            <a:r>
              <a:rPr lang="en-US" sz="2800" dirty="0" smtClean="0"/>
              <a:t>Outcome of a research project at Stanford </a:t>
            </a:r>
            <a:r>
              <a:rPr lang="en-US" sz="2800" dirty="0"/>
              <a:t>University in </a:t>
            </a:r>
            <a:r>
              <a:rPr lang="en-US" sz="2800" dirty="0" smtClean="0"/>
              <a:t>1996</a:t>
            </a:r>
          </a:p>
          <a:p>
            <a:r>
              <a:rPr lang="en-US" sz="2800" dirty="0" smtClean="0"/>
              <a:t>The “secret sauce” in Google</a:t>
            </a:r>
            <a:endParaRPr lang="en-US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827" y="1524000"/>
            <a:ext cx="5215973" cy="419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5715000"/>
            <a:ext cx="5638800" cy="692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74588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Case 8.2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93088" cy="4800600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IGN Increases Search Traffic by 1500 </a:t>
            </a:r>
            <a:r>
              <a:rPr lang="en-US" sz="36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Percent with SEO</a:t>
            </a:r>
            <a:endParaRPr lang="en-US" sz="3600" dirty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sz="2400" dirty="0" smtClean="0"/>
          </a:p>
          <a:p>
            <a:pPr marL="0" indent="0">
              <a:buNone/>
            </a:pPr>
            <a:r>
              <a:rPr lang="en-US" u="sng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How </a:t>
            </a:r>
            <a:r>
              <a:rPr lang="en-US" dirty="0"/>
              <a:t>did IGN dramatically increase search </a:t>
            </a:r>
            <a:r>
              <a:rPr lang="en-US" dirty="0" smtClean="0"/>
              <a:t>traffic to </a:t>
            </a:r>
            <a:r>
              <a:rPr lang="en-US" dirty="0"/>
              <a:t>its Web portals?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What </a:t>
            </a:r>
            <a:r>
              <a:rPr lang="en-US" dirty="0"/>
              <a:t>were the challenges, the proposed </a:t>
            </a:r>
            <a:r>
              <a:rPr lang="en-US" dirty="0" smtClean="0"/>
              <a:t>solution, and </a:t>
            </a:r>
            <a:r>
              <a:rPr lang="en-US" dirty="0"/>
              <a:t>the obtained results?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9874238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31776"/>
            <a:ext cx="7916862" cy="1139824"/>
          </a:xfrm>
        </p:spPr>
        <p:txBody>
          <a:bodyPr/>
          <a:lstStyle/>
          <a:p>
            <a:r>
              <a:rPr lang="en-US" dirty="0"/>
              <a:t>Search Engine </a:t>
            </a:r>
            <a:r>
              <a:rPr lang="en-US" dirty="0" smtClean="0"/>
              <a:t>Optimization (SEO)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05800" cy="4800600"/>
          </a:xfrm>
        </p:spPr>
        <p:txBody>
          <a:bodyPr/>
          <a:lstStyle/>
          <a:p>
            <a:r>
              <a:rPr lang="en-US" sz="2800" dirty="0" smtClean="0"/>
              <a:t>It is </a:t>
            </a:r>
            <a:r>
              <a:rPr lang="en-US" sz="2800" dirty="0"/>
              <a:t>the intentional activity of affecting the visibility </a:t>
            </a:r>
            <a:r>
              <a:rPr lang="en-US" sz="2800" dirty="0" smtClean="0"/>
              <a:t>of an </a:t>
            </a:r>
            <a:r>
              <a:rPr lang="en-US" sz="2800" dirty="0"/>
              <a:t>e-commerce site or a Web site in a search engine’s natural (unpaid or organic) </a:t>
            </a:r>
            <a:r>
              <a:rPr lang="en-US" sz="2800" dirty="0" smtClean="0"/>
              <a:t>search results</a:t>
            </a:r>
          </a:p>
          <a:p>
            <a:r>
              <a:rPr lang="en-US" sz="2800" dirty="0" smtClean="0"/>
              <a:t>Part of an </a:t>
            </a:r>
            <a:r>
              <a:rPr lang="en-US" sz="2800" dirty="0"/>
              <a:t>Internet marketing </a:t>
            </a:r>
            <a:r>
              <a:rPr lang="en-US" sz="2800" dirty="0" smtClean="0"/>
              <a:t>strategy</a:t>
            </a:r>
          </a:p>
          <a:p>
            <a:r>
              <a:rPr lang="en-US" sz="2800" dirty="0" smtClean="0"/>
              <a:t>Based on knowing how a search engine works </a:t>
            </a:r>
          </a:p>
          <a:p>
            <a:pPr lvl="1"/>
            <a:r>
              <a:rPr lang="en-US" sz="2400" dirty="0" smtClean="0"/>
              <a:t>Content, HTML, keywords, external links, …</a:t>
            </a:r>
          </a:p>
          <a:p>
            <a:r>
              <a:rPr lang="en-US" sz="2800" dirty="0" smtClean="0"/>
              <a:t>Indexing based on …</a:t>
            </a:r>
          </a:p>
          <a:p>
            <a:pPr lvl="1"/>
            <a:r>
              <a:rPr lang="en-US" sz="2400" dirty="0" smtClean="0"/>
              <a:t>Webmaster submission of URL</a:t>
            </a:r>
          </a:p>
          <a:p>
            <a:pPr lvl="1"/>
            <a:r>
              <a:rPr lang="en-US" sz="2400" dirty="0" smtClean="0"/>
              <a:t>Proactively </a:t>
            </a:r>
            <a:r>
              <a:rPr lang="en-US" sz="2400" dirty="0"/>
              <a:t>and continuously crawling the </a:t>
            </a:r>
            <a:r>
              <a:rPr lang="en-US" sz="2400" dirty="0" smtClean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40272108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 15 Most </a:t>
            </a:r>
            <a:r>
              <a:rPr lang="en-US" dirty="0"/>
              <a:t>Popular Search </a:t>
            </a:r>
            <a:r>
              <a:rPr lang="en-US" dirty="0" smtClean="0"/>
              <a:t>Engines </a:t>
            </a:r>
            <a:r>
              <a:rPr lang="en-US" sz="3200" dirty="0" smtClean="0"/>
              <a:t>(</a:t>
            </a:r>
            <a:r>
              <a:rPr lang="en-US" sz="3200" dirty="0">
                <a:solidFill>
                  <a:srgbClr val="0000CC"/>
                </a:solidFill>
              </a:rPr>
              <a:t>by </a:t>
            </a:r>
            <a:r>
              <a:rPr lang="en-US" sz="3200" dirty="0" smtClean="0">
                <a:solidFill>
                  <a:srgbClr val="0000CC"/>
                </a:solidFill>
              </a:rPr>
              <a:t>eBizMBA, March 2013</a:t>
            </a:r>
            <a:r>
              <a:rPr lang="en-US" sz="3200" dirty="0" smtClean="0"/>
              <a:t>)</a:t>
            </a:r>
            <a:endParaRPr lang="en-US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7825" y="1447800"/>
            <a:ext cx="5972175" cy="501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14350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Methods for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Search </a:t>
            </a:r>
            <a:r>
              <a:rPr lang="en-US" dirty="0"/>
              <a:t>Engine Optimization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Search engine recommended techniques (White-Hat SEO)</a:t>
            </a:r>
          </a:p>
          <a:p>
            <a:pPr lvl="1"/>
            <a:r>
              <a:rPr lang="en-US" dirty="0" smtClean="0"/>
              <a:t>Producing results based on good site design, accurate content (for users, not engines) </a:t>
            </a:r>
          </a:p>
          <a:p>
            <a:r>
              <a:rPr lang="en-US" dirty="0" smtClean="0"/>
              <a:t>Search </a:t>
            </a:r>
            <a:r>
              <a:rPr lang="en-US" dirty="0"/>
              <a:t>engine </a:t>
            </a:r>
            <a:r>
              <a:rPr lang="en-US" dirty="0" smtClean="0"/>
              <a:t>disapproved techniques (Black-Hat SEO)</a:t>
            </a:r>
          </a:p>
          <a:p>
            <a:pPr lvl="1"/>
            <a:r>
              <a:rPr lang="en-US" dirty="0" smtClean="0"/>
              <a:t>Spamdexing</a:t>
            </a:r>
            <a:r>
              <a:rPr lang="en-US" dirty="0"/>
              <a:t>? (search spam, search </a:t>
            </a:r>
            <a:r>
              <a:rPr lang="en-US" dirty="0" smtClean="0"/>
              <a:t>engine spam</a:t>
            </a:r>
            <a:r>
              <a:rPr lang="en-US" dirty="0"/>
              <a:t>, or search engine </a:t>
            </a:r>
            <a:r>
              <a:rPr lang="en-US" dirty="0" smtClean="0"/>
              <a:t>poisoning)</a:t>
            </a:r>
          </a:p>
          <a:p>
            <a:pPr lvl="1"/>
            <a:r>
              <a:rPr lang="en-US" dirty="0" smtClean="0"/>
              <a:t>Deception (what is shown is different to human and machine/spider)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6317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Case 8.3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93088" cy="4800600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Why Customers Abandon Shopping Carts Results in </a:t>
            </a:r>
            <a:r>
              <a:rPr lang="en-US" sz="36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$</a:t>
            </a: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Million Sales Increase</a:t>
            </a:r>
          </a:p>
          <a:p>
            <a:pPr lvl="2"/>
            <a:endParaRPr lang="en-US" sz="1600" dirty="0" smtClean="0"/>
          </a:p>
          <a:p>
            <a:r>
              <a:rPr lang="en-US" dirty="0"/>
              <a:t>Situation</a:t>
            </a:r>
          </a:p>
          <a:p>
            <a:r>
              <a:rPr lang="en-US" dirty="0"/>
              <a:t>Problem</a:t>
            </a:r>
          </a:p>
          <a:p>
            <a:r>
              <a:rPr lang="en-US" dirty="0"/>
              <a:t>Solution</a:t>
            </a:r>
          </a:p>
          <a:p>
            <a:r>
              <a:rPr lang="en-US" dirty="0"/>
              <a:t>Results</a:t>
            </a:r>
          </a:p>
        </p:txBody>
      </p:sp>
    </p:spTree>
    <p:extLst>
      <p:ext uri="{BB962C8B-B14F-4D97-AF65-F5344CB8AC3E}">
        <p14:creationId xmlns:p14="http://schemas.microsoft.com/office/powerpoint/2010/main" val="19569074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Usage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00600"/>
          </a:xfrm>
        </p:spPr>
        <p:txBody>
          <a:bodyPr>
            <a:normAutofit lnSpcReduction="10000"/>
          </a:bodyPr>
          <a:lstStyle/>
          <a:p>
            <a:r>
              <a:rPr lang="en-US" sz="3200" dirty="0" smtClean="0">
                <a:sym typeface="Wingdings" panose="05000000000000000000" pitchFamily="2" charset="2"/>
              </a:rPr>
              <a:t> Web Ana</a:t>
            </a:r>
            <a:r>
              <a:rPr lang="en-US" dirty="0" smtClean="0">
                <a:sym typeface="Wingdings" panose="05000000000000000000" pitchFamily="2" charset="2"/>
              </a:rPr>
              <a:t>lytics!</a:t>
            </a:r>
            <a:endParaRPr lang="en-US" sz="3200" dirty="0" smtClean="0"/>
          </a:p>
          <a:p>
            <a:r>
              <a:rPr lang="en-US" sz="3200" dirty="0" smtClean="0"/>
              <a:t>Extraction of information from data generated through Web page visits and transactions…</a:t>
            </a:r>
          </a:p>
          <a:p>
            <a:pPr lvl="1"/>
            <a:r>
              <a:rPr lang="en-US" sz="2800" dirty="0" smtClean="0"/>
              <a:t>data stored in server access logs, referrer logs, agent logs, and client-side cookies</a:t>
            </a:r>
          </a:p>
          <a:p>
            <a:pPr lvl="1"/>
            <a:r>
              <a:rPr lang="en-US" sz="2800" dirty="0" smtClean="0"/>
              <a:t>user characteristics and usage profiles</a:t>
            </a:r>
          </a:p>
          <a:p>
            <a:pPr lvl="1"/>
            <a:r>
              <a:rPr lang="en-US" sz="2800" dirty="0" smtClean="0"/>
              <a:t>metadata, such as page attributes, content attributes, and usage data</a:t>
            </a:r>
          </a:p>
          <a:p>
            <a:r>
              <a:rPr lang="en-US" sz="3200" dirty="0" smtClean="0"/>
              <a:t>Clickstream data, clickstream analysis</a:t>
            </a:r>
            <a:endParaRPr lang="en-US" sz="2800" dirty="0" smtClean="0"/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2980866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Usage Mining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05800" cy="4800600"/>
          </a:xfrm>
        </p:spPr>
        <p:txBody>
          <a:bodyPr/>
          <a:lstStyle/>
          <a:p>
            <a:r>
              <a:rPr lang="en-US" sz="2800" dirty="0" smtClean="0"/>
              <a:t>Web usage mining applications</a:t>
            </a:r>
          </a:p>
          <a:p>
            <a:pPr lvl="1"/>
            <a:r>
              <a:rPr lang="en-US" sz="2400" dirty="0" smtClean="0"/>
              <a:t>Determine the lifetime value of clients</a:t>
            </a:r>
          </a:p>
          <a:p>
            <a:pPr lvl="1"/>
            <a:r>
              <a:rPr lang="en-US" sz="2400" dirty="0" smtClean="0"/>
              <a:t>Design cross-marketing strategies across products</a:t>
            </a:r>
          </a:p>
          <a:p>
            <a:pPr lvl="1"/>
            <a:r>
              <a:rPr lang="en-US" sz="2400" dirty="0" smtClean="0"/>
              <a:t>Evaluate promotional campaigns</a:t>
            </a:r>
          </a:p>
          <a:p>
            <a:pPr lvl="1"/>
            <a:r>
              <a:rPr lang="en-US" sz="2400" dirty="0" smtClean="0"/>
              <a:t>Target electronic ads and coupons at user groups based on user access patterns</a:t>
            </a:r>
          </a:p>
          <a:p>
            <a:pPr lvl="1"/>
            <a:r>
              <a:rPr lang="en-US" sz="2400" dirty="0" smtClean="0"/>
              <a:t>Predict user behavior based on previously learned rules and users' profiles</a:t>
            </a:r>
          </a:p>
          <a:p>
            <a:pPr lvl="1"/>
            <a:r>
              <a:rPr lang="en-US" sz="2400" dirty="0" smtClean="0"/>
              <a:t>Present dynamic information to users based on their interests and profiles</a:t>
            </a:r>
          </a:p>
          <a:p>
            <a:pPr lvl="1"/>
            <a:r>
              <a:rPr lang="en-US" sz="2400" dirty="0" smtClean="0"/>
              <a:t>…</a:t>
            </a:r>
          </a:p>
          <a:p>
            <a:pPr lvl="1"/>
            <a:endParaRPr lang="en-US" sz="2000" dirty="0" smtClean="0"/>
          </a:p>
          <a:p>
            <a:pPr lvl="1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729384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Usage Mining </a:t>
            </a:r>
            <a:br>
              <a:rPr lang="en-US" dirty="0" smtClean="0"/>
            </a:br>
            <a:r>
              <a:rPr lang="en-US" sz="3200" dirty="0" smtClean="0"/>
              <a:t>(</a:t>
            </a:r>
            <a:r>
              <a:rPr lang="en-US" sz="3200" dirty="0" smtClean="0">
                <a:solidFill>
                  <a:srgbClr val="0000CC"/>
                </a:solidFill>
              </a:rPr>
              <a:t>Clickstream Analysis</a:t>
            </a:r>
            <a:r>
              <a:rPr lang="en-US" sz="3200" dirty="0" smtClean="0"/>
              <a:t>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2219960"/>
            <a:ext cx="8638312" cy="3571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09523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Case 8.4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93088" cy="4800600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Allegro Boosts Online Click-Thru Rates by 500 Percent with Web Analysis</a:t>
            </a:r>
          </a:p>
          <a:p>
            <a:endParaRPr lang="en-US" sz="2400" dirty="0" smtClean="0"/>
          </a:p>
          <a:p>
            <a:pPr marL="0" indent="0">
              <a:buNone/>
            </a:pPr>
            <a:r>
              <a:rPr lang="en-US" u="sng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How </a:t>
            </a:r>
            <a:r>
              <a:rPr lang="en-US" dirty="0"/>
              <a:t>did Allegro significantly improve </a:t>
            </a:r>
            <a:r>
              <a:rPr lang="en-US" dirty="0" smtClean="0"/>
              <a:t>clickthrough rates </a:t>
            </a:r>
            <a:r>
              <a:rPr lang="en-US" dirty="0"/>
              <a:t>with Web analytics?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What </a:t>
            </a:r>
            <a:r>
              <a:rPr lang="en-US" dirty="0"/>
              <a:t>were the challenges, the proposed </a:t>
            </a:r>
            <a:r>
              <a:rPr lang="en-US" dirty="0" smtClean="0"/>
              <a:t>solution, and </a:t>
            </a:r>
            <a:r>
              <a:rPr lang="en-US" dirty="0"/>
              <a:t>the obtained results?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7027542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Web Analytics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82000" cy="4800600"/>
          </a:xfrm>
        </p:spPr>
        <p:txBody>
          <a:bodyPr/>
          <a:lstStyle/>
          <a:p>
            <a:r>
              <a:rPr lang="en-US" sz="2800" dirty="0" smtClean="0"/>
              <a:t>Provides near-real-time data to deliver invaluable information to …</a:t>
            </a:r>
          </a:p>
          <a:p>
            <a:pPr lvl="1"/>
            <a:r>
              <a:rPr lang="en-US" sz="2400" dirty="0" smtClean="0"/>
              <a:t>Improve site usability</a:t>
            </a:r>
          </a:p>
          <a:p>
            <a:pPr lvl="1"/>
            <a:r>
              <a:rPr lang="en-US" sz="2400" dirty="0" smtClean="0"/>
              <a:t>Manage marketing efforts</a:t>
            </a:r>
          </a:p>
          <a:p>
            <a:pPr lvl="1"/>
            <a:r>
              <a:rPr lang="en-US" sz="2400" dirty="0" smtClean="0"/>
              <a:t>Better document ROI, …</a:t>
            </a:r>
          </a:p>
          <a:p>
            <a:r>
              <a:rPr lang="en-US" sz="2800" dirty="0" smtClean="0"/>
              <a:t>Web analytics metric categories:</a:t>
            </a:r>
          </a:p>
          <a:p>
            <a:pPr lvl="1"/>
            <a:r>
              <a:rPr lang="en-US" sz="2400" dirty="0">
                <a:solidFill>
                  <a:srgbClr val="F85E08"/>
                </a:solidFill>
              </a:rPr>
              <a:t>Web site usability: </a:t>
            </a:r>
            <a:r>
              <a:rPr lang="en-US" sz="2400" dirty="0"/>
              <a:t>How were they using my Web site?</a:t>
            </a:r>
          </a:p>
          <a:p>
            <a:pPr lvl="1"/>
            <a:r>
              <a:rPr lang="en-US" sz="2400" dirty="0" smtClean="0">
                <a:solidFill>
                  <a:srgbClr val="F85E08"/>
                </a:solidFill>
              </a:rPr>
              <a:t>Traffic </a:t>
            </a:r>
            <a:r>
              <a:rPr lang="en-US" sz="2400" dirty="0">
                <a:solidFill>
                  <a:srgbClr val="F85E08"/>
                </a:solidFill>
              </a:rPr>
              <a:t>sources: </a:t>
            </a:r>
            <a:r>
              <a:rPr lang="en-US" sz="2400" dirty="0"/>
              <a:t>Where did they come from?</a:t>
            </a:r>
          </a:p>
          <a:p>
            <a:pPr lvl="1"/>
            <a:r>
              <a:rPr lang="en-US" sz="2400" dirty="0" smtClean="0">
                <a:solidFill>
                  <a:srgbClr val="F85E08"/>
                </a:solidFill>
              </a:rPr>
              <a:t>Visitor </a:t>
            </a:r>
            <a:r>
              <a:rPr lang="en-US" sz="2400" dirty="0">
                <a:solidFill>
                  <a:srgbClr val="F85E08"/>
                </a:solidFill>
              </a:rPr>
              <a:t>profiles: </a:t>
            </a:r>
            <a:r>
              <a:rPr lang="en-US" sz="2400" dirty="0"/>
              <a:t>What do my visitors look like?</a:t>
            </a:r>
          </a:p>
          <a:p>
            <a:pPr lvl="1"/>
            <a:r>
              <a:rPr lang="en-US" sz="2400" dirty="0" smtClean="0">
                <a:solidFill>
                  <a:srgbClr val="F85E08"/>
                </a:solidFill>
              </a:rPr>
              <a:t>Conversion </a:t>
            </a:r>
            <a:r>
              <a:rPr lang="en-US" sz="2400" dirty="0">
                <a:solidFill>
                  <a:srgbClr val="F85E08"/>
                </a:solidFill>
              </a:rPr>
              <a:t>statistics: </a:t>
            </a:r>
            <a:r>
              <a:rPr lang="en-US" sz="2400" dirty="0"/>
              <a:t>What does </a:t>
            </a:r>
            <a:r>
              <a:rPr lang="en-US" sz="2400" dirty="0" smtClean="0"/>
              <a:t>all this </a:t>
            </a:r>
            <a:r>
              <a:rPr lang="en-US" sz="2400" dirty="0"/>
              <a:t>mean for the business?</a:t>
            </a:r>
          </a:p>
        </p:txBody>
      </p:sp>
    </p:spTree>
    <p:extLst>
      <p:ext uri="{BB962C8B-B14F-4D97-AF65-F5344CB8AC3E}">
        <p14:creationId xmlns:p14="http://schemas.microsoft.com/office/powerpoint/2010/main" val="35723864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Web Analytics </a:t>
            </a:r>
            <a:r>
              <a:rPr lang="en-US" dirty="0" smtClean="0"/>
              <a:t>Metrics</a:t>
            </a:r>
            <a:br>
              <a:rPr lang="en-US" dirty="0" smtClean="0"/>
            </a:br>
            <a:r>
              <a:rPr lang="en-US" dirty="0" smtClean="0"/>
              <a:t>- Web Site Usability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828800"/>
            <a:ext cx="3657600" cy="3886200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SzPct val="80000"/>
              <a:buNone/>
            </a:pPr>
            <a:r>
              <a:rPr lang="en-US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Web Site Usability</a:t>
            </a:r>
            <a:endParaRPr lang="en-US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Page views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Time on site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Downloads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Click map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Click paths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4572000" y="1828800"/>
            <a:ext cx="4191000" cy="3886200"/>
          </a:xfrm>
          <a:prstGeom prst="rect">
            <a:avLst/>
          </a:prstGeom>
          <a:solidFill>
            <a:schemeClr val="accent3">
              <a:lumMod val="95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folHlink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folHlink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folHlink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9pPr>
          </a:lstStyle>
          <a:p>
            <a:pPr marL="0" indent="0">
              <a:buSzPct val="80000"/>
              <a:buFont typeface="Wingdings" pitchFamily="2" charset="2"/>
              <a:buNone/>
            </a:pPr>
            <a:r>
              <a:rPr lang="en-US" b="0" kern="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Traffic Source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Referral Web sites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Search engines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Direct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Offline campaigns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Online </a:t>
            </a:r>
            <a:r>
              <a:rPr lang="en-US" b="0" kern="0" dirty="0"/>
              <a:t>campaigns</a:t>
            </a:r>
          </a:p>
        </p:txBody>
      </p:sp>
    </p:spTree>
    <p:extLst>
      <p:ext uri="{BB962C8B-B14F-4D97-AF65-F5344CB8AC3E}">
        <p14:creationId xmlns:p14="http://schemas.microsoft.com/office/powerpoint/2010/main" val="16298406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Web Analytics </a:t>
            </a:r>
            <a:r>
              <a:rPr lang="en-US" dirty="0" smtClean="0"/>
              <a:t>Metrics</a:t>
            </a:r>
            <a:br>
              <a:rPr lang="en-US" dirty="0" smtClean="0"/>
            </a:br>
            <a:r>
              <a:rPr lang="en-US" dirty="0" smtClean="0"/>
              <a:t>- Web Site Usability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828800"/>
            <a:ext cx="4114800" cy="3886200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SzPct val="80000"/>
              <a:buNone/>
            </a:pPr>
            <a:r>
              <a:rPr lang="en-US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Visitor Profiles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Keywords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Content groupings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Geography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Time of day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dirty="0" smtClean="0"/>
              <a:t>Landing page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4572000" y="1828800"/>
            <a:ext cx="4419600" cy="3886200"/>
          </a:xfrm>
          <a:prstGeom prst="rect">
            <a:avLst/>
          </a:prstGeom>
          <a:solidFill>
            <a:schemeClr val="accent3">
              <a:lumMod val="95000"/>
            </a:schemeClr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folHlink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folHlink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folHlink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9pPr>
          </a:lstStyle>
          <a:p>
            <a:pPr marL="0" indent="0">
              <a:buSzPct val="80000"/>
              <a:buFont typeface="Wingdings" pitchFamily="2" charset="2"/>
              <a:buNone/>
            </a:pPr>
            <a:r>
              <a:rPr lang="en-US" b="0" kern="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Conversion Statistics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New visitors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Returning visitors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Leads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Sales/conversions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b="0" kern="0" dirty="0" smtClean="0"/>
              <a:t>Abandonment rates</a:t>
            </a:r>
            <a:endParaRPr lang="en-US" b="0" kern="0" dirty="0"/>
          </a:p>
        </p:txBody>
      </p:sp>
    </p:spTree>
    <p:extLst>
      <p:ext uri="{BB962C8B-B14F-4D97-AF65-F5344CB8AC3E}">
        <p14:creationId xmlns:p14="http://schemas.microsoft.com/office/powerpoint/2010/main" val="14128448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Web Analytics Dashboard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524000"/>
            <a:ext cx="6575034" cy="487680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4448497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Analytics Maturity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solidFill>
                  <a:srgbClr val="F85E08"/>
                </a:solidFill>
              </a:rPr>
              <a:t>Maturity</a:t>
            </a:r>
            <a:r>
              <a:rPr lang="en-US" sz="2800" dirty="0" smtClean="0"/>
              <a:t> </a:t>
            </a:r>
            <a:r>
              <a:rPr lang="en-US" sz="2800" dirty="0" smtClean="0">
                <a:sym typeface="Wingdings" panose="05000000000000000000" pitchFamily="2" charset="2"/>
              </a:rPr>
              <a:t> </a:t>
            </a:r>
            <a:r>
              <a:rPr lang="en-US" sz="2800" dirty="0" smtClean="0"/>
              <a:t>degree </a:t>
            </a:r>
            <a:r>
              <a:rPr lang="en-US" sz="2800" dirty="0"/>
              <a:t>of proficiency, formality, and </a:t>
            </a:r>
            <a:r>
              <a:rPr lang="en-US" sz="2800" dirty="0" smtClean="0"/>
              <a:t>optimization of business models</a:t>
            </a:r>
          </a:p>
          <a:p>
            <a:r>
              <a:rPr lang="en-US" sz="2800" dirty="0" smtClean="0"/>
              <a:t>Business Intelligence </a:t>
            </a:r>
            <a:r>
              <a:rPr lang="en-US" sz="2800" dirty="0"/>
              <a:t>Maturity </a:t>
            </a:r>
            <a:r>
              <a:rPr lang="en-US" sz="2800" dirty="0" smtClean="0"/>
              <a:t>Model (TDWI)</a:t>
            </a:r>
          </a:p>
          <a:p>
            <a:pPr lvl="1"/>
            <a:r>
              <a:rPr lang="en-US" sz="2400" dirty="0"/>
              <a:t>Management </a:t>
            </a:r>
            <a:r>
              <a:rPr lang="en-US" sz="2400" dirty="0" smtClean="0"/>
              <a:t>Reporting ➔ </a:t>
            </a:r>
            <a:r>
              <a:rPr lang="en-US" sz="2400" dirty="0"/>
              <a:t>Spreadmarts ➔ Data Marts ➔ Data Warehouse ➔ Enterprise Data Warehouse </a:t>
            </a:r>
            <a:r>
              <a:rPr lang="en-US" sz="2400" dirty="0" smtClean="0"/>
              <a:t>➔ BI Services</a:t>
            </a:r>
          </a:p>
          <a:p>
            <a:r>
              <a:rPr lang="en-US" sz="2800" dirty="0" smtClean="0"/>
              <a:t>Business Analytics Maturity Model (INFORMS)</a:t>
            </a:r>
          </a:p>
          <a:p>
            <a:pPr lvl="1"/>
            <a:r>
              <a:rPr lang="en-US" sz="2400" dirty="0"/>
              <a:t>Descriptive Analytics ➔ Predictive Analytics ➔ Prescriptive </a:t>
            </a:r>
            <a:r>
              <a:rPr lang="en-US" sz="2400" dirty="0" smtClean="0"/>
              <a:t>Analytics</a:t>
            </a:r>
          </a:p>
          <a:p>
            <a:r>
              <a:rPr lang="en-US" sz="2800" dirty="0" smtClean="0"/>
              <a:t>Web analytics maturity model </a:t>
            </a:r>
            <a:r>
              <a:rPr lang="en-US" sz="2800" dirty="0" smtClean="0">
                <a:sym typeface="Wingdings" panose="05000000000000000000" pitchFamily="2" charset="2"/>
              </a:rPr>
              <a:t></a:t>
            </a:r>
            <a:r>
              <a:rPr lang="en-US" sz="2800" dirty="0" smtClean="0"/>
              <a:t> next slide…</a:t>
            </a:r>
          </a:p>
          <a:p>
            <a:pPr lvl="1"/>
            <a:endParaRPr lang="en-US" sz="2400" dirty="0" smtClean="0"/>
          </a:p>
          <a:p>
            <a:pPr lvl="1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534866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Analytics Maturity Model</a:t>
            </a:r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447800"/>
            <a:ext cx="7432377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48575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Analytics Tools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05800" cy="4800600"/>
          </a:xfrm>
        </p:spPr>
        <p:txBody>
          <a:bodyPr/>
          <a:lstStyle/>
          <a:p>
            <a:r>
              <a:rPr lang="en-US" sz="2800" dirty="0" smtClean="0"/>
              <a:t>Plenty of them exist, and numbers are increasing (</a:t>
            </a:r>
            <a:r>
              <a:rPr lang="en-US" sz="2400" dirty="0" smtClean="0"/>
              <a:t>Web-based versus downloadable)</a:t>
            </a:r>
          </a:p>
          <a:p>
            <a:pPr lvl="1"/>
            <a:r>
              <a:rPr lang="en-US" sz="2400" dirty="0" smtClean="0"/>
              <a:t>Google </a:t>
            </a:r>
            <a:r>
              <a:rPr lang="en-US" sz="2400" dirty="0"/>
              <a:t>Web Analytics </a:t>
            </a:r>
            <a:r>
              <a:rPr lang="en-US" sz="2400" dirty="0" smtClean="0"/>
              <a:t>(google.com/analytics)</a:t>
            </a:r>
          </a:p>
          <a:p>
            <a:pPr lvl="1"/>
            <a:r>
              <a:rPr lang="en-US" sz="2400" dirty="0"/>
              <a:t>Yahoo! Web Analytics (web.analytics.yahoo.com</a:t>
            </a:r>
            <a:r>
              <a:rPr lang="en-US" sz="2400" dirty="0" smtClean="0"/>
              <a:t>)</a:t>
            </a:r>
          </a:p>
          <a:p>
            <a:pPr lvl="1"/>
            <a:r>
              <a:rPr lang="en-US" sz="2400" dirty="0"/>
              <a:t>Open Web Analytics (openwebanalytics.com</a:t>
            </a:r>
            <a:r>
              <a:rPr lang="en-US" sz="2400" dirty="0" smtClean="0"/>
              <a:t>)</a:t>
            </a:r>
          </a:p>
          <a:p>
            <a:pPr lvl="1"/>
            <a:r>
              <a:rPr lang="en-US" sz="2400" dirty="0"/>
              <a:t>Piwik (PIWIK.ORG</a:t>
            </a:r>
            <a:r>
              <a:rPr lang="en-US" sz="2400" dirty="0" smtClean="0"/>
              <a:t>)</a:t>
            </a:r>
          </a:p>
          <a:p>
            <a:pPr lvl="1"/>
            <a:r>
              <a:rPr lang="en-US" sz="2400" dirty="0" smtClean="0"/>
              <a:t>FireStats </a:t>
            </a:r>
            <a:r>
              <a:rPr lang="en-US" sz="2400" dirty="0"/>
              <a:t>(firestats.cc</a:t>
            </a:r>
            <a:r>
              <a:rPr lang="en-US" sz="2400" dirty="0" smtClean="0"/>
              <a:t>)</a:t>
            </a:r>
          </a:p>
          <a:p>
            <a:pPr lvl="1"/>
            <a:r>
              <a:rPr lang="en-US" sz="2400" dirty="0"/>
              <a:t>Site Meter (sitemeter.com</a:t>
            </a:r>
            <a:r>
              <a:rPr lang="en-US" sz="2400" dirty="0" smtClean="0"/>
              <a:t>)</a:t>
            </a:r>
          </a:p>
          <a:p>
            <a:pPr lvl="1"/>
            <a:r>
              <a:rPr lang="en-US" sz="2400" dirty="0"/>
              <a:t>Woopra (</a:t>
            </a:r>
            <a:r>
              <a:rPr lang="en-US" sz="2400" dirty="0" smtClean="0"/>
              <a:t>woopra.com)</a:t>
            </a:r>
          </a:p>
          <a:p>
            <a:pPr lvl="1"/>
            <a:r>
              <a:rPr lang="en-US" sz="2400" dirty="0"/>
              <a:t>AWStats (awstats.org</a:t>
            </a:r>
            <a:r>
              <a:rPr lang="en-US" sz="2400" dirty="0" smtClean="0"/>
              <a:t>)</a:t>
            </a:r>
          </a:p>
          <a:p>
            <a:pPr lvl="1"/>
            <a:r>
              <a:rPr lang="en-US" sz="2400" dirty="0"/>
              <a:t>Snoop (reinvigorate.net</a:t>
            </a:r>
            <a:r>
              <a:rPr lang="en-US" sz="2400" dirty="0" smtClean="0"/>
              <a:t>) …</a:t>
            </a:r>
          </a:p>
          <a:p>
            <a:pPr marL="457200" lvl="1" indent="0">
              <a:buNone/>
            </a:pPr>
            <a:r>
              <a:rPr lang="en-US" sz="24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155347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Putting It All Together—</a:t>
            </a:r>
            <a:r>
              <a:rPr lang="en-US" dirty="0" smtClean="0"/>
              <a:t>A </a:t>
            </a:r>
            <a:r>
              <a:rPr lang="en-US" dirty="0"/>
              <a:t>Web Site Optimization Ecosystem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524000"/>
            <a:ext cx="5715000" cy="4805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219200" y="1828800"/>
            <a:ext cx="32766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Two-Dimensional View of the Inputs for Web Site Optimization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52400" y="4267200"/>
            <a:ext cx="4648200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Goal: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b="0" dirty="0" smtClean="0">
                <a:solidFill>
                  <a:srgbClr val="0000CC"/>
                </a:solidFill>
              </a:rPr>
              <a:t>Customer Experience Management </a:t>
            </a:r>
            <a:r>
              <a:rPr lang="en-US" b="0" dirty="0">
                <a:solidFill>
                  <a:srgbClr val="0000CC"/>
                </a:solidFill>
              </a:rPr>
              <a:t>(CEM</a:t>
            </a:r>
            <a:r>
              <a:rPr lang="en-US" b="0" dirty="0" smtClean="0">
                <a:solidFill>
                  <a:srgbClr val="0000CC"/>
                </a:solidFill>
              </a:rPr>
              <a:t>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b="0" dirty="0" smtClean="0">
                <a:solidFill>
                  <a:srgbClr val="0000CC"/>
                </a:solidFill>
              </a:rPr>
              <a:t>Voice </a:t>
            </a:r>
            <a:r>
              <a:rPr lang="en-US" b="0" dirty="0">
                <a:solidFill>
                  <a:srgbClr val="0000CC"/>
                </a:solidFill>
              </a:rPr>
              <a:t>of </a:t>
            </a:r>
            <a:r>
              <a:rPr lang="en-US" b="0" dirty="0" smtClean="0">
                <a:solidFill>
                  <a:srgbClr val="0000CC"/>
                </a:solidFill>
              </a:rPr>
              <a:t>Customer </a:t>
            </a:r>
            <a:r>
              <a:rPr lang="en-US" b="0" dirty="0">
                <a:solidFill>
                  <a:srgbClr val="0000CC"/>
                </a:solidFill>
              </a:rPr>
              <a:t>(VOC)</a:t>
            </a:r>
            <a:endParaRPr lang="en-US" b="0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29067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 Mining Success Stories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47800"/>
            <a:ext cx="8382000" cy="1143000"/>
          </a:xfrm>
        </p:spPr>
        <p:txBody>
          <a:bodyPr/>
          <a:lstStyle/>
          <a:p>
            <a:r>
              <a:rPr lang="en-US" sz="2800" dirty="0" smtClean="0"/>
              <a:t>Amazon.com, Ask.com, Scholastic.com, …</a:t>
            </a:r>
          </a:p>
          <a:p>
            <a:r>
              <a:rPr lang="en-US" sz="28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Process View of the Web Site Optimization Ecosystem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2895600"/>
            <a:ext cx="7917807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314676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Voice of the Customer Strategy </a:t>
            </a:r>
            <a:r>
              <a:rPr lang="en-US" dirty="0" smtClean="0"/>
              <a:t>Framework </a:t>
            </a:r>
            <a:r>
              <a:rPr lang="en-US" sz="3200" dirty="0" smtClean="0"/>
              <a:t>(</a:t>
            </a:r>
            <a:r>
              <a:rPr lang="en-US" sz="3200" dirty="0" smtClean="0">
                <a:solidFill>
                  <a:srgbClr val="0000CC"/>
                </a:solidFill>
              </a:rPr>
              <a:t>Attensity.com</a:t>
            </a:r>
            <a:r>
              <a:rPr lang="en-US" sz="3200" dirty="0" smtClean="0"/>
              <a:t>)</a:t>
            </a:r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314" y="1752600"/>
            <a:ext cx="8444886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76183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Analytics</a:t>
            </a:r>
            <a:br>
              <a:rPr lang="en-US" dirty="0" smtClean="0"/>
            </a:br>
            <a:r>
              <a:rPr lang="en-US" dirty="0" smtClean="0"/>
              <a:t>Social Network Analysis</a:t>
            </a:r>
            <a:endParaRPr lang="en-US" dirty="0"/>
          </a:p>
        </p:txBody>
      </p:sp>
      <p:pic>
        <p:nvPicPr>
          <p:cNvPr id="7170" name="Picture 2" descr="http://upload.wikimedia.org/wikipedia/commons/7/70/Social_R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2754086"/>
            <a:ext cx="3994646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82000" cy="4800600"/>
          </a:xfrm>
        </p:spPr>
        <p:txBody>
          <a:bodyPr/>
          <a:lstStyle/>
          <a:p>
            <a:r>
              <a:rPr lang="en-US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Network </a:t>
            </a:r>
            <a:r>
              <a:rPr lang="en-US" dirty="0"/>
              <a:t>- social structure composed of </a:t>
            </a:r>
            <a:r>
              <a:rPr lang="en-US" dirty="0" smtClean="0"/>
              <a:t>individuals linked to each other</a:t>
            </a:r>
          </a:p>
          <a:p>
            <a:r>
              <a:rPr lang="en-US" dirty="0" smtClean="0"/>
              <a:t>Analysis of social dynamics</a:t>
            </a:r>
          </a:p>
          <a:p>
            <a:r>
              <a:rPr lang="en-US" dirty="0" smtClean="0"/>
              <a:t>Interdisciplinary field</a:t>
            </a:r>
          </a:p>
          <a:p>
            <a:pPr lvl="1"/>
            <a:r>
              <a:rPr lang="en-US" dirty="0" smtClean="0"/>
              <a:t>Social psychology</a:t>
            </a:r>
          </a:p>
          <a:p>
            <a:pPr lvl="1"/>
            <a:r>
              <a:rPr lang="en-US" dirty="0" smtClean="0"/>
              <a:t>Sociology </a:t>
            </a:r>
          </a:p>
          <a:p>
            <a:pPr lvl="1"/>
            <a:r>
              <a:rPr lang="en-US" dirty="0" smtClean="0"/>
              <a:t>Statistics</a:t>
            </a:r>
          </a:p>
          <a:p>
            <a:pPr lvl="1"/>
            <a:r>
              <a:rPr lang="en-US" dirty="0" smtClean="0"/>
              <a:t>Graph </a:t>
            </a:r>
            <a:r>
              <a:rPr lang="en-US" dirty="0"/>
              <a:t>theory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2112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7/70/Social_R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2404078"/>
            <a:ext cx="3200400" cy="262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Analytics</a:t>
            </a:r>
            <a:br>
              <a:rPr lang="en-US" dirty="0" smtClean="0"/>
            </a:br>
            <a:r>
              <a:rPr lang="en-US" dirty="0" smtClean="0"/>
              <a:t>Social Network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999" y="1524000"/>
            <a:ext cx="8229601" cy="4800600"/>
          </a:xfrm>
        </p:spPr>
        <p:txBody>
          <a:bodyPr/>
          <a:lstStyle/>
          <a:p>
            <a:r>
              <a:rPr lang="en-US" dirty="0">
                <a:solidFill>
                  <a:srgbClr val="F85E08"/>
                </a:solidFill>
              </a:rPr>
              <a:t>Social </a:t>
            </a:r>
            <a:r>
              <a:rPr lang="en-US" dirty="0" smtClean="0">
                <a:solidFill>
                  <a:srgbClr val="F85E08"/>
                </a:solidFill>
              </a:rPr>
              <a:t>Networks </a:t>
            </a:r>
            <a:r>
              <a:rPr lang="en-US" dirty="0" smtClean="0">
                <a:solidFill>
                  <a:srgbClr val="0000CC"/>
                </a:solidFill>
              </a:rPr>
              <a:t>help study </a:t>
            </a:r>
            <a:r>
              <a:rPr lang="en-US" dirty="0" smtClean="0"/>
              <a:t>relationships </a:t>
            </a:r>
            <a:r>
              <a:rPr lang="en-US" dirty="0"/>
              <a:t>between individuals, groups, </a:t>
            </a:r>
            <a:r>
              <a:rPr lang="en-US" dirty="0" smtClean="0"/>
              <a:t>organizations</a:t>
            </a:r>
            <a:r>
              <a:rPr lang="en-US" dirty="0"/>
              <a:t>, </a:t>
            </a:r>
            <a:r>
              <a:rPr lang="en-US" dirty="0" smtClean="0"/>
              <a:t>societies</a:t>
            </a:r>
          </a:p>
          <a:p>
            <a:pPr lvl="1"/>
            <a:r>
              <a:rPr lang="en-US" sz="2600" dirty="0" smtClean="0">
                <a:solidFill>
                  <a:srgbClr val="0000CC"/>
                </a:solidFill>
              </a:rPr>
              <a:t>Self organizing</a:t>
            </a:r>
          </a:p>
          <a:p>
            <a:pPr lvl="1"/>
            <a:r>
              <a:rPr lang="en-US" sz="2600" dirty="0" smtClean="0">
                <a:solidFill>
                  <a:srgbClr val="0000CC"/>
                </a:solidFill>
              </a:rPr>
              <a:t>Emergent</a:t>
            </a:r>
          </a:p>
          <a:p>
            <a:pPr lvl="1"/>
            <a:r>
              <a:rPr lang="en-US" sz="2600" dirty="0" smtClean="0">
                <a:solidFill>
                  <a:srgbClr val="0000CC"/>
                </a:solidFill>
              </a:rPr>
              <a:t>Complex</a:t>
            </a:r>
          </a:p>
          <a:p>
            <a:r>
              <a:rPr lang="en-US" dirty="0" smtClean="0"/>
              <a:t>Typical </a:t>
            </a:r>
            <a:r>
              <a:rPr lang="en-US" dirty="0"/>
              <a:t>social network </a:t>
            </a:r>
            <a:r>
              <a:rPr lang="en-US" dirty="0" smtClean="0"/>
              <a:t>types</a:t>
            </a:r>
          </a:p>
          <a:p>
            <a:pPr lvl="1"/>
            <a:r>
              <a:rPr lang="en-US" dirty="0" smtClean="0"/>
              <a:t>Communication networks, community networks, criminal networks, innovation networks, …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3371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Case 8.5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93088" cy="4800600"/>
          </a:xfrm>
        </p:spPr>
        <p:txBody>
          <a:bodyPr/>
          <a:lstStyle/>
          <a:p>
            <a:pPr marL="0" indent="0">
              <a:buNone/>
            </a:pPr>
            <a:r>
              <a:rPr lang="en-US" sz="40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Network Analysis Helps Telecommunication </a:t>
            </a:r>
            <a:r>
              <a:rPr lang="en-US" sz="40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Firms (TELCOs)</a:t>
            </a:r>
            <a:endParaRPr lang="en-US" sz="4000" dirty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endParaRPr lang="en-US" sz="1600" dirty="0" smtClean="0"/>
          </a:p>
          <a:p>
            <a:pPr marL="0" indent="0">
              <a:buNone/>
            </a:pPr>
            <a:r>
              <a:rPr lang="en-US" u="sng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How </a:t>
            </a:r>
            <a:r>
              <a:rPr lang="en-US" sz="2800" dirty="0"/>
              <a:t>can social network analysis be used in </a:t>
            </a:r>
            <a:r>
              <a:rPr lang="en-US" sz="2800" dirty="0" smtClean="0"/>
              <a:t>the telecommunications </a:t>
            </a:r>
            <a:r>
              <a:rPr lang="en-US" sz="2800" dirty="0"/>
              <a:t>industry?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What </a:t>
            </a:r>
            <a:r>
              <a:rPr lang="en-US" sz="2800" dirty="0"/>
              <a:t>do you think are the key </a:t>
            </a:r>
            <a:r>
              <a:rPr lang="en-US" sz="2800" dirty="0" smtClean="0"/>
              <a:t>challenges, potential </a:t>
            </a:r>
            <a:r>
              <a:rPr lang="en-US" sz="2800" dirty="0"/>
              <a:t>solution, and probable results in </a:t>
            </a:r>
            <a:r>
              <a:rPr lang="en-US" sz="2800" dirty="0" smtClean="0"/>
              <a:t>applying SNA </a:t>
            </a:r>
            <a:r>
              <a:rPr lang="en-US" sz="2800" dirty="0"/>
              <a:t>in telecommunications firms?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5554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7/70/Social_R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4724400"/>
            <a:ext cx="2043772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Analytics</a:t>
            </a:r>
            <a:br>
              <a:rPr lang="en-US" dirty="0" smtClean="0"/>
            </a:br>
            <a:r>
              <a:rPr lang="en-US" dirty="0" smtClean="0"/>
              <a:t>Social Network Analysis Metrics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999" y="1524000"/>
            <a:ext cx="5562601" cy="4800600"/>
          </a:xfrm>
        </p:spPr>
        <p:txBody>
          <a:bodyPr/>
          <a:lstStyle/>
          <a:p>
            <a:r>
              <a:rPr lang="en-US" dirty="0" smtClean="0">
                <a:solidFill>
                  <a:srgbClr val="F85E08"/>
                </a:solidFill>
              </a:rPr>
              <a:t>Connections</a:t>
            </a:r>
          </a:p>
          <a:p>
            <a:pPr lvl="1"/>
            <a:r>
              <a:rPr lang="en-US" dirty="0" smtClean="0">
                <a:solidFill>
                  <a:srgbClr val="0000CC"/>
                </a:solidFill>
              </a:rPr>
              <a:t>Homophily</a:t>
            </a:r>
            <a:endParaRPr lang="en-US" dirty="0">
              <a:solidFill>
                <a:srgbClr val="0000CC"/>
              </a:solidFill>
            </a:endParaRPr>
          </a:p>
          <a:p>
            <a:pPr lvl="1"/>
            <a:r>
              <a:rPr lang="en-US" dirty="0" smtClean="0">
                <a:solidFill>
                  <a:srgbClr val="0000CC"/>
                </a:solidFill>
              </a:rPr>
              <a:t>Multiplexity</a:t>
            </a:r>
            <a:endParaRPr lang="en-US" dirty="0">
              <a:solidFill>
                <a:srgbClr val="0000CC"/>
              </a:solidFill>
            </a:endParaRPr>
          </a:p>
          <a:p>
            <a:pPr lvl="1"/>
            <a:r>
              <a:rPr lang="en-US" dirty="0">
                <a:solidFill>
                  <a:srgbClr val="0000CC"/>
                </a:solidFill>
              </a:rPr>
              <a:t>Network </a:t>
            </a:r>
            <a:r>
              <a:rPr lang="en-US" dirty="0" smtClean="0">
                <a:solidFill>
                  <a:srgbClr val="0000CC"/>
                </a:solidFill>
              </a:rPr>
              <a:t>closure</a:t>
            </a:r>
          </a:p>
          <a:p>
            <a:pPr lvl="1"/>
            <a:r>
              <a:rPr lang="en-US" dirty="0" smtClean="0">
                <a:solidFill>
                  <a:srgbClr val="0000CC"/>
                </a:solidFill>
              </a:rPr>
              <a:t>Propinquity</a:t>
            </a:r>
            <a:endParaRPr lang="en-US" dirty="0">
              <a:solidFill>
                <a:srgbClr val="0000CC"/>
              </a:solidFill>
            </a:endParaRPr>
          </a:p>
          <a:p>
            <a:r>
              <a:rPr lang="en-US" dirty="0">
                <a:solidFill>
                  <a:srgbClr val="F85E08"/>
                </a:solidFill>
              </a:rPr>
              <a:t>Segmentation</a:t>
            </a:r>
            <a:endParaRPr lang="en-US" dirty="0" smtClean="0">
              <a:solidFill>
                <a:srgbClr val="F85E08"/>
              </a:solidFill>
            </a:endParaRPr>
          </a:p>
          <a:p>
            <a:pPr lvl="1"/>
            <a:r>
              <a:rPr lang="en-US" dirty="0">
                <a:solidFill>
                  <a:srgbClr val="0000CC"/>
                </a:solidFill>
              </a:rPr>
              <a:t>Cliques and social circles</a:t>
            </a:r>
          </a:p>
          <a:p>
            <a:pPr lvl="1"/>
            <a:r>
              <a:rPr lang="en-US" dirty="0">
                <a:solidFill>
                  <a:srgbClr val="0000CC"/>
                </a:solidFill>
              </a:rPr>
              <a:t>Clustering coefficient</a:t>
            </a:r>
            <a:endParaRPr lang="en-US" dirty="0" smtClean="0">
              <a:solidFill>
                <a:srgbClr val="0000CC"/>
              </a:solidFill>
            </a:endParaRPr>
          </a:p>
          <a:p>
            <a:pPr lvl="1"/>
            <a:r>
              <a:rPr lang="en-US" dirty="0" smtClean="0">
                <a:solidFill>
                  <a:srgbClr val="0000CC"/>
                </a:solidFill>
              </a:rPr>
              <a:t>Cohesion</a:t>
            </a: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800599" y="1524000"/>
            <a:ext cx="3581401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folHlink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folHlink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folHlink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9pPr>
          </a:lstStyle>
          <a:p>
            <a:r>
              <a:rPr lang="en-US" b="0" kern="0" dirty="0" smtClean="0">
                <a:solidFill>
                  <a:srgbClr val="F85E08"/>
                </a:solidFill>
              </a:rPr>
              <a:t>Distribution</a:t>
            </a:r>
          </a:p>
          <a:p>
            <a:pPr lvl="1"/>
            <a:r>
              <a:rPr lang="en-US" b="0" kern="0" dirty="0" smtClean="0">
                <a:solidFill>
                  <a:srgbClr val="0000CC"/>
                </a:solidFill>
              </a:rPr>
              <a:t>Bridge</a:t>
            </a:r>
          </a:p>
          <a:p>
            <a:pPr lvl="1"/>
            <a:r>
              <a:rPr lang="en-US" b="0" kern="0" dirty="0" smtClean="0">
                <a:solidFill>
                  <a:srgbClr val="0000CC"/>
                </a:solidFill>
              </a:rPr>
              <a:t>Centrality</a:t>
            </a:r>
          </a:p>
          <a:p>
            <a:pPr lvl="1"/>
            <a:r>
              <a:rPr lang="en-US" b="0" kern="0" dirty="0" smtClean="0">
                <a:solidFill>
                  <a:srgbClr val="0000CC"/>
                </a:solidFill>
              </a:rPr>
              <a:t>Density</a:t>
            </a:r>
          </a:p>
          <a:p>
            <a:pPr lvl="1"/>
            <a:r>
              <a:rPr lang="en-US" b="0" kern="0" dirty="0" smtClean="0">
                <a:solidFill>
                  <a:srgbClr val="0000CC"/>
                </a:solidFill>
              </a:rPr>
              <a:t>Structural holes</a:t>
            </a:r>
          </a:p>
          <a:p>
            <a:pPr lvl="1"/>
            <a:r>
              <a:rPr lang="en-US" b="0" kern="0" dirty="0" smtClean="0">
                <a:solidFill>
                  <a:srgbClr val="0000CC"/>
                </a:solidFill>
              </a:rPr>
              <a:t>Tie strength</a:t>
            </a:r>
          </a:p>
        </p:txBody>
      </p:sp>
    </p:spTree>
    <p:extLst>
      <p:ext uri="{BB962C8B-B14F-4D97-AF65-F5344CB8AC3E}">
        <p14:creationId xmlns:p14="http://schemas.microsoft.com/office/powerpoint/2010/main" val="4767209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Definitions </a:t>
            </a:r>
            <a:r>
              <a:rPr lang="en-US" dirty="0"/>
              <a:t>and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05800" cy="4800600"/>
          </a:xfrm>
        </p:spPr>
        <p:txBody>
          <a:bodyPr/>
          <a:lstStyle/>
          <a:p>
            <a:r>
              <a:rPr lang="en-US" dirty="0" smtClean="0"/>
              <a:t>Enabling </a:t>
            </a:r>
            <a:r>
              <a:rPr lang="en-US" dirty="0"/>
              <a:t>technologies of social interactions among </a:t>
            </a:r>
            <a:r>
              <a:rPr lang="en-US" dirty="0" smtClean="0"/>
              <a:t>people</a:t>
            </a:r>
          </a:p>
          <a:p>
            <a:r>
              <a:rPr lang="en-US" dirty="0" smtClean="0"/>
              <a:t>Relies on enabling technologies of </a:t>
            </a:r>
            <a:r>
              <a:rPr lang="en-US" dirty="0"/>
              <a:t>Web </a:t>
            </a:r>
            <a:r>
              <a:rPr lang="en-US" dirty="0" smtClean="0"/>
              <a:t>2.0</a:t>
            </a:r>
          </a:p>
          <a:p>
            <a:r>
              <a:rPr lang="en-US" dirty="0" smtClean="0"/>
              <a:t>Takes on many different forms</a:t>
            </a:r>
          </a:p>
          <a:p>
            <a:pPr lvl="1"/>
            <a:r>
              <a:rPr lang="en-US" dirty="0"/>
              <a:t>Internet forums, </a:t>
            </a:r>
            <a:r>
              <a:rPr lang="en-US" dirty="0" smtClean="0"/>
              <a:t>Web logs</a:t>
            </a:r>
            <a:r>
              <a:rPr lang="en-US" dirty="0"/>
              <a:t>, social blogs, microblogging, wikis, social networks, podcasts, pictures, video, </a:t>
            </a:r>
            <a:r>
              <a:rPr lang="en-US" dirty="0" smtClean="0"/>
              <a:t>and product reviews</a:t>
            </a:r>
          </a:p>
          <a:p>
            <a:r>
              <a:rPr lang="en-US" dirty="0" smtClean="0"/>
              <a:t>Different types of social media </a:t>
            </a:r>
          </a:p>
          <a:p>
            <a:pPr lvl="1"/>
            <a:r>
              <a:rPr lang="en-US" dirty="0" smtClean="0"/>
              <a:t>Based on </a:t>
            </a:r>
            <a:r>
              <a:rPr lang="en-US" dirty="0" smtClean="0">
                <a:solidFill>
                  <a:srgbClr val="F85E08"/>
                </a:solidFill>
              </a:rPr>
              <a:t>media research </a:t>
            </a:r>
            <a:r>
              <a:rPr lang="en-US" dirty="0" smtClean="0"/>
              <a:t>and </a:t>
            </a:r>
            <a:r>
              <a:rPr lang="en-US" dirty="0" smtClean="0">
                <a:solidFill>
                  <a:srgbClr val="F85E08"/>
                </a:solidFill>
              </a:rPr>
              <a:t>social process </a:t>
            </a:r>
            <a:endParaRPr lang="en-US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8326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Different Types of Social Media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7924800" cy="4800600"/>
          </a:xfrm>
        </p:spPr>
        <p:txBody>
          <a:bodyPr/>
          <a:lstStyle/>
          <a:p>
            <a:pPr marL="514350" indent="-5143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/>
              <a:t>Collaborative </a:t>
            </a:r>
            <a:r>
              <a:rPr lang="en-US" dirty="0"/>
              <a:t>projects (e.g., Wikipedia</a:t>
            </a:r>
            <a:r>
              <a:rPr lang="en-US" dirty="0" smtClean="0"/>
              <a:t>)</a:t>
            </a:r>
          </a:p>
          <a:p>
            <a:pPr marL="514350" indent="-5143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/>
              <a:t>Blogs </a:t>
            </a:r>
            <a:r>
              <a:rPr lang="en-US" dirty="0"/>
              <a:t>and microblogs (e.g</a:t>
            </a:r>
            <a:r>
              <a:rPr lang="en-US" dirty="0" smtClean="0"/>
              <a:t>., Twitter)</a:t>
            </a:r>
          </a:p>
          <a:p>
            <a:pPr marL="514350" indent="-5143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/>
              <a:t>Content </a:t>
            </a:r>
            <a:r>
              <a:rPr lang="en-US" dirty="0"/>
              <a:t>communities (e.g., YouTube</a:t>
            </a:r>
            <a:r>
              <a:rPr lang="en-US" dirty="0" smtClean="0"/>
              <a:t>)</a:t>
            </a:r>
          </a:p>
          <a:p>
            <a:pPr marL="514350" indent="-5143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/>
              <a:t>Social </a:t>
            </a:r>
            <a:r>
              <a:rPr lang="en-US" dirty="0"/>
              <a:t>networking sites (e.g., </a:t>
            </a:r>
            <a:r>
              <a:rPr lang="en-US" dirty="0" smtClean="0"/>
              <a:t>Facebook)</a:t>
            </a:r>
            <a:endParaRPr lang="en-US" dirty="0"/>
          </a:p>
          <a:p>
            <a:pPr marL="514350" indent="-5143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/>
              <a:t>Virtual </a:t>
            </a:r>
            <a:r>
              <a:rPr lang="en-US" dirty="0"/>
              <a:t>game worlds (e.g., World of Warcraft), and </a:t>
            </a:r>
            <a:endParaRPr lang="en-US" dirty="0" smtClean="0"/>
          </a:p>
          <a:p>
            <a:pPr marL="514350" indent="-5143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/>
              <a:t>Virtual </a:t>
            </a:r>
            <a:r>
              <a:rPr lang="en-US" dirty="0"/>
              <a:t>social worlds (e.g., Second Life</a:t>
            </a:r>
            <a:r>
              <a:rPr lang="en-US" dirty="0" smtClean="0"/>
              <a:t>)</a:t>
            </a:r>
          </a:p>
          <a:p>
            <a:pPr marL="0" indent="0" algn="r">
              <a:buClr>
                <a:srgbClr val="F85E08"/>
              </a:buClr>
              <a:buSzPct val="80000"/>
              <a:buNone/>
            </a:pPr>
            <a:r>
              <a:rPr lang="en-US" sz="2800" i="1" dirty="0" smtClean="0"/>
              <a:t>--Kaplan and </a:t>
            </a:r>
            <a:r>
              <a:rPr lang="en-US" sz="2800" i="1" dirty="0"/>
              <a:t>Haenlein (2010)</a:t>
            </a:r>
          </a:p>
        </p:txBody>
      </p:sp>
    </p:spTree>
    <p:extLst>
      <p:ext uri="{BB962C8B-B14F-4D97-AF65-F5344CB8AC3E}">
        <p14:creationId xmlns:p14="http://schemas.microsoft.com/office/powerpoint/2010/main" val="2071332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versus Industrial Media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Web-based social media are different from traditional/industrial media, such </a:t>
            </a:r>
            <a:r>
              <a:rPr lang="en-US" dirty="0" smtClean="0"/>
              <a:t>as newspapers</a:t>
            </a:r>
            <a:r>
              <a:rPr lang="en-US" dirty="0"/>
              <a:t>, television, and </a:t>
            </a:r>
            <a:r>
              <a:rPr lang="en-US" dirty="0" smtClean="0"/>
              <a:t>film</a:t>
            </a:r>
          </a:p>
          <a:p>
            <a:r>
              <a:rPr lang="en-US" dirty="0" smtClean="0"/>
              <a:t>Differentiating characteristics</a:t>
            </a:r>
          </a:p>
          <a:p>
            <a:pPr lvl="1"/>
            <a:r>
              <a:rPr lang="en-US" dirty="0" smtClean="0"/>
              <a:t>Quality</a:t>
            </a:r>
          </a:p>
          <a:p>
            <a:pPr lvl="1"/>
            <a:r>
              <a:rPr lang="en-US" dirty="0" smtClean="0"/>
              <a:t>Reach</a:t>
            </a:r>
          </a:p>
          <a:p>
            <a:pPr lvl="1"/>
            <a:r>
              <a:rPr lang="en-US" dirty="0" smtClean="0"/>
              <a:t>Frequency</a:t>
            </a:r>
          </a:p>
          <a:p>
            <a:pPr lvl="1"/>
            <a:r>
              <a:rPr lang="en-US" dirty="0" smtClean="0"/>
              <a:t>Accessibility</a:t>
            </a:r>
          </a:p>
          <a:p>
            <a:pPr lvl="1"/>
            <a:r>
              <a:rPr lang="en-US" dirty="0" smtClean="0"/>
              <a:t>Usability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3733800" y="3657600"/>
            <a:ext cx="3048000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folHlink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folHlink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folHlink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9pPr>
          </a:lstStyle>
          <a:p>
            <a:pPr lvl="1"/>
            <a:r>
              <a:rPr lang="en-US" b="0" kern="0" dirty="0" smtClean="0"/>
              <a:t>Immediacy</a:t>
            </a:r>
          </a:p>
          <a:p>
            <a:pPr lvl="1"/>
            <a:r>
              <a:rPr lang="en-US" b="0" kern="0" dirty="0" smtClean="0"/>
              <a:t>Updatability</a:t>
            </a:r>
            <a:endParaRPr lang="en-US" b="0" kern="0" dirty="0"/>
          </a:p>
        </p:txBody>
      </p:sp>
    </p:spTree>
    <p:extLst>
      <p:ext uri="{BB962C8B-B14F-4D97-AF65-F5344CB8AC3E}">
        <p14:creationId xmlns:p14="http://schemas.microsoft.com/office/powerpoint/2010/main" val="22714404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Do People Use Social Media?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312" y="1676400"/>
            <a:ext cx="8193088" cy="533400"/>
          </a:xfrm>
        </p:spPr>
        <p:txBody>
          <a:bodyPr/>
          <a:lstStyle/>
          <a:p>
            <a:r>
              <a:rPr lang="en-US" dirty="0" smtClean="0"/>
              <a:t>Different </a:t>
            </a:r>
            <a:r>
              <a:rPr lang="en-US" dirty="0"/>
              <a:t>engagement </a:t>
            </a:r>
            <a:r>
              <a:rPr lang="en-US" dirty="0" smtClean="0"/>
              <a:t>levels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302510"/>
            <a:ext cx="7337413" cy="40982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176858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Case 8.6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93088" cy="4800600"/>
          </a:xfrm>
        </p:spPr>
        <p:txBody>
          <a:bodyPr/>
          <a:lstStyle/>
          <a:p>
            <a:pPr marL="0" indent="0">
              <a:buNone/>
            </a:pPr>
            <a:r>
              <a:rPr lang="en-US" sz="40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Measuring the Impact of Social Media at Lollapalooza</a:t>
            </a:r>
          </a:p>
          <a:p>
            <a:pPr lvl="2"/>
            <a:endParaRPr lang="en-US" sz="1600" dirty="0" smtClean="0"/>
          </a:p>
          <a:p>
            <a:pPr lvl="2"/>
            <a:endParaRPr lang="en-US" sz="1600" dirty="0" smtClean="0"/>
          </a:p>
          <a:p>
            <a:pPr marL="0" indent="0">
              <a:buNone/>
            </a:pPr>
            <a:r>
              <a:rPr lang="en-US" u="sng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/>
              <a:t>How did C3 Presents use social media </a:t>
            </a:r>
            <a:r>
              <a:rPr lang="en-US" sz="2800" dirty="0" smtClean="0"/>
              <a:t>analytics to </a:t>
            </a:r>
            <a:r>
              <a:rPr lang="en-US" sz="2800" dirty="0"/>
              <a:t>improve its business?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What </a:t>
            </a:r>
            <a:r>
              <a:rPr lang="en-US" sz="2800" dirty="0"/>
              <a:t>were the challenges, the proposed </a:t>
            </a:r>
            <a:r>
              <a:rPr lang="en-US" sz="2800" dirty="0" smtClean="0"/>
              <a:t>solution, and </a:t>
            </a:r>
            <a:r>
              <a:rPr lang="en-US" sz="2800" dirty="0"/>
              <a:t>the obtained results?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9444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Analytics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193088" cy="2819400"/>
          </a:xfrm>
        </p:spPr>
        <p:txBody>
          <a:bodyPr/>
          <a:lstStyle/>
          <a:p>
            <a:r>
              <a:rPr lang="en-US" sz="2800" dirty="0" smtClean="0"/>
              <a:t>It is the </a:t>
            </a:r>
            <a:r>
              <a:rPr lang="en-US" sz="2800" dirty="0"/>
              <a:t>systematic and scientific ways to consume the </a:t>
            </a:r>
            <a:r>
              <a:rPr lang="en-US" sz="2800" dirty="0" smtClean="0"/>
              <a:t>vast amount </a:t>
            </a:r>
            <a:r>
              <a:rPr lang="en-US" sz="2800" dirty="0"/>
              <a:t>of content created by Web-based social media outlets, tools, and techniques </a:t>
            </a:r>
            <a:r>
              <a:rPr lang="en-US" sz="2800" dirty="0" smtClean="0"/>
              <a:t>for the </a:t>
            </a:r>
            <a:r>
              <a:rPr lang="en-US" sz="2800" dirty="0"/>
              <a:t>betterment of an organization’s </a:t>
            </a:r>
            <a:r>
              <a:rPr lang="en-US" sz="2800" dirty="0" smtClean="0"/>
              <a:t>competitiveness</a:t>
            </a:r>
          </a:p>
          <a:p>
            <a:r>
              <a:rPr lang="en-US" sz="2800" dirty="0" smtClean="0"/>
              <a:t>Fastest growing movement in analytics </a:t>
            </a:r>
            <a:endParaRPr lang="en-US" sz="2800" dirty="0"/>
          </a:p>
        </p:txBody>
      </p:sp>
      <p:sp>
        <p:nvSpPr>
          <p:cNvPr id="4" name="Right Arrow 3"/>
          <p:cNvSpPr/>
          <p:nvPr/>
        </p:nvSpPr>
        <p:spPr bwMode="auto">
          <a:xfrm>
            <a:off x="3771900" y="4953000"/>
            <a:ext cx="1600200" cy="762000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8" rIns="92075" bIns="46038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800" b="1" i="0" u="none" strike="noStrike" cap="none" normalizeH="0" baseline="0" dirty="0" smtClean="0">
              <a:ln>
                <a:noFill/>
              </a:ln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10153" y="4343400"/>
            <a:ext cx="2147447" cy="200054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Media</a:t>
            </a:r>
          </a:p>
          <a:p>
            <a:pPr algn="ctr"/>
            <a:r>
              <a:rPr lang="en-US" sz="2400" b="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Tweeter</a:t>
            </a:r>
          </a:p>
          <a:p>
            <a:pPr algn="ctr"/>
            <a:r>
              <a:rPr lang="en-US" sz="2400" b="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Facebook</a:t>
            </a:r>
          </a:p>
          <a:p>
            <a:pPr algn="ctr"/>
            <a:r>
              <a:rPr lang="en-US" sz="2400" b="0" dirty="0" err="1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LinlkedIn</a:t>
            </a:r>
            <a:endParaRPr lang="en-US" sz="2400" b="0" dirty="0" smtClean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sz="2400" b="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en-US" sz="2400" b="0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86400" y="4494074"/>
            <a:ext cx="2948243" cy="1754326"/>
          </a:xfrm>
          <a:prstGeom prst="rect">
            <a:avLst/>
          </a:prstGeom>
          <a:solidFill>
            <a:srgbClr val="FEDCD6"/>
          </a:solidFill>
        </p:spPr>
        <p:txBody>
          <a:bodyPr wrap="none" rtlCol="0">
            <a:spAutoFit/>
          </a:bodyPr>
          <a:lstStyle/>
          <a:p>
            <a:pPr algn="ctr"/>
            <a:r>
              <a:rPr lang="en-US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Insights</a:t>
            </a:r>
          </a:p>
          <a:p>
            <a:pPr algn="ctr"/>
            <a:r>
              <a:rPr lang="en-US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Solutions</a:t>
            </a:r>
          </a:p>
          <a:p>
            <a:pPr algn="ctr"/>
            <a:r>
              <a:rPr lang="en-US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Course of Actions</a:t>
            </a:r>
          </a:p>
          <a:p>
            <a:pPr algn="ctr"/>
            <a:r>
              <a:rPr lang="en-US" sz="2400" b="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en-US" sz="2400" b="0" dirty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33302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Analytics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193088" cy="4800600"/>
          </a:xfrm>
        </p:spPr>
        <p:txBody>
          <a:bodyPr/>
          <a:lstStyle/>
          <a:p>
            <a:r>
              <a:rPr lang="en-US" sz="2800" dirty="0"/>
              <a:t>HBR Analytic Services survey (HBR, 2010</a:t>
            </a:r>
            <a:r>
              <a:rPr lang="en-US" sz="2800" dirty="0" smtClean="0"/>
              <a:t>)</a:t>
            </a:r>
          </a:p>
          <a:p>
            <a:pPr lvl="1"/>
            <a:r>
              <a:rPr lang="en-US" sz="2400" dirty="0" smtClean="0"/>
              <a:t>75% of the companies did not know where their customers are talking about them </a:t>
            </a:r>
          </a:p>
          <a:p>
            <a:pPr lvl="1"/>
            <a:r>
              <a:rPr lang="en-US" sz="2400" dirty="0" smtClean="0"/>
              <a:t>31% do not measure effectiveness of social media</a:t>
            </a:r>
          </a:p>
          <a:p>
            <a:pPr lvl="1"/>
            <a:r>
              <a:rPr lang="en-US" sz="2400" dirty="0" smtClean="0"/>
              <a:t>only 23% are using social media analytics tools</a:t>
            </a:r>
          </a:p>
          <a:p>
            <a:pPr lvl="1"/>
            <a:r>
              <a:rPr lang="en-US" sz="2400" dirty="0" smtClean="0"/>
              <a:t>7% are able to integrate social media into marketing </a:t>
            </a:r>
          </a:p>
          <a:p>
            <a:r>
              <a:rPr lang="en-US" sz="2800" dirty="0"/>
              <a:t>Measuring the Social Media </a:t>
            </a:r>
            <a:r>
              <a:rPr lang="en-US" sz="2800" dirty="0" smtClean="0"/>
              <a:t>Impact</a:t>
            </a:r>
          </a:p>
          <a:p>
            <a:pPr lvl="1"/>
            <a:r>
              <a:rPr lang="en-US" sz="2400" dirty="0" smtClean="0"/>
              <a:t>Descriptive analytics – simple counts/statistics</a:t>
            </a:r>
          </a:p>
          <a:p>
            <a:pPr lvl="1"/>
            <a:r>
              <a:rPr lang="en-US" sz="2400" dirty="0" smtClean="0"/>
              <a:t>Social network analysis</a:t>
            </a:r>
          </a:p>
          <a:p>
            <a:pPr lvl="1"/>
            <a:r>
              <a:rPr lang="en-US" sz="2400" dirty="0" smtClean="0"/>
              <a:t>Advanced analytics – predictive analytics, text mining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9904811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Best Practices in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Social </a:t>
            </a:r>
            <a:r>
              <a:rPr lang="en-US" dirty="0"/>
              <a:t>Media Analytics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153400" cy="4800600"/>
          </a:xfrm>
        </p:spPr>
        <p:txBody>
          <a:bodyPr/>
          <a:lstStyle/>
          <a:p>
            <a:r>
              <a:rPr lang="en-US" sz="2700" dirty="0" smtClean="0"/>
              <a:t>Think of measurement as a guidance system, not a rating system</a:t>
            </a:r>
          </a:p>
          <a:p>
            <a:r>
              <a:rPr lang="en-US" sz="2700" dirty="0" smtClean="0"/>
              <a:t>Track the elusive sentiment</a:t>
            </a:r>
          </a:p>
          <a:p>
            <a:r>
              <a:rPr lang="en-US" sz="2700" dirty="0" smtClean="0"/>
              <a:t>Continuously improve the accuracy of text analysis</a:t>
            </a:r>
          </a:p>
          <a:p>
            <a:r>
              <a:rPr lang="en-US" sz="2700" dirty="0" smtClean="0"/>
              <a:t>Look at the ripple effect</a:t>
            </a:r>
          </a:p>
          <a:p>
            <a:r>
              <a:rPr lang="en-US" sz="2700" dirty="0" smtClean="0"/>
              <a:t>Look beyond the brand</a:t>
            </a:r>
          </a:p>
          <a:p>
            <a:r>
              <a:rPr lang="en-US" sz="2700" dirty="0" smtClean="0"/>
              <a:t>Identify your most powerful influencers</a:t>
            </a:r>
          </a:p>
          <a:p>
            <a:r>
              <a:rPr lang="en-US" sz="2700" dirty="0" smtClean="0"/>
              <a:t>Look closely at the accuracy of your analytic tool</a:t>
            </a:r>
          </a:p>
          <a:p>
            <a:r>
              <a:rPr lang="en-US" sz="2700" dirty="0" smtClean="0"/>
              <a:t>Incorporate social media intelligence into planning</a:t>
            </a:r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17030982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Application Case 8.7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93088" cy="4800600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eHarmony Uses Social Media to Help Take the Mystery Out of Online Dating</a:t>
            </a:r>
          </a:p>
          <a:p>
            <a:pPr lvl="2"/>
            <a:endParaRPr lang="en-US" sz="1600" dirty="0" smtClean="0"/>
          </a:p>
          <a:p>
            <a:pPr lvl="2"/>
            <a:endParaRPr lang="en-US" sz="1600" dirty="0" smtClean="0"/>
          </a:p>
          <a:p>
            <a:pPr lvl="2"/>
            <a:endParaRPr lang="en-US" sz="1600" dirty="0" smtClean="0"/>
          </a:p>
          <a:p>
            <a:pPr marL="0" indent="0">
              <a:buNone/>
            </a:pPr>
            <a:r>
              <a:rPr lang="en-US" u="sng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How </a:t>
            </a:r>
            <a:r>
              <a:rPr lang="en-US" sz="2800" dirty="0"/>
              <a:t>did eHarmony use social media to </a:t>
            </a:r>
            <a:r>
              <a:rPr lang="en-US" sz="2800" dirty="0" smtClean="0"/>
              <a:t>enhance online </a:t>
            </a:r>
            <a:r>
              <a:rPr lang="en-US" sz="2800" dirty="0"/>
              <a:t>dating?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What </a:t>
            </a:r>
            <a:r>
              <a:rPr lang="en-US" sz="2800" dirty="0"/>
              <a:t>were the challenges, the proposed </a:t>
            </a:r>
            <a:r>
              <a:rPr lang="en-US" sz="2800" dirty="0" smtClean="0"/>
              <a:t>solution, and </a:t>
            </a:r>
            <a:r>
              <a:rPr lang="en-US" sz="2800" dirty="0"/>
              <a:t>the obtained results?</a:t>
            </a:r>
            <a:endParaRPr lang="en-US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2943225"/>
            <a:ext cx="3514725" cy="101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69157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Analytics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Tools </a:t>
            </a:r>
            <a:r>
              <a:rPr lang="en-US" dirty="0"/>
              <a:t>and Vendors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Attensity360</a:t>
            </a:r>
          </a:p>
          <a:p>
            <a:r>
              <a:rPr lang="en-US" dirty="0"/>
              <a:t>Radian6/Salesforce </a:t>
            </a:r>
            <a:r>
              <a:rPr lang="en-US" dirty="0" smtClean="0"/>
              <a:t>Cloud</a:t>
            </a:r>
          </a:p>
          <a:p>
            <a:r>
              <a:rPr lang="en-US" dirty="0" smtClean="0"/>
              <a:t>Sysomos</a:t>
            </a:r>
          </a:p>
          <a:p>
            <a:r>
              <a:rPr lang="en-US" dirty="0"/>
              <a:t>Collective </a:t>
            </a:r>
            <a:r>
              <a:rPr lang="en-US" dirty="0" smtClean="0"/>
              <a:t>Intellect</a:t>
            </a:r>
          </a:p>
          <a:p>
            <a:r>
              <a:rPr lang="en-US" dirty="0" smtClean="0"/>
              <a:t>Webtrends</a:t>
            </a:r>
          </a:p>
          <a:p>
            <a:r>
              <a:rPr lang="en-US" dirty="0"/>
              <a:t>Crimson </a:t>
            </a:r>
            <a:r>
              <a:rPr lang="en-US" dirty="0" smtClean="0"/>
              <a:t>Hexagon</a:t>
            </a:r>
          </a:p>
          <a:p>
            <a:r>
              <a:rPr lang="en-US" dirty="0" smtClean="0"/>
              <a:t>Converseon</a:t>
            </a:r>
          </a:p>
          <a:p>
            <a:r>
              <a:rPr lang="en-US" dirty="0" smtClean="0"/>
              <a:t>SproutSocial …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791200" y="2743200"/>
            <a:ext cx="2895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FF0000"/>
                </a:solidFill>
                <a:latin typeface="Snap ITC" panose="04040A07060A02020202" pitchFamily="82" charset="0"/>
              </a:rPr>
              <a:t>Twitter</a:t>
            </a:r>
          </a:p>
          <a:p>
            <a:pPr algn="ctr"/>
            <a:r>
              <a:rPr lang="en-US" sz="3600" dirty="0" smtClean="0">
                <a:solidFill>
                  <a:srgbClr val="0000CC"/>
                </a:solidFill>
                <a:latin typeface="Snap ITC" panose="04040A07060A02020202" pitchFamily="82" charset="0"/>
              </a:rPr>
              <a:t>Facebook</a:t>
            </a:r>
          </a:p>
          <a:p>
            <a:pPr algn="ctr"/>
            <a:r>
              <a:rPr lang="en-US" sz="3600" dirty="0" smtClean="0">
                <a:solidFill>
                  <a:srgbClr val="006600"/>
                </a:solidFill>
                <a:latin typeface="Snap ITC" panose="04040A07060A02020202" pitchFamily="82" charset="0"/>
              </a:rPr>
              <a:t>YouTube</a:t>
            </a:r>
          </a:p>
          <a:p>
            <a:pPr algn="ctr"/>
            <a:r>
              <a:rPr lang="en-US" sz="3600" dirty="0" smtClean="0">
                <a:solidFill>
                  <a:srgbClr val="FFFF00"/>
                </a:solidFill>
                <a:latin typeface="Snap ITC" panose="04040A07060A02020202" pitchFamily="82" charset="0"/>
              </a:rPr>
              <a:t>LinkedIn</a:t>
            </a:r>
          </a:p>
          <a:p>
            <a:pPr algn="ctr"/>
            <a:r>
              <a:rPr lang="en-US" sz="3600" dirty="0" smtClean="0">
                <a:solidFill>
                  <a:srgbClr val="00B0F0"/>
                </a:solidFill>
                <a:latin typeface="Snap ITC" panose="04040A07060A02020202" pitchFamily="82" charset="0"/>
              </a:rPr>
              <a:t>Flickr</a:t>
            </a:r>
          </a:p>
          <a:p>
            <a:pPr algn="ctr"/>
            <a:r>
              <a:rPr lang="en-US" sz="3600" dirty="0" smtClean="0">
                <a:solidFill>
                  <a:srgbClr val="FF0000"/>
                </a:solidFill>
                <a:latin typeface="Snap ITC" panose="04040A07060A02020202" pitchFamily="82" charset="0"/>
              </a:rPr>
              <a:t>…</a:t>
            </a:r>
            <a:endParaRPr lang="en-US" sz="3600" dirty="0">
              <a:solidFill>
                <a:srgbClr val="FF0000"/>
              </a:solidFill>
              <a:latin typeface="Snap ITC" panose="04040A07060A0202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2735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</a:t>
            </a:r>
            <a:r>
              <a:rPr lang="en-US" dirty="0"/>
              <a:t>Media </a:t>
            </a:r>
            <a:r>
              <a:rPr lang="en-US" dirty="0" smtClean="0"/>
              <a:t>Analytics</a:t>
            </a:r>
            <a:endParaRPr lang="en-US" dirty="0"/>
          </a:p>
        </p:txBody>
      </p:sp>
      <p:pic>
        <p:nvPicPr>
          <p:cNvPr id="4" name="Picture 3" descr="D:\USER\Dursun\Research\Book - BI DSS Future Edition\1 - NEW CHAPTERS\CH9 - Web Mining\SproutSocial_ScreenShot_NEW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23" y="1502462"/>
            <a:ext cx="5616677" cy="4866587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9212316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SU_PPTemplate">
  <a:themeElements>
    <a:clrScheme name="OSU_PPTemplate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OSU_PPTemplat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lnDef>
  </a:objectDefaults>
  <a:extraClrSchemeLst>
    <a:extraClrScheme>
      <a:clrScheme name="OSU_PP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C:\User\Teaching\MSIS5633 - Fall2002\Class Presentations\OSU_PPTemplate.pot</Template>
  <TotalTime>7038</TotalTime>
  <Words>1936</Words>
  <Application>Microsoft Macintosh PowerPoint</Application>
  <PresentationFormat>On-screen Show (4:3)</PresentationFormat>
  <Paragraphs>345</Paragraphs>
  <Slides>49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0" baseType="lpstr">
      <vt:lpstr>OSU_PPTemplate</vt:lpstr>
      <vt:lpstr>PowerPoint Presentation</vt:lpstr>
      <vt:lpstr>Learning Objectives</vt:lpstr>
      <vt:lpstr>Learning Objectives</vt:lpstr>
      <vt:lpstr>Opening Vignette…</vt:lpstr>
      <vt:lpstr>Questions for  the Opening Vignette</vt:lpstr>
      <vt:lpstr>Web Mining Overview</vt:lpstr>
      <vt:lpstr>Web Mining</vt:lpstr>
      <vt:lpstr>Web Mining</vt:lpstr>
      <vt:lpstr>Web Content/Structure Mining</vt:lpstr>
      <vt:lpstr>Application Case 8.1</vt:lpstr>
      <vt:lpstr>Search Engines</vt:lpstr>
      <vt:lpstr>Structure of a  Typical Internet Search Engine</vt:lpstr>
      <vt:lpstr>Anatomy of a Search Engine</vt:lpstr>
      <vt:lpstr>Anatomy of a Search Engine</vt:lpstr>
      <vt:lpstr>Technology Insights 8.1 PageRank Algorithm</vt:lpstr>
      <vt:lpstr>Application Case 8.2</vt:lpstr>
      <vt:lpstr>Search Engine Optimization (SEO)</vt:lpstr>
      <vt:lpstr>Top 15 Most Popular Search Engines (by eBizMBA, March 2013)</vt:lpstr>
      <vt:lpstr>Methods for  Search Engine Optimization</vt:lpstr>
      <vt:lpstr>Application Case 8.3</vt:lpstr>
      <vt:lpstr>Web Usage Mining</vt:lpstr>
      <vt:lpstr>Web Usage Mining </vt:lpstr>
      <vt:lpstr>Web Usage Mining  (Clickstream Analysis)</vt:lpstr>
      <vt:lpstr>Application Case 8.4</vt:lpstr>
      <vt:lpstr>Web Analytics Metrics</vt:lpstr>
      <vt:lpstr>Web Analytics Metrics - Web Site Usability</vt:lpstr>
      <vt:lpstr>Web Analytics Metrics - Web Site Usability</vt:lpstr>
      <vt:lpstr>A Web Analytics Dashboard</vt:lpstr>
      <vt:lpstr>Web Analytics Maturity Model</vt:lpstr>
      <vt:lpstr>Web Analytics Maturity Model</vt:lpstr>
      <vt:lpstr>Web Analytics Tools</vt:lpstr>
      <vt:lpstr>Putting It All Together—A Web Site Optimization Ecosystem</vt:lpstr>
      <vt:lpstr>Web Mining Success Stories</vt:lpstr>
      <vt:lpstr>Voice of the Customer Strategy Framework (Attensity.com)</vt:lpstr>
      <vt:lpstr>Social Analytics Social Network Analysis</vt:lpstr>
      <vt:lpstr>Social Analytics Social Network Analysis</vt:lpstr>
      <vt:lpstr>Application Case 8.5</vt:lpstr>
      <vt:lpstr>Social Analytics Social Network Analysis Metrics</vt:lpstr>
      <vt:lpstr>Social Media  Definitions and Concepts</vt:lpstr>
      <vt:lpstr>Different Types of Social Media</vt:lpstr>
      <vt:lpstr>Social versus Industrial Media</vt:lpstr>
      <vt:lpstr>How Do People Use Social Media?</vt:lpstr>
      <vt:lpstr>Application Case 8.6</vt:lpstr>
      <vt:lpstr>Social Media Analytics</vt:lpstr>
      <vt:lpstr>Social Media Analytics</vt:lpstr>
      <vt:lpstr>Best Practices in  Social Media Analytics</vt:lpstr>
      <vt:lpstr>Application Case 8.7</vt:lpstr>
      <vt:lpstr>Social Media Analytics  Tools and Vendors</vt:lpstr>
      <vt:lpstr>Social Media Analytics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DSS Chapter 1</dc:title>
  <dc:creator>Dursun Delen</dc:creator>
  <cp:lastModifiedBy>Chris Thomas</cp:lastModifiedBy>
  <cp:revision>229</cp:revision>
  <cp:lastPrinted>2000-12-01T14:01:59Z</cp:lastPrinted>
  <dcterms:created xsi:type="dcterms:W3CDTF">1998-03-18T21:58:50Z</dcterms:created>
  <dcterms:modified xsi:type="dcterms:W3CDTF">2015-03-11T20:31:24Z</dcterms:modified>
</cp:coreProperties>
</file>