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108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23C9E-5830-4E8D-AAC0-7A7EF3D61C70}" type="datetimeFigureOut">
              <a:rPr lang="en-GB" smtClean="0"/>
              <a:pPr/>
              <a:t>22/01/2020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504FC-2FFE-4034-A11D-AFAB96D77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07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4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69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9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74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7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51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32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00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845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576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3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E92B55-7C1B-462A-AA61-DF553BF8564A}" type="datetimeFigureOut">
              <a:rPr lang="en-GB" smtClean="0"/>
              <a:pPr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7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9.jpeg"/><Relationship Id="rId9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709907" y="2927709"/>
            <a:ext cx="3670300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CONCRETE</a:t>
            </a:r>
          </a:p>
          <a:p>
            <a:pPr algn="ctr"/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1. Introduction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8" name="Rectangle 7"/>
          <p:cNvSpPr/>
          <p:nvPr/>
        </p:nvSpPr>
        <p:spPr>
          <a:xfrm>
            <a:off x="246639" y="437822"/>
            <a:ext cx="871296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MATERIALS ENGINEERING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424230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79512" y="952467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Definition of concrete</a:t>
            </a:r>
            <a:endParaRPr lang="en-GB" sz="2400" b="1" dirty="0"/>
          </a:p>
        </p:txBody>
      </p:sp>
      <p:sp>
        <p:nvSpPr>
          <p:cNvPr id="3" name="Rectangle 2"/>
          <p:cNvSpPr/>
          <p:nvPr/>
        </p:nvSpPr>
        <p:spPr>
          <a:xfrm>
            <a:off x="692010" y="1616501"/>
            <a:ext cx="762440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solidFill>
                  <a:srgbClr val="222222"/>
                </a:solidFill>
                <a:latin typeface="arial" panose="020B0604020202020204" pitchFamily="34" charset="0"/>
              </a:rPr>
              <a:t>A 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building material made from a mixture of broken stone or gravel, sand, cement, and water, which can be spread or poured into moulds and forms a mass resembling stone on hardening.</a:t>
            </a:r>
            <a:endParaRPr lang="en-GB" dirty="0"/>
          </a:p>
        </p:txBody>
      </p:sp>
      <p:sp>
        <p:nvSpPr>
          <p:cNvPr id="10" name="Rounded Rectangle 9"/>
          <p:cNvSpPr/>
          <p:nvPr/>
        </p:nvSpPr>
        <p:spPr>
          <a:xfrm>
            <a:off x="2267744" y="2708920"/>
            <a:ext cx="165618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CEMENT</a:t>
            </a:r>
            <a:endParaRPr lang="en-GB" dirty="0"/>
          </a:p>
        </p:txBody>
      </p:sp>
      <p:sp>
        <p:nvSpPr>
          <p:cNvPr id="11" name="Rounded Rectangle 10"/>
          <p:cNvSpPr/>
          <p:nvPr/>
        </p:nvSpPr>
        <p:spPr>
          <a:xfrm>
            <a:off x="5364088" y="2978660"/>
            <a:ext cx="151216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WATER</a:t>
            </a:r>
            <a:endParaRPr lang="en-GB" dirty="0"/>
          </a:p>
        </p:txBody>
      </p:sp>
      <p:sp>
        <p:nvSpPr>
          <p:cNvPr id="19" name="Rounded Rectangle 18"/>
          <p:cNvSpPr/>
          <p:nvPr/>
        </p:nvSpPr>
        <p:spPr>
          <a:xfrm>
            <a:off x="5868144" y="4765393"/>
            <a:ext cx="165618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AGGREGATES</a:t>
            </a:r>
            <a:endParaRPr lang="en-GB" dirty="0"/>
          </a:p>
        </p:txBody>
      </p:sp>
      <p:sp>
        <p:nvSpPr>
          <p:cNvPr id="20" name="Rounded Rectangle 19"/>
          <p:cNvSpPr/>
          <p:nvPr/>
        </p:nvSpPr>
        <p:spPr>
          <a:xfrm>
            <a:off x="3419872" y="5949280"/>
            <a:ext cx="165618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ADDITIONS</a:t>
            </a:r>
            <a:endParaRPr lang="en-GB" dirty="0"/>
          </a:p>
        </p:txBody>
      </p:sp>
      <p:sp>
        <p:nvSpPr>
          <p:cNvPr id="21" name="Rounded Rectangle 20"/>
          <p:cNvSpPr/>
          <p:nvPr/>
        </p:nvSpPr>
        <p:spPr>
          <a:xfrm>
            <a:off x="1187624" y="4329100"/>
            <a:ext cx="165618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ADMIXTURES</a:t>
            </a:r>
            <a:endParaRPr lang="en-GB" dirty="0"/>
          </a:p>
        </p:txBody>
      </p:sp>
      <p:sp>
        <p:nvSpPr>
          <p:cNvPr id="12" name="Oval 11"/>
          <p:cNvSpPr/>
          <p:nvPr/>
        </p:nvSpPr>
        <p:spPr>
          <a:xfrm>
            <a:off x="3419872" y="3861048"/>
            <a:ext cx="1872208" cy="16561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/>
              <a:t>CONCRETE</a:t>
            </a:r>
            <a:endParaRPr lang="en-GB" sz="2000" b="1" dirty="0"/>
          </a:p>
        </p:txBody>
      </p:sp>
      <p:cxnSp>
        <p:nvCxnSpPr>
          <p:cNvPr id="22" name="Straight Arrow Connector 21"/>
          <p:cNvCxnSpPr/>
          <p:nvPr/>
        </p:nvCxnSpPr>
        <p:spPr>
          <a:xfrm>
            <a:off x="3491880" y="3429000"/>
            <a:ext cx="360040" cy="4320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 flipH="1">
            <a:off x="5076056" y="3655955"/>
            <a:ext cx="288032" cy="3491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 flipH="1" flipV="1">
            <a:off x="5364088" y="4869160"/>
            <a:ext cx="360040" cy="7200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/>
          <p:nvPr/>
        </p:nvCxnSpPr>
        <p:spPr>
          <a:xfrm flipV="1">
            <a:off x="4247964" y="5589240"/>
            <a:ext cx="36004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/>
          <p:nvPr/>
        </p:nvCxnSpPr>
        <p:spPr>
          <a:xfrm>
            <a:off x="2915816" y="4617132"/>
            <a:ext cx="43204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043608" y="1412776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Advantages</a:t>
            </a:r>
            <a:endParaRPr lang="en-GB" sz="24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1043608" y="2348880"/>
            <a:ext cx="705678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 smtClean="0"/>
              <a:t>Cheap and plentiful material</a:t>
            </a:r>
          </a:p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 smtClean="0"/>
              <a:t>You can shape it</a:t>
            </a:r>
          </a:p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 smtClean="0"/>
              <a:t>High compression strength</a:t>
            </a:r>
          </a:p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 smtClean="0"/>
              <a:t>Monolithic nature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433723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043608" y="1412776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Disadvantages</a:t>
            </a:r>
            <a:endParaRPr lang="en-GB" sz="24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1043608" y="2348880"/>
            <a:ext cx="705678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 smtClean="0"/>
              <a:t>Heavy material</a:t>
            </a:r>
          </a:p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 smtClean="0"/>
              <a:t>Strength acquired by the time</a:t>
            </a:r>
          </a:p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 smtClean="0"/>
              <a:t>Affection of weather conditions during concreting and first ages</a:t>
            </a:r>
          </a:p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 smtClean="0"/>
              <a:t>Low tensile stress</a:t>
            </a:r>
          </a:p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 smtClean="0"/>
              <a:t>Volume change (cracking)</a:t>
            </a:r>
          </a:p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400" dirty="0" smtClean="0"/>
              <a:t>Some chemical attack</a:t>
            </a:r>
          </a:p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562655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611560" y="1001293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Use in construction</a:t>
            </a:r>
            <a:endParaRPr lang="en-GB" sz="24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698102" y="1882395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 smtClean="0"/>
              <a:t>In-situ concrete</a:t>
            </a:r>
            <a:endParaRPr lang="en-GB" sz="2400" dirty="0"/>
          </a:p>
        </p:txBody>
      </p:sp>
      <p:pic>
        <p:nvPicPr>
          <p:cNvPr id="10" name="Picture 12"/>
          <p:cNvPicPr>
            <a:picLocks noChangeAspect="1" noChangeArrowheads="1"/>
          </p:cNvPicPr>
          <p:nvPr/>
        </p:nvPicPr>
        <p:blipFill>
          <a:blip r:embed="rId4"/>
          <a:srcRect t="16296" b="7657"/>
          <a:stretch>
            <a:fillRect/>
          </a:stretch>
        </p:blipFill>
        <p:spPr bwMode="auto">
          <a:xfrm>
            <a:off x="698102" y="2772253"/>
            <a:ext cx="2514600" cy="153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71842" dir="2700000" algn="ctr" rotWithShape="0">
              <a:srgbClr val="808080"/>
            </a:outerShdw>
          </a:effectLst>
        </p:spPr>
      </p:pic>
      <p:pic>
        <p:nvPicPr>
          <p:cNvPr id="11" name="Picture 11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65502" y="2807178"/>
            <a:ext cx="205740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71842" dir="2700000" algn="ctr" rotWithShape="0">
              <a:srgbClr val="808080"/>
            </a:outerShdw>
          </a:effectLst>
        </p:spPr>
      </p:pic>
      <p:pic>
        <p:nvPicPr>
          <p:cNvPr id="12" name="Picture 12"/>
          <p:cNvPicPr>
            <a:picLocks noChangeAspect="1" noChangeArrowheads="1"/>
          </p:cNvPicPr>
          <p:nvPr/>
        </p:nvPicPr>
        <p:blipFill>
          <a:blip r:embed="rId6"/>
          <a:srcRect l="9375" b="10417"/>
          <a:stretch>
            <a:fillRect/>
          </a:stretch>
        </p:blipFill>
        <p:spPr bwMode="auto">
          <a:xfrm>
            <a:off x="698102" y="4537553"/>
            <a:ext cx="2514600" cy="186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71842" dir="2700000" algn="ctr" rotWithShape="0">
              <a:srgbClr val="808080"/>
            </a:outerShdw>
          </a:effectLst>
        </p:spPr>
      </p:pic>
      <p:pic>
        <p:nvPicPr>
          <p:cNvPr id="13" name="Picture 14" descr="005 Pilares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593702" y="2784953"/>
            <a:ext cx="274955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71842" dir="2700000" algn="ctr" rotWithShape="0">
              <a:srgbClr val="808080"/>
            </a:outerShdw>
          </a:effectLst>
        </p:spPr>
      </p:pic>
      <p:pic>
        <p:nvPicPr>
          <p:cNvPr id="15" name="Picture 15"/>
          <p:cNvPicPr>
            <a:picLocks noChangeAspect="1" noChangeArrowheads="1"/>
          </p:cNvPicPr>
          <p:nvPr/>
        </p:nvPicPr>
        <p:blipFill>
          <a:blip r:embed="rId8"/>
          <a:srcRect t="6416" r="35872" b="27025"/>
          <a:stretch>
            <a:fillRect/>
          </a:stretch>
        </p:blipFill>
        <p:spPr bwMode="auto">
          <a:xfrm>
            <a:off x="6565502" y="4842353"/>
            <a:ext cx="20574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71842" dir="2700000" algn="ctr" rotWithShape="0">
              <a:srgbClr val="808080"/>
            </a:outerShdw>
          </a:effectLst>
        </p:spPr>
      </p:pic>
    </p:spTree>
    <p:extLst>
      <p:ext uri="{BB962C8B-B14F-4D97-AF65-F5344CB8AC3E}">
        <p14:creationId xmlns:p14="http://schemas.microsoft.com/office/powerpoint/2010/main" val="283680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611560" y="1001293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Use in construction</a:t>
            </a:r>
            <a:endParaRPr lang="en-GB" sz="24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698102" y="1882395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 smtClean="0"/>
              <a:t>Structural precast elements</a:t>
            </a:r>
            <a:endParaRPr lang="en-GB" sz="2400" dirty="0"/>
          </a:p>
        </p:txBody>
      </p:sp>
      <p:pic>
        <p:nvPicPr>
          <p:cNvPr id="16" name="3 Imagen" descr="DSC00205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69150" y="2640222"/>
            <a:ext cx="24384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71842" dir="2700000" algn="ctr" rotWithShape="0">
              <a:srgbClr val="808080"/>
            </a:outerShdw>
          </a:effectLst>
        </p:spPr>
      </p:pic>
      <p:pic>
        <p:nvPicPr>
          <p:cNvPr id="17" name="Picture 1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336150" y="2640222"/>
            <a:ext cx="2438400" cy="1833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71842" dir="2700000" algn="ctr" rotWithShape="0">
              <a:srgbClr val="808080"/>
            </a:outerShdw>
          </a:effectLst>
        </p:spPr>
      </p:pic>
      <p:pic>
        <p:nvPicPr>
          <p:cNvPr id="18" name="Picture 17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003150" y="2640222"/>
            <a:ext cx="2514600" cy="188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71842" dir="2700000" algn="ctr" rotWithShape="0">
              <a:srgbClr val="808080"/>
            </a:outerShdw>
          </a:effectLst>
        </p:spPr>
      </p:pic>
      <p:pic>
        <p:nvPicPr>
          <p:cNvPr id="19" name="Picture 18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69150" y="4869072"/>
            <a:ext cx="1676400" cy="126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71842" dir="2700000" algn="ctr" rotWithShape="0">
              <a:srgbClr val="808080"/>
            </a:outerShdw>
          </a:effectLst>
        </p:spPr>
      </p:pic>
      <p:pic>
        <p:nvPicPr>
          <p:cNvPr id="20" name="Picture 19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231500" y="4773822"/>
            <a:ext cx="4286250" cy="66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71842" dir="2700000" algn="ctr" rotWithShape="0">
              <a:srgbClr val="808080"/>
            </a:outerShdw>
          </a:effectLst>
        </p:spPr>
      </p:pic>
      <p:pic>
        <p:nvPicPr>
          <p:cNvPr id="21" name="Picture 20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231500" y="5612022"/>
            <a:ext cx="4286250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71842" dir="2700000" algn="ctr" rotWithShape="0">
              <a:srgbClr val="808080"/>
            </a:outerShdw>
          </a:effectLst>
        </p:spPr>
      </p:pic>
      <p:pic>
        <p:nvPicPr>
          <p:cNvPr id="22" name="Picture 21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2507475" y="4869072"/>
            <a:ext cx="1590675" cy="127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71842" dir="2700000" algn="ctr" rotWithShape="0">
              <a:srgbClr val="808080"/>
            </a:outerShdw>
          </a:effectLst>
        </p:spPr>
      </p:pic>
    </p:spTree>
    <p:extLst>
      <p:ext uri="{BB962C8B-B14F-4D97-AF65-F5344CB8AC3E}">
        <p14:creationId xmlns:p14="http://schemas.microsoft.com/office/powerpoint/2010/main" val="25470423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611560" y="1001293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Use in construction</a:t>
            </a:r>
            <a:endParaRPr lang="en-GB" sz="24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698102" y="1882395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 smtClean="0"/>
              <a:t>Non-structural precast elements</a:t>
            </a:r>
            <a:endParaRPr lang="en-GB" sz="2400" dirty="0"/>
          </a:p>
        </p:txBody>
      </p:sp>
      <p:pic>
        <p:nvPicPr>
          <p:cNvPr id="1026" name="Picture 2" descr="Resultado de imagen de precast concrete elements block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996951"/>
            <a:ext cx="3672408" cy="2446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Resultado de imagen de precast concrete elements block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3096" y="2996952"/>
            <a:ext cx="4310972" cy="246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08031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611560" y="1001293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Main standards to work</a:t>
            </a:r>
            <a:endParaRPr lang="en-GB" sz="24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698102" y="1882395"/>
            <a:ext cx="705678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/>
              <a:t>BS EN 206:2013+A1:2016 Concrete – Specification, performance, production and conformity</a:t>
            </a:r>
            <a:r>
              <a:rPr lang="en-GB" sz="2400" dirty="0" smtClean="0"/>
              <a:t>.</a:t>
            </a:r>
          </a:p>
          <a:p>
            <a:pPr>
              <a:spcBef>
                <a:spcPts val="1200"/>
              </a:spcBef>
            </a:pPr>
            <a:endParaRPr lang="en-GB" sz="2400" dirty="0"/>
          </a:p>
          <a:p>
            <a:pPr>
              <a:spcBef>
                <a:spcPts val="1200"/>
              </a:spcBef>
            </a:pPr>
            <a:r>
              <a:rPr lang="en-GB" sz="2400" dirty="0" smtClean="0"/>
              <a:t>BS 8500-1:2015+A2:2019 Concrete – Complementary British Standard to BS EN 206. Part 1: Method of specifying and guidance for the specifier.</a:t>
            </a:r>
          </a:p>
          <a:p>
            <a:pPr>
              <a:spcBef>
                <a:spcPts val="1200"/>
              </a:spcBef>
            </a:pPr>
            <a:endParaRPr lang="en-GB" sz="2400" dirty="0"/>
          </a:p>
          <a:p>
            <a:pPr>
              <a:spcBef>
                <a:spcPts val="1200"/>
              </a:spcBef>
            </a:pPr>
            <a:r>
              <a:rPr lang="en-GB" sz="2400" dirty="0"/>
              <a:t>BS 8500-1:2015+A2:2019 Concrete – Complementary British Standard to BS EN 206. Part </a:t>
            </a:r>
            <a:r>
              <a:rPr lang="en-GB" sz="2400" dirty="0" smtClean="0"/>
              <a:t>2: Specification for constituent materials and concrete</a:t>
            </a:r>
            <a:r>
              <a:rPr lang="en-GB" sz="2400" smtClean="0"/>
              <a:t>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625331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1609</TotalTime>
  <Words>189</Words>
  <Application>Microsoft Office PowerPoint</Application>
  <PresentationFormat>On-screen Show (4:3)</PresentationFormat>
  <Paragraphs>50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36</cp:revision>
  <dcterms:created xsi:type="dcterms:W3CDTF">2015-09-15T12:16:09Z</dcterms:created>
  <dcterms:modified xsi:type="dcterms:W3CDTF">2020-01-22T21:39:07Z</dcterms:modified>
</cp:coreProperties>
</file>