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28"/>
  </p:notesMasterIdLst>
  <p:sldIdLst>
    <p:sldId id="256" r:id="rId2"/>
    <p:sldId id="267" r:id="rId3"/>
    <p:sldId id="271" r:id="rId4"/>
    <p:sldId id="270" r:id="rId5"/>
    <p:sldId id="272" r:id="rId6"/>
    <p:sldId id="275" r:id="rId7"/>
    <p:sldId id="277" r:id="rId8"/>
    <p:sldId id="280" r:id="rId9"/>
    <p:sldId id="279" r:id="rId10"/>
    <p:sldId id="282" r:id="rId11"/>
    <p:sldId id="288" r:id="rId12"/>
    <p:sldId id="284" r:id="rId13"/>
    <p:sldId id="285" r:id="rId14"/>
    <p:sldId id="286" r:id="rId15"/>
    <p:sldId id="287" r:id="rId16"/>
    <p:sldId id="289" r:id="rId17"/>
    <p:sldId id="291" r:id="rId18"/>
    <p:sldId id="276" r:id="rId19"/>
    <p:sldId id="274" r:id="rId20"/>
    <p:sldId id="294" r:id="rId21"/>
    <p:sldId id="295" r:id="rId22"/>
    <p:sldId id="296" r:id="rId23"/>
    <p:sldId id="290" r:id="rId24"/>
    <p:sldId id="297" r:id="rId25"/>
    <p:sldId id="266" r:id="rId26"/>
    <p:sldId id="268"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80" autoAdjust="0"/>
  </p:normalViewPr>
  <p:slideViewPr>
    <p:cSldViewPr snapToGrid="0">
      <p:cViewPr varScale="1">
        <p:scale>
          <a:sx n="85" d="100"/>
          <a:sy n="85" d="100"/>
        </p:scale>
        <p:origin x="36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CB2CB2-C824-45C3-9AB2-837452FAEC1C}" type="datetimeFigureOut">
              <a:rPr lang="en-GB" smtClean="0"/>
              <a:t>04/12/2018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D4A824-9FC2-49D3-9076-4B7062201F90}" type="slidenum">
              <a:rPr lang="en-GB" smtClean="0"/>
              <a:t>‹#›</a:t>
            </a:fld>
            <a:endParaRPr lang="en-GB"/>
          </a:p>
        </p:txBody>
      </p:sp>
    </p:spTree>
    <p:extLst>
      <p:ext uri="{BB962C8B-B14F-4D97-AF65-F5344CB8AC3E}">
        <p14:creationId xmlns:p14="http://schemas.microsoft.com/office/powerpoint/2010/main" val="3345794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a:t>
            </a:fld>
            <a:endParaRPr lang="en-GB"/>
          </a:p>
        </p:txBody>
      </p:sp>
    </p:spTree>
    <p:extLst>
      <p:ext uri="{BB962C8B-B14F-4D97-AF65-F5344CB8AC3E}">
        <p14:creationId xmlns:p14="http://schemas.microsoft.com/office/powerpoint/2010/main" val="1398532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a:t>
            </a:fld>
            <a:endParaRPr lang="en-GB"/>
          </a:p>
        </p:txBody>
      </p:sp>
    </p:spTree>
    <p:extLst>
      <p:ext uri="{BB962C8B-B14F-4D97-AF65-F5344CB8AC3E}">
        <p14:creationId xmlns:p14="http://schemas.microsoft.com/office/powerpoint/2010/main" val="3915752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3</a:t>
            </a:fld>
            <a:endParaRPr lang="en-GB"/>
          </a:p>
        </p:txBody>
      </p:sp>
    </p:spTree>
    <p:extLst>
      <p:ext uri="{BB962C8B-B14F-4D97-AF65-F5344CB8AC3E}">
        <p14:creationId xmlns:p14="http://schemas.microsoft.com/office/powerpoint/2010/main" val="2295713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4</a:t>
            </a:fld>
            <a:endParaRPr lang="en-GB"/>
          </a:p>
        </p:txBody>
      </p:sp>
    </p:spTree>
    <p:extLst>
      <p:ext uri="{BB962C8B-B14F-4D97-AF65-F5344CB8AC3E}">
        <p14:creationId xmlns:p14="http://schemas.microsoft.com/office/powerpoint/2010/main" val="19749806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5</a:t>
            </a:fld>
            <a:endParaRPr lang="en-GB"/>
          </a:p>
        </p:txBody>
      </p:sp>
    </p:spTree>
    <p:extLst>
      <p:ext uri="{BB962C8B-B14F-4D97-AF65-F5344CB8AC3E}">
        <p14:creationId xmlns:p14="http://schemas.microsoft.com/office/powerpoint/2010/main" val="187117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6</a:t>
            </a:fld>
            <a:endParaRPr lang="en-GB"/>
          </a:p>
        </p:txBody>
      </p:sp>
    </p:spTree>
    <p:extLst>
      <p:ext uri="{BB962C8B-B14F-4D97-AF65-F5344CB8AC3E}">
        <p14:creationId xmlns:p14="http://schemas.microsoft.com/office/powerpoint/2010/main" val="398684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7</a:t>
            </a:fld>
            <a:endParaRPr lang="en-GB"/>
          </a:p>
        </p:txBody>
      </p:sp>
    </p:spTree>
    <p:extLst>
      <p:ext uri="{BB962C8B-B14F-4D97-AF65-F5344CB8AC3E}">
        <p14:creationId xmlns:p14="http://schemas.microsoft.com/office/powerpoint/2010/main" val="22423034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8</a:t>
            </a:fld>
            <a:endParaRPr lang="en-GB"/>
          </a:p>
        </p:txBody>
      </p:sp>
    </p:spTree>
    <p:extLst>
      <p:ext uri="{BB962C8B-B14F-4D97-AF65-F5344CB8AC3E}">
        <p14:creationId xmlns:p14="http://schemas.microsoft.com/office/powerpoint/2010/main" val="213135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9</a:t>
            </a:fld>
            <a:endParaRPr lang="en-GB"/>
          </a:p>
        </p:txBody>
      </p:sp>
    </p:spTree>
    <p:extLst>
      <p:ext uri="{BB962C8B-B14F-4D97-AF65-F5344CB8AC3E}">
        <p14:creationId xmlns:p14="http://schemas.microsoft.com/office/powerpoint/2010/main" val="2518488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10</a:t>
            </a:fld>
            <a:endParaRPr lang="en-GB"/>
          </a:p>
        </p:txBody>
      </p:sp>
    </p:spTree>
    <p:extLst>
      <p:ext uri="{BB962C8B-B14F-4D97-AF65-F5344CB8AC3E}">
        <p14:creationId xmlns:p14="http://schemas.microsoft.com/office/powerpoint/2010/main" val="37027086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11</a:t>
            </a:fld>
            <a:endParaRPr lang="en-GB"/>
          </a:p>
        </p:txBody>
      </p:sp>
    </p:spTree>
    <p:extLst>
      <p:ext uri="{BB962C8B-B14F-4D97-AF65-F5344CB8AC3E}">
        <p14:creationId xmlns:p14="http://schemas.microsoft.com/office/powerpoint/2010/main" val="23703214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12</a:t>
            </a:fld>
            <a:endParaRPr lang="en-GB"/>
          </a:p>
        </p:txBody>
      </p:sp>
    </p:spTree>
    <p:extLst>
      <p:ext uri="{BB962C8B-B14F-4D97-AF65-F5344CB8AC3E}">
        <p14:creationId xmlns:p14="http://schemas.microsoft.com/office/powerpoint/2010/main" val="3719349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13</a:t>
            </a:fld>
            <a:endParaRPr lang="en-GB"/>
          </a:p>
        </p:txBody>
      </p:sp>
    </p:spTree>
    <p:extLst>
      <p:ext uri="{BB962C8B-B14F-4D97-AF65-F5344CB8AC3E}">
        <p14:creationId xmlns:p14="http://schemas.microsoft.com/office/powerpoint/2010/main" val="25933546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14</a:t>
            </a:fld>
            <a:endParaRPr lang="en-GB"/>
          </a:p>
        </p:txBody>
      </p:sp>
    </p:spTree>
    <p:extLst>
      <p:ext uri="{BB962C8B-B14F-4D97-AF65-F5344CB8AC3E}">
        <p14:creationId xmlns:p14="http://schemas.microsoft.com/office/powerpoint/2010/main" val="27023592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15</a:t>
            </a:fld>
            <a:endParaRPr lang="en-GB"/>
          </a:p>
        </p:txBody>
      </p:sp>
    </p:spTree>
    <p:extLst>
      <p:ext uri="{BB962C8B-B14F-4D97-AF65-F5344CB8AC3E}">
        <p14:creationId xmlns:p14="http://schemas.microsoft.com/office/powerpoint/2010/main" val="24020004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16</a:t>
            </a:fld>
            <a:endParaRPr lang="en-GB"/>
          </a:p>
        </p:txBody>
      </p:sp>
    </p:spTree>
    <p:extLst>
      <p:ext uri="{BB962C8B-B14F-4D97-AF65-F5344CB8AC3E}">
        <p14:creationId xmlns:p14="http://schemas.microsoft.com/office/powerpoint/2010/main" val="12118190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17</a:t>
            </a:fld>
            <a:endParaRPr lang="en-GB"/>
          </a:p>
        </p:txBody>
      </p:sp>
    </p:spTree>
    <p:extLst>
      <p:ext uri="{BB962C8B-B14F-4D97-AF65-F5344CB8AC3E}">
        <p14:creationId xmlns:p14="http://schemas.microsoft.com/office/powerpoint/2010/main" val="8428802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18</a:t>
            </a:fld>
            <a:endParaRPr lang="en-GB"/>
          </a:p>
        </p:txBody>
      </p:sp>
    </p:spTree>
    <p:extLst>
      <p:ext uri="{BB962C8B-B14F-4D97-AF65-F5344CB8AC3E}">
        <p14:creationId xmlns:p14="http://schemas.microsoft.com/office/powerpoint/2010/main" val="24136036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19</a:t>
            </a:fld>
            <a:endParaRPr lang="en-GB"/>
          </a:p>
        </p:txBody>
      </p:sp>
    </p:spTree>
    <p:extLst>
      <p:ext uri="{BB962C8B-B14F-4D97-AF65-F5344CB8AC3E}">
        <p14:creationId xmlns:p14="http://schemas.microsoft.com/office/powerpoint/2010/main" val="17518681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20</a:t>
            </a:fld>
            <a:endParaRPr lang="en-GB"/>
          </a:p>
        </p:txBody>
      </p:sp>
    </p:spTree>
    <p:extLst>
      <p:ext uri="{BB962C8B-B14F-4D97-AF65-F5344CB8AC3E}">
        <p14:creationId xmlns:p14="http://schemas.microsoft.com/office/powerpoint/2010/main" val="36190283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21</a:t>
            </a:fld>
            <a:endParaRPr lang="en-GB"/>
          </a:p>
        </p:txBody>
      </p:sp>
    </p:spTree>
    <p:extLst>
      <p:ext uri="{BB962C8B-B14F-4D97-AF65-F5344CB8AC3E}">
        <p14:creationId xmlns:p14="http://schemas.microsoft.com/office/powerpoint/2010/main" val="23498623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22</a:t>
            </a:fld>
            <a:endParaRPr lang="en-GB"/>
          </a:p>
        </p:txBody>
      </p:sp>
    </p:spTree>
    <p:extLst>
      <p:ext uri="{BB962C8B-B14F-4D97-AF65-F5344CB8AC3E}">
        <p14:creationId xmlns:p14="http://schemas.microsoft.com/office/powerpoint/2010/main" val="25674088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23</a:t>
            </a:fld>
            <a:endParaRPr lang="en-GB"/>
          </a:p>
        </p:txBody>
      </p:sp>
    </p:spTree>
    <p:extLst>
      <p:ext uri="{BB962C8B-B14F-4D97-AF65-F5344CB8AC3E}">
        <p14:creationId xmlns:p14="http://schemas.microsoft.com/office/powerpoint/2010/main" val="6678213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24</a:t>
            </a:fld>
            <a:endParaRPr lang="en-GB"/>
          </a:p>
        </p:txBody>
      </p:sp>
    </p:spTree>
    <p:extLst>
      <p:ext uri="{BB962C8B-B14F-4D97-AF65-F5344CB8AC3E}">
        <p14:creationId xmlns:p14="http://schemas.microsoft.com/office/powerpoint/2010/main" val="27790933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25</a:t>
            </a:fld>
            <a:endParaRPr lang="en-GB"/>
          </a:p>
        </p:txBody>
      </p:sp>
    </p:spTree>
    <p:extLst>
      <p:ext uri="{BB962C8B-B14F-4D97-AF65-F5344CB8AC3E}">
        <p14:creationId xmlns:p14="http://schemas.microsoft.com/office/powerpoint/2010/main" val="14023754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26</a:t>
            </a:fld>
            <a:endParaRPr lang="en-GB"/>
          </a:p>
        </p:txBody>
      </p:sp>
    </p:spTree>
    <p:extLst>
      <p:ext uri="{BB962C8B-B14F-4D97-AF65-F5344CB8AC3E}">
        <p14:creationId xmlns:p14="http://schemas.microsoft.com/office/powerpoint/2010/main" val="2105827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439292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986510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232972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905543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AE2700-11E4-4B6F-97D5-48D41C711133}" type="datetimeFigureOut">
              <a:rPr lang="en-GB" smtClean="0"/>
              <a:t>04/12/2018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711231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AE2700-11E4-4B6F-97D5-48D41C711133}" type="datetimeFigureOut">
              <a:rPr lang="en-GB" smtClean="0"/>
              <a:t>04/12/2018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27476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E2700-11E4-4B6F-97D5-48D41C711133}" type="datetimeFigureOut">
              <a:rPr lang="en-GB" smtClean="0"/>
              <a:t>04/12/2018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21450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69699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93248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785214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7441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677106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8292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591115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4049141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1289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AE2700-11E4-4B6F-97D5-48D41C711133}" type="datetimeFigureOut">
              <a:rPr lang="en-GB" smtClean="0"/>
              <a:t>04/12/2018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49DE4C-D83A-4718-BC6C-FB083944BB5E}" type="slidenum">
              <a:rPr lang="en-GB" smtClean="0"/>
              <a:t>‹#›</a:t>
            </a:fld>
            <a:endParaRPr lang="en-GB"/>
          </a:p>
        </p:txBody>
      </p:sp>
    </p:spTree>
    <p:extLst>
      <p:ext uri="{BB962C8B-B14F-4D97-AF65-F5344CB8AC3E}">
        <p14:creationId xmlns:p14="http://schemas.microsoft.com/office/powerpoint/2010/main" val="301501004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www.romancoins.info/MilitaryDiploma1a.html"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215" y="1539167"/>
            <a:ext cx="5956353" cy="3038947"/>
          </a:xfrm>
        </p:spPr>
        <p:txBody>
          <a:bodyPr>
            <a:normAutofit/>
          </a:bodyPr>
          <a:lstStyle/>
          <a:p>
            <a:pPr algn="r"/>
            <a:r>
              <a:rPr lang="en-GB" sz="5400" dirty="0">
                <a:solidFill>
                  <a:schemeClr val="tx1"/>
                </a:solidFill>
                <a:effectLst>
                  <a:outerShdw blurRad="38100" dist="38100" dir="2700000" algn="tl">
                    <a:srgbClr val="000000">
                      <a:alpha val="43137"/>
                    </a:srgbClr>
                  </a:outerShdw>
                </a:effectLst>
              </a:rPr>
              <a:t>Allied Soldiers and Auxiliaries in the Roman World</a:t>
            </a:r>
          </a:p>
        </p:txBody>
      </p:sp>
      <p:sp>
        <p:nvSpPr>
          <p:cNvPr id="3" name="Subtitle 2"/>
          <p:cNvSpPr>
            <a:spLocks noGrp="1"/>
          </p:cNvSpPr>
          <p:nvPr>
            <p:ph type="subTitle" idx="1"/>
          </p:nvPr>
        </p:nvSpPr>
        <p:spPr>
          <a:xfrm>
            <a:off x="925689" y="4578114"/>
            <a:ext cx="6148879" cy="1247274"/>
          </a:xfrm>
        </p:spPr>
        <p:txBody>
          <a:bodyPr>
            <a:normAutofit/>
          </a:bodyPr>
          <a:lstStyle/>
          <a:p>
            <a:r>
              <a:rPr lang="en-GB" dirty="0">
                <a:solidFill>
                  <a:schemeClr val="tx1"/>
                </a:solidFill>
                <a:effectLst>
                  <a:outerShdw blurRad="38100" dist="38100" dir="2700000" algn="tl">
                    <a:srgbClr val="000000">
                      <a:alpha val="43137"/>
                    </a:srgbClr>
                  </a:outerShdw>
                </a:effectLst>
              </a:rPr>
              <a:t>HPHI4008 – Warfare in History: Theory, Strategy &amp; Ethics</a:t>
            </a:r>
          </a:p>
        </p:txBody>
      </p:sp>
    </p:spTree>
    <p:extLst>
      <p:ext uri="{BB962C8B-B14F-4D97-AF65-F5344CB8AC3E}">
        <p14:creationId xmlns:p14="http://schemas.microsoft.com/office/powerpoint/2010/main" val="271993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r>
              <a:rPr lang="en-GB" sz="2400" dirty="0"/>
              <a:t>Examine and discuss: </a:t>
            </a:r>
          </a:p>
          <a:p>
            <a:endParaRPr lang="en-GB" sz="2400" dirty="0"/>
          </a:p>
          <a:p>
            <a:pPr lvl="1"/>
            <a:r>
              <a:rPr lang="en-GB" sz="2000" dirty="0"/>
              <a:t>Role of allied soldiers. </a:t>
            </a:r>
          </a:p>
          <a:p>
            <a:pPr lvl="1"/>
            <a:endParaRPr lang="en-GB" sz="2000" dirty="0"/>
          </a:p>
          <a:p>
            <a:pPr lvl="1"/>
            <a:r>
              <a:rPr lang="en-GB" sz="2000" dirty="0"/>
              <a:t>Interaction/Integration with legion. </a:t>
            </a:r>
          </a:p>
          <a:p>
            <a:pPr lvl="1"/>
            <a:endParaRPr lang="en-GB" sz="2000" dirty="0"/>
          </a:p>
          <a:p>
            <a:pPr lvl="1"/>
            <a:r>
              <a:rPr lang="en-GB" sz="2000" dirty="0"/>
              <a:t>Presentation of allies/auxiliaries in the sources. </a:t>
            </a:r>
          </a:p>
          <a:p>
            <a:pPr lvl="1"/>
            <a:endParaRPr lang="en-GB" dirty="0"/>
          </a:p>
        </p:txBody>
      </p:sp>
    </p:spTree>
    <p:extLst>
      <p:ext uri="{BB962C8B-B14F-4D97-AF65-F5344CB8AC3E}">
        <p14:creationId xmlns:p14="http://schemas.microsoft.com/office/powerpoint/2010/main" val="1002258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2323" y="2207586"/>
            <a:ext cx="7766936" cy="1646302"/>
          </a:xfrm>
        </p:spPr>
        <p:txBody>
          <a:bodyPr/>
          <a:lstStyle/>
          <a:p>
            <a:r>
              <a:rPr lang="en-GB" dirty="0"/>
              <a:t>What is an auxiliary?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24191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‘Auxilia’</a:t>
            </a:r>
          </a:p>
        </p:txBody>
      </p:sp>
      <p:sp>
        <p:nvSpPr>
          <p:cNvPr id="3" name="Content Placeholder 2"/>
          <p:cNvSpPr>
            <a:spLocks noGrp="1"/>
          </p:cNvSpPr>
          <p:nvPr>
            <p:ph idx="1"/>
          </p:nvPr>
        </p:nvSpPr>
        <p:spPr/>
        <p:txBody>
          <a:bodyPr>
            <a:normAutofit/>
          </a:bodyPr>
          <a:lstStyle/>
          <a:p>
            <a:r>
              <a:rPr lang="en-GB" sz="2400" dirty="0"/>
              <a:t>Latin = </a:t>
            </a:r>
            <a:r>
              <a:rPr lang="en-GB" sz="2400" i="1" dirty="0"/>
              <a:t>auxilia </a:t>
            </a:r>
          </a:p>
          <a:p>
            <a:pPr lvl="1"/>
            <a:r>
              <a:rPr lang="en-GB" sz="2000" dirty="0"/>
              <a:t>Nominative, neuter, plural.</a:t>
            </a:r>
          </a:p>
          <a:p>
            <a:pPr lvl="1"/>
            <a:endParaRPr lang="en-GB" sz="2000" dirty="0"/>
          </a:p>
          <a:p>
            <a:pPr lvl="1"/>
            <a:r>
              <a:rPr lang="en-GB" sz="2000" i="1" dirty="0" err="1"/>
              <a:t>Auxilium</a:t>
            </a:r>
            <a:r>
              <a:rPr lang="en-GB" sz="2000" i="1" dirty="0"/>
              <a:t> </a:t>
            </a:r>
            <a:r>
              <a:rPr lang="en-GB" sz="2000" dirty="0"/>
              <a:t>= help, support (non-military context). </a:t>
            </a:r>
            <a:endParaRPr lang="en-GB" sz="2000" i="1" dirty="0"/>
          </a:p>
        </p:txBody>
      </p:sp>
    </p:spTree>
    <p:extLst>
      <p:ext uri="{BB962C8B-B14F-4D97-AF65-F5344CB8AC3E}">
        <p14:creationId xmlns:p14="http://schemas.microsoft.com/office/powerpoint/2010/main" val="2822023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Auxilia</a:t>
            </a:r>
          </a:p>
        </p:txBody>
      </p:sp>
      <p:sp>
        <p:nvSpPr>
          <p:cNvPr id="3" name="Content Placeholder 2"/>
          <p:cNvSpPr>
            <a:spLocks noGrp="1"/>
          </p:cNvSpPr>
          <p:nvPr>
            <p:ph idx="1"/>
          </p:nvPr>
        </p:nvSpPr>
        <p:spPr/>
        <p:txBody>
          <a:bodyPr/>
          <a:lstStyle/>
          <a:p>
            <a:r>
              <a:rPr lang="en-GB" dirty="0"/>
              <a:t>Group of soldiers not equipped as ‘Roman’ heavy infantry. </a:t>
            </a:r>
          </a:p>
          <a:p>
            <a:endParaRPr lang="en-GB" dirty="0"/>
          </a:p>
          <a:p>
            <a:r>
              <a:rPr lang="en-GB" dirty="0"/>
              <a:t>Not Roman/Italian citizens.  </a:t>
            </a:r>
          </a:p>
          <a:p>
            <a:endParaRPr lang="en-GB" dirty="0"/>
          </a:p>
          <a:p>
            <a:r>
              <a:rPr lang="en-GB" dirty="0"/>
              <a:t>Distinguishable in appearance and fighting style. </a:t>
            </a:r>
          </a:p>
          <a:p>
            <a:endParaRPr lang="en-GB" dirty="0"/>
          </a:p>
          <a:p>
            <a:r>
              <a:rPr lang="en-GB" dirty="0"/>
              <a:t>Found in most Roman conflicts.  </a:t>
            </a:r>
          </a:p>
        </p:txBody>
      </p:sp>
    </p:spTree>
    <p:extLst>
      <p:ext uri="{BB962C8B-B14F-4D97-AF65-F5344CB8AC3E}">
        <p14:creationId xmlns:p14="http://schemas.microsoft.com/office/powerpoint/2010/main" val="1406953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allies</a:t>
            </a:r>
          </a:p>
        </p:txBody>
      </p:sp>
      <p:sp>
        <p:nvSpPr>
          <p:cNvPr id="3" name="Content Placeholder 2"/>
          <p:cNvSpPr>
            <a:spLocks noGrp="1"/>
          </p:cNvSpPr>
          <p:nvPr>
            <p:ph idx="1"/>
          </p:nvPr>
        </p:nvSpPr>
        <p:spPr>
          <a:xfrm>
            <a:off x="677334" y="1607127"/>
            <a:ext cx="8596668" cy="4434235"/>
          </a:xfrm>
        </p:spPr>
        <p:txBody>
          <a:bodyPr>
            <a:normAutofit/>
          </a:bodyPr>
          <a:lstStyle/>
          <a:p>
            <a:r>
              <a:rPr lang="en-GB" sz="2000" dirty="0"/>
              <a:t>Dion. Hal. 6.95.2: </a:t>
            </a:r>
            <a:r>
              <a:rPr lang="en-GB" sz="2000" i="1" dirty="0"/>
              <a:t>Foedus </a:t>
            </a:r>
            <a:r>
              <a:rPr lang="en-GB" sz="2000" i="1" dirty="0" err="1"/>
              <a:t>Cassianum</a:t>
            </a:r>
            <a:r>
              <a:rPr lang="en-GB" sz="2000" i="1" dirty="0"/>
              <a:t>, </a:t>
            </a:r>
            <a:r>
              <a:rPr lang="en-GB" sz="2000" dirty="0"/>
              <a:t>493BCE</a:t>
            </a:r>
            <a:r>
              <a:rPr lang="en-GB" sz="2000" i="1" dirty="0"/>
              <a:t>:</a:t>
            </a:r>
            <a:endParaRPr lang="en-GB" sz="2000" dirty="0"/>
          </a:p>
          <a:p>
            <a:endParaRPr lang="en-GB" sz="2000" dirty="0"/>
          </a:p>
          <a:p>
            <a:r>
              <a:rPr lang="en-GB" sz="2000" dirty="0"/>
              <a:t>‘Let there be peace between the Romans and all the Latin cities as long as the heavens and the earth shall remain where they are. Let them neither make war upon another themselves nor bring in foreign enemies nor grant a safe passage to those who shall make war upon either. Let them assist one another, when warred upon, with all their forces, and let each have an equal share of the spoils and booty taken in their common wars…’</a:t>
            </a:r>
            <a:endParaRPr lang="en-GB" sz="2000" i="1" dirty="0"/>
          </a:p>
          <a:p>
            <a:endParaRPr lang="en-GB" i="1" dirty="0"/>
          </a:p>
        </p:txBody>
      </p:sp>
    </p:spTree>
    <p:extLst>
      <p:ext uri="{BB962C8B-B14F-4D97-AF65-F5344CB8AC3E}">
        <p14:creationId xmlns:p14="http://schemas.microsoft.com/office/powerpoint/2010/main" val="1487920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94696" y="440788"/>
            <a:ext cx="5083570" cy="6051870"/>
          </a:xfrm>
          <a:prstGeom prst="rect">
            <a:avLst/>
          </a:prstGeom>
        </p:spPr>
      </p:pic>
      <p:sp>
        <p:nvSpPr>
          <p:cNvPr id="2" name="Title 1"/>
          <p:cNvSpPr>
            <a:spLocks noGrp="1"/>
          </p:cNvSpPr>
          <p:nvPr>
            <p:ph type="title"/>
          </p:nvPr>
        </p:nvSpPr>
        <p:spPr>
          <a:xfrm>
            <a:off x="676746" y="609600"/>
            <a:ext cx="3729076" cy="1320800"/>
          </a:xfrm>
        </p:spPr>
        <p:txBody>
          <a:bodyPr anchor="ctr">
            <a:normAutofit/>
          </a:bodyPr>
          <a:lstStyle/>
          <a:p>
            <a:r>
              <a:rPr lang="en-GB" dirty="0"/>
              <a:t>Consolidation of Latin allies</a:t>
            </a:r>
          </a:p>
        </p:txBody>
      </p:sp>
      <p:sp>
        <p:nvSpPr>
          <p:cNvPr id="3" name="Content Placeholder 2"/>
          <p:cNvSpPr>
            <a:spLocks noGrp="1"/>
          </p:cNvSpPr>
          <p:nvPr>
            <p:ph idx="1"/>
          </p:nvPr>
        </p:nvSpPr>
        <p:spPr>
          <a:xfrm>
            <a:off x="685166" y="2160589"/>
            <a:ext cx="5124791" cy="3790045"/>
          </a:xfrm>
        </p:spPr>
        <p:txBody>
          <a:bodyPr>
            <a:normAutofit/>
          </a:bodyPr>
          <a:lstStyle/>
          <a:p>
            <a:r>
              <a:rPr lang="en-GB" sz="2400" dirty="0"/>
              <a:t>The need for an ‘enemy’: </a:t>
            </a:r>
          </a:p>
          <a:p>
            <a:pPr lvl="1"/>
            <a:r>
              <a:rPr lang="en-GB" sz="2000" dirty="0"/>
              <a:t>Mountain communities. </a:t>
            </a:r>
          </a:p>
          <a:p>
            <a:pPr lvl="1"/>
            <a:r>
              <a:rPr lang="en-GB" sz="2000" dirty="0"/>
              <a:t>Celtic/Gallic invasions. </a:t>
            </a:r>
          </a:p>
          <a:p>
            <a:pPr lvl="1"/>
            <a:r>
              <a:rPr lang="en-GB" sz="2000" dirty="0"/>
              <a:t>Other Italian communities. </a:t>
            </a:r>
          </a:p>
          <a:p>
            <a:endParaRPr lang="en-GB" sz="2400" dirty="0"/>
          </a:p>
          <a:p>
            <a:r>
              <a:rPr lang="en-GB" sz="2400" dirty="0"/>
              <a:t>Continued campaigning creating links? </a:t>
            </a:r>
          </a:p>
          <a:p>
            <a:endParaRPr lang="en-GB" dirty="0"/>
          </a:p>
        </p:txBody>
      </p:sp>
    </p:spTree>
    <p:extLst>
      <p:ext uri="{BB962C8B-B14F-4D97-AF65-F5344CB8AC3E}">
        <p14:creationId xmlns:p14="http://schemas.microsoft.com/office/powerpoint/2010/main" val="2043267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Latin War, 340-338 BCE</a:t>
            </a:r>
          </a:p>
        </p:txBody>
      </p:sp>
      <p:sp>
        <p:nvSpPr>
          <p:cNvPr id="3" name="Content Placeholder 2"/>
          <p:cNvSpPr>
            <a:spLocks noGrp="1"/>
          </p:cNvSpPr>
          <p:nvPr>
            <p:ph idx="1"/>
          </p:nvPr>
        </p:nvSpPr>
        <p:spPr/>
        <p:txBody>
          <a:bodyPr/>
          <a:lstStyle/>
          <a:p>
            <a:r>
              <a:rPr lang="en-GB" sz="2000" dirty="0"/>
              <a:t>Most communities given (or maintain) citizenship:</a:t>
            </a:r>
          </a:p>
          <a:p>
            <a:pPr lvl="1"/>
            <a:r>
              <a:rPr lang="en-GB" sz="1800" dirty="0"/>
              <a:t>Livy 8.14. </a:t>
            </a:r>
          </a:p>
          <a:p>
            <a:endParaRPr lang="en-GB" sz="2000" dirty="0"/>
          </a:p>
          <a:p>
            <a:r>
              <a:rPr lang="en-GB" sz="2000" dirty="0"/>
              <a:t>Colonies founded. </a:t>
            </a:r>
          </a:p>
          <a:p>
            <a:endParaRPr lang="en-GB" sz="2000" dirty="0"/>
          </a:p>
          <a:p>
            <a:r>
              <a:rPr lang="en-GB" sz="2000" dirty="0"/>
              <a:t>Clemency.  </a:t>
            </a:r>
          </a:p>
          <a:p>
            <a:endParaRPr lang="en-GB" dirty="0"/>
          </a:p>
        </p:txBody>
      </p:sp>
    </p:spTree>
    <p:extLst>
      <p:ext uri="{BB962C8B-B14F-4D97-AF65-F5344CB8AC3E}">
        <p14:creationId xmlns:p14="http://schemas.microsoft.com/office/powerpoint/2010/main" val="133735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Punic War</a:t>
            </a:r>
          </a:p>
        </p:txBody>
      </p:sp>
      <p:sp>
        <p:nvSpPr>
          <p:cNvPr id="3" name="Content Placeholder 2"/>
          <p:cNvSpPr>
            <a:spLocks noGrp="1"/>
          </p:cNvSpPr>
          <p:nvPr>
            <p:ph idx="1"/>
          </p:nvPr>
        </p:nvSpPr>
        <p:spPr/>
        <p:txBody>
          <a:bodyPr>
            <a:normAutofit/>
          </a:bodyPr>
          <a:lstStyle/>
          <a:p>
            <a:r>
              <a:rPr lang="en-GB" sz="2000" dirty="0"/>
              <a:t>Pol, 1.16.2: 264-3 BCE</a:t>
            </a:r>
          </a:p>
          <a:p>
            <a:r>
              <a:rPr lang="en-GB" sz="2000" dirty="0"/>
              <a:t>‘Now the Romans have in all, as distinct from allies, four legions of Roman citizens, which they enrol every year, each of which consists of four thousand infantry and three hundred cavalry: and on their arrival most of the cities revolted from Syracuse as well as from Carthage, and joined the Romans.’</a:t>
            </a:r>
          </a:p>
          <a:p>
            <a:endParaRPr lang="en-GB" sz="2000" dirty="0"/>
          </a:p>
          <a:p>
            <a:r>
              <a:rPr lang="en-GB" sz="2000" dirty="0"/>
              <a:t>The impact of allied soldiers? </a:t>
            </a:r>
          </a:p>
        </p:txBody>
      </p:sp>
    </p:spTree>
    <p:extLst>
      <p:ext uri="{BB962C8B-B14F-4D97-AF65-F5344CB8AC3E}">
        <p14:creationId xmlns:p14="http://schemas.microsoft.com/office/powerpoint/2010/main" val="3698094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Punic War</a:t>
            </a:r>
          </a:p>
        </p:txBody>
      </p:sp>
      <p:sp>
        <p:nvSpPr>
          <p:cNvPr id="3" name="Content Placeholder 2"/>
          <p:cNvSpPr>
            <a:spLocks noGrp="1"/>
          </p:cNvSpPr>
          <p:nvPr>
            <p:ph idx="1"/>
          </p:nvPr>
        </p:nvSpPr>
        <p:spPr/>
        <p:txBody>
          <a:bodyPr/>
          <a:lstStyle/>
          <a:p>
            <a:r>
              <a:rPr lang="en-GB" sz="2000" dirty="0"/>
              <a:t>Pol, 1.17.1-2: 263 BCE</a:t>
            </a:r>
          </a:p>
          <a:p>
            <a:r>
              <a:rPr lang="en-GB" sz="2000" dirty="0"/>
              <a:t>‘When the text of this treaty reached Rome, and the people had approved and confirmed the terms made with </a:t>
            </a:r>
            <a:r>
              <a:rPr lang="en-GB" sz="2000" dirty="0" err="1"/>
              <a:t>Hiero</a:t>
            </a:r>
            <a:r>
              <a:rPr lang="en-GB" sz="2000" dirty="0"/>
              <a:t>, the Roman government decided not to send all their forces, as they had intended, but only two legions. For they thought that the gravity of the war was lessened by the alliance with the king, and at the same time that the army would thus be better off for provisions.’</a:t>
            </a:r>
          </a:p>
          <a:p>
            <a:endParaRPr lang="en-GB" sz="2000" dirty="0"/>
          </a:p>
          <a:p>
            <a:r>
              <a:rPr lang="en-GB" sz="2000" dirty="0"/>
              <a:t>The impact of allied solders? </a:t>
            </a:r>
          </a:p>
          <a:p>
            <a:endParaRPr lang="en-GB" dirty="0"/>
          </a:p>
        </p:txBody>
      </p:sp>
    </p:spTree>
    <p:extLst>
      <p:ext uri="{BB962C8B-B14F-4D97-AF65-F5344CB8AC3E}">
        <p14:creationId xmlns:p14="http://schemas.microsoft.com/office/powerpoint/2010/main" val="755529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8081" y="266383"/>
            <a:ext cx="4148588" cy="6333723"/>
          </a:xfrm>
          <a:prstGeom prst="rect">
            <a:avLst/>
          </a:prstGeom>
        </p:spPr>
      </p:pic>
      <p:sp>
        <p:nvSpPr>
          <p:cNvPr id="2" name="Title 1"/>
          <p:cNvSpPr>
            <a:spLocks noGrp="1"/>
          </p:cNvSpPr>
          <p:nvPr>
            <p:ph type="title"/>
          </p:nvPr>
        </p:nvSpPr>
        <p:spPr>
          <a:xfrm>
            <a:off x="676746" y="609600"/>
            <a:ext cx="3729076" cy="1320800"/>
          </a:xfrm>
        </p:spPr>
        <p:txBody>
          <a:bodyPr anchor="ctr">
            <a:normAutofit/>
          </a:bodyPr>
          <a:lstStyle/>
          <a:p>
            <a:r>
              <a:rPr lang="en-GB" dirty="0"/>
              <a:t>Polybius</a:t>
            </a:r>
          </a:p>
        </p:txBody>
      </p:sp>
      <p:sp>
        <p:nvSpPr>
          <p:cNvPr id="3" name="Content Placeholder 2"/>
          <p:cNvSpPr>
            <a:spLocks noGrp="1"/>
          </p:cNvSpPr>
          <p:nvPr>
            <p:ph idx="1"/>
          </p:nvPr>
        </p:nvSpPr>
        <p:spPr>
          <a:xfrm>
            <a:off x="685167" y="2160589"/>
            <a:ext cx="5940716" cy="3560733"/>
          </a:xfrm>
        </p:spPr>
        <p:txBody>
          <a:bodyPr>
            <a:normAutofit lnSpcReduction="10000"/>
          </a:bodyPr>
          <a:lstStyle/>
          <a:p>
            <a:r>
              <a:rPr lang="en-GB" dirty="0"/>
              <a:t>C. 200-118 BCE. </a:t>
            </a:r>
          </a:p>
          <a:p>
            <a:endParaRPr lang="en-GB" dirty="0"/>
          </a:p>
          <a:p>
            <a:r>
              <a:rPr lang="en-GB" dirty="0"/>
              <a:t>Born in Megalopolis, Arcadia. </a:t>
            </a:r>
          </a:p>
          <a:p>
            <a:endParaRPr lang="en-GB" dirty="0"/>
          </a:p>
          <a:p>
            <a:r>
              <a:rPr lang="en-GB" dirty="0"/>
              <a:t>Writer of </a:t>
            </a:r>
            <a:r>
              <a:rPr lang="en-GB" i="1" dirty="0"/>
              <a:t>The Histories</a:t>
            </a:r>
            <a:r>
              <a:rPr lang="en-GB" dirty="0"/>
              <a:t>. </a:t>
            </a:r>
          </a:p>
          <a:p>
            <a:endParaRPr lang="en-GB" dirty="0"/>
          </a:p>
          <a:p>
            <a:r>
              <a:rPr lang="en-GB" dirty="0"/>
              <a:t>Work covers events 264-146 BCE. </a:t>
            </a:r>
          </a:p>
          <a:p>
            <a:endParaRPr lang="en-GB" dirty="0"/>
          </a:p>
          <a:p>
            <a:r>
              <a:rPr lang="en-GB" dirty="0"/>
              <a:t>Several books and extensive fragments survive.  </a:t>
            </a:r>
          </a:p>
          <a:p>
            <a:endParaRPr lang="en-GB" dirty="0"/>
          </a:p>
          <a:p>
            <a:endParaRPr lang="en-GB" dirty="0"/>
          </a:p>
        </p:txBody>
      </p:sp>
    </p:spTree>
    <p:extLst>
      <p:ext uri="{BB962C8B-B14F-4D97-AF65-F5344CB8AC3E}">
        <p14:creationId xmlns:p14="http://schemas.microsoft.com/office/powerpoint/2010/main" val="3856924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a:t>Polybius on allied soldiers</a:t>
            </a:r>
            <a:br>
              <a:rPr lang="en-GB" dirty="0"/>
            </a:br>
            <a:br>
              <a:rPr lang="en-GB" dirty="0"/>
            </a:br>
            <a:r>
              <a:rPr lang="en-GB" sz="2000" dirty="0"/>
              <a:t>Total available troops 230s-218 BCE (Pol 2.24): </a:t>
            </a:r>
            <a:endParaRPr lang="en-GB" dirty="0"/>
          </a:p>
        </p:txBody>
      </p:sp>
      <p:sp>
        <p:nvSpPr>
          <p:cNvPr id="3" name="Content Placeholder 2"/>
          <p:cNvSpPr>
            <a:spLocks noGrp="1"/>
          </p:cNvSpPr>
          <p:nvPr>
            <p:ph sz="half" idx="1"/>
          </p:nvPr>
        </p:nvSpPr>
        <p:spPr>
          <a:xfrm>
            <a:off x="677334" y="2315334"/>
            <a:ext cx="4184035" cy="3880772"/>
          </a:xfrm>
        </p:spPr>
        <p:txBody>
          <a:bodyPr>
            <a:normAutofit/>
          </a:bodyPr>
          <a:lstStyle/>
          <a:p>
            <a:r>
              <a:rPr lang="en-GB" dirty="0"/>
              <a:t>20,800 Roman infantry (4 legions). </a:t>
            </a:r>
          </a:p>
          <a:p>
            <a:r>
              <a:rPr lang="en-GB" dirty="0"/>
              <a:t>+ 20,000 reserve. </a:t>
            </a:r>
          </a:p>
          <a:p>
            <a:endParaRPr lang="en-GB" dirty="0"/>
          </a:p>
          <a:p>
            <a:r>
              <a:rPr lang="en-GB" dirty="0"/>
              <a:t>30,000 ‘Allied’ infantry.</a:t>
            </a:r>
          </a:p>
          <a:p>
            <a:r>
              <a:rPr lang="en-GB" dirty="0"/>
              <a:t>+30,000 reserve. </a:t>
            </a:r>
          </a:p>
          <a:p>
            <a:endParaRPr lang="en-GB" dirty="0"/>
          </a:p>
          <a:p>
            <a:r>
              <a:rPr lang="en-GB" dirty="0"/>
              <a:t>50,000 Sabine/Etruscan infantry.</a:t>
            </a:r>
          </a:p>
          <a:p>
            <a:endParaRPr lang="en-GB" dirty="0"/>
          </a:p>
          <a:p>
            <a:r>
              <a:rPr lang="en-GB" dirty="0"/>
              <a:t>20,000 Umbrian/</a:t>
            </a:r>
            <a:r>
              <a:rPr lang="en-GB" dirty="0" err="1"/>
              <a:t>Sarsinatae</a:t>
            </a:r>
            <a:r>
              <a:rPr lang="en-GB" dirty="0"/>
              <a:t> (fighting style unnamed).    </a:t>
            </a:r>
          </a:p>
          <a:p>
            <a:endParaRPr lang="en-GB" dirty="0"/>
          </a:p>
          <a:p>
            <a:endParaRPr lang="en-GB" dirty="0"/>
          </a:p>
          <a:p>
            <a:endParaRPr lang="en-GB" dirty="0"/>
          </a:p>
        </p:txBody>
      </p:sp>
      <p:sp>
        <p:nvSpPr>
          <p:cNvPr id="4" name="Content Placeholder 3"/>
          <p:cNvSpPr>
            <a:spLocks noGrp="1"/>
          </p:cNvSpPr>
          <p:nvPr>
            <p:ph sz="half" idx="2"/>
          </p:nvPr>
        </p:nvSpPr>
        <p:spPr>
          <a:xfrm>
            <a:off x="5089968" y="2315333"/>
            <a:ext cx="4184034" cy="3880773"/>
          </a:xfrm>
        </p:spPr>
        <p:txBody>
          <a:bodyPr>
            <a:normAutofit/>
          </a:bodyPr>
          <a:lstStyle/>
          <a:p>
            <a:r>
              <a:rPr lang="en-GB" dirty="0"/>
              <a:t>20,000 </a:t>
            </a:r>
            <a:r>
              <a:rPr lang="en-GB" dirty="0" err="1"/>
              <a:t>Veneti</a:t>
            </a:r>
            <a:r>
              <a:rPr lang="en-GB" dirty="0"/>
              <a:t>/</a:t>
            </a:r>
            <a:r>
              <a:rPr lang="en-GB" dirty="0" err="1"/>
              <a:t>Cenomani</a:t>
            </a:r>
            <a:r>
              <a:rPr lang="en-GB" dirty="0"/>
              <a:t> (fighting style unnamed). </a:t>
            </a:r>
          </a:p>
          <a:p>
            <a:endParaRPr lang="en-GB" dirty="0"/>
          </a:p>
          <a:p>
            <a:r>
              <a:rPr lang="en-GB" dirty="0"/>
              <a:t>1200 Roman cavalry. </a:t>
            </a:r>
          </a:p>
          <a:p>
            <a:r>
              <a:rPr lang="en-GB" dirty="0"/>
              <a:t>+3000 reserve. </a:t>
            </a:r>
          </a:p>
          <a:p>
            <a:endParaRPr lang="en-GB" dirty="0"/>
          </a:p>
          <a:p>
            <a:r>
              <a:rPr lang="en-GB" dirty="0"/>
              <a:t>2000 ‘Allied’ cavalry.</a:t>
            </a:r>
          </a:p>
          <a:p>
            <a:r>
              <a:rPr lang="en-GB" dirty="0"/>
              <a:t>+2000 reserve.   </a:t>
            </a:r>
          </a:p>
          <a:p>
            <a:endParaRPr lang="en-GB" dirty="0"/>
          </a:p>
          <a:p>
            <a:r>
              <a:rPr lang="en-GB" dirty="0"/>
              <a:t>4000 Sabine and Etruscan cavalry. </a:t>
            </a:r>
          </a:p>
          <a:p>
            <a:endParaRPr lang="en-GB" dirty="0"/>
          </a:p>
          <a:p>
            <a:endParaRPr lang="en-GB" dirty="0"/>
          </a:p>
        </p:txBody>
      </p:sp>
    </p:spTree>
    <p:extLst>
      <p:ext uri="{BB962C8B-B14F-4D97-AF65-F5344CB8AC3E}">
        <p14:creationId xmlns:p14="http://schemas.microsoft.com/office/powerpoint/2010/main" val="2590152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Polybius on allied soldiers</a:t>
            </a:r>
            <a:br>
              <a:rPr lang="en-GB" dirty="0"/>
            </a:br>
            <a:br>
              <a:rPr lang="en-GB" dirty="0"/>
            </a:br>
            <a:r>
              <a:rPr lang="en-GB" sz="2200" dirty="0"/>
              <a:t>Pol</a:t>
            </a:r>
            <a:r>
              <a:rPr lang="en-GB" dirty="0"/>
              <a:t> </a:t>
            </a:r>
            <a:r>
              <a:rPr lang="en-GB" sz="2000" dirty="0"/>
              <a:t>2.24 cont. </a:t>
            </a:r>
            <a:endParaRPr lang="en-GB" dirty="0"/>
          </a:p>
        </p:txBody>
      </p:sp>
      <p:sp>
        <p:nvSpPr>
          <p:cNvPr id="3" name="Content Placeholder 2"/>
          <p:cNvSpPr>
            <a:spLocks noGrp="1"/>
          </p:cNvSpPr>
          <p:nvPr>
            <p:ph sz="half" idx="1"/>
          </p:nvPr>
        </p:nvSpPr>
        <p:spPr>
          <a:xfrm>
            <a:off x="677334" y="2321169"/>
            <a:ext cx="4184035" cy="3720192"/>
          </a:xfrm>
        </p:spPr>
        <p:txBody>
          <a:bodyPr/>
          <a:lstStyle/>
          <a:p>
            <a:r>
              <a:rPr lang="en-GB" dirty="0"/>
              <a:t>80,000 Latin infantry. </a:t>
            </a:r>
          </a:p>
          <a:p>
            <a:endParaRPr lang="en-GB" dirty="0"/>
          </a:p>
          <a:p>
            <a:r>
              <a:rPr lang="en-GB" dirty="0"/>
              <a:t>70,000 Samnite infantry. </a:t>
            </a:r>
          </a:p>
          <a:p>
            <a:endParaRPr lang="en-GB" dirty="0"/>
          </a:p>
          <a:p>
            <a:r>
              <a:rPr lang="en-GB" dirty="0"/>
              <a:t>50,000 </a:t>
            </a:r>
            <a:r>
              <a:rPr lang="en-GB" dirty="0" err="1"/>
              <a:t>Iapygian</a:t>
            </a:r>
            <a:r>
              <a:rPr lang="en-GB" dirty="0"/>
              <a:t>/Messapian infantry. </a:t>
            </a:r>
          </a:p>
          <a:p>
            <a:endParaRPr lang="en-GB" dirty="0"/>
          </a:p>
          <a:p>
            <a:r>
              <a:rPr lang="en-GB" dirty="0"/>
              <a:t>30,000 </a:t>
            </a:r>
            <a:r>
              <a:rPr lang="en-GB" dirty="0" err="1"/>
              <a:t>Lucanian</a:t>
            </a:r>
            <a:r>
              <a:rPr lang="en-GB" dirty="0"/>
              <a:t> infantry. </a:t>
            </a:r>
          </a:p>
          <a:p>
            <a:endParaRPr lang="en-GB" dirty="0"/>
          </a:p>
          <a:p>
            <a:endParaRPr lang="en-GB" dirty="0"/>
          </a:p>
          <a:p>
            <a:endParaRPr lang="en-GB" dirty="0"/>
          </a:p>
          <a:p>
            <a:endParaRPr lang="en-GB" dirty="0"/>
          </a:p>
        </p:txBody>
      </p:sp>
      <p:sp>
        <p:nvSpPr>
          <p:cNvPr id="4" name="Content Placeholder 3"/>
          <p:cNvSpPr>
            <a:spLocks noGrp="1"/>
          </p:cNvSpPr>
          <p:nvPr>
            <p:ph sz="half" idx="2"/>
          </p:nvPr>
        </p:nvSpPr>
        <p:spPr>
          <a:xfrm>
            <a:off x="5089970" y="2321169"/>
            <a:ext cx="4184034" cy="3720193"/>
          </a:xfrm>
        </p:spPr>
        <p:txBody>
          <a:bodyPr/>
          <a:lstStyle/>
          <a:p>
            <a:r>
              <a:rPr lang="en-GB" dirty="0"/>
              <a:t>5000 Latin cavalry. </a:t>
            </a:r>
          </a:p>
          <a:p>
            <a:endParaRPr lang="en-GB" dirty="0"/>
          </a:p>
          <a:p>
            <a:r>
              <a:rPr lang="en-GB" dirty="0"/>
              <a:t>7000 Samnite cavalry.</a:t>
            </a:r>
          </a:p>
          <a:p>
            <a:endParaRPr lang="en-GB" dirty="0"/>
          </a:p>
          <a:p>
            <a:r>
              <a:rPr lang="en-GB" dirty="0"/>
              <a:t>16,000 </a:t>
            </a:r>
            <a:r>
              <a:rPr lang="en-GB" dirty="0" err="1"/>
              <a:t>Iapygian</a:t>
            </a:r>
            <a:r>
              <a:rPr lang="en-GB" dirty="0"/>
              <a:t>/Messapian cavalry. </a:t>
            </a:r>
          </a:p>
          <a:p>
            <a:endParaRPr lang="en-GB" dirty="0"/>
          </a:p>
          <a:p>
            <a:r>
              <a:rPr lang="en-GB" dirty="0"/>
              <a:t>3000 </a:t>
            </a:r>
            <a:r>
              <a:rPr lang="en-GB" dirty="0" err="1"/>
              <a:t>Lucanian</a:t>
            </a:r>
            <a:r>
              <a:rPr lang="en-GB" dirty="0"/>
              <a:t> cavalry. </a:t>
            </a:r>
          </a:p>
        </p:txBody>
      </p:sp>
    </p:spTree>
    <p:extLst>
      <p:ext uri="{BB962C8B-B14F-4D97-AF65-F5344CB8AC3E}">
        <p14:creationId xmlns:p14="http://schemas.microsoft.com/office/powerpoint/2010/main" val="3406873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Polybius on allied soldiers</a:t>
            </a:r>
            <a:br>
              <a:rPr lang="en-GB" dirty="0"/>
            </a:br>
            <a:br>
              <a:rPr lang="en-GB" dirty="0"/>
            </a:br>
            <a:r>
              <a:rPr lang="en-GB" sz="2200" dirty="0"/>
              <a:t>Pol</a:t>
            </a:r>
            <a:r>
              <a:rPr lang="en-GB" dirty="0"/>
              <a:t> </a:t>
            </a:r>
            <a:r>
              <a:rPr lang="en-GB" sz="2000" dirty="0"/>
              <a:t>2.24 cont. </a:t>
            </a:r>
            <a:endParaRPr lang="en-GB" dirty="0"/>
          </a:p>
        </p:txBody>
      </p:sp>
      <p:sp>
        <p:nvSpPr>
          <p:cNvPr id="3" name="Content Placeholder 2"/>
          <p:cNvSpPr>
            <a:spLocks noGrp="1"/>
          </p:cNvSpPr>
          <p:nvPr>
            <p:ph sz="half" idx="1"/>
          </p:nvPr>
        </p:nvSpPr>
        <p:spPr>
          <a:xfrm>
            <a:off x="677334" y="2321169"/>
            <a:ext cx="4184035" cy="3720192"/>
          </a:xfrm>
        </p:spPr>
        <p:txBody>
          <a:bodyPr/>
          <a:lstStyle/>
          <a:p>
            <a:r>
              <a:rPr lang="en-GB" dirty="0"/>
              <a:t>20,000</a:t>
            </a:r>
            <a:r>
              <a:rPr lang="en-GB" dirty="0">
                <a:solidFill>
                  <a:schemeClr val="bg1"/>
                </a:solidFill>
              </a:rPr>
              <a:t>,</a:t>
            </a:r>
            <a:r>
              <a:rPr lang="en-GB" dirty="0"/>
              <a:t>Marsian/</a:t>
            </a:r>
            <a:r>
              <a:rPr lang="en-GB" dirty="0" err="1"/>
              <a:t>Marrucian</a:t>
            </a:r>
            <a:r>
              <a:rPr lang="en-GB" dirty="0"/>
              <a:t>/</a:t>
            </a:r>
            <a:r>
              <a:rPr lang="en-GB" dirty="0" err="1"/>
              <a:t>Ferentanian</a:t>
            </a:r>
            <a:r>
              <a:rPr lang="en-GB" dirty="0"/>
              <a:t>/</a:t>
            </a:r>
            <a:r>
              <a:rPr lang="en-GB" dirty="0" err="1"/>
              <a:t>Vestinian</a:t>
            </a:r>
            <a:r>
              <a:rPr lang="en-GB" dirty="0"/>
              <a:t> infantry. </a:t>
            </a:r>
          </a:p>
          <a:p>
            <a:endParaRPr lang="en-GB" dirty="0"/>
          </a:p>
          <a:p>
            <a:r>
              <a:rPr lang="en-GB" dirty="0"/>
              <a:t>C. 8400 reserve soldiers (2 legions). </a:t>
            </a:r>
          </a:p>
          <a:p>
            <a:endParaRPr lang="en-GB" dirty="0"/>
          </a:p>
          <a:p>
            <a:endParaRPr lang="en-GB" dirty="0"/>
          </a:p>
          <a:p>
            <a:endParaRPr lang="en-GB" dirty="0"/>
          </a:p>
          <a:p>
            <a:endParaRPr lang="en-GB" dirty="0"/>
          </a:p>
          <a:p>
            <a:endParaRPr lang="en-GB" dirty="0"/>
          </a:p>
        </p:txBody>
      </p:sp>
      <p:sp>
        <p:nvSpPr>
          <p:cNvPr id="4" name="Content Placeholder 3"/>
          <p:cNvSpPr>
            <a:spLocks noGrp="1"/>
          </p:cNvSpPr>
          <p:nvPr>
            <p:ph sz="half" idx="2"/>
          </p:nvPr>
        </p:nvSpPr>
        <p:spPr>
          <a:xfrm>
            <a:off x="5089970" y="2321169"/>
            <a:ext cx="4184034" cy="3720193"/>
          </a:xfrm>
        </p:spPr>
        <p:txBody>
          <a:bodyPr/>
          <a:lstStyle/>
          <a:p>
            <a:r>
              <a:rPr lang="en-GB" dirty="0"/>
              <a:t>4000</a:t>
            </a:r>
            <a:r>
              <a:rPr lang="en-GB" dirty="0">
                <a:solidFill>
                  <a:schemeClr val="bg1"/>
                </a:solidFill>
              </a:rPr>
              <a:t>,</a:t>
            </a:r>
            <a:r>
              <a:rPr lang="en-GB" dirty="0"/>
              <a:t>Marsian/</a:t>
            </a:r>
            <a:r>
              <a:rPr lang="en-GB" dirty="0" err="1"/>
              <a:t>Marrucian</a:t>
            </a:r>
            <a:r>
              <a:rPr lang="en-GB" dirty="0"/>
              <a:t>/</a:t>
            </a:r>
            <a:r>
              <a:rPr lang="en-GB" dirty="0" err="1"/>
              <a:t>Ferentanian</a:t>
            </a:r>
            <a:r>
              <a:rPr lang="en-GB" dirty="0"/>
              <a:t>/</a:t>
            </a:r>
            <a:r>
              <a:rPr lang="en-GB" dirty="0" err="1"/>
              <a:t>Vestinian</a:t>
            </a:r>
            <a:r>
              <a:rPr lang="en-GB" dirty="0"/>
              <a:t> cavalry. </a:t>
            </a:r>
          </a:p>
          <a:p>
            <a:endParaRPr lang="en-GB" dirty="0"/>
          </a:p>
          <a:p>
            <a:r>
              <a:rPr lang="en-GB" dirty="0"/>
              <a:t>C. 400 reserve cavalry (2 legions). </a:t>
            </a:r>
          </a:p>
        </p:txBody>
      </p:sp>
    </p:spTree>
    <p:extLst>
      <p:ext uri="{BB962C8B-B14F-4D97-AF65-F5344CB8AC3E}">
        <p14:creationId xmlns:p14="http://schemas.microsoft.com/office/powerpoint/2010/main" val="4126606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Polybius on allied soldiers</a:t>
            </a:r>
          </a:p>
        </p:txBody>
      </p:sp>
      <p:sp>
        <p:nvSpPr>
          <p:cNvPr id="3" name="Content Placeholder 2"/>
          <p:cNvSpPr>
            <a:spLocks noGrp="1"/>
          </p:cNvSpPr>
          <p:nvPr>
            <p:ph idx="1"/>
          </p:nvPr>
        </p:nvSpPr>
        <p:spPr>
          <a:xfrm>
            <a:off x="677334" y="1930401"/>
            <a:ext cx="8596668" cy="4110962"/>
          </a:xfrm>
        </p:spPr>
        <p:txBody>
          <a:bodyPr/>
          <a:lstStyle/>
          <a:p>
            <a:r>
              <a:rPr lang="en-GB" sz="2000" dirty="0"/>
              <a:t>Pol 6.21.4-6: </a:t>
            </a:r>
          </a:p>
          <a:p>
            <a:r>
              <a:rPr lang="en-GB" sz="2000" dirty="0"/>
              <a:t>‘At the same time the consuls send orders to the magistrates of the allied cities in Italy, from which they determine that allied troops are to serve: declaring the number required, and the day and place at which the men selected must appear. The cities then enrol their troops with much the same ceremonies [to the Romans] as to selection and administration of the oath, and appoint a commander and a paymaster.’</a:t>
            </a:r>
          </a:p>
          <a:p>
            <a:endParaRPr lang="en-GB" sz="2000" dirty="0"/>
          </a:p>
          <a:p>
            <a:r>
              <a:rPr lang="en-GB" sz="2000" dirty="0"/>
              <a:t>The recruitment of allies. </a:t>
            </a:r>
          </a:p>
          <a:p>
            <a:endParaRPr lang="en-GB" dirty="0"/>
          </a:p>
          <a:p>
            <a:endParaRPr lang="en-GB" dirty="0"/>
          </a:p>
        </p:txBody>
      </p:sp>
    </p:spTree>
    <p:extLst>
      <p:ext uri="{BB962C8B-B14F-4D97-AF65-F5344CB8AC3E}">
        <p14:creationId xmlns:p14="http://schemas.microsoft.com/office/powerpoint/2010/main" val="4751782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Polybius on the allies</a:t>
            </a:r>
          </a:p>
        </p:txBody>
      </p:sp>
      <p:sp>
        <p:nvSpPr>
          <p:cNvPr id="3" name="Content Placeholder 2"/>
          <p:cNvSpPr>
            <a:spLocks noGrp="1"/>
          </p:cNvSpPr>
          <p:nvPr>
            <p:ph idx="1"/>
          </p:nvPr>
        </p:nvSpPr>
        <p:spPr>
          <a:xfrm>
            <a:off x="677334" y="1930401"/>
            <a:ext cx="8596668" cy="4110962"/>
          </a:xfrm>
        </p:spPr>
        <p:txBody>
          <a:bodyPr>
            <a:normAutofit/>
          </a:bodyPr>
          <a:lstStyle/>
          <a:p>
            <a:r>
              <a:rPr lang="en-GB" sz="2000" dirty="0"/>
              <a:t>Pol 6.26.5-6:</a:t>
            </a:r>
          </a:p>
          <a:p>
            <a:r>
              <a:rPr lang="en-GB" sz="2000" dirty="0"/>
              <a:t>‘The allies muster along with the citizens, and are distributed and managed by the officers appointed by the consuls, who have the title of </a:t>
            </a:r>
            <a:r>
              <a:rPr lang="en-GB" sz="2000" i="1" dirty="0" err="1"/>
              <a:t>praefecti</a:t>
            </a:r>
            <a:r>
              <a:rPr lang="en-GB" sz="2000" i="1" dirty="0"/>
              <a:t> sociis </a:t>
            </a:r>
            <a:r>
              <a:rPr lang="en-GB" sz="2000" dirty="0"/>
              <a:t>and are twelve in number. These officers select for the consuls from the whole infantry and cavalry of the allies such as are most fitted for actual service, and these are called </a:t>
            </a:r>
            <a:r>
              <a:rPr lang="en-GB" sz="2000" i="1" dirty="0"/>
              <a:t>extraordinarii</a:t>
            </a:r>
            <a:r>
              <a:rPr lang="en-GB" sz="2000" dirty="0"/>
              <a:t>. The whole number of the infantry of the </a:t>
            </a:r>
            <a:r>
              <a:rPr lang="en-GB" sz="2000" i="1" dirty="0" err="1"/>
              <a:t>socii</a:t>
            </a:r>
            <a:r>
              <a:rPr lang="en-GB" sz="2000" dirty="0"/>
              <a:t> generally equals that of the legions, but the cavalry is treble that of the citizens.’</a:t>
            </a:r>
          </a:p>
          <a:p>
            <a:endParaRPr lang="en-GB" sz="2000" dirty="0"/>
          </a:p>
          <a:p>
            <a:r>
              <a:rPr lang="en-GB" sz="2000" dirty="0"/>
              <a:t>The recruitment of allies. </a:t>
            </a:r>
          </a:p>
        </p:txBody>
      </p:sp>
    </p:spTree>
    <p:extLst>
      <p:ext uri="{BB962C8B-B14F-4D97-AF65-F5344CB8AC3E}">
        <p14:creationId xmlns:p14="http://schemas.microsoft.com/office/powerpoint/2010/main" val="3612957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Commander of allied troops</a:t>
            </a:r>
          </a:p>
        </p:txBody>
      </p:sp>
      <p:sp>
        <p:nvSpPr>
          <p:cNvPr id="3" name="Content Placeholder 2"/>
          <p:cNvSpPr>
            <a:spLocks noGrp="1"/>
          </p:cNvSpPr>
          <p:nvPr>
            <p:ph idx="1"/>
          </p:nvPr>
        </p:nvSpPr>
        <p:spPr/>
        <p:txBody>
          <a:bodyPr>
            <a:normAutofit/>
          </a:bodyPr>
          <a:lstStyle/>
          <a:p>
            <a:r>
              <a:rPr lang="en-GB" dirty="0"/>
              <a:t>Examples of ‘native’ commanders:</a:t>
            </a:r>
          </a:p>
          <a:p>
            <a:pPr lvl="1"/>
            <a:r>
              <a:rPr lang="en-GB" dirty="0"/>
              <a:t>Spartacus: reported as leader of ‘slave’ revolt, originally a commander of Thracian allies? (App. </a:t>
            </a:r>
            <a:r>
              <a:rPr lang="en-GB" i="1" dirty="0"/>
              <a:t>B. Civ</a:t>
            </a:r>
            <a:r>
              <a:rPr lang="en-GB" dirty="0"/>
              <a:t>. 1.116).</a:t>
            </a:r>
          </a:p>
          <a:p>
            <a:pPr lvl="1"/>
            <a:endParaRPr lang="en-GB" dirty="0"/>
          </a:p>
          <a:p>
            <a:pPr lvl="1"/>
            <a:r>
              <a:rPr lang="en-GB" dirty="0"/>
              <a:t>Arminius:  commander of auxilia, drew Romans into ambush at </a:t>
            </a:r>
            <a:r>
              <a:rPr lang="en-GB" dirty="0" err="1"/>
              <a:t>Teutoberg</a:t>
            </a:r>
            <a:r>
              <a:rPr lang="en-GB" dirty="0"/>
              <a:t> Forest (</a:t>
            </a:r>
            <a:r>
              <a:rPr lang="en-GB" dirty="0" err="1"/>
              <a:t>Vell</a:t>
            </a:r>
            <a:r>
              <a:rPr lang="en-GB" dirty="0"/>
              <a:t>. Pat. 2.118). </a:t>
            </a:r>
          </a:p>
          <a:p>
            <a:pPr lvl="1"/>
            <a:endParaRPr lang="en-GB" dirty="0"/>
          </a:p>
          <a:p>
            <a:pPr lvl="1"/>
            <a:r>
              <a:rPr lang="en-GB" dirty="0"/>
              <a:t> Julius </a:t>
            </a:r>
            <a:r>
              <a:rPr lang="en-GB" dirty="0" err="1"/>
              <a:t>Civilis</a:t>
            </a:r>
            <a:r>
              <a:rPr lang="en-GB" dirty="0"/>
              <a:t>: incites revolt amongst allied Batavian communities (Tact . </a:t>
            </a:r>
            <a:r>
              <a:rPr lang="en-GB" i="1" dirty="0"/>
              <a:t>Hist. </a:t>
            </a:r>
            <a:r>
              <a:rPr lang="en-GB" dirty="0"/>
              <a:t>4.16).</a:t>
            </a:r>
          </a:p>
          <a:p>
            <a:pPr lvl="1"/>
            <a:endParaRPr lang="en-GB" dirty="0"/>
          </a:p>
          <a:p>
            <a:pPr lvl="1"/>
            <a:endParaRPr lang="en-GB" dirty="0"/>
          </a:p>
          <a:p>
            <a:endParaRPr lang="en-GB" dirty="0"/>
          </a:p>
          <a:p>
            <a:endParaRPr lang="en-GB" dirty="0"/>
          </a:p>
          <a:p>
            <a:endParaRPr lang="en-GB" dirty="0"/>
          </a:p>
        </p:txBody>
      </p:sp>
    </p:spTree>
    <p:extLst>
      <p:ext uri="{BB962C8B-B14F-4D97-AF65-F5344CB8AC3E}">
        <p14:creationId xmlns:p14="http://schemas.microsoft.com/office/powerpoint/2010/main" val="371993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Battle of Magnesia, 190 BCE</a:t>
            </a:r>
          </a:p>
        </p:txBody>
      </p:sp>
      <p:sp>
        <p:nvSpPr>
          <p:cNvPr id="3" name="Content Placeholder 2"/>
          <p:cNvSpPr>
            <a:spLocks noGrp="1"/>
          </p:cNvSpPr>
          <p:nvPr>
            <p:ph idx="1"/>
          </p:nvPr>
        </p:nvSpPr>
        <p:spPr>
          <a:xfrm>
            <a:off x="677334" y="1491175"/>
            <a:ext cx="8596668" cy="4550187"/>
          </a:xfrm>
        </p:spPr>
        <p:txBody>
          <a:bodyPr/>
          <a:lstStyle/>
          <a:p>
            <a:r>
              <a:rPr lang="en-GB" dirty="0"/>
              <a:t>Major battle of Romano-Seleucid War, 192-188 BCE.</a:t>
            </a:r>
          </a:p>
          <a:p>
            <a:r>
              <a:rPr lang="en-GB" dirty="0"/>
              <a:t>Lucius Scipio and Eumenes vs Antiochus III.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0039" y="2732885"/>
            <a:ext cx="11460214" cy="3825689"/>
          </a:xfrm>
          <a:prstGeom prst="rect">
            <a:avLst/>
          </a:prstGeom>
        </p:spPr>
      </p:pic>
    </p:spTree>
    <p:extLst>
      <p:ext uri="{BB962C8B-B14F-4D97-AF65-F5344CB8AC3E}">
        <p14:creationId xmlns:p14="http://schemas.microsoft.com/office/powerpoint/2010/main" val="18646751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34683" y="1811505"/>
            <a:ext cx="7205680" cy="3674896"/>
          </a:xfrm>
          <a:prstGeom prst="rect">
            <a:avLst/>
          </a:prstGeom>
        </p:spPr>
      </p:pic>
      <p:sp>
        <p:nvSpPr>
          <p:cNvPr id="2" name="Title 1"/>
          <p:cNvSpPr>
            <a:spLocks noGrp="1"/>
          </p:cNvSpPr>
          <p:nvPr>
            <p:ph type="title"/>
          </p:nvPr>
        </p:nvSpPr>
        <p:spPr/>
        <p:txBody>
          <a:bodyPr anchor="t">
            <a:normAutofit/>
          </a:bodyPr>
          <a:lstStyle/>
          <a:p>
            <a:r>
              <a:rPr lang="en-GB" dirty="0"/>
              <a:t>Social War, 91-88 BCE</a:t>
            </a:r>
          </a:p>
        </p:txBody>
      </p:sp>
      <p:sp>
        <p:nvSpPr>
          <p:cNvPr id="3" name="Content Placeholder 2"/>
          <p:cNvSpPr>
            <a:spLocks noGrp="1"/>
          </p:cNvSpPr>
          <p:nvPr>
            <p:ph idx="1"/>
          </p:nvPr>
        </p:nvSpPr>
        <p:spPr>
          <a:xfrm>
            <a:off x="677334" y="2160589"/>
            <a:ext cx="3957349" cy="3749323"/>
          </a:xfrm>
        </p:spPr>
        <p:txBody>
          <a:bodyPr>
            <a:normAutofit/>
          </a:bodyPr>
          <a:lstStyle/>
          <a:p>
            <a:r>
              <a:rPr lang="en-GB" dirty="0"/>
              <a:t>Italian allies dissatisfied with relationship with Rome. </a:t>
            </a:r>
          </a:p>
          <a:p>
            <a:endParaRPr lang="en-GB" dirty="0"/>
          </a:p>
          <a:p>
            <a:r>
              <a:rPr lang="en-GB" dirty="0"/>
              <a:t>Some rebel, forming their own alliance/political system under the name ‘Italia’.</a:t>
            </a:r>
          </a:p>
          <a:p>
            <a:endParaRPr lang="en-GB" dirty="0"/>
          </a:p>
          <a:p>
            <a:r>
              <a:rPr lang="en-GB" dirty="0"/>
              <a:t>Many Italian communities acquire citizenship.    </a:t>
            </a:r>
          </a:p>
          <a:p>
            <a:endParaRPr lang="en-GB" dirty="0"/>
          </a:p>
          <a:p>
            <a:endParaRPr lang="en-GB" dirty="0"/>
          </a:p>
        </p:txBody>
      </p:sp>
    </p:spTree>
    <p:extLst>
      <p:ext uri="{BB962C8B-B14F-4D97-AF65-F5344CB8AC3E}">
        <p14:creationId xmlns:p14="http://schemas.microsoft.com/office/powerpoint/2010/main" val="133669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Augustus and </a:t>
            </a:r>
            <a:r>
              <a:rPr lang="en-GB" i="1" dirty="0"/>
              <a:t>auxilia</a:t>
            </a:r>
            <a:endParaRPr lang="en-GB" dirty="0"/>
          </a:p>
        </p:txBody>
      </p:sp>
      <p:sp>
        <p:nvSpPr>
          <p:cNvPr id="3" name="Content Placeholder 2"/>
          <p:cNvSpPr>
            <a:spLocks noGrp="1"/>
          </p:cNvSpPr>
          <p:nvPr>
            <p:ph idx="1"/>
          </p:nvPr>
        </p:nvSpPr>
        <p:spPr/>
        <p:txBody>
          <a:bodyPr/>
          <a:lstStyle/>
          <a:p>
            <a:r>
              <a:rPr lang="en-GB" dirty="0" err="1"/>
              <a:t>Tac</a:t>
            </a:r>
            <a:r>
              <a:rPr lang="en-GB" dirty="0"/>
              <a:t>. Ann. 4.5:</a:t>
            </a:r>
          </a:p>
          <a:p>
            <a:r>
              <a:rPr lang="en-GB" dirty="0"/>
              <a:t>‘There were besides, in commanding positions in the provinces, allied fleets, cavalry and auxiliary cohorts, of but little inferior strength. But any detailed account of them would be misleading, since they moved from place to place as circumstances required, and had their numbers increased and sometimes diminished.’</a:t>
            </a:r>
          </a:p>
          <a:p>
            <a:endParaRPr lang="en-GB" dirty="0"/>
          </a:p>
          <a:p>
            <a:r>
              <a:rPr lang="en-GB" dirty="0"/>
              <a:t>Cf. Cassius </a:t>
            </a:r>
            <a:r>
              <a:rPr lang="en-GB" dirty="0" err="1"/>
              <a:t>Dio</a:t>
            </a:r>
            <a:r>
              <a:rPr lang="en-GB" dirty="0"/>
              <a:t> 54.24.5: ‘…there were also allied forces of infantry, cavalry, and sailors, whatever their numbers may have been (for I can not state the exact figures).’</a:t>
            </a:r>
          </a:p>
        </p:txBody>
      </p:sp>
    </p:spTree>
    <p:extLst>
      <p:ext uri="{BB962C8B-B14F-4D97-AF65-F5344CB8AC3E}">
        <p14:creationId xmlns:p14="http://schemas.microsoft.com/office/powerpoint/2010/main" val="3211072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21590" y="135479"/>
            <a:ext cx="4304823" cy="6547259"/>
          </a:xfrm>
          <a:prstGeom prst="rect">
            <a:avLst/>
          </a:prstGeom>
        </p:spPr>
      </p:pic>
      <p:sp>
        <p:nvSpPr>
          <p:cNvPr id="2" name="Title 1"/>
          <p:cNvSpPr>
            <a:spLocks noGrp="1"/>
          </p:cNvSpPr>
          <p:nvPr>
            <p:ph type="title"/>
          </p:nvPr>
        </p:nvSpPr>
        <p:spPr/>
        <p:txBody>
          <a:bodyPr anchor="t">
            <a:normAutofit/>
          </a:bodyPr>
          <a:lstStyle/>
          <a:p>
            <a:r>
              <a:rPr lang="en-GB" dirty="0"/>
              <a:t>Citizenship and </a:t>
            </a:r>
            <a:r>
              <a:rPr lang="en-GB" i="1" dirty="0"/>
              <a:t>auxilia</a:t>
            </a:r>
            <a:endParaRPr lang="en-GB" dirty="0"/>
          </a:p>
        </p:txBody>
      </p:sp>
      <p:sp>
        <p:nvSpPr>
          <p:cNvPr id="3" name="Content Placeholder 2"/>
          <p:cNvSpPr>
            <a:spLocks noGrp="1"/>
          </p:cNvSpPr>
          <p:nvPr>
            <p:ph idx="1"/>
          </p:nvPr>
        </p:nvSpPr>
        <p:spPr>
          <a:xfrm>
            <a:off x="677334" y="2160590"/>
            <a:ext cx="5220430" cy="3701270"/>
          </a:xfrm>
        </p:spPr>
        <p:txBody>
          <a:bodyPr>
            <a:normAutofit/>
          </a:bodyPr>
          <a:lstStyle/>
          <a:p>
            <a:r>
              <a:rPr lang="en-GB" dirty="0"/>
              <a:t>Serve 25 years = Roman citizenship?</a:t>
            </a:r>
          </a:p>
          <a:p>
            <a:r>
              <a:rPr lang="en-GB" dirty="0">
                <a:hlinkClick r:id="rId4"/>
              </a:rPr>
              <a:t>http://www.romancoins.info/MilitaryDiploma1a.html</a:t>
            </a:r>
            <a:endParaRPr lang="en-GB" dirty="0"/>
          </a:p>
          <a:p>
            <a:endParaRPr lang="en-GB" dirty="0"/>
          </a:p>
          <a:p>
            <a:r>
              <a:rPr lang="en-GB" dirty="0"/>
              <a:t>Earliest diploma: Claudius. </a:t>
            </a:r>
          </a:p>
          <a:p>
            <a:endParaRPr lang="en-GB" dirty="0"/>
          </a:p>
          <a:p>
            <a:r>
              <a:rPr lang="en-GB" dirty="0"/>
              <a:t>212 CE: Caracalla grants citizenship to all in Empire. </a:t>
            </a:r>
          </a:p>
          <a:p>
            <a:endParaRPr lang="en-GB" dirty="0"/>
          </a:p>
          <a:p>
            <a:endParaRPr lang="en-GB" dirty="0"/>
          </a:p>
        </p:txBody>
      </p:sp>
    </p:spTree>
    <p:extLst>
      <p:ext uri="{BB962C8B-B14F-4D97-AF65-F5344CB8AC3E}">
        <p14:creationId xmlns:p14="http://schemas.microsoft.com/office/powerpoint/2010/main" val="34412808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Citizenship and </a:t>
            </a:r>
            <a:r>
              <a:rPr lang="en-GB" i="1" dirty="0"/>
              <a:t>auxilia</a:t>
            </a:r>
            <a:endParaRPr lang="en-GB" dirty="0"/>
          </a:p>
        </p:txBody>
      </p:sp>
      <p:sp>
        <p:nvSpPr>
          <p:cNvPr id="3" name="Content Placeholder 2"/>
          <p:cNvSpPr>
            <a:spLocks noGrp="1"/>
          </p:cNvSpPr>
          <p:nvPr>
            <p:ph idx="1"/>
          </p:nvPr>
        </p:nvSpPr>
        <p:spPr/>
        <p:txBody>
          <a:bodyPr/>
          <a:lstStyle/>
          <a:p>
            <a:pPr lvl="1"/>
            <a:r>
              <a:rPr lang="en-GB" sz="2800" dirty="0"/>
              <a:t>ILS 2735:</a:t>
            </a:r>
          </a:p>
          <a:p>
            <a:pPr lvl="1"/>
            <a:r>
              <a:rPr lang="en-GB" sz="2800" dirty="0"/>
              <a:t>‘ALA GALLORUM ET PANNIORUM CATAFRACTATA’</a:t>
            </a:r>
          </a:p>
          <a:p>
            <a:pPr lvl="1"/>
            <a:endParaRPr lang="en-GB" sz="2800" dirty="0"/>
          </a:p>
          <a:p>
            <a:pPr lvl="1"/>
            <a:r>
              <a:rPr lang="en-GB" sz="2800" dirty="0"/>
              <a:t>ILS 2590 : </a:t>
            </a:r>
          </a:p>
          <a:p>
            <a:pPr lvl="1"/>
            <a:r>
              <a:rPr lang="en-GB" sz="2800" dirty="0"/>
              <a:t>‘COHORS I LEPIDIANA EQUITATA CIVIUM ROMANORUM’</a:t>
            </a:r>
          </a:p>
          <a:p>
            <a:endParaRPr lang="en-GB" dirty="0"/>
          </a:p>
        </p:txBody>
      </p:sp>
    </p:spTree>
    <p:extLst>
      <p:ext uri="{BB962C8B-B14F-4D97-AF65-F5344CB8AC3E}">
        <p14:creationId xmlns:p14="http://schemas.microsoft.com/office/powerpoint/2010/main" val="1497213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Fighting auxilia</a:t>
            </a:r>
          </a:p>
        </p:txBody>
      </p:sp>
      <p:sp>
        <p:nvSpPr>
          <p:cNvPr id="3" name="Content Placeholder 2"/>
          <p:cNvSpPr>
            <a:spLocks noGrp="1"/>
          </p:cNvSpPr>
          <p:nvPr>
            <p:ph idx="1"/>
          </p:nvPr>
        </p:nvSpPr>
        <p:spPr>
          <a:xfrm>
            <a:off x="677334" y="1645921"/>
            <a:ext cx="8596668" cy="4395442"/>
          </a:xfrm>
        </p:spPr>
        <p:txBody>
          <a:bodyPr/>
          <a:lstStyle/>
          <a:p>
            <a:r>
              <a:rPr lang="en-GB" dirty="0"/>
              <a:t>Tac. </a:t>
            </a:r>
            <a:r>
              <a:rPr lang="en-GB" i="1" dirty="0" err="1"/>
              <a:t>Agr</a:t>
            </a:r>
            <a:r>
              <a:rPr lang="en-GB" dirty="0"/>
              <a:t>. 35-6:  </a:t>
            </a:r>
          </a:p>
          <a:p>
            <a:r>
              <a:rPr lang="en-GB" dirty="0"/>
              <a:t>35.2: ‘[Agricola] arrayed his eager and impetuous troops in such a manner that the auxiliary infantry, 8,000 in number, strengthened his centre, while 3,000 cavalry were posted on his wings. The legions were drawn up in front of the entrenched camp; his victory would be vastly more glorious if won without the loss of Roman blood, and he would have a reserve in case of repulse.’</a:t>
            </a:r>
          </a:p>
          <a:p>
            <a:endParaRPr lang="en-GB" dirty="0"/>
          </a:p>
          <a:p>
            <a:r>
              <a:rPr lang="en-GB" dirty="0"/>
              <a:t>36.1: ‘Agricola encouraged three Batavian and two </a:t>
            </a:r>
            <a:r>
              <a:rPr lang="en-GB" dirty="0" err="1"/>
              <a:t>Tungrian</a:t>
            </a:r>
            <a:r>
              <a:rPr lang="en-GB" dirty="0"/>
              <a:t> cohorts to bring matters to a decision with close fighting of swords, for such tactics were familiar to these veteran soldiers.’</a:t>
            </a:r>
          </a:p>
          <a:p>
            <a:endParaRPr lang="en-GB" dirty="0"/>
          </a:p>
          <a:p>
            <a:endParaRPr lang="en-GB" dirty="0"/>
          </a:p>
          <a:p>
            <a:endParaRPr lang="en-GB" dirty="0"/>
          </a:p>
        </p:txBody>
      </p:sp>
    </p:spTree>
    <p:extLst>
      <p:ext uri="{BB962C8B-B14F-4D97-AF65-F5344CB8AC3E}">
        <p14:creationId xmlns:p14="http://schemas.microsoft.com/office/powerpoint/2010/main" val="1178222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Auxilia in the Late Empire</a:t>
            </a:r>
          </a:p>
        </p:txBody>
      </p:sp>
      <p:sp>
        <p:nvSpPr>
          <p:cNvPr id="3" name="Content Placeholder 2"/>
          <p:cNvSpPr>
            <a:spLocks noGrp="1"/>
          </p:cNvSpPr>
          <p:nvPr>
            <p:ph idx="1"/>
          </p:nvPr>
        </p:nvSpPr>
        <p:spPr>
          <a:xfrm>
            <a:off x="677334" y="1702191"/>
            <a:ext cx="8596668" cy="4339171"/>
          </a:xfrm>
        </p:spPr>
        <p:txBody>
          <a:bodyPr>
            <a:normAutofit fontScale="92500" lnSpcReduction="10000"/>
          </a:bodyPr>
          <a:lstStyle/>
          <a:p>
            <a:r>
              <a:rPr lang="en-GB" dirty="0"/>
              <a:t>Veg. 2.2:</a:t>
            </a:r>
          </a:p>
          <a:p>
            <a:r>
              <a:rPr lang="en-GB" dirty="0"/>
              <a:t>‘We shall now explain the difference between the legions and the auxiliaries. The latter are hired corps of foreigners assembled from different parts of the Empire, made up of different numbers, without knowledge of one another or any tie of affection. Each nation has its own peculiar discipline, customs and manner of fighting. Little can be expected from forces so dissimilar in every respect, since it is one of the most essential points in military undertakings that the whole army should be put in motion and governed by one and the same order. But it is almost impossible for men to act in concert under such varying and unsettled circumstances. They are, however, when properly trained and disciplined, of material service and are always joined as light troops with the legions in the line. And though the legions do not place their principal dependence on them, yet they look on them as a very considerable addition to their strength.’ </a:t>
            </a:r>
          </a:p>
          <a:p>
            <a:endParaRPr lang="en-GB" dirty="0"/>
          </a:p>
          <a:p>
            <a:r>
              <a:rPr lang="en-GB" dirty="0" err="1"/>
              <a:t>Cf</a:t>
            </a:r>
            <a:r>
              <a:rPr lang="en-GB" dirty="0"/>
              <a:t> </a:t>
            </a:r>
            <a:r>
              <a:rPr lang="en-GB" dirty="0" err="1"/>
              <a:t>Zosimus</a:t>
            </a:r>
            <a:r>
              <a:rPr lang="en-GB" dirty="0"/>
              <a:t> 2.15</a:t>
            </a:r>
          </a:p>
        </p:txBody>
      </p:sp>
    </p:spTree>
    <p:extLst>
      <p:ext uri="{BB962C8B-B14F-4D97-AF65-F5344CB8AC3E}">
        <p14:creationId xmlns:p14="http://schemas.microsoft.com/office/powerpoint/2010/main" val="12939262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Questions?</a:t>
            </a:r>
          </a:p>
        </p:txBody>
      </p:sp>
    </p:spTree>
    <p:extLst>
      <p:ext uri="{BB962C8B-B14F-4D97-AF65-F5344CB8AC3E}">
        <p14:creationId xmlns:p14="http://schemas.microsoft.com/office/powerpoint/2010/main" val="6472328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lstStyle/>
          <a:p>
            <a:r>
              <a:rPr lang="en-GB" dirty="0" err="1"/>
              <a:t>Erdkamp</a:t>
            </a:r>
            <a:r>
              <a:rPr lang="en-GB" dirty="0"/>
              <a:t>, P. 2007, “Polybius and Livy on the Allies in the Roman Army”, in Blois and Lo </a:t>
            </a:r>
            <a:r>
              <a:rPr lang="en-GB" dirty="0" err="1"/>
              <a:t>Cascio</a:t>
            </a:r>
            <a:r>
              <a:rPr lang="en-GB" dirty="0"/>
              <a:t> (ed.), </a:t>
            </a:r>
            <a:r>
              <a:rPr lang="en-GB" i="1" dirty="0"/>
              <a:t>The Impact of the Roman Army (200 B.C. – A.D. 476): Economic, Social, Political, Religious and Cultural Aspects, </a:t>
            </a:r>
            <a:r>
              <a:rPr lang="en-GB" dirty="0"/>
              <a:t>pp. 47-74. </a:t>
            </a:r>
            <a:endParaRPr lang="en-GB" i="1" dirty="0"/>
          </a:p>
          <a:p>
            <a:endParaRPr lang="en-GB" dirty="0"/>
          </a:p>
          <a:p>
            <a:r>
              <a:rPr lang="en-GB" dirty="0" err="1"/>
              <a:t>Giliver</a:t>
            </a:r>
            <a:r>
              <a:rPr lang="en-GB" dirty="0"/>
              <a:t>, C. 1996, “Mons </a:t>
            </a:r>
            <a:r>
              <a:rPr lang="en-GB" dirty="0" err="1"/>
              <a:t>Graupius</a:t>
            </a:r>
            <a:r>
              <a:rPr lang="en-GB" dirty="0"/>
              <a:t> and the Role of Auxiliaries in Battle”, in </a:t>
            </a:r>
            <a:r>
              <a:rPr lang="en-GB" i="1" dirty="0"/>
              <a:t>Greece and Rome. </a:t>
            </a:r>
            <a:r>
              <a:rPr lang="en-GB" dirty="0"/>
              <a:t>Available via JSTOR. </a:t>
            </a:r>
          </a:p>
          <a:p>
            <a:endParaRPr lang="en-GB" dirty="0"/>
          </a:p>
          <a:p>
            <a:r>
              <a:rPr lang="en-GB" dirty="0"/>
              <a:t>Haynes, I. 2013, </a:t>
            </a:r>
            <a:r>
              <a:rPr lang="en-GB" i="1" dirty="0"/>
              <a:t>Blood and the Provinces: The Roman Auxilia and the Making of Provincial Society from Augustus to Severus</a:t>
            </a:r>
            <a:r>
              <a:rPr lang="en-GB" dirty="0"/>
              <a:t>. </a:t>
            </a:r>
          </a:p>
          <a:p>
            <a:endParaRPr lang="en-GB" dirty="0"/>
          </a:p>
        </p:txBody>
      </p:sp>
    </p:spTree>
    <p:extLst>
      <p:ext uri="{BB962C8B-B14F-4D97-AF65-F5344CB8AC3E}">
        <p14:creationId xmlns:p14="http://schemas.microsoft.com/office/powerpoint/2010/main" val="14887767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3114</TotalTime>
  <Words>1537</Words>
  <Application>Microsoft Office PowerPoint</Application>
  <PresentationFormat>Widescreen</PresentationFormat>
  <Paragraphs>200</Paragraphs>
  <Slides>26</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Trebuchet MS</vt:lpstr>
      <vt:lpstr>Wingdings 3</vt:lpstr>
      <vt:lpstr>Facet</vt:lpstr>
      <vt:lpstr>Allied Soldiers and Auxiliaries in the Roman World</vt:lpstr>
      <vt:lpstr>Aims</vt:lpstr>
      <vt:lpstr>What is an auxiliary? </vt:lpstr>
      <vt:lpstr>‘Auxilia’</vt:lpstr>
      <vt:lpstr>The Auxilia</vt:lpstr>
      <vt:lpstr>Early allies</vt:lpstr>
      <vt:lpstr>Consolidation of Latin allies</vt:lpstr>
      <vt:lpstr>The Latin War, 340-338 BCE</vt:lpstr>
      <vt:lpstr>First Punic War</vt:lpstr>
      <vt:lpstr>First Punic War</vt:lpstr>
      <vt:lpstr>Polybius</vt:lpstr>
      <vt:lpstr>Polybius on allied soldiers  Total available troops 230s-218 BCE (Pol 2.24): </vt:lpstr>
      <vt:lpstr>Polybius on allied soldiers  Pol 2.24 cont. </vt:lpstr>
      <vt:lpstr>Polybius on allied soldiers  Pol 2.24 cont. </vt:lpstr>
      <vt:lpstr>Polybius on allied soldiers</vt:lpstr>
      <vt:lpstr>Polybius on the allies</vt:lpstr>
      <vt:lpstr>Commander of allied troops</vt:lpstr>
      <vt:lpstr>Battle of Magnesia, 190 BCE</vt:lpstr>
      <vt:lpstr>Social War, 91-88 BCE</vt:lpstr>
      <vt:lpstr>Augustus and auxilia</vt:lpstr>
      <vt:lpstr>Citizenship and auxilia</vt:lpstr>
      <vt:lpstr>Citizenship and auxilia</vt:lpstr>
      <vt:lpstr>Fighting auxilia</vt:lpstr>
      <vt:lpstr>Auxilia in the Late Empire</vt:lpstr>
      <vt:lpstr>Questions?</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Chris Fleming</dc:creator>
  <cp:lastModifiedBy>Christopher Fleming</cp:lastModifiedBy>
  <cp:revision>150</cp:revision>
  <dcterms:created xsi:type="dcterms:W3CDTF">2017-01-27T16:38:00Z</dcterms:created>
  <dcterms:modified xsi:type="dcterms:W3CDTF">2018-12-04T11:02:34Z</dcterms:modified>
</cp:coreProperties>
</file>