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8"/>
  </p:notesMasterIdLst>
  <p:sldIdLst>
    <p:sldId id="290" r:id="rId2"/>
    <p:sldId id="296" r:id="rId3"/>
    <p:sldId id="298" r:id="rId4"/>
    <p:sldId id="299" r:id="rId5"/>
    <p:sldId id="300" r:id="rId6"/>
    <p:sldId id="301" r:id="rId7"/>
    <p:sldId id="297" r:id="rId8"/>
    <p:sldId id="291" r:id="rId9"/>
    <p:sldId id="303" r:id="rId10"/>
    <p:sldId id="305" r:id="rId11"/>
    <p:sldId id="306" r:id="rId12"/>
    <p:sldId id="307" r:id="rId13"/>
    <p:sldId id="292" r:id="rId14"/>
    <p:sldId id="304" r:id="rId15"/>
    <p:sldId id="311" r:id="rId16"/>
    <p:sldId id="310" r:id="rId17"/>
    <p:sldId id="309" r:id="rId18"/>
    <p:sldId id="308" r:id="rId19"/>
    <p:sldId id="294" r:id="rId20"/>
    <p:sldId id="312" r:id="rId21"/>
    <p:sldId id="313" r:id="rId22"/>
    <p:sldId id="314" r:id="rId23"/>
    <p:sldId id="315" r:id="rId24"/>
    <p:sldId id="316" r:id="rId25"/>
    <p:sldId id="317" r:id="rId26"/>
    <p:sldId id="293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82"/>
    <p:restoredTop sz="91429"/>
  </p:normalViewPr>
  <p:slideViewPr>
    <p:cSldViewPr snapToGrid="0">
      <p:cViewPr varScale="1">
        <p:scale>
          <a:sx n="117" d="100"/>
          <a:sy n="117" d="100"/>
        </p:scale>
        <p:origin x="47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BED05B-6B34-F34C-B3FF-DB84E73A8C93}" type="datetimeFigureOut">
              <a:rPr lang="en-US" smtClean="0"/>
              <a:t>10/22/25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C23A82-96A2-BD42-ACA2-91D112446C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482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www.vam.ac.uk</a:t>
            </a:r>
            <a:r>
              <a:rPr lang="en-US" dirty="0"/>
              <a:t>/articles/what-is-postmodernism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C23A82-96A2-BD42-ACA2-91D112446C3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1088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Wolfgang </a:t>
            </a:r>
            <a:r>
              <a:rPr lang="en-GB" b="1" dirty="0" err="1"/>
              <a:t>Weingart</a:t>
            </a:r>
            <a:r>
              <a:rPr lang="en-GB" dirty="0"/>
              <a:t> — known as the “father of New Wave typography.”</a:t>
            </a:r>
            <a:br>
              <a:rPr lang="en-GB" dirty="0"/>
            </a:br>
            <a:r>
              <a:rPr lang="en-GB" dirty="0"/>
              <a:t>His chaotic compositions and playful use of grids broke away from Swiss precision.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C23A82-96A2-BD42-ACA2-91D112446C3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829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0B273D-F563-2EC4-8A17-AD6EEBB7C5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1C0749-A4DA-3B3A-8ECA-CD6077E34D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786463-D2F5-C2C6-6F3D-F999FA9CEB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Paula </a:t>
            </a:r>
            <a:r>
              <a:rPr lang="en-GB" b="1" dirty="0" err="1"/>
              <a:t>Scher</a:t>
            </a:r>
            <a:r>
              <a:rPr lang="en-GB" dirty="0"/>
              <a:t> — her work for CBS Records and later Pentagram draws from Russian Constructivism, Art Deco, and American pop culture.</a:t>
            </a:r>
            <a:br>
              <a:rPr lang="en-GB" dirty="0"/>
            </a:br>
            <a:r>
              <a:rPr lang="en-GB" b="1" dirty="0"/>
              <a:t>Visual traits:</a:t>
            </a:r>
            <a:r>
              <a:rPr lang="en-GB" dirty="0"/>
              <a:t> expressive lettering, bold colour, historic pastiche.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D097EC-ACD5-C2F6-216B-1141CA90D5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C23A82-96A2-BD42-ACA2-91D112446C3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515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8239DD-B6E0-F6C5-527C-AE5AD72F87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898412-1DA9-461A-FFD4-0FA284D379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83BE54-28AD-A2B4-40B3-D82DBF55BC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David Carson</a:t>
            </a:r>
            <a:r>
              <a:rPr lang="en-GB" dirty="0"/>
              <a:t> — art director of </a:t>
            </a:r>
            <a:r>
              <a:rPr lang="en-GB" i="1" dirty="0"/>
              <a:t>Ray Gun</a:t>
            </a:r>
            <a:r>
              <a:rPr lang="en-GB" dirty="0"/>
              <a:t> magazine.</a:t>
            </a:r>
            <a:br>
              <a:rPr lang="en-GB" dirty="0"/>
            </a:br>
            <a:r>
              <a:rPr lang="en-GB" dirty="0"/>
              <a:t>His experimental typography ignored readability in favour of mood and attitude.</a:t>
            </a:r>
            <a:br>
              <a:rPr lang="en-GB" dirty="0"/>
            </a:br>
            <a:r>
              <a:rPr lang="en-GB" b="1" dirty="0"/>
              <a:t>Visual traits:</a:t>
            </a:r>
            <a:r>
              <a:rPr lang="en-GB" dirty="0"/>
              <a:t> distressed type, fragmentation, unconventional layouts.</a:t>
            </a:r>
            <a:br>
              <a:rPr lang="en-GB" dirty="0"/>
            </a:br>
            <a:r>
              <a:rPr lang="en-GB" dirty="0"/>
              <a:t>Often cited as the visual epitome of postmodern design.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C12279-E241-EAB1-BDAF-9085691791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C23A82-96A2-BD42-ACA2-91D112446C3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4340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9634E1-D96E-56EB-74D0-5E3D912BE9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8B31EF-81F5-3E70-DDAE-D58D9DFDD0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3FE5C9-8E1E-60EA-A3EA-A3E96D9D2F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April </a:t>
            </a:r>
            <a:r>
              <a:rPr lang="en-GB" b="1" dirty="0" err="1"/>
              <a:t>Greiman</a:t>
            </a:r>
            <a:r>
              <a:rPr lang="en-GB" dirty="0"/>
              <a:t> — early adopter of digital tools to create layered, experimental compositions.</a:t>
            </a:r>
            <a:br>
              <a:rPr lang="en-GB" dirty="0"/>
            </a:br>
            <a:r>
              <a:rPr lang="en-GB" b="1" dirty="0"/>
              <a:t>Visual traits:</a:t>
            </a:r>
            <a:r>
              <a:rPr lang="en-GB" dirty="0"/>
              <a:t> pixelated imagery, floating typography, digital collage.</a:t>
            </a:r>
            <a:br>
              <a:rPr lang="en-GB" dirty="0"/>
            </a:br>
            <a:r>
              <a:rPr lang="en-GB" dirty="0"/>
              <a:t>She questioned what “flat” graphic space could be in the digital era.</a:t>
            </a:r>
            <a:br>
              <a:rPr lang="en-GB" dirty="0"/>
            </a:br>
            <a:r>
              <a:rPr lang="en-GB" i="1" dirty="0"/>
              <a:t>Does It Make Sense?</a:t>
            </a:r>
            <a:r>
              <a:rPr lang="en-GB" dirty="0"/>
              <a:t> (Design Quarterly #133, 1986) — a fold-out poster combining text, self-portrait, and computer graphics.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270DB4-032D-5DF4-46A3-854C1B138A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C23A82-96A2-BD42-ACA2-91D112446C3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8426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88100D-3A57-8142-2C7C-792FF93919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336958-E8FA-F333-254C-A7545EB709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38E0D5-E6B6-D0D3-4F14-6A918D7552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Neville Brody</a:t>
            </a:r>
            <a:r>
              <a:rPr lang="en-GB" dirty="0"/>
              <a:t> — art director of </a:t>
            </a:r>
            <a:r>
              <a:rPr lang="en-GB" i="1" dirty="0"/>
              <a:t>The Face</a:t>
            </a:r>
            <a:r>
              <a:rPr lang="en-GB" dirty="0"/>
              <a:t> and </a:t>
            </a:r>
            <a:r>
              <a:rPr lang="en-GB" i="1" dirty="0"/>
              <a:t>Arena</a:t>
            </a:r>
            <a:r>
              <a:rPr lang="en-GB" dirty="0"/>
              <a:t> magazines.</a:t>
            </a:r>
            <a:br>
              <a:rPr lang="en-GB" dirty="0"/>
            </a:br>
            <a:r>
              <a:rPr lang="en-GB" dirty="0"/>
              <a:t>He rebelled against corporate modernism, merging punk aesthetics with expressive type.</a:t>
            </a:r>
            <a:br>
              <a:rPr lang="en-GB" dirty="0"/>
            </a:br>
            <a:r>
              <a:rPr lang="en-GB" b="1" dirty="0"/>
              <a:t>Visual traits:</a:t>
            </a:r>
            <a:r>
              <a:rPr lang="en-GB" dirty="0"/>
              <a:t> distortion, layering, and mixing analogue/digital techniques.</a:t>
            </a:r>
            <a:br>
              <a:rPr lang="en-GB" dirty="0"/>
            </a:br>
            <a:r>
              <a:rPr lang="en-GB" i="1" dirty="0"/>
              <a:t>The Face Magazine</a:t>
            </a:r>
            <a:r>
              <a:rPr lang="en-GB" dirty="0"/>
              <a:t> (1981–1986).</a:t>
            </a:r>
            <a:br>
              <a:rPr lang="en-GB" dirty="0"/>
            </a:br>
            <a:r>
              <a:rPr lang="en-GB" dirty="0"/>
              <a:t>— Defined postmodern style in British graphic culture.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0C5C87-35EB-66CA-4E8F-F9A53AC29E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C23A82-96A2-BD42-ACA2-91D112446C3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1877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=XuPAGpC35qs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C23A82-96A2-BD42-ACA2-91D112446C3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9784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Slick, clean,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C23A82-96A2-BD42-ACA2-91D112446C3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6082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Iconic example:</a:t>
            </a:r>
            <a:r>
              <a:rPr lang="en-GB" dirty="0"/>
              <a:t> The </a:t>
            </a:r>
            <a:r>
              <a:rPr lang="en-GB" i="1" dirty="0"/>
              <a:t>Apple iOS interface</a:t>
            </a:r>
            <a:r>
              <a:rPr lang="en-GB" dirty="0"/>
              <a:t>, </a:t>
            </a:r>
            <a:r>
              <a:rPr lang="en-GB" i="1" dirty="0"/>
              <a:t>Google Material Design</a:t>
            </a:r>
            <a:r>
              <a:rPr lang="en-GB" dirty="0"/>
              <a:t>, </a:t>
            </a:r>
            <a:r>
              <a:rPr lang="en-GB" i="1" dirty="0"/>
              <a:t>Spotify’s UI</a:t>
            </a:r>
            <a:r>
              <a:rPr lang="en-GB" dirty="0"/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C23A82-96A2-BD42-ACA2-91D112446C3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2653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Motion graphic </a:t>
            </a:r>
            <a:br>
              <a:rPr lang="en-US" dirty="0"/>
            </a:br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=t3EoixhSpo0</a:t>
            </a:r>
            <a:br>
              <a:rPr lang="en-US" dirty="0"/>
            </a:br>
            <a:r>
              <a:rPr lang="en-US" dirty="0"/>
              <a:t>history of graphic design</a:t>
            </a:r>
            <a:br>
              <a:rPr lang="en-US" dirty="0"/>
            </a:br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=OS8rZ8iwcJM</a:t>
            </a:r>
            <a:br>
              <a:rPr lang="en-US" dirty="0"/>
            </a:br>
            <a:r>
              <a:rPr lang="en-US" dirty="0"/>
              <a:t>design trends</a:t>
            </a:r>
            <a:br>
              <a:rPr lang="en-US" dirty="0"/>
            </a:br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</a:t>
            </a:r>
            <a:r>
              <a:rPr lang="en-US" dirty="0" err="1"/>
              <a:t>OcOQQlfDVsI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C23A82-96A2-BD42-ACA2-91D112446C3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0916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b="0" i="0" dirty="0">
                <a:solidFill>
                  <a:srgbClr val="000000"/>
                </a:solidFill>
                <a:effectLst/>
                <a:latin typeface="Tstar"/>
              </a:rPr>
              <a:t>Pentagram Partner Marina Willer uses a photograph of her right foot to encourage people to put down their car keys and put on their trainers. Produced in support of WWF’s 2013 Earth Hour campaign.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C23A82-96A2-BD42-ACA2-91D112446C35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973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692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137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454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10/22/25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45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10/22/25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846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10/22/25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858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10/22/25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397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10/22/25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461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10/22/25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730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083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589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834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thegreenthing.com/about/" TargetMode="External"/><Relationship Id="rId4" Type="http://schemas.openxmlformats.org/officeDocument/2006/relationships/hyperlink" Target="https://dothegreenthing.com/issue/why-santa-must-die/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fascinatecity.com/2025/06/23/the-20-graphic-designers-inspiring-us-the-most-in-2025/?utm_source=chatgpt.com" TargetMode="External"/><Relationship Id="rId7" Type="http://schemas.openxmlformats.org/officeDocument/2006/relationships/hyperlink" Target="https://canadiandesignnetwork.com/design-news/hotlist-2025-the-25-most-popular-graphic-designers-as-voted-for-by-their-peers/?utm_source=chatgpt.com" TargetMode="External"/><Relationship Id="rId2" Type="http://schemas.openxmlformats.org/officeDocument/2006/relationships/hyperlink" Target="https://onlinebiohub.com/the-20-graphic-designers/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dusa.com/50th-anniv-designer-today/?utm_source=chatgpt.com" TargetMode="External"/><Relationship Id="rId5" Type="http://schemas.openxmlformats.org/officeDocument/2006/relationships/hyperlink" Target="https://vocal.media/writers/the-10-most-famous-graphic-designers-in-the-world-in-2025?utm_source=chatgpt.com" TargetMode="External"/><Relationship Id="rId4" Type="http://schemas.openxmlformats.org/officeDocument/2006/relationships/hyperlink" Target="https://www.creativeboom.com/inspiration/the-20-graphic-designers-inspiring-us-the-most-in-2025/?utm_source=chatgpt.com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A518D73-2156-13F9-C4CF-EC28F3B74BFC}"/>
              </a:ext>
            </a:extLst>
          </p:cNvPr>
          <p:cNvSpPr txBox="1"/>
          <p:nvPr/>
        </p:nvSpPr>
        <p:spPr>
          <a:xfrm>
            <a:off x="2438400" y="1676400"/>
            <a:ext cx="6074292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What is postmodernism?</a:t>
            </a:r>
          </a:p>
          <a:p>
            <a:r>
              <a:rPr lang="en-GB" sz="2000" b="0" i="0" dirty="0">
                <a:solidFill>
                  <a:srgbClr val="1D1E20"/>
                </a:solidFill>
                <a:effectLst/>
                <a:latin typeface="Spiller"/>
              </a:rPr>
              <a:t>This elusive design style is notoriously difficult to define</a:t>
            </a:r>
          </a:p>
          <a:p>
            <a:endParaRPr lang="en-GB" sz="2000" dirty="0">
              <a:solidFill>
                <a:srgbClr val="1D1E20"/>
              </a:solidFill>
              <a:latin typeface="Spiller"/>
            </a:endParaRPr>
          </a:p>
          <a:p>
            <a:r>
              <a:rPr lang="en-GB" sz="2000" dirty="0"/>
              <a:t>Postmodernism (1970s–1990s): </a:t>
            </a:r>
            <a:br>
              <a:rPr lang="en-GB" sz="2000" dirty="0"/>
            </a:br>
            <a:r>
              <a:rPr lang="en-GB" sz="2000" dirty="0"/>
              <a:t>eclectic, expressive, breaking rules of modernism.</a:t>
            </a:r>
          </a:p>
          <a:p>
            <a:endParaRPr lang="en-US" sz="36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66F8F4-AC2F-624E-39C2-DD751C218F73}"/>
              </a:ext>
            </a:extLst>
          </p:cNvPr>
          <p:cNvSpPr txBox="1"/>
          <p:nvPr/>
        </p:nvSpPr>
        <p:spPr>
          <a:xfrm>
            <a:off x="2590800" y="3624943"/>
            <a:ext cx="6382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www.vam.ac.uk</a:t>
            </a:r>
            <a:r>
              <a:rPr lang="en-US" dirty="0"/>
              <a:t>/articles/what-is-postmodernism</a:t>
            </a:r>
          </a:p>
        </p:txBody>
      </p:sp>
    </p:spTree>
    <p:extLst>
      <p:ext uri="{BB962C8B-B14F-4D97-AF65-F5344CB8AC3E}">
        <p14:creationId xmlns:p14="http://schemas.microsoft.com/office/powerpoint/2010/main" val="34167102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A black and white image of a word&#10;&#10;Description automatically generated">
            <a:extLst>
              <a:ext uri="{FF2B5EF4-FFF2-40B4-BE49-F238E27FC236}">
                <a16:creationId xmlns:a16="http://schemas.microsoft.com/office/drawing/2014/main" id="{2EF1A03F-8FBF-3F76-CD45-777342F18C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701" r="15069" b="1"/>
          <a:stretch>
            <a:fillRect/>
          </a:stretch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31BC956-5243-218F-D84C-5D791DBE71E5}"/>
              </a:ext>
            </a:extLst>
          </p:cNvPr>
          <p:cNvSpPr txBox="1"/>
          <p:nvPr/>
        </p:nvSpPr>
        <p:spPr>
          <a:xfrm>
            <a:off x="8270420" y="3412998"/>
            <a:ext cx="3212502" cy="27673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700" b="1" dirty="0"/>
              <a:t>Design Theory Definition:</a:t>
            </a:r>
            <a:br>
              <a:rPr lang="en-US" sz="1700" dirty="0"/>
            </a:br>
            <a:r>
              <a:rPr lang="en-US" sz="1700" dirty="0"/>
              <a:t>In graphic design, postmodernism rejects the modernist pursuit of universal order, grid systems, and functional clarity. Instead, it celebrates complexity, contradiction, and personal expression in visual form.</a:t>
            </a:r>
          </a:p>
        </p:txBody>
      </p:sp>
    </p:spTree>
    <p:extLst>
      <p:ext uri="{BB962C8B-B14F-4D97-AF65-F5344CB8AC3E}">
        <p14:creationId xmlns:p14="http://schemas.microsoft.com/office/powerpoint/2010/main" val="1200597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9D3639-094B-9458-7E38-A51A74625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4AB9B8B4-6AA0-6EC2-5180-35BA3CFC2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1D0D34-7EB8-91C4-EB66-1A9E905CD3A9}"/>
              </a:ext>
            </a:extLst>
          </p:cNvPr>
          <p:cNvSpPr txBox="1"/>
          <p:nvPr/>
        </p:nvSpPr>
        <p:spPr>
          <a:xfrm>
            <a:off x="7485529" y="1593273"/>
            <a:ext cx="3999334" cy="471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dirty="0"/>
              <a:t>Cultural Definition</a:t>
            </a:r>
          </a:p>
          <a:p>
            <a:pPr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dirty="0"/>
              <a:t>Blending high and low culture, history and pop imagery.</a:t>
            </a:r>
          </a:p>
        </p:txBody>
      </p:sp>
      <p:pic>
        <p:nvPicPr>
          <p:cNvPr id="17" name="Picture 16" descr="A poster of a person dancing&#10;&#10;Description automatically generated">
            <a:extLst>
              <a:ext uri="{FF2B5EF4-FFF2-40B4-BE49-F238E27FC236}">
                <a16:creationId xmlns:a16="http://schemas.microsoft.com/office/drawing/2014/main" id="{89BFCA7B-B44B-0B1A-8626-A57F545D62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8757" y="1482912"/>
            <a:ext cx="3330780" cy="4417291"/>
          </a:xfrm>
          <a:prstGeom prst="rect">
            <a:avLst/>
          </a:prstGeom>
        </p:spPr>
      </p:pic>
      <p:pic>
        <p:nvPicPr>
          <p:cNvPr id="20" name="Picture 19" descr="A poster of a person dancing&#10;&#10;Description automatically generated">
            <a:extLst>
              <a:ext uri="{FF2B5EF4-FFF2-40B4-BE49-F238E27FC236}">
                <a16:creationId xmlns:a16="http://schemas.microsoft.com/office/drawing/2014/main" id="{8E4666E1-AF76-FDFE-46A7-0386FB0B2F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273" y="1482912"/>
            <a:ext cx="3323492" cy="5067300"/>
          </a:xfrm>
          <a:prstGeom prst="rect">
            <a:avLst/>
          </a:prstGeom>
        </p:spPr>
      </p:pic>
      <p:pic>
        <p:nvPicPr>
          <p:cNvPr id="23" name="Picture 22" descr="A poster with a person with a hat and text&#10;&#10;Description automatically generated">
            <a:extLst>
              <a:ext uri="{FF2B5EF4-FFF2-40B4-BE49-F238E27FC236}">
                <a16:creationId xmlns:a16="http://schemas.microsoft.com/office/drawing/2014/main" id="{33E9815A-ADB3-6B4F-444B-C44B43ECAB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8876" y="2847007"/>
            <a:ext cx="2445568" cy="168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949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EDB551-7B79-52CD-BF31-9DDE2BAD9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magazine with a couple of men taking a picture&#10;&#10;Description automatically generated">
            <a:extLst>
              <a:ext uri="{FF2B5EF4-FFF2-40B4-BE49-F238E27FC236}">
                <a16:creationId xmlns:a16="http://schemas.microsoft.com/office/drawing/2014/main" id="{9F3EA821-C13D-A0A4-64AA-29A1553D175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5579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509C7C-A267-0056-81B8-4F8A166E0D15}"/>
              </a:ext>
            </a:extLst>
          </p:cNvPr>
          <p:cNvSpPr txBox="1"/>
          <p:nvPr/>
        </p:nvSpPr>
        <p:spPr>
          <a:xfrm>
            <a:off x="7123007" y="2212846"/>
            <a:ext cx="4361693" cy="4096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b="1"/>
              <a:t>Aesthetic Definition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/>
              <a:t>Playful typography, collage, and pastiche.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873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4FD073-1802-FE74-398F-BA78C72AB3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5A14613-C96C-F5FD-0593-24D7C0DA4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1C84F7-6F6C-4C99-AF5C-717990068D67}"/>
              </a:ext>
            </a:extLst>
          </p:cNvPr>
          <p:cNvSpPr txBox="1"/>
          <p:nvPr/>
        </p:nvSpPr>
        <p:spPr>
          <a:xfrm>
            <a:off x="619758" y="3865418"/>
            <a:ext cx="5237577" cy="2443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</a:pPr>
            <a:r>
              <a:rPr lang="en-US" b="1" dirty="0"/>
              <a:t>Critical Communication Definition</a:t>
            </a:r>
          </a:p>
          <a:p>
            <a:pPr>
              <a:lnSpc>
                <a:spcPct val="120000"/>
              </a:lnSpc>
            </a:pPr>
            <a:r>
              <a:rPr lang="en-US" dirty="0"/>
              <a:t>Design as open interpretation, </a:t>
            </a:r>
            <a:br>
              <a:rPr lang="en-US" dirty="0"/>
            </a:br>
            <a:r>
              <a:rPr lang="en-US" dirty="0"/>
              <a:t>not fixed meaning.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 descr="A close-up of a medical chart&#10;&#10;Description automatically generated">
            <a:extLst>
              <a:ext uri="{FF2B5EF4-FFF2-40B4-BE49-F238E27FC236}">
                <a16:creationId xmlns:a16="http://schemas.microsoft.com/office/drawing/2014/main" id="{A2B892BD-6878-44AC-0DEC-7EBB6CFFFE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946" y="544876"/>
            <a:ext cx="8443272" cy="2997359"/>
          </a:xfrm>
          <a:prstGeom prst="rect">
            <a:avLst/>
          </a:prstGeom>
        </p:spPr>
      </p:pic>
      <p:pic>
        <p:nvPicPr>
          <p:cNvPr id="7" name="Picture 6" descr="A colorful cover with a person with a black eye&#10;&#10;Description automatically generated">
            <a:extLst>
              <a:ext uri="{FF2B5EF4-FFF2-40B4-BE49-F238E27FC236}">
                <a16:creationId xmlns:a16="http://schemas.microsoft.com/office/drawing/2014/main" id="{BED55CA7-D362-F60E-93D6-B3795F8F5E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9734" y="595353"/>
            <a:ext cx="2222989" cy="2896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361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4A302E-F70D-4974-70DB-E51762D73E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7F5165E-B30D-6FEF-D160-696140066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146C43-1068-E93D-A345-A79042C28EE6}"/>
              </a:ext>
            </a:extLst>
          </p:cNvPr>
          <p:cNvSpPr txBox="1"/>
          <p:nvPr/>
        </p:nvSpPr>
        <p:spPr>
          <a:xfrm>
            <a:off x="737976" y="1452904"/>
            <a:ext cx="3736053" cy="501320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b="1" dirty="0">
                <a:ea typeface="+mj-ea"/>
                <a:cs typeface="+mj-cs"/>
              </a:rPr>
              <a:t>Historical/Contextual Definition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dirty="0">
                <a:ea typeface="+mj-ea"/>
                <a:cs typeface="+mj-cs"/>
              </a:rPr>
              <a:t>Reaction against modernist purity and functionality.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dirty="0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dirty="0">
              <a:ea typeface="+mj-ea"/>
              <a:cs typeface="+mj-cs"/>
            </a:endParaRPr>
          </a:p>
          <a:p>
            <a:r>
              <a:rPr lang="en-GB" sz="1500" dirty="0"/>
              <a:t>Postmodernism </a:t>
            </a:r>
          </a:p>
          <a:p>
            <a:r>
              <a:rPr lang="en-GB" sz="1500" dirty="0"/>
              <a:t>= diversity, irony, experimentation, and freedom.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500" dirty="0"/>
          </a:p>
          <a:p>
            <a:r>
              <a:rPr lang="en-GB" sz="1500" dirty="0"/>
              <a:t>Designers challenged readability, structure, and authorship.</a:t>
            </a:r>
          </a:p>
          <a:p>
            <a:endParaRPr lang="en-GB" sz="1500" dirty="0"/>
          </a:p>
          <a:p>
            <a:endParaRPr lang="en-GB" sz="1500" dirty="0"/>
          </a:p>
          <a:p>
            <a:r>
              <a:rPr lang="en-GB" sz="1500" dirty="0"/>
              <a:t>Influence still visible in contemporary digital and typographic design.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000" dirty="0"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A poster with text and images&#10;&#10;Description automatically generated">
            <a:extLst>
              <a:ext uri="{FF2B5EF4-FFF2-40B4-BE49-F238E27FC236}">
                <a16:creationId xmlns:a16="http://schemas.microsoft.com/office/drawing/2014/main" id="{1A4776C6-0E95-9904-61A2-BFEA3A781A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5822" y="1394956"/>
            <a:ext cx="3187211" cy="4073114"/>
          </a:xfrm>
          <a:prstGeom prst="rect">
            <a:avLst/>
          </a:prstGeom>
        </p:spPr>
      </p:pic>
      <p:pic>
        <p:nvPicPr>
          <p:cNvPr id="7" name="Picture 6" descr="A collage of various images&#10;&#10;Description automatically generated">
            <a:extLst>
              <a:ext uri="{FF2B5EF4-FFF2-40B4-BE49-F238E27FC236}">
                <a16:creationId xmlns:a16="http://schemas.microsoft.com/office/drawing/2014/main" id="{887B28E0-70D4-6143-3E28-546D3DBB7A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2620" y="1434479"/>
            <a:ext cx="3187211" cy="3984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572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omputer on a table&#10;&#10;Description automatically generated">
            <a:extLst>
              <a:ext uri="{FF2B5EF4-FFF2-40B4-BE49-F238E27FC236}">
                <a16:creationId xmlns:a16="http://schemas.microsoft.com/office/drawing/2014/main" id="{B250975B-AFB9-4017-F803-756A336CD2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0778" b="13349"/>
          <a:stretch>
            <a:fillRect/>
          </a:stretch>
        </p:blipFill>
        <p:spPr>
          <a:xfrm>
            <a:off x="20" y="10"/>
            <a:ext cx="12191980" cy="45577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7B2D5A-799B-544C-00E6-9104CD0A7447}"/>
              </a:ext>
            </a:extLst>
          </p:cNvPr>
          <p:cNvSpPr txBox="1"/>
          <p:nvPr/>
        </p:nvSpPr>
        <p:spPr>
          <a:xfrm>
            <a:off x="401783" y="4837132"/>
            <a:ext cx="1911926" cy="16156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300" b="1" dirty="0"/>
              <a:t>The Digital Era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13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300" dirty="0"/>
              <a:t>Apple Mac 1984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300" dirty="0"/>
              <a:t>Adobe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4200715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3C1011-34DE-B13F-BE98-B4B844E30515}"/>
              </a:ext>
            </a:extLst>
          </p:cNvPr>
          <p:cNvSpPr txBox="1"/>
          <p:nvPr/>
        </p:nvSpPr>
        <p:spPr>
          <a:xfrm>
            <a:off x="1088571" y="566057"/>
            <a:ext cx="10059164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i="0" dirty="0">
                <a:solidFill>
                  <a:srgbClr val="001D35"/>
                </a:solidFill>
                <a:effectLst/>
              </a:rPr>
              <a:t>Are we in the Apple period?</a:t>
            </a:r>
            <a:br>
              <a:rPr lang="en-GB" sz="2000" b="0" i="0" dirty="0">
                <a:solidFill>
                  <a:srgbClr val="001D35"/>
                </a:solidFill>
                <a:effectLst/>
              </a:rPr>
            </a:br>
            <a:br>
              <a:rPr lang="en-GB" sz="2000" b="0" i="0" dirty="0">
                <a:solidFill>
                  <a:srgbClr val="001D35"/>
                </a:solidFill>
                <a:effectLst/>
              </a:rPr>
            </a:br>
            <a:r>
              <a:rPr lang="en-GB" sz="2000" b="0" i="0" dirty="0">
                <a:solidFill>
                  <a:srgbClr val="001D35"/>
                </a:solidFill>
                <a:effectLst/>
              </a:rPr>
              <a:t>The Apple ethos </a:t>
            </a:r>
            <a:r>
              <a:rPr lang="en-GB" sz="2000" dirty="0"/>
              <a:t>centres on creating </a:t>
            </a:r>
            <a:br>
              <a:rPr lang="en-GB" sz="2000" dirty="0"/>
            </a:br>
            <a:r>
              <a:rPr lang="en-GB" sz="2000" i="1" dirty="0"/>
              <a:t>"tools for the mind that advance humankind" </a:t>
            </a:r>
            <a:br>
              <a:rPr lang="en-GB" sz="2000" i="1" dirty="0"/>
            </a:br>
            <a:r>
              <a:rPr lang="en-GB" sz="2000" i="1" dirty="0"/>
              <a:t>through a combination of user-centric design, </a:t>
            </a:r>
            <a:br>
              <a:rPr lang="en-GB" sz="2000" i="1" dirty="0"/>
            </a:br>
            <a:r>
              <a:rPr lang="en-GB" sz="2000" i="1" dirty="0"/>
              <a:t>innovation, and a commitment to </a:t>
            </a:r>
            <a:br>
              <a:rPr lang="en-GB" sz="2000" i="1" dirty="0"/>
            </a:br>
            <a:r>
              <a:rPr lang="en-GB" sz="2000" i="1" dirty="0"/>
              <a:t>leaving the world better than they found it.</a:t>
            </a:r>
          </a:p>
          <a:p>
            <a:endParaRPr lang="en-GB" sz="2000" i="1" dirty="0"/>
          </a:p>
          <a:p>
            <a:r>
              <a:rPr lang="en-GB" sz="2000" b="1" dirty="0"/>
              <a:t>What words do you think of?</a:t>
            </a:r>
          </a:p>
          <a:p>
            <a:br>
              <a:rPr lang="en-GB" sz="2000" dirty="0"/>
            </a:br>
            <a:r>
              <a:rPr lang="en-GB" sz="2000" dirty="0">
                <a:solidFill>
                  <a:srgbClr val="001D35"/>
                </a:solidFill>
              </a:rPr>
              <a:t>C</a:t>
            </a:r>
            <a:r>
              <a:rPr lang="en-GB" sz="2000" b="0" i="0" dirty="0">
                <a:solidFill>
                  <a:srgbClr val="001D35"/>
                </a:solidFill>
                <a:effectLst/>
              </a:rPr>
              <a:t>reating simple, intuitive, and seamless experiences through the integration </a:t>
            </a:r>
            <a:br>
              <a:rPr lang="en-GB" sz="2000" b="0" i="0" dirty="0">
                <a:solidFill>
                  <a:srgbClr val="001D35"/>
                </a:solidFill>
                <a:effectLst/>
              </a:rPr>
            </a:br>
            <a:r>
              <a:rPr lang="en-GB" sz="2000" b="0" i="0" dirty="0">
                <a:solidFill>
                  <a:srgbClr val="001D35"/>
                </a:solidFill>
                <a:effectLst/>
              </a:rPr>
              <a:t>of its products and services. The company believes design is how a product works, </a:t>
            </a:r>
            <a:br>
              <a:rPr lang="en-GB" sz="2000" b="0" i="0" dirty="0">
                <a:solidFill>
                  <a:srgbClr val="001D35"/>
                </a:solidFill>
                <a:effectLst/>
              </a:rPr>
            </a:br>
            <a:r>
              <a:rPr lang="en-GB" sz="2000" b="0" i="0" dirty="0">
                <a:solidFill>
                  <a:srgbClr val="001D35"/>
                </a:solidFill>
                <a:effectLst/>
              </a:rPr>
              <a:t>not just how it looks.</a:t>
            </a:r>
            <a:endParaRPr lang="en-GB" sz="2000" dirty="0"/>
          </a:p>
          <a:p>
            <a:endParaRPr lang="en-GB" sz="2000" b="0" i="0" dirty="0">
              <a:solidFill>
                <a:srgbClr val="111111"/>
              </a:solidFill>
              <a:effectLst/>
            </a:endParaRPr>
          </a:p>
          <a:p>
            <a:r>
              <a:rPr lang="en-GB" sz="2000" b="1" i="0" dirty="0">
                <a:solidFill>
                  <a:srgbClr val="111111"/>
                </a:solidFill>
                <a:effectLst/>
              </a:rPr>
              <a:t>Values:</a:t>
            </a:r>
            <a:br>
              <a:rPr lang="en-GB" sz="2000" b="0" i="0" dirty="0">
                <a:solidFill>
                  <a:srgbClr val="111111"/>
                </a:solidFill>
                <a:effectLst/>
              </a:rPr>
            </a:br>
            <a:r>
              <a:rPr lang="en-GB" sz="2000" b="0" i="1" dirty="0">
                <a:solidFill>
                  <a:srgbClr val="111111"/>
                </a:solidFill>
                <a:effectLst/>
              </a:rPr>
              <a:t>“We believe that business, at its best, serves the public good, </a:t>
            </a:r>
            <a:br>
              <a:rPr lang="en-GB" sz="2000" b="0" i="1" dirty="0">
                <a:solidFill>
                  <a:srgbClr val="111111"/>
                </a:solidFill>
                <a:effectLst/>
              </a:rPr>
            </a:br>
            <a:r>
              <a:rPr lang="en-GB" sz="2000" b="0" i="1" dirty="0">
                <a:solidFill>
                  <a:srgbClr val="111111"/>
                </a:solidFill>
                <a:effectLst/>
              </a:rPr>
              <a:t>empowers people around the world, and binds us together as never before.”</a:t>
            </a:r>
          </a:p>
          <a:p>
            <a:endParaRPr lang="en-GB" sz="2000" i="1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90837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5A14613-C96C-F5FD-0593-24D7C0DA4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38079C-EB18-56E7-55A4-D8B2CC0A1958}"/>
              </a:ext>
            </a:extLst>
          </p:cNvPr>
          <p:cNvSpPr txBox="1"/>
          <p:nvPr/>
        </p:nvSpPr>
        <p:spPr>
          <a:xfrm>
            <a:off x="619758" y="2212848"/>
            <a:ext cx="5237577" cy="4096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b="1" dirty="0"/>
              <a:t>User Interface (UI) &amp; </a:t>
            </a:r>
            <a:br>
              <a:rPr lang="en-US" b="1" dirty="0"/>
            </a:br>
            <a:r>
              <a:rPr lang="en-US" b="1" dirty="0"/>
              <a:t>User Experience (UX) Design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dirty="0"/>
              <a:t>Every app, website, and digital product relies on it. Designers like </a:t>
            </a:r>
            <a:r>
              <a:rPr lang="en-US" b="1" dirty="0"/>
              <a:t>Jony </a:t>
            </a:r>
            <a:r>
              <a:rPr lang="en-US" b="1" dirty="0" err="1"/>
              <a:t>Ive</a:t>
            </a:r>
            <a:r>
              <a:rPr lang="en-US" b="1" dirty="0"/>
              <a:t> (Apple)</a:t>
            </a:r>
            <a:r>
              <a:rPr lang="en-US" dirty="0"/>
              <a:t> and studios like </a:t>
            </a:r>
            <a:r>
              <a:rPr lang="en-US" b="1" dirty="0"/>
              <a:t>Google Material Design</a:t>
            </a:r>
            <a:r>
              <a:rPr lang="en-US" dirty="0"/>
              <a:t> defined minimal, intuitive digital aesthetics.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b="1" dirty="0"/>
              <a:t>Changed how we </a:t>
            </a:r>
            <a:r>
              <a:rPr lang="en-US" b="1" i="1" dirty="0"/>
              <a:t>interact</a:t>
            </a:r>
            <a:r>
              <a:rPr lang="en-US" b="1" dirty="0"/>
              <a:t> with design — </a:t>
            </a:r>
            <a:br>
              <a:rPr lang="en-US" b="1" dirty="0"/>
            </a:br>
            <a:r>
              <a:rPr lang="en-US" b="1" dirty="0"/>
              <a:t>it’s now about usability and seamless experience, not just looks.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182CEFE8-B911-A4E7-6A0A-7D14BFB9DD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4858" y="510202"/>
            <a:ext cx="4919650" cy="2804199"/>
          </a:xfrm>
          <a:prstGeom prst="rect">
            <a:avLst/>
          </a:prstGeom>
        </p:spPr>
      </p:pic>
      <p:pic>
        <p:nvPicPr>
          <p:cNvPr id="7" name="Picture 6" descr="A screen shot of a cell phone&#10;&#10;Description automatically generated">
            <a:extLst>
              <a:ext uri="{FF2B5EF4-FFF2-40B4-BE49-F238E27FC236}">
                <a16:creationId xmlns:a16="http://schemas.microsoft.com/office/drawing/2014/main" id="{988C2520-5D3C-EBDD-9195-A6F16E584D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4858" y="3542235"/>
            <a:ext cx="1527852" cy="28964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645064-B3AB-8113-3C99-4AE84B1EAA62}"/>
              </a:ext>
            </a:extLst>
          </p:cNvPr>
          <p:cNvSpPr txBox="1"/>
          <p:nvPr/>
        </p:nvSpPr>
        <p:spPr>
          <a:xfrm>
            <a:off x="619758" y="426965"/>
            <a:ext cx="43263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Contemporary </a:t>
            </a:r>
            <a:br>
              <a:rPr lang="en-GB" sz="3600" b="1" dirty="0"/>
            </a:br>
            <a:r>
              <a:rPr lang="en-GB" sz="3600" b="1" dirty="0"/>
              <a:t>Graphic Design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115435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6" name="Picture 5" descr="A hamburger with a number on top&#10;&#10;Description automatically generated">
            <a:extLst>
              <a:ext uri="{FF2B5EF4-FFF2-40B4-BE49-F238E27FC236}">
                <a16:creationId xmlns:a16="http://schemas.microsoft.com/office/drawing/2014/main" id="{4F6DE0C0-0752-106D-E670-CF7C55F14BD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238" r="20696"/>
          <a:stretch>
            <a:fillRect/>
          </a:stretch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3B60C08-424B-423B-D426-F20CB7CE5A9A}"/>
              </a:ext>
            </a:extLst>
          </p:cNvPr>
          <p:cNvSpPr txBox="1"/>
          <p:nvPr/>
        </p:nvSpPr>
        <p:spPr>
          <a:xfrm>
            <a:off x="8270420" y="3412998"/>
            <a:ext cx="3212502" cy="27673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Motion Graphic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/>
              <a:t>https://neversitstill.com/motion-branding</a:t>
            </a:r>
          </a:p>
        </p:txBody>
      </p:sp>
    </p:spTree>
    <p:extLst>
      <p:ext uri="{BB962C8B-B14F-4D97-AF65-F5344CB8AC3E}">
        <p14:creationId xmlns:p14="http://schemas.microsoft.com/office/powerpoint/2010/main" val="354761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1BDBF6-0794-28F4-8782-BC7A00C1D4E8}"/>
              </a:ext>
            </a:extLst>
          </p:cNvPr>
          <p:cNvSpPr txBox="1"/>
          <p:nvPr/>
        </p:nvSpPr>
        <p:spPr>
          <a:xfrm>
            <a:off x="612648" y="2584058"/>
            <a:ext cx="4621553" cy="3159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https://</a:t>
            </a:r>
            <a:r>
              <a:rPr lang="en-US" dirty="0" err="1"/>
              <a:t>skymography.com</a:t>
            </a:r>
            <a:endParaRPr lang="en-US"/>
          </a:p>
        </p:txBody>
      </p:sp>
      <p:pic>
        <p:nvPicPr>
          <p:cNvPr id="4" name="Picture 3" descr="A screenshot of a video&#10;&#10;Description automatically generated">
            <a:extLst>
              <a:ext uri="{FF2B5EF4-FFF2-40B4-BE49-F238E27FC236}">
                <a16:creationId xmlns:a16="http://schemas.microsoft.com/office/drawing/2014/main" id="{1DE4AF33-5F8F-4E29-DC5E-BF5F708D30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1261" y="1765233"/>
            <a:ext cx="5837780" cy="332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8459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4826A4-9F5B-77E7-A478-55BDE831AC5B}"/>
              </a:ext>
            </a:extLst>
          </p:cNvPr>
          <p:cNvSpPr txBox="1"/>
          <p:nvPr/>
        </p:nvSpPr>
        <p:spPr>
          <a:xfrm>
            <a:off x="762000" y="1510145"/>
            <a:ext cx="486591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Global perspectives and cultural inclusivity </a:t>
            </a:r>
          </a:p>
          <a:p>
            <a:endParaRPr lang="en-GB" sz="1600" dirty="0">
              <a:effectLst/>
            </a:endParaRPr>
          </a:p>
          <a:p>
            <a:r>
              <a:rPr lang="en-GB" sz="1600" dirty="0">
                <a:effectLst/>
              </a:rPr>
              <a:t>Cultural sensitivity</a:t>
            </a:r>
            <a:r>
              <a:rPr lang="en-GB" sz="1600" b="0" i="0" u="none" strike="noStrike" dirty="0">
                <a:solidFill>
                  <a:srgbClr val="1F1F1F"/>
                </a:solidFill>
                <a:effectLst/>
              </a:rPr>
              <a:t> in design means </a:t>
            </a:r>
            <a:r>
              <a:rPr lang="en-GB" sz="1600" b="0" i="0" u="none" strike="noStrike" dirty="0">
                <a:solidFill>
                  <a:srgbClr val="040C28"/>
                </a:solidFill>
                <a:effectLst/>
              </a:rPr>
              <a:t>taking into account the diverse experiences and perspectives of different </a:t>
            </a:r>
            <a:br>
              <a:rPr lang="en-GB" sz="1600" b="0" i="0" u="none" strike="noStrike" dirty="0">
                <a:solidFill>
                  <a:srgbClr val="040C28"/>
                </a:solidFill>
                <a:effectLst/>
              </a:rPr>
            </a:br>
            <a:r>
              <a:rPr lang="en-GB" sz="1600" b="0" i="0" u="none" strike="noStrike" dirty="0">
                <a:solidFill>
                  <a:srgbClr val="040C28"/>
                </a:solidFill>
                <a:effectLst/>
              </a:rPr>
              <a:t>cultures and communities</a:t>
            </a:r>
            <a:r>
              <a:rPr lang="en-GB" sz="1600" b="0" i="0" u="none" strike="noStrike" dirty="0">
                <a:solidFill>
                  <a:srgbClr val="1F1F1F"/>
                </a:solidFill>
                <a:effectLst/>
              </a:rPr>
              <a:t>. </a:t>
            </a:r>
            <a:br>
              <a:rPr lang="en-GB" sz="1600" b="0" i="0" u="none" strike="noStrike" dirty="0">
                <a:solidFill>
                  <a:srgbClr val="1F1F1F"/>
                </a:solidFill>
                <a:effectLst/>
              </a:rPr>
            </a:br>
            <a:br>
              <a:rPr lang="en-GB" sz="1600" b="0" i="0" u="none" strike="noStrike" dirty="0">
                <a:solidFill>
                  <a:srgbClr val="1F1F1F"/>
                </a:solidFill>
                <a:effectLst/>
              </a:rPr>
            </a:br>
            <a:r>
              <a:rPr lang="en-GB" sz="1600" b="0" i="0" u="none" strike="noStrike" dirty="0">
                <a:solidFill>
                  <a:srgbClr val="1F1F1F"/>
                </a:solidFill>
                <a:effectLst/>
              </a:rPr>
              <a:t>It's about designing with empathy and understanding, and creating designs that are respectful and inclusive.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896111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3BF3F2-076C-3666-FC65-E8E19743CFD2}"/>
              </a:ext>
            </a:extLst>
          </p:cNvPr>
          <p:cNvSpPr txBox="1"/>
          <p:nvPr/>
        </p:nvSpPr>
        <p:spPr>
          <a:xfrm>
            <a:off x="2362200" y="1578429"/>
            <a:ext cx="69848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Contemporary Graphic Design</a:t>
            </a:r>
            <a:endParaRPr lang="en-US" sz="36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99E121-343A-DB1A-86D1-BED3827C57E2}"/>
              </a:ext>
            </a:extLst>
          </p:cNvPr>
          <p:cNvSpPr txBox="1"/>
          <p:nvPr/>
        </p:nvSpPr>
        <p:spPr>
          <a:xfrm>
            <a:off x="2362200" y="3396343"/>
            <a:ext cx="7073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• Global perspectives and cultural inclusivity.</a:t>
            </a:r>
          </a:p>
        </p:txBody>
      </p:sp>
    </p:spTree>
    <p:extLst>
      <p:ext uri="{BB962C8B-B14F-4D97-AF65-F5344CB8AC3E}">
        <p14:creationId xmlns:p14="http://schemas.microsoft.com/office/powerpoint/2010/main" val="12347192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lorful circle with flowers&#10;&#10;Description automatically generated">
            <a:extLst>
              <a:ext uri="{FF2B5EF4-FFF2-40B4-BE49-F238E27FC236}">
                <a16:creationId xmlns:a16="http://schemas.microsoft.com/office/drawing/2014/main" id="{9A5673DD-DF6E-547D-1D76-B71BA8BFBD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586" b="18249"/>
          <a:stretch>
            <a:fillRect/>
          </a:stretch>
        </p:blipFill>
        <p:spPr>
          <a:xfrm>
            <a:off x="20" y="10"/>
            <a:ext cx="12191980" cy="45577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E7CC106-4B71-736D-D96E-A91B37D95D89}"/>
              </a:ext>
            </a:extLst>
          </p:cNvPr>
          <p:cNvSpPr txBox="1"/>
          <p:nvPr/>
        </p:nvSpPr>
        <p:spPr>
          <a:xfrm>
            <a:off x="6019333" y="4837132"/>
            <a:ext cx="5753567" cy="16156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500" b="1" dirty="0"/>
              <a:t>Walk with your Dreams</a:t>
            </a:r>
            <a:br>
              <a:rPr lang="en-US" sz="1500" dirty="0"/>
            </a:br>
            <a:r>
              <a:rPr lang="en-US" sz="1500" dirty="0"/>
              <a:t>Yinka </a:t>
            </a:r>
            <a:r>
              <a:rPr lang="en-US" sz="1500" dirty="0" err="1"/>
              <a:t>Ilori’s</a:t>
            </a:r>
            <a:r>
              <a:rPr lang="en-US" sz="1500" dirty="0"/>
              <a:t> </a:t>
            </a:r>
            <a:r>
              <a:rPr lang="en-US" sz="1500" i="1" dirty="0"/>
              <a:t>“Walk With Your Dreams”</a:t>
            </a:r>
            <a:r>
              <a:rPr lang="en-US" sz="1500" dirty="0"/>
              <a:t> transforms Milton Keynes Station Square into a vibrant celebration of community, culture, and belonging—using bold color and pattern to invite everyone to take part in the city’s evolving story.</a:t>
            </a:r>
          </a:p>
        </p:txBody>
      </p:sp>
    </p:spTree>
    <p:extLst>
      <p:ext uri="{BB962C8B-B14F-4D97-AF65-F5344CB8AC3E}">
        <p14:creationId xmlns:p14="http://schemas.microsoft.com/office/powerpoint/2010/main" val="33366503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CA57B90-B92C-2765-7DEE-ADAF6DEF9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lying on a colorful circle&#10;&#10;Description automatically generated">
            <a:extLst>
              <a:ext uri="{FF2B5EF4-FFF2-40B4-BE49-F238E27FC236}">
                <a16:creationId xmlns:a16="http://schemas.microsoft.com/office/drawing/2014/main" id="{A594E206-900E-22D1-74A9-6426702D61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057" r="1" b="7738"/>
          <a:stretch>
            <a:fillRect/>
          </a:stretch>
        </p:blipFill>
        <p:spPr>
          <a:xfrm>
            <a:off x="1394460" y="419100"/>
            <a:ext cx="9410700" cy="6033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5133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48EA17-F2CF-2F98-FC06-DBB6A2AEC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3D4267-6754-E656-C65D-257297D4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Picture 4" descr="A collage of a colorful playground&#10;&#10;Description automatically generated">
            <a:extLst>
              <a:ext uri="{FF2B5EF4-FFF2-40B4-BE49-F238E27FC236}">
                <a16:creationId xmlns:a16="http://schemas.microsoft.com/office/drawing/2014/main" id="{5FAB2B9C-8312-0DD0-7768-6E578025A3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199" y="1111250"/>
            <a:ext cx="10022631" cy="452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856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lorful circle with trees and buildings in the background&#10;&#10;Description automatically generated">
            <a:extLst>
              <a:ext uri="{FF2B5EF4-FFF2-40B4-BE49-F238E27FC236}">
                <a16:creationId xmlns:a16="http://schemas.microsoft.com/office/drawing/2014/main" id="{DDAECF83-445C-53A8-1EED-B54B78B34C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781" y="281342"/>
            <a:ext cx="5592128" cy="4650878"/>
          </a:xfrm>
          <a:prstGeom prst="rect">
            <a:avLst/>
          </a:prstGeom>
        </p:spPr>
      </p:pic>
      <p:pic>
        <p:nvPicPr>
          <p:cNvPr id="5" name="Picture 4" descr="A red and white striped road&#10;&#10;Description automatically generated">
            <a:extLst>
              <a:ext uri="{FF2B5EF4-FFF2-40B4-BE49-F238E27FC236}">
                <a16:creationId xmlns:a16="http://schemas.microsoft.com/office/drawing/2014/main" id="{173D320A-BE81-B4D7-33E4-BD0B64356C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8093" y="281342"/>
            <a:ext cx="5371996" cy="4650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0621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foot with pink wheels drawn on it&#10;&#10;Description automatically generated">
            <a:extLst>
              <a:ext uri="{FF2B5EF4-FFF2-40B4-BE49-F238E27FC236}">
                <a16:creationId xmlns:a16="http://schemas.microsoft.com/office/drawing/2014/main" id="{D9008B40-B558-160A-316F-8403957D4B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87" r="1" b="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4B9F28-1E26-3418-E1A8-D2F7DDDAF45F}"/>
              </a:ext>
            </a:extLst>
          </p:cNvPr>
          <p:cNvSpPr txBox="1"/>
          <p:nvPr/>
        </p:nvSpPr>
        <p:spPr>
          <a:xfrm>
            <a:off x="5568533" y="2214282"/>
            <a:ext cx="5916169" cy="409507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b="1" dirty="0"/>
              <a:t>Sustainability for Graphic Design </a:t>
            </a:r>
            <a:br>
              <a:rPr lang="en-US" b="1" dirty="0"/>
            </a:br>
            <a:r>
              <a:rPr lang="en-US" dirty="0"/>
              <a:t>Creating a visual communication that minimizes environmental impact while promoting social and ethical responsibility. It considers how materials, production processes, and messaging affect the planet and people — for example, reducing waste through eco-friendly printing, using recycled or biodegradable materials, designing for longevity, and communicating messages that inspire sustainable </a:t>
            </a:r>
            <a:r>
              <a:rPr lang="en-US" dirty="0" err="1"/>
              <a:t>behaviour</a:t>
            </a:r>
            <a:r>
              <a:rPr lang="en-US" dirty="0"/>
              <a:t>.</a:t>
            </a:r>
            <a:br>
              <a:rPr lang="en-US" dirty="0"/>
            </a:br>
            <a:br>
              <a:rPr lang="en-US" dirty="0"/>
            </a:br>
            <a:r>
              <a:rPr lang="en-US" dirty="0">
                <a:hlinkClick r:id="rId4"/>
              </a:rPr>
              <a:t>https://dothegreenthing.com/issue/why-santa-must-die/</a:t>
            </a:r>
            <a:endParaRPr lang="en-US" dirty="0"/>
          </a:p>
          <a:p>
            <a:pPr>
              <a:lnSpc>
                <a:spcPct val="120000"/>
              </a:lnSpc>
              <a:spcAft>
                <a:spcPts val="600"/>
              </a:spcAft>
            </a:pPr>
            <a:br>
              <a:rPr lang="en-US" dirty="0"/>
            </a:br>
            <a:r>
              <a:rPr lang="en-US" dirty="0">
                <a:hlinkClick r:id="rId5"/>
              </a:rPr>
              <a:t>https://dothegreenthing.com/about/</a:t>
            </a:r>
            <a:endParaRPr lang="en-US" dirty="0"/>
          </a:p>
          <a:p>
            <a:pPr>
              <a:lnSpc>
                <a:spcPct val="120000"/>
              </a:lnSpc>
              <a:spcAft>
                <a:spcPts val="600"/>
              </a:spcAft>
            </a:pPr>
            <a:br>
              <a:rPr lang="en-US" dirty="0"/>
            </a:br>
            <a:r>
              <a:rPr lang="en-US" dirty="0"/>
              <a:t>https://</a:t>
            </a:r>
            <a:r>
              <a:rPr lang="en-US" dirty="0" err="1"/>
              <a:t>dothegreenthing.com</a:t>
            </a:r>
            <a:r>
              <a:rPr lang="en-US" dirty="0"/>
              <a:t>/article/introducing-the-creativity-vs-climate-change-manifesto/</a:t>
            </a:r>
          </a:p>
        </p:txBody>
      </p:sp>
    </p:spTree>
    <p:extLst>
      <p:ext uri="{BB962C8B-B14F-4D97-AF65-F5344CB8AC3E}">
        <p14:creationId xmlns:p14="http://schemas.microsoft.com/office/powerpoint/2010/main" val="15808567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676571-308B-FBAF-EB9C-4532367AD755}"/>
              </a:ext>
            </a:extLst>
          </p:cNvPr>
          <p:cNvSpPr txBox="1"/>
          <p:nvPr/>
        </p:nvSpPr>
        <p:spPr>
          <a:xfrm>
            <a:off x="2427514" y="1665514"/>
            <a:ext cx="730616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Artificial Intelligence</a:t>
            </a:r>
            <a:br>
              <a:rPr lang="en-US" sz="3600" b="1" dirty="0"/>
            </a:br>
            <a:r>
              <a:rPr lang="en-GB" dirty="0"/>
              <a:t>AI is transforming how designers create, ideate, and produce work.</a:t>
            </a:r>
          </a:p>
          <a:p>
            <a:r>
              <a:rPr lang="en-GB" dirty="0"/>
              <a:t>AI tools can assist with:</a:t>
            </a:r>
          </a:p>
          <a:p>
            <a:endParaRPr lang="en-GB" dirty="0"/>
          </a:p>
          <a:p>
            <a:r>
              <a:rPr lang="en-GB" dirty="0"/>
              <a:t>Generating visuals (DALL·E, </a:t>
            </a:r>
            <a:r>
              <a:rPr lang="en-GB" dirty="0" err="1"/>
              <a:t>MidJourney</a:t>
            </a:r>
            <a:r>
              <a:rPr lang="en-GB" dirty="0"/>
              <a:t>, Adobe Firefly)</a:t>
            </a:r>
          </a:p>
          <a:p>
            <a:r>
              <a:rPr lang="en-GB" dirty="0"/>
              <a:t>Automating repetitive tasks (layout adjustments, image editing)</a:t>
            </a:r>
          </a:p>
          <a:p>
            <a:r>
              <a:rPr lang="en-GB" dirty="0"/>
              <a:t>Predicting trends and audience preferences</a:t>
            </a:r>
          </a:p>
          <a:p>
            <a:r>
              <a:rPr lang="en-GB" dirty="0"/>
              <a:t>Enhancing accessibility and inclusivity in design</a:t>
            </a:r>
          </a:p>
          <a:p>
            <a:endParaRPr lang="en-GB" b="1" dirty="0"/>
          </a:p>
          <a:p>
            <a:r>
              <a:rPr lang="en-GB" b="1" dirty="0"/>
              <a:t>AI is a tool, not a replacement for human creativity</a:t>
            </a:r>
          </a:p>
          <a:p>
            <a:r>
              <a:rPr lang="en-GB" b="1" dirty="0"/>
              <a:t>designers still guide context, aesthetics, and meaning.</a:t>
            </a:r>
          </a:p>
          <a:p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4722790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CBC33DB-D90F-9690-9625-A28049FCF358}"/>
              </a:ext>
            </a:extLst>
          </p:cNvPr>
          <p:cNvSpPr txBox="1"/>
          <p:nvPr/>
        </p:nvSpPr>
        <p:spPr>
          <a:xfrm>
            <a:off x="1807029" y="1034143"/>
            <a:ext cx="13552428" cy="48951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15000"/>
              </a:lnSpc>
              <a:spcBef>
                <a:spcPts val="2400"/>
              </a:spcBef>
            </a:pPr>
            <a:r>
              <a:rPr lang="en-US" sz="1800" b="1" kern="0" dirty="0">
                <a:solidFill>
                  <a:srgbClr val="365F91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Timeline of Influential Graphic Designers</a:t>
            </a:r>
            <a:endParaRPr lang="en-GB" sz="1800" b="1" kern="0" dirty="0">
              <a:solidFill>
                <a:srgbClr val="365F91"/>
              </a:solidFill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 chronological overview of 200 influential graphic designers across history, showcasing their impact on design, culture, and technology.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Bef>
                <a:spcPts val="1000"/>
              </a:spcBef>
            </a:pPr>
            <a:r>
              <a:rPr lang="en-US" sz="1800" b="1" dirty="0">
                <a:solidFill>
                  <a:srgbClr val="4F81BD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Early Foundations (1890s–1940s)</a:t>
            </a:r>
            <a:endParaRPr lang="en-GB" sz="1800" b="1" dirty="0">
              <a:solidFill>
                <a:srgbClr val="4F81BD"/>
              </a:solidFill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William Morris (1834–1896) – Arts &amp; Crafts pioneer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Aubrey Beardsley (1872–1898) – Art Nouveau illustration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Peter Behrens (1868–1940) – Early corporate identity (AEG)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Lucian Bernhard (1883–1972) –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Sachplakat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poster style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El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Lissitzky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(1890–1941) – Constructivism, modern typography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Alexander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Rodchenko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(1891–1956) – Photomontage innovation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Jan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Tschichold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(1902–1974) – The New Typography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Herbert Bayer (1900–1985) – Bauhaus designer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László Moholy-Nagy (1895–1946) – Bauhaus modernist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Paul Rand (1914–1996) – Corporate branding pioneer (IBM, ABC)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7661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8DBB22-CDCA-5293-69ED-F0F3596F99F8}"/>
              </a:ext>
            </a:extLst>
          </p:cNvPr>
          <p:cNvSpPr txBox="1"/>
          <p:nvPr/>
        </p:nvSpPr>
        <p:spPr>
          <a:xfrm>
            <a:off x="1709057" y="1153886"/>
            <a:ext cx="6996018" cy="40016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15000"/>
              </a:lnSpc>
              <a:spcBef>
                <a:spcPts val="1000"/>
              </a:spcBef>
            </a:pPr>
            <a:r>
              <a:rPr lang="en-US" sz="1800" b="1" dirty="0">
                <a:solidFill>
                  <a:srgbClr val="4F81BD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Mid-20th Century Modernism (1950s–1970s)</a:t>
            </a:r>
            <a:endParaRPr lang="en-GB" sz="1800" b="1" dirty="0">
              <a:solidFill>
                <a:srgbClr val="4F81BD"/>
              </a:solidFill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Josef Müller-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Brockmann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(1914–1996) – Swiss grid system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Armin Hofmann (1920–2020) – Swiss poster design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Massimo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Vignelli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(1931–2014) – NY subway map, Helvetica usage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Otl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Aicher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(1922–1991) – Munich Olympics identity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Wim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Crouwel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(1928–2019) – Modular type systems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Saul Bass (1920–1996) – Film titles (Psycho, Vertigo)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Bradbury Thompson (1911–1995) – Editorial design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Shigeo Fukuda (1932–2009) – Japanese optical posters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Ivan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Chermayeff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(1932–2017) – NBC, Mobil logos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Milton Glaser (1929–2020) – I ❤ NY, Push Pin Studios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5784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B78703-339A-BF44-A099-9EB95109D3EF}"/>
              </a:ext>
            </a:extLst>
          </p:cNvPr>
          <p:cNvSpPr txBox="1"/>
          <p:nvPr/>
        </p:nvSpPr>
        <p:spPr>
          <a:xfrm>
            <a:off x="1632857" y="1023257"/>
            <a:ext cx="7227235" cy="40016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15000"/>
              </a:lnSpc>
              <a:spcBef>
                <a:spcPts val="1000"/>
              </a:spcBef>
            </a:pPr>
            <a:r>
              <a:rPr lang="en-US" sz="1800" b="1" dirty="0">
                <a:solidFill>
                  <a:srgbClr val="4F81BD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Postmodern &amp; Digital Beginnings (1980s–1990s)</a:t>
            </a:r>
            <a:endParaRPr lang="en-GB" sz="1800" b="1" dirty="0">
              <a:solidFill>
                <a:srgbClr val="4F81BD"/>
              </a:solidFill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Neville Brody (b. 1957) – The Face magazine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David Carson (b. 1955) – Ray Gun magazine, grunge typography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April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Greiman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(b. 1948) – Digital pioneer, New Wave design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Paula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Scher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(b. 1948) – Pentagram partner, expressive typography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Tibor Kalman (1949–1999) – Colors magazine, social design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Stefan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Sagmeister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(b. 1962) – Conceptual graphic storytelling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Jonathan Barnbrook (b. 1966) – Typographic activism, Bowie covers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Peter Saville (b. 1955) – Factory Records, Joy Division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Vaughan Oliver (1957–2019) – 4AD album design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Chip Kidd (b. 1964) – Book cover design (Jurassic Park)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5977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CC4FB2D-6BE3-3E4F-CA1A-96D51AE2DB26}"/>
              </a:ext>
            </a:extLst>
          </p:cNvPr>
          <p:cNvSpPr txBox="1"/>
          <p:nvPr/>
        </p:nvSpPr>
        <p:spPr>
          <a:xfrm>
            <a:off x="1752600" y="1589314"/>
            <a:ext cx="7717562" cy="40016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15000"/>
              </a:lnSpc>
              <a:spcBef>
                <a:spcPts val="1000"/>
              </a:spcBef>
            </a:pPr>
            <a:r>
              <a:rPr lang="en-US" sz="1800" b="1" dirty="0">
                <a:solidFill>
                  <a:srgbClr val="4F81BD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Digital, Interactive &amp; Global Expansion (2000s–2010s)</a:t>
            </a:r>
            <a:endParaRPr lang="en-GB" sz="1800" b="1" dirty="0">
              <a:solidFill>
                <a:srgbClr val="4F81BD"/>
              </a:solidFill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Jessica Walsh (b. 1986) – &amp;Walsh studio, digital branding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Shepard Fairey (b. 1970) – OBEY and Obama Hope poster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Stefan G. Bucher (b. 1973) – Motion typography &amp; illustration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Mike Perry (b. 1981) – Broad City visuals, playful modern design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Irma Boom (b. 1960) – Experimental book design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Kenya Hara (b. 1958) – Muji art director, minimalism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John Maeda (b. 1966) – MIT Media Lab, design &amp; computation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Marian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Bantjes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(b. 1963) – Handcrafted ornamentation in modern design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Erik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Spiekermann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(b. 1947) – Typography and type design (Meta)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Michael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Bierut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(b. 1957) – Pentagram, design education advocate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1512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A46805-4550-B3C8-8E37-5153A7E52B72}"/>
              </a:ext>
            </a:extLst>
          </p:cNvPr>
          <p:cNvSpPr txBox="1"/>
          <p:nvPr/>
        </p:nvSpPr>
        <p:spPr>
          <a:xfrm>
            <a:off x="1796143" y="925286"/>
            <a:ext cx="7726089" cy="40016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15000"/>
              </a:lnSpc>
              <a:spcBef>
                <a:spcPts val="1000"/>
              </a:spcBef>
            </a:pPr>
            <a:r>
              <a:rPr lang="en-US" sz="1800" b="1" dirty="0">
                <a:solidFill>
                  <a:srgbClr val="4F81BD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AI, Motion &amp; Contemporary Design (2020s–Present)</a:t>
            </a:r>
            <a:endParaRPr lang="en-GB" sz="1800" b="1" dirty="0">
              <a:solidFill>
                <a:srgbClr val="4F81BD"/>
              </a:solidFill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Refik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Anadol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(b. 1985) – AI data visualization and installations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Es Devlin (b. 1971) – Experiential installations, typography in space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Beeple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(Mike Winkelmann, b. 1981) – Digital NFT and motion design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Leta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Sobierajski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(b. 1988) – Bold color and experimental branding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Hayoung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Jeon (b. 1990s) – AI-human collaborative design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Alex </a:t>
            </a: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Trochut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(b. 1981) – 3D typography and motion graphics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Zak Group (founded 2005) – Contemporary cultural identity work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Morag Myerscough (b. 1963) – Public art and color-driven graphic spaces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Yukai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Du (b. 1990) – Motion design and illustrative storytelling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  <a:tabLst>
                <a:tab pos="228600" algn="l"/>
              </a:tabLst>
            </a:pP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Catalina Estrada (b. 1974) – Vibrant, cultural pattern work</a:t>
            </a:r>
            <a:endParaRPr lang="en-GB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2206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65F7F7-2FCE-8F01-53DE-15C39342B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B3C1766-6A22-992B-A1EA-2B68025F1E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1821" y="501345"/>
            <a:ext cx="8728364" cy="6892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Top 10 Contemporary Graphic Designers / Studios (Active Now)</a:t>
            </a:r>
          </a:p>
          <a:p>
            <a:pPr marL="0" marR="0" lvl="0" indent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000" b="1" i="0" u="none" strike="noStrike" cap="none" normalizeH="0" baseline="0">
              <a:ln>
                <a:noFill/>
              </a:ln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37BB182-C225-11FC-3FBB-E27F390943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3678344"/>
              </p:ext>
            </p:extLst>
          </p:nvPr>
        </p:nvGraphicFramePr>
        <p:xfrm>
          <a:off x="2025248" y="1782115"/>
          <a:ext cx="8141504" cy="4572010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1189150">
                  <a:extLst>
                    <a:ext uri="{9D8B030D-6E8A-4147-A177-3AD203B41FA5}">
                      <a16:colId xmlns:a16="http://schemas.microsoft.com/office/drawing/2014/main" val="3710194734"/>
                    </a:ext>
                  </a:extLst>
                </a:gridCol>
                <a:gridCol w="3458387">
                  <a:extLst>
                    <a:ext uri="{9D8B030D-6E8A-4147-A177-3AD203B41FA5}">
                      <a16:colId xmlns:a16="http://schemas.microsoft.com/office/drawing/2014/main" val="758830901"/>
                    </a:ext>
                  </a:extLst>
                </a:gridCol>
                <a:gridCol w="3493967">
                  <a:extLst>
                    <a:ext uri="{9D8B030D-6E8A-4147-A177-3AD203B41FA5}">
                      <a16:colId xmlns:a16="http://schemas.microsoft.com/office/drawing/2014/main" val="1935795993"/>
                    </a:ext>
                  </a:extLst>
                </a:gridCol>
              </a:tblGrid>
              <a:tr h="174122">
                <a:tc>
                  <a:txBody>
                    <a:bodyPr/>
                    <a:lstStyle/>
                    <a:p>
                      <a:r>
                        <a:rPr lang="en-GB" sz="800"/>
                        <a:t>Name</a:t>
                      </a:r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What they’re Doing Right Now / Recent Projects</a:t>
                      </a:r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Why They’re Distinguished</a:t>
                      </a:r>
                    </a:p>
                  </a:txBody>
                  <a:tcPr marL="17250" marR="17250" marT="8626" marB="8626" anchor="ctr"/>
                </a:tc>
                <a:extLst>
                  <a:ext uri="{0D108BD9-81ED-4DB2-BD59-A6C34878D82A}">
                    <a16:rowId xmlns:a16="http://schemas.microsoft.com/office/drawing/2014/main" val="109102810"/>
                  </a:ext>
                </a:extLst>
              </a:tr>
              <a:tr h="427138">
                <a:tc>
                  <a:txBody>
                    <a:bodyPr/>
                    <a:lstStyle/>
                    <a:p>
                      <a:r>
                        <a:rPr lang="en-GB" sz="800" b="1"/>
                        <a:t>1. Jessica Walsh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Through her studio &amp;Walsh, she’s producing bold, human-centred branding work, diversity-focused campaigns, and interactive media. </a:t>
                      </a:r>
                      <a:r>
                        <a:rPr lang="en-GB" sz="800">
                          <a:hlinkClick r:id="rId2"/>
                        </a:rPr>
                        <a:t>Online Bio Hub+2Vocal+2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Known for strong visual voice, mixing emotional storytelling with design, color, and shape. Her work is both commercially successful and artistic. </a:t>
                      </a:r>
                      <a:r>
                        <a:rPr lang="en-GB" sz="800">
                          <a:hlinkClick r:id="rId2"/>
                        </a:rPr>
                        <a:t>Online Bio Hub+1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extLst>
                  <a:ext uri="{0D108BD9-81ED-4DB2-BD59-A6C34878D82A}">
                    <a16:rowId xmlns:a16="http://schemas.microsoft.com/office/drawing/2014/main" val="1036083626"/>
                  </a:ext>
                </a:extLst>
              </a:tr>
              <a:tr h="553646">
                <a:tc>
                  <a:txBody>
                    <a:bodyPr/>
                    <a:lstStyle/>
                    <a:p>
                      <a:r>
                        <a:rPr lang="en-GB" sz="800" b="1"/>
                        <a:t>2. Natasha Jen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Partner at Pentagram NY, pushing boundaries in branding and editorial design for major institutions and luxury clients. Her style is conceptual, and she often experiments beyond traditional client work. </a:t>
                      </a:r>
                      <a:r>
                        <a:rPr lang="en-GB" sz="800">
                          <a:hlinkClick r:id="rId3"/>
                        </a:rPr>
                        <a:t>fascinatecity.com+1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Because she combines high-level client work with art-/design thinking, bridging conceptual design and real-world applications. </a:t>
                      </a:r>
                      <a:r>
                        <a:rPr lang="en-GB" sz="800">
                          <a:hlinkClick r:id="rId4"/>
                        </a:rPr>
                        <a:t>Creative Boom+1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extLst>
                  <a:ext uri="{0D108BD9-81ED-4DB2-BD59-A6C34878D82A}">
                    <a16:rowId xmlns:a16="http://schemas.microsoft.com/office/drawing/2014/main" val="2813591716"/>
                  </a:ext>
                </a:extLst>
              </a:tr>
              <a:tr h="427138">
                <a:tc>
                  <a:txBody>
                    <a:bodyPr/>
                    <a:lstStyle/>
                    <a:p>
                      <a:r>
                        <a:rPr lang="en-GB" sz="800" b="1"/>
                        <a:t>3. Temi Coker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Works from Nigeria / USA, doing mixed media, 3D graphics, vivid color and Afrocentric storytelling. Recent collaborations with big brands like Adidas, Apple etc. </a:t>
                      </a:r>
                      <a:r>
                        <a:rPr lang="en-GB" sz="800">
                          <a:hlinkClick r:id="rId2"/>
                        </a:rPr>
                        <a:t>Online Bio Hub+1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He’s bringing under-represented visual language into global branding, making cultural identity central not peripheral. Fresh voice and authenticity. </a:t>
                      </a:r>
                      <a:r>
                        <a:rPr lang="en-GB" sz="800">
                          <a:hlinkClick r:id="rId3"/>
                        </a:rPr>
                        <a:t>fascinatecity.com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extLst>
                  <a:ext uri="{0D108BD9-81ED-4DB2-BD59-A6C34878D82A}">
                    <a16:rowId xmlns:a16="http://schemas.microsoft.com/office/drawing/2014/main" val="1601514867"/>
                  </a:ext>
                </a:extLst>
              </a:tr>
              <a:tr h="427138">
                <a:tc>
                  <a:txBody>
                    <a:bodyPr/>
                    <a:lstStyle/>
                    <a:p>
                      <a:r>
                        <a:rPr lang="en-GB" sz="800" b="1"/>
                        <a:t>4. Paula Scher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Still hugely relevant. Recent work includes wayfinding systems (e.g. hospitals), bilingual branding for Latin American clients, and other public / spatial design. </a:t>
                      </a:r>
                      <a:r>
                        <a:rPr lang="en-GB" sz="800">
                          <a:hlinkClick r:id="rId2"/>
                        </a:rPr>
                        <a:t>Online Bio Hub+2Vocal+2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Legacy + evolution: she has decades of influence, and is still adapting, experimenting, affecting public space. Her typographic boldness remains highly influential. </a:t>
                      </a:r>
                      <a:r>
                        <a:rPr lang="en-GB" sz="800">
                          <a:hlinkClick r:id="rId2"/>
                        </a:rPr>
                        <a:t>Online Bio Hub+1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extLst>
                  <a:ext uri="{0D108BD9-81ED-4DB2-BD59-A6C34878D82A}">
                    <a16:rowId xmlns:a16="http://schemas.microsoft.com/office/drawing/2014/main" val="3210511322"/>
                  </a:ext>
                </a:extLst>
              </a:tr>
              <a:tr h="427138">
                <a:tc>
                  <a:txBody>
                    <a:bodyPr/>
                    <a:lstStyle/>
                    <a:p>
                      <a:r>
                        <a:rPr lang="en-GB" sz="800" b="1"/>
                        <a:t>5. Stefan Sagmeister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Combining experiential design, art-installations, and storytelling. Has current work around immersive exhibits, with themes like sustainability, happiness. </a:t>
                      </a:r>
                      <a:r>
                        <a:rPr lang="en-GB" sz="800">
                          <a:hlinkClick r:id="rId2"/>
                        </a:rPr>
                        <a:t>Online Bio Hub+1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Unique because he blends design with philosophy/psychology; the work is often provocative and much more than just “branding.” </a:t>
                      </a:r>
                      <a:r>
                        <a:rPr lang="en-GB" sz="800">
                          <a:hlinkClick r:id="rId2"/>
                        </a:rPr>
                        <a:t>Online Bio Hub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extLst>
                  <a:ext uri="{0D108BD9-81ED-4DB2-BD59-A6C34878D82A}">
                    <a16:rowId xmlns:a16="http://schemas.microsoft.com/office/drawing/2014/main" val="2158107141"/>
                  </a:ext>
                </a:extLst>
              </a:tr>
              <a:tr h="427138">
                <a:tc>
                  <a:txBody>
                    <a:bodyPr/>
                    <a:lstStyle/>
                    <a:p>
                      <a:r>
                        <a:rPr lang="en-GB" sz="800" b="1"/>
                        <a:t>6. Michael Bierut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At Pentagram, still doing high-profile branding/typography. His work for urban environments (signage, public space) is getting attention again. </a:t>
                      </a:r>
                      <a:r>
                        <a:rPr lang="en-GB" sz="800">
                          <a:hlinkClick r:id="rId5"/>
                        </a:rPr>
                        <a:t>Vocal+2gdusa.com+2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Combines clarity, elegance, and deep design thinking. Respected for his consistency, teaching, and influence on younger designers. </a:t>
                      </a:r>
                      <a:r>
                        <a:rPr lang="en-GB" sz="800">
                          <a:hlinkClick r:id="rId6"/>
                        </a:rPr>
                        <a:t>gdusa.com+1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extLst>
                  <a:ext uri="{0D108BD9-81ED-4DB2-BD59-A6C34878D82A}">
                    <a16:rowId xmlns:a16="http://schemas.microsoft.com/office/drawing/2014/main" val="1722449956"/>
                  </a:ext>
                </a:extLst>
              </a:tr>
              <a:tr h="427138">
                <a:tc>
                  <a:txBody>
                    <a:bodyPr/>
                    <a:lstStyle/>
                    <a:p>
                      <a:r>
                        <a:rPr lang="en-GB" sz="800" b="1"/>
                        <a:t>7. David Carson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Still referenced for his typographic experiments; his “grunge / rule-breaking” voice continues to influence editorial, magazine, fashion branding. </a:t>
                      </a:r>
                      <a:r>
                        <a:rPr lang="en-GB" sz="800">
                          <a:hlinkClick r:id="rId5"/>
                        </a:rPr>
                        <a:t>Vocal+1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Carson’s importance is partly historical, but also current: his style inspires many new designers, particularly where disruption / breaking of convention is valued. </a:t>
                      </a:r>
                      <a:r>
                        <a:rPr lang="en-GB" sz="800">
                          <a:hlinkClick r:id="rId2"/>
                        </a:rPr>
                        <a:t>Online Bio Hub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extLst>
                  <a:ext uri="{0D108BD9-81ED-4DB2-BD59-A6C34878D82A}">
                    <a16:rowId xmlns:a16="http://schemas.microsoft.com/office/drawing/2014/main" val="2687645792"/>
                  </a:ext>
                </a:extLst>
              </a:tr>
              <a:tr h="427138">
                <a:tc>
                  <a:txBody>
                    <a:bodyPr/>
                    <a:lstStyle/>
                    <a:p>
                      <a:r>
                        <a:rPr lang="en-GB" sz="800" b="1"/>
                        <a:t>8. Felix Pfäffli (Studio Feixen)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Among designers to watch in 2025; known for combining Swiss graphic principles with bold geometry, vibrant colour, playful typography. Poster work, exhibitions, identity design. </a:t>
                      </a:r>
                      <a:r>
                        <a:rPr lang="en-GB" sz="800">
                          <a:hlinkClick r:id="rId7"/>
                        </a:rPr>
                        <a:t>canadiandesignnetwork.com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He represents a newer generation: his work is fresh but informed, well crafted, visually dynamic and showing how graphic design is evolving. </a:t>
                      </a:r>
                      <a:r>
                        <a:rPr lang="en-GB" sz="800">
                          <a:hlinkClick r:id="rId7"/>
                        </a:rPr>
                        <a:t>canadiandesignnetwork.com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extLst>
                  <a:ext uri="{0D108BD9-81ED-4DB2-BD59-A6C34878D82A}">
                    <a16:rowId xmlns:a16="http://schemas.microsoft.com/office/drawing/2014/main" val="318926092"/>
                  </a:ext>
                </a:extLst>
              </a:tr>
              <a:tr h="427138">
                <a:tc>
                  <a:txBody>
                    <a:bodyPr/>
                    <a:lstStyle/>
                    <a:p>
                      <a:r>
                        <a:rPr lang="en-GB" sz="800" b="1"/>
                        <a:t>9. Lotta Nieminen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Works in illustration &amp; art direction, particularly in packaging / luxury / beauty / wellness brands. Her minimalist but tactile style is very in-demand. </a:t>
                      </a:r>
                      <a:r>
                        <a:rPr lang="en-GB" sz="800">
                          <a:hlinkClick r:id="rId2"/>
                        </a:rPr>
                        <a:t>Online Bio Hub+1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Because she blends minimalism, craft, careful balance, with commercial viability. Beautiful, refined, modern. </a:t>
                      </a:r>
                      <a:r>
                        <a:rPr lang="en-GB" sz="800">
                          <a:hlinkClick r:id="rId2"/>
                        </a:rPr>
                        <a:t>Online Bio Hub+1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extLst>
                  <a:ext uri="{0D108BD9-81ED-4DB2-BD59-A6C34878D82A}">
                    <a16:rowId xmlns:a16="http://schemas.microsoft.com/office/drawing/2014/main" val="2132601227"/>
                  </a:ext>
                </a:extLst>
              </a:tr>
              <a:tr h="427138">
                <a:tc>
                  <a:txBody>
                    <a:bodyPr/>
                    <a:lstStyle/>
                    <a:p>
                      <a:r>
                        <a:rPr lang="en-GB" sz="800" b="1"/>
                        <a:t>10. Zipeng Zhu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Founder of Dazzle Studio. 2025 sees work that embraces motion, pop art, LGBTQ+ themes, vibrant color, playful imagery. Active in animated content and social media. </a:t>
                      </a:r>
                      <a:r>
                        <a:rPr lang="en-GB" sz="800">
                          <a:hlinkClick r:id="rId2"/>
                        </a:rPr>
                        <a:t>Online Bio Hub+1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tc>
                  <a:txBody>
                    <a:bodyPr/>
                    <a:lstStyle/>
                    <a:p>
                      <a:r>
                        <a:rPr lang="en-GB" sz="800"/>
                        <a:t>He stands out for vibrant personality, bold visual flair, and for harnessing modern platforms (IG, motion, etc.) to push design as playful &amp; expressive. </a:t>
                      </a:r>
                      <a:r>
                        <a:rPr lang="en-GB" sz="800">
                          <a:hlinkClick r:id="rId2"/>
                        </a:rPr>
                        <a:t>Online Bio Hub</a:t>
                      </a:r>
                      <a:endParaRPr lang="en-GB" sz="800"/>
                    </a:p>
                  </a:txBody>
                  <a:tcPr marL="17250" marR="17250" marT="8626" marB="8626" anchor="ctr"/>
                </a:tc>
                <a:extLst>
                  <a:ext uri="{0D108BD9-81ED-4DB2-BD59-A6C34878D82A}">
                    <a16:rowId xmlns:a16="http://schemas.microsoft.com/office/drawing/2014/main" val="16747391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72974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3EFEE6-88BB-94B1-2685-AE64B133BBA3}"/>
              </a:ext>
            </a:extLst>
          </p:cNvPr>
          <p:cNvSpPr txBox="1"/>
          <p:nvPr/>
        </p:nvSpPr>
        <p:spPr>
          <a:xfrm>
            <a:off x="1872343" y="947057"/>
            <a:ext cx="823321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• </a:t>
            </a:r>
            <a:r>
              <a:rPr lang="en-GB" dirty="0" err="1"/>
              <a:t>Meggs</a:t>
            </a:r>
            <a:r>
              <a:rPr lang="en-GB" dirty="0"/>
              <a:t>, P. B., &amp; Purvis, A. W. (2016). </a:t>
            </a:r>
            <a:r>
              <a:rPr lang="en-GB" dirty="0" err="1"/>
              <a:t>Meggs</a:t>
            </a:r>
            <a:r>
              <a:rPr lang="en-GB" dirty="0"/>
              <a:t>' History of Graphic Design.</a:t>
            </a:r>
          </a:p>
          <a:p>
            <a:r>
              <a:rPr lang="en-GB" dirty="0"/>
              <a:t>• </a:t>
            </a:r>
            <a:r>
              <a:rPr lang="en-GB" dirty="0" err="1"/>
              <a:t>Eskilson</a:t>
            </a:r>
            <a:r>
              <a:rPr lang="en-GB" dirty="0"/>
              <a:t>, S. J. (2019). Graphic Design: A New History.</a:t>
            </a:r>
          </a:p>
          <a:p>
            <a:r>
              <a:rPr lang="en-GB" dirty="0"/>
              <a:t>• Drucker, J., &amp; </a:t>
            </a:r>
            <a:r>
              <a:rPr lang="en-GB" dirty="0" err="1"/>
              <a:t>McVarish</a:t>
            </a:r>
            <a:r>
              <a:rPr lang="en-GB" dirty="0"/>
              <a:t>, E. (2013). Graphic Design History: A Critical Guide.</a:t>
            </a:r>
          </a:p>
          <a:p>
            <a:r>
              <a:rPr lang="en-GB" dirty="0"/>
              <a:t>• Heller, S., &amp; Vienne, V. (2012). 100 Ideas that Changed Graphic Design.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532089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6394</TotalTime>
  <Words>2455</Words>
  <Application>Microsoft Macintosh PowerPoint</Application>
  <PresentationFormat>Widescreen</PresentationFormat>
  <Paragraphs>180</Paragraphs>
  <Slides>26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Aptos</vt:lpstr>
      <vt:lpstr>Arial</vt:lpstr>
      <vt:lpstr>Calibri</vt:lpstr>
      <vt:lpstr>Cambria</vt:lpstr>
      <vt:lpstr>Neue Haas Grotesk Text Pro</vt:lpstr>
      <vt:lpstr>Spiller</vt:lpstr>
      <vt:lpstr>Symbol</vt:lpstr>
      <vt:lpstr>Tstar</vt:lpstr>
      <vt:lpstr>VanillaVTI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Donna Williams</dc:creator>
  <cp:lastModifiedBy>Donna Williams</cp:lastModifiedBy>
  <cp:revision>25</cp:revision>
  <dcterms:created xsi:type="dcterms:W3CDTF">2025-09-18T12:39:50Z</dcterms:created>
  <dcterms:modified xsi:type="dcterms:W3CDTF">2025-10-22T14:55:25Z</dcterms:modified>
</cp:coreProperties>
</file>