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33"/>
  </p:notesMasterIdLst>
  <p:sldIdLst>
    <p:sldId id="437" r:id="rId6"/>
    <p:sldId id="263" r:id="rId7"/>
    <p:sldId id="258" r:id="rId8"/>
    <p:sldId id="435" r:id="rId9"/>
    <p:sldId id="259" r:id="rId10"/>
    <p:sldId id="444" r:id="rId11"/>
    <p:sldId id="256" r:id="rId12"/>
    <p:sldId id="438" r:id="rId13"/>
    <p:sldId id="262" r:id="rId14"/>
    <p:sldId id="257" r:id="rId15"/>
    <p:sldId id="439" r:id="rId16"/>
    <p:sldId id="261" r:id="rId17"/>
    <p:sldId id="440" r:id="rId18"/>
    <p:sldId id="441" r:id="rId19"/>
    <p:sldId id="442" r:id="rId20"/>
    <p:sldId id="273" r:id="rId21"/>
    <p:sldId id="265" r:id="rId22"/>
    <p:sldId id="276" r:id="rId23"/>
    <p:sldId id="275" r:id="rId24"/>
    <p:sldId id="274" r:id="rId25"/>
    <p:sldId id="269" r:id="rId26"/>
    <p:sldId id="272" r:id="rId27"/>
    <p:sldId id="267" r:id="rId28"/>
    <p:sldId id="271" r:id="rId29"/>
    <p:sldId id="270" r:id="rId30"/>
    <p:sldId id="268" r:id="rId31"/>
    <p:sldId id="44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6300" autoAdjust="0"/>
    <p:restoredTop sz="50061" autoAdjust="0"/>
  </p:normalViewPr>
  <p:slideViewPr>
    <p:cSldViewPr snapToGrid="0" snapToObjects="1">
      <p:cViewPr>
        <p:scale>
          <a:sx n="77" d="100"/>
          <a:sy n="77" d="100"/>
        </p:scale>
        <p:origin x="761" y="4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p:scale>
          <a:sx n="81" d="100"/>
          <a:sy n="81" d="100"/>
        </p:scale>
        <p:origin x="1486" y="-129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commentAuthors" Target="commentAuthor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2.xml.rels><?xml version="1.0" encoding="UTF-8" standalone="yes"?>
<Relationships xmlns="http://schemas.openxmlformats.org/package/2006/relationships"><Relationship Id="rId1" Type="http://schemas.openxmlformats.org/officeDocument/2006/relationships/hyperlink" Target="https://youtu.be/ZKuKBJJKBwE"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youtu.be/ZKuKBJJKBw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47BBDE-E884-4903-8196-A808D627B0C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E4EBB24F-CE43-4610-8AEF-071C9BB8F3D2}">
      <dgm:prSet/>
      <dgm:spPr/>
      <dgm:t>
        <a:bodyPr/>
        <a:lstStyle/>
        <a:p>
          <a:r>
            <a:rPr lang="en-GB" dirty="0"/>
            <a:t>Beth </a:t>
          </a:r>
          <a:r>
            <a:rPr lang="en-GB" dirty="0" err="1"/>
            <a:t>ydych</a:t>
          </a:r>
          <a:r>
            <a:rPr lang="en-GB" dirty="0"/>
            <a:t> </a:t>
          </a:r>
          <a:r>
            <a:rPr lang="en-GB" dirty="0" err="1"/>
            <a:t>chi’n</a:t>
          </a:r>
          <a:r>
            <a:rPr lang="en-GB" dirty="0"/>
            <a:t> </a:t>
          </a:r>
          <a:r>
            <a:rPr lang="en-GB" dirty="0" err="1"/>
            <a:t>edrych</a:t>
          </a:r>
          <a:r>
            <a:rPr lang="en-GB" dirty="0"/>
            <a:t> </a:t>
          </a:r>
          <a:r>
            <a:rPr lang="en-GB" dirty="0" err="1"/>
            <a:t>ymlaen</a:t>
          </a:r>
          <a:r>
            <a:rPr lang="en-GB" dirty="0"/>
            <a:t> </a:t>
          </a:r>
          <a:r>
            <a:rPr lang="en-GB" dirty="0" err="1"/>
            <a:t>ato</a:t>
          </a:r>
          <a:r>
            <a:rPr lang="en-GB" dirty="0"/>
            <a:t> </a:t>
          </a:r>
          <a:r>
            <a:rPr lang="en-GB" dirty="0" err="1"/>
            <a:t>fwyaf</a:t>
          </a:r>
          <a:r>
            <a:rPr lang="en-GB" dirty="0"/>
            <a:t> </a:t>
          </a:r>
          <a:r>
            <a:rPr lang="en-GB" dirty="0" err="1"/>
            <a:t>ym</a:t>
          </a:r>
          <a:r>
            <a:rPr lang="en-GB" dirty="0"/>
            <a:t> </a:t>
          </a:r>
          <a:r>
            <a:rPr lang="en-GB" dirty="0" err="1"/>
            <a:t>mlwyddyn</a:t>
          </a:r>
          <a:r>
            <a:rPr lang="en-GB" dirty="0"/>
            <a:t> 2?</a:t>
          </a:r>
          <a:endParaRPr lang="en-US" dirty="0"/>
        </a:p>
      </dgm:t>
    </dgm:pt>
    <dgm:pt modelId="{EC021D02-4E87-40F0-81CE-2A1E43202E07}" type="parTrans" cxnId="{4D03E9EA-CD81-4E8B-AA96-FCE62F316AEA}">
      <dgm:prSet/>
      <dgm:spPr/>
      <dgm:t>
        <a:bodyPr/>
        <a:lstStyle/>
        <a:p>
          <a:endParaRPr lang="en-US"/>
        </a:p>
      </dgm:t>
    </dgm:pt>
    <dgm:pt modelId="{6446E72B-FED9-4C59-A393-1B1A59092F4E}" type="sibTrans" cxnId="{4D03E9EA-CD81-4E8B-AA96-FCE62F316AEA}">
      <dgm:prSet/>
      <dgm:spPr/>
      <dgm:t>
        <a:bodyPr/>
        <a:lstStyle/>
        <a:p>
          <a:endParaRPr lang="en-US"/>
        </a:p>
      </dgm:t>
    </dgm:pt>
    <dgm:pt modelId="{DFEFF111-188A-4E6E-9384-F5201B962E92}">
      <dgm:prSet/>
      <dgm:spPr/>
      <dgm:t>
        <a:bodyPr/>
        <a:lstStyle/>
        <a:p>
          <a:r>
            <a:rPr lang="en-GB" dirty="0"/>
            <a:t>Beth </a:t>
          </a:r>
          <a:r>
            <a:rPr lang="en-GB" dirty="0" err="1"/>
            <a:t>ydych</a:t>
          </a:r>
          <a:r>
            <a:rPr lang="en-GB" dirty="0"/>
            <a:t> </a:t>
          </a:r>
          <a:r>
            <a:rPr lang="en-GB" dirty="0" err="1"/>
            <a:t>chi’n</a:t>
          </a:r>
          <a:r>
            <a:rPr lang="en-GB" dirty="0"/>
            <a:t> </a:t>
          </a:r>
          <a:r>
            <a:rPr lang="en-GB" dirty="0" err="1"/>
            <a:t>meddwl</a:t>
          </a:r>
          <a:r>
            <a:rPr lang="en-GB" dirty="0"/>
            <a:t> </a:t>
          </a:r>
          <a:r>
            <a:rPr lang="en-GB" dirty="0" err="1"/>
            <a:t>fydd</a:t>
          </a:r>
          <a:r>
            <a:rPr lang="en-GB" dirty="0"/>
            <a:t> </a:t>
          </a:r>
          <a:r>
            <a:rPr lang="en-GB" dirty="0" err="1"/>
            <a:t>yr</a:t>
          </a:r>
          <a:r>
            <a:rPr lang="en-GB" dirty="0"/>
            <a:t> </a:t>
          </a:r>
          <a:r>
            <a:rPr lang="en-GB" dirty="0" err="1"/>
            <a:t>heriau</a:t>
          </a:r>
          <a:r>
            <a:rPr lang="en-GB" dirty="0"/>
            <a:t> </a:t>
          </a:r>
          <a:r>
            <a:rPr lang="en-GB" dirty="0" err="1"/>
            <a:t>mwyaf</a:t>
          </a:r>
          <a:r>
            <a:rPr lang="en-GB" dirty="0"/>
            <a:t> </a:t>
          </a:r>
          <a:r>
            <a:rPr lang="en-GB" dirty="0" err="1"/>
            <a:t>i</a:t>
          </a:r>
          <a:r>
            <a:rPr lang="en-GB" dirty="0"/>
            <a:t> chi </a:t>
          </a:r>
          <a:r>
            <a:rPr lang="en-GB" dirty="0" err="1"/>
            <a:t>yn</a:t>
          </a:r>
          <a:r>
            <a:rPr lang="en-GB" dirty="0"/>
            <a:t> </a:t>
          </a:r>
          <a:r>
            <a:rPr lang="en-GB" dirty="0" err="1"/>
            <a:t>ystod</a:t>
          </a:r>
          <a:r>
            <a:rPr lang="en-GB" dirty="0"/>
            <a:t> </a:t>
          </a:r>
          <a:r>
            <a:rPr lang="en-GB" dirty="0" err="1"/>
            <a:t>yr</a:t>
          </a:r>
          <a:r>
            <a:rPr lang="en-GB" dirty="0"/>
            <a:t> ail </a:t>
          </a:r>
          <a:r>
            <a:rPr lang="en-GB" dirty="0" err="1"/>
            <a:t>flwyddyn</a:t>
          </a:r>
          <a:r>
            <a:rPr lang="en-GB" dirty="0"/>
            <a:t>?</a:t>
          </a:r>
          <a:endParaRPr lang="en-US" dirty="0"/>
        </a:p>
      </dgm:t>
    </dgm:pt>
    <dgm:pt modelId="{50C5C8B5-E24D-4049-ACA1-D8B7CF5B0105}" type="parTrans" cxnId="{99EC77FB-FC80-4FBF-8444-556EDFB870CF}">
      <dgm:prSet/>
      <dgm:spPr/>
      <dgm:t>
        <a:bodyPr/>
        <a:lstStyle/>
        <a:p>
          <a:endParaRPr lang="en-US"/>
        </a:p>
      </dgm:t>
    </dgm:pt>
    <dgm:pt modelId="{5A888E3A-E4F3-406F-BD9E-9B61BFB57556}" type="sibTrans" cxnId="{99EC77FB-FC80-4FBF-8444-556EDFB870CF}">
      <dgm:prSet/>
      <dgm:spPr/>
      <dgm:t>
        <a:bodyPr/>
        <a:lstStyle/>
        <a:p>
          <a:endParaRPr lang="en-US"/>
        </a:p>
      </dgm:t>
    </dgm:pt>
    <dgm:pt modelId="{EEE7806A-E557-489C-9E58-3C189974D625}">
      <dgm:prSet/>
      <dgm:spPr/>
      <dgm:t>
        <a:bodyPr/>
        <a:lstStyle/>
        <a:p>
          <a:r>
            <a:rPr lang="en-GB"/>
            <a:t>Beth yw eich dyheadau am y flwyddyn nesaf?</a:t>
          </a:r>
          <a:endParaRPr lang="en-US"/>
        </a:p>
      </dgm:t>
    </dgm:pt>
    <dgm:pt modelId="{D30F3D6B-5D43-4496-B722-B01F2B292301}" type="parTrans" cxnId="{E5E2A7B1-4591-4B8E-B6AB-F0C0DAC28D53}">
      <dgm:prSet/>
      <dgm:spPr/>
      <dgm:t>
        <a:bodyPr/>
        <a:lstStyle/>
        <a:p>
          <a:endParaRPr lang="en-US"/>
        </a:p>
      </dgm:t>
    </dgm:pt>
    <dgm:pt modelId="{9ACBA855-863C-469A-90AA-18CFD9E18380}" type="sibTrans" cxnId="{E5E2A7B1-4591-4B8E-B6AB-F0C0DAC28D53}">
      <dgm:prSet/>
      <dgm:spPr/>
      <dgm:t>
        <a:bodyPr/>
        <a:lstStyle/>
        <a:p>
          <a:endParaRPr lang="en-US"/>
        </a:p>
      </dgm:t>
    </dgm:pt>
    <dgm:pt modelId="{C77C0C44-EA0C-43AA-B54E-1A1ED7D7DBD7}" type="pres">
      <dgm:prSet presAssocID="{6647BBDE-E884-4903-8196-A808D627B0C5}" presName="linear" presStyleCnt="0">
        <dgm:presLayoutVars>
          <dgm:animLvl val="lvl"/>
          <dgm:resizeHandles val="exact"/>
        </dgm:presLayoutVars>
      </dgm:prSet>
      <dgm:spPr/>
    </dgm:pt>
    <dgm:pt modelId="{B38049E5-81F3-4A70-847D-E2FB212A706E}" type="pres">
      <dgm:prSet presAssocID="{E4EBB24F-CE43-4610-8AEF-071C9BB8F3D2}" presName="parentText" presStyleLbl="node1" presStyleIdx="0" presStyleCnt="3">
        <dgm:presLayoutVars>
          <dgm:chMax val="0"/>
          <dgm:bulletEnabled val="1"/>
        </dgm:presLayoutVars>
      </dgm:prSet>
      <dgm:spPr/>
    </dgm:pt>
    <dgm:pt modelId="{9704B664-B6E6-4BD2-86A2-C000E8B6467A}" type="pres">
      <dgm:prSet presAssocID="{6446E72B-FED9-4C59-A393-1B1A59092F4E}" presName="spacer" presStyleCnt="0"/>
      <dgm:spPr/>
    </dgm:pt>
    <dgm:pt modelId="{B8A1B46A-D66A-4D45-9412-2A35F33E8FD7}" type="pres">
      <dgm:prSet presAssocID="{DFEFF111-188A-4E6E-9384-F5201B962E92}" presName="parentText" presStyleLbl="node1" presStyleIdx="1" presStyleCnt="3">
        <dgm:presLayoutVars>
          <dgm:chMax val="0"/>
          <dgm:bulletEnabled val="1"/>
        </dgm:presLayoutVars>
      </dgm:prSet>
      <dgm:spPr/>
    </dgm:pt>
    <dgm:pt modelId="{B8B51FA1-0F44-46A1-A00E-9B4BD3F62236}" type="pres">
      <dgm:prSet presAssocID="{5A888E3A-E4F3-406F-BD9E-9B61BFB57556}" presName="spacer" presStyleCnt="0"/>
      <dgm:spPr/>
    </dgm:pt>
    <dgm:pt modelId="{D5AE42E6-256F-4638-9B71-C2156A3E4894}" type="pres">
      <dgm:prSet presAssocID="{EEE7806A-E557-489C-9E58-3C189974D625}" presName="parentText" presStyleLbl="node1" presStyleIdx="2" presStyleCnt="3">
        <dgm:presLayoutVars>
          <dgm:chMax val="0"/>
          <dgm:bulletEnabled val="1"/>
        </dgm:presLayoutVars>
      </dgm:prSet>
      <dgm:spPr/>
    </dgm:pt>
  </dgm:ptLst>
  <dgm:cxnLst>
    <dgm:cxn modelId="{09019A54-B52F-4953-AF60-5D1DE77C2D70}" type="presOf" srcId="{EEE7806A-E557-489C-9E58-3C189974D625}" destId="{D5AE42E6-256F-4638-9B71-C2156A3E4894}" srcOrd="0" destOrd="0" presId="urn:microsoft.com/office/officeart/2005/8/layout/vList2"/>
    <dgm:cxn modelId="{EAF1D157-46FD-4124-BA31-688486981BFC}" type="presOf" srcId="{6647BBDE-E884-4903-8196-A808D627B0C5}" destId="{C77C0C44-EA0C-43AA-B54E-1A1ED7D7DBD7}" srcOrd="0" destOrd="0" presId="urn:microsoft.com/office/officeart/2005/8/layout/vList2"/>
    <dgm:cxn modelId="{E5E2A7B1-4591-4B8E-B6AB-F0C0DAC28D53}" srcId="{6647BBDE-E884-4903-8196-A808D627B0C5}" destId="{EEE7806A-E557-489C-9E58-3C189974D625}" srcOrd="2" destOrd="0" parTransId="{D30F3D6B-5D43-4496-B722-B01F2B292301}" sibTransId="{9ACBA855-863C-469A-90AA-18CFD9E18380}"/>
    <dgm:cxn modelId="{131A2BB6-EDE0-4F65-829B-FA5608CFA40C}" type="presOf" srcId="{DFEFF111-188A-4E6E-9384-F5201B962E92}" destId="{B8A1B46A-D66A-4D45-9412-2A35F33E8FD7}" srcOrd="0" destOrd="0" presId="urn:microsoft.com/office/officeart/2005/8/layout/vList2"/>
    <dgm:cxn modelId="{8AF0F5BA-1371-4CF0-B6A5-C1AA1D20C003}" type="presOf" srcId="{E4EBB24F-CE43-4610-8AEF-071C9BB8F3D2}" destId="{B38049E5-81F3-4A70-847D-E2FB212A706E}" srcOrd="0" destOrd="0" presId="urn:microsoft.com/office/officeart/2005/8/layout/vList2"/>
    <dgm:cxn modelId="{4D03E9EA-CD81-4E8B-AA96-FCE62F316AEA}" srcId="{6647BBDE-E884-4903-8196-A808D627B0C5}" destId="{E4EBB24F-CE43-4610-8AEF-071C9BB8F3D2}" srcOrd="0" destOrd="0" parTransId="{EC021D02-4E87-40F0-81CE-2A1E43202E07}" sibTransId="{6446E72B-FED9-4C59-A393-1B1A59092F4E}"/>
    <dgm:cxn modelId="{99EC77FB-FC80-4FBF-8444-556EDFB870CF}" srcId="{6647BBDE-E884-4903-8196-A808D627B0C5}" destId="{DFEFF111-188A-4E6E-9384-F5201B962E92}" srcOrd="1" destOrd="0" parTransId="{50C5C8B5-E24D-4049-ACA1-D8B7CF5B0105}" sibTransId="{5A888E3A-E4F3-406F-BD9E-9B61BFB57556}"/>
    <dgm:cxn modelId="{4E74760D-725F-4921-B8E7-A5F4F56B2C21}" type="presParOf" srcId="{C77C0C44-EA0C-43AA-B54E-1A1ED7D7DBD7}" destId="{B38049E5-81F3-4A70-847D-E2FB212A706E}" srcOrd="0" destOrd="0" presId="urn:microsoft.com/office/officeart/2005/8/layout/vList2"/>
    <dgm:cxn modelId="{8BAE5F38-7086-4D9A-AE14-FFD18ADCF385}" type="presParOf" srcId="{C77C0C44-EA0C-43AA-B54E-1A1ED7D7DBD7}" destId="{9704B664-B6E6-4BD2-86A2-C000E8B6467A}" srcOrd="1" destOrd="0" presId="urn:microsoft.com/office/officeart/2005/8/layout/vList2"/>
    <dgm:cxn modelId="{E776B08E-8443-4A73-85C3-8DC764792695}" type="presParOf" srcId="{C77C0C44-EA0C-43AA-B54E-1A1ED7D7DBD7}" destId="{B8A1B46A-D66A-4D45-9412-2A35F33E8FD7}" srcOrd="2" destOrd="0" presId="urn:microsoft.com/office/officeart/2005/8/layout/vList2"/>
    <dgm:cxn modelId="{80EB8997-7569-46AC-A890-349792EE6E3B}" type="presParOf" srcId="{C77C0C44-EA0C-43AA-B54E-1A1ED7D7DBD7}" destId="{B8B51FA1-0F44-46A1-A00E-9B4BD3F62236}" srcOrd="3" destOrd="0" presId="urn:microsoft.com/office/officeart/2005/8/layout/vList2"/>
    <dgm:cxn modelId="{A1C8D50D-0299-4676-8F2E-5C4DF6C2DE67}" type="presParOf" srcId="{C77C0C44-EA0C-43AA-B54E-1A1ED7D7DBD7}" destId="{D5AE42E6-256F-4638-9B71-C2156A3E489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21F01A-4D11-46CD-BA83-E9C7D0236C1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733B79F-1B62-4DBC-9ED1-106DA3598B28}">
      <dgm:prSet/>
      <dgm:spPr/>
      <dgm:t>
        <a:bodyPr/>
        <a:lstStyle/>
        <a:p>
          <a:r>
            <a:rPr lang="en-US"/>
            <a:t>Beth yw’r swydd?</a:t>
          </a:r>
        </a:p>
      </dgm:t>
    </dgm:pt>
    <dgm:pt modelId="{F82F7833-506C-49B5-8679-265B6E4179F9}" type="parTrans" cxnId="{76CF9ECD-0243-4FB7-BA37-468E3ACC614C}">
      <dgm:prSet/>
      <dgm:spPr/>
      <dgm:t>
        <a:bodyPr/>
        <a:lstStyle/>
        <a:p>
          <a:endParaRPr lang="en-US"/>
        </a:p>
      </dgm:t>
    </dgm:pt>
    <dgm:pt modelId="{49C3C536-687A-4B24-BD8B-0B736131A7CB}" type="sibTrans" cxnId="{76CF9ECD-0243-4FB7-BA37-468E3ACC614C}">
      <dgm:prSet/>
      <dgm:spPr/>
      <dgm:t>
        <a:bodyPr/>
        <a:lstStyle/>
        <a:p>
          <a:endParaRPr lang="en-US"/>
        </a:p>
      </dgm:t>
    </dgm:pt>
    <dgm:pt modelId="{6D29D2F6-9F57-4444-A502-38473605BF29}">
      <dgm:prSet/>
      <dgm:spPr/>
      <dgm:t>
        <a:bodyPr/>
        <a:lstStyle/>
        <a:p>
          <a:r>
            <a:rPr lang="en-US">
              <a:hlinkClick xmlns:r="http://schemas.openxmlformats.org/officeDocument/2006/relationships" r:id="rId1"/>
            </a:rPr>
            <a:t>https://youtu.be/ZKuKBJJKBwE</a:t>
          </a:r>
          <a:r>
            <a:rPr lang="en-US"/>
            <a:t> </a:t>
          </a:r>
        </a:p>
      </dgm:t>
    </dgm:pt>
    <dgm:pt modelId="{92128F7F-3CC6-4D75-8DE2-890A25A7358C}" type="parTrans" cxnId="{B8F43C97-3F63-411A-983A-343120E2909B}">
      <dgm:prSet/>
      <dgm:spPr/>
      <dgm:t>
        <a:bodyPr/>
        <a:lstStyle/>
        <a:p>
          <a:endParaRPr lang="en-US"/>
        </a:p>
      </dgm:t>
    </dgm:pt>
    <dgm:pt modelId="{B73A9F63-8D49-42FC-AF73-691CDE9D9485}" type="sibTrans" cxnId="{B8F43C97-3F63-411A-983A-343120E2909B}">
      <dgm:prSet/>
      <dgm:spPr/>
      <dgm:t>
        <a:bodyPr/>
        <a:lstStyle/>
        <a:p>
          <a:endParaRPr lang="en-US"/>
        </a:p>
      </dgm:t>
    </dgm:pt>
    <dgm:pt modelId="{13F66FF8-15EF-41E1-9CF6-BF0131E3259F}" type="pres">
      <dgm:prSet presAssocID="{6521F01A-4D11-46CD-BA83-E9C7D0236C12}" presName="hierChild1" presStyleCnt="0">
        <dgm:presLayoutVars>
          <dgm:chPref val="1"/>
          <dgm:dir/>
          <dgm:animOne val="branch"/>
          <dgm:animLvl val="lvl"/>
          <dgm:resizeHandles/>
        </dgm:presLayoutVars>
      </dgm:prSet>
      <dgm:spPr/>
    </dgm:pt>
    <dgm:pt modelId="{88A880C7-925C-4B3F-8DBB-2A1F18C0B818}" type="pres">
      <dgm:prSet presAssocID="{E733B79F-1B62-4DBC-9ED1-106DA3598B28}" presName="hierRoot1" presStyleCnt="0"/>
      <dgm:spPr/>
    </dgm:pt>
    <dgm:pt modelId="{142FA153-D9FE-476B-A2A7-B2B69FD315FA}" type="pres">
      <dgm:prSet presAssocID="{E733B79F-1B62-4DBC-9ED1-106DA3598B28}" presName="composite" presStyleCnt="0"/>
      <dgm:spPr/>
    </dgm:pt>
    <dgm:pt modelId="{F3C78295-8EA5-4F52-A0FC-5F4B773CDF91}" type="pres">
      <dgm:prSet presAssocID="{E733B79F-1B62-4DBC-9ED1-106DA3598B28}" presName="background" presStyleLbl="node0" presStyleIdx="0" presStyleCnt="2"/>
      <dgm:spPr/>
    </dgm:pt>
    <dgm:pt modelId="{EDC5D3CD-3F4C-4A9D-9588-F543627014AE}" type="pres">
      <dgm:prSet presAssocID="{E733B79F-1B62-4DBC-9ED1-106DA3598B28}" presName="text" presStyleLbl="fgAcc0" presStyleIdx="0" presStyleCnt="2">
        <dgm:presLayoutVars>
          <dgm:chPref val="3"/>
        </dgm:presLayoutVars>
      </dgm:prSet>
      <dgm:spPr/>
    </dgm:pt>
    <dgm:pt modelId="{86C335E9-3E7B-4CC1-8384-06D6C8662231}" type="pres">
      <dgm:prSet presAssocID="{E733B79F-1B62-4DBC-9ED1-106DA3598B28}" presName="hierChild2" presStyleCnt="0"/>
      <dgm:spPr/>
    </dgm:pt>
    <dgm:pt modelId="{E3740CC4-3B2D-4051-AAD4-A9AB3E3CCE77}" type="pres">
      <dgm:prSet presAssocID="{6D29D2F6-9F57-4444-A502-38473605BF29}" presName="hierRoot1" presStyleCnt="0"/>
      <dgm:spPr/>
    </dgm:pt>
    <dgm:pt modelId="{E22AB921-3890-4B43-BA18-B0E0087BD911}" type="pres">
      <dgm:prSet presAssocID="{6D29D2F6-9F57-4444-A502-38473605BF29}" presName="composite" presStyleCnt="0"/>
      <dgm:spPr/>
    </dgm:pt>
    <dgm:pt modelId="{225A934A-17ED-4120-ADF4-9AB88C90EA1B}" type="pres">
      <dgm:prSet presAssocID="{6D29D2F6-9F57-4444-A502-38473605BF29}" presName="background" presStyleLbl="node0" presStyleIdx="1" presStyleCnt="2"/>
      <dgm:spPr/>
    </dgm:pt>
    <dgm:pt modelId="{0102342D-B143-42FE-B515-B2BCE08C369E}" type="pres">
      <dgm:prSet presAssocID="{6D29D2F6-9F57-4444-A502-38473605BF29}" presName="text" presStyleLbl="fgAcc0" presStyleIdx="1" presStyleCnt="2">
        <dgm:presLayoutVars>
          <dgm:chPref val="3"/>
        </dgm:presLayoutVars>
      </dgm:prSet>
      <dgm:spPr/>
    </dgm:pt>
    <dgm:pt modelId="{01CEB7C4-B21F-46F4-BDD9-045380839D7F}" type="pres">
      <dgm:prSet presAssocID="{6D29D2F6-9F57-4444-A502-38473605BF29}" presName="hierChild2" presStyleCnt="0"/>
      <dgm:spPr/>
    </dgm:pt>
  </dgm:ptLst>
  <dgm:cxnLst>
    <dgm:cxn modelId="{D9544021-4F4A-4770-859F-F13510331F1A}" type="presOf" srcId="{6521F01A-4D11-46CD-BA83-E9C7D0236C12}" destId="{13F66FF8-15EF-41E1-9CF6-BF0131E3259F}" srcOrd="0" destOrd="0" presId="urn:microsoft.com/office/officeart/2005/8/layout/hierarchy1"/>
    <dgm:cxn modelId="{B8F43C97-3F63-411A-983A-343120E2909B}" srcId="{6521F01A-4D11-46CD-BA83-E9C7D0236C12}" destId="{6D29D2F6-9F57-4444-A502-38473605BF29}" srcOrd="1" destOrd="0" parTransId="{92128F7F-3CC6-4D75-8DE2-890A25A7358C}" sibTransId="{B73A9F63-8D49-42FC-AF73-691CDE9D9485}"/>
    <dgm:cxn modelId="{E93360C9-A13C-4F61-9883-C8797BF58131}" type="presOf" srcId="{E733B79F-1B62-4DBC-9ED1-106DA3598B28}" destId="{EDC5D3CD-3F4C-4A9D-9588-F543627014AE}" srcOrd="0" destOrd="0" presId="urn:microsoft.com/office/officeart/2005/8/layout/hierarchy1"/>
    <dgm:cxn modelId="{76CF9ECD-0243-4FB7-BA37-468E3ACC614C}" srcId="{6521F01A-4D11-46CD-BA83-E9C7D0236C12}" destId="{E733B79F-1B62-4DBC-9ED1-106DA3598B28}" srcOrd="0" destOrd="0" parTransId="{F82F7833-506C-49B5-8679-265B6E4179F9}" sibTransId="{49C3C536-687A-4B24-BD8B-0B736131A7CB}"/>
    <dgm:cxn modelId="{D6AE46E8-7546-44FB-B5ED-88EBC5E6CE6E}" type="presOf" srcId="{6D29D2F6-9F57-4444-A502-38473605BF29}" destId="{0102342D-B143-42FE-B515-B2BCE08C369E}" srcOrd="0" destOrd="0" presId="urn:microsoft.com/office/officeart/2005/8/layout/hierarchy1"/>
    <dgm:cxn modelId="{3668AB99-3FBE-430D-8164-E0C07498526A}" type="presParOf" srcId="{13F66FF8-15EF-41E1-9CF6-BF0131E3259F}" destId="{88A880C7-925C-4B3F-8DBB-2A1F18C0B818}" srcOrd="0" destOrd="0" presId="urn:microsoft.com/office/officeart/2005/8/layout/hierarchy1"/>
    <dgm:cxn modelId="{483B4E12-1A9C-4CE4-B1BB-85E5F13317EA}" type="presParOf" srcId="{88A880C7-925C-4B3F-8DBB-2A1F18C0B818}" destId="{142FA153-D9FE-476B-A2A7-B2B69FD315FA}" srcOrd="0" destOrd="0" presId="urn:microsoft.com/office/officeart/2005/8/layout/hierarchy1"/>
    <dgm:cxn modelId="{A2C72B47-3ECC-41FC-A068-F55067793727}" type="presParOf" srcId="{142FA153-D9FE-476B-A2A7-B2B69FD315FA}" destId="{F3C78295-8EA5-4F52-A0FC-5F4B773CDF91}" srcOrd="0" destOrd="0" presId="urn:microsoft.com/office/officeart/2005/8/layout/hierarchy1"/>
    <dgm:cxn modelId="{4AEB32F8-A074-4A57-B672-031383332B70}" type="presParOf" srcId="{142FA153-D9FE-476B-A2A7-B2B69FD315FA}" destId="{EDC5D3CD-3F4C-4A9D-9588-F543627014AE}" srcOrd="1" destOrd="0" presId="urn:microsoft.com/office/officeart/2005/8/layout/hierarchy1"/>
    <dgm:cxn modelId="{A78F3469-5079-48E2-B3D0-D20E87301BA7}" type="presParOf" srcId="{88A880C7-925C-4B3F-8DBB-2A1F18C0B818}" destId="{86C335E9-3E7B-4CC1-8384-06D6C8662231}" srcOrd="1" destOrd="0" presId="urn:microsoft.com/office/officeart/2005/8/layout/hierarchy1"/>
    <dgm:cxn modelId="{0F22B052-B616-4EB5-A207-1176A9C09C83}" type="presParOf" srcId="{13F66FF8-15EF-41E1-9CF6-BF0131E3259F}" destId="{E3740CC4-3B2D-4051-AAD4-A9AB3E3CCE77}" srcOrd="1" destOrd="0" presId="urn:microsoft.com/office/officeart/2005/8/layout/hierarchy1"/>
    <dgm:cxn modelId="{9FC336E2-F336-49A9-A45B-B1751717197B}" type="presParOf" srcId="{E3740CC4-3B2D-4051-AAD4-A9AB3E3CCE77}" destId="{E22AB921-3890-4B43-BA18-B0E0087BD911}" srcOrd="0" destOrd="0" presId="urn:microsoft.com/office/officeart/2005/8/layout/hierarchy1"/>
    <dgm:cxn modelId="{81D11809-6752-4EAE-9D33-89BEA9367DE3}" type="presParOf" srcId="{E22AB921-3890-4B43-BA18-B0E0087BD911}" destId="{225A934A-17ED-4120-ADF4-9AB88C90EA1B}" srcOrd="0" destOrd="0" presId="urn:microsoft.com/office/officeart/2005/8/layout/hierarchy1"/>
    <dgm:cxn modelId="{905B32D8-05E9-4A63-A149-11EDDCBF1021}" type="presParOf" srcId="{E22AB921-3890-4B43-BA18-B0E0087BD911}" destId="{0102342D-B143-42FE-B515-B2BCE08C369E}" srcOrd="1" destOrd="0" presId="urn:microsoft.com/office/officeart/2005/8/layout/hierarchy1"/>
    <dgm:cxn modelId="{08BFD0E4-D6F6-4B7C-A526-6EE4DC7E9224}" type="presParOf" srcId="{E3740CC4-3B2D-4051-AAD4-A9AB3E3CCE77}" destId="{01CEB7C4-B21F-46F4-BDD9-045380839D7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049E5-81F3-4A70-847D-E2FB212A706E}">
      <dsp:nvSpPr>
        <dsp:cNvPr id="0" name=""/>
        <dsp:cNvSpPr/>
      </dsp:nvSpPr>
      <dsp:spPr>
        <a:xfrm>
          <a:off x="0" y="80644"/>
          <a:ext cx="5000124"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Beth </a:t>
          </a:r>
          <a:r>
            <a:rPr lang="en-GB" sz="3100" kern="1200" dirty="0" err="1"/>
            <a:t>ydych</a:t>
          </a:r>
          <a:r>
            <a:rPr lang="en-GB" sz="3100" kern="1200" dirty="0"/>
            <a:t> </a:t>
          </a:r>
          <a:r>
            <a:rPr lang="en-GB" sz="3100" kern="1200" dirty="0" err="1"/>
            <a:t>chi’n</a:t>
          </a:r>
          <a:r>
            <a:rPr lang="en-GB" sz="3100" kern="1200" dirty="0"/>
            <a:t> </a:t>
          </a:r>
          <a:r>
            <a:rPr lang="en-GB" sz="3100" kern="1200" dirty="0" err="1"/>
            <a:t>edrych</a:t>
          </a:r>
          <a:r>
            <a:rPr lang="en-GB" sz="3100" kern="1200" dirty="0"/>
            <a:t> </a:t>
          </a:r>
          <a:r>
            <a:rPr lang="en-GB" sz="3100" kern="1200" dirty="0" err="1"/>
            <a:t>ymlaen</a:t>
          </a:r>
          <a:r>
            <a:rPr lang="en-GB" sz="3100" kern="1200" dirty="0"/>
            <a:t> </a:t>
          </a:r>
          <a:r>
            <a:rPr lang="en-GB" sz="3100" kern="1200" dirty="0" err="1"/>
            <a:t>ato</a:t>
          </a:r>
          <a:r>
            <a:rPr lang="en-GB" sz="3100" kern="1200" dirty="0"/>
            <a:t> </a:t>
          </a:r>
          <a:r>
            <a:rPr lang="en-GB" sz="3100" kern="1200" dirty="0" err="1"/>
            <a:t>fwyaf</a:t>
          </a:r>
          <a:r>
            <a:rPr lang="en-GB" sz="3100" kern="1200" dirty="0"/>
            <a:t> </a:t>
          </a:r>
          <a:r>
            <a:rPr lang="en-GB" sz="3100" kern="1200" dirty="0" err="1"/>
            <a:t>ym</a:t>
          </a:r>
          <a:r>
            <a:rPr lang="en-GB" sz="3100" kern="1200" dirty="0"/>
            <a:t> </a:t>
          </a:r>
          <a:r>
            <a:rPr lang="en-GB" sz="3100" kern="1200" dirty="0" err="1"/>
            <a:t>mlwyddyn</a:t>
          </a:r>
          <a:r>
            <a:rPr lang="en-GB" sz="3100" kern="1200" dirty="0"/>
            <a:t> 2?</a:t>
          </a:r>
          <a:endParaRPr lang="en-US" sz="3100" kern="1200" dirty="0"/>
        </a:p>
      </dsp:txBody>
      <dsp:txXfrm>
        <a:off x="83216" y="163860"/>
        <a:ext cx="4833692" cy="1538258"/>
      </dsp:txXfrm>
    </dsp:sp>
    <dsp:sp modelId="{B8A1B46A-D66A-4D45-9412-2A35F33E8FD7}">
      <dsp:nvSpPr>
        <dsp:cNvPr id="0" name=""/>
        <dsp:cNvSpPr/>
      </dsp:nvSpPr>
      <dsp:spPr>
        <a:xfrm>
          <a:off x="0" y="1874614"/>
          <a:ext cx="5000124" cy="170469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Beth </a:t>
          </a:r>
          <a:r>
            <a:rPr lang="en-GB" sz="3100" kern="1200" dirty="0" err="1"/>
            <a:t>ydych</a:t>
          </a:r>
          <a:r>
            <a:rPr lang="en-GB" sz="3100" kern="1200" dirty="0"/>
            <a:t> </a:t>
          </a:r>
          <a:r>
            <a:rPr lang="en-GB" sz="3100" kern="1200" dirty="0" err="1"/>
            <a:t>chi’n</a:t>
          </a:r>
          <a:r>
            <a:rPr lang="en-GB" sz="3100" kern="1200" dirty="0"/>
            <a:t> </a:t>
          </a:r>
          <a:r>
            <a:rPr lang="en-GB" sz="3100" kern="1200" dirty="0" err="1"/>
            <a:t>meddwl</a:t>
          </a:r>
          <a:r>
            <a:rPr lang="en-GB" sz="3100" kern="1200" dirty="0"/>
            <a:t> </a:t>
          </a:r>
          <a:r>
            <a:rPr lang="en-GB" sz="3100" kern="1200" dirty="0" err="1"/>
            <a:t>fydd</a:t>
          </a:r>
          <a:r>
            <a:rPr lang="en-GB" sz="3100" kern="1200" dirty="0"/>
            <a:t> </a:t>
          </a:r>
          <a:r>
            <a:rPr lang="en-GB" sz="3100" kern="1200" dirty="0" err="1"/>
            <a:t>yr</a:t>
          </a:r>
          <a:r>
            <a:rPr lang="en-GB" sz="3100" kern="1200" dirty="0"/>
            <a:t> </a:t>
          </a:r>
          <a:r>
            <a:rPr lang="en-GB" sz="3100" kern="1200" dirty="0" err="1"/>
            <a:t>heriau</a:t>
          </a:r>
          <a:r>
            <a:rPr lang="en-GB" sz="3100" kern="1200" dirty="0"/>
            <a:t> </a:t>
          </a:r>
          <a:r>
            <a:rPr lang="en-GB" sz="3100" kern="1200" dirty="0" err="1"/>
            <a:t>mwyaf</a:t>
          </a:r>
          <a:r>
            <a:rPr lang="en-GB" sz="3100" kern="1200" dirty="0"/>
            <a:t> </a:t>
          </a:r>
          <a:r>
            <a:rPr lang="en-GB" sz="3100" kern="1200" dirty="0" err="1"/>
            <a:t>i</a:t>
          </a:r>
          <a:r>
            <a:rPr lang="en-GB" sz="3100" kern="1200" dirty="0"/>
            <a:t> chi </a:t>
          </a:r>
          <a:r>
            <a:rPr lang="en-GB" sz="3100" kern="1200" dirty="0" err="1"/>
            <a:t>yn</a:t>
          </a:r>
          <a:r>
            <a:rPr lang="en-GB" sz="3100" kern="1200" dirty="0"/>
            <a:t> </a:t>
          </a:r>
          <a:r>
            <a:rPr lang="en-GB" sz="3100" kern="1200" dirty="0" err="1"/>
            <a:t>ystod</a:t>
          </a:r>
          <a:r>
            <a:rPr lang="en-GB" sz="3100" kern="1200" dirty="0"/>
            <a:t> </a:t>
          </a:r>
          <a:r>
            <a:rPr lang="en-GB" sz="3100" kern="1200" dirty="0" err="1"/>
            <a:t>yr</a:t>
          </a:r>
          <a:r>
            <a:rPr lang="en-GB" sz="3100" kern="1200" dirty="0"/>
            <a:t> ail </a:t>
          </a:r>
          <a:r>
            <a:rPr lang="en-GB" sz="3100" kern="1200" dirty="0" err="1"/>
            <a:t>flwyddyn</a:t>
          </a:r>
          <a:r>
            <a:rPr lang="en-GB" sz="3100" kern="1200" dirty="0"/>
            <a:t>?</a:t>
          </a:r>
          <a:endParaRPr lang="en-US" sz="3100" kern="1200" dirty="0"/>
        </a:p>
      </dsp:txBody>
      <dsp:txXfrm>
        <a:off x="83216" y="1957830"/>
        <a:ext cx="4833692" cy="1538258"/>
      </dsp:txXfrm>
    </dsp:sp>
    <dsp:sp modelId="{D5AE42E6-256F-4638-9B71-C2156A3E4894}">
      <dsp:nvSpPr>
        <dsp:cNvPr id="0" name=""/>
        <dsp:cNvSpPr/>
      </dsp:nvSpPr>
      <dsp:spPr>
        <a:xfrm>
          <a:off x="0" y="3668585"/>
          <a:ext cx="5000124" cy="170469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Beth yw eich dyheadau am y flwyddyn nesaf?</a:t>
          </a:r>
          <a:endParaRPr lang="en-US" sz="3100" kern="1200"/>
        </a:p>
      </dsp:txBody>
      <dsp:txXfrm>
        <a:off x="83216" y="3751801"/>
        <a:ext cx="4833692" cy="153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78295-8EA5-4F52-A0FC-5F4B773CDF91}">
      <dsp:nvSpPr>
        <dsp:cNvPr id="0" name=""/>
        <dsp:cNvSpPr/>
      </dsp:nvSpPr>
      <dsp:spPr>
        <a:xfrm>
          <a:off x="1000" y="544413"/>
          <a:ext cx="3511658" cy="22299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5D3CD-3F4C-4A9D-9588-F543627014AE}">
      <dsp:nvSpPr>
        <dsp:cNvPr id="0" name=""/>
        <dsp:cNvSpPr/>
      </dsp:nvSpPr>
      <dsp:spPr>
        <a:xfrm>
          <a:off x="391184"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Beth yw’r swydd?</a:t>
          </a:r>
        </a:p>
      </dsp:txBody>
      <dsp:txXfrm>
        <a:off x="456496" y="980400"/>
        <a:ext cx="3381034" cy="2099279"/>
      </dsp:txXfrm>
    </dsp:sp>
    <dsp:sp modelId="{225A934A-17ED-4120-ADF4-9AB88C90EA1B}">
      <dsp:nvSpPr>
        <dsp:cNvPr id="0" name=""/>
        <dsp:cNvSpPr/>
      </dsp:nvSpPr>
      <dsp:spPr>
        <a:xfrm>
          <a:off x="4293027" y="544413"/>
          <a:ext cx="3511658" cy="22299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2342D-B143-42FE-B515-B2BCE08C369E}">
      <dsp:nvSpPr>
        <dsp:cNvPr id="0" name=""/>
        <dsp:cNvSpPr/>
      </dsp:nvSpPr>
      <dsp:spPr>
        <a:xfrm>
          <a:off x="4683211"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hlinkClick xmlns:r="http://schemas.openxmlformats.org/officeDocument/2006/relationships" r:id="rId1"/>
            </a:rPr>
            <a:t>https://youtu.be/ZKuKBJJKBwE</a:t>
          </a:r>
          <a:r>
            <a:rPr lang="en-US" sz="2000" kern="1200"/>
            <a:t> </a:t>
          </a:r>
        </a:p>
      </dsp:txBody>
      <dsp:txXfrm>
        <a:off x="4748523" y="980400"/>
        <a:ext cx="3381034" cy="20992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9/20/2021</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177512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1490897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Torri’r Iâ</a:t>
            </a:r>
            <a:r>
              <a:rPr lang="en-GB" dirty="0"/>
              <a:t> – Gem Post-its.</a:t>
            </a:r>
          </a:p>
          <a:p>
            <a:r>
              <a:rPr lang="en-GB" dirty="0" err="1"/>
              <a:t>Ysgrifennwch</a:t>
            </a:r>
            <a:r>
              <a:rPr lang="en-GB" dirty="0"/>
              <a:t> </a:t>
            </a:r>
            <a:r>
              <a:rPr lang="en-GB" dirty="0" err="1"/>
              <a:t>enwau</a:t>
            </a:r>
            <a:r>
              <a:rPr lang="en-GB" dirty="0"/>
              <a:t> </a:t>
            </a:r>
            <a:r>
              <a:rPr lang="en-GB" dirty="0" err="1"/>
              <a:t>pethau</a:t>
            </a:r>
            <a:r>
              <a:rPr lang="en-GB" dirty="0"/>
              <a:t>/</a:t>
            </a:r>
            <a:r>
              <a:rPr lang="en-GB" dirty="0" err="1"/>
              <a:t>pobl</a:t>
            </a:r>
            <a:r>
              <a:rPr lang="en-GB" dirty="0"/>
              <a:t> </a:t>
            </a:r>
            <a:r>
              <a:rPr lang="en-GB" dirty="0" err="1"/>
              <a:t>sy’n</a:t>
            </a:r>
            <a:r>
              <a:rPr lang="en-GB" dirty="0"/>
              <a:t> </a:t>
            </a:r>
            <a:r>
              <a:rPr lang="en-GB" dirty="0" err="1"/>
              <a:t>gysylltiedig</a:t>
            </a:r>
            <a:r>
              <a:rPr lang="en-GB" dirty="0"/>
              <a:t> </a:t>
            </a:r>
            <a:r>
              <a:rPr lang="en-GB" dirty="0" err="1"/>
              <a:t>a’r</a:t>
            </a:r>
            <a:r>
              <a:rPr lang="en-GB" dirty="0"/>
              <a:t> </a:t>
            </a:r>
            <a:r>
              <a:rPr lang="en-GB" dirty="0" err="1"/>
              <a:t>cwrs</a:t>
            </a:r>
            <a:r>
              <a:rPr lang="en-GB" dirty="0"/>
              <a:t> </a:t>
            </a:r>
            <a:r>
              <a:rPr lang="en-GB" dirty="0" err="1"/>
              <a:t>ar</a:t>
            </a:r>
            <a:r>
              <a:rPr lang="en-GB" dirty="0"/>
              <a:t> post-its, </a:t>
            </a:r>
            <a:r>
              <a:rPr lang="en-GB" dirty="0" err="1"/>
              <a:t>e.e.</a:t>
            </a:r>
            <a:r>
              <a:rPr lang="en-GB" dirty="0"/>
              <a:t> Piaget, Graham Donaldson, y </a:t>
            </a:r>
            <a:r>
              <a:rPr lang="en-GB" dirty="0" err="1"/>
              <a:t>Cyfnod</a:t>
            </a:r>
            <a:r>
              <a:rPr lang="en-GB" dirty="0"/>
              <a:t> Sylfaen,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ac </a:t>
            </a:r>
            <a:r>
              <a:rPr lang="en-GB" dirty="0" err="1"/>
              <a:t>ati</a:t>
            </a:r>
            <a:r>
              <a:rPr lang="en-GB" dirty="0"/>
              <a:t>.</a:t>
            </a:r>
          </a:p>
          <a:p>
            <a:r>
              <a:rPr lang="en-GB" dirty="0"/>
              <a:t>Un </a:t>
            </a:r>
            <a:r>
              <a:rPr lang="en-GB" dirty="0" err="1"/>
              <a:t>myfyriwr</a:t>
            </a:r>
            <a:r>
              <a:rPr lang="en-GB" dirty="0"/>
              <a:t> </a:t>
            </a:r>
            <a:r>
              <a:rPr lang="en-GB" dirty="0" err="1"/>
              <a:t>i</a:t>
            </a:r>
            <a:r>
              <a:rPr lang="en-GB" dirty="0"/>
              <a:t> </a:t>
            </a:r>
            <a:r>
              <a:rPr lang="en-GB" dirty="0" err="1"/>
              <a:t>ddod</a:t>
            </a:r>
            <a:r>
              <a:rPr lang="en-GB" dirty="0"/>
              <a:t> </a:t>
            </a:r>
            <a:r>
              <a:rPr lang="en-GB" dirty="0" err="1"/>
              <a:t>allan</a:t>
            </a:r>
            <a:r>
              <a:rPr lang="en-GB" dirty="0"/>
              <a:t> </a:t>
            </a:r>
            <a:r>
              <a:rPr lang="en-GB" dirty="0" err="1"/>
              <a:t>ar</a:t>
            </a:r>
            <a:r>
              <a:rPr lang="en-GB" dirty="0"/>
              <a:t> y </a:t>
            </a:r>
            <a:r>
              <a:rPr lang="en-GB" dirty="0" err="1"/>
              <a:t>tro</a:t>
            </a:r>
            <a:r>
              <a:rPr lang="en-GB" dirty="0"/>
              <a:t>, </a:t>
            </a:r>
            <a:r>
              <a:rPr lang="en-GB" dirty="0" err="1"/>
              <a:t>cael</a:t>
            </a:r>
            <a:r>
              <a:rPr lang="en-GB" dirty="0"/>
              <a:t> post it </a:t>
            </a:r>
            <a:r>
              <a:rPr lang="en-GB" dirty="0" err="1"/>
              <a:t>ar</a:t>
            </a:r>
            <a:r>
              <a:rPr lang="en-GB" dirty="0"/>
              <a:t> </a:t>
            </a:r>
            <a:r>
              <a:rPr lang="en-GB" dirty="0" err="1"/>
              <a:t>ei</a:t>
            </a:r>
            <a:r>
              <a:rPr lang="en-GB" dirty="0"/>
              <a:t> d/</a:t>
            </a:r>
            <a:r>
              <a:rPr lang="en-GB" dirty="0" err="1"/>
              <a:t>thalcen</a:t>
            </a:r>
            <a:r>
              <a:rPr lang="en-GB" dirty="0"/>
              <a:t> a </a:t>
            </a:r>
            <a:r>
              <a:rPr lang="en-GB" dirty="0" err="1"/>
              <a:t>gofyn</a:t>
            </a:r>
            <a:r>
              <a:rPr lang="en-GB" dirty="0"/>
              <a:t> </a:t>
            </a:r>
            <a:r>
              <a:rPr lang="en-GB" dirty="0" err="1"/>
              <a:t>cwestiynau</a:t>
            </a:r>
            <a:r>
              <a:rPr lang="en-GB" dirty="0"/>
              <a:t> </a:t>
            </a:r>
            <a:r>
              <a:rPr lang="en-GB" dirty="0" err="1"/>
              <a:t>i’r</a:t>
            </a:r>
            <a:r>
              <a:rPr lang="en-GB" dirty="0"/>
              <a:t> </a:t>
            </a:r>
            <a:r>
              <a:rPr lang="en-GB" dirty="0" err="1"/>
              <a:t>gweddill</a:t>
            </a:r>
            <a:r>
              <a:rPr lang="en-GB" dirty="0"/>
              <a:t> er </a:t>
            </a:r>
            <a:r>
              <a:rPr lang="en-GB" dirty="0" err="1"/>
              <a:t>mwyn</a:t>
            </a:r>
            <a:r>
              <a:rPr lang="en-GB" dirty="0"/>
              <a:t> </a:t>
            </a:r>
            <a:r>
              <a:rPr lang="en-GB" dirty="0" err="1"/>
              <a:t>dyfalu’r</a:t>
            </a:r>
            <a:r>
              <a:rPr lang="en-GB" dirty="0"/>
              <a:t> </a:t>
            </a:r>
            <a:r>
              <a:rPr lang="en-GB" dirty="0" err="1"/>
              <a:t>ateb</a:t>
            </a:r>
            <a:r>
              <a:rPr lang="en-GB"/>
              <a:t>. </a:t>
            </a:r>
            <a:endParaRPr lang="en-GB" dirty="0"/>
          </a:p>
        </p:txBody>
      </p:sp>
      <p:sp>
        <p:nvSpPr>
          <p:cNvPr id="4" name="Slide Number Placeholder 3"/>
          <p:cNvSpPr>
            <a:spLocks noGrp="1"/>
          </p:cNvSpPr>
          <p:nvPr>
            <p:ph type="sldNum" sz="quarter" idx="5"/>
          </p:nvPr>
        </p:nvSpPr>
        <p:spPr/>
        <p:txBody>
          <a:bodyPr/>
          <a:lstStyle/>
          <a:p>
            <a:fld id="{015189F6-1FA3-47AD-BF14-5A9872D91BEB}" type="slidenum">
              <a:rPr lang="en-GB" smtClean="0"/>
              <a:t>3</a:t>
            </a:fld>
            <a:endParaRPr lang="en-GB"/>
          </a:p>
        </p:txBody>
      </p:sp>
    </p:spTree>
    <p:extLst>
      <p:ext uri="{BB962C8B-B14F-4D97-AF65-F5344CB8AC3E}">
        <p14:creationId xmlns:p14="http://schemas.microsoft.com/office/powerpoint/2010/main" val="155385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6479779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Gofynnwch i fyfyrwyr ystyried dod yn gynrychiolwyr. Mae’r fideo’n dweud y bydd y tiwtor yn cymryd enwau ar ddiwedd y clip ond gofynnwch iddynt feddwl amdano drwy gydol y sesiwn a gwirfoddoli ar y diwedd. </a:t>
            </a:r>
          </a:p>
          <a:p>
            <a:r>
              <a:rPr lang="en-GB" dirty="0"/>
              <a:t>Ask students to think about becoming a rep. The video says that tutor will take names at the end of clip but get them to think about it over the course of the session and volunteer names at the end.</a:t>
            </a:r>
          </a:p>
        </p:txBody>
      </p:sp>
      <p:sp>
        <p:nvSpPr>
          <p:cNvPr id="4" name="Slide Number Placeholder 3"/>
          <p:cNvSpPr>
            <a:spLocks noGrp="1"/>
          </p:cNvSpPr>
          <p:nvPr>
            <p:ph type="sldNum" sz="quarter" idx="5"/>
          </p:nvPr>
        </p:nvSpPr>
        <p:spPr/>
        <p:txBody>
          <a:bodyPr/>
          <a:lstStyle/>
          <a:p>
            <a:fld id="{015189F6-1FA3-47AD-BF14-5A9872D91BEB}" type="slidenum">
              <a:rPr lang="en-GB" smtClean="0"/>
              <a:t>5</a:t>
            </a:fld>
            <a:endParaRPr lang="en-GB"/>
          </a:p>
        </p:txBody>
      </p:sp>
    </p:spTree>
    <p:extLst>
      <p:ext uri="{BB962C8B-B14F-4D97-AF65-F5344CB8AC3E}">
        <p14:creationId xmlns:p14="http://schemas.microsoft.com/office/powerpoint/2010/main" val="3152284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4154729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suggestions from students</a:t>
            </a:r>
          </a:p>
          <a:p>
            <a:endParaRPr lang="en-GB" dirty="0"/>
          </a:p>
        </p:txBody>
      </p:sp>
      <p:sp>
        <p:nvSpPr>
          <p:cNvPr id="4" name="Slide Number Placeholder 3"/>
          <p:cNvSpPr>
            <a:spLocks noGrp="1"/>
          </p:cNvSpPr>
          <p:nvPr>
            <p:ph type="sldNum" sz="quarter" idx="5"/>
          </p:nvPr>
        </p:nvSpPr>
        <p:spPr/>
        <p:txBody>
          <a:bodyPr/>
          <a:lstStyle/>
          <a:p>
            <a:fld id="{4817F145-693E-4E73-9CBD-EE199D787239}" type="slidenum">
              <a:rPr lang="en-GB" smtClean="0"/>
              <a:t>7</a:t>
            </a:fld>
            <a:endParaRPr lang="en-GB"/>
          </a:p>
        </p:txBody>
      </p:sp>
    </p:spTree>
    <p:extLst>
      <p:ext uri="{BB962C8B-B14F-4D97-AF65-F5344CB8AC3E}">
        <p14:creationId xmlns:p14="http://schemas.microsoft.com/office/powerpoint/2010/main" val="2912716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797574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Trafodwch reolau sylfaenol ar gyfer cyfarfodydd </a:t>
            </a:r>
            <a:r>
              <a:rPr lang="cy-GB" dirty="0" err="1"/>
              <a:t>Teams</a:t>
            </a:r>
            <a:r>
              <a:rPr lang="cy-GB" dirty="0"/>
              <a:t> e.e. nodweddion diffodd </a:t>
            </a:r>
            <a:r>
              <a:rPr lang="cy-GB" dirty="0" err="1"/>
              <a:t>mic</a:t>
            </a:r>
            <a:r>
              <a:rPr lang="cy-GB" dirty="0"/>
              <a:t>/ fideo ymlaen/ dwylo i fyny/ychwanegu at sgwrs</a:t>
            </a:r>
          </a:p>
          <a:p>
            <a:r>
              <a:rPr lang="en-GB" dirty="0"/>
              <a:t>Discuss ground rules for Teams meeting </a:t>
            </a:r>
            <a:r>
              <a:rPr lang="en-GB" dirty="0" err="1"/>
              <a:t>eg.</a:t>
            </a:r>
            <a:r>
              <a:rPr lang="en-GB" dirty="0"/>
              <a:t> Mics off/ video on/ hands up feature/ add to chat</a:t>
            </a:r>
          </a:p>
          <a:p>
            <a:endParaRPr lang="cy-GB" dirty="0"/>
          </a:p>
        </p:txBody>
      </p:sp>
      <p:sp>
        <p:nvSpPr>
          <p:cNvPr id="4" name="Slide Number Placeholder 3"/>
          <p:cNvSpPr>
            <a:spLocks noGrp="1"/>
          </p:cNvSpPr>
          <p:nvPr>
            <p:ph type="sldNum" sz="quarter" idx="5"/>
          </p:nvPr>
        </p:nvSpPr>
        <p:spPr/>
        <p:txBody>
          <a:bodyPr/>
          <a:lstStyle/>
          <a:p>
            <a:fld id="{015189F6-1FA3-47AD-BF14-5A9872D91BEB}" type="slidenum">
              <a:rPr lang="en-GB" smtClean="0"/>
              <a:t>9</a:t>
            </a:fld>
            <a:endParaRPr lang="en-GB"/>
          </a:p>
        </p:txBody>
      </p:sp>
    </p:spTree>
    <p:extLst>
      <p:ext uri="{BB962C8B-B14F-4D97-AF65-F5344CB8AC3E}">
        <p14:creationId xmlns:p14="http://schemas.microsoft.com/office/powerpoint/2010/main" val="3705911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discuss.</a:t>
            </a:r>
          </a:p>
        </p:txBody>
      </p:sp>
      <p:sp>
        <p:nvSpPr>
          <p:cNvPr id="4" name="Slide Number Placeholder 3"/>
          <p:cNvSpPr>
            <a:spLocks noGrp="1"/>
          </p:cNvSpPr>
          <p:nvPr>
            <p:ph type="sldNum" sz="quarter" idx="5"/>
          </p:nvPr>
        </p:nvSpPr>
        <p:spPr/>
        <p:txBody>
          <a:bodyPr/>
          <a:lstStyle/>
          <a:p>
            <a:fld id="{4817F145-693E-4E73-9CBD-EE199D787239}" type="slidenum">
              <a:rPr lang="en-GB" smtClean="0"/>
              <a:t>10</a:t>
            </a:fld>
            <a:endParaRPr lang="en-GB"/>
          </a:p>
        </p:txBody>
      </p:sp>
    </p:spTree>
    <p:extLst>
      <p:ext uri="{BB962C8B-B14F-4D97-AF65-F5344CB8AC3E}">
        <p14:creationId xmlns:p14="http://schemas.microsoft.com/office/powerpoint/2010/main" val="9588952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Choose ideas’ to discuss further.</a:t>
            </a:r>
          </a:p>
          <a:p>
            <a:r>
              <a:rPr lang="en-GB" dirty="0"/>
              <a:t>Following slides show tips for time management. Allow time for further discussion of each point.</a:t>
            </a:r>
          </a:p>
        </p:txBody>
      </p:sp>
      <p:sp>
        <p:nvSpPr>
          <p:cNvPr id="4" name="Slide Number Placeholder 3"/>
          <p:cNvSpPr>
            <a:spLocks noGrp="1"/>
          </p:cNvSpPr>
          <p:nvPr>
            <p:ph type="sldNum" sz="quarter" idx="5"/>
          </p:nvPr>
        </p:nvSpPr>
        <p:spPr/>
        <p:txBody>
          <a:bodyPr/>
          <a:lstStyle/>
          <a:p>
            <a:fld id="{4817F145-693E-4E73-9CBD-EE199D787239}" type="slidenum">
              <a:rPr lang="en-GB" smtClean="0"/>
              <a:t>11</a:t>
            </a:fld>
            <a:endParaRPr lang="en-GB"/>
          </a:p>
        </p:txBody>
      </p:sp>
    </p:spTree>
    <p:extLst>
      <p:ext uri="{BB962C8B-B14F-4D97-AF65-F5344CB8AC3E}">
        <p14:creationId xmlns:p14="http://schemas.microsoft.com/office/powerpoint/2010/main" val="3274805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Tip 1: identify goals – what needs to be completed first?</a:t>
            </a:r>
          </a:p>
        </p:txBody>
      </p:sp>
      <p:sp>
        <p:nvSpPr>
          <p:cNvPr id="4" name="Slide Number Placeholder 3"/>
          <p:cNvSpPr>
            <a:spLocks noGrp="1"/>
          </p:cNvSpPr>
          <p:nvPr>
            <p:ph type="sldNum" sz="quarter" idx="5"/>
          </p:nvPr>
        </p:nvSpPr>
        <p:spPr/>
        <p:txBody>
          <a:bodyPr/>
          <a:lstStyle/>
          <a:p>
            <a:fld id="{4817F145-693E-4E73-9CBD-EE199D787239}" type="slidenum">
              <a:rPr lang="en-GB" smtClean="0"/>
              <a:t>12</a:t>
            </a:fld>
            <a:endParaRPr lang="en-GB"/>
          </a:p>
        </p:txBody>
      </p:sp>
    </p:spTree>
    <p:extLst>
      <p:ext uri="{BB962C8B-B14F-4D97-AF65-F5344CB8AC3E}">
        <p14:creationId xmlns:p14="http://schemas.microsoft.com/office/powerpoint/2010/main" val="3036302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Tip 2. Write to do lists; use a diary; use a wall planner</a:t>
            </a:r>
          </a:p>
        </p:txBody>
      </p:sp>
      <p:sp>
        <p:nvSpPr>
          <p:cNvPr id="4" name="Slide Number Placeholder 3"/>
          <p:cNvSpPr>
            <a:spLocks noGrp="1"/>
          </p:cNvSpPr>
          <p:nvPr>
            <p:ph type="sldNum" sz="quarter" idx="5"/>
          </p:nvPr>
        </p:nvSpPr>
        <p:spPr/>
        <p:txBody>
          <a:bodyPr/>
          <a:lstStyle/>
          <a:p>
            <a:fld id="{4817F145-693E-4E73-9CBD-EE199D787239}" type="slidenum">
              <a:rPr lang="en-GB" smtClean="0"/>
              <a:t>13</a:t>
            </a:fld>
            <a:endParaRPr lang="en-GB"/>
          </a:p>
        </p:txBody>
      </p:sp>
    </p:spTree>
    <p:extLst>
      <p:ext uri="{BB962C8B-B14F-4D97-AF65-F5344CB8AC3E}">
        <p14:creationId xmlns:p14="http://schemas.microsoft.com/office/powerpoint/2010/main" val="3286619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Tip 3: Organise your study space</a:t>
            </a:r>
          </a:p>
        </p:txBody>
      </p:sp>
      <p:sp>
        <p:nvSpPr>
          <p:cNvPr id="4" name="Slide Number Placeholder 3"/>
          <p:cNvSpPr>
            <a:spLocks noGrp="1"/>
          </p:cNvSpPr>
          <p:nvPr>
            <p:ph type="sldNum" sz="quarter" idx="5"/>
          </p:nvPr>
        </p:nvSpPr>
        <p:spPr/>
        <p:txBody>
          <a:bodyPr/>
          <a:lstStyle/>
          <a:p>
            <a:fld id="{4817F145-693E-4E73-9CBD-EE199D787239}" type="slidenum">
              <a:rPr lang="en-GB" smtClean="0"/>
              <a:t>14</a:t>
            </a:fld>
            <a:endParaRPr lang="en-GB"/>
          </a:p>
        </p:txBody>
      </p:sp>
    </p:spTree>
    <p:extLst>
      <p:ext uri="{BB962C8B-B14F-4D97-AF65-F5344CB8AC3E}">
        <p14:creationId xmlns:p14="http://schemas.microsoft.com/office/powerpoint/2010/main" val="42276810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4.Invest time in learning how to use features on your computer and information services</a:t>
            </a:r>
          </a:p>
        </p:txBody>
      </p:sp>
      <p:sp>
        <p:nvSpPr>
          <p:cNvPr id="4" name="Slide Number Placeholder 3"/>
          <p:cNvSpPr>
            <a:spLocks noGrp="1"/>
          </p:cNvSpPr>
          <p:nvPr>
            <p:ph type="sldNum" sz="quarter" idx="5"/>
          </p:nvPr>
        </p:nvSpPr>
        <p:spPr/>
        <p:txBody>
          <a:bodyPr/>
          <a:lstStyle/>
          <a:p>
            <a:fld id="{4817F145-693E-4E73-9CBD-EE199D787239}" type="slidenum">
              <a:rPr lang="en-GB" smtClean="0"/>
              <a:t>15</a:t>
            </a:fld>
            <a:endParaRPr lang="en-GB"/>
          </a:p>
        </p:txBody>
      </p:sp>
    </p:spTree>
    <p:extLst>
      <p:ext uri="{BB962C8B-B14F-4D97-AF65-F5344CB8AC3E}">
        <p14:creationId xmlns:p14="http://schemas.microsoft.com/office/powerpoint/2010/main" val="39652590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Identify useful support and help systems within the university</a:t>
            </a:r>
          </a:p>
          <a:p>
            <a:endParaRPr lang="en-GB" dirty="0"/>
          </a:p>
          <a:p>
            <a:r>
              <a:rPr lang="en-GB" dirty="0"/>
              <a:t>Self</a:t>
            </a:r>
          </a:p>
          <a:p>
            <a:r>
              <a:rPr lang="en-GB" dirty="0"/>
              <a:t>Neighbour</a:t>
            </a:r>
          </a:p>
          <a:p>
            <a:r>
              <a:rPr lang="en-GB" dirty="0"/>
              <a:t>Other</a:t>
            </a:r>
          </a:p>
          <a:p>
            <a:r>
              <a:rPr lang="en-GB" dirty="0"/>
              <a:t>Teacher</a:t>
            </a:r>
          </a:p>
          <a:p>
            <a:r>
              <a:rPr lang="en-GB" dirty="0"/>
              <a:t>(Hywel </a:t>
            </a:r>
            <a:r>
              <a:rPr lang="en-GB" dirty="0" err="1"/>
              <a:t>Roerts</a:t>
            </a:r>
            <a:r>
              <a:rPr lang="en-GB" dirty="0"/>
              <a:t>)</a:t>
            </a:r>
          </a:p>
          <a:p>
            <a:endParaRPr lang="en-GB" dirty="0"/>
          </a:p>
          <a:p>
            <a:r>
              <a:rPr lang="en-GB" dirty="0"/>
              <a:t>2 working days to respond to emails</a:t>
            </a:r>
          </a:p>
          <a:p>
            <a:r>
              <a:rPr lang="en-GB" dirty="0"/>
              <a:t>No response after 5 p.m. or Saturday </a:t>
            </a:r>
            <a:r>
              <a:rPr lang="en-GB"/>
              <a:t>&amp; Sunday</a:t>
            </a:r>
            <a:endParaRPr lang="en-GB" dirty="0"/>
          </a:p>
        </p:txBody>
      </p:sp>
      <p:sp>
        <p:nvSpPr>
          <p:cNvPr id="4" name="Slide Number Placeholder 3"/>
          <p:cNvSpPr>
            <a:spLocks noGrp="1"/>
          </p:cNvSpPr>
          <p:nvPr>
            <p:ph type="sldNum" sz="quarter" idx="5"/>
          </p:nvPr>
        </p:nvSpPr>
        <p:spPr/>
        <p:txBody>
          <a:bodyPr/>
          <a:lstStyle/>
          <a:p>
            <a:fld id="{4817F145-693E-4E73-9CBD-EE199D787239}" type="slidenum">
              <a:rPr lang="en-GB" smtClean="0"/>
              <a:t>16</a:t>
            </a:fld>
            <a:endParaRPr lang="en-GB"/>
          </a:p>
        </p:txBody>
      </p:sp>
    </p:spTree>
    <p:extLst>
      <p:ext uri="{BB962C8B-B14F-4D97-AF65-F5344CB8AC3E}">
        <p14:creationId xmlns:p14="http://schemas.microsoft.com/office/powerpoint/2010/main" val="1015744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6.Identify key dates, including submission dates for assignments</a:t>
            </a:r>
          </a:p>
        </p:txBody>
      </p:sp>
      <p:sp>
        <p:nvSpPr>
          <p:cNvPr id="4" name="Slide Number Placeholder 3"/>
          <p:cNvSpPr>
            <a:spLocks noGrp="1"/>
          </p:cNvSpPr>
          <p:nvPr>
            <p:ph type="sldNum" sz="quarter" idx="5"/>
          </p:nvPr>
        </p:nvSpPr>
        <p:spPr/>
        <p:txBody>
          <a:bodyPr/>
          <a:lstStyle/>
          <a:p>
            <a:fld id="{4817F145-693E-4E73-9CBD-EE199D787239}" type="slidenum">
              <a:rPr lang="en-GB" smtClean="0"/>
              <a:t>17</a:t>
            </a:fld>
            <a:endParaRPr lang="en-GB"/>
          </a:p>
        </p:txBody>
      </p:sp>
    </p:spTree>
    <p:extLst>
      <p:ext uri="{BB962C8B-B14F-4D97-AF65-F5344CB8AC3E}">
        <p14:creationId xmlns:p14="http://schemas.microsoft.com/office/powerpoint/2010/main" val="23404035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Sort out key documents and information</a:t>
            </a:r>
          </a:p>
        </p:txBody>
      </p:sp>
      <p:sp>
        <p:nvSpPr>
          <p:cNvPr id="4" name="Slide Number Placeholder 3"/>
          <p:cNvSpPr>
            <a:spLocks noGrp="1"/>
          </p:cNvSpPr>
          <p:nvPr>
            <p:ph type="sldNum" sz="quarter" idx="5"/>
          </p:nvPr>
        </p:nvSpPr>
        <p:spPr/>
        <p:txBody>
          <a:bodyPr/>
          <a:lstStyle/>
          <a:p>
            <a:fld id="{4817F145-693E-4E73-9CBD-EE199D787239}" type="slidenum">
              <a:rPr lang="en-GB" smtClean="0"/>
              <a:t>18</a:t>
            </a:fld>
            <a:endParaRPr lang="en-GB"/>
          </a:p>
        </p:txBody>
      </p:sp>
    </p:spTree>
    <p:extLst>
      <p:ext uri="{BB962C8B-B14F-4D97-AF65-F5344CB8AC3E}">
        <p14:creationId xmlns:p14="http://schemas.microsoft.com/office/powerpoint/2010/main" val="1195992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 Make sure you have your module handbook</a:t>
            </a:r>
          </a:p>
        </p:txBody>
      </p:sp>
      <p:sp>
        <p:nvSpPr>
          <p:cNvPr id="4" name="Slide Number Placeholder 3"/>
          <p:cNvSpPr>
            <a:spLocks noGrp="1"/>
          </p:cNvSpPr>
          <p:nvPr>
            <p:ph type="sldNum" sz="quarter" idx="5"/>
          </p:nvPr>
        </p:nvSpPr>
        <p:spPr/>
        <p:txBody>
          <a:bodyPr/>
          <a:lstStyle/>
          <a:p>
            <a:fld id="{4817F145-693E-4E73-9CBD-EE199D787239}" type="slidenum">
              <a:rPr lang="en-GB" smtClean="0"/>
              <a:t>19</a:t>
            </a:fld>
            <a:endParaRPr lang="en-GB"/>
          </a:p>
        </p:txBody>
      </p:sp>
    </p:spTree>
    <p:extLst>
      <p:ext uri="{BB962C8B-B14F-4D97-AF65-F5344CB8AC3E}">
        <p14:creationId xmlns:p14="http://schemas.microsoft.com/office/powerpoint/2010/main" val="35982391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 Check your university email address, Moodle, notice board etc. on a regular basis for any changes to  timetables, assessment submission dates etc.</a:t>
            </a:r>
          </a:p>
          <a:p>
            <a:endParaRPr lang="en-GB" dirty="0"/>
          </a:p>
        </p:txBody>
      </p:sp>
      <p:sp>
        <p:nvSpPr>
          <p:cNvPr id="4" name="Slide Number Placeholder 3"/>
          <p:cNvSpPr>
            <a:spLocks noGrp="1"/>
          </p:cNvSpPr>
          <p:nvPr>
            <p:ph type="sldNum" sz="quarter" idx="5"/>
          </p:nvPr>
        </p:nvSpPr>
        <p:spPr/>
        <p:txBody>
          <a:bodyPr/>
          <a:lstStyle/>
          <a:p>
            <a:fld id="{4817F145-693E-4E73-9CBD-EE199D787239}" type="slidenum">
              <a:rPr lang="en-GB" smtClean="0"/>
              <a:t>20</a:t>
            </a:fld>
            <a:endParaRPr lang="en-GB"/>
          </a:p>
        </p:txBody>
      </p:sp>
    </p:spTree>
    <p:extLst>
      <p:ext uri="{BB962C8B-B14F-4D97-AF65-F5344CB8AC3E}">
        <p14:creationId xmlns:p14="http://schemas.microsoft.com/office/powerpoint/2010/main" val="41053749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19824957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to consider other aspects that might impact upon their progress and success. Opportunity to pick up some ideas. </a:t>
            </a:r>
          </a:p>
          <a:p>
            <a:r>
              <a:rPr lang="en-GB" dirty="0"/>
              <a:t>Facilitate discussion on some of the aspects here – discuss potential strategies to help the management of competing demands. </a:t>
            </a:r>
          </a:p>
        </p:txBody>
      </p:sp>
      <p:sp>
        <p:nvSpPr>
          <p:cNvPr id="4" name="Slide Number Placeholder 3"/>
          <p:cNvSpPr>
            <a:spLocks noGrp="1"/>
          </p:cNvSpPr>
          <p:nvPr>
            <p:ph type="sldNum" sz="quarter" idx="5"/>
          </p:nvPr>
        </p:nvSpPr>
        <p:spPr/>
        <p:txBody>
          <a:bodyPr/>
          <a:lstStyle/>
          <a:p>
            <a:fld id="{4817F145-693E-4E73-9CBD-EE199D787239}" type="slidenum">
              <a:rPr lang="en-GB" smtClean="0"/>
              <a:t>22</a:t>
            </a:fld>
            <a:endParaRPr lang="en-GB"/>
          </a:p>
        </p:txBody>
      </p:sp>
    </p:spTree>
    <p:extLst>
      <p:ext uri="{BB962C8B-B14F-4D97-AF65-F5344CB8AC3E}">
        <p14:creationId xmlns:p14="http://schemas.microsoft.com/office/powerpoint/2010/main" val="20172454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thinking time for how students can prepare before to get the best out of their lectures.</a:t>
            </a:r>
          </a:p>
          <a:p>
            <a:pPr marL="228600" indent="-228600">
              <a:buAutoNum type="arabicPeriod"/>
            </a:pPr>
            <a:r>
              <a:rPr lang="en-GB" dirty="0"/>
              <a:t>Familiarise yourself with the module handbook/ background reading – both suggested and independent</a:t>
            </a:r>
          </a:p>
          <a:p>
            <a:pPr marL="228600" indent="-228600">
              <a:buAutoNum type="arabicPeriod"/>
            </a:pPr>
            <a:r>
              <a:rPr lang="en-GB" dirty="0"/>
              <a:t>Prepare questions that you would like to ask.</a:t>
            </a:r>
          </a:p>
          <a:p>
            <a:pPr marL="228600" indent="-228600">
              <a:buAutoNum type="arabicPeriod"/>
            </a:pPr>
            <a:r>
              <a:rPr lang="en-GB" dirty="0"/>
              <a:t>Social learning</a:t>
            </a:r>
          </a:p>
        </p:txBody>
      </p:sp>
      <p:sp>
        <p:nvSpPr>
          <p:cNvPr id="4" name="Slide Number Placeholder 3"/>
          <p:cNvSpPr>
            <a:spLocks noGrp="1"/>
          </p:cNvSpPr>
          <p:nvPr>
            <p:ph type="sldNum" sz="quarter" idx="5"/>
          </p:nvPr>
        </p:nvSpPr>
        <p:spPr/>
        <p:txBody>
          <a:bodyPr/>
          <a:lstStyle/>
          <a:p>
            <a:fld id="{4817F145-693E-4E73-9CBD-EE199D787239}" type="slidenum">
              <a:rPr lang="en-GB" smtClean="0"/>
              <a:t>23</a:t>
            </a:fld>
            <a:endParaRPr lang="en-GB"/>
          </a:p>
        </p:txBody>
      </p:sp>
    </p:spTree>
    <p:extLst>
      <p:ext uri="{BB962C8B-B14F-4D97-AF65-F5344CB8AC3E}">
        <p14:creationId xmlns:p14="http://schemas.microsoft.com/office/powerpoint/2010/main" val="21109608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16436258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Social learning</a:t>
            </a:r>
          </a:p>
          <a:p>
            <a:pPr marL="228600" indent="-228600">
              <a:buAutoNum type="arabicPeriod"/>
            </a:pPr>
            <a:r>
              <a:rPr lang="en-GB" dirty="0"/>
              <a:t>Challenge others and yourself/ challenge ideas</a:t>
            </a:r>
          </a:p>
          <a:p>
            <a:pPr marL="228600" indent="-228600">
              <a:buAutoNum type="arabicPeriod"/>
            </a:pPr>
            <a:r>
              <a:rPr lang="en-GB" dirty="0"/>
              <a:t>Engagement – both face to face and online seminars</a:t>
            </a:r>
          </a:p>
          <a:p>
            <a:pPr marL="228600" indent="-228600">
              <a:buAutoNum type="arabicPeriod"/>
            </a:pPr>
            <a:r>
              <a:rPr lang="en-GB" dirty="0"/>
              <a:t>Appropriate use of ICT – both online and face-to-face.</a:t>
            </a:r>
          </a:p>
        </p:txBody>
      </p:sp>
      <p:sp>
        <p:nvSpPr>
          <p:cNvPr id="4" name="Slide Number Placeholder 3"/>
          <p:cNvSpPr>
            <a:spLocks noGrp="1"/>
          </p:cNvSpPr>
          <p:nvPr>
            <p:ph type="sldNum" sz="quarter" idx="5"/>
          </p:nvPr>
        </p:nvSpPr>
        <p:spPr/>
        <p:txBody>
          <a:bodyPr/>
          <a:lstStyle/>
          <a:p>
            <a:fld id="{4817F145-693E-4E73-9CBD-EE199D787239}" type="slidenum">
              <a:rPr lang="en-GB" smtClean="0"/>
              <a:t>25</a:t>
            </a:fld>
            <a:endParaRPr lang="en-GB"/>
          </a:p>
        </p:txBody>
      </p:sp>
    </p:spTree>
    <p:extLst>
      <p:ext uri="{BB962C8B-B14F-4D97-AF65-F5344CB8AC3E}">
        <p14:creationId xmlns:p14="http://schemas.microsoft.com/office/powerpoint/2010/main" val="36058807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26</a:t>
            </a:fld>
            <a:endParaRPr lang="en-US" dirty="0"/>
          </a:p>
        </p:txBody>
      </p:sp>
    </p:spTree>
    <p:extLst>
      <p:ext uri="{BB962C8B-B14F-4D97-AF65-F5344CB8AC3E}">
        <p14:creationId xmlns:p14="http://schemas.microsoft.com/office/powerpoint/2010/main" val="1857445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Cymerwch enwau gwirfoddolwyr ar gyfer cynrychiolwyr grwpiau.  </a:t>
            </a:r>
          </a:p>
          <a:p>
            <a:r>
              <a:rPr lang="en-GB" dirty="0"/>
              <a:t>Take names of volunteers for group reps.</a:t>
            </a:r>
          </a:p>
        </p:txBody>
      </p:sp>
      <p:sp>
        <p:nvSpPr>
          <p:cNvPr id="4" name="Slide Number Placeholder 3"/>
          <p:cNvSpPr>
            <a:spLocks noGrp="1"/>
          </p:cNvSpPr>
          <p:nvPr>
            <p:ph type="sldNum" sz="quarter" idx="5"/>
          </p:nvPr>
        </p:nvSpPr>
        <p:spPr/>
        <p:txBody>
          <a:bodyPr/>
          <a:lstStyle/>
          <a:p>
            <a:fld id="{015189F6-1FA3-47AD-BF14-5A9872D91BEB}" type="slidenum">
              <a:rPr lang="en-GB" smtClean="0"/>
              <a:t>27</a:t>
            </a:fld>
            <a:endParaRPr lang="en-GB"/>
          </a:p>
        </p:txBody>
      </p:sp>
    </p:spTree>
    <p:extLst>
      <p:ext uri="{BB962C8B-B14F-4D97-AF65-F5344CB8AC3E}">
        <p14:creationId xmlns:p14="http://schemas.microsoft.com/office/powerpoint/2010/main" val="331896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dirty="0"/>
          </a:p>
        </p:txBody>
      </p:sp>
      <p:sp>
        <p:nvSpPr>
          <p:cNvPr id="4" name="Content Placeholder 2"/>
          <p:cNvSpPr>
            <a:spLocks noGrp="1"/>
          </p:cNvSpPr>
          <p:nvPr>
            <p:ph sz="half" idx="1"/>
          </p:nvPr>
        </p:nvSpPr>
        <p:spPr>
          <a:xfrm>
            <a:off x="628650" y="1825625"/>
            <a:ext cx="7886700" cy="3781091"/>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02DD-3AC4-4D56-AC41-B8C31F50D18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4C33C6E-ABDF-41C6-88B0-BFA7CC6EE9F1}"/>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C6A4B2-C9F9-46D9-B564-C266A5133184}"/>
              </a:ext>
            </a:extLst>
          </p:cNvPr>
          <p:cNvSpPr>
            <a:spLocks noGrp="1"/>
          </p:cNvSpPr>
          <p:nvPr>
            <p:ph type="dt" sz="half" idx="10"/>
          </p:nvPr>
        </p:nvSpPr>
        <p:spPr/>
        <p:txBody>
          <a:bodyPr/>
          <a:lstStyle/>
          <a:p>
            <a:fld id="{BF361836-A96E-46DC-9A57-0726C34B798B}" type="datetimeFigureOut">
              <a:rPr lang="en-GB" smtClean="0"/>
              <a:t>20/09/2021</a:t>
            </a:fld>
            <a:endParaRPr lang="en-GB"/>
          </a:p>
        </p:txBody>
      </p:sp>
      <p:sp>
        <p:nvSpPr>
          <p:cNvPr id="5" name="Footer Placeholder 4">
            <a:extLst>
              <a:ext uri="{FF2B5EF4-FFF2-40B4-BE49-F238E27FC236}">
                <a16:creationId xmlns:a16="http://schemas.microsoft.com/office/drawing/2014/main" id="{7C2F3DF9-2630-4771-BCA8-4B91896C36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BF623-1CAD-4B5D-9653-6C6B37847EA1}"/>
              </a:ext>
            </a:extLst>
          </p:cNvPr>
          <p:cNvSpPr>
            <a:spLocks noGrp="1"/>
          </p:cNvSpPr>
          <p:nvPr>
            <p:ph type="sldNum" sz="quarter" idx="12"/>
          </p:nvPr>
        </p:nvSpPr>
        <p:spPr/>
        <p:txBody>
          <a:bodyPr/>
          <a:lstStyle/>
          <a:p>
            <a:fld id="{8A4CFCE0-5AA5-4DB1-BB2B-6EAB8E06EB80}" type="slidenum">
              <a:rPr lang="en-GB" smtClean="0"/>
              <a:t>‹#›</a:t>
            </a:fld>
            <a:endParaRPr lang="en-GB"/>
          </a:p>
        </p:txBody>
      </p:sp>
    </p:spTree>
    <p:extLst>
      <p:ext uri="{BB962C8B-B14F-4D97-AF65-F5344CB8AC3E}">
        <p14:creationId xmlns:p14="http://schemas.microsoft.com/office/powerpoint/2010/main" val="3988065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9/20/2021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4"/>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9/20/2021</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6.xml"/><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6.xml"/><Relationship Id="rId5" Type="http://schemas.openxmlformats.org/officeDocument/2006/relationships/image" Target="../media/image51.png"/><Relationship Id="rId4" Type="http://schemas.openxmlformats.org/officeDocument/2006/relationships/image" Target="../media/image50.png"/></Relationships>
</file>

<file path=ppt/slides/_rels/slide2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24DA779-CB81-473D-A2D8-B1EDC41A6B03}"/>
              </a:ext>
            </a:extLst>
          </p:cNvPr>
          <p:cNvSpPr txBox="1"/>
          <p:nvPr/>
        </p:nvSpPr>
        <p:spPr>
          <a:xfrm>
            <a:off x="2659407" y="3749105"/>
            <a:ext cx="4024772" cy="954107"/>
          </a:xfrm>
          <a:prstGeom prst="rect">
            <a:avLst/>
          </a:prstGeom>
          <a:solidFill>
            <a:schemeClr val="accent1">
              <a:lumMod val="20000"/>
              <a:lumOff val="80000"/>
            </a:schemeClr>
          </a:solidFill>
        </p:spPr>
        <p:txBody>
          <a:bodyPr wrap="square" rtlCol="0">
            <a:spAutoFit/>
          </a:bodyPr>
          <a:lstStyle/>
          <a:p>
            <a:pPr algn="ctr"/>
            <a:r>
              <a:rPr lang="en-GB" sz="2800" b="1" dirty="0"/>
              <a:t>CYNEFINO</a:t>
            </a:r>
          </a:p>
          <a:p>
            <a:pPr algn="ctr"/>
            <a:r>
              <a:rPr lang="en-GB" sz="2800" b="1" dirty="0" err="1"/>
              <a:t>Blwyddyn</a:t>
            </a:r>
            <a:r>
              <a:rPr lang="en-GB" sz="2800" b="1" dirty="0"/>
              <a:t> 2</a:t>
            </a:r>
          </a:p>
        </p:txBody>
      </p:sp>
    </p:spTree>
    <p:extLst>
      <p:ext uri="{BB962C8B-B14F-4D97-AF65-F5344CB8AC3E}">
        <p14:creationId xmlns:p14="http://schemas.microsoft.com/office/powerpoint/2010/main" val="2519136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2D3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9" name="Picture 13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41" name="Freeform: Shape 14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028" name="Picture 4" descr="CW Primary School Twitterren: &quot;Welcome back! Croeso Nol! We're really  looking forward to welcoming our children back to school and we can't wait  to meet those who are new to nursery or">
            <a:extLst>
              <a:ext uri="{FF2B5EF4-FFF2-40B4-BE49-F238E27FC236}">
                <a16:creationId xmlns:a16="http://schemas.microsoft.com/office/drawing/2014/main" id="{64E82279-C473-41D2-96B6-FF0D4B0ECF9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303" r="12917" b="-1"/>
          <a:stretch/>
        </p:blipFill>
        <p:spPr bwMode="auto">
          <a:xfrm>
            <a:off x="2070562" y="1172029"/>
            <a:ext cx="4918056" cy="4513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232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CAD98264-081E-42FA-BF46-DE3B416A8534}"/>
              </a:ext>
            </a:extLst>
          </p:cNvPr>
          <p:cNvPicPr>
            <a:picLocks noChangeAspect="1"/>
          </p:cNvPicPr>
          <p:nvPr/>
        </p:nvPicPr>
        <p:blipFill rotWithShape="1">
          <a:blip r:embed="rId3"/>
          <a:srcRect l="15034" r="9951" b="-1"/>
          <a:stretch/>
        </p:blipFill>
        <p:spPr>
          <a:xfrm>
            <a:off x="20" y="1282"/>
            <a:ext cx="9143980" cy="6856718"/>
          </a:xfrm>
          <a:prstGeom prst="rect">
            <a:avLst/>
          </a:prstGeom>
        </p:spPr>
      </p:pic>
      <p:pic>
        <p:nvPicPr>
          <p:cNvPr id="6" name="Picture 2">
            <a:extLst>
              <a:ext uri="{FF2B5EF4-FFF2-40B4-BE49-F238E27FC236}">
                <a16:creationId xmlns:a16="http://schemas.microsoft.com/office/drawing/2014/main" id="{A7E8CAA0-6763-40E4-B32D-2BE41F39CD92}"/>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rot="20432206">
            <a:off x="828618" y="713366"/>
            <a:ext cx="1998492" cy="1365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9704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vert="horz" lIns="91440" tIns="45720" rIns="91440" bIns="45720" rtlCol="0" anchor="b">
            <a:normAutofit/>
          </a:bodyPr>
          <a:lstStyle/>
          <a:p>
            <a:pPr algn="r"/>
            <a:r>
              <a:rPr lang="en-US" sz="3500" kern="1200">
                <a:solidFill>
                  <a:srgbClr val="FFFFFF"/>
                </a:solidFill>
                <a:latin typeface="+mj-lt"/>
                <a:ea typeface="+mj-ea"/>
                <a:cs typeface="+mj-cs"/>
              </a:rPr>
              <a:t>Cwestiynau i’w hystyried</a:t>
            </a:r>
          </a:p>
        </p:txBody>
      </p:sp>
      <p:graphicFrame>
        <p:nvGraphicFramePr>
          <p:cNvPr id="5" name="Content Placeholder 2">
            <a:extLst>
              <a:ext uri="{FF2B5EF4-FFF2-40B4-BE49-F238E27FC236}">
                <a16:creationId xmlns:a16="http://schemas.microsoft.com/office/drawing/2014/main" id="{9241B1AD-E54B-426B-9A74-ECC5D126D306}"/>
              </a:ext>
            </a:extLst>
          </p:cNvPr>
          <p:cNvGraphicFramePr>
            <a:graphicFrameLocks noGrp="1"/>
          </p:cNvGraphicFramePr>
          <p:nvPr>
            <p:ph sz="half" idx="1"/>
            <p:extLst>
              <p:ext uri="{D42A27DB-BD31-4B8C-83A1-F6EECF244321}">
                <p14:modId xmlns:p14="http://schemas.microsoft.com/office/powerpoint/2010/main" val="336537124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9296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2">
            <a:extLst>
              <a:ext uri="{FF2B5EF4-FFF2-40B4-BE49-F238E27FC236}">
                <a16:creationId xmlns:a16="http://schemas.microsoft.com/office/drawing/2014/main" id="{3860F996-25CC-4C80-BE17-B98D21F3F765}"/>
              </a:ext>
            </a:extLst>
          </p:cNvPr>
          <p:cNvSpPr txBox="1">
            <a:spLocks/>
          </p:cNvSpPr>
          <p:nvPr/>
        </p:nvSpPr>
        <p:spPr>
          <a:xfrm>
            <a:off x="1037673" y="348865"/>
            <a:ext cx="7288583" cy="1576446"/>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defRPr/>
            </a:pPr>
            <a:r>
              <a:rPr lang="en-US" sz="3500" kern="1200">
                <a:solidFill>
                  <a:srgbClr val="FFFFFF"/>
                </a:solidFill>
                <a:latin typeface="+mj-lt"/>
                <a:ea typeface="+mj-ea"/>
                <a:cs typeface="+mj-cs"/>
              </a:rPr>
              <a:t>Cynrychiolydd Grŵp</a:t>
            </a:r>
            <a:br>
              <a:rPr lang="en-US" sz="3500" kern="1200">
                <a:solidFill>
                  <a:srgbClr val="FFFFFF"/>
                </a:solidFill>
                <a:latin typeface="+mj-lt"/>
                <a:ea typeface="+mj-ea"/>
                <a:cs typeface="+mj-cs"/>
              </a:rPr>
            </a:br>
            <a:endParaRPr lang="en-US" sz="3500" kern="1200">
              <a:solidFill>
                <a:srgbClr val="FFFFFF"/>
              </a:solidFill>
              <a:latin typeface="+mj-lt"/>
              <a:ea typeface="+mj-ea"/>
              <a:cs typeface="+mj-cs"/>
            </a:endParaRPr>
          </a:p>
        </p:txBody>
      </p:sp>
      <p:graphicFrame>
        <p:nvGraphicFramePr>
          <p:cNvPr id="23" name="Content Placeholder 6">
            <a:extLst>
              <a:ext uri="{FF2B5EF4-FFF2-40B4-BE49-F238E27FC236}">
                <a16:creationId xmlns:a16="http://schemas.microsoft.com/office/drawing/2014/main" id="{C3782178-1277-49D2-8C71-6F42CBD82154}"/>
              </a:ext>
            </a:extLst>
          </p:cNvPr>
          <p:cNvGraphicFramePr/>
          <p:nvPr>
            <p:extLst>
              <p:ext uri="{D42A27DB-BD31-4B8C-83A1-F6EECF244321}">
                <p14:modId xmlns:p14="http://schemas.microsoft.com/office/powerpoint/2010/main" val="1812379067"/>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4861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60256F4C-0AB2-4420-B778-E3D13C7FF4B4}"/>
              </a:ext>
            </a:extLst>
          </p:cNvPr>
          <p:cNvPicPr>
            <a:picLocks noChangeAspect="1"/>
          </p:cNvPicPr>
          <p:nvPr/>
        </p:nvPicPr>
        <p:blipFill rotWithShape="1">
          <a:blip r:embed="rId3"/>
          <a:srcRect l="12" r="13127"/>
          <a:stretch/>
        </p:blipFill>
        <p:spPr>
          <a:xfrm>
            <a:off x="20" y="10"/>
            <a:ext cx="4571980" cy="6857990"/>
          </a:xfrm>
          <a:prstGeom prst="rect">
            <a:avLst/>
          </a:prstGeom>
        </p:spPr>
      </p:pic>
      <p:pic>
        <p:nvPicPr>
          <p:cNvPr id="6" name="Picture 5">
            <a:extLst>
              <a:ext uri="{FF2B5EF4-FFF2-40B4-BE49-F238E27FC236}">
                <a16:creationId xmlns:a16="http://schemas.microsoft.com/office/drawing/2014/main" id="{CCAD8AC8-DB9B-4F06-85D4-3179D409C477}"/>
              </a:ext>
            </a:extLst>
          </p:cNvPr>
          <p:cNvPicPr>
            <a:picLocks noChangeAspect="1"/>
          </p:cNvPicPr>
          <p:nvPr/>
        </p:nvPicPr>
        <p:blipFill rotWithShape="1">
          <a:blip r:embed="rId4"/>
          <a:srcRect l="24370" r="37630"/>
          <a:stretch/>
        </p:blipFill>
        <p:spPr>
          <a:xfrm>
            <a:off x="4572000" y="10"/>
            <a:ext cx="4572000" cy="6857990"/>
          </a:xfrm>
          <a:prstGeom prst="rect">
            <a:avLst/>
          </a:prstGeom>
        </p:spPr>
      </p:pic>
      <p:sp>
        <p:nvSpPr>
          <p:cNvPr id="82" name="Rectangle 8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885915" y="2164437"/>
            <a:ext cx="3372170" cy="252912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ame 8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447277" y="1835459"/>
            <a:ext cx="4249446" cy="3187083"/>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itle 3">
            <a:extLst>
              <a:ext uri="{FF2B5EF4-FFF2-40B4-BE49-F238E27FC236}">
                <a16:creationId xmlns:a16="http://schemas.microsoft.com/office/drawing/2014/main" id="{431E8853-4A33-4CC0-82E3-1033EFF06790}"/>
              </a:ext>
            </a:extLst>
          </p:cNvPr>
          <p:cNvSpPr>
            <a:spLocks noGrp="1"/>
          </p:cNvSpPr>
          <p:nvPr>
            <p:ph type="title"/>
          </p:nvPr>
        </p:nvSpPr>
        <p:spPr>
          <a:xfrm>
            <a:off x="3215143" y="2761554"/>
            <a:ext cx="2713713" cy="1345720"/>
          </a:xfrm>
          <a:noFill/>
        </p:spPr>
        <p:txBody>
          <a:bodyPr vert="horz" lIns="91440" tIns="45720" rIns="91440" bIns="45720" rtlCol="0" anchor="ctr">
            <a:normAutofit/>
          </a:bodyPr>
          <a:lstStyle/>
          <a:p>
            <a:pPr algn="ctr"/>
            <a:r>
              <a:rPr lang="en-US" sz="2400" kern="1200">
                <a:solidFill>
                  <a:srgbClr val="080808"/>
                </a:solidFill>
                <a:latin typeface="+mj-lt"/>
                <a:ea typeface="+mj-ea"/>
                <a:cs typeface="+mj-cs"/>
              </a:rPr>
              <a:t>Amserlen</a:t>
            </a:r>
          </a:p>
        </p:txBody>
      </p:sp>
    </p:spTree>
    <p:extLst>
      <p:ext uri="{BB962C8B-B14F-4D97-AF65-F5344CB8AC3E}">
        <p14:creationId xmlns:p14="http://schemas.microsoft.com/office/powerpoint/2010/main" val="59863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5AE968-A358-4C0B-BBB7-C2CC0E605017}"/>
              </a:ext>
            </a:extLst>
          </p:cNvPr>
          <p:cNvPicPr>
            <a:picLocks noChangeAspect="1"/>
          </p:cNvPicPr>
          <p:nvPr/>
        </p:nvPicPr>
        <p:blipFill rotWithShape="1">
          <a:blip r:embed="rId3">
            <a:alphaModFix amt="50000"/>
          </a:blip>
          <a:srcRect l="6909" r="18091"/>
          <a:stretch/>
        </p:blipFill>
        <p:spPr>
          <a:xfrm>
            <a:off x="20" y="1"/>
            <a:ext cx="9143980" cy="6857999"/>
          </a:xfrm>
          <a:prstGeom prst="rect">
            <a:avLst/>
          </a:prstGeom>
        </p:spPr>
      </p:pic>
      <p:sp>
        <p:nvSpPr>
          <p:cNvPr id="2" name="Title 1">
            <a:extLst>
              <a:ext uri="{FF2B5EF4-FFF2-40B4-BE49-F238E27FC236}">
                <a16:creationId xmlns:a16="http://schemas.microsoft.com/office/drawing/2014/main" id="{45FB6A97-5BB5-4557-918C-46F856AC7537}"/>
              </a:ext>
            </a:extLst>
          </p:cNvPr>
          <p:cNvSpPr>
            <a:spLocks noGrp="1"/>
          </p:cNvSpPr>
          <p:nvPr>
            <p:ph type="ctrTitle"/>
          </p:nvPr>
        </p:nvSpPr>
        <p:spPr>
          <a:xfrm>
            <a:off x="1143000" y="1122362"/>
            <a:ext cx="6858000" cy="2900518"/>
          </a:xfrm>
        </p:spPr>
        <p:txBody>
          <a:bodyPr>
            <a:normAutofit/>
          </a:bodyPr>
          <a:lstStyle/>
          <a:p>
            <a:r>
              <a:rPr lang="cy-GB" dirty="0">
                <a:solidFill>
                  <a:srgbClr val="FFFFFF"/>
                </a:solidFill>
              </a:rPr>
              <a:t>Gwneud yn fawr o ddarlithoedd</a:t>
            </a:r>
          </a:p>
        </p:txBody>
      </p:sp>
    </p:spTree>
    <p:extLst>
      <p:ext uri="{BB962C8B-B14F-4D97-AF65-F5344CB8AC3E}">
        <p14:creationId xmlns:p14="http://schemas.microsoft.com/office/powerpoint/2010/main" val="22384567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C3ED-B0FE-4203-BBBE-3D1AC7E6E03B}"/>
              </a:ext>
            </a:extLst>
          </p:cNvPr>
          <p:cNvSpPr>
            <a:spLocks noGrp="1"/>
          </p:cNvSpPr>
          <p:nvPr>
            <p:ph type="title"/>
          </p:nvPr>
        </p:nvSpPr>
        <p:spPr/>
        <p:txBody>
          <a:bodyPr/>
          <a:lstStyle/>
          <a:p>
            <a:r>
              <a:rPr lang="en-GB" dirty="0" err="1"/>
              <a:t>Darlithoedd</a:t>
            </a:r>
            <a:r>
              <a:rPr lang="en-GB" dirty="0"/>
              <a:t> </a:t>
            </a:r>
            <a:r>
              <a:rPr lang="en-GB" dirty="0" err="1"/>
              <a:t>wyneb</a:t>
            </a:r>
            <a:r>
              <a:rPr lang="en-GB" dirty="0"/>
              <a:t> </a:t>
            </a:r>
            <a:r>
              <a:rPr lang="en-GB" dirty="0" err="1"/>
              <a:t>yn</a:t>
            </a:r>
            <a:r>
              <a:rPr lang="en-GB" dirty="0"/>
              <a:t> </a:t>
            </a:r>
            <a:r>
              <a:rPr lang="en-GB" dirty="0" err="1"/>
              <a:t>wyneb</a:t>
            </a:r>
            <a:endParaRPr lang="en-GB" dirty="0"/>
          </a:p>
        </p:txBody>
      </p:sp>
      <p:pic>
        <p:nvPicPr>
          <p:cNvPr id="3074" name="Picture 2" descr="How To Always Be On Time—And Why That's So Important">
            <a:extLst>
              <a:ext uri="{FF2B5EF4-FFF2-40B4-BE49-F238E27FC236}">
                <a16:creationId xmlns:a16="http://schemas.microsoft.com/office/drawing/2014/main" id="{BADB8E02-69BB-412B-A9ED-CBECE2B6BB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117379">
            <a:off x="802378" y="151123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ffective Classroom Discussions | IDEA">
            <a:extLst>
              <a:ext uri="{FF2B5EF4-FFF2-40B4-BE49-F238E27FC236}">
                <a16:creationId xmlns:a16="http://schemas.microsoft.com/office/drawing/2014/main" id="{1F8EC135-3CB9-4DE6-9C2A-7E21D3F87B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888488">
            <a:off x="2049684" y="3682449"/>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at is active listening?">
            <a:extLst>
              <a:ext uri="{FF2B5EF4-FFF2-40B4-BE49-F238E27FC236}">
                <a16:creationId xmlns:a16="http://schemas.microsoft.com/office/drawing/2014/main" id="{AB17DE5E-6D34-4A23-916B-0B81415CA1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72217" y="1478536"/>
            <a:ext cx="2971800" cy="154305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Encouraging Students to Ask Questions – STEM JOBS">
            <a:extLst>
              <a:ext uri="{FF2B5EF4-FFF2-40B4-BE49-F238E27FC236}">
                <a16:creationId xmlns:a16="http://schemas.microsoft.com/office/drawing/2014/main" id="{07C91EB3-E1D0-418C-82FE-DA6CCF1F071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20777184">
            <a:off x="5875062" y="3453019"/>
            <a:ext cx="2562225"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5963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8A56D-1A06-47D3-A3EB-0E670464C2F3}"/>
              </a:ext>
            </a:extLst>
          </p:cNvPr>
          <p:cNvSpPr>
            <a:spLocks noGrp="1"/>
          </p:cNvSpPr>
          <p:nvPr>
            <p:ph type="title"/>
          </p:nvPr>
        </p:nvSpPr>
        <p:spPr/>
        <p:txBody>
          <a:bodyPr/>
          <a:lstStyle/>
          <a:p>
            <a:r>
              <a:rPr lang="en-GB" dirty="0" err="1"/>
              <a:t>Darlithoedd</a:t>
            </a:r>
            <a:r>
              <a:rPr lang="en-GB" dirty="0"/>
              <a:t> </a:t>
            </a:r>
            <a:r>
              <a:rPr lang="en-GB" dirty="0" err="1"/>
              <a:t>ar</a:t>
            </a:r>
            <a:r>
              <a:rPr lang="en-GB" dirty="0"/>
              <a:t> Teams</a:t>
            </a:r>
          </a:p>
        </p:txBody>
      </p:sp>
      <p:pic>
        <p:nvPicPr>
          <p:cNvPr id="4" name="Content Placeholder 3">
            <a:extLst>
              <a:ext uri="{FF2B5EF4-FFF2-40B4-BE49-F238E27FC236}">
                <a16:creationId xmlns:a16="http://schemas.microsoft.com/office/drawing/2014/main" id="{207E32BB-4C93-4416-8F1E-96DCC3570831}"/>
              </a:ext>
            </a:extLst>
          </p:cNvPr>
          <p:cNvPicPr>
            <a:picLocks noGrp="1" noChangeAspect="1"/>
          </p:cNvPicPr>
          <p:nvPr>
            <p:ph idx="1"/>
          </p:nvPr>
        </p:nvPicPr>
        <p:blipFill>
          <a:blip r:embed="rId3"/>
          <a:stretch>
            <a:fillRect/>
          </a:stretch>
        </p:blipFill>
        <p:spPr>
          <a:xfrm>
            <a:off x="821202" y="1743598"/>
            <a:ext cx="2092245" cy="1607344"/>
          </a:xfrm>
          <a:prstGeom prst="rect">
            <a:avLst/>
          </a:prstGeom>
          <a:ln w="38100">
            <a:solidFill>
              <a:schemeClr val="accent4"/>
            </a:solidFill>
          </a:ln>
        </p:spPr>
      </p:pic>
      <p:pic>
        <p:nvPicPr>
          <p:cNvPr id="5" name="Picture 4">
            <a:extLst>
              <a:ext uri="{FF2B5EF4-FFF2-40B4-BE49-F238E27FC236}">
                <a16:creationId xmlns:a16="http://schemas.microsoft.com/office/drawing/2014/main" id="{006A1811-2FDD-4E6C-82B8-CF39510A7E71}"/>
              </a:ext>
            </a:extLst>
          </p:cNvPr>
          <p:cNvPicPr>
            <a:picLocks noChangeAspect="1"/>
          </p:cNvPicPr>
          <p:nvPr/>
        </p:nvPicPr>
        <p:blipFill>
          <a:blip r:embed="rId4"/>
          <a:stretch>
            <a:fillRect/>
          </a:stretch>
        </p:blipFill>
        <p:spPr>
          <a:xfrm>
            <a:off x="4374529" y="1743598"/>
            <a:ext cx="4140821" cy="1965760"/>
          </a:xfrm>
          <a:prstGeom prst="rect">
            <a:avLst/>
          </a:prstGeom>
          <a:ln w="38100">
            <a:solidFill>
              <a:srgbClr val="FFC000"/>
            </a:solidFill>
          </a:ln>
        </p:spPr>
      </p:pic>
      <p:pic>
        <p:nvPicPr>
          <p:cNvPr id="6" name="Picture 5">
            <a:extLst>
              <a:ext uri="{FF2B5EF4-FFF2-40B4-BE49-F238E27FC236}">
                <a16:creationId xmlns:a16="http://schemas.microsoft.com/office/drawing/2014/main" id="{57976784-7D00-4FB0-AD27-088120A14F29}"/>
              </a:ext>
            </a:extLst>
          </p:cNvPr>
          <p:cNvPicPr>
            <a:picLocks noChangeAspect="1"/>
          </p:cNvPicPr>
          <p:nvPr/>
        </p:nvPicPr>
        <p:blipFill>
          <a:blip r:embed="rId5"/>
          <a:stretch>
            <a:fillRect/>
          </a:stretch>
        </p:blipFill>
        <p:spPr>
          <a:xfrm>
            <a:off x="866847" y="3728396"/>
            <a:ext cx="1607344" cy="1607344"/>
          </a:xfrm>
          <a:prstGeom prst="rect">
            <a:avLst/>
          </a:prstGeom>
          <a:ln w="38100">
            <a:solidFill>
              <a:srgbClr val="FFC000"/>
            </a:solidFill>
          </a:ln>
        </p:spPr>
      </p:pic>
      <p:pic>
        <p:nvPicPr>
          <p:cNvPr id="8" name="Picture 7">
            <a:extLst>
              <a:ext uri="{FF2B5EF4-FFF2-40B4-BE49-F238E27FC236}">
                <a16:creationId xmlns:a16="http://schemas.microsoft.com/office/drawing/2014/main" id="{8500C7EC-8920-44AF-B597-85204B8A279A}"/>
              </a:ext>
            </a:extLst>
          </p:cNvPr>
          <p:cNvPicPr>
            <a:picLocks noChangeAspect="1"/>
          </p:cNvPicPr>
          <p:nvPr/>
        </p:nvPicPr>
        <p:blipFill>
          <a:blip r:embed="rId6"/>
          <a:stretch>
            <a:fillRect/>
          </a:stretch>
        </p:blipFill>
        <p:spPr>
          <a:xfrm>
            <a:off x="5488063" y="3986895"/>
            <a:ext cx="1607344" cy="1607344"/>
          </a:xfrm>
          <a:prstGeom prst="rect">
            <a:avLst/>
          </a:prstGeom>
          <a:ln w="38100">
            <a:solidFill>
              <a:srgbClr val="FFC000"/>
            </a:solidFill>
          </a:ln>
        </p:spPr>
      </p:pic>
    </p:spTree>
    <p:extLst>
      <p:ext uri="{BB962C8B-B14F-4D97-AF65-F5344CB8AC3E}">
        <p14:creationId xmlns:p14="http://schemas.microsoft.com/office/powerpoint/2010/main" val="1772555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D9DCEC-5F45-493E-ACCE-E1E8F16A1F9A}"/>
              </a:ext>
            </a:extLst>
          </p:cNvPr>
          <p:cNvPicPr>
            <a:picLocks noChangeAspect="1"/>
          </p:cNvPicPr>
          <p:nvPr/>
        </p:nvPicPr>
        <p:blipFill>
          <a:blip r:embed="rId3"/>
          <a:stretch>
            <a:fillRect/>
          </a:stretch>
        </p:blipFill>
        <p:spPr>
          <a:xfrm>
            <a:off x="836712" y="1358726"/>
            <a:ext cx="2469393" cy="1592758"/>
          </a:xfrm>
          <a:prstGeom prst="rect">
            <a:avLst/>
          </a:prstGeom>
        </p:spPr>
      </p:pic>
      <p:cxnSp>
        <p:nvCxnSpPr>
          <p:cNvPr id="17" name="Straight Connector 13">
            <a:extLst>
              <a:ext uri="{FF2B5EF4-FFF2-40B4-BE49-F238E27FC236}">
                <a16:creationId xmlns:a16="http://schemas.microsoft.com/office/drawing/2014/main" id="{D4BDCD00-BA97-40D8-93CD-0A9CA931BE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51560" y="3429000"/>
            <a:ext cx="1977390" cy="0"/>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ECDF052B-8BD2-4F24-B0AB-64CCA21BC9E2}"/>
              </a:ext>
            </a:extLst>
          </p:cNvPr>
          <p:cNvPicPr>
            <a:picLocks noChangeAspect="1"/>
          </p:cNvPicPr>
          <p:nvPr/>
        </p:nvPicPr>
        <p:blipFill>
          <a:blip r:embed="rId4"/>
          <a:stretch>
            <a:fillRect/>
          </a:stretch>
        </p:blipFill>
        <p:spPr>
          <a:xfrm>
            <a:off x="846836" y="3893728"/>
            <a:ext cx="2459269" cy="1612187"/>
          </a:xfrm>
          <a:prstGeom prst="rect">
            <a:avLst/>
          </a:prstGeom>
        </p:spPr>
      </p:pic>
      <p:cxnSp>
        <p:nvCxnSpPr>
          <p:cNvPr id="16" name="Straight Connector 15">
            <a:extLst>
              <a:ext uri="{FF2B5EF4-FFF2-40B4-BE49-F238E27FC236}">
                <a16:creationId xmlns:a16="http://schemas.microsoft.com/office/drawing/2014/main" id="{2D631E40-F51C-4828-B23B-DF9035132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EC8D1144-0F2F-457D-AE2E-C776E4380D1F}"/>
              </a:ext>
            </a:extLst>
          </p:cNvPr>
          <p:cNvPicPr>
            <a:picLocks noChangeAspect="1"/>
          </p:cNvPicPr>
          <p:nvPr/>
        </p:nvPicPr>
        <p:blipFill>
          <a:blip r:embed="rId5"/>
          <a:stretch>
            <a:fillRect/>
          </a:stretch>
        </p:blipFill>
        <p:spPr>
          <a:xfrm>
            <a:off x="3665007" y="1686514"/>
            <a:ext cx="4638435" cy="3478826"/>
          </a:xfrm>
          <a:prstGeom prst="rect">
            <a:avLst/>
          </a:prstGeom>
        </p:spPr>
      </p:pic>
    </p:spTree>
    <p:extLst>
      <p:ext uri="{BB962C8B-B14F-4D97-AF65-F5344CB8AC3E}">
        <p14:creationId xmlns:p14="http://schemas.microsoft.com/office/powerpoint/2010/main" val="631891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arn(inVertical)">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arn(inVertical)">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BF58082-A1A0-44ED-AF39-2B6175339902}"/>
              </a:ext>
            </a:extLst>
          </p:cNvPr>
          <p:cNvPicPr>
            <a:picLocks noChangeAspect="1"/>
          </p:cNvPicPr>
          <p:nvPr/>
        </p:nvPicPr>
        <p:blipFill rotWithShape="1">
          <a:blip r:embed="rId3"/>
          <a:srcRect l="7470" r="-1" b="-1"/>
          <a:stretch/>
        </p:blipFill>
        <p:spPr>
          <a:xfrm>
            <a:off x="20" y="-66030"/>
            <a:ext cx="725221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67981F-7E51-4C04-A5EC-3116041C95A7}"/>
              </a:ext>
            </a:extLst>
          </p:cNvPr>
          <p:cNvSpPr>
            <a:spLocks noGrp="1"/>
          </p:cNvSpPr>
          <p:nvPr>
            <p:ph idx="4294967295"/>
          </p:nvPr>
        </p:nvSpPr>
        <p:spPr>
          <a:xfrm>
            <a:off x="5648706" y="2434201"/>
            <a:ext cx="3261613" cy="3742762"/>
          </a:xfrm>
        </p:spPr>
        <p:txBody>
          <a:bodyPr vert="horz" lIns="91440" tIns="45720" rIns="91440" bIns="45720" rtlCol="0">
            <a:normAutofit/>
          </a:bodyPr>
          <a:lstStyle/>
          <a:p>
            <a:pPr marL="0"/>
            <a:r>
              <a:rPr lang="en-US" sz="3200" dirty="0" err="1"/>
              <a:t>Awgrymiadau</a:t>
            </a:r>
            <a:r>
              <a:rPr lang="en-US" sz="3200" dirty="0"/>
              <a:t> </a:t>
            </a:r>
            <a:r>
              <a:rPr lang="en-US" sz="3200" dirty="0" err="1"/>
              <a:t>gorau</a:t>
            </a:r>
            <a:r>
              <a:rPr lang="en-US" sz="3200" dirty="0"/>
              <a:t> </a:t>
            </a:r>
            <a:r>
              <a:rPr lang="en-US" sz="3200" dirty="0" err="1"/>
              <a:t>ar</a:t>
            </a:r>
            <a:r>
              <a:rPr lang="en-US" sz="3200" dirty="0"/>
              <a:t> </a:t>
            </a:r>
            <a:r>
              <a:rPr lang="en-US" sz="3200" dirty="0" err="1"/>
              <a:t>gyfer</a:t>
            </a:r>
            <a:r>
              <a:rPr lang="en-US" sz="3200" dirty="0"/>
              <a:t> </a:t>
            </a:r>
            <a:r>
              <a:rPr lang="en-US" sz="3200" dirty="0" err="1"/>
              <a:t>rheoli</a:t>
            </a:r>
            <a:r>
              <a:rPr lang="en-US" sz="3200" dirty="0"/>
              <a:t> </a:t>
            </a:r>
            <a:r>
              <a:rPr lang="en-US" sz="3200" dirty="0" err="1"/>
              <a:t>amser</a:t>
            </a:r>
            <a:r>
              <a:rPr lang="en-US" sz="3200" dirty="0"/>
              <a:t>:</a:t>
            </a:r>
          </a:p>
          <a:p>
            <a:pPr marL="0"/>
            <a:r>
              <a:rPr lang="en-US" sz="3200" dirty="0" err="1"/>
              <a:t>Rhannwch</a:t>
            </a:r>
            <a:r>
              <a:rPr lang="en-US" sz="3200" dirty="0"/>
              <a:t> </a:t>
            </a:r>
            <a:r>
              <a:rPr lang="en-US" sz="3200" dirty="0" err="1"/>
              <a:t>eich</a:t>
            </a:r>
            <a:r>
              <a:rPr lang="en-US" sz="3200" dirty="0"/>
              <a:t> </a:t>
            </a:r>
            <a:r>
              <a:rPr lang="en-US" sz="3200" dirty="0" err="1"/>
              <a:t>awgrymiadau</a:t>
            </a:r>
            <a:r>
              <a:rPr lang="en-US" sz="3200" dirty="0"/>
              <a:t>.</a:t>
            </a:r>
          </a:p>
        </p:txBody>
      </p:sp>
    </p:spTree>
    <p:extLst>
      <p:ext uri="{BB962C8B-B14F-4D97-AF65-F5344CB8AC3E}">
        <p14:creationId xmlns:p14="http://schemas.microsoft.com/office/powerpoint/2010/main" val="152458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506573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4465335"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AAD7DA-C7CD-4FD9-AFAC-C33912245131}"/>
              </a:ext>
            </a:extLst>
          </p:cNvPr>
          <p:cNvSpPr>
            <a:spLocks noGrp="1"/>
          </p:cNvSpPr>
          <p:nvPr>
            <p:ph type="title"/>
          </p:nvPr>
        </p:nvSpPr>
        <p:spPr>
          <a:xfrm>
            <a:off x="603504" y="338328"/>
            <a:ext cx="2907792" cy="2249424"/>
          </a:xfrm>
        </p:spPr>
        <p:txBody>
          <a:bodyPr vert="horz" lIns="91440" tIns="45720" rIns="91440" bIns="45720" rtlCol="0" anchor="b">
            <a:normAutofit/>
          </a:bodyPr>
          <a:lstStyle/>
          <a:p>
            <a:r>
              <a:rPr lang="en-US" sz="4700"/>
              <a:t>Nodwch eich nodau</a:t>
            </a:r>
          </a:p>
        </p:txBody>
      </p:sp>
      <p:pic>
        <p:nvPicPr>
          <p:cNvPr id="4" name="Picture 3">
            <a:extLst>
              <a:ext uri="{FF2B5EF4-FFF2-40B4-BE49-F238E27FC236}">
                <a16:creationId xmlns:a16="http://schemas.microsoft.com/office/drawing/2014/main" id="{B53C83AF-CAD5-499A-AEF1-0E12F0141EB1}"/>
              </a:ext>
            </a:extLst>
          </p:cNvPr>
          <p:cNvPicPr>
            <a:picLocks noChangeAspect="1"/>
          </p:cNvPicPr>
          <p:nvPr/>
        </p:nvPicPr>
        <p:blipFill>
          <a:blip r:embed="rId3"/>
          <a:stretch>
            <a:fillRect/>
          </a:stretch>
        </p:blipFill>
        <p:spPr>
          <a:xfrm>
            <a:off x="5429250" y="401510"/>
            <a:ext cx="3312671" cy="2467939"/>
          </a:xfrm>
          <a:prstGeom prst="rect">
            <a:avLst/>
          </a:prstGeom>
        </p:spPr>
      </p:pic>
      <p:pic>
        <p:nvPicPr>
          <p:cNvPr id="5" name="Picture 4">
            <a:extLst>
              <a:ext uri="{FF2B5EF4-FFF2-40B4-BE49-F238E27FC236}">
                <a16:creationId xmlns:a16="http://schemas.microsoft.com/office/drawing/2014/main" id="{DBEE596C-86AE-403A-8B94-65C31E769AB1}"/>
              </a:ext>
            </a:extLst>
          </p:cNvPr>
          <p:cNvPicPr>
            <a:picLocks noChangeAspect="1"/>
          </p:cNvPicPr>
          <p:nvPr/>
        </p:nvPicPr>
        <p:blipFill>
          <a:blip r:embed="rId4"/>
          <a:stretch>
            <a:fillRect/>
          </a:stretch>
        </p:blipFill>
        <p:spPr>
          <a:xfrm>
            <a:off x="4465335" y="3767131"/>
            <a:ext cx="4276585" cy="1924462"/>
          </a:xfrm>
          <a:prstGeom prst="rect">
            <a:avLst/>
          </a:prstGeom>
        </p:spPr>
      </p:pic>
    </p:spTree>
    <p:extLst>
      <p:ext uri="{BB962C8B-B14F-4D97-AF65-F5344CB8AC3E}">
        <p14:creationId xmlns:p14="http://schemas.microsoft.com/office/powerpoint/2010/main" val="60425216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957A8EB6-4F05-49CB-A13C-1AE019BB90C8}"/>
              </a:ext>
            </a:extLst>
          </p:cNvPr>
          <p:cNvPicPr>
            <a:picLocks noChangeAspect="1"/>
          </p:cNvPicPr>
          <p:nvPr/>
        </p:nvPicPr>
        <p:blipFill rotWithShape="1">
          <a:blip r:embed="rId3"/>
          <a:srcRect l="32095" r="20422" b="-2"/>
          <a:stretch/>
        </p:blipFill>
        <p:spPr>
          <a:xfrm>
            <a:off x="143314" y="171715"/>
            <a:ext cx="4359898" cy="6129087"/>
          </a:xfrm>
          <a:prstGeom prst="rect">
            <a:avLst/>
          </a:prstGeom>
        </p:spPr>
      </p:pic>
      <p:pic>
        <p:nvPicPr>
          <p:cNvPr id="4" name="Picture 3">
            <a:extLst>
              <a:ext uri="{FF2B5EF4-FFF2-40B4-BE49-F238E27FC236}">
                <a16:creationId xmlns:a16="http://schemas.microsoft.com/office/drawing/2014/main" id="{DFD6B1FC-FC7A-4CF9-A760-E2918DF4CAEB}"/>
              </a:ext>
            </a:extLst>
          </p:cNvPr>
          <p:cNvPicPr>
            <a:picLocks noChangeAspect="1"/>
          </p:cNvPicPr>
          <p:nvPr/>
        </p:nvPicPr>
        <p:blipFill rotWithShape="1">
          <a:blip r:embed="rId4"/>
          <a:srcRect l="7673" r="15119" b="-1"/>
          <a:stretch/>
        </p:blipFill>
        <p:spPr>
          <a:xfrm>
            <a:off x="4647696" y="171716"/>
            <a:ext cx="4352990" cy="3171422"/>
          </a:xfrm>
          <a:prstGeom prst="rect">
            <a:avLst/>
          </a:prstGeom>
        </p:spPr>
      </p:pic>
      <p:pic>
        <p:nvPicPr>
          <p:cNvPr id="5" name="Picture 4">
            <a:extLst>
              <a:ext uri="{FF2B5EF4-FFF2-40B4-BE49-F238E27FC236}">
                <a16:creationId xmlns:a16="http://schemas.microsoft.com/office/drawing/2014/main" id="{79FBD475-CF2D-4EF9-B28F-1CFE41196CD4}"/>
              </a:ext>
            </a:extLst>
          </p:cNvPr>
          <p:cNvPicPr>
            <a:picLocks noChangeAspect="1"/>
          </p:cNvPicPr>
          <p:nvPr/>
        </p:nvPicPr>
        <p:blipFill rotWithShape="1">
          <a:blip r:embed="rId5"/>
          <a:srcRect t="8748" r="-4" b="512"/>
          <a:stretch/>
        </p:blipFill>
        <p:spPr>
          <a:xfrm>
            <a:off x="4647696" y="3514856"/>
            <a:ext cx="4339790" cy="2785950"/>
          </a:xfrm>
          <a:prstGeom prst="rect">
            <a:avLst/>
          </a:prstGeom>
        </p:spPr>
      </p:pic>
    </p:spTree>
    <p:extLst>
      <p:ext uri="{BB962C8B-B14F-4D97-AF65-F5344CB8AC3E}">
        <p14:creationId xmlns:p14="http://schemas.microsoft.com/office/powerpoint/2010/main" val="10582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3DF24FB9-37EE-49AE-B564-1C891AF67F53}"/>
              </a:ext>
            </a:extLst>
          </p:cNvPr>
          <p:cNvPicPr>
            <a:picLocks noChangeAspect="1"/>
          </p:cNvPicPr>
          <p:nvPr/>
        </p:nvPicPr>
        <p:blipFill rotWithShape="1">
          <a:blip r:embed="rId3"/>
          <a:srcRect l="18938" r="25545" b="-2"/>
          <a:stretch/>
        </p:blipFill>
        <p:spPr>
          <a:xfrm>
            <a:off x="241298" y="557189"/>
            <a:ext cx="4251513" cy="5743618"/>
          </a:xfrm>
          <a:prstGeom prst="rect">
            <a:avLst/>
          </a:prstGeom>
        </p:spPr>
      </p:pic>
      <p:pic>
        <p:nvPicPr>
          <p:cNvPr id="4" name="Picture 3">
            <a:extLst>
              <a:ext uri="{FF2B5EF4-FFF2-40B4-BE49-F238E27FC236}">
                <a16:creationId xmlns:a16="http://schemas.microsoft.com/office/drawing/2014/main" id="{6F00393A-EF35-454F-BE08-427EB76F6F61}"/>
              </a:ext>
            </a:extLst>
          </p:cNvPr>
          <p:cNvPicPr>
            <a:picLocks noChangeAspect="1"/>
          </p:cNvPicPr>
          <p:nvPr/>
        </p:nvPicPr>
        <p:blipFill rotWithShape="1">
          <a:blip r:embed="rId4"/>
          <a:srcRect l="18055" r="26367" b="-2"/>
          <a:stretch/>
        </p:blipFill>
        <p:spPr>
          <a:xfrm>
            <a:off x="4646531" y="557189"/>
            <a:ext cx="4256170" cy="5743618"/>
          </a:xfrm>
          <a:prstGeom prst="rect">
            <a:avLst/>
          </a:prstGeom>
        </p:spPr>
      </p:pic>
    </p:spTree>
    <p:extLst>
      <p:ext uri="{BB962C8B-B14F-4D97-AF65-F5344CB8AC3E}">
        <p14:creationId xmlns:p14="http://schemas.microsoft.com/office/powerpoint/2010/main" val="3532965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A81FA427-83D8-46C2-B68A-E3A708516C4F}"/>
              </a:ext>
            </a:extLst>
          </p:cNvPr>
          <p:cNvPicPr>
            <a:picLocks noChangeAspect="1"/>
          </p:cNvPicPr>
          <p:nvPr/>
        </p:nvPicPr>
        <p:blipFill rotWithShape="1">
          <a:blip r:embed="rId3"/>
          <a:srcRect l="21263" r="49129" b="1"/>
          <a:stretch/>
        </p:blipFill>
        <p:spPr>
          <a:xfrm>
            <a:off x="241298" y="557189"/>
            <a:ext cx="4251513" cy="5743618"/>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889150A1-1800-4151-A86C-D43AA4F792CC}"/>
              </a:ext>
            </a:extLst>
          </p:cNvPr>
          <p:cNvPicPr>
            <a:picLocks noChangeAspect="1"/>
          </p:cNvPicPr>
          <p:nvPr/>
        </p:nvPicPr>
        <p:blipFill rotWithShape="1">
          <a:blip r:embed="rId4"/>
          <a:srcRect l="14097" r="31379" b="-1"/>
          <a:stretch/>
        </p:blipFill>
        <p:spPr>
          <a:xfrm>
            <a:off x="4646531" y="557189"/>
            <a:ext cx="4256170" cy="5743618"/>
          </a:xfrm>
          <a:prstGeom prst="rect">
            <a:avLst/>
          </a:prstGeom>
        </p:spPr>
      </p:pic>
    </p:spTree>
    <p:extLst>
      <p:ext uri="{BB962C8B-B14F-4D97-AF65-F5344CB8AC3E}">
        <p14:creationId xmlns:p14="http://schemas.microsoft.com/office/powerpoint/2010/main" val="1521517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8E7528F-3210-475E-A269-B0BBA9BFF0AD}"/>
              </a:ext>
            </a:extLst>
          </p:cNvPr>
          <p:cNvPicPr>
            <a:picLocks noChangeAspect="1"/>
          </p:cNvPicPr>
          <p:nvPr/>
        </p:nvPicPr>
        <p:blipFill>
          <a:blip r:embed="rId3"/>
          <a:stretch>
            <a:fillRect/>
          </a:stretch>
        </p:blipFill>
        <p:spPr>
          <a:xfrm>
            <a:off x="1536811" y="490383"/>
            <a:ext cx="4971199" cy="3258813"/>
          </a:xfrm>
          <a:prstGeom prst="rect">
            <a:avLst/>
          </a:prstGeom>
          <a:ln w="38100">
            <a:solidFill>
              <a:schemeClr val="accent1"/>
            </a:solidFill>
          </a:ln>
        </p:spPr>
      </p:pic>
      <p:sp>
        <p:nvSpPr>
          <p:cNvPr id="2" name="Rectangle 1">
            <a:extLst>
              <a:ext uri="{FF2B5EF4-FFF2-40B4-BE49-F238E27FC236}">
                <a16:creationId xmlns:a16="http://schemas.microsoft.com/office/drawing/2014/main" id="{44DF5F86-2FDC-4106-B206-18A616774AF5}"/>
              </a:ext>
            </a:extLst>
          </p:cNvPr>
          <p:cNvSpPr/>
          <p:nvPr/>
        </p:nvSpPr>
        <p:spPr>
          <a:xfrm rot="20706673">
            <a:off x="6325405" y="3918511"/>
            <a:ext cx="2393284"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S.N.O.T.</a:t>
            </a:r>
          </a:p>
        </p:txBody>
      </p:sp>
      <p:sp>
        <p:nvSpPr>
          <p:cNvPr id="3" name="Rectangle 2">
            <a:extLst>
              <a:ext uri="{FF2B5EF4-FFF2-40B4-BE49-F238E27FC236}">
                <a16:creationId xmlns:a16="http://schemas.microsoft.com/office/drawing/2014/main" id="{E53C2387-CFB5-4D23-875D-81B860E3D731}"/>
              </a:ext>
            </a:extLst>
          </p:cNvPr>
          <p:cNvSpPr/>
          <p:nvPr/>
        </p:nvSpPr>
        <p:spPr>
          <a:xfrm rot="20801285">
            <a:off x="1757949" y="4380176"/>
            <a:ext cx="227818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2.5.S.S.</a:t>
            </a:r>
          </a:p>
        </p:txBody>
      </p:sp>
    </p:spTree>
    <p:extLst>
      <p:ext uri="{BB962C8B-B14F-4D97-AF65-F5344CB8AC3E}">
        <p14:creationId xmlns:p14="http://schemas.microsoft.com/office/powerpoint/2010/main" val="3353157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A03E2C1-A59E-48C5-B9EE-797C06F00BA2}"/>
              </a:ext>
            </a:extLst>
          </p:cNvPr>
          <p:cNvPicPr>
            <a:picLocks noGrp="1" noChangeAspect="1"/>
          </p:cNvPicPr>
          <p:nvPr>
            <p:ph idx="1"/>
          </p:nvPr>
        </p:nvPicPr>
        <p:blipFill>
          <a:blip r:embed="rId3"/>
          <a:stretch>
            <a:fillRect/>
          </a:stretch>
        </p:blipFill>
        <p:spPr>
          <a:xfrm>
            <a:off x="482600" y="1179830"/>
            <a:ext cx="8178799" cy="4498338"/>
          </a:xfrm>
          <a:prstGeom prst="rect">
            <a:avLst/>
          </a:prstGeom>
        </p:spPr>
      </p:pic>
    </p:spTree>
    <p:extLst>
      <p:ext uri="{BB962C8B-B14F-4D97-AF65-F5344CB8AC3E}">
        <p14:creationId xmlns:p14="http://schemas.microsoft.com/office/powerpoint/2010/main" val="2299527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062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DA74B21-76A0-4C82-9991-89274D32A55B}"/>
              </a:ext>
            </a:extLst>
          </p:cNvPr>
          <p:cNvPicPr>
            <a:picLocks noGrp="1" noChangeAspect="1"/>
          </p:cNvPicPr>
          <p:nvPr>
            <p:ph idx="1"/>
          </p:nvPr>
        </p:nvPicPr>
        <p:blipFill>
          <a:blip r:embed="rId3"/>
          <a:stretch>
            <a:fillRect/>
          </a:stretch>
        </p:blipFill>
        <p:spPr>
          <a:xfrm>
            <a:off x="1786466" y="643467"/>
            <a:ext cx="5571066" cy="5571066"/>
          </a:xfrm>
          <a:prstGeom prst="rect">
            <a:avLst/>
          </a:prstGeom>
        </p:spPr>
      </p:pic>
    </p:spTree>
    <p:extLst>
      <p:ext uri="{BB962C8B-B14F-4D97-AF65-F5344CB8AC3E}">
        <p14:creationId xmlns:p14="http://schemas.microsoft.com/office/powerpoint/2010/main" val="40016763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C192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A152715-B881-405B-A026-A2096A0E4CE1}"/>
              </a:ext>
            </a:extLst>
          </p:cNvPr>
          <p:cNvPicPr>
            <a:picLocks noGrp="1" noChangeAspect="1"/>
          </p:cNvPicPr>
          <p:nvPr>
            <p:ph idx="1"/>
          </p:nvPr>
        </p:nvPicPr>
        <p:blipFill>
          <a:blip r:embed="rId3"/>
          <a:stretch>
            <a:fillRect/>
          </a:stretch>
        </p:blipFill>
        <p:spPr>
          <a:xfrm>
            <a:off x="482600" y="1731899"/>
            <a:ext cx="8178799" cy="3394202"/>
          </a:xfrm>
          <a:prstGeom prst="rect">
            <a:avLst/>
          </a:prstGeom>
        </p:spPr>
      </p:pic>
    </p:spTree>
    <p:extLst>
      <p:ext uri="{BB962C8B-B14F-4D97-AF65-F5344CB8AC3E}">
        <p14:creationId xmlns:p14="http://schemas.microsoft.com/office/powerpoint/2010/main" val="25858816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F37ED6-31CF-4C43-831B-401622678FD3}"/>
              </a:ext>
            </a:extLst>
          </p:cNvPr>
          <p:cNvPicPr>
            <a:picLocks noChangeAspect="1"/>
          </p:cNvPicPr>
          <p:nvPr/>
        </p:nvPicPr>
        <p:blipFill>
          <a:blip r:embed="rId3"/>
          <a:stretch>
            <a:fillRect/>
          </a:stretch>
        </p:blipFill>
        <p:spPr>
          <a:xfrm>
            <a:off x="482600" y="1942635"/>
            <a:ext cx="3968749" cy="2972730"/>
          </a:xfrm>
          <a:prstGeom prst="rect">
            <a:avLst/>
          </a:prstGeom>
        </p:spPr>
      </p:pic>
      <p:pic>
        <p:nvPicPr>
          <p:cNvPr id="5" name="Picture 4">
            <a:extLst>
              <a:ext uri="{FF2B5EF4-FFF2-40B4-BE49-F238E27FC236}">
                <a16:creationId xmlns:a16="http://schemas.microsoft.com/office/drawing/2014/main" id="{9E7A5BD5-3071-40CE-965D-D40BEF8AFEA4}"/>
              </a:ext>
            </a:extLst>
          </p:cNvPr>
          <p:cNvPicPr>
            <a:picLocks noChangeAspect="1"/>
          </p:cNvPicPr>
          <p:nvPr/>
        </p:nvPicPr>
        <p:blipFill>
          <a:blip r:embed="rId4"/>
          <a:stretch>
            <a:fillRect/>
          </a:stretch>
        </p:blipFill>
        <p:spPr>
          <a:xfrm>
            <a:off x="4692648" y="2263180"/>
            <a:ext cx="3968751" cy="2331640"/>
          </a:xfrm>
          <a:prstGeom prst="rect">
            <a:avLst/>
          </a:prstGeom>
        </p:spPr>
      </p:pic>
    </p:spTree>
    <p:extLst>
      <p:ext uri="{BB962C8B-B14F-4D97-AF65-F5344CB8AC3E}">
        <p14:creationId xmlns:p14="http://schemas.microsoft.com/office/powerpoint/2010/main" val="562751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chorCtr="0">
            <a:noAutofit/>
          </a:bodyPr>
          <a:lstStyle/>
          <a:p>
            <a:pPr>
              <a:buFont typeface="+mj-lt"/>
              <a:buAutoNum type="arabicPeriod"/>
            </a:pPr>
            <a:br>
              <a:rPr lang="en-US" b="1" dirty="0">
                <a:solidFill>
                  <a:srgbClr val="DC2DDB"/>
                </a:solidFill>
                <a:latin typeface="Arial"/>
                <a:cs typeface="Arial"/>
              </a:rPr>
            </a:br>
            <a:br>
              <a:rPr lang="en-US" b="1" dirty="0">
                <a:solidFill>
                  <a:srgbClr val="DC2DDB"/>
                </a:solidFill>
                <a:latin typeface="Arial"/>
                <a:cs typeface="Arial"/>
              </a:rPr>
            </a:br>
            <a:br>
              <a:rPr lang="en-US" b="1" dirty="0">
                <a:solidFill>
                  <a:srgbClr val="DC2DDB"/>
                </a:solidFill>
                <a:latin typeface="Arial"/>
                <a:cs typeface="Arial"/>
              </a:rPr>
            </a:br>
            <a:br>
              <a:rPr lang="en-US" b="1" dirty="0">
                <a:solidFill>
                  <a:srgbClr val="DC2DDB"/>
                </a:solidFill>
                <a:latin typeface="Arial"/>
                <a:cs typeface="Arial"/>
              </a:rPr>
            </a:br>
            <a:br>
              <a:rPr lang="en-US" b="1" dirty="0">
                <a:solidFill>
                  <a:srgbClr val="DC2DDB"/>
                </a:solidFill>
                <a:latin typeface="Arial"/>
                <a:cs typeface="Arial"/>
              </a:rPr>
            </a:br>
            <a:br>
              <a:rPr lang="en-US" b="1" dirty="0">
                <a:solidFill>
                  <a:srgbClr val="DC2DDB"/>
                </a:solidFill>
                <a:latin typeface="Arial"/>
                <a:cs typeface="Arial"/>
              </a:rPr>
            </a:br>
            <a:endParaRPr lang="en-US" b="1" dirty="0">
              <a:solidFill>
                <a:srgbClr val="DC2DDB"/>
              </a:solidFill>
              <a:latin typeface="Arial"/>
              <a:cs typeface="Arial"/>
            </a:endParaRPr>
          </a:p>
        </p:txBody>
      </p:sp>
      <p:pic>
        <p:nvPicPr>
          <p:cNvPr id="7" name="Picture 6"/>
          <p:cNvPicPr/>
          <p:nvPr/>
        </p:nvPicPr>
        <p:blipFill>
          <a:blip r:embed="rId3">
            <a:extLst>
              <a:ext uri="{28A0092B-C50C-407E-A947-70E740481C1C}">
                <a14:useLocalDpi xmlns:a14="http://schemas.microsoft.com/office/drawing/2010/main" val="0"/>
              </a:ext>
            </a:extLst>
          </a:blip>
          <a:srcRect/>
          <a:stretch>
            <a:fillRect/>
          </a:stretch>
        </p:blipFill>
        <p:spPr bwMode="auto">
          <a:xfrm>
            <a:off x="2356186" y="1834930"/>
            <a:ext cx="4281236" cy="2911566"/>
          </a:xfrm>
          <a:prstGeom prst="rect">
            <a:avLst/>
          </a:prstGeom>
          <a:noFill/>
          <a:ln w="38100">
            <a:solidFill>
              <a:schemeClr val="accent1"/>
            </a:solidFill>
          </a:ln>
        </p:spPr>
      </p:pic>
      <p:sp>
        <p:nvSpPr>
          <p:cNvPr id="8" name="TextBox 7"/>
          <p:cNvSpPr txBox="1"/>
          <p:nvPr/>
        </p:nvSpPr>
        <p:spPr>
          <a:xfrm>
            <a:off x="1769645" y="1091289"/>
            <a:ext cx="5604711" cy="738664"/>
          </a:xfrm>
          <a:prstGeom prst="rect">
            <a:avLst/>
          </a:prstGeom>
          <a:noFill/>
        </p:spPr>
        <p:txBody>
          <a:bodyPr wrap="square" rtlCol="0">
            <a:spAutoFit/>
          </a:bodyPr>
          <a:lstStyle/>
          <a:p>
            <a:pPr algn="ctr" defTabSz="342900"/>
            <a:r>
              <a:rPr lang="cy-GB" sz="2100" b="1" dirty="0">
                <a:solidFill>
                  <a:schemeClr val="accent1"/>
                </a:solidFill>
                <a:latin typeface="Calibri"/>
              </a:rPr>
              <a:t>Cofiwch, eich cyfrifoldeb chi yw cadw i fyny gyda’ch astudiaethau.</a:t>
            </a:r>
            <a:r>
              <a:rPr lang="cy-GB" sz="1350" dirty="0">
                <a:solidFill>
                  <a:schemeClr val="accent1"/>
                </a:solidFill>
                <a:latin typeface="Calibri"/>
              </a:rPr>
              <a:t>. </a:t>
            </a:r>
          </a:p>
        </p:txBody>
      </p:sp>
    </p:spTree>
    <p:extLst>
      <p:ext uri="{BB962C8B-B14F-4D97-AF65-F5344CB8AC3E}">
        <p14:creationId xmlns:p14="http://schemas.microsoft.com/office/powerpoint/2010/main" val="1031167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D488AF-E30B-44C6-AF70-A4687DE13B1A}"/>
              </a:ext>
            </a:extLst>
          </p:cNvPr>
          <p:cNvPicPr>
            <a:picLocks noChangeAspect="1"/>
          </p:cNvPicPr>
          <p:nvPr/>
        </p:nvPicPr>
        <p:blipFill>
          <a:blip r:embed="rId3"/>
          <a:stretch>
            <a:fillRect/>
          </a:stretch>
        </p:blipFill>
        <p:spPr>
          <a:xfrm>
            <a:off x="3595793" y="2242463"/>
            <a:ext cx="1952414" cy="2373074"/>
          </a:xfrm>
          <a:prstGeom prst="rect">
            <a:avLst/>
          </a:prstGeom>
        </p:spPr>
      </p:pic>
      <p:sp>
        <p:nvSpPr>
          <p:cNvPr id="6" name="Star: 6 Points 5">
            <a:extLst>
              <a:ext uri="{FF2B5EF4-FFF2-40B4-BE49-F238E27FC236}">
                <a16:creationId xmlns:a16="http://schemas.microsoft.com/office/drawing/2014/main" id="{125DA791-7DA1-4EB7-8B13-0A4179AD492E}"/>
              </a:ext>
            </a:extLst>
          </p:cNvPr>
          <p:cNvSpPr/>
          <p:nvPr/>
        </p:nvSpPr>
        <p:spPr>
          <a:xfrm>
            <a:off x="2160213" y="861604"/>
            <a:ext cx="2228497" cy="1896678"/>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Yn bresennol ym mhob darlith a seminar</a:t>
            </a:r>
          </a:p>
        </p:txBody>
      </p:sp>
      <p:sp>
        <p:nvSpPr>
          <p:cNvPr id="7" name="Star: 6 Points 6">
            <a:extLst>
              <a:ext uri="{FF2B5EF4-FFF2-40B4-BE49-F238E27FC236}">
                <a16:creationId xmlns:a16="http://schemas.microsoft.com/office/drawing/2014/main" id="{10C81FE2-F2B7-46C5-BD33-C1E5DA0CC9F8}"/>
              </a:ext>
            </a:extLst>
          </p:cNvPr>
          <p:cNvSpPr/>
          <p:nvPr/>
        </p:nvSpPr>
        <p:spPr>
          <a:xfrm>
            <a:off x="5548207" y="913811"/>
            <a:ext cx="1952413" cy="1844471"/>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Astudio Annibynnol</a:t>
            </a:r>
          </a:p>
        </p:txBody>
      </p:sp>
      <p:sp>
        <p:nvSpPr>
          <p:cNvPr id="8" name="Star: 6 Points 7">
            <a:extLst>
              <a:ext uri="{FF2B5EF4-FFF2-40B4-BE49-F238E27FC236}">
                <a16:creationId xmlns:a16="http://schemas.microsoft.com/office/drawing/2014/main" id="{ACDC35DA-C3A7-463C-9F4A-2FBB0D409CDA}"/>
              </a:ext>
            </a:extLst>
          </p:cNvPr>
          <p:cNvSpPr/>
          <p:nvPr/>
        </p:nvSpPr>
        <p:spPr>
          <a:xfrm>
            <a:off x="311084" y="2405120"/>
            <a:ext cx="2092751" cy="1797321"/>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Amser i gyrchu adnoddau</a:t>
            </a:r>
          </a:p>
        </p:txBody>
      </p:sp>
      <p:sp>
        <p:nvSpPr>
          <p:cNvPr id="9" name="Star: 6 Points 8">
            <a:extLst>
              <a:ext uri="{FF2B5EF4-FFF2-40B4-BE49-F238E27FC236}">
                <a16:creationId xmlns:a16="http://schemas.microsoft.com/office/drawing/2014/main" id="{7320F7C0-2EAC-4A4C-BE61-F6241624D9BD}"/>
              </a:ext>
            </a:extLst>
          </p:cNvPr>
          <p:cNvSpPr/>
          <p:nvPr/>
        </p:nvSpPr>
        <p:spPr>
          <a:xfrm>
            <a:off x="6313602" y="2870639"/>
            <a:ext cx="1668545" cy="1744898"/>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Cyflogaeth am dâl</a:t>
            </a:r>
          </a:p>
        </p:txBody>
      </p:sp>
      <p:sp>
        <p:nvSpPr>
          <p:cNvPr id="10" name="Star: 6 Points 9">
            <a:extLst>
              <a:ext uri="{FF2B5EF4-FFF2-40B4-BE49-F238E27FC236}">
                <a16:creationId xmlns:a16="http://schemas.microsoft.com/office/drawing/2014/main" id="{B995DFCE-E870-4BD0-B795-456482D0B384}"/>
              </a:ext>
            </a:extLst>
          </p:cNvPr>
          <p:cNvSpPr/>
          <p:nvPr/>
        </p:nvSpPr>
        <p:spPr>
          <a:xfrm>
            <a:off x="4836539" y="4262408"/>
            <a:ext cx="1952413" cy="1580695"/>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Chwaraeon a gweithgareddau cymdeithasol</a:t>
            </a:r>
          </a:p>
        </p:txBody>
      </p:sp>
      <p:sp>
        <p:nvSpPr>
          <p:cNvPr id="11" name="Star: 6 Points 10">
            <a:extLst>
              <a:ext uri="{FF2B5EF4-FFF2-40B4-BE49-F238E27FC236}">
                <a16:creationId xmlns:a16="http://schemas.microsoft.com/office/drawing/2014/main" id="{C8CF2A54-13A6-4D64-B9A7-E0B1E35107D0}"/>
              </a:ext>
            </a:extLst>
          </p:cNvPr>
          <p:cNvSpPr/>
          <p:nvPr/>
        </p:nvSpPr>
        <p:spPr>
          <a:xfrm>
            <a:off x="1740157" y="4202441"/>
            <a:ext cx="2092751" cy="1733605"/>
          </a:xfrm>
          <a:prstGeom prst="star6">
            <a:avLst/>
          </a:prstGeom>
          <a:solidFill>
            <a:srgbClr val="FFC000"/>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1350" dirty="0">
                <a:solidFill>
                  <a:schemeClr val="tx1"/>
                </a:solidFill>
              </a:rPr>
              <a:t>Bywyd personol a theuluol</a:t>
            </a:r>
          </a:p>
        </p:txBody>
      </p:sp>
    </p:spTree>
    <p:extLst>
      <p:ext uri="{BB962C8B-B14F-4D97-AF65-F5344CB8AC3E}">
        <p14:creationId xmlns:p14="http://schemas.microsoft.com/office/powerpoint/2010/main" val="191041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down)">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down)">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77724" y="-2401326"/>
            <a:ext cx="1354979" cy="8062627"/>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BC25B7C-FE17-43A7-8020-207417C98288}"/>
              </a:ext>
            </a:extLst>
          </p:cNvPr>
          <p:cNvPicPr>
            <a:picLocks noChangeAspect="1"/>
          </p:cNvPicPr>
          <p:nvPr/>
        </p:nvPicPr>
        <p:blipFill>
          <a:blip r:embed="rId3"/>
          <a:stretch>
            <a:fillRect/>
          </a:stretch>
        </p:blipFill>
        <p:spPr>
          <a:xfrm>
            <a:off x="965200" y="3257550"/>
            <a:ext cx="2382838" cy="2228850"/>
          </a:xfrm>
          <a:prstGeom prst="rect">
            <a:avLst/>
          </a:prstGeom>
        </p:spPr>
      </p:pic>
      <p:pic>
        <p:nvPicPr>
          <p:cNvPr id="6" name="Picture 5">
            <a:extLst>
              <a:ext uri="{FF2B5EF4-FFF2-40B4-BE49-F238E27FC236}">
                <a16:creationId xmlns:a16="http://schemas.microsoft.com/office/drawing/2014/main" id="{4D92A9AF-C808-4FAC-97D3-D6EDFE5C9804}"/>
              </a:ext>
            </a:extLst>
          </p:cNvPr>
          <p:cNvPicPr>
            <a:picLocks noChangeAspect="1"/>
          </p:cNvPicPr>
          <p:nvPr/>
        </p:nvPicPr>
        <p:blipFill>
          <a:blip r:embed="rId4"/>
          <a:stretch>
            <a:fillRect/>
          </a:stretch>
        </p:blipFill>
        <p:spPr>
          <a:xfrm>
            <a:off x="3416300" y="3257550"/>
            <a:ext cx="2182813" cy="2228850"/>
          </a:xfrm>
          <a:prstGeom prst="rect">
            <a:avLst/>
          </a:prstGeom>
        </p:spPr>
      </p:pic>
      <p:pic>
        <p:nvPicPr>
          <p:cNvPr id="4" name="Picture 3">
            <a:extLst>
              <a:ext uri="{FF2B5EF4-FFF2-40B4-BE49-F238E27FC236}">
                <a16:creationId xmlns:a16="http://schemas.microsoft.com/office/drawing/2014/main" id="{39292898-227A-4D7F-AC7F-B6E8CE04240C}"/>
              </a:ext>
            </a:extLst>
          </p:cNvPr>
          <p:cNvPicPr>
            <a:picLocks noChangeAspect="1"/>
          </p:cNvPicPr>
          <p:nvPr/>
        </p:nvPicPr>
        <p:blipFill>
          <a:blip r:embed="rId5"/>
          <a:stretch>
            <a:fillRect/>
          </a:stretch>
        </p:blipFill>
        <p:spPr>
          <a:xfrm>
            <a:off x="5667375" y="3257550"/>
            <a:ext cx="2846388" cy="2228850"/>
          </a:xfrm>
          <a:prstGeom prst="rect">
            <a:avLst/>
          </a:prstGeom>
        </p:spPr>
      </p:pic>
      <p:sp>
        <p:nvSpPr>
          <p:cNvPr id="2" name="Title 1">
            <a:extLst>
              <a:ext uri="{FF2B5EF4-FFF2-40B4-BE49-F238E27FC236}">
                <a16:creationId xmlns:a16="http://schemas.microsoft.com/office/drawing/2014/main" id="{FEAAD7DA-C7CD-4FD9-AFAC-C33912245131}"/>
              </a:ext>
            </a:extLst>
          </p:cNvPr>
          <p:cNvSpPr>
            <a:spLocks noGrp="1"/>
          </p:cNvSpPr>
          <p:nvPr>
            <p:ph type="title"/>
          </p:nvPr>
        </p:nvSpPr>
        <p:spPr>
          <a:xfrm>
            <a:off x="965199" y="1204109"/>
            <a:ext cx="7517548" cy="857894"/>
          </a:xfrm>
        </p:spPr>
        <p:txBody>
          <a:bodyPr vert="horz" lIns="91440" tIns="45720" rIns="91440" bIns="45720" rtlCol="0" anchor="ctr">
            <a:normAutofit/>
          </a:bodyPr>
          <a:lstStyle/>
          <a:p>
            <a:r>
              <a:rPr lang="en-US" sz="3500" kern="1200">
                <a:solidFill>
                  <a:srgbClr val="FFFFFF"/>
                </a:solidFill>
                <a:latin typeface="+mj-lt"/>
                <a:ea typeface="+mj-ea"/>
                <a:cs typeface="+mj-cs"/>
              </a:rPr>
              <a:t>Cyn:</a:t>
            </a:r>
          </a:p>
        </p:txBody>
      </p:sp>
    </p:spTree>
    <p:extLst>
      <p:ext uri="{BB962C8B-B14F-4D97-AF65-F5344CB8AC3E}">
        <p14:creationId xmlns:p14="http://schemas.microsoft.com/office/powerpoint/2010/main" val="6519042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AD7DA-C7CD-4FD9-AFAC-C33912245131}"/>
              </a:ext>
            </a:extLst>
          </p:cNvPr>
          <p:cNvSpPr>
            <a:spLocks noGrp="1"/>
          </p:cNvSpPr>
          <p:nvPr>
            <p:ph type="title"/>
          </p:nvPr>
        </p:nvSpPr>
        <p:spPr>
          <a:xfrm>
            <a:off x="771525" y="1967266"/>
            <a:ext cx="1971675" cy="2547257"/>
          </a:xfrm>
          <a:noFill/>
        </p:spPr>
        <p:txBody>
          <a:bodyPr anchor="ctr">
            <a:normAutofit/>
          </a:bodyPr>
          <a:lstStyle/>
          <a:p>
            <a:pPr algn="ctr"/>
            <a:r>
              <a:rPr lang="cy-GB" sz="3100">
                <a:solidFill>
                  <a:srgbClr val="FFFFFF"/>
                </a:solidFill>
              </a:rPr>
              <a:t>Yn ystod</a:t>
            </a:r>
            <a:r>
              <a:rPr lang="en-GB" sz="3100">
                <a:solidFill>
                  <a:srgbClr val="FFFFFF"/>
                </a:solidFill>
              </a:rPr>
              <a:t>:</a:t>
            </a:r>
          </a:p>
        </p:txBody>
      </p:sp>
      <p:pic>
        <p:nvPicPr>
          <p:cNvPr id="4" name="Picture 3">
            <a:extLst>
              <a:ext uri="{FF2B5EF4-FFF2-40B4-BE49-F238E27FC236}">
                <a16:creationId xmlns:a16="http://schemas.microsoft.com/office/drawing/2014/main" id="{A5F9A373-100B-480E-98BC-A4F242E5A4B6}"/>
              </a:ext>
            </a:extLst>
          </p:cNvPr>
          <p:cNvPicPr>
            <a:picLocks noChangeAspect="1"/>
          </p:cNvPicPr>
          <p:nvPr/>
        </p:nvPicPr>
        <p:blipFill>
          <a:blip r:embed="rId3"/>
          <a:stretch>
            <a:fillRect/>
          </a:stretch>
        </p:blipFill>
        <p:spPr>
          <a:xfrm>
            <a:off x="3582987" y="1520764"/>
            <a:ext cx="5085525" cy="3814143"/>
          </a:xfrm>
          <a:prstGeom prst="rect">
            <a:avLst/>
          </a:prstGeom>
        </p:spPr>
      </p:pic>
    </p:spTree>
    <p:extLst>
      <p:ext uri="{BB962C8B-B14F-4D97-AF65-F5344CB8AC3E}">
        <p14:creationId xmlns:p14="http://schemas.microsoft.com/office/powerpoint/2010/main" val="33700342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kground pattern&#10;&#10;Description automatically generated">
            <a:extLst>
              <a:ext uri="{FF2B5EF4-FFF2-40B4-BE49-F238E27FC236}">
                <a16:creationId xmlns:a16="http://schemas.microsoft.com/office/drawing/2014/main" id="{6D15D608-48E1-40CA-9B09-70171A0C9B97}"/>
              </a:ext>
            </a:extLst>
          </p:cNvPr>
          <p:cNvPicPr>
            <a:picLocks noChangeAspect="1"/>
          </p:cNvPicPr>
          <p:nvPr/>
        </p:nvPicPr>
        <p:blipFill>
          <a:blip r:embed="rId3"/>
          <a:stretch>
            <a:fillRect/>
          </a:stretch>
        </p:blipFill>
        <p:spPr>
          <a:xfrm>
            <a:off x="639763" y="1844675"/>
            <a:ext cx="2916238" cy="1512888"/>
          </a:xfrm>
          <a:prstGeom prst="rect">
            <a:avLst/>
          </a:prstGeom>
        </p:spPr>
      </p:pic>
      <p:pic>
        <p:nvPicPr>
          <p:cNvPr id="6" name="Picture 5">
            <a:extLst>
              <a:ext uri="{FF2B5EF4-FFF2-40B4-BE49-F238E27FC236}">
                <a16:creationId xmlns:a16="http://schemas.microsoft.com/office/drawing/2014/main" id="{2BBA36F9-69BA-4A20-8722-FE6FD62BC06A}"/>
              </a:ext>
            </a:extLst>
          </p:cNvPr>
          <p:cNvPicPr>
            <a:picLocks noChangeAspect="1"/>
          </p:cNvPicPr>
          <p:nvPr/>
        </p:nvPicPr>
        <p:blipFill>
          <a:blip r:embed="rId4"/>
          <a:stretch>
            <a:fillRect/>
          </a:stretch>
        </p:blipFill>
        <p:spPr>
          <a:xfrm>
            <a:off x="639763" y="3429000"/>
            <a:ext cx="2916238" cy="2863850"/>
          </a:xfrm>
          <a:prstGeom prst="rect">
            <a:avLst/>
          </a:prstGeom>
        </p:spPr>
      </p:pic>
      <p:pic>
        <p:nvPicPr>
          <p:cNvPr id="4" name="Picture 3">
            <a:extLst>
              <a:ext uri="{FF2B5EF4-FFF2-40B4-BE49-F238E27FC236}">
                <a16:creationId xmlns:a16="http://schemas.microsoft.com/office/drawing/2014/main" id="{34EB3DCA-3738-474F-98E6-E77B142FE758}"/>
              </a:ext>
            </a:extLst>
          </p:cNvPr>
          <p:cNvPicPr>
            <a:picLocks noChangeAspect="1"/>
          </p:cNvPicPr>
          <p:nvPr/>
        </p:nvPicPr>
        <p:blipFill>
          <a:blip r:embed="rId5"/>
          <a:stretch>
            <a:fillRect/>
          </a:stretch>
        </p:blipFill>
        <p:spPr>
          <a:xfrm>
            <a:off x="3627438" y="1844675"/>
            <a:ext cx="2406650" cy="1811338"/>
          </a:xfrm>
          <a:prstGeom prst="rect">
            <a:avLst/>
          </a:prstGeom>
        </p:spPr>
      </p:pic>
      <p:pic>
        <p:nvPicPr>
          <p:cNvPr id="8" name="Picture 7" descr="Text&#10;&#10;Description automatically generated with low confidence">
            <a:extLst>
              <a:ext uri="{FF2B5EF4-FFF2-40B4-BE49-F238E27FC236}">
                <a16:creationId xmlns:a16="http://schemas.microsoft.com/office/drawing/2014/main" id="{DD1AC09E-3F8E-4275-98BA-372F22D7B9C1}"/>
              </a:ext>
            </a:extLst>
          </p:cNvPr>
          <p:cNvPicPr>
            <a:picLocks noChangeAspect="1"/>
          </p:cNvPicPr>
          <p:nvPr/>
        </p:nvPicPr>
        <p:blipFill>
          <a:blip r:embed="rId6"/>
          <a:stretch>
            <a:fillRect/>
          </a:stretch>
        </p:blipFill>
        <p:spPr>
          <a:xfrm>
            <a:off x="6107113" y="1844675"/>
            <a:ext cx="2393950" cy="1811338"/>
          </a:xfrm>
          <a:prstGeom prst="rect">
            <a:avLst/>
          </a:prstGeom>
        </p:spPr>
      </p:pic>
      <p:pic>
        <p:nvPicPr>
          <p:cNvPr id="7" name="Picture 6" descr="A person using a computer&#10;&#10;Description automatically generated with medium confidence">
            <a:extLst>
              <a:ext uri="{FF2B5EF4-FFF2-40B4-BE49-F238E27FC236}">
                <a16:creationId xmlns:a16="http://schemas.microsoft.com/office/drawing/2014/main" id="{74F02BFF-15E5-4259-87DE-15080B52D155}"/>
              </a:ext>
            </a:extLst>
          </p:cNvPr>
          <p:cNvPicPr>
            <a:picLocks noChangeAspect="1"/>
          </p:cNvPicPr>
          <p:nvPr/>
        </p:nvPicPr>
        <p:blipFill>
          <a:blip r:embed="rId7"/>
          <a:stretch>
            <a:fillRect/>
          </a:stretch>
        </p:blipFill>
        <p:spPr>
          <a:xfrm>
            <a:off x="3627438" y="3727450"/>
            <a:ext cx="4872038" cy="2566988"/>
          </a:xfrm>
          <a:prstGeom prst="rect">
            <a:avLst/>
          </a:prstGeom>
        </p:spPr>
      </p:pic>
      <p:sp>
        <p:nvSpPr>
          <p:cNvPr id="2" name="Title 1">
            <a:extLst>
              <a:ext uri="{FF2B5EF4-FFF2-40B4-BE49-F238E27FC236}">
                <a16:creationId xmlns:a16="http://schemas.microsoft.com/office/drawing/2014/main" id="{FEAAD7DA-C7CD-4FD9-AFAC-C33912245131}"/>
              </a:ext>
            </a:extLst>
          </p:cNvPr>
          <p:cNvSpPr>
            <a:spLocks noGrp="1"/>
          </p:cNvSpPr>
          <p:nvPr>
            <p:ph type="title"/>
          </p:nvPr>
        </p:nvSpPr>
        <p:spPr>
          <a:xfrm>
            <a:off x="628650" y="184805"/>
            <a:ext cx="7886700" cy="1505883"/>
          </a:xfrm>
        </p:spPr>
        <p:txBody>
          <a:bodyPr anchor="ctr">
            <a:normAutofit/>
          </a:bodyPr>
          <a:lstStyle/>
          <a:p>
            <a:r>
              <a:rPr lang="cy-GB" sz="4500"/>
              <a:t>Yn ystod</a:t>
            </a:r>
            <a:r>
              <a:rPr lang="en-GB" sz="4500"/>
              <a:t>:</a:t>
            </a:r>
          </a:p>
        </p:txBody>
      </p:sp>
    </p:spTree>
    <p:extLst>
      <p:ext uri="{BB962C8B-B14F-4D97-AF65-F5344CB8AC3E}">
        <p14:creationId xmlns:p14="http://schemas.microsoft.com/office/powerpoint/2010/main" val="3468849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AD7DA-C7CD-4FD9-AFAC-C33912245131}"/>
              </a:ext>
            </a:extLst>
          </p:cNvPr>
          <p:cNvSpPr>
            <a:spLocks noGrp="1"/>
          </p:cNvSpPr>
          <p:nvPr>
            <p:ph type="title"/>
          </p:nvPr>
        </p:nvSpPr>
        <p:spPr>
          <a:xfrm>
            <a:off x="837373" y="655128"/>
            <a:ext cx="3460439" cy="1499616"/>
          </a:xfrm>
        </p:spPr>
        <p:txBody>
          <a:bodyPr vert="horz" lIns="91440" tIns="45720" rIns="91440" bIns="45720" rtlCol="0" anchor="b">
            <a:normAutofit/>
          </a:bodyPr>
          <a:lstStyle/>
          <a:p>
            <a:r>
              <a:rPr lang="en-US" sz="3700"/>
              <a:t>Wedi:</a:t>
            </a:r>
          </a:p>
        </p:txBody>
      </p:sp>
      <p:sp>
        <p:nvSpPr>
          <p:cNvPr id="13" name="Rectangle 1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5228"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91533" y="73152"/>
            <a:ext cx="884223" cy="232963"/>
            <a:chOff x="7763256" y="73152"/>
            <a:chExt cx="1178966" cy="232963"/>
          </a:xfrm>
        </p:grpSpPr>
        <p:sp>
          <p:nvSpPr>
            <p:cNvPr id="16"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80B0FBD8-990E-49E8-8D51-987B5DA3E41E}"/>
              </a:ext>
            </a:extLst>
          </p:cNvPr>
          <p:cNvPicPr>
            <a:picLocks noChangeAspect="1"/>
          </p:cNvPicPr>
          <p:nvPr/>
        </p:nvPicPr>
        <p:blipFill>
          <a:blip r:embed="rId3"/>
          <a:stretch>
            <a:fillRect/>
          </a:stretch>
        </p:blipFill>
        <p:spPr>
          <a:xfrm>
            <a:off x="4859877" y="936344"/>
            <a:ext cx="4190207" cy="1403719"/>
          </a:xfrm>
          <a:prstGeom prst="rect">
            <a:avLst/>
          </a:prstGeom>
        </p:spPr>
      </p:pic>
      <p:sp>
        <p:nvSpPr>
          <p:cNvPr id="37" name="Rectangle 3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455228"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a:extLst>
              <a:ext uri="{FF2B5EF4-FFF2-40B4-BE49-F238E27FC236}">
                <a16:creationId xmlns:a16="http://schemas.microsoft.com/office/drawing/2014/main" id="{A7378266-E7B2-4057-A516-5C8765A6DCE8}"/>
              </a:ext>
            </a:extLst>
          </p:cNvPr>
          <p:cNvPicPr>
            <a:picLocks noChangeAspect="1"/>
          </p:cNvPicPr>
          <p:nvPr/>
        </p:nvPicPr>
        <p:blipFill>
          <a:blip r:embed="rId4"/>
          <a:stretch>
            <a:fillRect/>
          </a:stretch>
        </p:blipFill>
        <p:spPr>
          <a:xfrm>
            <a:off x="794143" y="3315854"/>
            <a:ext cx="3725725" cy="3455611"/>
          </a:xfrm>
          <a:prstGeom prst="rect">
            <a:avLst/>
          </a:prstGeom>
        </p:spPr>
      </p:pic>
      <p:pic>
        <p:nvPicPr>
          <p:cNvPr id="5" name="Picture 4" descr="Text&#10;&#10;Description automatically generated">
            <a:extLst>
              <a:ext uri="{FF2B5EF4-FFF2-40B4-BE49-F238E27FC236}">
                <a16:creationId xmlns:a16="http://schemas.microsoft.com/office/drawing/2014/main" id="{07F05371-CCD0-49FA-9790-D1BD6387ABCA}"/>
              </a:ext>
            </a:extLst>
          </p:cNvPr>
          <p:cNvPicPr>
            <a:picLocks noChangeAspect="1"/>
          </p:cNvPicPr>
          <p:nvPr/>
        </p:nvPicPr>
        <p:blipFill>
          <a:blip r:embed="rId5"/>
          <a:stretch>
            <a:fillRect/>
          </a:stretch>
        </p:blipFill>
        <p:spPr>
          <a:xfrm>
            <a:off x="4859878" y="3886114"/>
            <a:ext cx="4190207" cy="2315090"/>
          </a:xfrm>
          <a:prstGeom prst="rect">
            <a:avLst/>
          </a:prstGeom>
        </p:spPr>
      </p:pic>
    </p:spTree>
    <p:extLst>
      <p:ext uri="{BB962C8B-B14F-4D97-AF65-F5344CB8AC3E}">
        <p14:creationId xmlns:p14="http://schemas.microsoft.com/office/powerpoint/2010/main" val="1198461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5" name="Title 4">
            <a:extLst>
              <a:ext uri="{FF2B5EF4-FFF2-40B4-BE49-F238E27FC236}">
                <a16:creationId xmlns:a16="http://schemas.microsoft.com/office/drawing/2014/main" id="{476B43D3-7A45-4961-8A58-90B61DECB312}"/>
              </a:ext>
            </a:extLst>
          </p:cNvPr>
          <p:cNvSpPr>
            <a:spLocks noGrp="1"/>
          </p:cNvSpPr>
          <p:nvPr>
            <p:ph type="title"/>
          </p:nvPr>
        </p:nvSpPr>
        <p:spPr>
          <a:xfrm>
            <a:off x="630936" y="818457"/>
            <a:ext cx="2491737" cy="2975876"/>
          </a:xfrm>
        </p:spPr>
        <p:txBody>
          <a:bodyPr vert="horz" lIns="91440" tIns="45720" rIns="91440" bIns="45720" rtlCol="0" anchor="b">
            <a:normAutofit/>
          </a:bodyPr>
          <a:lstStyle/>
          <a:p>
            <a:r>
              <a:rPr lang="en-US" sz="3200" kern="1200">
                <a:solidFill>
                  <a:schemeClr val="tx1"/>
                </a:solidFill>
                <a:latin typeface="+mj-lt"/>
                <a:ea typeface="+mj-ea"/>
                <a:cs typeface="+mj-cs"/>
              </a:rPr>
              <a:t>Ethol cynrychiolydd</a:t>
            </a:r>
          </a:p>
        </p:txBody>
      </p:sp>
      <p:cxnSp>
        <p:nvCxnSpPr>
          <p:cNvPr id="12" name="Straight Connector 11">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267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C41C183-ADAF-463D-9060-0D7C04829667}"/>
              </a:ext>
            </a:extLst>
          </p:cNvPr>
          <p:cNvPicPr>
            <a:picLocks noChangeAspect="1"/>
          </p:cNvPicPr>
          <p:nvPr/>
        </p:nvPicPr>
        <p:blipFill>
          <a:blip r:embed="rId3"/>
          <a:stretch>
            <a:fillRect/>
          </a:stretch>
        </p:blipFill>
        <p:spPr>
          <a:xfrm>
            <a:off x="4008508" y="1015294"/>
            <a:ext cx="4827411" cy="4827411"/>
          </a:xfrm>
          <a:prstGeom prst="rect">
            <a:avLst/>
          </a:prstGeom>
        </p:spPr>
      </p:pic>
    </p:spTree>
    <p:extLst>
      <p:ext uri="{BB962C8B-B14F-4D97-AF65-F5344CB8AC3E}">
        <p14:creationId xmlns:p14="http://schemas.microsoft.com/office/powerpoint/2010/main" val="219854509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D7979B-E3A0-43A0-AF33-197ABF04134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C23EF89-EA42-4332-80A4-A7AC9FC3E2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97368C-E78C-4ED3-84CD-87438A68D17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3898</TotalTime>
  <Words>678</Words>
  <Application>Microsoft Office PowerPoint</Application>
  <PresentationFormat>On-screen Show (4:3)</PresentationFormat>
  <Paragraphs>99</Paragraphs>
  <Slides>27</Slides>
  <Notes>27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27</vt:i4>
      </vt:variant>
    </vt:vector>
  </HeadingPairs>
  <TitlesOfParts>
    <vt:vector size="33" baseType="lpstr">
      <vt:lpstr>Arial</vt:lpstr>
      <vt:lpstr>Calibri</vt:lpstr>
      <vt:lpstr>Calibri Light</vt:lpstr>
      <vt:lpstr>Tw Cen MT</vt:lpstr>
      <vt:lpstr>Office Theme</vt:lpstr>
      <vt:lpstr>Custom Design</vt:lpstr>
      <vt:lpstr>PowerPoint Presentation</vt:lpstr>
      <vt:lpstr>PowerPoint Presentation</vt:lpstr>
      <vt:lpstr>PowerPoint Presentation</vt:lpstr>
      <vt:lpstr>Cwestiynau i’w hystyried</vt:lpstr>
      <vt:lpstr>PowerPoint Presentation</vt:lpstr>
      <vt:lpstr>Amserlen</vt:lpstr>
      <vt:lpstr>Gwneud yn fawr o ddarlithoedd</vt:lpstr>
      <vt:lpstr>Darlithoedd wyneb yn wyneb</vt:lpstr>
      <vt:lpstr>Darlithoedd ar Teams</vt:lpstr>
      <vt:lpstr>PowerPoint Presentation</vt:lpstr>
      <vt:lpstr>PowerPoint Presentation</vt:lpstr>
      <vt:lpstr>Nodwch eich nodau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lpstr>Cyn:</vt:lpstr>
      <vt:lpstr>Yn ystod:</vt:lpstr>
      <vt:lpstr>Yn ystod:</vt:lpstr>
      <vt:lpstr>Wedi:</vt:lpstr>
      <vt:lpstr>Ethol cynrychiolydd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249</cp:revision>
  <dcterms:created xsi:type="dcterms:W3CDTF">2017-02-08T11:33:06Z</dcterms:created>
  <dcterms:modified xsi:type="dcterms:W3CDTF">2021-09-20T21:27:21Z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