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364" r:id="rId2"/>
    <p:sldId id="383" r:id="rId3"/>
    <p:sldId id="387" r:id="rId4"/>
    <p:sldId id="395" r:id="rId5"/>
    <p:sldId id="396" r:id="rId6"/>
    <p:sldId id="402" r:id="rId7"/>
    <p:sldId id="398" r:id="rId8"/>
    <p:sldId id="399" r:id="rId9"/>
    <p:sldId id="4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7BC4AD-DC07-F317-3353-354A20DE47FC}" v="104" dt="2026-07-17T17:55:35.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2"/>
    <p:restoredTop sz="94716"/>
  </p:normalViewPr>
  <p:slideViewPr>
    <p:cSldViewPr snapToGrid="0" showGuides="1">
      <p:cViewPr varScale="1">
        <p:scale>
          <a:sx n="103" d="100"/>
          <a:sy n="103" d="100"/>
        </p:scale>
        <p:origin x="800"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6DB82C-27FC-4B2D-B0F8-D83386BA5425}"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01C054-6027-492A-9DA8-358816F3FD9A}" type="slidenum">
              <a:rPr lang="en-US" smtClean="0"/>
              <a:t>‹#›</a:t>
            </a:fld>
            <a:endParaRPr lang="en-US"/>
          </a:p>
        </p:txBody>
      </p:sp>
    </p:spTree>
    <p:extLst>
      <p:ext uri="{BB962C8B-B14F-4D97-AF65-F5344CB8AC3E}">
        <p14:creationId xmlns:p14="http://schemas.microsoft.com/office/powerpoint/2010/main" val="2984232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 a Level 4 Health and Social Care student. Today I'm looking at Working in Teams as a key professional skill — why it matters, how Tuckman's model explains it, and a real practice example.</a:t>
            </a:r>
          </a:p>
        </p:txBody>
      </p:sp>
      <p:sp>
        <p:nvSpPr>
          <p:cNvPr id="4" name="Slide Number Placeholder 3"/>
          <p:cNvSpPr>
            <a:spLocks noGrp="1"/>
          </p:cNvSpPr>
          <p:nvPr>
            <p:ph type="sldNum" sz="quarter" idx="10"/>
          </p:nvPr>
        </p:nvSpPr>
        <p:spPr/>
        <p:txBody>
          <a:bodyPr/>
          <a:lstStyle/>
          <a:p>
            <a:fld id="{F101C054-6027-492A-9DA8-358816F3FD9A}" type="slidenum">
              <a:rPr lang="en-US" smtClean="0"/>
              <a:t>3</a:t>
            </a:fld>
            <a:endParaRPr lang="en-US"/>
          </a:p>
        </p:txBody>
      </p:sp>
    </p:spTree>
    <p:extLst>
      <p:ext uri="{BB962C8B-B14F-4D97-AF65-F5344CB8AC3E}">
        <p14:creationId xmlns:p14="http://schemas.microsoft.com/office/powerpoint/2010/main" val="2572359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is essential for safe, person-</a:t>
            </a:r>
            <a:r>
              <a:rPr lang="en-US" dirty="0" err="1"/>
              <a:t>centred</a:t>
            </a:r>
            <a:r>
              <a:rPr lang="en-US" dirty="0"/>
              <a:t> care. </a:t>
            </a:r>
            <a:r>
              <a:rPr lang="en-US" dirty="0" err="1"/>
              <a:t>Zajac</a:t>
            </a:r>
            <a:r>
              <a:rPr lang="en-US" dirty="0"/>
              <a:t> et al. (2021) show poor teamwork causes errors and near misses, especially during handovers. Shi et al. (2025) found multidisciplinary teams improve patient outcomes. Good teamwork benefits patients through safer care, staff through better collaboration, and </a:t>
            </a:r>
            <a:r>
              <a:rPr lang="en-US" dirty="0" err="1"/>
              <a:t>organisations</a:t>
            </a:r>
            <a:r>
              <a:rPr lang="en-US" dirty="0"/>
              <a:t> through reputation and registration standards. Without it, we risk communication breakdowns and patient harm.</a:t>
            </a:r>
          </a:p>
        </p:txBody>
      </p:sp>
      <p:sp>
        <p:nvSpPr>
          <p:cNvPr id="4" name="Slide Number Placeholder 3"/>
          <p:cNvSpPr>
            <a:spLocks noGrp="1"/>
          </p:cNvSpPr>
          <p:nvPr>
            <p:ph type="sldNum" sz="quarter" idx="10"/>
          </p:nvPr>
        </p:nvSpPr>
        <p:spPr/>
        <p:txBody>
          <a:bodyPr/>
          <a:lstStyle/>
          <a:p>
            <a:fld id="{F101C054-6027-492A-9DA8-358816F3FD9A}" type="slidenum">
              <a:rPr lang="en-US" smtClean="0"/>
              <a:t>4</a:t>
            </a:fld>
            <a:endParaRPr lang="en-US"/>
          </a:p>
        </p:txBody>
      </p:sp>
    </p:spTree>
    <p:extLst>
      <p:ext uri="{BB962C8B-B14F-4D97-AF65-F5344CB8AC3E}">
        <p14:creationId xmlns:p14="http://schemas.microsoft.com/office/powerpoint/2010/main" val="143773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 applying Tuckman's Team Development Model — five stages: Forming, Storming, Norming, Performing, Adjourning (</a:t>
            </a:r>
            <a:r>
              <a:rPr lang="en-US" dirty="0" err="1"/>
              <a:t>Dudding</a:t>
            </a:r>
            <a:r>
              <a:rPr lang="en-US" dirty="0"/>
              <a:t> et al., 2023). It helps professionals manage conflict, adapt to change, and communicate effectively in multidisciplinary teams.</a:t>
            </a:r>
          </a:p>
        </p:txBody>
      </p:sp>
      <p:sp>
        <p:nvSpPr>
          <p:cNvPr id="4" name="Slide Number Placeholder 3"/>
          <p:cNvSpPr>
            <a:spLocks noGrp="1"/>
          </p:cNvSpPr>
          <p:nvPr>
            <p:ph type="sldNum" sz="quarter" idx="10"/>
          </p:nvPr>
        </p:nvSpPr>
        <p:spPr/>
        <p:txBody>
          <a:bodyPr/>
          <a:lstStyle/>
          <a:p>
            <a:fld id="{F101C054-6027-492A-9DA8-358816F3FD9A}" type="slidenum">
              <a:rPr lang="en-US" smtClean="0"/>
              <a:t>5</a:t>
            </a:fld>
            <a:endParaRPr lang="en-US"/>
          </a:p>
        </p:txBody>
      </p:sp>
    </p:spTree>
    <p:extLst>
      <p:ext uri="{BB962C8B-B14F-4D97-AF65-F5344CB8AC3E}">
        <p14:creationId xmlns:p14="http://schemas.microsoft.com/office/powerpoint/2010/main" val="1847288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a real example: a hospital discharge team — nurse, physiotherapist, social worker — planning to send an older patient home. They form, disagree over safety, agree a shared care plan, deliver it smoothly, then follow up (</a:t>
            </a:r>
            <a:r>
              <a:rPr lang="en-US" dirty="0" err="1"/>
              <a:t>Panagioti</a:t>
            </a:r>
            <a:r>
              <a:rPr lang="en-US" dirty="0"/>
              <a:t> et al., 2022). The result: safer discharge and lower readmission risk.</a:t>
            </a:r>
          </a:p>
        </p:txBody>
      </p:sp>
      <p:sp>
        <p:nvSpPr>
          <p:cNvPr id="4" name="Slide Number Placeholder 3"/>
          <p:cNvSpPr>
            <a:spLocks noGrp="1"/>
          </p:cNvSpPr>
          <p:nvPr>
            <p:ph type="sldNum" sz="quarter" idx="10"/>
          </p:nvPr>
        </p:nvSpPr>
        <p:spPr/>
        <p:txBody>
          <a:bodyPr/>
          <a:lstStyle/>
          <a:p>
            <a:fld id="{F101C054-6027-492A-9DA8-358816F3FD9A}" type="slidenum">
              <a:rPr lang="en-US" smtClean="0"/>
              <a:t>6</a:t>
            </a:fld>
            <a:endParaRPr lang="en-US"/>
          </a:p>
        </p:txBody>
      </p:sp>
    </p:spTree>
    <p:extLst>
      <p:ext uri="{BB962C8B-B14F-4D97-AF65-F5344CB8AC3E}">
        <p14:creationId xmlns:p14="http://schemas.microsoft.com/office/powerpoint/2010/main" val="1793890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skill boosts employability and is core to my future care role. My strength is adapting well in group settings; my growth area is building confidence during conflict.</a:t>
            </a:r>
          </a:p>
        </p:txBody>
      </p:sp>
      <p:sp>
        <p:nvSpPr>
          <p:cNvPr id="4" name="Slide Number Placeholder 3"/>
          <p:cNvSpPr>
            <a:spLocks noGrp="1"/>
          </p:cNvSpPr>
          <p:nvPr>
            <p:ph type="sldNum" sz="quarter" idx="10"/>
          </p:nvPr>
        </p:nvSpPr>
        <p:spPr/>
        <p:txBody>
          <a:bodyPr/>
          <a:lstStyle/>
          <a:p>
            <a:fld id="{F101C054-6027-492A-9DA8-358816F3FD9A}" type="slidenum">
              <a:rPr lang="en-US" smtClean="0"/>
              <a:t>7</a:t>
            </a:fld>
            <a:endParaRPr lang="en-US"/>
          </a:p>
        </p:txBody>
      </p:sp>
    </p:spTree>
    <p:extLst>
      <p:ext uri="{BB962C8B-B14F-4D97-AF65-F5344CB8AC3E}">
        <p14:creationId xmlns:p14="http://schemas.microsoft.com/office/powerpoint/2010/main" val="1638165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teamwork underpins safe, coordinated care. Tuckman's model helps manage the natural conflict of storming. It's a skill I'll keep developing throughout my career.</a:t>
            </a:r>
          </a:p>
        </p:txBody>
      </p:sp>
      <p:sp>
        <p:nvSpPr>
          <p:cNvPr id="4" name="Slide Number Placeholder 3"/>
          <p:cNvSpPr>
            <a:spLocks noGrp="1"/>
          </p:cNvSpPr>
          <p:nvPr>
            <p:ph type="sldNum" sz="quarter" idx="10"/>
          </p:nvPr>
        </p:nvSpPr>
        <p:spPr/>
        <p:txBody>
          <a:bodyPr/>
          <a:lstStyle/>
          <a:p>
            <a:fld id="{F101C054-6027-492A-9DA8-358816F3FD9A}" type="slidenum">
              <a:rPr lang="en-US" smtClean="0"/>
              <a:t>8</a:t>
            </a:fld>
            <a:endParaRPr lang="en-US"/>
          </a:p>
        </p:txBody>
      </p:sp>
    </p:spTree>
    <p:extLst>
      <p:ext uri="{BB962C8B-B14F-4D97-AF65-F5344CB8AC3E}">
        <p14:creationId xmlns:p14="http://schemas.microsoft.com/office/powerpoint/2010/main" val="21700114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u="sng" dirty="0"/>
              <a:t>Module Title</a:t>
            </a:r>
            <a:r>
              <a:rPr lang="en-GB" altLang="en-US" dirty="0"/>
              <a:t>: </a:t>
            </a:r>
            <a:r>
              <a:rPr lang="en-GB" altLang="en-US" b="1" dirty="0"/>
              <a:t>Professional Career Development within H&amp;SC</a:t>
            </a:r>
          </a:p>
          <a:p>
            <a:r>
              <a:rPr lang="en-GB" altLang="en-US" u="sng" dirty="0"/>
              <a:t>Module Number</a:t>
            </a:r>
            <a:r>
              <a:rPr lang="en-GB" altLang="en-US" dirty="0"/>
              <a:t>: </a:t>
            </a:r>
            <a:r>
              <a:rPr lang="en-GB" altLang="en-US" b="1" dirty="0"/>
              <a:t>LCHS 4009 (LON)</a:t>
            </a:r>
          </a:p>
          <a:p>
            <a:r>
              <a:rPr lang="en-GB" altLang="en-US" u="sng" dirty="0"/>
              <a:t>Assignment No</a:t>
            </a:r>
            <a:r>
              <a:rPr lang="en-GB" altLang="en-US" b="1" dirty="0"/>
              <a:t>:  ASSIGNMENT 1</a:t>
            </a:r>
          </a:p>
          <a:p>
            <a:r>
              <a:rPr lang="en-GB" altLang="en-US" u="sng" dirty="0"/>
              <a:t>Student Name</a:t>
            </a:r>
            <a:r>
              <a:rPr lang="en-GB" altLang="en-US" b="1" dirty="0"/>
              <a:t>: Felix Ojo</a:t>
            </a:r>
          </a:p>
          <a:p>
            <a:r>
              <a:rPr lang="en-GB" altLang="en-US" u="sng" dirty="0"/>
              <a:t>Student ID</a:t>
            </a:r>
            <a:r>
              <a:rPr lang="en-GB" altLang="en-US" dirty="0"/>
              <a:t>: </a:t>
            </a:r>
            <a:r>
              <a:rPr lang="en-GB" altLang="en-US" b="1" dirty="0"/>
              <a:t>2508025</a:t>
            </a:r>
          </a:p>
          <a:p>
            <a:r>
              <a:rPr lang="en-GB" altLang="en-US" u="sng" dirty="0"/>
              <a:t>Lecturer’s Name</a:t>
            </a:r>
            <a:r>
              <a:rPr lang="en-GB" altLang="en-US" b="1" dirty="0"/>
              <a:t>: </a:t>
            </a:r>
            <a:r>
              <a:rPr lang="en-GB" altLang="en-US" b="1" dirty="0" err="1"/>
              <a:t>Dilhara</a:t>
            </a:r>
            <a:r>
              <a:rPr lang="en-GB" altLang="en-US" b="1" dirty="0"/>
              <a:t> </a:t>
            </a:r>
            <a:r>
              <a:rPr lang="en-GB" altLang="en-US" b="1" dirty="0" err="1"/>
              <a:t>Mampitiya</a:t>
            </a:r>
            <a:endParaRPr lang="en-GB" altLang="en-US"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28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buNone/>
            </a:pPr>
            <a:r>
              <a:rPr lang="en-US" sz="1500"/>
              <a:t>I used AI for proofreading.</a:t>
            </a:r>
            <a:endParaRPr lang="en-US" sz="1500"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17/07/2026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600201"/>
            <a:ext cx="8229600" cy="3916363"/>
          </a:xfrm>
        </p:spPr>
        <p:txBody>
          <a:bodyPr/>
          <a:lstStyle/>
          <a:p>
            <a:pPr marL="0" indent="0" algn="just">
              <a:buNone/>
              <a:defRPr/>
            </a:pPr>
            <a:r>
              <a:rPr lang="en-GB" sz="1500" b="1" dirty="0"/>
              <a:t>About me</a:t>
            </a:r>
          </a:p>
          <a:p>
            <a:pPr algn="just">
              <a:defRPr/>
            </a:pPr>
            <a:r>
              <a:rPr lang="en-GB" sz="1500" b="1" dirty="0"/>
              <a:t>My name is Felix Ojo, a Level 4 Health and Social Care student.</a:t>
            </a:r>
          </a:p>
          <a:p>
            <a:pPr marL="0" indent="0" algn="just">
              <a:buNone/>
              <a:defRPr/>
            </a:pPr>
            <a:endParaRPr lang="en-GB" sz="1500" dirty="0"/>
          </a:p>
          <a:p>
            <a:pPr marL="0" indent="0" algn="just">
              <a:buNone/>
              <a:defRPr/>
            </a:pPr>
            <a:r>
              <a:rPr lang="en-GB" sz="1500" b="1" dirty="0"/>
              <a:t>Objectives of this presentation</a:t>
            </a:r>
          </a:p>
          <a:p>
            <a:pPr algn="just">
              <a:defRPr/>
            </a:pPr>
            <a:r>
              <a:rPr lang="en-GB" sz="1500" b="1" dirty="0"/>
              <a:t>To present Working in Teams as a key professional skill in health and social care.</a:t>
            </a:r>
          </a:p>
          <a:p>
            <a:pPr algn="just">
              <a:defRPr/>
            </a:pPr>
            <a:r>
              <a:rPr lang="en-GB" sz="1500" b="1" dirty="0"/>
              <a:t>To explain why this skill matters in practice, apply Tuckman’s Team Development Model, and give a real practical example from care delivery.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6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163522" y="-234434"/>
            <a:ext cx="9932044" cy="1412472"/>
          </a:xfrm>
        </p:spPr>
        <p:txBody>
          <a:bodyPr/>
          <a:lstStyle/>
          <a:p>
            <a:r>
              <a:rPr lang="en-GB" sz="2800" b="1" dirty="0"/>
              <a:t>Importance of Working in Teams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950000"/>
            <a:ext cx="10657114" cy="4247317"/>
          </a:xfrm>
          <a:prstGeom prst="rect">
            <a:avLst/>
          </a:prstGeom>
          <a:noFill/>
        </p:spPr>
        <p:txBody>
          <a:bodyPr wrap="square">
            <a:spAutoFit/>
          </a:bodyPr>
          <a:lstStyle/>
          <a:p>
            <a:pPr algn="just"/>
            <a:r>
              <a:rPr lang="en-US" sz="1500" b="1" dirty="0"/>
              <a:t>Team working is a fundamental requirement for the provision of safe, quality, person-</a:t>
            </a:r>
            <a:r>
              <a:rPr lang="en-US" sz="1500" b="1" dirty="0" err="1"/>
              <a:t>centred</a:t>
            </a:r>
            <a:r>
              <a:rPr lang="en-US" sz="1500" b="1" dirty="0"/>
              <a:t> care</a:t>
            </a:r>
            <a:r>
              <a:rPr lang="en-GB" sz="1500" b="1" dirty="0"/>
              <a:t>.</a:t>
            </a:r>
          </a:p>
          <a:p>
            <a:pPr algn="just"/>
            <a:endParaRPr lang="en-GB" sz="1500" dirty="0"/>
          </a:p>
          <a:p>
            <a:pPr algn="just"/>
            <a:r>
              <a:rPr lang="en-GB" sz="1500" dirty="0"/>
              <a:t>How does it support:</a:t>
            </a:r>
          </a:p>
          <a:p>
            <a:pPr marL="800100" lvl="1" indent="-342900" algn="just">
              <a:buFont typeface="Arial" panose="020B0604020202020204" pitchFamily="34" charset="0"/>
              <a:buChar char="•"/>
            </a:pPr>
            <a:r>
              <a:rPr lang="en-GB" sz="1500" b="1" dirty="0"/>
              <a:t>Safe and effective care: </a:t>
            </a:r>
            <a:r>
              <a:rPr lang="en-US" sz="1500" dirty="0"/>
              <a:t>Errors and near misses in health facilities continue to be caused by breakdowns in teamwork, clear roles, communication and collaborative decision-making reduce risk during changes of care (</a:t>
            </a:r>
            <a:r>
              <a:rPr lang="en-US" sz="1500" dirty="0" err="1"/>
              <a:t>Zajac</a:t>
            </a:r>
            <a:r>
              <a:rPr lang="en-US" sz="1500" dirty="0"/>
              <a:t> et al., 2021)</a:t>
            </a:r>
            <a:r>
              <a:rPr lang="en-GB" sz="1500" dirty="0"/>
              <a:t>.</a:t>
            </a:r>
          </a:p>
          <a:p>
            <a:pPr marL="800100" lvl="1" indent="-342900" algn="just">
              <a:buFont typeface="Arial" panose="020B0604020202020204" pitchFamily="34" charset="0"/>
              <a:buChar char="•"/>
            </a:pPr>
            <a:r>
              <a:rPr lang="en-US" sz="1500" b="1" dirty="0"/>
              <a:t>Multidisciplinary teamwork: </a:t>
            </a:r>
            <a:r>
              <a:rPr lang="en-US" sz="1500" dirty="0"/>
              <a:t>Patient-reported outcomes, including satisfaction and health </a:t>
            </a:r>
            <a:r>
              <a:rPr lang="en-US" sz="1500" dirty="0" err="1"/>
              <a:t>behaviour</a:t>
            </a:r>
            <a:r>
              <a:rPr lang="en-US" sz="1500" dirty="0"/>
              <a:t>, are enhanced in community and non-hospital settings, as well as in the hospital environment (Shi et al., 2025)</a:t>
            </a:r>
            <a:r>
              <a:rPr lang="en-GB" sz="1500" dirty="0"/>
              <a:t>.</a:t>
            </a:r>
          </a:p>
          <a:p>
            <a:pPr algn="just"/>
            <a:endParaRPr lang="en-GB" sz="1500" i="1" dirty="0"/>
          </a:p>
          <a:p>
            <a:pPr algn="just"/>
            <a:r>
              <a:rPr lang="en-GB" sz="1500" dirty="0"/>
              <a:t>Explain how your chosen skill benefits:</a:t>
            </a:r>
          </a:p>
          <a:p>
            <a:pPr marL="342900" indent="-342900" algn="just">
              <a:buFont typeface="Arial" panose="020B0604020202020204" pitchFamily="34" charset="0"/>
              <a:buChar char="•"/>
            </a:pPr>
            <a:r>
              <a:rPr lang="en-GB" sz="1500" b="1" dirty="0"/>
              <a:t>Service users / patients: </a:t>
            </a:r>
            <a:r>
              <a:rPr lang="en-US" sz="1500" dirty="0"/>
              <a:t>Co-ordinated team working provide safer, consistent and person </a:t>
            </a:r>
            <a:r>
              <a:rPr lang="en-US" sz="1500" dirty="0" err="1"/>
              <a:t>centred</a:t>
            </a:r>
            <a:r>
              <a:rPr lang="en-US" sz="1500" dirty="0"/>
              <a:t> care</a:t>
            </a:r>
            <a:r>
              <a:rPr lang="en-GB" sz="1500" dirty="0"/>
              <a:t>.</a:t>
            </a:r>
          </a:p>
          <a:p>
            <a:pPr marL="342900" indent="-342900" algn="just">
              <a:buFont typeface="Arial" panose="020B0604020202020204" pitchFamily="34" charset="0"/>
              <a:buChar char="•"/>
            </a:pPr>
            <a:r>
              <a:rPr lang="en-GB" sz="1500" b="1" dirty="0"/>
              <a:t>Staff and colleagues: </a:t>
            </a:r>
            <a:r>
              <a:rPr lang="en-US" sz="1500" dirty="0"/>
              <a:t>Effective care depends upon the ability of various professionals to communicate and collaborate effectively with each other</a:t>
            </a:r>
            <a:r>
              <a:rPr lang="en-GB" sz="1500" dirty="0"/>
              <a:t>.</a:t>
            </a:r>
          </a:p>
          <a:p>
            <a:pPr marL="342900" indent="-342900" algn="just">
              <a:buFont typeface="Arial" panose="020B0604020202020204" pitchFamily="34" charset="0"/>
              <a:buChar char="•"/>
            </a:pPr>
            <a:r>
              <a:rPr lang="en-GB" sz="1500" b="1" dirty="0"/>
              <a:t>The organisation: </a:t>
            </a:r>
            <a:r>
              <a:rPr lang="en-US" sz="1500" dirty="0"/>
              <a:t>Strong team working is a professional need for registration and aids reputation building of the </a:t>
            </a:r>
            <a:r>
              <a:rPr lang="en-US" sz="1500" dirty="0" err="1"/>
              <a:t>organisation</a:t>
            </a:r>
            <a:r>
              <a:rPr lang="en-US" sz="1500" dirty="0"/>
              <a:t> for being safe and reliable</a:t>
            </a:r>
            <a:r>
              <a:rPr lang="en-GB" sz="1500" dirty="0"/>
              <a:t>.</a:t>
            </a:r>
          </a:p>
          <a:p>
            <a:pPr algn="just"/>
            <a:endParaRPr lang="en-GB" sz="1500" dirty="0"/>
          </a:p>
          <a:p>
            <a:pPr algn="just"/>
            <a:r>
              <a:rPr lang="en-GB" sz="1500" b="1" i="1" dirty="0"/>
              <a:t>What problems could occur if this skill is not used effectively? </a:t>
            </a:r>
            <a:r>
              <a:rPr lang="en-US" sz="1500" dirty="0"/>
              <a:t>Poor teamwork can lead to communication breakdown, handover failures, and affect patient safety and quality of care (</a:t>
            </a:r>
            <a:r>
              <a:rPr lang="en-US" sz="1500" dirty="0" err="1"/>
              <a:t>Zajac</a:t>
            </a:r>
            <a:r>
              <a:rPr lang="en-US" sz="1500" dirty="0"/>
              <a:t> et al., 2021).</a:t>
            </a:r>
            <a:endParaRPr lang="en-GB"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859844"/>
            <a:ext cx="5752450" cy="4692419"/>
          </a:xfrm>
        </p:spPr>
        <p:txBody>
          <a:bodyPr/>
          <a:lstStyle/>
          <a:p>
            <a:pPr marL="0" indent="0">
              <a:buNone/>
            </a:pPr>
            <a:r>
              <a:rPr lang="en-GB" sz="1500" dirty="0"/>
              <a:t>Model chosen: </a:t>
            </a:r>
            <a:r>
              <a:rPr lang="en-GB" sz="1500" b="1" dirty="0"/>
              <a:t>Tuckman’s Team Development Model</a:t>
            </a:r>
          </a:p>
          <a:p>
            <a:pPr marL="0" indent="0">
              <a:buNone/>
            </a:pPr>
            <a:r>
              <a:rPr lang="en-GB" sz="1500" b="1" dirty="0"/>
              <a:t>What is this model? </a:t>
            </a:r>
            <a:r>
              <a:rPr lang="en-US" sz="1500" dirty="0"/>
              <a:t>A five stage model to comprehend the transition of care teams from initial meeting to effective, coordinated practice </a:t>
            </a:r>
            <a:endParaRPr lang="en-GB" sz="1500" dirty="0"/>
          </a:p>
          <a:p>
            <a:pPr marL="0" indent="0">
              <a:buNone/>
            </a:pPr>
            <a:r>
              <a:rPr lang="en-GB" sz="1500" b="1"/>
              <a:t>What are its key stages? </a:t>
            </a:r>
            <a:endParaRPr lang="en-GB" sz="1500"/>
          </a:p>
          <a:p>
            <a:pPr marL="971550" lvl="2" indent="0">
              <a:buNone/>
            </a:pPr>
            <a:r>
              <a:rPr lang="en-GB" sz="1500" b="1" dirty="0"/>
              <a:t>Forming</a:t>
            </a:r>
            <a:r>
              <a:rPr lang="en-GB" sz="1500" dirty="0"/>
              <a:t> – </a:t>
            </a:r>
            <a:r>
              <a:rPr lang="en-US" sz="1500" dirty="0"/>
              <a:t>introduction and roles clarification for team</a:t>
            </a:r>
          </a:p>
          <a:p>
            <a:pPr marL="971550" lvl="2" indent="0">
              <a:buNone/>
            </a:pPr>
            <a:r>
              <a:rPr lang="en-GB" sz="1500" b="1" dirty="0"/>
              <a:t>Storming</a:t>
            </a:r>
            <a:r>
              <a:rPr lang="en-GB" sz="1500" dirty="0"/>
              <a:t> – differing views surface</a:t>
            </a:r>
          </a:p>
          <a:p>
            <a:pPr marL="971550" lvl="2" indent="0">
              <a:buNone/>
            </a:pPr>
            <a:r>
              <a:rPr lang="en-GB" sz="1500" b="1" dirty="0"/>
              <a:t>Norming</a:t>
            </a:r>
            <a:r>
              <a:rPr lang="en-GB" sz="1500" dirty="0"/>
              <a:t> – </a:t>
            </a:r>
            <a:r>
              <a:rPr lang="en-US" sz="1500" dirty="0"/>
              <a:t>joint targets agreed</a:t>
            </a:r>
          </a:p>
          <a:p>
            <a:pPr marL="971550" lvl="2" indent="0">
              <a:buNone/>
            </a:pPr>
            <a:r>
              <a:rPr lang="en-GB" sz="1500" b="1" dirty="0"/>
              <a:t>Performing</a:t>
            </a:r>
            <a:r>
              <a:rPr lang="en-GB" sz="1500" dirty="0"/>
              <a:t> – coordinated delivery</a:t>
            </a:r>
          </a:p>
          <a:p>
            <a:pPr marL="971550" lvl="2" indent="0">
              <a:buNone/>
            </a:pPr>
            <a:r>
              <a:rPr lang="en-GB" sz="1500" b="1" dirty="0"/>
              <a:t>Adjourning</a:t>
            </a:r>
            <a:r>
              <a:rPr lang="en-GB" sz="1500" dirty="0"/>
              <a:t> – </a:t>
            </a:r>
            <a:r>
              <a:rPr lang="en-US" sz="1500" dirty="0"/>
              <a:t>outcome is discussed/case closed.</a:t>
            </a:r>
            <a:endParaRPr lang="en-GB" sz="1500" dirty="0"/>
          </a:p>
          <a:p>
            <a:pPr marL="0" indent="0">
              <a:buNone/>
            </a:pPr>
            <a:r>
              <a:rPr lang="en-GB" sz="1500" b="1" dirty="0"/>
              <a:t>How does this model help professionals? </a:t>
            </a:r>
          </a:p>
          <a:p>
            <a:pPr marL="0" indent="0">
              <a:buNone/>
            </a:pPr>
            <a:r>
              <a:rPr lang="en-US" sz="1500"/>
              <a:t>It enables practitioners to identify and respond to conflict situations that occur in nature during the storming phase, to be adaptable to change when the workplace changes quickly and to communicate ideas effectively in a multidisciplinary team. </a:t>
            </a:r>
            <a:r>
              <a:rPr lang="en-US" sz="1500">
                <a:ea typeface="+mn-lt"/>
                <a:cs typeface="+mn-lt"/>
              </a:rPr>
              <a:t>(Dudding et al, 2023).</a:t>
            </a:r>
          </a:p>
          <a:p>
            <a:pPr marL="0" indent="0">
              <a:buNone/>
            </a:pPr>
            <a:endParaRPr lang="en-US" sz="15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pic>
        <p:nvPicPr>
          <p:cNvPr id="6" name="Picture 5"/>
          <p:cNvPicPr>
            <a:picLocks noChangeAspect="1"/>
          </p:cNvPicPr>
          <p:nvPr/>
        </p:nvPicPr>
        <p:blipFill>
          <a:blip r:embed="rId3"/>
          <a:stretch>
            <a:fillRect/>
          </a:stretch>
        </p:blipFill>
        <p:spPr>
          <a:xfrm>
            <a:off x="5950424" y="951949"/>
            <a:ext cx="6146042" cy="3425187"/>
          </a:xfrm>
          <a:prstGeom prst="rect">
            <a:avLst/>
          </a:prstGeom>
        </p:spPr>
      </p:pic>
      <p:sp>
        <p:nvSpPr>
          <p:cNvPr id="7" name="TextBox 6"/>
          <p:cNvSpPr txBox="1"/>
          <p:nvPr/>
        </p:nvSpPr>
        <p:spPr>
          <a:xfrm>
            <a:off x="6981283" y="4377136"/>
            <a:ext cx="4084323" cy="461665"/>
          </a:xfrm>
          <a:prstGeom prst="rect">
            <a:avLst/>
          </a:prstGeom>
          <a:noFill/>
        </p:spPr>
        <p:txBody>
          <a:bodyPr wrap="none" rtlCol="0">
            <a:spAutoFit/>
          </a:bodyPr>
          <a:lstStyle/>
          <a:p>
            <a:r>
              <a:rPr lang="en-US" sz="1200" dirty="0">
                <a:latin typeface="+mj-lt"/>
                <a:cs typeface="Times New Roman" panose="02020603050405020304" pitchFamily="18" charset="0"/>
              </a:rPr>
              <a:t>Source: https://www.nulivo.com/blog/best-tuckman-model</a:t>
            </a:r>
          </a:p>
          <a:p>
            <a:endParaRPr lang="en-US" sz="1200" dirty="0">
              <a:latin typeface="+mj-lt"/>
            </a:endParaRPr>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320484" y="902611"/>
            <a:ext cx="9775082" cy="4680520"/>
          </a:xfrm>
        </p:spPr>
        <p:txBody>
          <a:bodyPr/>
          <a:lstStyle/>
          <a:p>
            <a:pPr marL="0" indent="0" algn="just">
              <a:buNone/>
            </a:pPr>
            <a:r>
              <a:rPr lang="en-US" sz="1500" b="1" dirty="0"/>
              <a:t>Through a practical example, the Hospital-to-Home Discharge Team is examined.</a:t>
            </a:r>
          </a:p>
          <a:p>
            <a:pPr marL="0" indent="0" algn="just">
              <a:buNone/>
            </a:pPr>
            <a:r>
              <a:rPr lang="en-GB" sz="1500" b="1" dirty="0"/>
              <a:t>Job role and setting: </a:t>
            </a:r>
            <a:r>
              <a:rPr lang="en-US" sz="1500" dirty="0"/>
              <a:t>Nurse, physiotherapist and social worker working on a hospital ward preparing for an older person to be discharged home</a:t>
            </a:r>
            <a:r>
              <a:rPr lang="en-GB" sz="1500" dirty="0"/>
              <a:t>.</a:t>
            </a:r>
          </a:p>
          <a:p>
            <a:pPr marL="0" indent="0" algn="just">
              <a:buNone/>
            </a:pPr>
            <a:r>
              <a:rPr lang="en-GB" sz="1500" b="1" dirty="0"/>
              <a:t>The situation: </a:t>
            </a:r>
            <a:r>
              <a:rPr lang="en-US" sz="1500" dirty="0"/>
              <a:t>The team needs to determine if the person can safely go back home and what kind of help they will need.</a:t>
            </a:r>
            <a:endParaRPr lang="en-GB" sz="1500" dirty="0"/>
          </a:p>
          <a:p>
            <a:pPr marL="0" indent="0" algn="just">
              <a:buNone/>
            </a:pPr>
            <a:r>
              <a:rPr lang="en-US" sz="1500" b="1" dirty="0"/>
              <a:t>How does the skill influence actions using Tuckman's steps:</a:t>
            </a:r>
            <a:endParaRPr lang="en-GB" sz="1500" b="1" dirty="0"/>
          </a:p>
          <a:p>
            <a:pPr lvl="1" algn="just"/>
            <a:r>
              <a:rPr lang="en-GB" sz="1500" b="1" dirty="0"/>
              <a:t>Forming: </a:t>
            </a:r>
            <a:r>
              <a:rPr lang="en-US" sz="1500" dirty="0"/>
              <a:t>Pre-discharge meeting of the nurse, physiotherapist and social worker to discuss needs.</a:t>
            </a:r>
            <a:endParaRPr lang="en-GB" sz="1500" dirty="0"/>
          </a:p>
          <a:p>
            <a:pPr lvl="1" algn="just"/>
            <a:r>
              <a:rPr lang="en-GB" sz="1500" b="1" dirty="0"/>
              <a:t>Storming: </a:t>
            </a:r>
            <a:r>
              <a:rPr lang="en-US" sz="1500" dirty="0"/>
              <a:t>Disagreement on whether the person can go home safely</a:t>
            </a:r>
            <a:r>
              <a:rPr lang="en-GB" sz="1500" dirty="0"/>
              <a:t>.</a:t>
            </a:r>
          </a:p>
          <a:p>
            <a:pPr lvl="1" algn="just"/>
            <a:r>
              <a:rPr lang="en-GB" sz="1500" b="1" dirty="0"/>
              <a:t>Norming: </a:t>
            </a:r>
            <a:r>
              <a:rPr lang="en-US" sz="1500" dirty="0"/>
              <a:t>Team agrees a common care plan for equipment, mobility support and post care.</a:t>
            </a:r>
            <a:endParaRPr lang="en-GB" sz="1500" dirty="0"/>
          </a:p>
          <a:p>
            <a:pPr lvl="1" algn="just"/>
            <a:r>
              <a:rPr lang="en-GB" sz="1500" b="1" dirty="0"/>
              <a:t>Performing: </a:t>
            </a:r>
            <a:r>
              <a:rPr lang="en-US" sz="1500" dirty="0"/>
              <a:t>Discharge is smooth, all professionals carry out their role.</a:t>
            </a:r>
            <a:r>
              <a:rPr lang="en-GB" sz="1500" dirty="0"/>
              <a:t>.</a:t>
            </a:r>
          </a:p>
          <a:p>
            <a:pPr lvl="1" algn="just"/>
            <a:r>
              <a:rPr lang="en-GB" sz="1500" b="1" dirty="0"/>
              <a:t>Adjourning: </a:t>
            </a:r>
            <a:r>
              <a:rPr lang="en-US" sz="1500" dirty="0"/>
              <a:t>Follow-up visit of the outcome and learning is fed into future planning (</a:t>
            </a:r>
            <a:r>
              <a:rPr lang="en-US" sz="1500" dirty="0" err="1"/>
              <a:t>Panagioti</a:t>
            </a:r>
            <a:r>
              <a:rPr lang="en-US" sz="1500" dirty="0"/>
              <a:t> et al., 2022).</a:t>
            </a:r>
            <a:endParaRPr lang="en-GB" sz="1500" dirty="0"/>
          </a:p>
          <a:p>
            <a:pPr marL="0" indent="0" algn="just">
              <a:buNone/>
            </a:pPr>
            <a:r>
              <a:rPr lang="en-GB" sz="1500" b="1" dirty="0"/>
              <a:t>Impact on care: </a:t>
            </a:r>
            <a:r>
              <a:rPr lang="en-US" sz="1500" dirty="0"/>
              <a:t>Safer, better </a:t>
            </a:r>
            <a:r>
              <a:rPr lang="en-US" sz="1500" dirty="0" err="1"/>
              <a:t>co-ordinated</a:t>
            </a:r>
            <a:r>
              <a:rPr lang="en-US" sz="1500" dirty="0"/>
              <a:t> discharge and more reassured patient and less risk of readmission.</a:t>
            </a:r>
            <a:endParaRPr lang="en-GB" sz="15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133711"/>
            <a:ext cx="11059885" cy="3852427"/>
          </a:xfrm>
        </p:spPr>
        <p:txBody>
          <a:bodyPr/>
          <a:lstStyle/>
          <a:p>
            <a:pPr marL="0" indent="0" algn="just">
              <a:buNone/>
            </a:pPr>
            <a:r>
              <a:rPr lang="en-GB" sz="1500" dirty="0"/>
              <a:t>Why is this skill important for:</a:t>
            </a:r>
          </a:p>
          <a:p>
            <a:pPr lvl="1" algn="just"/>
            <a:r>
              <a:rPr lang="en-GB" sz="1500" b="1" dirty="0"/>
              <a:t>Employability: </a:t>
            </a:r>
            <a:r>
              <a:rPr lang="en-US" sz="1500" dirty="0"/>
              <a:t>Employers appreciate staff who can work confidently across subject areas, and by being a good team worker, I am a more practice ready candidate.</a:t>
            </a:r>
            <a:endParaRPr lang="en-GB" sz="1500" dirty="0"/>
          </a:p>
          <a:p>
            <a:pPr lvl="1" algn="just"/>
            <a:r>
              <a:rPr lang="en-GB" sz="1500" b="1" dirty="0"/>
              <a:t>My future role in health and social care: </a:t>
            </a:r>
            <a:r>
              <a:rPr lang="en-US" sz="1500" dirty="0"/>
              <a:t>Working effectively within multidisciplinary teams will be essential to delivering safe, coordinated, person-</a:t>
            </a:r>
            <a:r>
              <a:rPr lang="en-US" sz="1500" dirty="0" err="1"/>
              <a:t>centred</a:t>
            </a:r>
            <a:r>
              <a:rPr lang="en-US" sz="1500" dirty="0"/>
              <a:t> care as I progress into practice.</a:t>
            </a:r>
            <a:endParaRPr lang="en-GB" sz="1500" dirty="0"/>
          </a:p>
          <a:p>
            <a:pPr marL="0" indent="0" algn="just">
              <a:buNone/>
            </a:pPr>
            <a:r>
              <a:rPr lang="en-US" sz="1500" dirty="0"/>
              <a:t>Regarding my own work:</a:t>
            </a:r>
            <a:endParaRPr lang="en-GB" sz="1500" dirty="0"/>
          </a:p>
          <a:p>
            <a:pPr lvl="1" algn="just"/>
            <a:r>
              <a:rPr lang="en-GB" sz="1500" b="1" dirty="0"/>
              <a:t>Strength: </a:t>
            </a:r>
            <a:r>
              <a:rPr lang="en-US" sz="1500" dirty="0"/>
              <a:t>I can comfortably participate in group discussions and adjust to various roles in a team.</a:t>
            </a:r>
            <a:r>
              <a:rPr lang="en-GB" sz="1500" dirty="0"/>
              <a:t>.</a:t>
            </a:r>
          </a:p>
          <a:p>
            <a:pPr lvl="1" algn="just"/>
            <a:r>
              <a:rPr lang="en-GB" sz="1500" b="1" dirty="0"/>
              <a:t>Area to develop: </a:t>
            </a:r>
            <a:r>
              <a:rPr lang="en-US" sz="1500" dirty="0"/>
              <a:t>Increasing confidence in dealing with disagreement during team storming phase. </a:t>
            </a:r>
            <a:br>
              <a:rPr lang="en-US" sz="1500" dirty="0"/>
            </a:br>
            <a:endParaRPr lang="en-GB" sz="1500" i="1" dirty="0"/>
          </a:p>
          <a:p>
            <a:pPr marL="0" indent="0" algn="just">
              <a:buNone/>
            </a:pPr>
            <a:r>
              <a:rPr lang="en-US" sz="1500" b="1" dirty="0"/>
              <a:t>In summary: </a:t>
            </a:r>
            <a:r>
              <a:rPr lang="en-US" sz="1500" dirty="0"/>
              <a:t>This skill will help me to be ready for practice, my own continuous development and future career planning in health and social care.</a:t>
            </a:r>
            <a:endParaRPr lang="en-GB" sz="15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900718" y="1490165"/>
            <a:ext cx="6172200" cy="857250"/>
          </a:xfrm>
        </p:spPr>
        <p:txBody>
          <a:bodyPr/>
          <a:lstStyle/>
          <a:p>
            <a:r>
              <a:rPr lang="en-GB" altLang="en-US" sz="2800" b="1" dirty="0"/>
              <a:t>Conclusion</a:t>
            </a:r>
            <a:endParaRPr lang="en-GB" altLang="en-US" sz="28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388358" y="2347415"/>
            <a:ext cx="7492621" cy="2647257"/>
          </a:xfrm>
        </p:spPr>
        <p:txBody>
          <a:bodyPr/>
          <a:lstStyle/>
          <a:p>
            <a:pPr marL="0" indent="0">
              <a:buNone/>
            </a:pPr>
            <a:r>
              <a:rPr lang="en-US" sz="1500" dirty="0"/>
              <a:t>Safe, coordinated, person-</a:t>
            </a:r>
            <a:r>
              <a:rPr lang="en-US" sz="1500" dirty="0" err="1"/>
              <a:t>centred</a:t>
            </a:r>
            <a:r>
              <a:rPr lang="en-US" sz="1500" dirty="0"/>
              <a:t> care in health and social care practice depends on working effectively in teams. The model by Tuckman is useful for a practitioner to identify and react positively to the natural conflict that happens in storming stage. My ability to communicate, and work within a team is a continuous learning journey, and will continue to enhance my employability and my ability to care.</a:t>
            </a:r>
            <a:endParaRPr lang="en-GB" altLang="en-US" sz="15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sz="2800" b="1" dirty="0">
                <a:solidFill>
                  <a:srgbClr val="000000"/>
                </a:solidFill>
              </a:rPr>
              <a:t>References List</a:t>
            </a:r>
            <a:endParaRPr lang="en-GB" altLang="en-US" sz="28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600" y="1257402"/>
            <a:ext cx="10972800" cy="4600000"/>
          </a:xfrm>
        </p:spPr>
        <p:txBody>
          <a:bodyPr>
            <a:normAutofit fontScale="97500"/>
          </a:bodyPr>
          <a:lstStyle/>
          <a:p>
            <a:pPr marL="0" indent="0">
              <a:buNone/>
            </a:pPr>
            <a:endParaRPr lang="en-GB" altLang="en-US" sz="1400" i="1" dirty="0"/>
          </a:p>
          <a:p>
            <a:pPr marL="342900" indent="-342900" algn="just">
              <a:buFont typeface="Arial" panose="020B0604020202020204" pitchFamily="34" charset="0"/>
              <a:buChar char="•"/>
            </a:pPr>
            <a:r>
              <a:rPr lang="en-GB" altLang="en-US" sz="1500" dirty="0"/>
              <a:t>Dudding, K., Shorten, A., Bordelon, C., Sanders, A., Wood, T., Smith, T. and Watts, P. (2023) ‘Incubating collaboration for a neonatal scholars writing group’, </a:t>
            </a:r>
            <a:r>
              <a:rPr lang="en-GB" altLang="en-US" sz="1500" i="1" dirty="0"/>
              <a:t>Neonatal Network</a:t>
            </a:r>
            <a:r>
              <a:rPr lang="en-GB" altLang="en-US" sz="1500" dirty="0"/>
              <a:t>, 42(6), pp. 336–341. Available at: https://connect.springerpub.com/content/sgrnn/42/6</a:t>
            </a:r>
          </a:p>
          <a:p>
            <a:pPr marL="342900" indent="-342900" algn="just">
              <a:buFont typeface="Arial" panose="020B0604020202020204" pitchFamily="34" charset="0"/>
              <a:buChar char="•"/>
            </a:pPr>
            <a:r>
              <a:rPr lang="en-GB" altLang="en-US" sz="1500" dirty="0" err="1"/>
              <a:t>Panagioti</a:t>
            </a:r>
            <a:r>
              <a:rPr lang="en-GB" altLang="en-US" sz="1500" dirty="0"/>
              <a:t>, M., Tyler, N. and Hodkinson, A. (2022) ‘Interventions to improve teamwork and wellbeing in primary care settings: a mixed method review’, </a:t>
            </a:r>
            <a:r>
              <a:rPr lang="en-GB" altLang="en-US" sz="1500" i="1" dirty="0"/>
              <a:t>European Journal of Public Health</a:t>
            </a:r>
            <a:r>
              <a:rPr lang="en-GB" altLang="en-US" sz="1500" dirty="0"/>
              <a:t>, 32(Supplement_3), ckac129.043. Available at: https://doi.org/10.1093/eurpub/ckac129.043</a:t>
            </a:r>
          </a:p>
          <a:p>
            <a:pPr marL="342900" indent="-342900" algn="just">
              <a:buFont typeface="Arial" panose="020B0604020202020204" pitchFamily="34" charset="0"/>
              <a:buChar char="•"/>
            </a:pPr>
            <a:r>
              <a:rPr lang="en-GB" altLang="en-US" sz="1500" dirty="0"/>
              <a:t>Shi, Y., Li, H., Yuan, B. and Wang, X. (2025) ‘Effects of multidisciplinary teamwork in non-hospital settings on healthcare and patients with chronic conditions: a systematic review and meta-analysis’, </a:t>
            </a:r>
            <a:r>
              <a:rPr lang="en-GB" altLang="en-US" sz="1500" i="1" dirty="0"/>
              <a:t>BMC Primary Care</a:t>
            </a:r>
            <a:r>
              <a:rPr lang="en-GB" altLang="en-US" sz="1500" dirty="0"/>
              <a:t>, 26, article 110. Available at: https://doi.org/10.1186/s12875-025-02814-0</a:t>
            </a:r>
          </a:p>
          <a:p>
            <a:pPr marL="342900" indent="-342900" algn="just">
              <a:buFont typeface="Arial" panose="020B0604020202020204" pitchFamily="34" charset="0"/>
              <a:buChar char="•"/>
            </a:pPr>
            <a:r>
              <a:rPr lang="en-GB" altLang="en-US" sz="1500" dirty="0"/>
              <a:t>Zajac, S., Woods, A., Tannenbaum, S.I., Salas, E. and Holladay, C.L. (2021) ‘Overcoming challenges to teamwork in healthcare: a team effectiveness framework and evidence-based guidance’, </a:t>
            </a:r>
            <a:r>
              <a:rPr lang="en-GB" altLang="en-US" sz="1500" i="1" dirty="0"/>
              <a:t>Frontiers in Communication</a:t>
            </a:r>
            <a:r>
              <a:rPr lang="en-GB" altLang="en-US" sz="1500" dirty="0"/>
              <a:t>, 6, article 606445. Available at: https://doi.org/10.3389/fcomm.2021.606445</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794</TotalTime>
  <Words>1655</Words>
  <Application>Microsoft Office PowerPoint</Application>
  <PresentationFormat>Widescreen</PresentationFormat>
  <Paragraphs>116</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20140311PresentationUWTSDTemplate</vt:lpstr>
      <vt:lpstr>PowerPoint Presentation</vt:lpstr>
      <vt:lpstr>Acknowledge use of AI</vt:lpstr>
      <vt:lpstr>Introduction</vt:lpstr>
      <vt:lpstr>Importance of Working in Teams in professional practice</vt:lpstr>
      <vt:lpstr>Model or framework linked to your chosen skill</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Felix Olukunmi Ojo (2508025)</cp:lastModifiedBy>
  <cp:revision>60</cp:revision>
  <dcterms:created xsi:type="dcterms:W3CDTF">2025-02-21T18:28:54Z</dcterms:created>
  <dcterms:modified xsi:type="dcterms:W3CDTF">2026-07-17T17:56:14Z</dcterms:modified>
</cp:coreProperties>
</file>