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4"/>
  </p:sldMasterIdLst>
  <p:notesMasterIdLst>
    <p:notesMasterId r:id="rId20"/>
  </p:notesMasterIdLst>
  <p:handoutMasterIdLst>
    <p:handoutMasterId r:id="rId21"/>
  </p:handoutMasterIdLst>
  <p:sldIdLst>
    <p:sldId id="343" r:id="rId5"/>
    <p:sldId id="256" r:id="rId6"/>
    <p:sldId id="257" r:id="rId7"/>
    <p:sldId id="330" r:id="rId8"/>
    <p:sldId id="305" r:id="rId9"/>
    <p:sldId id="338" r:id="rId10"/>
    <p:sldId id="339" r:id="rId11"/>
    <p:sldId id="344" r:id="rId12"/>
    <p:sldId id="340" r:id="rId13"/>
    <p:sldId id="274" r:id="rId14"/>
    <p:sldId id="341" r:id="rId15"/>
    <p:sldId id="345" r:id="rId16"/>
    <p:sldId id="336" r:id="rId17"/>
    <p:sldId id="332" r:id="rId18"/>
    <p:sldId id="346"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1FF2B5-0754-447E-A0C0-19761094FC94}" v="1" dt="2021-11-09T00:36:40.3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725" autoAdjust="0"/>
  </p:normalViewPr>
  <p:slideViewPr>
    <p:cSldViewPr snapToGrid="0">
      <p:cViewPr varScale="1">
        <p:scale>
          <a:sx n="86" d="100"/>
          <a:sy n="86" d="100"/>
        </p:scale>
        <p:origin x="562" y="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11/8/2021</a:t>
            </a:fld>
            <a:endParaRPr lang="en-US" dirty="0"/>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dirty="0"/>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11/8/2021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dirty="0"/>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DC0559-D619-4E56-BF6F-3712370C2150}" type="slidenum">
              <a:rPr lang="en-US" smtClean="0"/>
              <a:t>10</a:t>
            </a:fld>
            <a:endParaRPr lang="en-US" dirty="0"/>
          </a:p>
        </p:txBody>
      </p:sp>
    </p:spTree>
    <p:extLst>
      <p:ext uri="{BB962C8B-B14F-4D97-AF65-F5344CB8AC3E}">
        <p14:creationId xmlns:p14="http://schemas.microsoft.com/office/powerpoint/2010/main" val="27622386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DC0559-D619-4E56-BF6F-3712370C2150}" type="slidenum">
              <a:rPr lang="en-US" smtClean="0"/>
              <a:t>12</a:t>
            </a:fld>
            <a:endParaRPr lang="en-US" dirty="0"/>
          </a:p>
        </p:txBody>
      </p:sp>
    </p:spTree>
    <p:extLst>
      <p:ext uri="{BB962C8B-B14F-4D97-AF65-F5344CB8AC3E}">
        <p14:creationId xmlns:p14="http://schemas.microsoft.com/office/powerpoint/2010/main" val="23111265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3FB0C32-F044-4939-92E4-8BA39B7A391A}"/>
              </a:ext>
              <a:ext uri="{C183D7F6-B498-43B3-948B-1728B52AA6E4}">
                <adec:decorative xmlns:adec="http://schemas.microsoft.com/office/drawing/2017/decorative" val="1"/>
              </a:ext>
            </a:extLst>
          </p:cNvPr>
          <p:cNvSpPr/>
          <p:nvPr userDrawn="1"/>
        </p:nvSpPr>
        <p:spPr>
          <a:xfrm>
            <a:off x="3050" y="-66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584BE8A-3E34-4967-9E7C-13EC8F6A990A}"/>
              </a:ext>
              <a:ext uri="{C183D7F6-B498-43B3-948B-1728B52AA6E4}">
                <adec:decorative xmlns:adec="http://schemas.microsoft.com/office/drawing/2017/decorative" val="1"/>
              </a:ext>
            </a:extLst>
          </p:cNvPr>
          <p:cNvSpPr/>
          <p:nvPr userDrawn="1"/>
        </p:nvSpPr>
        <p:spPr>
          <a:xfrm>
            <a:off x="3050" y="-663"/>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99BFF676-EC35-4FFD-8894-CA4F2830700A}"/>
              </a:ext>
              <a:ext uri="{C183D7F6-B498-43B3-948B-1728B52AA6E4}">
                <adec:decorative xmlns:adec="http://schemas.microsoft.com/office/drawing/2017/decorative" val="1"/>
              </a:ext>
            </a:extLst>
          </p:cNvPr>
          <p:cNvSpPr/>
          <p:nvPr userDrawn="1"/>
        </p:nvSpPr>
        <p:spPr>
          <a:xfrm>
            <a:off x="3050" y="0"/>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Oval 13">
            <a:extLst>
              <a:ext uri="{FF2B5EF4-FFF2-40B4-BE49-F238E27FC236}">
                <a16:creationId xmlns:a16="http://schemas.microsoft.com/office/drawing/2014/main" id="{32DA1557-E095-4C82-B659-3AF550080BB1}"/>
              </a:ext>
              <a:ext uri="{C183D7F6-B498-43B3-948B-1728B52AA6E4}">
                <adec:decorative xmlns:adec="http://schemas.microsoft.com/office/drawing/2017/decorative" val="1"/>
              </a:ext>
            </a:extLst>
          </p:cNvPr>
          <p:cNvSpPr/>
          <p:nvPr userDrawn="1"/>
        </p:nvSpPr>
        <p:spPr>
          <a:xfrm rot="16200000">
            <a:off x="2746250" y="-663"/>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Oval 14">
            <a:extLst>
              <a:ext uri="{FF2B5EF4-FFF2-40B4-BE49-F238E27FC236}">
                <a16:creationId xmlns:a16="http://schemas.microsoft.com/office/drawing/2014/main" id="{9F34E5EF-94D7-4AE0-BDD1-81A3ECDE614C}"/>
              </a:ext>
              <a:ext uri="{C183D7F6-B498-43B3-948B-1728B52AA6E4}">
                <adec:decorative xmlns:adec="http://schemas.microsoft.com/office/drawing/2017/decorative" val="1"/>
              </a:ext>
            </a:extLst>
          </p:cNvPr>
          <p:cNvSpPr/>
          <p:nvPr userDrawn="1"/>
        </p:nvSpPr>
        <p:spPr>
          <a:xfrm rot="16200000">
            <a:off x="77040" y="1193411"/>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Oval 15">
            <a:extLst>
              <a:ext uri="{FF2B5EF4-FFF2-40B4-BE49-F238E27FC236}">
                <a16:creationId xmlns:a16="http://schemas.microsoft.com/office/drawing/2014/main" id="{D829E57E-3199-4AAA-B2D5-F93264FDA0B5}"/>
              </a:ext>
              <a:ext uri="{C183D7F6-B498-43B3-948B-1728B52AA6E4}">
                <adec:decorative xmlns:adec="http://schemas.microsoft.com/office/drawing/2017/decorative" val="1"/>
              </a:ext>
            </a:extLst>
          </p:cNvPr>
          <p:cNvSpPr/>
          <p:nvPr userDrawn="1"/>
        </p:nvSpPr>
        <p:spPr>
          <a:xfrm rot="16200000">
            <a:off x="6442672" y="193606"/>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Tag=CustomerPhoto&#10;Crop=1&#10;Align=N/A">
            <a:extLst>
              <a:ext uri="{FF2B5EF4-FFF2-40B4-BE49-F238E27FC236}">
                <a16:creationId xmlns:a16="http://schemas.microsoft.com/office/drawing/2014/main" id="{8A791822-0971-4E61-A5E4-9AAD258F58E3}"/>
              </a:ext>
            </a:extLst>
          </p:cNvPr>
          <p:cNvPicPr>
            <a:picLocks/>
          </p:cNvPicPr>
          <p:nvPr userDrawn="1"/>
        </p:nvPicPr>
        <p:blipFill>
          <a:blip r:embed="rId2">
            <a:alphaModFix amt="20000"/>
            <a:extLst>
              <a:ext uri="{28A0092B-C50C-407E-A947-70E740481C1C}">
                <a14:useLocalDpi xmlns:a14="http://schemas.microsoft.com/office/drawing/2010/main" val="0"/>
              </a:ext>
            </a:extLst>
          </a:blip>
          <a:stretch>
            <a:fillRect/>
          </a:stretch>
        </p:blipFill>
        <p:spPr>
          <a:xfrm>
            <a:off x="3048" y="-663"/>
            <a:ext cx="12188952" cy="6858000"/>
          </a:xfrm>
          <a:prstGeom prst="rect">
            <a:avLst/>
          </a:prstGeom>
        </p:spPr>
      </p:pic>
      <p:sp>
        <p:nvSpPr>
          <p:cNvPr id="18" name="Title 1">
            <a:extLst>
              <a:ext uri="{FF2B5EF4-FFF2-40B4-BE49-F238E27FC236}">
                <a16:creationId xmlns:a16="http://schemas.microsoft.com/office/drawing/2014/main" id="{B86D7D99-F789-4EDA-861D-B6B994F05F1D}"/>
              </a:ext>
            </a:extLst>
          </p:cNvPr>
          <p:cNvSpPr>
            <a:spLocks noGrp="1"/>
          </p:cNvSpPr>
          <p:nvPr>
            <p:ph type="ctrTitle"/>
          </p:nvPr>
        </p:nvSpPr>
        <p:spPr>
          <a:xfrm>
            <a:off x="1527050" y="1121700"/>
            <a:ext cx="9144000" cy="2387600"/>
          </a:xfrm>
        </p:spPr>
        <p:txBody>
          <a:bodyPr/>
          <a:lstStyle>
            <a:lvl1pPr algn="ctr">
              <a:defRPr>
                <a:solidFill>
                  <a:schemeClr val="bg1"/>
                </a:solidFill>
              </a:defRPr>
            </a:lvl1pPr>
          </a:lstStyle>
          <a:p>
            <a:r>
              <a:rPr lang="en-US">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rPr>
              <a:t>Click to edit Master title style</a:t>
            </a:r>
            <a:endParaRPr lang="en-US" dirty="0">
              <a:solidFill>
                <a:srgbClr val="FFFFFF"/>
              </a:solidFill>
              <a:effectLst>
                <a:outerShdw blurRad="38100" dist="38100" dir="2700000" algn="tl">
                  <a:srgbClr val="000000">
                    <a:alpha val="43137"/>
                  </a:srgbClr>
                </a:outerShdw>
              </a:effectLst>
              <a:ea typeface="Cambria" panose="02040503050406030204" pitchFamily="18" charset="0"/>
              <a:cs typeface="Sabon Next LT" panose="020B0502040204020203" pitchFamily="2" charset="0"/>
            </a:endParaRPr>
          </a:p>
        </p:txBody>
      </p:sp>
      <p:sp>
        <p:nvSpPr>
          <p:cNvPr id="20" name="Text Placeholder 12">
            <a:extLst>
              <a:ext uri="{FF2B5EF4-FFF2-40B4-BE49-F238E27FC236}">
                <a16:creationId xmlns:a16="http://schemas.microsoft.com/office/drawing/2014/main" id="{2B39487B-EA73-4D7B-93AA-D63B49F4DA7F}"/>
              </a:ext>
            </a:extLst>
          </p:cNvPr>
          <p:cNvSpPr>
            <a:spLocks noGrp="1"/>
          </p:cNvSpPr>
          <p:nvPr>
            <p:ph type="body" sz="quarter" idx="15"/>
          </p:nvPr>
        </p:nvSpPr>
        <p:spPr>
          <a:xfrm>
            <a:off x="1527050" y="3600450"/>
            <a:ext cx="9144000" cy="2451100"/>
          </a:xfrm>
        </p:spPr>
        <p:txBody>
          <a:bodyPr>
            <a:normAutofit/>
          </a:bodyPr>
          <a:lstStyle>
            <a:lvl1pPr marL="0" indent="0" algn="ctr">
              <a:buNone/>
              <a:defRPr sz="2800">
                <a:solidFill>
                  <a:schemeClr val="bg1"/>
                </a:solidFill>
                <a:effectLst/>
                <a:latin typeface="+mn-lt"/>
              </a:defRPr>
            </a:lvl1pPr>
          </a:lstStyle>
          <a:p>
            <a:pPr lvl="0"/>
            <a:r>
              <a:rPr lang="en-US"/>
              <a:t>Click to edit Master text styles</a:t>
            </a:r>
          </a:p>
        </p:txBody>
      </p:sp>
    </p:spTree>
    <p:extLst>
      <p:ext uri="{BB962C8B-B14F-4D97-AF65-F5344CB8AC3E}">
        <p14:creationId xmlns:p14="http://schemas.microsoft.com/office/powerpoint/2010/main" val="11555448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3F98AFCE-98D2-46C5-82A8-E45659B1769D}"/>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ame 11">
            <a:extLst>
              <a:ext uri="{FF2B5EF4-FFF2-40B4-BE49-F238E27FC236}">
                <a16:creationId xmlns:a16="http://schemas.microsoft.com/office/drawing/2014/main" id="{F69999FB-8585-40F0-990C-6A0BAD1C8081}"/>
              </a:ext>
              <a:ext uri="{C183D7F6-B498-43B3-948B-1728B52AA6E4}">
                <adec:decorative xmlns:adec="http://schemas.microsoft.com/office/drawing/2017/decorative" val="1"/>
              </a:ext>
            </a:extLst>
          </p:cNvPr>
          <p:cNvSpPr/>
          <p:nvPr userDrawn="1"/>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2768738E-7449-46C1-B7D3-844FE2BA7D35}"/>
              </a:ext>
            </a:extLst>
          </p:cNvPr>
          <p:cNvSpPr>
            <a:spLocks noGrp="1"/>
          </p:cNvSpPr>
          <p:nvPr>
            <p:ph type="title"/>
          </p:nvPr>
        </p:nvSpPr>
        <p:spPr>
          <a:xfrm>
            <a:off x="838200" y="914399"/>
            <a:ext cx="5992550" cy="2827422"/>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B0FF04F9-E792-4C19-9FD5-44800CEB2E89}"/>
              </a:ext>
            </a:extLst>
          </p:cNvPr>
          <p:cNvSpPr>
            <a:spLocks noGrp="1"/>
          </p:cNvSpPr>
          <p:nvPr>
            <p:ph idx="1"/>
          </p:nvPr>
        </p:nvSpPr>
        <p:spPr>
          <a:xfrm>
            <a:off x="6976085" y="914400"/>
            <a:ext cx="4377714" cy="2827422"/>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14" name="Picture Placeholder 13">
            <a:extLst>
              <a:ext uri="{FF2B5EF4-FFF2-40B4-BE49-F238E27FC236}">
                <a16:creationId xmlns:a16="http://schemas.microsoft.com/office/drawing/2014/main" id="{5F2F9DF6-DFB9-44A8-B629-57F58893AD21}"/>
              </a:ext>
            </a:extLst>
          </p:cNvPr>
          <p:cNvSpPr>
            <a:spLocks noGrp="1"/>
          </p:cNvSpPr>
          <p:nvPr>
            <p:ph type="pic" sz="quarter" idx="13"/>
          </p:nvPr>
        </p:nvSpPr>
        <p:spPr>
          <a:xfrm>
            <a:off x="490538" y="4059936"/>
            <a:ext cx="2807208" cy="2322576"/>
          </a:xfrm>
          <a:solidFill>
            <a:schemeClr val="accent6"/>
          </a:solidFill>
        </p:spPr>
        <p:txBody>
          <a:bodyPr/>
          <a:lstStyle/>
          <a:p>
            <a:r>
              <a:rPr lang="en-US" dirty="0"/>
              <a:t>Click icon to add picture</a:t>
            </a:r>
          </a:p>
        </p:txBody>
      </p:sp>
      <p:sp>
        <p:nvSpPr>
          <p:cNvPr id="15" name="Picture Placeholder 13">
            <a:extLst>
              <a:ext uri="{FF2B5EF4-FFF2-40B4-BE49-F238E27FC236}">
                <a16:creationId xmlns:a16="http://schemas.microsoft.com/office/drawing/2014/main" id="{927BC207-43FE-4B6A-AEBE-875B69CF9761}"/>
              </a:ext>
            </a:extLst>
          </p:cNvPr>
          <p:cNvSpPr>
            <a:spLocks noGrp="1"/>
          </p:cNvSpPr>
          <p:nvPr>
            <p:ph type="pic" sz="quarter" idx="14"/>
          </p:nvPr>
        </p:nvSpPr>
        <p:spPr>
          <a:xfrm>
            <a:off x="3291840" y="4059936"/>
            <a:ext cx="2807208" cy="2322576"/>
          </a:xfrm>
          <a:solidFill>
            <a:schemeClr val="accent6"/>
          </a:solidFill>
        </p:spPr>
        <p:txBody>
          <a:bodyPr/>
          <a:lstStyle/>
          <a:p>
            <a:r>
              <a:rPr lang="en-US" dirty="0"/>
              <a:t>Click icon to add picture</a:t>
            </a:r>
          </a:p>
        </p:txBody>
      </p:sp>
      <p:sp>
        <p:nvSpPr>
          <p:cNvPr id="16" name="Picture Placeholder 13">
            <a:extLst>
              <a:ext uri="{FF2B5EF4-FFF2-40B4-BE49-F238E27FC236}">
                <a16:creationId xmlns:a16="http://schemas.microsoft.com/office/drawing/2014/main" id="{EBBF5499-9A70-4846-B98E-316EC17F9FCD}"/>
              </a:ext>
            </a:extLst>
          </p:cNvPr>
          <p:cNvSpPr>
            <a:spLocks noGrp="1"/>
          </p:cNvSpPr>
          <p:nvPr>
            <p:ph type="pic" sz="quarter" idx="15"/>
          </p:nvPr>
        </p:nvSpPr>
        <p:spPr>
          <a:xfrm>
            <a:off x="6099048" y="4059936"/>
            <a:ext cx="2807208" cy="2322576"/>
          </a:xfrm>
          <a:solidFill>
            <a:schemeClr val="accent6"/>
          </a:solidFill>
        </p:spPr>
        <p:txBody>
          <a:bodyPr/>
          <a:lstStyle/>
          <a:p>
            <a:r>
              <a:rPr lang="en-US" dirty="0"/>
              <a:t>Click icon to add picture</a:t>
            </a:r>
          </a:p>
        </p:txBody>
      </p:sp>
      <p:sp>
        <p:nvSpPr>
          <p:cNvPr id="17" name="Picture Placeholder 13">
            <a:extLst>
              <a:ext uri="{FF2B5EF4-FFF2-40B4-BE49-F238E27FC236}">
                <a16:creationId xmlns:a16="http://schemas.microsoft.com/office/drawing/2014/main" id="{C7A79F30-D473-48F6-9AC2-286C7B70F3ED}"/>
              </a:ext>
            </a:extLst>
          </p:cNvPr>
          <p:cNvSpPr>
            <a:spLocks noGrp="1"/>
          </p:cNvSpPr>
          <p:nvPr>
            <p:ph type="pic" sz="quarter" idx="16"/>
          </p:nvPr>
        </p:nvSpPr>
        <p:spPr>
          <a:xfrm>
            <a:off x="8906256" y="4059936"/>
            <a:ext cx="2807208" cy="2322576"/>
          </a:xfrm>
          <a:solidFill>
            <a:schemeClr val="accent6"/>
          </a:solidFill>
        </p:spPr>
        <p:txBody>
          <a:bodyPr/>
          <a:lstStyle/>
          <a:p>
            <a:r>
              <a:rPr lang="en-US" dirty="0"/>
              <a:t>Click icon to add picture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009914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endParaRPr lang="en-US" dirty="0"/>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dirty="0"/>
              <a:t>Click icon to add picture</a:t>
            </a:r>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dirty="0"/>
              <a:t>Click icon to add picture</a:t>
            </a:r>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dirty="0"/>
              <a:t>Click icon to add picture</a:t>
            </a:r>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791792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Brea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BE04ED02-B678-4D1E-BEDA-7E28F9038DF5}"/>
              </a:ext>
              <a:ext uri="{C183D7F6-B498-43B3-948B-1728B52AA6E4}">
                <adec:decorative xmlns:adec="http://schemas.microsoft.com/office/drawing/2017/decorative" val="1"/>
              </a:ext>
            </a:extLst>
          </p:cNvPr>
          <p:cNvSpPr/>
          <p:nvPr userDrawn="1"/>
        </p:nvSpPr>
        <p:spPr>
          <a:xfrm>
            <a:off x="9277" y="9278"/>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85E2C5A2-B8B2-47C5-8E1B-3A97E2C9BB13}"/>
              </a:ext>
              <a:ext uri="{C183D7F6-B498-43B3-948B-1728B52AA6E4}">
                <adec:decorative xmlns:adec="http://schemas.microsoft.com/office/drawing/2017/decorative" val="1"/>
              </a:ext>
            </a:extLst>
          </p:cNvPr>
          <p:cNvSpPr/>
          <p:nvPr userDrawn="1"/>
        </p:nvSpPr>
        <p:spPr>
          <a:xfrm>
            <a:off x="12325" y="9278"/>
            <a:ext cx="12188952"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03FD8455-A2E1-40B3-B6C4-36070AF58F78}"/>
              </a:ext>
              <a:ext uri="{C183D7F6-B498-43B3-948B-1728B52AA6E4}">
                <adec:decorative xmlns:adec="http://schemas.microsoft.com/office/drawing/2017/decorative" val="1"/>
              </a:ext>
            </a:extLst>
          </p:cNvPr>
          <p:cNvSpPr/>
          <p:nvPr userDrawn="1"/>
        </p:nvSpPr>
        <p:spPr>
          <a:xfrm>
            <a:off x="1524" y="0"/>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Freeform: Shape 7">
            <a:extLst>
              <a:ext uri="{FF2B5EF4-FFF2-40B4-BE49-F238E27FC236}">
                <a16:creationId xmlns:a16="http://schemas.microsoft.com/office/drawing/2014/main" id="{0F53BE70-C6B1-407C-9333-7251BDC77A9E}"/>
              </a:ext>
              <a:ext uri="{C183D7F6-B498-43B3-948B-1728B52AA6E4}">
                <adec:decorative xmlns:adec="http://schemas.microsoft.com/office/drawing/2017/decorative" val="1"/>
              </a:ext>
            </a:extLst>
          </p:cNvPr>
          <p:cNvSpPr/>
          <p:nvPr userDrawn="1"/>
        </p:nvSpPr>
        <p:spPr>
          <a:xfrm>
            <a:off x="33186" y="9279"/>
            <a:ext cx="5770017" cy="2411171"/>
          </a:xfrm>
          <a:custGeom>
            <a:avLst/>
            <a:gdLst>
              <a:gd name="connsiteX0" fmla="*/ 0 w 5770017"/>
              <a:gd name="connsiteY0" fmla="*/ 0 h 2411171"/>
              <a:gd name="connsiteX1" fmla="*/ 5770017 w 5770017"/>
              <a:gd name="connsiteY1" fmla="*/ 0 h 2411171"/>
              <a:gd name="connsiteX2" fmla="*/ 5715824 w 5770017"/>
              <a:gd name="connsiteY2" fmla="*/ 124746 h 2411171"/>
              <a:gd name="connsiteX3" fmla="*/ 4925072 w 5770017"/>
              <a:gd name="connsiteY3" fmla="*/ 1254414 h 2411171"/>
              <a:gd name="connsiteX4" fmla="*/ 125602 w 5770017"/>
              <a:gd name="connsiteY4" fmla="*/ 1864423 h 2411171"/>
              <a:gd name="connsiteX5" fmla="*/ 0 w 5770017"/>
              <a:gd name="connsiteY5" fmla="*/ 1785927 h 2411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70017" h="2411171">
                <a:moveTo>
                  <a:pt x="0" y="0"/>
                </a:moveTo>
                <a:lnTo>
                  <a:pt x="5770017" y="0"/>
                </a:lnTo>
                <a:lnTo>
                  <a:pt x="5715824" y="124746"/>
                </a:lnTo>
                <a:cubicBezTo>
                  <a:pt x="5526044" y="533784"/>
                  <a:pt x="5262460" y="917027"/>
                  <a:pt x="4925072" y="1254414"/>
                </a:cubicBezTo>
                <a:cubicBezTo>
                  <a:pt x="3623720" y="2555767"/>
                  <a:pt x="1640148" y="2759102"/>
                  <a:pt x="125602" y="1864423"/>
                </a:cubicBezTo>
                <a:lnTo>
                  <a:pt x="0" y="1785927"/>
                </a:lnTo>
                <a:close/>
              </a:path>
            </a:pathLst>
          </a:custGeom>
          <a:gradFill>
            <a:gsLst>
              <a:gs pos="0">
                <a:schemeClr val="accent2">
                  <a:alpha val="20000"/>
                </a:schemeClr>
              </a:gs>
              <a:gs pos="100000">
                <a:schemeClr val="accent1">
                  <a:alpha val="2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Frame 8">
            <a:extLst>
              <a:ext uri="{FF2B5EF4-FFF2-40B4-BE49-F238E27FC236}">
                <a16:creationId xmlns:a16="http://schemas.microsoft.com/office/drawing/2014/main" id="{05864DDE-75C0-4BE6-93FF-A960706ADEC3}"/>
              </a:ext>
              <a:ext uri="{C183D7F6-B498-43B3-948B-1728B52AA6E4}">
                <adec:decorative xmlns:adec="http://schemas.microsoft.com/office/drawing/2017/decorative" val="1"/>
              </a:ext>
            </a:extLst>
          </p:cNvPr>
          <p:cNvSpPr/>
          <p:nvPr userDrawn="1"/>
        </p:nvSpPr>
        <p:spPr>
          <a:xfrm>
            <a:off x="1524"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10" name="Title 1">
            <a:extLst>
              <a:ext uri="{FF2B5EF4-FFF2-40B4-BE49-F238E27FC236}">
                <a16:creationId xmlns:a16="http://schemas.microsoft.com/office/drawing/2014/main" id="{1BC3FA0F-EAE5-4DCE-ACFF-9AD00ED39FCF}"/>
              </a:ext>
            </a:extLst>
          </p:cNvPr>
          <p:cNvSpPr>
            <a:spLocks noGrp="1"/>
          </p:cNvSpPr>
          <p:nvPr>
            <p:ph type="ctrTitle"/>
          </p:nvPr>
        </p:nvSpPr>
        <p:spPr>
          <a:xfrm>
            <a:off x="847477" y="1131641"/>
            <a:ext cx="5322618" cy="2387600"/>
          </a:xfrm>
        </p:spPr>
        <p:txBody>
          <a:bodyPr/>
          <a:lstStyle>
            <a:lvl1pPr>
              <a:defRPr>
                <a:solidFill>
                  <a:schemeClr val="bg1"/>
                </a:solidFill>
              </a:defRPr>
            </a:lvl1pPr>
          </a:lstStyle>
          <a:p>
            <a:pPr algn="l"/>
            <a:r>
              <a:rPr lang="en-US">
                <a:solidFill>
                  <a:srgbClr val="FFFFFF"/>
                </a:solidFill>
                <a:ea typeface="Cambria" panose="02040503050406030204" pitchFamily="18" charset="0"/>
                <a:cs typeface="Sabon Next LT" panose="020B0502040204020203" pitchFamily="2" charset="0"/>
              </a:rPr>
              <a:t>Click to edit Master title style</a:t>
            </a:r>
            <a:endParaRPr lang="en-US" dirty="0">
              <a:solidFill>
                <a:srgbClr val="FFFFFF"/>
              </a:solidFill>
              <a:ea typeface="Cambria" panose="02040503050406030204" pitchFamily="18" charset="0"/>
              <a:cs typeface="Sabon Next LT" panose="020B0502040204020203" pitchFamily="2" charset="0"/>
            </a:endParaRPr>
          </a:p>
        </p:txBody>
      </p:sp>
      <p:sp>
        <p:nvSpPr>
          <p:cNvPr id="18" name="Picture Placeholder 17">
            <a:extLst>
              <a:ext uri="{FF2B5EF4-FFF2-40B4-BE49-F238E27FC236}">
                <a16:creationId xmlns:a16="http://schemas.microsoft.com/office/drawing/2014/main" id="{71FA5E0E-BEE1-4976-92B1-61EF64E34371}"/>
              </a:ext>
            </a:extLst>
          </p:cNvPr>
          <p:cNvSpPr>
            <a:spLocks noGrp="1"/>
          </p:cNvSpPr>
          <p:nvPr>
            <p:ph type="pic" sz="quarter" idx="13"/>
          </p:nvPr>
        </p:nvSpPr>
        <p:spPr>
          <a:xfrm>
            <a:off x="6784848" y="905256"/>
            <a:ext cx="4581144" cy="2450592"/>
          </a:xfrm>
          <a:solidFill>
            <a:schemeClr val="accent6"/>
          </a:solidFill>
        </p:spPr>
        <p:txBody>
          <a:bodyPr/>
          <a:lstStyle/>
          <a:p>
            <a:r>
              <a:rPr lang="en-US" dirty="0"/>
              <a:t>Click icon to add picture</a:t>
            </a:r>
          </a:p>
        </p:txBody>
      </p:sp>
      <p:sp>
        <p:nvSpPr>
          <p:cNvPr id="20" name="Picture Placeholder 17">
            <a:extLst>
              <a:ext uri="{FF2B5EF4-FFF2-40B4-BE49-F238E27FC236}">
                <a16:creationId xmlns:a16="http://schemas.microsoft.com/office/drawing/2014/main" id="{03379FE8-A6CE-4F5A-BE1A-B2267589BE85}"/>
              </a:ext>
            </a:extLst>
          </p:cNvPr>
          <p:cNvSpPr>
            <a:spLocks noGrp="1"/>
          </p:cNvSpPr>
          <p:nvPr>
            <p:ph type="pic" sz="quarter" idx="14"/>
          </p:nvPr>
        </p:nvSpPr>
        <p:spPr>
          <a:xfrm>
            <a:off x="6784848" y="3520440"/>
            <a:ext cx="4581144" cy="2450592"/>
          </a:xfrm>
          <a:solidFill>
            <a:schemeClr val="accent6"/>
          </a:solidFill>
        </p:spPr>
        <p:txBody>
          <a:bodyPr/>
          <a:lstStyle/>
          <a:p>
            <a:r>
              <a:rPr lang="en-US" dirty="0"/>
              <a:t>Click icon to add picture</a:t>
            </a:r>
          </a:p>
        </p:txBody>
      </p:sp>
      <p:sp>
        <p:nvSpPr>
          <p:cNvPr id="13" name="Text Placeholder 12">
            <a:extLst>
              <a:ext uri="{FF2B5EF4-FFF2-40B4-BE49-F238E27FC236}">
                <a16:creationId xmlns:a16="http://schemas.microsoft.com/office/drawing/2014/main" id="{6DD090CA-24E8-46A7-889A-A4FDD00A33E5}"/>
              </a:ext>
            </a:extLst>
          </p:cNvPr>
          <p:cNvSpPr>
            <a:spLocks noGrp="1"/>
          </p:cNvSpPr>
          <p:nvPr>
            <p:ph type="body" sz="quarter" idx="15"/>
          </p:nvPr>
        </p:nvSpPr>
        <p:spPr>
          <a:xfrm>
            <a:off x="838200" y="3600450"/>
            <a:ext cx="5322888" cy="2451100"/>
          </a:xfrm>
        </p:spPr>
        <p:txBody>
          <a:bodyPr>
            <a:normAutofit/>
          </a:bodyPr>
          <a:lstStyle>
            <a:lvl1pPr marL="0" indent="0">
              <a:buNone/>
              <a:defRPr sz="2800">
                <a:solidFill>
                  <a:schemeClr val="bg1"/>
                </a:solidFill>
                <a:latin typeface="+mn-lt"/>
              </a:defRPr>
            </a:lvl1pPr>
          </a:lstStyle>
          <a:p>
            <a:pPr lvl="0"/>
            <a:r>
              <a:rPr lang="en-US"/>
              <a:t>Click to edit Master text styles</a:t>
            </a:r>
          </a:p>
        </p:txBody>
      </p:sp>
    </p:spTree>
    <p:extLst>
      <p:ext uri="{BB962C8B-B14F-4D97-AF65-F5344CB8AC3E}">
        <p14:creationId xmlns:p14="http://schemas.microsoft.com/office/powerpoint/2010/main" val="23509354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able Chart 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F71817-A045-48C0-975B-CBEF88E9561E}"/>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B61C39F0-32D4-407C-8BCA-97F2D9E500C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9CF4459-37B2-4F87-B508-DB04D4332067}"/>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0268596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dirty="0"/>
              <a:t>Click icon to add picture</a:t>
            </a:r>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582905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1B84B862-7F1F-4B98-B437-936D8A73A91A}"/>
              </a:ext>
            </a:extLst>
          </p:cNvPr>
          <p:cNvSpPr>
            <a:spLocks noGrp="1"/>
          </p:cNvSpPr>
          <p:nvPr>
            <p:ph type="pic" sz="quarter" idx="13"/>
          </p:nvPr>
        </p:nvSpPr>
        <p:spPr>
          <a:xfrm>
            <a:off x="740664" y="2240280"/>
            <a:ext cx="2286000" cy="2322576"/>
          </a:xfrm>
          <a:solidFill>
            <a:schemeClr val="accent6"/>
          </a:solidFill>
        </p:spPr>
        <p:txBody>
          <a:bodyPr/>
          <a:lstStyle/>
          <a:p>
            <a:r>
              <a:rPr lang="en-US" dirty="0"/>
              <a:t>Click icon to add picture</a:t>
            </a:r>
          </a:p>
        </p:txBody>
      </p:sp>
      <p:sp>
        <p:nvSpPr>
          <p:cNvPr id="16" name="Picture Placeholder 14">
            <a:extLst>
              <a:ext uri="{FF2B5EF4-FFF2-40B4-BE49-F238E27FC236}">
                <a16:creationId xmlns:a16="http://schemas.microsoft.com/office/drawing/2014/main" id="{C76B23B2-3605-4292-9F96-F34651B689A7}"/>
              </a:ext>
            </a:extLst>
          </p:cNvPr>
          <p:cNvSpPr>
            <a:spLocks noGrp="1"/>
          </p:cNvSpPr>
          <p:nvPr>
            <p:ph type="pic" sz="quarter" idx="14"/>
          </p:nvPr>
        </p:nvSpPr>
        <p:spPr>
          <a:xfrm>
            <a:off x="3538728" y="2240280"/>
            <a:ext cx="2286000" cy="2322576"/>
          </a:xfrm>
          <a:solidFill>
            <a:schemeClr val="accent6"/>
          </a:solidFill>
        </p:spPr>
        <p:txBody>
          <a:bodyPr/>
          <a:lstStyle/>
          <a:p>
            <a:r>
              <a:rPr lang="en-US" dirty="0"/>
              <a:t>Click icon to add picture</a:t>
            </a:r>
          </a:p>
        </p:txBody>
      </p:sp>
      <p:sp>
        <p:nvSpPr>
          <p:cNvPr id="17" name="Picture Placeholder 14">
            <a:extLst>
              <a:ext uri="{FF2B5EF4-FFF2-40B4-BE49-F238E27FC236}">
                <a16:creationId xmlns:a16="http://schemas.microsoft.com/office/drawing/2014/main" id="{AB1E9EC3-2FB6-4E1C-8211-306450FDEE7F}"/>
              </a:ext>
            </a:extLst>
          </p:cNvPr>
          <p:cNvSpPr>
            <a:spLocks noGrp="1"/>
          </p:cNvSpPr>
          <p:nvPr>
            <p:ph type="pic" sz="quarter" idx="15"/>
          </p:nvPr>
        </p:nvSpPr>
        <p:spPr>
          <a:xfrm>
            <a:off x="6345936" y="2267712"/>
            <a:ext cx="2286000" cy="2322576"/>
          </a:xfrm>
          <a:solidFill>
            <a:schemeClr val="accent6"/>
          </a:solidFill>
        </p:spPr>
        <p:txBody>
          <a:bodyPr/>
          <a:lstStyle/>
          <a:p>
            <a:r>
              <a:rPr lang="en-US" dirty="0"/>
              <a:t>Click icon to add picture</a:t>
            </a:r>
          </a:p>
        </p:txBody>
      </p:sp>
      <p:sp>
        <p:nvSpPr>
          <p:cNvPr id="18" name="Picture Placeholder 14">
            <a:extLst>
              <a:ext uri="{FF2B5EF4-FFF2-40B4-BE49-F238E27FC236}">
                <a16:creationId xmlns:a16="http://schemas.microsoft.com/office/drawing/2014/main" id="{F3628146-045F-4FBC-A365-3D1D4B3DA6E9}"/>
              </a:ext>
            </a:extLst>
          </p:cNvPr>
          <p:cNvSpPr>
            <a:spLocks noGrp="1"/>
          </p:cNvSpPr>
          <p:nvPr>
            <p:ph type="pic" sz="quarter" idx="16"/>
          </p:nvPr>
        </p:nvSpPr>
        <p:spPr>
          <a:xfrm>
            <a:off x="9153144" y="2267712"/>
            <a:ext cx="2286000" cy="2322576"/>
          </a:xfrm>
          <a:solidFill>
            <a:schemeClr val="accent6"/>
          </a:solidFill>
        </p:spPr>
        <p:txBody>
          <a:bodyPr/>
          <a:lstStyle/>
          <a:p>
            <a:r>
              <a:rPr lang="en-US" dirty="0"/>
              <a:t>Click icon to add picture</a:t>
            </a:r>
          </a:p>
        </p:txBody>
      </p:sp>
      <p:sp>
        <p:nvSpPr>
          <p:cNvPr id="20" name="Text Placeholder 19">
            <a:extLst>
              <a:ext uri="{FF2B5EF4-FFF2-40B4-BE49-F238E27FC236}">
                <a16:creationId xmlns:a16="http://schemas.microsoft.com/office/drawing/2014/main" id="{CB50972B-CA23-4B92-987F-EE48ECCFF590}"/>
              </a:ext>
            </a:extLst>
          </p:cNvPr>
          <p:cNvSpPr>
            <a:spLocks noGrp="1"/>
          </p:cNvSpPr>
          <p:nvPr>
            <p:ph type="body" sz="quarter" idx="17" hasCustomPrompt="1"/>
          </p:nvPr>
        </p:nvSpPr>
        <p:spPr>
          <a:xfrm>
            <a:off x="741363"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3" name="Text Placeholder 19">
            <a:extLst>
              <a:ext uri="{FF2B5EF4-FFF2-40B4-BE49-F238E27FC236}">
                <a16:creationId xmlns:a16="http://schemas.microsoft.com/office/drawing/2014/main" id="{8DE19225-DA72-4A39-8CFD-695BFBB93E6D}"/>
              </a:ext>
            </a:extLst>
          </p:cNvPr>
          <p:cNvSpPr>
            <a:spLocks noGrp="1"/>
          </p:cNvSpPr>
          <p:nvPr>
            <p:ph type="body" sz="quarter" idx="18" hasCustomPrompt="1"/>
          </p:nvPr>
        </p:nvSpPr>
        <p:spPr>
          <a:xfrm>
            <a:off x="740664"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4" name="Text Placeholder 19">
            <a:extLst>
              <a:ext uri="{FF2B5EF4-FFF2-40B4-BE49-F238E27FC236}">
                <a16:creationId xmlns:a16="http://schemas.microsoft.com/office/drawing/2014/main" id="{E66A7C97-DBB6-4333-B12F-E26C38E6975C}"/>
              </a:ext>
            </a:extLst>
          </p:cNvPr>
          <p:cNvSpPr>
            <a:spLocks noGrp="1"/>
          </p:cNvSpPr>
          <p:nvPr>
            <p:ph type="body" sz="quarter" idx="19" hasCustomPrompt="1"/>
          </p:nvPr>
        </p:nvSpPr>
        <p:spPr>
          <a:xfrm>
            <a:off x="3538728" y="4733925"/>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5" name="Text Placeholder 19">
            <a:extLst>
              <a:ext uri="{FF2B5EF4-FFF2-40B4-BE49-F238E27FC236}">
                <a16:creationId xmlns:a16="http://schemas.microsoft.com/office/drawing/2014/main" id="{041FA0B5-660E-478A-AF8A-196DBD6AE43A}"/>
              </a:ext>
            </a:extLst>
          </p:cNvPr>
          <p:cNvSpPr>
            <a:spLocks noGrp="1"/>
          </p:cNvSpPr>
          <p:nvPr>
            <p:ph type="body" sz="quarter" idx="20" hasCustomPrompt="1"/>
          </p:nvPr>
        </p:nvSpPr>
        <p:spPr>
          <a:xfrm>
            <a:off x="3538029" y="5343144"/>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6" name="Text Placeholder 19">
            <a:extLst>
              <a:ext uri="{FF2B5EF4-FFF2-40B4-BE49-F238E27FC236}">
                <a16:creationId xmlns:a16="http://schemas.microsoft.com/office/drawing/2014/main" id="{77C92085-3D01-44E4-BA12-E39F1EA0ACE5}"/>
              </a:ext>
            </a:extLst>
          </p:cNvPr>
          <p:cNvSpPr>
            <a:spLocks noGrp="1"/>
          </p:cNvSpPr>
          <p:nvPr>
            <p:ph type="body" sz="quarter" idx="21" hasCustomPrompt="1"/>
          </p:nvPr>
        </p:nvSpPr>
        <p:spPr>
          <a:xfrm>
            <a:off x="6367973" y="4733544"/>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7" name="Text Placeholder 19">
            <a:extLst>
              <a:ext uri="{FF2B5EF4-FFF2-40B4-BE49-F238E27FC236}">
                <a16:creationId xmlns:a16="http://schemas.microsoft.com/office/drawing/2014/main" id="{35DA97BC-7224-440A-A227-8F4A1018043A}"/>
              </a:ext>
            </a:extLst>
          </p:cNvPr>
          <p:cNvSpPr>
            <a:spLocks noGrp="1"/>
          </p:cNvSpPr>
          <p:nvPr>
            <p:ph type="body" sz="quarter" idx="22" hasCustomPrompt="1"/>
          </p:nvPr>
        </p:nvSpPr>
        <p:spPr>
          <a:xfrm>
            <a:off x="6367274" y="5342763"/>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28" name="Text Placeholder 19">
            <a:extLst>
              <a:ext uri="{FF2B5EF4-FFF2-40B4-BE49-F238E27FC236}">
                <a16:creationId xmlns:a16="http://schemas.microsoft.com/office/drawing/2014/main" id="{C236524B-4724-42FA-A2B2-33566478FD42}"/>
              </a:ext>
            </a:extLst>
          </p:cNvPr>
          <p:cNvSpPr>
            <a:spLocks noGrp="1"/>
          </p:cNvSpPr>
          <p:nvPr>
            <p:ph type="body" sz="quarter" idx="23" hasCustomPrompt="1"/>
          </p:nvPr>
        </p:nvSpPr>
        <p:spPr>
          <a:xfrm>
            <a:off x="9164639" y="4737100"/>
            <a:ext cx="2286000" cy="590550"/>
          </a:xfrm>
        </p:spPr>
        <p:txBody>
          <a:bodyPr>
            <a:normAutofit/>
          </a:bodyPr>
          <a:lstStyle>
            <a:lvl1pPr marL="0" indent="0" defTabSz="0">
              <a:spcBef>
                <a:spcPts val="0"/>
              </a:spcBef>
              <a:buNone/>
              <a:defRPr sz="2000">
                <a:latin typeface="+mj-lt"/>
              </a:defRPr>
            </a:lvl1pPr>
            <a:lvl2pPr marL="571500" indent="0">
              <a:buNone/>
              <a:defRPr/>
            </a:lvl2pPr>
            <a:lvl3pPr marL="1028700" indent="0">
              <a:buNone/>
              <a:defRPr/>
            </a:lvl3pPr>
            <a:lvl4pPr marL="1428750" indent="0">
              <a:buNone/>
              <a:defRPr/>
            </a:lvl4pPr>
            <a:lvl5pPr marL="1885950" indent="0">
              <a:buNone/>
              <a:defRPr/>
            </a:lvl5pPr>
          </a:lstStyle>
          <a:p>
            <a:pPr lvl="0"/>
            <a:r>
              <a:rPr lang="en-US" dirty="0"/>
              <a:t>Name</a:t>
            </a:r>
          </a:p>
        </p:txBody>
      </p:sp>
      <p:sp>
        <p:nvSpPr>
          <p:cNvPr id="29" name="Text Placeholder 19">
            <a:extLst>
              <a:ext uri="{FF2B5EF4-FFF2-40B4-BE49-F238E27FC236}">
                <a16:creationId xmlns:a16="http://schemas.microsoft.com/office/drawing/2014/main" id="{5F7DE4ED-8F4D-465C-86B4-2372AE291F56}"/>
              </a:ext>
            </a:extLst>
          </p:cNvPr>
          <p:cNvSpPr>
            <a:spLocks noGrp="1"/>
          </p:cNvSpPr>
          <p:nvPr>
            <p:ph type="body" sz="quarter" idx="24" hasCustomPrompt="1"/>
          </p:nvPr>
        </p:nvSpPr>
        <p:spPr>
          <a:xfrm>
            <a:off x="9163940" y="5346319"/>
            <a:ext cx="2286000" cy="590550"/>
          </a:xfrm>
        </p:spPr>
        <p:txBody>
          <a:bodyPr>
            <a:normAutofit/>
          </a:bodyPr>
          <a:lstStyle>
            <a:lvl1pPr marL="0" indent="0" defTabSz="0">
              <a:spcBef>
                <a:spcPts val="0"/>
              </a:spcBef>
              <a:buNone/>
              <a:defRPr sz="1600"/>
            </a:lvl1pPr>
            <a:lvl2pPr marL="571500" indent="0">
              <a:buNone/>
              <a:defRPr/>
            </a:lvl2pPr>
            <a:lvl3pPr marL="1028700" indent="0">
              <a:buNone/>
              <a:defRPr/>
            </a:lvl3pPr>
            <a:lvl4pPr marL="1428750" indent="0">
              <a:buNone/>
              <a:defRPr/>
            </a:lvl4pPr>
            <a:lvl5pPr marL="1885950" indent="0">
              <a:buNone/>
              <a:defRPr/>
            </a:lvl5pPr>
          </a:lstStyle>
          <a:p>
            <a:pPr lvl="0"/>
            <a:r>
              <a:rPr lang="en-US" dirty="0"/>
              <a:t>Title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380455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dirty="0"/>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945747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endParaRPr lang="en-US" dirty="0"/>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65887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
        <p:nvSpPr>
          <p:cNvPr id="6" name="Title 1">
            <a:extLst>
              <a:ext uri="{FF2B5EF4-FFF2-40B4-BE49-F238E27FC236}">
                <a16:creationId xmlns:a16="http://schemas.microsoft.com/office/drawing/2014/main" id="{673294AE-7408-47DB-898D-41F8C069B42E}"/>
              </a:ext>
            </a:extLst>
          </p:cNvPr>
          <p:cNvSpPr>
            <a:spLocks noGrp="1"/>
          </p:cNvSpPr>
          <p:nvPr>
            <p:ph type="title"/>
          </p:nvPr>
        </p:nvSpPr>
        <p:spPr>
          <a:xfrm>
            <a:off x="841248" y="857251"/>
            <a:ext cx="6156051"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7" name="Content Placeholder 2">
            <a:extLst>
              <a:ext uri="{FF2B5EF4-FFF2-40B4-BE49-F238E27FC236}">
                <a16:creationId xmlns:a16="http://schemas.microsoft.com/office/drawing/2014/main" id="{E973052A-4118-4E04-81F8-A44EC172FE46}"/>
              </a:ext>
            </a:extLst>
          </p:cNvPr>
          <p:cNvSpPr>
            <a:spLocks noGrp="1"/>
          </p:cNvSpPr>
          <p:nvPr>
            <p:ph idx="1"/>
          </p:nvPr>
        </p:nvSpPr>
        <p:spPr>
          <a:xfrm>
            <a:off x="841247" y="3190875"/>
            <a:ext cx="6156052" cy="2986087"/>
          </a:xfrm>
        </p:spPr>
        <p:txBody>
          <a:bodyPr>
            <a:normAutofit/>
          </a:bodyPr>
          <a:lstStyle>
            <a:lvl1pPr marL="0" indent="0">
              <a:buNone/>
              <a:defRPr sz="2200"/>
            </a:lvl1pPr>
          </a:lstStyle>
          <a:p>
            <a:pPr marL="228600" lvl="0" indent="-228600"/>
            <a:r>
              <a:rPr lang="en-US" sz="2000">
                <a:solidFill>
                  <a:schemeClr val="tx2">
                    <a:alpha val="60000"/>
                  </a:schemeClr>
                </a:solidFill>
              </a:rPr>
              <a:t>Click to edit Master text styles</a:t>
            </a:r>
          </a:p>
        </p:txBody>
      </p:sp>
      <p:sp>
        <p:nvSpPr>
          <p:cNvPr id="10" name="Date Placeholder 3">
            <a:extLst>
              <a:ext uri="{FF2B5EF4-FFF2-40B4-BE49-F238E27FC236}">
                <a16:creationId xmlns:a16="http://schemas.microsoft.com/office/drawing/2014/main" id="{8988D1E1-6064-4D6A-9EB1-578E20A2A0ED}"/>
              </a:ext>
            </a:extLst>
          </p:cNvPr>
          <p:cNvSpPr txBox="1">
            <a:spLocks/>
          </p:cNvSpPr>
          <p:nvPr userDrawn="1"/>
        </p:nvSpPr>
        <p:spPr>
          <a:xfrm>
            <a:off x="841248" y="6429375"/>
            <a:ext cx="2646725" cy="365125"/>
          </a:xfrm>
          <a:prstGeom prst="rect">
            <a:avLst/>
          </a:prstGeom>
        </p:spPr>
        <p:txBody>
          <a:bodyPr vert="horz" lIns="91440" tIns="45720" rIns="91440" bIns="45720" rtlCol="0" anchor="ctr"/>
          <a:lstStyle>
            <a:defPPr>
              <a:defRPr lang="en-US"/>
            </a:defPPr>
            <a:lvl1pPr marL="0" algn="l"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FAB23B9F-B223-42FC-B961-B8BFC75D2259}" type="datetime1">
              <a:rPr lang="en-US" smtClean="0">
                <a:solidFill>
                  <a:schemeClr val="tx2">
                    <a:alpha val="60000"/>
                  </a:schemeClr>
                </a:solidFill>
              </a:rPr>
              <a:pPr/>
              <a:t>11/8/2021</a:t>
            </a:fld>
            <a:endParaRPr lang="en-US" dirty="0">
              <a:solidFill>
                <a:schemeClr val="tx2">
                  <a:alpha val="60000"/>
                </a:schemeClr>
              </a:solidFill>
            </a:endParaRPr>
          </a:p>
        </p:txBody>
      </p:sp>
      <p:sp>
        <p:nvSpPr>
          <p:cNvPr id="11" name="Footer Placeholder 4">
            <a:extLst>
              <a:ext uri="{FF2B5EF4-FFF2-40B4-BE49-F238E27FC236}">
                <a16:creationId xmlns:a16="http://schemas.microsoft.com/office/drawing/2014/main" id="{BD47C5CB-0317-4DC6-A76F-38A5BB1FD1C2}"/>
              </a:ext>
            </a:extLst>
          </p:cNvPr>
          <p:cNvSpPr txBox="1">
            <a:spLocks/>
          </p:cNvSpPr>
          <p:nvPr userDrawn="1"/>
        </p:nvSpPr>
        <p:spPr>
          <a:xfrm>
            <a:off x="4044696" y="6429375"/>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dirty="0">
                <a:solidFill>
                  <a:schemeClr val="tx2">
                    <a:alpha val="60000"/>
                  </a:schemeClr>
                </a:solidFill>
              </a:rPr>
              <a:t>Sample footer text</a:t>
            </a:r>
          </a:p>
        </p:txBody>
      </p:sp>
      <p:sp>
        <p:nvSpPr>
          <p:cNvPr id="12" name="Slide Number Placeholder 5">
            <a:extLst>
              <a:ext uri="{FF2B5EF4-FFF2-40B4-BE49-F238E27FC236}">
                <a16:creationId xmlns:a16="http://schemas.microsoft.com/office/drawing/2014/main" id="{8CCF6E15-0BE7-453B-BBD4-B379C390AD22}"/>
              </a:ext>
            </a:extLst>
          </p:cNvPr>
          <p:cNvSpPr txBox="1">
            <a:spLocks/>
          </p:cNvSpPr>
          <p:nvPr userDrawn="1"/>
        </p:nvSpPr>
        <p:spPr>
          <a:xfrm>
            <a:off x="8613648" y="6429375"/>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900" kern="1200" cap="all" spc="150" baseline="0">
                <a:solidFill>
                  <a:srgbClr val="FFFFFF"/>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844951-7827-47D4-8276-7DDE1FA7D85A}" type="slidenum">
              <a:rPr lang="en-US" smtClean="0">
                <a:solidFill>
                  <a:schemeClr val="tx2">
                    <a:alpha val="60000"/>
                  </a:schemeClr>
                </a:solidFill>
              </a:rPr>
              <a:pPr/>
              <a:t>‹#›</a:t>
            </a:fld>
            <a:endParaRPr lang="en-US" dirty="0">
              <a:solidFill>
                <a:schemeClr val="tx2">
                  <a:alpha val="60000"/>
                </a:schemeClr>
              </a:solidFill>
            </a:endParaRPr>
          </a:p>
        </p:txBody>
      </p:sp>
      <p:sp>
        <p:nvSpPr>
          <p:cNvPr id="14" name="Picture Placeholder 13">
            <a:extLst>
              <a:ext uri="{FF2B5EF4-FFF2-40B4-BE49-F238E27FC236}">
                <a16:creationId xmlns:a16="http://schemas.microsoft.com/office/drawing/2014/main" id="{0E092228-4487-4E3A-AEE3-12DC34A061E2}"/>
              </a:ext>
            </a:extLst>
          </p:cNvPr>
          <p:cNvSpPr>
            <a:spLocks noGrp="1"/>
          </p:cNvSpPr>
          <p:nvPr>
            <p:ph type="pic" sz="quarter" idx="13"/>
          </p:nvPr>
        </p:nvSpPr>
        <p:spPr>
          <a:xfrm>
            <a:off x="7424928" y="484632"/>
            <a:ext cx="4279392" cy="2862072"/>
          </a:xfrm>
          <a:solidFill>
            <a:schemeClr val="accent6"/>
          </a:solidFill>
        </p:spPr>
        <p:txBody>
          <a:bodyPr/>
          <a:lstStyle/>
          <a:p>
            <a:r>
              <a:rPr lang="en-US" dirty="0"/>
              <a:t>Click icon to add picture</a:t>
            </a:r>
          </a:p>
        </p:txBody>
      </p:sp>
      <p:sp>
        <p:nvSpPr>
          <p:cNvPr id="15" name="Picture Placeholder 13">
            <a:extLst>
              <a:ext uri="{FF2B5EF4-FFF2-40B4-BE49-F238E27FC236}">
                <a16:creationId xmlns:a16="http://schemas.microsoft.com/office/drawing/2014/main" id="{6AB20921-6E7F-4BD8-9399-D18CABB64B9A}"/>
              </a:ext>
            </a:extLst>
          </p:cNvPr>
          <p:cNvSpPr>
            <a:spLocks noGrp="1"/>
          </p:cNvSpPr>
          <p:nvPr>
            <p:ph type="pic" sz="quarter" idx="14"/>
          </p:nvPr>
        </p:nvSpPr>
        <p:spPr>
          <a:xfrm>
            <a:off x="7424928" y="3511296"/>
            <a:ext cx="4279392" cy="2862072"/>
          </a:xfrm>
          <a:solidFill>
            <a:schemeClr val="accent6"/>
          </a:solidFill>
        </p:spPr>
        <p:txBody>
          <a:bodyPr/>
          <a:lstStyle/>
          <a:p>
            <a:r>
              <a:rPr lang="en-US" dirty="0"/>
              <a:t>Click icon to add picture</a:t>
            </a:r>
          </a:p>
        </p:txBody>
      </p:sp>
    </p:spTree>
    <p:extLst>
      <p:ext uri="{BB962C8B-B14F-4D97-AF65-F5344CB8AC3E}">
        <p14:creationId xmlns:p14="http://schemas.microsoft.com/office/powerpoint/2010/main" val="4230430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dirty="0"/>
              <a:t>Click icon to add picture</a:t>
            </a:r>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7613200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endParaRPr lang="en-US" dirty="0"/>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3520951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E155CF-52F5-4879-B7F3-D05812AC4A6D}"/>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80D053AC-61ED-4C2F-90BF-D4A9165451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38B2ED7-A198-4613-B8C9-EE02BAE24FA4}"/>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29398768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654893-212E-4450-8F7A-27256B31F9FB}"/>
              </a:ext>
            </a:extLst>
          </p:cNvPr>
          <p:cNvSpPr>
            <a:spLocks noGrp="1"/>
          </p:cNvSpPr>
          <p:nvPr>
            <p:ph type="dt" sz="half" idx="10"/>
          </p:nvPr>
        </p:nvSpPr>
        <p:spPr/>
        <p:txBody>
          <a:bodyPr/>
          <a:lstStyle/>
          <a:p>
            <a:endParaRPr lang="en-US" dirty="0"/>
          </a:p>
        </p:txBody>
      </p:sp>
      <p:sp>
        <p:nvSpPr>
          <p:cNvPr id="5" name="Footer Placeholder 4">
            <a:extLst>
              <a:ext uri="{FF2B5EF4-FFF2-40B4-BE49-F238E27FC236}">
                <a16:creationId xmlns:a16="http://schemas.microsoft.com/office/drawing/2014/main" id="{600E881A-3958-44A9-9EDB-D86F4E4144C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FEDBC4F-D9B8-4BFA-BE4F-D4B9B739D1BA}"/>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0901295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FDF69E6-1094-437B-AA7E-0E21B7136CCA}"/>
              </a:ext>
            </a:extLst>
          </p:cNvPr>
          <p:cNvSpPr>
            <a:spLocks noGrp="1"/>
          </p:cNvSpPr>
          <p:nvPr>
            <p:ph sz="half" idx="1"/>
          </p:nvPr>
        </p:nvSpPr>
        <p:spPr>
          <a:xfrm>
            <a:off x="838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504D5BB-DB84-4266-9B4F-E65CCFE5B310}"/>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891A99B5-D493-4AB1-AF24-6660540D56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FE178D0-5F1E-43FA-B447-53501EDD17C0}"/>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4069730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EB9D434-8228-4C7F-B520-14121EBC903B}"/>
              </a:ext>
            </a:extLst>
          </p:cNvPr>
          <p:cNvSpPr>
            <a:spLocks noGrp="1"/>
          </p:cNvSpPr>
          <p:nvPr>
            <p:ph type="dt" sz="half" idx="10"/>
          </p:nvPr>
        </p:nvSpPr>
        <p:spPr/>
        <p:txBody>
          <a:bodyPr/>
          <a:lstStyle/>
          <a:p>
            <a:endParaRPr lang="en-US" dirty="0"/>
          </a:p>
        </p:txBody>
      </p:sp>
      <p:sp>
        <p:nvSpPr>
          <p:cNvPr id="4" name="Footer Placeholder 3">
            <a:extLst>
              <a:ext uri="{FF2B5EF4-FFF2-40B4-BE49-F238E27FC236}">
                <a16:creationId xmlns:a16="http://schemas.microsoft.com/office/drawing/2014/main" id="{997B89BD-A70A-48D2-A3D9-DB2C0DB123B4}"/>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4ACF4EF-5A2A-4A47-81DF-80CB513060F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10768130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2CD09-61EF-4733-831C-5B133DAE1F4C}"/>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5B109FCF-96E4-4EBF-AAFB-5E9AD22A68A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381A6-E580-49A4-989C-EF4A54F83B45}"/>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677615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56944C-E229-457E-868E-C48FF47DA37A}"/>
              </a:ext>
            </a:extLst>
          </p:cNvPr>
          <p:cNvSpPr>
            <a:spLocks noGrp="1"/>
          </p:cNvSpPr>
          <p:nvPr>
            <p:ph type="dt" sz="half" idx="10"/>
          </p:nvPr>
        </p:nvSpPr>
        <p:spPr/>
        <p:txBody>
          <a:bodyPr/>
          <a:lstStyle/>
          <a:p>
            <a:endParaRPr lang="en-US" dirty="0"/>
          </a:p>
        </p:txBody>
      </p:sp>
      <p:sp>
        <p:nvSpPr>
          <p:cNvPr id="6" name="Footer Placeholder 5">
            <a:extLst>
              <a:ext uri="{FF2B5EF4-FFF2-40B4-BE49-F238E27FC236}">
                <a16:creationId xmlns:a16="http://schemas.microsoft.com/office/drawing/2014/main" id="{CC7115FE-359F-46EA-A3C8-0D18544E34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5165D17-3010-4FF5-9071-5CCD3E6995D6}"/>
              </a:ext>
            </a:extLst>
          </p:cNvPr>
          <p:cNvSpPr>
            <a:spLocks noGrp="1"/>
          </p:cNvSpPr>
          <p:nvPr>
            <p:ph type="sldNum" sz="quarter" idx="12"/>
          </p:nvPr>
        </p:nvSpPr>
        <p:spPr/>
        <p:txBody>
          <a:bodyPr/>
          <a:lstStyle/>
          <a:p>
            <a:fld id="{28844951-7827-47D4-8276-7DDE1FA7D85A}" type="slidenum">
              <a:rPr lang="en-US" smtClean="0"/>
              <a:t>‹#›</a:t>
            </a:fld>
            <a:endParaRPr lang="en-US" dirty="0"/>
          </a:p>
        </p:txBody>
      </p:sp>
    </p:spTree>
    <p:extLst>
      <p:ext uri="{BB962C8B-B14F-4D97-AF65-F5344CB8AC3E}">
        <p14:creationId xmlns:p14="http://schemas.microsoft.com/office/powerpoint/2010/main" val="3574085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id="{DD7EAFE6-2BB9-41FB-9CF4-588CFC708774}"/>
              </a:ext>
            </a:extLst>
          </p:cNvPr>
          <p:cNvSpPr/>
          <p:nvPr/>
        </p:nvSpPr>
        <p:spPr>
          <a:xfrm>
            <a:off x="1524"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endParaRPr lang="en-US" dirty="0"/>
          </a:p>
        </p:txBody>
      </p:sp>
      <p:sp>
        <p:nvSpPr>
          <p:cNvPr id="5" name="Footer Placeholder 4">
            <a:extLst>
              <a:ext uri="{FF2B5EF4-FFF2-40B4-BE49-F238E27FC236}">
                <a16:creationId xmlns:a16="http://schemas.microsoft.com/office/drawing/2014/main"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dirty="0">
              <a:solidFill>
                <a:srgbClr val="FFFFFF"/>
              </a:solidFill>
            </a:endParaRPr>
          </a:p>
        </p:txBody>
      </p:sp>
      <p:sp>
        <p:nvSpPr>
          <p:cNvPr id="6" name="Slide Number Placeholder 5">
            <a:extLst>
              <a:ext uri="{FF2B5EF4-FFF2-40B4-BE49-F238E27FC236}">
                <a16:creationId xmlns:a16="http://schemas.microsoft.com/office/drawing/2014/main"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dirty="0"/>
          </a:p>
        </p:txBody>
      </p:sp>
    </p:spTree>
    <p:extLst>
      <p:ext uri="{BB962C8B-B14F-4D97-AF65-F5344CB8AC3E}">
        <p14:creationId xmlns:p14="http://schemas.microsoft.com/office/powerpoint/2010/main" val="2314514164"/>
      </p:ext>
    </p:extLst>
  </p:cSld>
  <p:clrMap bg1="lt1" tx1="dk1" bg2="lt2" tx2="dk2" accent1="accent1" accent2="accent2" accent3="accent3" accent4="accent4" accent5="accent5" accent6="accent6" hlink="hlink" folHlink="folHlink"/>
  <p:sldLayoutIdLst>
    <p:sldLayoutId id="2147483697" r:id="rId1"/>
    <p:sldLayoutId id="2147483696" r:id="rId2"/>
    <p:sldLayoutId id="2147483699" r:id="rId3"/>
    <p:sldLayoutId id="2147483698" r:id="rId4"/>
    <p:sldLayoutId id="2147483686" r:id="rId5"/>
    <p:sldLayoutId id="2147483700" r:id="rId6"/>
    <p:sldLayoutId id="2147483705" r:id="rId7"/>
    <p:sldLayoutId id="2147483689" r:id="rId8"/>
    <p:sldLayoutId id="2147483704" r:id="rId9"/>
    <p:sldLayoutId id="2147483702" r:id="rId10"/>
    <p:sldLayoutId id="2147483701" r:id="rId11"/>
    <p:sldLayoutId id="2147483703" r:id="rId12"/>
    <p:sldLayoutId id="2147483685" r:id="rId13"/>
    <p:sldLayoutId id="2147483687" r:id="rId14"/>
    <p:sldLayoutId id="2147483688" r:id="rId15"/>
    <p:sldLayoutId id="2147483690" r:id="rId16"/>
    <p:sldLayoutId id="2147483692" r:id="rId17"/>
    <p:sldLayoutId id="2147483693" r:id="rId18"/>
  </p:sldLayoutIdLst>
  <p:hf hdr="0" ftr="0" dt="0"/>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32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ame 9">
            <a:extLst>
              <a:ext uri="{FF2B5EF4-FFF2-40B4-BE49-F238E27FC236}">
                <a16:creationId xmlns:a16="http://schemas.microsoft.com/office/drawing/2014/main" id="{DD7EAFE6-2BB9-41FB-9CF4-588CFC70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2768DCD-B824-413A-B330-8D57ADB37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6E45848-BEDA-4F24-9C4E-DA21209582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
            <a:ext cx="12188952" cy="6858000"/>
          </a:xfrm>
          <a:prstGeom prst="rect">
            <a:avLst/>
          </a:prstGeom>
          <a:gradFill flip="none" rotWithShape="1">
            <a:gsLst>
              <a:gs pos="0">
                <a:schemeClr val="accent2">
                  <a:alpha val="60000"/>
                </a:schemeClr>
              </a:gs>
              <a:gs pos="100000">
                <a:schemeClr val="accent1">
                  <a:alpha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2BB8117-A903-442C-9223-A4FEB85C3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3"/>
            <a:ext cx="12188952" cy="6858000"/>
          </a:xfrm>
          <a:prstGeom prst="rect">
            <a:avLst/>
          </a:prstGeom>
          <a:solidFill>
            <a:schemeClr val="bg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C59300B8-3117-43F8-9F8E-68DB9F002F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3200" y="0"/>
            <a:ext cx="6857999" cy="6857998"/>
          </a:xfrm>
          <a:prstGeom prst="ellipse">
            <a:avLst/>
          </a:prstGeom>
          <a:gradFill>
            <a:gsLst>
              <a:gs pos="0">
                <a:schemeClr val="accent1">
                  <a:lumMod val="20000"/>
                  <a:lumOff val="80000"/>
                  <a:alpha val="40000"/>
                </a:schemeClr>
              </a:gs>
              <a:gs pos="100000">
                <a:schemeClr val="accent1">
                  <a:alpha val="40000"/>
                </a:schemeClr>
              </a:gs>
            </a:gsLst>
            <a:lin ang="2700000" scaled="1"/>
          </a:gradFill>
          <a:ln>
            <a:noFill/>
          </a:ln>
          <a:effectLst>
            <a:softEdge rad="520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1AFAE680-42C1-4104-B74F-B0A8F1FB26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3990" y="1194074"/>
            <a:ext cx="5589934" cy="5737916"/>
          </a:xfrm>
          <a:prstGeom prst="ellipse">
            <a:avLst/>
          </a:prstGeom>
          <a:gradFill>
            <a:gsLst>
              <a:gs pos="0">
                <a:schemeClr val="accent1">
                  <a:alpha val="40000"/>
                </a:schemeClr>
              </a:gs>
              <a:gs pos="100000">
                <a:schemeClr val="accent5">
                  <a:alpha val="20000"/>
                </a:schemeClr>
              </a:gs>
            </a:gsLst>
            <a:lin ang="2700000" scaled="1"/>
          </a:gradFill>
          <a:ln>
            <a:noFill/>
          </a:ln>
          <a:effectLst>
            <a:softEdge rad="952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828A8BA9-B3FE-4C96-A0A1-72A0D2C85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439622" y="194269"/>
            <a:ext cx="5760743" cy="5737917"/>
          </a:xfrm>
          <a:prstGeom prst="ellipse">
            <a:avLst/>
          </a:prstGeom>
          <a:gradFill>
            <a:gsLst>
              <a:gs pos="0">
                <a:schemeClr val="accent1">
                  <a:alpha val="20000"/>
                </a:schemeClr>
              </a:gs>
              <a:gs pos="100000">
                <a:schemeClr val="accent5">
                  <a:alpha val="40000"/>
                </a:schemeClr>
              </a:gs>
            </a:gsLst>
            <a:lin ang="2700000" scaled="1"/>
          </a:gradFill>
          <a:ln>
            <a:noFill/>
          </a:ln>
          <a:effectLst>
            <a:softEdge rad="10033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Frame 23">
            <a:extLst>
              <a:ext uri="{FF2B5EF4-FFF2-40B4-BE49-F238E27FC236}">
                <a16:creationId xmlns:a16="http://schemas.microsoft.com/office/drawing/2014/main" id="{19F9CD66-32FC-448F-B4C5-67D17508A2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frame">
            <a:avLst>
              <a:gd name="adj1" fmla="val 7164"/>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F78607-51CD-43DD-9178-4A1E8880BFE2}"/>
              </a:ext>
            </a:extLst>
          </p:cNvPr>
          <p:cNvSpPr>
            <a:spLocks noGrp="1"/>
          </p:cNvSpPr>
          <p:nvPr>
            <p:ph type="ctrTitle"/>
          </p:nvPr>
        </p:nvSpPr>
        <p:spPr>
          <a:xfrm>
            <a:off x="838201" y="857251"/>
            <a:ext cx="5428375" cy="2076450"/>
          </a:xfrm>
        </p:spPr>
        <p:txBody>
          <a:bodyPr vert="horz" lIns="91440" tIns="45720" rIns="91440" bIns="45720" rtlCol="0" anchor="b">
            <a:normAutofit/>
          </a:bodyPr>
          <a:lstStyle/>
          <a:p>
            <a:pPr algn="l"/>
            <a:r>
              <a:rPr lang="en-US" sz="4400">
                <a:solidFill>
                  <a:srgbClr val="FFFFFF"/>
                </a:solidFill>
              </a:rPr>
              <a:t>Charmaine Anderson</a:t>
            </a:r>
            <a:br>
              <a:rPr lang="en-US" sz="4400">
                <a:solidFill>
                  <a:srgbClr val="FFFFFF"/>
                </a:solidFill>
              </a:rPr>
            </a:br>
            <a:r>
              <a:rPr lang="en-US" sz="4400">
                <a:solidFill>
                  <a:srgbClr val="FFFFFF"/>
                </a:solidFill>
              </a:rPr>
              <a:t>2026055</a:t>
            </a:r>
            <a:br>
              <a:rPr lang="en-US" sz="4400">
                <a:solidFill>
                  <a:srgbClr val="FFFFFF"/>
                </a:solidFill>
              </a:rPr>
            </a:br>
            <a:endParaRPr lang="en-US" sz="4400">
              <a:solidFill>
                <a:srgbClr val="FFFFFF"/>
              </a:solidFill>
            </a:endParaRPr>
          </a:p>
        </p:txBody>
      </p:sp>
      <p:sp>
        <p:nvSpPr>
          <p:cNvPr id="13" name="Text Placeholder 2">
            <a:extLst>
              <a:ext uri="{FF2B5EF4-FFF2-40B4-BE49-F238E27FC236}">
                <a16:creationId xmlns:a16="http://schemas.microsoft.com/office/drawing/2014/main" id="{04C00095-A12B-4F81-9C64-9D3AD6FDC788}"/>
              </a:ext>
            </a:extLst>
          </p:cNvPr>
          <p:cNvSpPr>
            <a:spLocks noGrp="1"/>
          </p:cNvSpPr>
          <p:nvPr>
            <p:ph type="body" sz="quarter" idx="15"/>
          </p:nvPr>
        </p:nvSpPr>
        <p:spPr>
          <a:xfrm>
            <a:off x="838200" y="3190875"/>
            <a:ext cx="5428375" cy="2986087"/>
          </a:xfrm>
        </p:spPr>
        <p:txBody>
          <a:bodyPr vert="horz" lIns="91440" tIns="45720" rIns="91440" bIns="45720" rtlCol="0">
            <a:normAutofit/>
          </a:bodyPr>
          <a:lstStyle/>
          <a:p>
            <a:pPr indent="-228600" algn="l">
              <a:buFont typeface="Wingdings" panose="05000000000000000000" pitchFamily="2" charset="2"/>
              <a:buChar char="§"/>
            </a:pPr>
            <a:r>
              <a:rPr lang="en-US" sz="2000" dirty="0">
                <a:solidFill>
                  <a:srgbClr val="FFFFFF"/>
                </a:solidFill>
              </a:rPr>
              <a:t>Module code BMSW 4004 </a:t>
            </a:r>
          </a:p>
          <a:p>
            <a:pPr indent="-228600" algn="l">
              <a:buFont typeface="Wingdings" panose="05000000000000000000" pitchFamily="2" charset="2"/>
              <a:buChar char="§"/>
            </a:pPr>
            <a:r>
              <a:rPr lang="en-US" sz="2000" dirty="0">
                <a:solidFill>
                  <a:srgbClr val="FFFFFF"/>
                </a:solidFill>
              </a:rPr>
              <a:t>Problem Solving &amp; decision making </a:t>
            </a:r>
          </a:p>
          <a:p>
            <a:pPr indent="-228600" algn="l">
              <a:buFont typeface="Wingdings" panose="05000000000000000000" pitchFamily="2" charset="2"/>
              <a:buChar char="§"/>
            </a:pPr>
            <a:r>
              <a:rPr lang="en-US" sz="2000" dirty="0">
                <a:solidFill>
                  <a:srgbClr val="FFFFFF"/>
                </a:solidFill>
              </a:rPr>
              <a:t>Lecturer Charles Nimoh</a:t>
            </a:r>
            <a:endParaRPr lang="en-US" sz="2000" b="1" dirty="0">
              <a:solidFill>
                <a:srgbClr val="FFFFFF"/>
              </a:solidFill>
            </a:endParaRPr>
          </a:p>
        </p:txBody>
      </p:sp>
      <p:pic>
        <p:nvPicPr>
          <p:cNvPr id="7" name="Graphic 6" descr="Questions">
            <a:extLst>
              <a:ext uri="{FF2B5EF4-FFF2-40B4-BE49-F238E27FC236}">
                <a16:creationId xmlns:a16="http://schemas.microsoft.com/office/drawing/2014/main" id="{618D54F7-109A-4F10-9CF1-982022D3CED5}"/>
              </a:ext>
            </a:extLst>
          </p:cNvPr>
          <p:cNvPicPr>
            <a:picLocks noChangeAspect="1"/>
          </p:cNvPicPr>
          <p:nvPr/>
        </p:nvPicPr>
        <p:blipFill>
          <a:blip r:embed="rId2">
            <a:alphaModFix amt="80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95514" y="1098017"/>
            <a:ext cx="4628521" cy="4628521"/>
          </a:xfrm>
          <a:prstGeom prst="rect">
            <a:avLst/>
          </a:prstGeom>
        </p:spPr>
      </p:pic>
    </p:spTree>
    <p:extLst>
      <p:ext uri="{BB962C8B-B14F-4D97-AF65-F5344CB8AC3E}">
        <p14:creationId xmlns:p14="http://schemas.microsoft.com/office/powerpoint/2010/main" val="35253365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E9A7C78-91FD-4B88-953D-5A4363761BD1}"/>
              </a:ext>
            </a:extLst>
          </p:cNvPr>
          <p:cNvSpPr>
            <a:spLocks noGrp="1"/>
          </p:cNvSpPr>
          <p:nvPr>
            <p:ph type="ctrTitle"/>
          </p:nvPr>
        </p:nvSpPr>
        <p:spPr>
          <a:xfrm>
            <a:off x="1527050" y="1121700"/>
            <a:ext cx="9144000" cy="2387600"/>
          </a:xfrm>
        </p:spPr>
        <p:txBody>
          <a:bodyPr anchor="b" anchorCtr="0">
            <a:normAutofit/>
          </a:bodyPr>
          <a:lstStyle/>
          <a:p>
            <a:r>
              <a:rPr lang="en-GB" sz="3000" b="1" i="0" u="none" strike="noStrike" dirty="0">
                <a:effectLst/>
                <a:latin typeface="Arial" panose="020B0604020202020204" pitchFamily="34" charset="0"/>
                <a:cs typeface="Arial" panose="020B0604020202020204" pitchFamily="34" charset="0"/>
              </a:rPr>
              <a:t>The Problem of Work-Related Stress in the United Kingdom</a:t>
            </a:r>
            <a:br>
              <a:rPr lang="en-GB" sz="3000" b="1" i="0" u="none" strike="noStrike" dirty="0">
                <a:effectLst/>
                <a:latin typeface="Arial" panose="020B0604020202020204" pitchFamily="34" charset="0"/>
                <a:cs typeface="Arial" panose="020B0604020202020204" pitchFamily="34" charset="0"/>
              </a:rPr>
            </a:br>
            <a:r>
              <a:rPr lang="en-GB" sz="3000" b="1" i="0" u="none" strike="noStrike" dirty="0">
                <a:effectLst/>
                <a:latin typeface="Arial" panose="020B0604020202020204" pitchFamily="34" charset="0"/>
                <a:cs typeface="Arial" panose="020B0604020202020204" pitchFamily="34" charset="0"/>
              </a:rPr>
              <a:t>	</a:t>
            </a:r>
            <a:endParaRPr lang="en-US" sz="3000" dirty="0">
              <a:latin typeface="Arial" panose="020B0604020202020204" pitchFamily="34" charset="0"/>
              <a:cs typeface="Arial" panose="020B0604020202020204" pitchFamily="34" charset="0"/>
            </a:endParaRPr>
          </a:p>
        </p:txBody>
      </p:sp>
      <p:sp>
        <p:nvSpPr>
          <p:cNvPr id="5" name="Subtitle 4">
            <a:extLst>
              <a:ext uri="{FF2B5EF4-FFF2-40B4-BE49-F238E27FC236}">
                <a16:creationId xmlns:a16="http://schemas.microsoft.com/office/drawing/2014/main" id="{AD04BED3-CF2E-4CAD-8CE8-ED3ED12AEBD6}"/>
              </a:ext>
            </a:extLst>
          </p:cNvPr>
          <p:cNvSpPr>
            <a:spLocks noGrp="1"/>
          </p:cNvSpPr>
          <p:nvPr>
            <p:ph type="body" sz="quarter" idx="15"/>
          </p:nvPr>
        </p:nvSpPr>
        <p:spPr>
          <a:xfrm>
            <a:off x="1527175" y="3600450"/>
            <a:ext cx="9144000" cy="2451100"/>
          </a:xfrm>
        </p:spPr>
        <p:txBody>
          <a:bodyPr/>
          <a:lstStyle/>
          <a:p>
            <a:r>
              <a:rPr lang="en-GB" sz="2800" b="0" i="0" u="none" strike="noStrike" dirty="0">
                <a:effectLst/>
                <a:latin typeface="Arial" panose="020B0604020202020204" pitchFamily="34" charset="0"/>
                <a:cs typeface="Arial" panose="020B0604020202020204" pitchFamily="34" charset="0"/>
              </a:rPr>
              <a:t>Discussion Analysis and Solutions to the Problem</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3580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57686-487A-4245-814E-58B1C25C675C}"/>
              </a:ext>
            </a:extLst>
          </p:cNvPr>
          <p:cNvSpPr>
            <a:spLocks noGrp="1"/>
          </p:cNvSpPr>
          <p:nvPr>
            <p:ph type="title"/>
          </p:nvPr>
        </p:nvSpPr>
        <p:spPr>
          <a:xfrm>
            <a:off x="838200" y="636719"/>
            <a:ext cx="3769311" cy="783708"/>
          </a:xfrm>
        </p:spPr>
        <p:txBody>
          <a:bodyPr>
            <a:normAutofit fontScale="90000"/>
          </a:bodyPr>
          <a:lstStyle/>
          <a:p>
            <a:pPr rtl="0">
              <a:spcBef>
                <a:spcPts val="0"/>
              </a:spcBef>
              <a:spcAft>
                <a:spcPts val="0"/>
              </a:spcAft>
            </a:pPr>
            <a:br>
              <a:rPr lang="en-GB" sz="1800" b="1" i="0" u="none" strike="noStrike" dirty="0">
                <a:solidFill>
                  <a:srgbClr val="464646"/>
                </a:solidFill>
                <a:effectLst/>
                <a:latin typeface="Times New Roman" panose="02020603050405020304" pitchFamily="18" charset="0"/>
              </a:rPr>
            </a:br>
            <a:r>
              <a:rPr lang="en-GB" sz="27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t>The Nature of Work-Related Stress</a:t>
            </a:r>
            <a:br>
              <a:rPr lang="en-GB" sz="2700" b="0" dirty="0">
                <a:effectLst/>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endParaRPr lang="en-US" sz="27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6566BB-9632-4FD7-9FFC-FD3C43D3954E}"/>
              </a:ext>
            </a:extLst>
          </p:cNvPr>
          <p:cNvSpPr>
            <a:spLocks noGrp="1"/>
          </p:cNvSpPr>
          <p:nvPr>
            <p:ph idx="1"/>
          </p:nvPr>
        </p:nvSpPr>
        <p:spPr>
          <a:xfrm>
            <a:off x="736847" y="1766656"/>
            <a:ext cx="5495277" cy="4338344"/>
          </a:xfrm>
        </p:spPr>
        <p:txBody>
          <a:bodyPr>
            <a:normAutofit/>
          </a:bodyPr>
          <a:lstStyle/>
          <a:p>
            <a:pPr rtl="0" fontAlgn="base">
              <a:lnSpc>
                <a:spcPct val="150000"/>
              </a:lnSpc>
              <a:spcBef>
                <a:spcPts val="0"/>
              </a:spcBef>
              <a:spcAft>
                <a:spcPts val="0"/>
              </a:spcAft>
            </a:pPr>
            <a:r>
              <a:rPr lang="en-GB" sz="1100" b="0" i="0" u="none" strike="noStrike" dirty="0">
                <a:solidFill>
                  <a:srgbClr val="000000"/>
                </a:solidFill>
                <a:effectLst/>
                <a:latin typeface="Arial" panose="020B0604020202020204" pitchFamily="34" charset="0"/>
                <a:cs typeface="Arial" panose="020B0604020202020204" pitchFamily="34" charset="0"/>
              </a:rPr>
              <a:t>Work-related stress is the mental pressure that an individual suffers from as a direct or indirect result of their occupation (Hassard and Cox, 2011). </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The problem is often caused by demanding occupations that take a toll on the employees’ mental, psychological and emotional wellbeing.</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Work-related stress can be manifested by symptoms that can be behaviour, psychological or physical (Hassard and Cox, 2011).</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Physical symptoms of work-related stress include headache, fatigue, muscular tension, and heart palpitations among others (Hassard and Cox, 2011).</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Psychological symptoms of work-related stress include anxiety, depression, and memory loss among others (Hassard and Cox, 2011). </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behaviour symptoms of work-related stress include mood swings, irritability, compulsive behaviour and negative shift in attitude towards life (Hassard and Cox, 2011). </a:t>
            </a:r>
            <a:endParaRPr lang="en-GB" sz="1100" b="0" i="0" u="none" strike="noStrike" dirty="0">
              <a:solidFill>
                <a:srgbClr val="2DA2BF"/>
              </a:solidFill>
              <a:effectLst/>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CD2B818-1D0D-4063-A112-EEE06E91EB1C}"/>
              </a:ext>
            </a:extLst>
          </p:cNvPr>
          <p:cNvPicPr>
            <a:picLocks noChangeAspect="1"/>
          </p:cNvPicPr>
          <p:nvPr/>
        </p:nvPicPr>
        <p:blipFill>
          <a:blip r:embed="rId2"/>
          <a:stretch>
            <a:fillRect/>
          </a:stretch>
        </p:blipFill>
        <p:spPr>
          <a:xfrm>
            <a:off x="6377128" y="578674"/>
            <a:ext cx="5168358" cy="4881093"/>
          </a:xfrm>
          <a:prstGeom prst="rect">
            <a:avLst/>
          </a:prstGeom>
        </p:spPr>
      </p:pic>
      <p:sp>
        <p:nvSpPr>
          <p:cNvPr id="25" name="Slide Number Placeholder 24">
            <a:extLst>
              <a:ext uri="{FF2B5EF4-FFF2-40B4-BE49-F238E27FC236}">
                <a16:creationId xmlns:a16="http://schemas.microsoft.com/office/drawing/2014/main" id="{F93C386A-801E-4817-9236-6DF53C330CBB}"/>
              </a:ext>
            </a:extLst>
          </p:cNvPr>
          <p:cNvSpPr>
            <a:spLocks noGrp="1"/>
          </p:cNvSpPr>
          <p:nvPr>
            <p:ph type="sldNum" sz="quarter" idx="12"/>
          </p:nvPr>
        </p:nvSpPr>
        <p:spPr/>
        <p:txBody>
          <a:bodyPr/>
          <a:lstStyle/>
          <a:p>
            <a:fld id="{28844951-7827-47D4-8276-7DDE1FA7D85A}" type="slidenum">
              <a:rPr lang="en-US" smtClean="0"/>
              <a:t>3</a:t>
            </a:fld>
            <a:endParaRPr lang="en-US" dirty="0"/>
          </a:p>
        </p:txBody>
      </p:sp>
    </p:spTree>
    <p:extLst>
      <p:ext uri="{BB962C8B-B14F-4D97-AF65-F5344CB8AC3E}">
        <p14:creationId xmlns:p14="http://schemas.microsoft.com/office/powerpoint/2010/main" val="2262346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9352-2AB0-4ADD-96B9-AB0FAECB557C}"/>
              </a:ext>
            </a:extLst>
          </p:cNvPr>
          <p:cNvSpPr>
            <a:spLocks noGrp="1"/>
          </p:cNvSpPr>
          <p:nvPr>
            <p:ph type="title"/>
          </p:nvPr>
        </p:nvSpPr>
        <p:spPr>
          <a:xfrm>
            <a:off x="674703" y="150921"/>
            <a:ext cx="6081483" cy="1411550"/>
          </a:xfrm>
        </p:spPr>
        <p:txBody>
          <a:bodyPr>
            <a:normAutofit fontScale="90000"/>
          </a:bodyPr>
          <a:lstStyle/>
          <a:p>
            <a:pPr algn="ctr" rtl="0">
              <a:spcBef>
                <a:spcPts val="0"/>
              </a:spcBef>
              <a:spcAft>
                <a:spcPts val="0"/>
              </a:spcAft>
            </a:pP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br>
            <a:r>
              <a:rPr lang="en-GB" sz="2900" b="1" i="0" u="none" strike="noStrike" dirty="0">
                <a:solidFill>
                  <a:schemeClr val="accent1">
                    <a:lumMod val="40000"/>
                    <a:lumOff val="60000"/>
                  </a:schemeClr>
                </a:solidFill>
                <a:effectLst/>
                <a:latin typeface="Arial" panose="020B0604020202020204" pitchFamily="34" charset="0"/>
                <a:cs typeface="Arial" panose="020B0604020202020204" pitchFamily="34" charset="0"/>
              </a:rPr>
              <a:t>Scope of Work-Related Stress </a:t>
            </a:r>
            <a:br>
              <a:rPr lang="en-GB" sz="3600" b="0" dirty="0">
                <a:solidFill>
                  <a:schemeClr val="accent1">
                    <a:lumMod val="40000"/>
                    <a:lumOff val="60000"/>
                  </a:schemeClr>
                </a:solidFill>
                <a:effectLst/>
                <a:latin typeface="Arial" panose="020B0604020202020204" pitchFamily="34" charset="0"/>
                <a:cs typeface="Arial" panose="020B0604020202020204" pitchFamily="34" charset="0"/>
              </a:rPr>
            </a:br>
            <a:br>
              <a:rPr lang="en-GB"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F49AA98-AED4-4FAD-999C-98B64BB9DF71}"/>
              </a:ext>
            </a:extLst>
          </p:cNvPr>
          <p:cNvSpPr>
            <a:spLocks noGrp="1"/>
          </p:cNvSpPr>
          <p:nvPr>
            <p:ph idx="1"/>
          </p:nvPr>
        </p:nvSpPr>
        <p:spPr>
          <a:xfrm>
            <a:off x="221942" y="1207363"/>
            <a:ext cx="7190912" cy="4969600"/>
          </a:xfrm>
        </p:spPr>
        <p:txBody>
          <a:bodyPr>
            <a:normAutofit/>
          </a:bodyPr>
          <a:lstStyle/>
          <a:p>
            <a:pPr marL="171450" indent="-171450" rtl="0" fontAlgn="base">
              <a:lnSpc>
                <a:spcPct val="150000"/>
              </a:lnSpc>
              <a:spcBef>
                <a:spcPts val="0"/>
              </a:spcBef>
              <a:spcAft>
                <a:spcPts val="0"/>
              </a:spcAft>
              <a:buFont typeface="Arial" panose="020B0604020202020204" pitchFamily="34" charset="0"/>
              <a:buChar char="•"/>
            </a:pPr>
            <a:endParaRPr lang="en-GB" sz="1100" b="0" i="0" u="none" strike="noStrike" dirty="0">
              <a:solidFill>
                <a:schemeClr val="tx1"/>
              </a:solidFill>
              <a:effectLst/>
              <a:latin typeface="Arial" panose="020B0604020202020204" pitchFamily="34" charset="0"/>
              <a:cs typeface="Arial" panose="020B0604020202020204" pitchFamily="34" charset="0"/>
            </a:endParaRPr>
          </a:p>
          <a:p>
            <a:pPr marL="171450" indent="-171450" rtl="0" fontAlgn="base">
              <a:lnSpc>
                <a:spcPct val="150000"/>
              </a:lnSpc>
              <a:spcBef>
                <a:spcPts val="0"/>
              </a:spcBef>
              <a:spcAft>
                <a:spcPts val="0"/>
              </a:spcAft>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The problem of work-related stress is wide in scope as it affects workers from all walks of life and types of occupation. </a:t>
            </a:r>
          </a:p>
          <a:p>
            <a:pPr marL="171450" indent="-171450" rtl="0" fontAlgn="base">
              <a:lnSpc>
                <a:spcPct val="150000"/>
              </a:lnSpc>
              <a:spcBef>
                <a:spcPts val="400"/>
              </a:spcBef>
              <a:spcAft>
                <a:spcPts val="0"/>
              </a:spcAft>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Statistics show that in 2020, 79% of workers in the UK commonly experience work-related stress. Furthermore, the figure grew from 59% in 2018.  Only 1% of workers in the UK have never experienced work related stress, while 17% rarely experience the problem (Cousins et al., 2020).</a:t>
            </a:r>
          </a:p>
          <a:p>
            <a:pPr marL="171450" indent="-171450" rtl="0" fontAlgn="base">
              <a:lnSpc>
                <a:spcPct val="150000"/>
              </a:lnSpc>
              <a:spcBef>
                <a:spcPts val="400"/>
              </a:spcBef>
              <a:spcAft>
                <a:spcPts val="0"/>
              </a:spcAft>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The scope of the problem can be seen clearer when put into perspective with the other types of stressors. Compared to the other common stressors, work-related stress is the most prevalent ahead of stress caused by finances, family, health, and relationships.</a:t>
            </a:r>
          </a:p>
          <a:p>
            <a:pPr marL="171450" indent="-171450" rtl="0" fontAlgn="base">
              <a:lnSpc>
                <a:spcPct val="150000"/>
              </a:lnSpc>
              <a:spcBef>
                <a:spcPts val="400"/>
              </a:spcBef>
              <a:spcAft>
                <a:spcPts val="0"/>
              </a:spcAft>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Grouped by age, 25-34 year olds experienced work-related stress at the highest frequency followed by 18-24 year olds. Since the two age groups make up majority of the population when combined, it follows that the problem covers most of the population (Cousins, 2020).</a:t>
            </a:r>
          </a:p>
          <a:p>
            <a:pPr marL="171450" indent="-171450">
              <a:lnSpc>
                <a:spcPct val="150000"/>
              </a:lnSpc>
              <a:buFont typeface="Arial" panose="020B0604020202020204" pitchFamily="34" charset="0"/>
              <a:buChar char="•"/>
            </a:pPr>
            <a:r>
              <a:rPr lang="en-GB" sz="1100" b="0" i="0" u="none" strike="noStrike" dirty="0">
                <a:solidFill>
                  <a:schemeClr val="tx1"/>
                </a:solidFill>
                <a:effectLst/>
                <a:latin typeface="Arial" panose="020B0604020202020204" pitchFamily="34" charset="0"/>
                <a:cs typeface="Arial" panose="020B0604020202020204" pitchFamily="34" charset="0"/>
              </a:rPr>
              <a:t>All industries where studies on work related stress has been carried out have recorded existence of the problem in at least 60% of its workers. In light of this, the scope of the problem in terms of the industry it affects can be categorically stated to be devastating (Cousins, 2020).  </a:t>
            </a:r>
            <a:endParaRPr lang="en-US" sz="1100" dirty="0">
              <a:solidFill>
                <a:schemeClr val="tx1"/>
              </a:solidFill>
              <a:latin typeface="Arial" panose="020B0604020202020204" pitchFamily="34" charset="0"/>
              <a:cs typeface="Arial" panose="020B0604020202020204" pitchFamily="34" charset="0"/>
            </a:endParaRPr>
          </a:p>
        </p:txBody>
      </p:sp>
      <p:pic>
        <p:nvPicPr>
          <p:cNvPr id="10" name="Picture Placeholder 9" descr="Image of colorful triangular shapes">
            <a:extLst>
              <a:ext uri="{FF2B5EF4-FFF2-40B4-BE49-F238E27FC236}">
                <a16:creationId xmlns:a16="http://schemas.microsoft.com/office/drawing/2014/main" id="{96812000-377B-4B9A-A2C2-AFDD83B7A3F4}"/>
              </a:ext>
            </a:extLst>
          </p:cNvPr>
          <p:cNvPicPr>
            <a:picLocks noGrp="1" noChangeAspect="1"/>
          </p:cNvPicPr>
          <p:nvPr>
            <p:ph type="pic" sz="quarter" idx="14"/>
          </p:nvPr>
        </p:nvPicPr>
        <p:blipFill rotWithShape="1">
          <a:blip r:embed="rId2" cstate="screen">
            <a:extLst>
              <a:ext uri="{28A0092B-C50C-407E-A947-70E740481C1C}">
                <a14:useLocalDpi xmlns:a14="http://schemas.microsoft.com/office/drawing/2010/main" val="0"/>
              </a:ext>
            </a:extLst>
          </a:blip>
          <a:srcRect/>
          <a:stretch/>
        </p:blipFill>
        <p:spPr>
          <a:xfrm>
            <a:off x="7589520" y="63500"/>
            <a:ext cx="4599432" cy="5786883"/>
          </a:xfrm>
        </p:spPr>
      </p:pic>
      <p:sp>
        <p:nvSpPr>
          <p:cNvPr id="18" name="Slide Number Placeholder 17">
            <a:extLst>
              <a:ext uri="{FF2B5EF4-FFF2-40B4-BE49-F238E27FC236}">
                <a16:creationId xmlns:a16="http://schemas.microsoft.com/office/drawing/2014/main" id="{7CCCE07D-3B17-42EC-AE9C-222D13143DF6}"/>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4</a:t>
            </a:fld>
            <a:r>
              <a:rPr lang="en-US" dirty="0"/>
              <a:t>4147</a:t>
            </a:r>
          </a:p>
        </p:txBody>
      </p:sp>
    </p:spTree>
    <p:extLst>
      <p:ext uri="{BB962C8B-B14F-4D97-AF65-F5344CB8AC3E}">
        <p14:creationId xmlns:p14="http://schemas.microsoft.com/office/powerpoint/2010/main" val="1590342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8E50F-247A-4628-90BB-62A60E39664C}"/>
              </a:ext>
            </a:extLst>
          </p:cNvPr>
          <p:cNvSpPr>
            <a:spLocks noGrp="1"/>
          </p:cNvSpPr>
          <p:nvPr>
            <p:ph type="ctrTitle"/>
          </p:nvPr>
        </p:nvSpPr>
        <p:spPr>
          <a:xfrm>
            <a:off x="838470" y="940500"/>
            <a:ext cx="5322618" cy="861400"/>
          </a:xfrm>
        </p:spPr>
        <p:txBody>
          <a:bodyPr>
            <a:normAutofit fontScale="90000"/>
          </a:bodyPr>
          <a:lstStyle/>
          <a:p>
            <a:pPr algn="ctr" rtl="0">
              <a:spcBef>
                <a:spcPts val="0"/>
              </a:spcBef>
              <a:spcAft>
                <a:spcPts val="0"/>
              </a:spcAft>
            </a:pPr>
            <a:br>
              <a:rPr lang="en-GB" sz="2600" b="1" i="0" u="none" strike="noStrike" dirty="0">
                <a:effectLst/>
                <a:latin typeface="Arial" panose="020B0604020202020204" pitchFamily="34" charset="0"/>
                <a:cs typeface="Arial" panose="020B0604020202020204" pitchFamily="34" charset="0"/>
              </a:rPr>
            </a:br>
            <a:br>
              <a:rPr lang="en-GB" sz="2600" b="1" i="0" u="none" strike="noStrike" dirty="0">
                <a:effectLst/>
                <a:latin typeface="Arial" panose="020B0604020202020204" pitchFamily="34" charset="0"/>
                <a:cs typeface="Arial" panose="020B0604020202020204" pitchFamily="34" charset="0"/>
              </a:rPr>
            </a:br>
            <a:r>
              <a:rPr lang="en-GB" sz="2600" b="1" i="0" u="none" strike="noStrike" dirty="0">
                <a:effectLst/>
                <a:latin typeface="Arial" panose="020B0604020202020204" pitchFamily="34" charset="0"/>
                <a:cs typeface="Arial" panose="020B0604020202020204" pitchFamily="34" charset="0"/>
              </a:rPr>
              <a:t>Impact of Work-Related Stress on Employees </a:t>
            </a:r>
            <a:br>
              <a:rPr lang="en-GB" sz="2600" b="0" dirty="0">
                <a:effectLst/>
                <a:latin typeface="Arial" panose="020B0604020202020204" pitchFamily="34" charset="0"/>
                <a:cs typeface="Arial" panose="020B0604020202020204" pitchFamily="34" charset="0"/>
              </a:rPr>
            </a:br>
            <a:br>
              <a:rPr lang="en-GB" sz="2600" dirty="0">
                <a:latin typeface="Arial" panose="020B0604020202020204" pitchFamily="34" charset="0"/>
                <a:cs typeface="Arial" panose="020B0604020202020204" pitchFamily="34" charset="0"/>
              </a:rPr>
            </a:br>
            <a:endParaRPr lang="en-US" sz="26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D2A8BE8-DC21-47DE-B6F3-7DC95B43C52E}"/>
              </a:ext>
            </a:extLst>
          </p:cNvPr>
          <p:cNvSpPr>
            <a:spLocks noGrp="1"/>
          </p:cNvSpPr>
          <p:nvPr>
            <p:ph type="body" sz="quarter" idx="15"/>
          </p:nvPr>
        </p:nvSpPr>
        <p:spPr>
          <a:xfrm>
            <a:off x="838200" y="1801900"/>
            <a:ext cx="5322888" cy="4249650"/>
          </a:xfrm>
        </p:spPr>
        <p:txBody>
          <a:bodyPr>
            <a:normAutofit fontScale="77500" lnSpcReduction="20000"/>
          </a:bodyPr>
          <a:lstStyle/>
          <a:p>
            <a:pPr rtl="0" fontAlgn="base">
              <a:lnSpc>
                <a:spcPct val="170000"/>
              </a:lnSpc>
              <a:spcBef>
                <a:spcPts val="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Work-related stress affects employees in a variety of ways, all of which amount to a reduction in productivity (Oloyede, 2006). The following are some of the impacts that work-related stress has on employees: </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Poor decision making due to the resultant psychological stress.</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Poor punctuality due to the resultant behavioural disorders.</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Strained relations with workmates due to the resultant behavioural disorders.</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Diminished performance due to the resultant physical and psychological burn out.</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Diminished motivation due to the resultant poor job satisfaction.</a:t>
            </a:r>
          </a:p>
          <a:p>
            <a:pPr rtl="0" fontAlgn="base">
              <a:lnSpc>
                <a:spcPct val="170000"/>
              </a:lnSpc>
              <a:spcBef>
                <a:spcPts val="400"/>
              </a:spcBef>
              <a:spcAft>
                <a:spcPts val="0"/>
              </a:spcAft>
              <a:buFont typeface="Arial" panose="020B0604020202020204" pitchFamily="34" charset="0"/>
              <a:buChar char="•"/>
            </a:pPr>
            <a:r>
              <a:rPr lang="en-GB" sz="1800" b="0" i="0" u="none" strike="noStrike" dirty="0">
                <a:effectLst/>
                <a:latin typeface="Arial" panose="020B0604020202020204" pitchFamily="34" charset="0"/>
                <a:cs typeface="Arial" panose="020B0604020202020204" pitchFamily="34" charset="0"/>
              </a:rPr>
              <a:t>Poor physical health caused. </a:t>
            </a:r>
          </a:p>
          <a:p>
            <a:endParaRPr lang="en-US" dirty="0"/>
          </a:p>
        </p:txBody>
      </p:sp>
      <p:pic>
        <p:nvPicPr>
          <p:cNvPr id="7" name="Picture Placeholder 6" descr="Photo of the tips of colored pencils">
            <a:extLst>
              <a:ext uri="{FF2B5EF4-FFF2-40B4-BE49-F238E27FC236}">
                <a16:creationId xmlns:a16="http://schemas.microsoft.com/office/drawing/2014/main" id="{4C238EB8-09B7-4151-B562-13B050D4A3E6}"/>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784848" y="905256"/>
            <a:ext cx="4581144" cy="2450592"/>
          </a:xfrm>
        </p:spPr>
      </p:pic>
      <p:pic>
        <p:nvPicPr>
          <p:cNvPr id="9" name="Picture Placeholder 8" descr="Photo of crayons &#10;">
            <a:extLst>
              <a:ext uri="{FF2B5EF4-FFF2-40B4-BE49-F238E27FC236}">
                <a16:creationId xmlns:a16="http://schemas.microsoft.com/office/drawing/2014/main" id="{8C7F1323-5935-4F21-BFEA-E642AAB30A75}"/>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val="0"/>
              </a:ext>
            </a:extLst>
          </a:blip>
          <a:srcRect/>
          <a:stretch/>
        </p:blipFill>
        <p:spPr>
          <a:xfrm>
            <a:off x="6784848" y="3520440"/>
            <a:ext cx="4581144" cy="2450592"/>
          </a:xfrm>
        </p:spPr>
      </p:pic>
    </p:spTree>
    <p:extLst>
      <p:ext uri="{BB962C8B-B14F-4D97-AF65-F5344CB8AC3E}">
        <p14:creationId xmlns:p14="http://schemas.microsoft.com/office/powerpoint/2010/main" val="26931966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3182-22EB-43CF-838B-D35955098B4F}"/>
              </a:ext>
            </a:extLst>
          </p:cNvPr>
          <p:cNvSpPr>
            <a:spLocks noGrp="1"/>
          </p:cNvSpPr>
          <p:nvPr>
            <p:ph type="title"/>
          </p:nvPr>
        </p:nvSpPr>
        <p:spPr>
          <a:xfrm>
            <a:off x="838200" y="681037"/>
            <a:ext cx="10515600" cy="1325563"/>
          </a:xfrm>
        </p:spPr>
        <p:txBody>
          <a:bodyPr>
            <a:normAutofit/>
          </a:bodyPr>
          <a:lstStyle/>
          <a:p>
            <a:pPr algn="ctr"/>
            <a:r>
              <a:rPr lang="en-US" sz="2600" dirty="0">
                <a:latin typeface="Arial" panose="020B0604020202020204" pitchFamily="34" charset="0"/>
                <a:cs typeface="Arial" panose="020B0604020202020204" pitchFamily="34" charset="0"/>
              </a:rPr>
              <a:t>Impact of work-related stress on organizations </a:t>
            </a:r>
          </a:p>
        </p:txBody>
      </p:sp>
      <p:sp>
        <p:nvSpPr>
          <p:cNvPr id="4" name="Content Placeholder 3">
            <a:extLst>
              <a:ext uri="{FF2B5EF4-FFF2-40B4-BE49-F238E27FC236}">
                <a16:creationId xmlns:a16="http://schemas.microsoft.com/office/drawing/2014/main" id="{B5F7563B-FBE8-4329-AC23-0998F7590AC6}"/>
              </a:ext>
            </a:extLst>
          </p:cNvPr>
          <p:cNvSpPr>
            <a:spLocks noGrp="1"/>
          </p:cNvSpPr>
          <p:nvPr>
            <p:ph idx="1"/>
          </p:nvPr>
        </p:nvSpPr>
        <p:spPr/>
        <p:txBody>
          <a:bodyPr/>
          <a:lstStyle/>
          <a:p>
            <a:pPr fontAlgn="base">
              <a:lnSpc>
                <a:spcPct val="150000"/>
              </a:lnSpc>
              <a:spcBef>
                <a:spcPts val="0"/>
              </a:spcBef>
              <a:buClr>
                <a:schemeClr val="tx1"/>
              </a:buClr>
              <a:buSzPct val="88000"/>
              <a:buFont typeface="Arial" panose="020B0604020202020204" pitchFamily="34" charset="0"/>
              <a:buChar char="•"/>
            </a:pPr>
            <a:endParaRPr lang="en-GB" sz="1100" i="0" u="none" strike="noStrike" dirty="0">
              <a:solidFill>
                <a:schemeClr val="tx1"/>
              </a:solidFill>
              <a:effectLst/>
              <a:latin typeface="Arial" panose="020B0604020202020204" pitchFamily="34" charset="0"/>
              <a:cs typeface="Arial" panose="020B0604020202020204" pitchFamily="34" charset="0"/>
            </a:endParaRPr>
          </a:p>
          <a:p>
            <a:pPr fontAlgn="base">
              <a:lnSpc>
                <a:spcPct val="150000"/>
              </a:lnSpc>
              <a:spcBef>
                <a:spcPts val="0"/>
              </a:spcBef>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Work-related stress has adverse impact on organizations because they depend on the productivity of workers </a:t>
            </a:r>
          </a:p>
          <a:p>
            <a:pPr marL="228600" indent="0" fontAlgn="base">
              <a:lnSpc>
                <a:spcPct val="150000"/>
              </a:lnSpc>
              <a:spcBef>
                <a:spcPts val="0"/>
              </a:spcBef>
              <a:buClr>
                <a:schemeClr val="tx1"/>
              </a:buClr>
              <a:buSzPct val="88000"/>
              <a:buNone/>
            </a:pPr>
            <a:r>
              <a:rPr lang="en-GB" sz="1100" dirty="0">
                <a:solidFill>
                  <a:schemeClr val="tx1"/>
                </a:solidFill>
                <a:latin typeface="Arial" panose="020B0604020202020204" pitchFamily="34" charset="0"/>
                <a:cs typeface="Arial" panose="020B0604020202020204" pitchFamily="34" charset="0"/>
              </a:rPr>
              <a:t>      </a:t>
            </a:r>
            <a:r>
              <a:rPr lang="en-GB" sz="1100" i="0" u="none" strike="noStrike" dirty="0">
                <a:solidFill>
                  <a:schemeClr val="tx1"/>
                </a:solidFill>
                <a:effectLst/>
                <a:latin typeface="Arial" panose="020B0604020202020204" pitchFamily="34" charset="0"/>
                <a:cs typeface="Arial" panose="020B0604020202020204" pitchFamily="34" charset="0"/>
              </a:rPr>
              <a:t>(Ahmad, Zia-ur-Rehman, and Rashid, 2011). </a:t>
            </a:r>
          </a:p>
          <a:p>
            <a:pPr marL="228600" indent="0" fontAlgn="base">
              <a:lnSpc>
                <a:spcPct val="150000"/>
              </a:lnSpc>
              <a:spcBef>
                <a:spcPts val="0"/>
              </a:spcBef>
              <a:buClr>
                <a:schemeClr val="tx1"/>
              </a:buClr>
              <a:buSzPct val="88000"/>
              <a:buNone/>
            </a:pPr>
            <a:endParaRPr lang="en-GB" sz="1100" i="0" u="none" strike="noStrike" dirty="0">
              <a:solidFill>
                <a:schemeClr val="tx1"/>
              </a:solidFill>
              <a:effectLst/>
              <a:latin typeface="Arial" panose="020B0604020202020204" pitchFamily="34" charset="0"/>
              <a:cs typeface="Arial" panose="020B0604020202020204" pitchFamily="34" charset="0"/>
            </a:endParaRPr>
          </a:p>
          <a:p>
            <a:pPr marL="228600" indent="0" fontAlgn="base">
              <a:lnSpc>
                <a:spcPct val="150000"/>
              </a:lnSpc>
              <a:spcBef>
                <a:spcPts val="0"/>
              </a:spcBef>
              <a:buClr>
                <a:schemeClr val="tx1"/>
              </a:buClr>
              <a:buSzPct val="88000"/>
              <a:buNone/>
            </a:pPr>
            <a:r>
              <a:rPr lang="en-GB" sz="1100" i="0" u="none" strike="noStrike" dirty="0">
                <a:solidFill>
                  <a:schemeClr val="tx1"/>
                </a:solidFill>
                <a:effectLst/>
                <a:latin typeface="Arial" panose="020B0604020202020204" pitchFamily="34" charset="0"/>
                <a:cs typeface="Arial" panose="020B0604020202020204" pitchFamily="34" charset="0"/>
              </a:rPr>
              <a:t>The following are some of the ways in which work-related stress affect organizations.   </a:t>
            </a:r>
          </a:p>
          <a:p>
            <a:pPr rtl="0" fontAlgn="base">
              <a:lnSpc>
                <a:spcPct val="150000"/>
              </a:lnSpc>
              <a:spcBef>
                <a:spcPts val="0"/>
              </a:spcBef>
              <a:spcAft>
                <a:spcPts val="0"/>
              </a:spcAft>
              <a:buClr>
                <a:schemeClr val="tx1"/>
              </a:buClr>
              <a:buSzPct val="88000"/>
              <a:buFont typeface="Arial" panose="020B0604020202020204" pitchFamily="34" charset="0"/>
              <a:buChar char="•"/>
            </a:pPr>
            <a:endParaRPr lang="en-GB" sz="1100" i="0" u="none" strike="noStrike" dirty="0">
              <a:solidFill>
                <a:schemeClr val="tx1"/>
              </a:solidFill>
              <a:effectLst/>
              <a:latin typeface="Arial" panose="020B0604020202020204" pitchFamily="34" charset="0"/>
              <a:cs typeface="Arial" panose="020B0604020202020204" pitchFamily="34" charset="0"/>
            </a:endParaRP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High employee absenteeism </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High employee turnover </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Poor productivity </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Increased complaints from employees</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Increased accidents and incidents reports</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Failure to meet deadlines on important projects</a:t>
            </a:r>
          </a:p>
          <a:p>
            <a:pPr rtl="0" fontAlgn="base">
              <a:lnSpc>
                <a:spcPct val="150000"/>
              </a:lnSpc>
              <a:spcBef>
                <a:spcPts val="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Reduced efficiency in the organization’s operations</a:t>
            </a:r>
          </a:p>
          <a:p>
            <a:pPr rtl="0" fontAlgn="base">
              <a:lnSpc>
                <a:spcPct val="150000"/>
              </a:lnSpc>
              <a:spcBef>
                <a:spcPts val="400"/>
              </a:spcBef>
              <a:spcAft>
                <a:spcPts val="0"/>
              </a:spcAft>
              <a:buClr>
                <a:schemeClr val="tx1"/>
              </a:buClr>
              <a:buSzPct val="88000"/>
              <a:buFont typeface="Arial" panose="020B0604020202020204" pitchFamily="34" charset="0"/>
              <a:buChar char="•"/>
            </a:pPr>
            <a:r>
              <a:rPr lang="en-GB" sz="1100" i="0" u="none" strike="noStrike" dirty="0">
                <a:solidFill>
                  <a:schemeClr val="tx1"/>
                </a:solidFill>
                <a:effectLst/>
                <a:latin typeface="Arial" panose="020B0604020202020204" pitchFamily="34" charset="0"/>
                <a:cs typeface="Arial" panose="020B0604020202020204" pitchFamily="34" charset="0"/>
              </a:rPr>
              <a:t>Poor customer service </a:t>
            </a:r>
          </a:p>
          <a:p>
            <a:pPr marL="228600" indent="0">
              <a:buNone/>
            </a:pPr>
            <a:endParaRPr lang="en-GB" dirty="0"/>
          </a:p>
        </p:txBody>
      </p:sp>
      <p:sp>
        <p:nvSpPr>
          <p:cNvPr id="5" name="Slide Number Placeholder 4">
            <a:extLst>
              <a:ext uri="{FF2B5EF4-FFF2-40B4-BE49-F238E27FC236}">
                <a16:creationId xmlns:a16="http://schemas.microsoft.com/office/drawing/2014/main" id="{52B5A33E-84B9-4584-85BC-05CC7007D124}"/>
              </a:ext>
            </a:extLst>
          </p:cNvPr>
          <p:cNvSpPr>
            <a:spLocks noGrp="1"/>
          </p:cNvSpPr>
          <p:nvPr>
            <p:ph type="sldNum" sz="quarter" idx="12"/>
          </p:nvPr>
        </p:nvSpPr>
        <p:spPr/>
        <p:txBody>
          <a:bodyPr/>
          <a:lstStyle/>
          <a:p>
            <a:fld id="{28844951-7827-47D4-8276-7DDE1FA7D85A}" type="slidenum">
              <a:rPr lang="en-US" smtClean="0"/>
              <a:t>6</a:t>
            </a:fld>
            <a:endParaRPr lang="en-US" dirty="0"/>
          </a:p>
        </p:txBody>
      </p:sp>
    </p:spTree>
    <p:extLst>
      <p:ext uri="{BB962C8B-B14F-4D97-AF65-F5344CB8AC3E}">
        <p14:creationId xmlns:p14="http://schemas.microsoft.com/office/powerpoint/2010/main" val="330206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5648-EC4F-4D61-9453-4E038C0332BD}"/>
              </a:ext>
            </a:extLst>
          </p:cNvPr>
          <p:cNvSpPr>
            <a:spLocks noGrp="1"/>
          </p:cNvSpPr>
          <p:nvPr>
            <p:ph type="title"/>
          </p:nvPr>
        </p:nvSpPr>
        <p:spPr>
          <a:xfrm>
            <a:off x="838200" y="681037"/>
            <a:ext cx="10515600" cy="1325563"/>
          </a:xfrm>
        </p:spPr>
        <p:txBody>
          <a:bodyPr>
            <a:normAutofit/>
          </a:bodyPr>
          <a:lstStyle/>
          <a:p>
            <a:pPr algn="ctr"/>
            <a:r>
              <a:rPr lang="en-US" sz="2600" dirty="0">
                <a:latin typeface="Arial" panose="020B0604020202020204" pitchFamily="34" charset="0"/>
                <a:cs typeface="Arial" panose="020B0604020202020204" pitchFamily="34" charset="0"/>
              </a:rPr>
              <a:t>Cause and Effect Analysis of Work-Related Stress</a:t>
            </a:r>
            <a:endParaRPr lang="en-US" sz="2600" dirty="0"/>
          </a:p>
        </p:txBody>
      </p:sp>
      <p:sp>
        <p:nvSpPr>
          <p:cNvPr id="7" name="Slide Number Placeholder 6">
            <a:extLst>
              <a:ext uri="{FF2B5EF4-FFF2-40B4-BE49-F238E27FC236}">
                <a16:creationId xmlns:a16="http://schemas.microsoft.com/office/drawing/2014/main" id="{E7BA18D9-DF9D-45C8-A71D-661F2BD20474}"/>
              </a:ext>
            </a:extLst>
          </p:cNvPr>
          <p:cNvSpPr>
            <a:spLocks noGrp="1"/>
          </p:cNvSpPr>
          <p:nvPr>
            <p:ph type="sldNum" sz="quarter" idx="12"/>
          </p:nvPr>
        </p:nvSpPr>
        <p:spPr>
          <a:xfrm>
            <a:off x="8610600" y="6429375"/>
            <a:ext cx="2743200" cy="365125"/>
          </a:xfrm>
        </p:spPr>
        <p:txBody>
          <a:bodyPr/>
          <a:lstStyle/>
          <a:p>
            <a:fld id="{28844951-7827-47D4-8276-7DDE1FA7D85A}" type="slidenum">
              <a:rPr lang="en-US" b="1" smtClean="0">
                <a:solidFill>
                  <a:schemeClr val="tx1"/>
                </a:solidFill>
              </a:rPr>
              <a:pPr/>
              <a:t>7</a:t>
            </a:fld>
            <a:endParaRPr lang="en-US" b="1" dirty="0">
              <a:solidFill>
                <a:schemeClr val="tx1"/>
              </a:solidFill>
            </a:endParaRPr>
          </a:p>
        </p:txBody>
      </p:sp>
      <p:sp>
        <p:nvSpPr>
          <p:cNvPr id="8" name="Content Placeholder 7">
            <a:extLst>
              <a:ext uri="{FF2B5EF4-FFF2-40B4-BE49-F238E27FC236}">
                <a16:creationId xmlns:a16="http://schemas.microsoft.com/office/drawing/2014/main" id="{156B0BA1-3374-4B98-AE3F-152E0DE5D35C}"/>
              </a:ext>
            </a:extLst>
          </p:cNvPr>
          <p:cNvSpPr>
            <a:spLocks noGrp="1"/>
          </p:cNvSpPr>
          <p:nvPr>
            <p:ph idx="1"/>
          </p:nvPr>
        </p:nvSpPr>
        <p:spPr/>
        <p:txBody>
          <a:bodyPr>
            <a:normAutofit/>
          </a:bodyPr>
          <a:lstStyle/>
          <a:p>
            <a:pPr rtl="0" fontAlgn="base">
              <a:lnSpc>
                <a:spcPct val="150000"/>
              </a:lnSpc>
              <a:spcBef>
                <a:spcPts val="40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Long Working Hours</a:t>
            </a:r>
            <a:r>
              <a:rPr lang="en-GB" sz="1100" b="0" i="0" u="none" strike="noStrike" dirty="0">
                <a:solidFill>
                  <a:srgbClr val="000000"/>
                </a:solidFill>
                <a:effectLst/>
                <a:latin typeface="Arial" panose="020B0604020202020204" pitchFamily="34" charset="0"/>
                <a:cs typeface="Arial" panose="020B0604020202020204" pitchFamily="34" charset="0"/>
              </a:rPr>
              <a:t> –. This mostly happens when the hours that a worker is expected to be at work far exceed those he or she needs in order to have a work-life balance. The effect of this cause is that the workers leave most of the important issues in their private lives unattended hence causing them stress (Ipsen, and Jensen,  2010).</a:t>
            </a:r>
            <a:endParaRPr lang="en-GB" sz="1100" b="1"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Heavy Workload – </a:t>
            </a:r>
            <a:r>
              <a:rPr lang="en-GB" sz="1100" b="0" i="0" u="none" strike="noStrike" dirty="0">
                <a:solidFill>
                  <a:srgbClr val="000000"/>
                </a:solidFill>
                <a:effectLst/>
                <a:latin typeface="Arial" panose="020B0604020202020204" pitchFamily="34" charset="0"/>
                <a:cs typeface="Arial" panose="020B0604020202020204" pitchFamily="34" charset="0"/>
              </a:rPr>
              <a:t>heavy workload as a cause of work-related stress happens when the number of tasks a worker is supposed to handle within a given time period exceeds that he or she can comfortably handle (Ipsen, and Jensen,  2010). The effect of this is that the worker becomes physically and mentally exhausted at the end of their shift; a condition that triggers stress hence work-related stress. </a:t>
            </a:r>
            <a:endParaRPr lang="en-GB" sz="1100" b="1" i="0" u="none" strike="noStrike" dirty="0">
              <a:solidFill>
                <a:srgbClr val="2DA2BF"/>
              </a:solidFill>
              <a:effectLst/>
              <a:latin typeface="Arial" panose="020B0604020202020204" pitchFamily="34" charset="0"/>
              <a:cs typeface="Arial" panose="020B0604020202020204" pitchFamily="34" charset="0"/>
            </a:endParaRPr>
          </a:p>
          <a:p>
            <a:pPr>
              <a:lnSpc>
                <a:spcPct val="150000"/>
              </a:lnSpc>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Health and Safety Issues – </a:t>
            </a:r>
            <a:r>
              <a:rPr lang="en-GB" sz="1100" b="0" i="0" u="none" strike="noStrike" dirty="0">
                <a:solidFill>
                  <a:srgbClr val="000000"/>
                </a:solidFill>
                <a:effectLst/>
                <a:latin typeface="Arial" panose="020B0604020202020204" pitchFamily="34" charset="0"/>
                <a:cs typeface="Arial" panose="020B0604020202020204" pitchFamily="34" charset="0"/>
              </a:rPr>
              <a:t>workplaces that do not have safety measures for purposes of protecting the health and safety of its employees cause work-related stress among their employees. Workers at such places work in constant fear that their health will be jeopardized thus developing mental stress. The effect of this cause is a combination of negative emotions on the workers’ part caused by fear that they will be physically hurt or have their health will be compromised because of the work they do. As a result, they develop mental stress which counts as work-related stress.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621914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D5648-EC4F-4D61-9453-4E038C0332BD}"/>
              </a:ext>
            </a:extLst>
          </p:cNvPr>
          <p:cNvSpPr>
            <a:spLocks noGrp="1"/>
          </p:cNvSpPr>
          <p:nvPr>
            <p:ph type="title"/>
          </p:nvPr>
        </p:nvSpPr>
        <p:spPr>
          <a:xfrm>
            <a:off x="838200" y="681037"/>
            <a:ext cx="10515600" cy="1325563"/>
          </a:xfrm>
        </p:spPr>
        <p:txBody>
          <a:bodyPr>
            <a:normAutofit fontScale="90000"/>
          </a:bodyPr>
          <a:lstStyle/>
          <a:p>
            <a:pPr algn="ctr" rtl="0">
              <a:spcBef>
                <a:spcPts val="0"/>
              </a:spcBef>
              <a:spcAft>
                <a:spcPts val="0"/>
              </a:spcAft>
            </a:pPr>
            <a:br>
              <a:rPr lang="en-US" sz="2600" dirty="0">
                <a:latin typeface="Arial" panose="020B0604020202020204" pitchFamily="34" charset="0"/>
                <a:cs typeface="Arial" panose="020B0604020202020204" pitchFamily="34" charset="0"/>
              </a:rPr>
            </a:br>
            <a:r>
              <a:rPr lang="en-US" sz="2900" dirty="0">
                <a:latin typeface="Arial" panose="020B0604020202020204" pitchFamily="34" charset="0"/>
                <a:cs typeface="Arial" panose="020B0604020202020204" pitchFamily="34" charset="0"/>
              </a:rPr>
              <a:t>PESTLE Analysts of the problem of work-related stress</a:t>
            </a:r>
            <a:br>
              <a:rPr lang="en-US" sz="2900" dirty="0">
                <a:latin typeface="Arial" panose="020B0604020202020204" pitchFamily="34" charset="0"/>
                <a:cs typeface="Arial" panose="020B0604020202020204" pitchFamily="34" charset="0"/>
              </a:rPr>
            </a:br>
            <a:br>
              <a:rPr lang="en-GB" sz="2900" b="0" dirty="0">
                <a:effectLst/>
                <a:latin typeface="Arial" panose="020B0604020202020204" pitchFamily="34" charset="0"/>
                <a:cs typeface="Arial" panose="020B0604020202020204" pitchFamily="34" charset="0"/>
              </a:rPr>
            </a:br>
            <a:br>
              <a:rPr lang="en-GB" sz="1000" dirty="0"/>
            </a:br>
            <a:endParaRPr lang="en-US" sz="2600" dirty="0"/>
          </a:p>
        </p:txBody>
      </p:sp>
      <p:sp>
        <p:nvSpPr>
          <p:cNvPr id="7" name="Slide Number Placeholder 6">
            <a:extLst>
              <a:ext uri="{FF2B5EF4-FFF2-40B4-BE49-F238E27FC236}">
                <a16:creationId xmlns:a16="http://schemas.microsoft.com/office/drawing/2014/main" id="{E7BA18D9-DF9D-45C8-A71D-661F2BD20474}"/>
              </a:ext>
            </a:extLst>
          </p:cNvPr>
          <p:cNvSpPr>
            <a:spLocks noGrp="1"/>
          </p:cNvSpPr>
          <p:nvPr>
            <p:ph type="sldNum" sz="quarter" idx="12"/>
          </p:nvPr>
        </p:nvSpPr>
        <p:spPr>
          <a:xfrm>
            <a:off x="8610600" y="6429375"/>
            <a:ext cx="2743200" cy="365125"/>
          </a:xfrm>
        </p:spPr>
        <p:txBody>
          <a:bodyPr/>
          <a:lstStyle/>
          <a:p>
            <a:fld id="{28844951-7827-47D4-8276-7DDE1FA7D85A}" type="slidenum">
              <a:rPr lang="en-US" b="1" smtClean="0">
                <a:solidFill>
                  <a:schemeClr val="tx1"/>
                </a:solidFill>
              </a:rPr>
              <a:pPr/>
              <a:t>8</a:t>
            </a:fld>
            <a:endParaRPr lang="en-US" b="1" dirty="0">
              <a:solidFill>
                <a:schemeClr val="tx1"/>
              </a:solidFill>
            </a:endParaRPr>
          </a:p>
        </p:txBody>
      </p:sp>
      <p:sp>
        <p:nvSpPr>
          <p:cNvPr id="8" name="Content Placeholder 7">
            <a:extLst>
              <a:ext uri="{FF2B5EF4-FFF2-40B4-BE49-F238E27FC236}">
                <a16:creationId xmlns:a16="http://schemas.microsoft.com/office/drawing/2014/main" id="{156B0BA1-3374-4B98-AE3F-152E0DE5D35C}"/>
              </a:ext>
            </a:extLst>
          </p:cNvPr>
          <p:cNvSpPr>
            <a:spLocks noGrp="1"/>
          </p:cNvSpPr>
          <p:nvPr>
            <p:ph idx="1"/>
          </p:nvPr>
        </p:nvSpPr>
        <p:spPr/>
        <p:txBody>
          <a:bodyPr>
            <a:normAutofit/>
          </a:bodyPr>
          <a:lstStyle/>
          <a:p>
            <a:pPr rtl="0">
              <a:lnSpc>
                <a:spcPct val="150000"/>
              </a:lnSpc>
              <a:spcBef>
                <a:spcPts val="0"/>
              </a:spcBef>
              <a:spcAft>
                <a:spcPts val="0"/>
              </a:spcAft>
              <a:buClr>
                <a:schemeClr val="tx1"/>
              </a:buCl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rtl="0">
              <a:lnSpc>
                <a:spcPct val="150000"/>
              </a:lnSpc>
              <a:spcBef>
                <a:spcPts val="0"/>
              </a:spcBef>
              <a:spcAft>
                <a:spcPts val="0"/>
              </a:spcAft>
              <a:buClr>
                <a:schemeClr val="tx1"/>
              </a:buClr>
            </a:pPr>
            <a:r>
              <a:rPr lang="en-GB" sz="1100" b="1" i="0" u="none" strike="noStrike" dirty="0">
                <a:solidFill>
                  <a:srgbClr val="000000"/>
                </a:solidFill>
                <a:effectLst/>
                <a:latin typeface="Arial" panose="020B0604020202020204" pitchFamily="34" charset="0"/>
                <a:cs typeface="Arial" panose="020B0604020202020204" pitchFamily="34" charset="0"/>
              </a:rPr>
              <a:t>Political Factors – </a:t>
            </a:r>
            <a:r>
              <a:rPr lang="en-GB" sz="1100" b="0" i="0" u="none" strike="noStrike" dirty="0">
                <a:solidFill>
                  <a:srgbClr val="000000"/>
                </a:solidFill>
                <a:effectLst/>
                <a:latin typeface="Arial" panose="020B0604020202020204" pitchFamily="34" charset="0"/>
                <a:cs typeface="Arial" panose="020B0604020202020204" pitchFamily="34" charset="0"/>
              </a:rPr>
              <a:t>Major political decisions in the United Kingdom have contributed to rise of work-related stress among workers. For example, the Brexit referendum that saw the UK exit the European Union has facilitated causes of work-related stress such job insecurity for workers at companies that may leave Britain because of Brexit (Dhingra, Machin, and Overman, 2017). Brexit has also caused job security to EU citizens in the UK as they acquired a new status as EU citizens in a non EU country thus causing anxiety and work-related stress.   </a:t>
            </a:r>
            <a:endParaRPr lang="en-GB" sz="1100" b="0" dirty="0">
              <a:effectLst/>
              <a:latin typeface="Arial" panose="020B0604020202020204" pitchFamily="34" charset="0"/>
              <a:cs typeface="Arial" panose="020B0604020202020204" pitchFamily="34" charset="0"/>
            </a:endParaRPr>
          </a:p>
          <a:p>
            <a:pPr>
              <a:lnSpc>
                <a:spcPct val="150000"/>
              </a:lnSpc>
              <a:buClr>
                <a:schemeClr val="tx1"/>
              </a:buCl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a:lnSpc>
                <a:spcPct val="150000"/>
              </a:lnSpc>
              <a:buClr>
                <a:schemeClr val="tx1"/>
              </a:buClr>
            </a:pPr>
            <a:r>
              <a:rPr lang="en-GB" sz="1100" b="1" i="0" u="none" strike="noStrike" dirty="0">
                <a:solidFill>
                  <a:srgbClr val="000000"/>
                </a:solidFill>
                <a:effectLst/>
                <a:latin typeface="Arial" panose="020B0604020202020204" pitchFamily="34" charset="0"/>
                <a:cs typeface="Arial" panose="020B0604020202020204" pitchFamily="34" charset="0"/>
              </a:rPr>
              <a:t>Economic Factors – </a:t>
            </a:r>
            <a:r>
              <a:rPr lang="en-GB" sz="1100" b="0" i="0" u="none" strike="noStrike" dirty="0">
                <a:solidFill>
                  <a:srgbClr val="000000"/>
                </a:solidFill>
                <a:effectLst/>
                <a:latin typeface="Arial" panose="020B0604020202020204" pitchFamily="34" charset="0"/>
                <a:cs typeface="Arial" panose="020B0604020202020204" pitchFamily="34" charset="0"/>
              </a:rPr>
              <a:t>The economy of the United Kingdom has suffered the effects of the pandemic and created an environment where employers strain to maintain their workforce. Additionally, the deterioration of the economy has led to increased standards of living and constant pay (Alradhawi et al., 2020). Collectively, these economic factors have caused a situation where workers  do not have job securities and are underpaid thus causing work-related stress.</a:t>
            </a:r>
            <a:endParaRPr lang="en-GB" sz="1100" b="1"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114232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B191B0-6EB1-465F-8485-17B0C7B5E4D2}"/>
              </a:ext>
            </a:extLst>
          </p:cNvPr>
          <p:cNvSpPr>
            <a:spLocks noGrp="1"/>
          </p:cNvSpPr>
          <p:nvPr>
            <p:ph type="title"/>
          </p:nvPr>
        </p:nvSpPr>
        <p:spPr>
          <a:xfrm>
            <a:off x="1225117" y="577049"/>
            <a:ext cx="9064101" cy="1029809"/>
          </a:xfrm>
        </p:spPr>
        <p:txBody>
          <a:bodyPr>
            <a:normAutofit fontScale="90000"/>
          </a:bodyPr>
          <a:lstStyle/>
          <a:p>
            <a:pPr marL="457200" rtl="0">
              <a:lnSpc>
                <a:spcPct val="150000"/>
              </a:lnSpc>
              <a:spcBef>
                <a:spcPts val="0"/>
              </a:spcBef>
              <a:spcAft>
                <a:spcPts val="0"/>
              </a:spcAft>
            </a:pPr>
            <a:br>
              <a:rPr lang="en-US" dirty="0"/>
            </a:br>
            <a:br>
              <a:rPr lang="en-US" dirty="0"/>
            </a:br>
            <a:br>
              <a:rPr lang="en-US" dirty="0"/>
            </a:br>
            <a:br>
              <a:rPr lang="en-US" dirty="0"/>
            </a:br>
            <a:br>
              <a:rPr lang="en-US" dirty="0"/>
            </a:br>
            <a:br>
              <a:rPr lang="en-US" dirty="0"/>
            </a:br>
            <a:br>
              <a:rPr lang="en-US" dirty="0"/>
            </a:br>
            <a:br>
              <a:rPr lang="en-US" dirty="0"/>
            </a:br>
            <a:br>
              <a:rPr lang="en-US" dirty="0"/>
            </a:br>
            <a:br>
              <a:rPr lang="en-US" dirty="0"/>
            </a:br>
            <a:r>
              <a:rPr lang="en-US" sz="2900" dirty="0">
                <a:latin typeface="Arial" panose="020B0604020202020204" pitchFamily="34" charset="0"/>
                <a:cs typeface="Arial" panose="020B0604020202020204" pitchFamily="34" charset="0"/>
              </a:rPr>
              <a:t>PESTLE Analysis of the problem of work related-stress</a:t>
            </a:r>
            <a:br>
              <a:rPr lang="en-US" sz="2900" dirty="0">
                <a:latin typeface="Arial" panose="020B0604020202020204" pitchFamily="34" charset="0"/>
                <a:cs typeface="Arial" panose="020B0604020202020204" pitchFamily="34" charset="0"/>
              </a:rPr>
            </a:br>
            <a:br>
              <a:rPr lang="en-US" sz="29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GB" sz="1200" b="1" dirty="0">
                <a:solidFill>
                  <a:srgbClr val="000000"/>
                </a:solidFill>
                <a:latin typeface="Arial" panose="020B0604020202020204" pitchFamily="34" charset="0"/>
                <a:cs typeface="Arial" panose="020B0604020202020204" pitchFamily="34" charset="0"/>
              </a:rPr>
              <a:t>S</a:t>
            </a:r>
            <a:r>
              <a:rPr lang="en-GB" sz="1200" b="1" i="0" u="none" strike="noStrike" dirty="0">
                <a:solidFill>
                  <a:srgbClr val="000000"/>
                </a:solidFill>
                <a:effectLst/>
                <a:latin typeface="Arial" panose="020B0604020202020204" pitchFamily="34" charset="0"/>
                <a:cs typeface="Arial" panose="020B0604020202020204" pitchFamily="34" charset="0"/>
              </a:rPr>
              <a:t>ocial – </a:t>
            </a:r>
            <a:r>
              <a:rPr lang="en-GB" sz="1200" b="0" i="0" u="none" strike="noStrike" dirty="0">
                <a:solidFill>
                  <a:srgbClr val="000000"/>
                </a:solidFill>
                <a:effectLst/>
                <a:latin typeface="Arial" panose="020B0604020202020204" pitchFamily="34" charset="0"/>
                <a:cs typeface="Arial" panose="020B0604020202020204" pitchFamily="34" charset="0"/>
              </a:rPr>
              <a:t>Globalization as a social phenomenon has been one of the external factors that have contributed to the existence of the problem of work-related stress in the UK. The mass movement of people across continents and countries has increased job insecurity as companies have increased choice when hiring employees (Ward, Ezrow, and Dorussen, 2011). The resultant job insecurity has caused an increase in anxiety among employees in the UK as they fear to lose their jobs to other skilled and cheaper labour. Consequently, their levels of work-related stress has increased</a:t>
            </a:r>
            <a:br>
              <a:rPr lang="en-US" sz="1200" dirty="0">
                <a:latin typeface="Arial" panose="020B0604020202020204" pitchFamily="34" charset="0"/>
                <a:cs typeface="Arial" panose="020B0604020202020204" pitchFamily="34" charset="0"/>
              </a:rPr>
            </a:br>
            <a:br>
              <a:rPr lang="en-GB" sz="1200" b="0" dirty="0">
                <a:effectLst/>
                <a:latin typeface="Arial" panose="020B0604020202020204" pitchFamily="34" charset="0"/>
                <a:cs typeface="Arial" panose="020B0604020202020204" pitchFamily="34" charset="0"/>
              </a:rPr>
            </a:br>
            <a:br>
              <a:rPr lang="en-GB" sz="1200" b="0" dirty="0">
                <a:effectLst/>
                <a:latin typeface="Arial" panose="020B0604020202020204" pitchFamily="34" charset="0"/>
                <a:cs typeface="Arial" panose="020B0604020202020204" pitchFamily="34" charset="0"/>
              </a:rPr>
            </a:br>
            <a:r>
              <a:rPr lang="en-GB" sz="1200" b="1" i="0" u="none" strike="noStrike" dirty="0">
                <a:solidFill>
                  <a:srgbClr val="000000"/>
                </a:solidFill>
                <a:effectLst/>
                <a:latin typeface="Arial" panose="020B0604020202020204" pitchFamily="34" charset="0"/>
                <a:cs typeface="Arial" panose="020B0604020202020204" pitchFamily="34" charset="0"/>
              </a:rPr>
              <a:t>Technological – </a:t>
            </a:r>
            <a:r>
              <a:rPr lang="en-GB" sz="1200" b="0" i="0" u="none" strike="noStrike" dirty="0">
                <a:solidFill>
                  <a:srgbClr val="000000"/>
                </a:solidFill>
                <a:effectLst/>
                <a:latin typeface="Arial" panose="020B0604020202020204" pitchFamily="34" charset="0"/>
                <a:cs typeface="Arial" panose="020B0604020202020204" pitchFamily="34" charset="0"/>
              </a:rPr>
              <a:t>The advancement of technology, especially information technology, has made companies in the UK accessible to potential employees from across the world, and vice versa. As a result, competition for the job opportunities held by current employees has increased as applicants from across the globe seek to replace them. Technological inventions such as social media, for example, have caused applicants from all over the world see advertisements for job opportunities as well as enabled companies to receive applications for positions occupied by workers in the UK (De La Hoz-Rosales et al., 2019). The consequence of this condition has been uncertainly and job insecurity among workers in the UK hence work-related stress.</a:t>
            </a:r>
            <a:br>
              <a:rPr lang="en-GB" sz="1200" b="0" dirty="0">
                <a:effectLst/>
                <a:latin typeface="Arial" panose="020B0604020202020204" pitchFamily="34" charset="0"/>
                <a:cs typeface="Arial" panose="020B0604020202020204" pitchFamily="34" charset="0"/>
              </a:rPr>
            </a:br>
            <a:br>
              <a:rPr lang="en-GB" sz="1050" b="0" dirty="0">
                <a:effectLst/>
              </a:rPr>
            </a:br>
            <a:br>
              <a:rPr lang="en-US" sz="2900" dirty="0">
                <a:latin typeface="Arial" panose="020B0604020202020204" pitchFamily="34" charset="0"/>
                <a:cs typeface="Arial" panose="020B0604020202020204" pitchFamily="34" charset="0"/>
              </a:rPr>
            </a:br>
            <a:br>
              <a:rPr lang="en-US" sz="2900" dirty="0">
                <a:latin typeface="Arial" panose="020B0604020202020204" pitchFamily="34" charset="0"/>
                <a:cs typeface="Arial" panose="020B0604020202020204" pitchFamily="34" charset="0"/>
              </a:rPr>
            </a:br>
            <a:br>
              <a:rPr lang="en-GB" b="0" dirty="0">
                <a:effectLst/>
              </a:rPr>
            </a:br>
            <a:br>
              <a:rPr lang="en-GB" dirty="0"/>
            </a:br>
            <a:br>
              <a:rPr lang="en-GB" b="0" dirty="0">
                <a:effectLst/>
              </a:rPr>
            </a:br>
            <a:br>
              <a:rPr lang="en-GB" b="0" dirty="0">
                <a:effectLst/>
              </a:rPr>
            </a:br>
            <a:endParaRPr lang="en-US" dirty="0"/>
          </a:p>
        </p:txBody>
      </p:sp>
      <p:sp>
        <p:nvSpPr>
          <p:cNvPr id="33" name="Slide Number Placeholder 32">
            <a:extLst>
              <a:ext uri="{FF2B5EF4-FFF2-40B4-BE49-F238E27FC236}">
                <a16:creationId xmlns:a16="http://schemas.microsoft.com/office/drawing/2014/main" id="{E5D12020-B189-4032-A749-FA4A26615782}"/>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solidFill>
                  <a:schemeClr val="tx1"/>
                </a:solidFill>
              </a:rPr>
              <a:pPr/>
              <a:t>9</a:t>
            </a:fld>
            <a:endParaRPr lang="en-US" dirty="0">
              <a:solidFill>
                <a:schemeClr val="tx1"/>
              </a:solidFill>
            </a:endParaRPr>
          </a:p>
        </p:txBody>
      </p:sp>
    </p:spTree>
    <p:extLst>
      <p:ext uri="{BB962C8B-B14F-4D97-AF65-F5344CB8AC3E}">
        <p14:creationId xmlns:p14="http://schemas.microsoft.com/office/powerpoint/2010/main" val="867604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1886-AA43-422E-B193-F1F3DF7D8A4D}"/>
              </a:ext>
            </a:extLst>
          </p:cNvPr>
          <p:cNvSpPr>
            <a:spLocks noGrp="1"/>
          </p:cNvSpPr>
          <p:nvPr>
            <p:ph type="title"/>
          </p:nvPr>
        </p:nvSpPr>
        <p:spPr>
          <a:xfrm>
            <a:off x="838200" y="681037"/>
            <a:ext cx="10515600" cy="1325563"/>
          </a:xfrm>
        </p:spPr>
        <p:txBody>
          <a:bodyPr>
            <a:normAutofit fontScale="90000"/>
          </a:bodyPr>
          <a:lstStyle/>
          <a:p>
            <a:pPr algn="ctr" rtl="0">
              <a:spcBef>
                <a:spcPts val="0"/>
              </a:spcBef>
              <a:spcAft>
                <a:spcPts val="0"/>
              </a:spcAft>
            </a:pPr>
            <a:br>
              <a:rPr lang="en-US" dirty="0"/>
            </a:br>
            <a:br>
              <a:rPr lang="en-US" dirty="0"/>
            </a:br>
            <a:br>
              <a:rPr lang="en-US" dirty="0"/>
            </a:br>
            <a:r>
              <a:rPr lang="en-US" sz="2900" dirty="0"/>
              <a:t>Pestle Analysis of the problem of work-related stress </a:t>
            </a:r>
            <a:br>
              <a:rPr lang="en-US" dirty="0"/>
            </a:br>
            <a:br>
              <a:rPr lang="en-GB" b="0" dirty="0">
                <a:effectLst/>
              </a:rPr>
            </a:br>
            <a:br>
              <a:rPr lang="en-GB" dirty="0"/>
            </a:br>
            <a:endParaRPr lang="en-US" dirty="0"/>
          </a:p>
        </p:txBody>
      </p:sp>
      <p:sp>
        <p:nvSpPr>
          <p:cNvPr id="6" name="Slide Number Placeholder 5">
            <a:extLst>
              <a:ext uri="{FF2B5EF4-FFF2-40B4-BE49-F238E27FC236}">
                <a16:creationId xmlns:a16="http://schemas.microsoft.com/office/drawing/2014/main" id="{8D03D7EC-E54B-4E0E-A5C3-7071C72A8940}"/>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10</a:t>
            </a:fld>
            <a:endParaRPr lang="en-US" dirty="0"/>
          </a:p>
        </p:txBody>
      </p:sp>
      <p:sp>
        <p:nvSpPr>
          <p:cNvPr id="8" name="Content Placeholder 7">
            <a:extLst>
              <a:ext uri="{FF2B5EF4-FFF2-40B4-BE49-F238E27FC236}">
                <a16:creationId xmlns:a16="http://schemas.microsoft.com/office/drawing/2014/main" id="{8331F00B-29E3-4A40-8FD3-272D3E9CB3D1}"/>
              </a:ext>
            </a:extLst>
          </p:cNvPr>
          <p:cNvSpPr>
            <a:spLocks noGrp="1"/>
          </p:cNvSpPr>
          <p:nvPr>
            <p:ph idx="1"/>
          </p:nvPr>
        </p:nvSpPr>
        <p:spPr>
          <a:xfrm>
            <a:off x="838200" y="1677880"/>
            <a:ext cx="10515600" cy="4499083"/>
          </a:xfrm>
        </p:spPr>
        <p:txBody>
          <a:bodyPr>
            <a:normAutofit/>
          </a:bodyPr>
          <a:lstStyle/>
          <a:p>
            <a:pPr rtl="0">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rtl="0">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rtl="0">
              <a:lnSpc>
                <a:spcPct val="150000"/>
              </a:lnSpc>
              <a:spcBef>
                <a:spcPts val="0"/>
              </a:spcBef>
              <a:spcAft>
                <a:spcPts val="0"/>
              </a:spcAft>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Legal – </a:t>
            </a:r>
            <a:r>
              <a:rPr lang="en-GB" sz="1100" b="0" i="0" u="none" strike="noStrike" dirty="0">
                <a:solidFill>
                  <a:srgbClr val="000000"/>
                </a:solidFill>
                <a:effectLst/>
                <a:latin typeface="Arial" panose="020B0604020202020204" pitchFamily="34" charset="0"/>
                <a:cs typeface="Arial" panose="020B0604020202020204" pitchFamily="34" charset="0"/>
              </a:rPr>
              <a:t>There are laws and regulations that govern each industry in the United Kingdom. Regulations such as the minimum wage, tax laws and laws protecting the existence of trade unions push employers to shift the burden placed on them to the employees. In doing so, employers introduce policies that are often disadvantageous to workers thus causing them work-related stress.</a:t>
            </a:r>
            <a:endParaRPr lang="en-GB" sz="1100" b="0" dirty="0">
              <a:effectLst/>
              <a:latin typeface="Arial" panose="020B0604020202020204" pitchFamily="34" charset="0"/>
              <a:cs typeface="Arial" panose="020B0604020202020204" pitchFamily="34" charset="0"/>
            </a:endParaRPr>
          </a:p>
          <a:p>
            <a:pPr>
              <a:lnSpc>
                <a:spcPct val="150000"/>
              </a:lnSpc>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a:lnSpc>
                <a:spcPct val="150000"/>
              </a:lnSpc>
              <a:buClr>
                <a:schemeClr val="tx1"/>
              </a:buClr>
              <a:buFont typeface="Arial" panose="020B0604020202020204" pitchFamily="34" charset="0"/>
              <a:buChar char="•"/>
            </a:pPr>
            <a:r>
              <a:rPr lang="en-GB" sz="1100" b="1" i="0" u="none" strike="noStrike" dirty="0">
                <a:solidFill>
                  <a:srgbClr val="000000"/>
                </a:solidFill>
                <a:effectLst/>
                <a:latin typeface="Arial" panose="020B0604020202020204" pitchFamily="34" charset="0"/>
                <a:cs typeface="Arial" panose="020B0604020202020204" pitchFamily="34" charset="0"/>
              </a:rPr>
              <a:t>Environmental – </a:t>
            </a:r>
            <a:r>
              <a:rPr lang="en-GB" sz="1100" b="0" i="0" u="none" strike="noStrike" dirty="0">
                <a:solidFill>
                  <a:srgbClr val="000000"/>
                </a:solidFill>
                <a:effectLst/>
                <a:latin typeface="Arial" panose="020B0604020202020204" pitchFamily="34" charset="0"/>
                <a:cs typeface="Arial" panose="020B0604020202020204" pitchFamily="34" charset="0"/>
              </a:rPr>
              <a:t>The environment and its conservation is currently one of the most important issues in the industrialized world. All companies are required to participate in reducing the amounts greenhouse gasses released into the atmosphere (Smith, and Crotty, 2008). In cases where workplaces ignore or wilfully breach the environmental regulations, they place the workers in a position of guilt for working for an organization that actively destroys the environment. This leads to work-related stress as the idea of workers providing their services to an organization that destroys the environment makes them have negative emotions about their job.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76479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518F4-D13C-40F3-9843-13BBC3B8BDCF}"/>
              </a:ext>
            </a:extLst>
          </p:cNvPr>
          <p:cNvSpPr>
            <a:spLocks noGrp="1"/>
          </p:cNvSpPr>
          <p:nvPr>
            <p:ph type="title"/>
          </p:nvPr>
        </p:nvSpPr>
        <p:spPr>
          <a:xfrm>
            <a:off x="838200" y="681037"/>
            <a:ext cx="10515600" cy="1325563"/>
          </a:xfrm>
        </p:spPr>
        <p:txBody>
          <a:bodyPr>
            <a:normAutofit fontScale="90000"/>
          </a:bodyPr>
          <a:lstStyle/>
          <a:p>
            <a:pPr algn="ctr"/>
            <a:r>
              <a:rPr lang="en-US" dirty="0"/>
              <a:t>Evaluation of Alternative Solution</a:t>
            </a:r>
            <a:br>
              <a:rPr lang="en-US" dirty="0"/>
            </a:br>
            <a:endParaRPr lang="en-US" dirty="0"/>
          </a:p>
        </p:txBody>
      </p:sp>
      <p:sp>
        <p:nvSpPr>
          <p:cNvPr id="4" name="Content Placeholder 3">
            <a:extLst>
              <a:ext uri="{FF2B5EF4-FFF2-40B4-BE49-F238E27FC236}">
                <a16:creationId xmlns:a16="http://schemas.microsoft.com/office/drawing/2014/main" id="{FABA94CC-2803-437F-B79F-A5067E28041B}"/>
              </a:ext>
            </a:extLst>
          </p:cNvPr>
          <p:cNvSpPr>
            <a:spLocks noGrp="1"/>
          </p:cNvSpPr>
          <p:nvPr>
            <p:ph sz="half" idx="2"/>
          </p:nvPr>
        </p:nvSpPr>
        <p:spPr>
          <a:xfrm>
            <a:off x="839788" y="2560320"/>
            <a:ext cx="5157787" cy="3446463"/>
          </a:xfrm>
        </p:spPr>
        <p:txBody>
          <a:bodyPr>
            <a:normAutofit/>
          </a:bodyPr>
          <a:lstStyle/>
          <a:p>
            <a:pPr marL="228600" indent="0">
              <a:lnSpc>
                <a:spcPct val="150000"/>
              </a:lnSpc>
              <a:buClr>
                <a:schemeClr val="tx1"/>
              </a:buClr>
              <a:buSzPct val="79000"/>
              <a:buNone/>
            </a:pPr>
            <a:r>
              <a:rPr lang="en-GB" sz="1100" b="1" i="0" u="none" strike="noStrike" dirty="0">
                <a:solidFill>
                  <a:srgbClr val="000000"/>
                </a:solidFill>
                <a:effectLst/>
                <a:latin typeface="Arial" panose="020B0604020202020204" pitchFamily="34" charset="0"/>
                <a:cs typeface="Arial" panose="020B0604020202020204" pitchFamily="34" charset="0"/>
              </a:rPr>
              <a:t>Managing Workplace Wellness – </a:t>
            </a:r>
          </a:p>
          <a:p>
            <a:pPr>
              <a:lnSpc>
                <a:spcPct val="150000"/>
              </a:lnSpc>
              <a:buClr>
                <a:schemeClr val="tx1"/>
              </a:buClr>
              <a:buSzPct val="79000"/>
            </a:pPr>
            <a:r>
              <a:rPr lang="en-GB" sz="1100" b="0" i="0" u="none" strike="noStrike" dirty="0">
                <a:solidFill>
                  <a:srgbClr val="000000"/>
                </a:solidFill>
                <a:effectLst/>
                <a:latin typeface="Arial" panose="020B0604020202020204" pitchFamily="34" charset="0"/>
                <a:cs typeface="Arial" panose="020B0604020202020204" pitchFamily="34" charset="0"/>
              </a:rPr>
              <a:t>Most of what causes work-related stress can be tied to the workplace. It, therefore, follows that ensuring that the workplace is holistically conducive for the workers will go a long way in solving the problem of work-related stress (Richardson, 2017). Managing workplace wellness as a solution can be implemented by putting in place programs that will maximize the wellness of workers both collectively and individually.</a:t>
            </a:r>
            <a:endParaRPr lang="en-GB" sz="1100" b="1" i="0" u="none" strike="noStrike" dirty="0">
              <a:solidFill>
                <a:srgbClr val="2DA2BF"/>
              </a:solidFill>
              <a:effectLst/>
              <a:latin typeface="Arial" panose="020B0604020202020204" pitchFamily="34" charset="0"/>
              <a:cs typeface="Arial" panose="020B0604020202020204" pitchFamily="34" charset="0"/>
            </a:endParaRPr>
          </a:p>
          <a:p>
            <a:endParaRPr lang="en-US" dirty="0"/>
          </a:p>
        </p:txBody>
      </p:sp>
      <p:sp>
        <p:nvSpPr>
          <p:cNvPr id="6" name="Content Placeholder 5">
            <a:extLst>
              <a:ext uri="{FF2B5EF4-FFF2-40B4-BE49-F238E27FC236}">
                <a16:creationId xmlns:a16="http://schemas.microsoft.com/office/drawing/2014/main" id="{9397F57A-AEBE-465C-9EF7-E78B1CDEC7A3}"/>
              </a:ext>
            </a:extLst>
          </p:cNvPr>
          <p:cNvSpPr>
            <a:spLocks noGrp="1"/>
          </p:cNvSpPr>
          <p:nvPr>
            <p:ph sz="quarter" idx="4"/>
          </p:nvPr>
        </p:nvSpPr>
        <p:spPr>
          <a:xfrm>
            <a:off x="6172200" y="2560320"/>
            <a:ext cx="5183188" cy="3446463"/>
          </a:xfrm>
        </p:spPr>
        <p:txBody>
          <a:bodyPr>
            <a:normAutofit/>
          </a:bodyPr>
          <a:lstStyle/>
          <a:p>
            <a:pPr fontAlgn="base">
              <a:lnSpc>
                <a:spcPct val="150000"/>
              </a:lnSpc>
              <a:spcBef>
                <a:spcPts val="400"/>
              </a:spcBef>
              <a:buClr>
                <a:schemeClr val="tx1"/>
              </a:buClr>
            </a:pPr>
            <a:r>
              <a:rPr lang="en-GB" sz="1200" b="0" i="0" u="none" strike="noStrike" dirty="0">
                <a:solidFill>
                  <a:srgbClr val="000000"/>
                </a:solidFill>
                <a:effectLst/>
                <a:latin typeface="Arial" panose="020B0604020202020204" pitchFamily="34" charset="0"/>
                <a:cs typeface="Arial" panose="020B0604020202020204" pitchFamily="34" charset="0"/>
              </a:rPr>
              <a:t>This solution has the advantage of eliminating the causes of work-related stress related to the environment at the workplace.</a:t>
            </a:r>
            <a:endParaRPr lang="en-GB" sz="12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200" b="0" i="0" u="none" strike="noStrike" dirty="0">
                <a:solidFill>
                  <a:srgbClr val="000000"/>
                </a:solidFill>
                <a:effectLst/>
                <a:latin typeface="Arial" panose="020B0604020202020204" pitchFamily="34" charset="0"/>
                <a:cs typeface="Arial" panose="020B0604020202020204" pitchFamily="34" charset="0"/>
              </a:rPr>
              <a:t>The solution also has the advantage of maximizing on the productivity of workers rather than merely freeing them from work-related stress. </a:t>
            </a:r>
            <a:endParaRPr lang="en-GB" sz="12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200" b="0" i="0" u="none" strike="noStrike" dirty="0">
                <a:solidFill>
                  <a:srgbClr val="000000"/>
                </a:solidFill>
                <a:effectLst/>
                <a:latin typeface="Arial" panose="020B0604020202020204" pitchFamily="34" charset="0"/>
                <a:cs typeface="Arial" panose="020B0604020202020204" pitchFamily="34" charset="0"/>
              </a:rPr>
              <a:t>The solution, however, suffers from the disadvantage of failing to take care of the causes of work-related stress that originate from outside the organizations such as those listed in the PESTLE analysis conducted in the preceding slides.    </a:t>
            </a:r>
            <a:endParaRPr lang="en-GB" sz="1200" b="0" i="0" u="none" strike="noStrike" dirty="0">
              <a:solidFill>
                <a:srgbClr val="2DA2BF"/>
              </a:solidFill>
              <a:effectLst/>
              <a:latin typeface="Arial" panose="020B0604020202020204" pitchFamily="34" charset="0"/>
              <a:cs typeface="Arial" panose="020B0604020202020204" pitchFamily="34" charset="0"/>
            </a:endParaRPr>
          </a:p>
          <a:p>
            <a:pPr marL="228600" indent="0">
              <a:buNone/>
            </a:pPr>
            <a:endParaRPr lang="en-US" dirty="0"/>
          </a:p>
        </p:txBody>
      </p:sp>
      <p:sp>
        <p:nvSpPr>
          <p:cNvPr id="9" name="Slide Number Placeholder 8">
            <a:extLst>
              <a:ext uri="{FF2B5EF4-FFF2-40B4-BE49-F238E27FC236}">
                <a16:creationId xmlns:a16="http://schemas.microsoft.com/office/drawing/2014/main" id="{7BD57D52-635E-45A8-AB12-6DAF783169CA}"/>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11</a:t>
            </a:fld>
            <a:endParaRPr lang="en-US" dirty="0"/>
          </a:p>
        </p:txBody>
      </p:sp>
    </p:spTree>
    <p:extLst>
      <p:ext uri="{BB962C8B-B14F-4D97-AF65-F5344CB8AC3E}">
        <p14:creationId xmlns:p14="http://schemas.microsoft.com/office/powerpoint/2010/main" val="1448471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1886-AA43-422E-B193-F1F3DF7D8A4D}"/>
              </a:ext>
            </a:extLst>
          </p:cNvPr>
          <p:cNvSpPr>
            <a:spLocks noGrp="1"/>
          </p:cNvSpPr>
          <p:nvPr>
            <p:ph type="title"/>
          </p:nvPr>
        </p:nvSpPr>
        <p:spPr>
          <a:xfrm>
            <a:off x="838200" y="681037"/>
            <a:ext cx="10515600" cy="1325563"/>
          </a:xfrm>
        </p:spPr>
        <p:txBody>
          <a:bodyPr>
            <a:normAutofit fontScale="90000"/>
          </a:bodyPr>
          <a:lstStyle/>
          <a:p>
            <a:pPr algn="ctr" rtl="0">
              <a:spcBef>
                <a:spcPts val="0"/>
              </a:spcBef>
              <a:spcAft>
                <a:spcPts val="0"/>
              </a:spcAft>
            </a:pPr>
            <a:br>
              <a:rPr lang="en-US" dirty="0"/>
            </a:br>
            <a:br>
              <a:rPr lang="en-US" dirty="0"/>
            </a:br>
            <a:br>
              <a:rPr lang="en-US" dirty="0"/>
            </a:br>
            <a:r>
              <a:rPr lang="en-US" sz="2900" dirty="0">
                <a:latin typeface="Arial" panose="020B0604020202020204" pitchFamily="34" charset="0"/>
                <a:cs typeface="Arial" panose="020B0604020202020204" pitchFamily="34" charset="0"/>
              </a:rPr>
              <a:t>Evaluation of Alternative Solutions </a:t>
            </a:r>
            <a:br>
              <a:rPr lang="en-US" sz="2900" dirty="0"/>
            </a:br>
            <a:br>
              <a:rPr lang="en-US" dirty="0"/>
            </a:br>
            <a:br>
              <a:rPr lang="en-GB" b="0" dirty="0">
                <a:effectLst/>
              </a:rPr>
            </a:br>
            <a:br>
              <a:rPr lang="en-GB" dirty="0"/>
            </a:br>
            <a:endParaRPr lang="en-US" dirty="0"/>
          </a:p>
        </p:txBody>
      </p:sp>
      <p:sp>
        <p:nvSpPr>
          <p:cNvPr id="6" name="Slide Number Placeholder 5">
            <a:extLst>
              <a:ext uri="{FF2B5EF4-FFF2-40B4-BE49-F238E27FC236}">
                <a16:creationId xmlns:a16="http://schemas.microsoft.com/office/drawing/2014/main" id="{8D03D7EC-E54B-4E0E-A5C3-7071C72A8940}"/>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pPr/>
              <a:t>12</a:t>
            </a:fld>
            <a:endParaRPr lang="en-US" dirty="0"/>
          </a:p>
        </p:txBody>
      </p:sp>
      <p:sp>
        <p:nvSpPr>
          <p:cNvPr id="8" name="Content Placeholder 7">
            <a:extLst>
              <a:ext uri="{FF2B5EF4-FFF2-40B4-BE49-F238E27FC236}">
                <a16:creationId xmlns:a16="http://schemas.microsoft.com/office/drawing/2014/main" id="{8331F00B-29E3-4A40-8FD3-272D3E9CB3D1}"/>
              </a:ext>
            </a:extLst>
          </p:cNvPr>
          <p:cNvSpPr>
            <a:spLocks noGrp="1"/>
          </p:cNvSpPr>
          <p:nvPr>
            <p:ph idx="1"/>
          </p:nvPr>
        </p:nvSpPr>
        <p:spPr>
          <a:xfrm>
            <a:off x="838200" y="1677880"/>
            <a:ext cx="10515600" cy="4499083"/>
          </a:xfrm>
        </p:spPr>
        <p:txBody>
          <a:bodyPr>
            <a:normAutofit/>
          </a:bodyPr>
          <a:lstStyle/>
          <a:p>
            <a:pPr rtl="0">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a:p>
            <a:pPr marL="228600" indent="0" rtl="0" fontAlgn="base">
              <a:lnSpc>
                <a:spcPct val="150000"/>
              </a:lnSpc>
              <a:spcBef>
                <a:spcPts val="0"/>
              </a:spcBef>
              <a:spcAft>
                <a:spcPts val="0"/>
              </a:spcAft>
              <a:buClr>
                <a:schemeClr val="tx1"/>
              </a:buClr>
              <a:buNone/>
            </a:pPr>
            <a:r>
              <a:rPr lang="en-GB" sz="1100" b="1" i="0" u="none" strike="noStrike" dirty="0">
                <a:solidFill>
                  <a:srgbClr val="000000"/>
                </a:solidFill>
                <a:effectLst/>
                <a:latin typeface="Arial" panose="020B0604020202020204" pitchFamily="34" charset="0"/>
                <a:cs typeface="Arial" panose="020B0604020202020204" pitchFamily="34" charset="0"/>
              </a:rPr>
              <a:t>Government Intervention </a:t>
            </a:r>
          </a:p>
          <a:p>
            <a:pPr rtl="0" fontAlgn="base">
              <a:lnSpc>
                <a:spcPct val="150000"/>
              </a:lnSpc>
              <a:spcBef>
                <a:spcPts val="0"/>
              </a:spcBef>
              <a:spcAft>
                <a:spcPts val="0"/>
              </a:spcAft>
              <a:buClr>
                <a:schemeClr val="tx1"/>
              </a:buClr>
              <a:buFont typeface="Arial" panose="020B0604020202020204" pitchFamily="34" charset="0"/>
              <a:buChar char="•"/>
            </a:pPr>
            <a:endParaRPr lang="en-GB" sz="1100" b="1" dirty="0">
              <a:solidFill>
                <a:srgbClr val="000000"/>
              </a:solidFill>
              <a:latin typeface="Arial" panose="020B0604020202020204" pitchFamily="34" charset="0"/>
              <a:cs typeface="Arial" panose="020B0604020202020204" pitchFamily="34" charset="0"/>
            </a:endParaRPr>
          </a:p>
          <a:p>
            <a:pPr rtl="0" fontAlgn="base">
              <a:lnSpc>
                <a:spcPct val="150000"/>
              </a:lnSpc>
              <a:spcBef>
                <a:spcPts val="0"/>
              </a:spcBef>
              <a:spcAft>
                <a:spcPts val="0"/>
              </a:spcAft>
              <a:buClr>
                <a:schemeClr val="tx1"/>
              </a:buClr>
              <a:buFont typeface="Arial" panose="020B0604020202020204" pitchFamily="34" charset="0"/>
              <a:buChar char="•"/>
            </a:pPr>
            <a:r>
              <a:rPr lang="en-GB" sz="1100" dirty="0">
                <a:solidFill>
                  <a:srgbClr val="000000"/>
                </a:solidFill>
                <a:latin typeface="Arial" panose="020B0604020202020204" pitchFamily="34" charset="0"/>
                <a:cs typeface="Arial" panose="020B0604020202020204" pitchFamily="34" charset="0"/>
              </a:rPr>
              <a:t>T</a:t>
            </a:r>
            <a:r>
              <a:rPr lang="en-GB" sz="1100" b="0" i="0" u="none" strike="noStrike" dirty="0">
                <a:solidFill>
                  <a:srgbClr val="000000"/>
                </a:solidFill>
                <a:effectLst/>
                <a:latin typeface="Arial" panose="020B0604020202020204" pitchFamily="34" charset="0"/>
                <a:cs typeface="Arial" panose="020B0604020202020204" pitchFamily="34" charset="0"/>
              </a:rPr>
              <a:t>he scope of the problem of work-related stress is of a nature that it requires the attention of the government. As stated previously in the presentation, at least 79% of workers in the UK experience work-related stress on a regularly basis. Given the importance of workers on the economy and wellbeing of the nation, it is important that the government uses the power vested in it by the people to tackle the issue of work-related stress among workers. The government can initiate regulations and policies that target the various causes of work-related stress that can be solved legally. A good example of such a cause is that of long working hours, which can be solved by legally regulating the number of hours workers should be subjected to.</a:t>
            </a:r>
            <a:endParaRPr lang="en-GB" sz="1100" b="1"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The main advantage of this solution is that it permanently eradicates all causes of work-related stress that can be illegalized.</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The solution also has the advantage of being immediate in the sense that once the regulations are passed, all the causes targeted by the legislation immediately stop contributing to work-related stress as they become illegal.</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The solution is, however, limited to only the causes that can be legislated out of existence.   </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00000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5629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Slide Number Placeholder 11">
            <a:extLst>
              <a:ext uri="{FF2B5EF4-FFF2-40B4-BE49-F238E27FC236}">
                <a16:creationId xmlns:a16="http://schemas.microsoft.com/office/drawing/2014/main" id="{7F068389-EB02-493E-9416-4F35FEE4D01F}"/>
              </a:ext>
            </a:extLst>
          </p:cNvPr>
          <p:cNvSpPr>
            <a:spLocks noGrp="1"/>
          </p:cNvSpPr>
          <p:nvPr>
            <p:ph type="sldNum" sz="quarter" idx="12"/>
          </p:nvPr>
        </p:nvSpPr>
        <p:spPr/>
        <p:txBody>
          <a:bodyPr/>
          <a:lstStyle/>
          <a:p>
            <a:fld id="{28844951-7827-47D4-8276-7DDE1FA7D85A}" type="slidenum">
              <a:rPr lang="en-US" smtClean="0"/>
              <a:pPr/>
              <a:t>13</a:t>
            </a:fld>
            <a:endParaRPr lang="en-US" dirty="0"/>
          </a:p>
        </p:txBody>
      </p:sp>
      <p:sp>
        <p:nvSpPr>
          <p:cNvPr id="2" name="Title 1">
            <a:extLst>
              <a:ext uri="{FF2B5EF4-FFF2-40B4-BE49-F238E27FC236}">
                <a16:creationId xmlns:a16="http://schemas.microsoft.com/office/drawing/2014/main" id="{40C58CC6-FF60-4FC8-BA35-52A8BDDCF95E}"/>
              </a:ext>
            </a:extLst>
          </p:cNvPr>
          <p:cNvSpPr>
            <a:spLocks noGrp="1"/>
          </p:cNvSpPr>
          <p:nvPr>
            <p:ph type="title" idx="4294967295"/>
          </p:nvPr>
        </p:nvSpPr>
        <p:spPr>
          <a:xfrm>
            <a:off x="798990" y="617552"/>
            <a:ext cx="6156325" cy="722313"/>
          </a:xfrm>
        </p:spPr>
        <p:txBody>
          <a:bodyPr>
            <a:normAutofit/>
          </a:bodyPr>
          <a:lstStyle/>
          <a:p>
            <a:pPr algn="ctr"/>
            <a:r>
              <a:rPr lang="en-US" sz="2600" dirty="0">
                <a:latin typeface="Aref Ruqaa" panose="020B0604020202020204" pitchFamily="2" charset="-78"/>
                <a:cs typeface="Aref Ruqaa" panose="020B0604020202020204" pitchFamily="2" charset="-78"/>
              </a:rPr>
              <a:t>Chosen solution</a:t>
            </a:r>
          </a:p>
        </p:txBody>
      </p:sp>
      <p:sp>
        <p:nvSpPr>
          <p:cNvPr id="3" name="Content Placeholder 2">
            <a:extLst>
              <a:ext uri="{FF2B5EF4-FFF2-40B4-BE49-F238E27FC236}">
                <a16:creationId xmlns:a16="http://schemas.microsoft.com/office/drawing/2014/main" id="{BF0E0066-50A4-4BA2-9D04-DA968D2AB1C6}"/>
              </a:ext>
            </a:extLst>
          </p:cNvPr>
          <p:cNvSpPr>
            <a:spLocks noGrp="1"/>
          </p:cNvSpPr>
          <p:nvPr>
            <p:ph idx="4294967295"/>
          </p:nvPr>
        </p:nvSpPr>
        <p:spPr>
          <a:xfrm>
            <a:off x="798990" y="2041525"/>
            <a:ext cx="6696075" cy="4135438"/>
          </a:xfrm>
        </p:spPr>
        <p:txBody>
          <a:bodyPr>
            <a:noAutofit/>
          </a:bodyPr>
          <a:lstStyle/>
          <a:p>
            <a:pPr marL="228600" indent="0" algn="ctr" rtl="0" fontAlgn="base">
              <a:lnSpc>
                <a:spcPct val="150000"/>
              </a:lnSpc>
              <a:spcBef>
                <a:spcPts val="0"/>
              </a:spcBef>
              <a:spcAft>
                <a:spcPts val="0"/>
              </a:spcAft>
              <a:buClr>
                <a:schemeClr val="tx1"/>
              </a:buClr>
              <a:buNone/>
            </a:pPr>
            <a:r>
              <a:rPr lang="en-GB" sz="1100" b="1" i="0" u="none" strike="noStrike" dirty="0">
                <a:solidFill>
                  <a:srgbClr val="000000"/>
                </a:solidFill>
                <a:effectLst/>
                <a:latin typeface="Arial" panose="020B0604020202020204" pitchFamily="34" charset="0"/>
                <a:cs typeface="Arial" panose="020B0604020202020204" pitchFamily="34" charset="0"/>
              </a:rPr>
              <a:t>Management of Workplace Wellness</a:t>
            </a:r>
          </a:p>
          <a:p>
            <a:pPr algn="ctr" rtl="0" fontAlgn="base">
              <a:lnSpc>
                <a:spcPct val="150000"/>
              </a:lnSpc>
              <a:spcBef>
                <a:spcPts val="0"/>
              </a:spcBef>
              <a:spcAft>
                <a:spcPts val="0"/>
              </a:spcAft>
              <a:buClr>
                <a:schemeClr val="tx1"/>
              </a:buClr>
              <a:buFont typeface="Arial" panose="020B0604020202020204" pitchFamily="34" charset="0"/>
              <a:buChar char="•"/>
            </a:pPr>
            <a:endParaRPr lang="en-GB" sz="1100" b="1"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 Managing workplace wellness by individual organization has been chosen over government intervention as the best solution to the problem because it can be tailored to solve for any cause that triggers work-related stress of the workers in any organization.</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 Additionally, management of workplace wellness can be targeted to multiple causes of work-related stress, including those that cannot be solved through legislation.</a:t>
            </a:r>
            <a:endParaRPr lang="en-GB" sz="1100" b="0" i="0" u="none" strike="noStrike" dirty="0">
              <a:solidFill>
                <a:srgbClr val="2DA2BF"/>
              </a:solidFill>
              <a:effectLst/>
              <a:latin typeface="Arial" panose="020B0604020202020204" pitchFamily="34" charset="0"/>
              <a:cs typeface="Arial" panose="020B0604020202020204" pitchFamily="34" charset="0"/>
            </a:endParaRPr>
          </a:p>
          <a:p>
            <a:pPr rtl="0" fontAlgn="base">
              <a:lnSpc>
                <a:spcPct val="150000"/>
              </a:lnSpc>
              <a:spcBef>
                <a:spcPts val="400"/>
              </a:spcBef>
              <a:spcAft>
                <a:spcPts val="0"/>
              </a:spcAft>
              <a:buClr>
                <a:schemeClr val="tx1"/>
              </a:buClr>
              <a:buFont typeface="Arial" panose="020B0604020202020204" pitchFamily="34" charset="0"/>
              <a:buChar char="•"/>
            </a:pPr>
            <a:r>
              <a:rPr lang="en-GB" sz="1100" b="0" i="0" u="none" strike="noStrike" dirty="0">
                <a:solidFill>
                  <a:srgbClr val="000000"/>
                </a:solidFill>
                <a:effectLst/>
                <a:latin typeface="Arial" panose="020B0604020202020204" pitchFamily="34" charset="0"/>
                <a:cs typeface="Arial" panose="020B0604020202020204" pitchFamily="34" charset="0"/>
              </a:rPr>
              <a:t> Thirdly, government intervention through regulations will make most organizations feel compelled to ensure that their workers do not develop work-related stress thus making it more of a chore for the organization rather than an initiative they engaged in out of good will.  </a:t>
            </a:r>
            <a:endParaRPr lang="en-GB" sz="1100" b="0" i="0" u="none" strike="noStrike" dirty="0">
              <a:solidFill>
                <a:srgbClr val="2DA2BF"/>
              </a:solidFill>
              <a:effectLst/>
              <a:latin typeface="Arial" panose="020B0604020202020204" pitchFamily="34" charset="0"/>
              <a:cs typeface="Arial" panose="020B0604020202020204" pitchFamily="34" charset="0"/>
            </a:endParaRPr>
          </a:p>
          <a:p>
            <a:endParaRPr lang="en-US" dirty="0"/>
          </a:p>
        </p:txBody>
      </p:sp>
      <p:pic>
        <p:nvPicPr>
          <p:cNvPr id="7" name="Picture Placeholder 6" descr="Photo of artist  with a paint brush brushing on orange paint on a palette">
            <a:extLst>
              <a:ext uri="{FF2B5EF4-FFF2-40B4-BE49-F238E27FC236}">
                <a16:creationId xmlns:a16="http://schemas.microsoft.com/office/drawing/2014/main" id="{7D1EAA44-4F3D-44D6-B1B6-5140800EC0A7}"/>
              </a:ext>
            </a:extLst>
          </p:cNvPr>
          <p:cNvPicPr>
            <a:picLocks noGrp="1" noChangeAspect="1"/>
          </p:cNvPicPr>
          <p:nvPr>
            <p:ph type="pic" sz="quarter" idx="4294967295"/>
          </p:nvPr>
        </p:nvPicPr>
        <p:blipFill rotWithShape="1">
          <a:blip r:embed="rId2" cstate="screen">
            <a:extLst>
              <a:ext uri="{28A0092B-C50C-407E-A947-70E740481C1C}">
                <a14:useLocalDpi xmlns:a14="http://schemas.microsoft.com/office/drawing/2010/main" val="0"/>
              </a:ext>
            </a:extLst>
          </a:blip>
          <a:srcRect/>
          <a:stretch/>
        </p:blipFill>
        <p:spPr>
          <a:xfrm>
            <a:off x="7912100" y="484188"/>
            <a:ext cx="4279900" cy="2862262"/>
          </a:xfrm>
        </p:spPr>
      </p:pic>
      <p:pic>
        <p:nvPicPr>
          <p:cNvPr id="9" name="Picture Placeholder 8" descr="Photo of an artist opening up a tube of paint">
            <a:extLst>
              <a:ext uri="{FF2B5EF4-FFF2-40B4-BE49-F238E27FC236}">
                <a16:creationId xmlns:a16="http://schemas.microsoft.com/office/drawing/2014/main" id="{78CF4775-4C31-488E-AB32-6C7A887A129B}"/>
              </a:ext>
            </a:extLst>
          </p:cNvPr>
          <p:cNvPicPr>
            <a:picLocks noGrp="1" noChangeAspect="1"/>
          </p:cNvPicPr>
          <p:nvPr>
            <p:ph type="pic" sz="quarter" idx="4294967295"/>
          </p:nvPr>
        </p:nvPicPr>
        <p:blipFill rotWithShape="1">
          <a:blip r:embed="rId3" cstate="screen">
            <a:extLst>
              <a:ext uri="{28A0092B-C50C-407E-A947-70E740481C1C}">
                <a14:useLocalDpi xmlns:a14="http://schemas.microsoft.com/office/drawing/2010/main" val="0"/>
              </a:ext>
            </a:extLst>
          </a:blip>
          <a:srcRect/>
          <a:stretch/>
        </p:blipFill>
        <p:spPr>
          <a:xfrm>
            <a:off x="7912100" y="3511550"/>
            <a:ext cx="4279900" cy="2862263"/>
          </a:xfrm>
        </p:spPr>
      </p:pic>
    </p:spTree>
    <p:extLst>
      <p:ext uri="{BB962C8B-B14F-4D97-AF65-F5344CB8AC3E}">
        <p14:creationId xmlns:p14="http://schemas.microsoft.com/office/powerpoint/2010/main" val="9430917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3DBD4-E398-4AA3-AEC1-4BF03FC59886}"/>
              </a:ext>
            </a:extLst>
          </p:cNvPr>
          <p:cNvSpPr>
            <a:spLocks noGrp="1"/>
          </p:cNvSpPr>
          <p:nvPr>
            <p:ph type="title"/>
          </p:nvPr>
        </p:nvSpPr>
        <p:spPr>
          <a:xfrm>
            <a:off x="841248" y="843379"/>
            <a:ext cx="10512552" cy="5369696"/>
          </a:xfrm>
        </p:spPr>
        <p:txBody>
          <a:bodyPr>
            <a:normAutofit fontScale="90000"/>
          </a:bodyPr>
          <a:lstStyle/>
          <a:p>
            <a:pPr algn="ctr" rtl="0" fontAlgn="base">
              <a:lnSpc>
                <a:spcPct val="150000"/>
              </a:lnSpc>
              <a:spcBef>
                <a:spcPts val="0"/>
              </a:spcBef>
              <a:spcAft>
                <a:spcPts val="0"/>
              </a:spcAft>
            </a:pPr>
            <a:r>
              <a:rPr lang="en-GB" sz="2600" b="1" i="0" u="none" strike="noStrike" dirty="0">
                <a:solidFill>
                  <a:srgbClr val="464646"/>
                </a:solidFill>
                <a:effectLst/>
                <a:latin typeface="Arial" panose="020B0604020202020204" pitchFamily="34" charset="0"/>
                <a:cs typeface="Arial" panose="020B0604020202020204" pitchFamily="34" charset="0"/>
              </a:rPr>
              <a:t>References</a:t>
            </a:r>
            <a:br>
              <a:rPr lang="en-GB" sz="2600" b="1" i="0" u="none" strike="noStrike" dirty="0">
                <a:solidFill>
                  <a:srgbClr val="464646"/>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Hassard, J. and Cox, T., 2011. Work-related stress: Nature and management.</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Cousins*, R., Mackay, C.J., Clarke, S.D., Kelly, C., Kelly, P.J. and McCaig, R.H., 2004. ‘Management standards’ work-related stress in the UK: Practical development. </a:t>
            </a:r>
            <a:r>
              <a:rPr lang="en-GB" sz="1800" b="0" i="1" u="none" strike="noStrike" dirty="0">
                <a:solidFill>
                  <a:srgbClr val="222222"/>
                </a:solidFill>
                <a:effectLst/>
                <a:latin typeface="Arial" panose="020B0604020202020204" pitchFamily="34" charset="0"/>
                <a:cs typeface="Arial" panose="020B0604020202020204" pitchFamily="34" charset="0"/>
              </a:rPr>
              <a:t>Work &amp; Stress</a:t>
            </a:r>
            <a:r>
              <a:rPr lang="en-GB" sz="1800" b="0" i="0" u="none" strike="noStrike" dirty="0">
                <a:solidFill>
                  <a:srgbClr val="222222"/>
                </a:solidFill>
                <a:effectLst/>
                <a:latin typeface="Arial" panose="020B0604020202020204" pitchFamily="34" charset="0"/>
                <a:cs typeface="Arial" panose="020B0604020202020204" pitchFamily="34" charset="0"/>
              </a:rPr>
              <a:t>, </a:t>
            </a:r>
            <a:r>
              <a:rPr lang="en-GB" sz="1800" b="0" i="1" u="none" strike="noStrike" dirty="0">
                <a:solidFill>
                  <a:srgbClr val="222222"/>
                </a:solidFill>
                <a:effectLst/>
                <a:latin typeface="Arial" panose="020B0604020202020204" pitchFamily="34" charset="0"/>
                <a:cs typeface="Arial" panose="020B0604020202020204" pitchFamily="34" charset="0"/>
              </a:rPr>
              <a:t>18</a:t>
            </a:r>
            <a:r>
              <a:rPr lang="en-GB" sz="1800" b="0" i="0" u="none" strike="noStrike" dirty="0">
                <a:solidFill>
                  <a:srgbClr val="222222"/>
                </a:solidFill>
                <a:effectLst/>
                <a:latin typeface="Arial" panose="020B0604020202020204" pitchFamily="34" charset="0"/>
                <a:cs typeface="Arial" panose="020B0604020202020204" pitchFamily="34" charset="0"/>
              </a:rPr>
              <a:t>(2), pp.113-136.</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Oloyede, D.O., 2006. Impact of work-induced stress on perceived workers' productivity in banking industry in Lagos State. </a:t>
            </a:r>
            <a:r>
              <a:rPr lang="en-GB" sz="1800" b="0" i="1" u="none" strike="noStrike" dirty="0">
                <a:solidFill>
                  <a:srgbClr val="222222"/>
                </a:solidFill>
                <a:effectLst/>
                <a:latin typeface="Arial" panose="020B0604020202020204" pitchFamily="34" charset="0"/>
                <a:cs typeface="Arial" panose="020B0604020202020204" pitchFamily="34" charset="0"/>
              </a:rPr>
              <a:t>IFE Psychologia: An International Journal</a:t>
            </a:r>
            <a:r>
              <a:rPr lang="en-GB" sz="1800" b="0" i="0" u="none" strike="noStrike" dirty="0">
                <a:solidFill>
                  <a:srgbClr val="222222"/>
                </a:solidFill>
                <a:effectLst/>
                <a:latin typeface="Arial" panose="020B0604020202020204" pitchFamily="34" charset="0"/>
                <a:cs typeface="Arial" panose="020B0604020202020204" pitchFamily="34" charset="0"/>
              </a:rPr>
              <a:t>, </a:t>
            </a:r>
            <a:r>
              <a:rPr lang="en-GB" sz="1800" b="0" i="1" u="none" strike="noStrike" dirty="0">
                <a:solidFill>
                  <a:srgbClr val="222222"/>
                </a:solidFill>
                <a:effectLst/>
                <a:latin typeface="Arial" panose="020B0604020202020204" pitchFamily="34" charset="0"/>
                <a:cs typeface="Arial" panose="020B0604020202020204" pitchFamily="34" charset="0"/>
              </a:rPr>
              <a:t>14</a:t>
            </a:r>
            <a:r>
              <a:rPr lang="en-GB" sz="1800" b="0" i="0" u="none" strike="noStrike" dirty="0">
                <a:solidFill>
                  <a:srgbClr val="222222"/>
                </a:solidFill>
                <a:effectLst/>
                <a:latin typeface="Arial" panose="020B0604020202020204" pitchFamily="34" charset="0"/>
                <a:cs typeface="Arial" panose="020B0604020202020204" pitchFamily="34" charset="0"/>
              </a:rPr>
              <a:t>(1), pp.15-25.</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Ahmad, A., Zia-ur-Rehman, M. and Rashid, M., 2011. Assessing the characteristics of work-related stress in public sector organizations. </a:t>
            </a:r>
            <a:r>
              <a:rPr lang="en-GB" sz="1800" b="0" i="1" u="none" strike="noStrike" dirty="0">
                <a:solidFill>
                  <a:srgbClr val="222222"/>
                </a:solidFill>
                <a:effectLst/>
                <a:latin typeface="Arial" panose="020B0604020202020204" pitchFamily="34" charset="0"/>
                <a:cs typeface="Arial" panose="020B0604020202020204" pitchFamily="34" charset="0"/>
              </a:rPr>
              <a:t>Interdisciplinary Journal of Contemporary Research in Business</a:t>
            </a:r>
            <a:r>
              <a:rPr lang="en-GB" sz="1800" b="0" i="0" u="none" strike="noStrike" dirty="0">
                <a:solidFill>
                  <a:srgbClr val="222222"/>
                </a:solidFill>
                <a:effectLst/>
                <a:latin typeface="Arial" panose="020B0604020202020204" pitchFamily="34" charset="0"/>
                <a:cs typeface="Arial" panose="020B0604020202020204" pitchFamily="34" charset="0"/>
              </a:rPr>
              <a:t>, </a:t>
            </a:r>
            <a:r>
              <a:rPr lang="en-GB" sz="1800" b="0" i="1" u="none" strike="noStrike" dirty="0">
                <a:solidFill>
                  <a:srgbClr val="222222"/>
                </a:solidFill>
                <a:effectLst/>
                <a:latin typeface="Arial" panose="020B0604020202020204" pitchFamily="34" charset="0"/>
                <a:cs typeface="Arial" panose="020B0604020202020204" pitchFamily="34" charset="0"/>
              </a:rPr>
              <a:t>2</a:t>
            </a:r>
            <a:r>
              <a:rPr lang="en-GB" sz="1800" b="0" i="0" u="none" strike="noStrike" dirty="0">
                <a:solidFill>
                  <a:srgbClr val="222222"/>
                </a:solidFill>
                <a:effectLst/>
                <a:latin typeface="Arial" panose="020B0604020202020204" pitchFamily="34" charset="0"/>
                <a:cs typeface="Arial" panose="020B0604020202020204" pitchFamily="34" charset="0"/>
              </a:rPr>
              <a:t>(10), pp.511-523.</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Ipsen, C. and Jensen, P.L., 2010. Causes of work-related stress and individual strategies in knowledge work. </a:t>
            </a:r>
            <a:r>
              <a:rPr lang="en-GB" sz="1800" b="0" i="1" u="none" strike="noStrike" dirty="0">
                <a:solidFill>
                  <a:srgbClr val="222222"/>
                </a:solidFill>
                <a:effectLst/>
                <a:latin typeface="Arial" panose="020B0604020202020204" pitchFamily="34" charset="0"/>
                <a:cs typeface="Arial" panose="020B0604020202020204" pitchFamily="34" charset="0"/>
              </a:rPr>
              <a:t>DTU Management Engineering. Department of Management Engineering-The Technical University of Denmark. Lyngby, Denmark</a:t>
            </a:r>
            <a:r>
              <a:rPr lang="en-GB" sz="1800" b="0" i="0" u="none" strike="noStrike" dirty="0">
                <a:solidFill>
                  <a:srgbClr val="222222"/>
                </a:solidFill>
                <a:effectLst/>
                <a:latin typeface="Arial" panose="020B0604020202020204" pitchFamily="34" charset="0"/>
                <a:cs typeface="Arial" panose="020B0604020202020204" pitchFamily="34" charset="0"/>
              </a:rPr>
              <a:t>, pp.1-32.</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1800" b="0" i="0" u="none" strike="noStrike" dirty="0">
                <a:solidFill>
                  <a:srgbClr val="222222"/>
                </a:solidFill>
                <a:effectLst/>
                <a:latin typeface="Arial" panose="020B0604020202020204" pitchFamily="34" charset="0"/>
                <a:cs typeface="Arial" panose="020B0604020202020204" pitchFamily="34" charset="0"/>
              </a:rPr>
              <a:t>Dhingra, S., Machin, S. and Overman, H., 2017. Local economic effects of Brexit. </a:t>
            </a:r>
            <a:r>
              <a:rPr lang="en-GB" sz="1800" b="0" i="1" u="none" strike="noStrike" dirty="0">
                <a:solidFill>
                  <a:srgbClr val="222222"/>
                </a:solidFill>
                <a:effectLst/>
                <a:latin typeface="Arial" panose="020B0604020202020204" pitchFamily="34" charset="0"/>
                <a:cs typeface="Arial" panose="020B0604020202020204" pitchFamily="34" charset="0"/>
              </a:rPr>
              <a:t>National Institute Economic Review</a:t>
            </a:r>
            <a:r>
              <a:rPr lang="en-GB" sz="1800" b="0" i="0" u="none" strike="noStrike" dirty="0">
                <a:solidFill>
                  <a:srgbClr val="222222"/>
                </a:solidFill>
                <a:effectLst/>
                <a:latin typeface="Arial" panose="020B0604020202020204" pitchFamily="34" charset="0"/>
                <a:cs typeface="Arial" panose="020B0604020202020204" pitchFamily="34" charset="0"/>
              </a:rPr>
              <a:t>, </a:t>
            </a:r>
            <a:r>
              <a:rPr lang="en-GB" sz="1800" b="0" i="1" u="none" strike="noStrike" dirty="0">
                <a:solidFill>
                  <a:srgbClr val="222222"/>
                </a:solidFill>
                <a:effectLst/>
                <a:latin typeface="Arial" panose="020B0604020202020204" pitchFamily="34" charset="0"/>
                <a:cs typeface="Arial" panose="020B0604020202020204" pitchFamily="34" charset="0"/>
              </a:rPr>
              <a:t>242</a:t>
            </a:r>
            <a:r>
              <a:rPr lang="en-GB" sz="1800" b="0" i="0" u="none" strike="noStrike" dirty="0">
                <a:solidFill>
                  <a:srgbClr val="222222"/>
                </a:solidFill>
                <a:effectLst/>
                <a:latin typeface="Arial" panose="020B0604020202020204" pitchFamily="34" charset="0"/>
                <a:cs typeface="Arial" panose="020B0604020202020204" pitchFamily="34" charset="0"/>
              </a:rPr>
              <a:t>, pp.R24-R36.</a:t>
            </a:r>
            <a:br>
              <a:rPr lang="en-GB" sz="1800" b="0" i="0" u="none" strike="noStrike" dirty="0">
                <a:solidFill>
                  <a:srgbClr val="2DA2BF"/>
                </a:solidFill>
                <a:effectLst/>
                <a:latin typeface="Arial" panose="020B0604020202020204" pitchFamily="34" charset="0"/>
                <a:cs typeface="Arial" panose="020B0604020202020204" pitchFamily="34" charset="0"/>
              </a:rPr>
            </a:br>
            <a:r>
              <a:rPr lang="en-GB" sz="2600" b="1" i="0" u="none" strike="noStrike" dirty="0">
                <a:solidFill>
                  <a:srgbClr val="464646"/>
                </a:solidFill>
                <a:effectLst/>
                <a:latin typeface="Arial" panose="020B0604020202020204" pitchFamily="34" charset="0"/>
                <a:cs typeface="Arial" panose="020B0604020202020204" pitchFamily="34" charset="0"/>
              </a:rPr>
              <a:t> </a:t>
            </a:r>
            <a:br>
              <a:rPr lang="en-GB" sz="2600" b="1" dirty="0">
                <a:effectLst/>
                <a:latin typeface="Arial" panose="020B0604020202020204" pitchFamily="34" charset="0"/>
                <a:cs typeface="Arial" panose="020B0604020202020204" pitchFamily="34" charset="0"/>
              </a:rPr>
            </a:br>
            <a:br>
              <a:rPr lang="en-GB" dirty="0"/>
            </a:br>
            <a:endParaRPr lang="en-US" dirty="0"/>
          </a:p>
        </p:txBody>
      </p:sp>
      <p:sp>
        <p:nvSpPr>
          <p:cNvPr id="9" name="Slide Number Placeholder 8">
            <a:extLst>
              <a:ext uri="{FF2B5EF4-FFF2-40B4-BE49-F238E27FC236}">
                <a16:creationId xmlns:a16="http://schemas.microsoft.com/office/drawing/2014/main" id="{88A55AA7-3B73-477B-A886-58F8E99420E9}"/>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solidFill>
                  <a:schemeClr val="tx1"/>
                </a:solidFill>
              </a:rPr>
              <a:pPr/>
              <a:t>14</a:t>
            </a:fld>
            <a:endParaRPr lang="en-US" dirty="0">
              <a:solidFill>
                <a:schemeClr val="tx1"/>
              </a:solidFill>
            </a:endParaRPr>
          </a:p>
        </p:txBody>
      </p:sp>
    </p:spTree>
    <p:extLst>
      <p:ext uri="{BB962C8B-B14F-4D97-AF65-F5344CB8AC3E}">
        <p14:creationId xmlns:p14="http://schemas.microsoft.com/office/powerpoint/2010/main" val="1510143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3DBD4-E398-4AA3-AEC1-4BF03FC59886}"/>
              </a:ext>
            </a:extLst>
          </p:cNvPr>
          <p:cNvSpPr>
            <a:spLocks noGrp="1"/>
          </p:cNvSpPr>
          <p:nvPr>
            <p:ph type="title"/>
          </p:nvPr>
        </p:nvSpPr>
        <p:spPr>
          <a:xfrm>
            <a:off x="841248" y="843379"/>
            <a:ext cx="10512552" cy="5369696"/>
          </a:xfrm>
        </p:spPr>
        <p:txBody>
          <a:bodyPr/>
          <a:lstStyle/>
          <a:p>
            <a:pPr algn="ctr"/>
            <a:br>
              <a:rPr lang="en-US" dirty="0"/>
            </a:br>
            <a:br>
              <a:rPr lang="en-US" dirty="0"/>
            </a:br>
            <a:br>
              <a:rPr lang="en-US" dirty="0"/>
            </a:br>
            <a:r>
              <a:rPr lang="en-US" dirty="0"/>
              <a:t>Thank you</a:t>
            </a:r>
          </a:p>
        </p:txBody>
      </p:sp>
      <p:sp>
        <p:nvSpPr>
          <p:cNvPr id="9" name="Slide Number Placeholder 8">
            <a:extLst>
              <a:ext uri="{FF2B5EF4-FFF2-40B4-BE49-F238E27FC236}">
                <a16:creationId xmlns:a16="http://schemas.microsoft.com/office/drawing/2014/main" id="{88A55AA7-3B73-477B-A886-58F8E99420E9}"/>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solidFill>
                  <a:schemeClr val="tx1"/>
                </a:solidFill>
              </a:rPr>
              <a:pPr/>
              <a:t>15</a:t>
            </a:fld>
            <a:endParaRPr lang="en-US" dirty="0">
              <a:solidFill>
                <a:schemeClr val="tx1"/>
              </a:solidFill>
            </a:endParaRPr>
          </a:p>
        </p:txBody>
      </p:sp>
    </p:spTree>
    <p:extLst>
      <p:ext uri="{BB962C8B-B14F-4D97-AF65-F5344CB8AC3E}">
        <p14:creationId xmlns:p14="http://schemas.microsoft.com/office/powerpoint/2010/main" val="3877913031"/>
      </p:ext>
    </p:extLst>
  </p:cSld>
  <p:clrMapOvr>
    <a:masterClrMapping/>
  </p:clrMapOvr>
</p:sld>
</file>

<file path=ppt/theme/theme1.xml><?xml version="1.0" encoding="utf-8"?>
<a:theme xmlns:a="http://schemas.openxmlformats.org/drawingml/2006/main" name="LuminousVTI">
  <a:themeElements>
    <a:clrScheme name="Custom 54">
      <a:dk1>
        <a:sysClr val="windowText" lastClr="000000"/>
      </a:dk1>
      <a:lt1>
        <a:sysClr val="window" lastClr="FFFFFF"/>
      </a:lt1>
      <a:dk2>
        <a:srgbClr val="201449"/>
      </a:dk2>
      <a:lt2>
        <a:srgbClr val="EEEEEE"/>
      </a:lt2>
      <a:accent1>
        <a:srgbClr val="F900A0"/>
      </a:accent1>
      <a:accent2>
        <a:srgbClr val="4D4EE6"/>
      </a:accent2>
      <a:accent3>
        <a:srgbClr val="454B78"/>
      </a:accent3>
      <a:accent4>
        <a:srgbClr val="A3A3C1"/>
      </a:accent4>
      <a:accent5>
        <a:srgbClr val="7162FE"/>
      </a:accent5>
      <a:accent6>
        <a:srgbClr val="1EBE9B"/>
      </a:accent6>
      <a:hlink>
        <a:srgbClr val="F900A0"/>
      </a:hlink>
      <a:folHlink>
        <a:srgbClr val="8477FE"/>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uminousVTI" id="{3EBF12FF-FD44-415B-AB75-5B4F7E5C3AC4}" vid="{521B7FAE-6A8D-4468-B79A-0706294A0D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AFE2A1-77F8-441E-9B9F-DD61C354F4FE}">
  <ds:schemaRefs>
    <ds:schemaRef ds:uri="http://purl.org/dc/elements/1.1/"/>
    <ds:schemaRef ds:uri="http://schemas.microsoft.com/office/2006/metadata/properties"/>
    <ds:schemaRef ds:uri="http://schemas.microsoft.com/office/2006/documentManagement/types"/>
    <ds:schemaRef ds:uri="http://schemas.microsoft.com/sharepoint/v3"/>
    <ds:schemaRef ds:uri="230e9df3-be65-4c73-a93b-d1236ebd677e"/>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71af3243-3dd4-4a8d-8c0d-dd76da1f02a5"/>
    <ds:schemaRef ds:uri="http://www.w3.org/XML/1998/namespace"/>
  </ds:schemaRefs>
</ds:datastoreItem>
</file>

<file path=customXml/itemProps2.xml><?xml version="1.0" encoding="utf-8"?>
<ds:datastoreItem xmlns:ds="http://schemas.openxmlformats.org/officeDocument/2006/customXml" ds:itemID="{5CF4B188-9E41-4609-81DC-EA2587D009AE}">
  <ds:schemaRefs>
    <ds:schemaRef ds:uri="http://schemas.microsoft.com/sharepoint/v3/contenttype/forms"/>
  </ds:schemaRefs>
</ds:datastoreItem>
</file>

<file path=customXml/itemProps3.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Luminous design</Template>
  <TotalTime>150</TotalTime>
  <Words>2256</Words>
  <Application>Microsoft Office PowerPoint</Application>
  <PresentationFormat>Widescreen</PresentationFormat>
  <Paragraphs>96</Paragraphs>
  <Slides>15</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Aref Ruqaa</vt:lpstr>
      <vt:lpstr>Arial</vt:lpstr>
      <vt:lpstr>Avenir Next LT Pro</vt:lpstr>
      <vt:lpstr>Calibri</vt:lpstr>
      <vt:lpstr>Sabon Next LT</vt:lpstr>
      <vt:lpstr>Times New Roman</vt:lpstr>
      <vt:lpstr>Wingdings</vt:lpstr>
      <vt:lpstr>LuminousVTI</vt:lpstr>
      <vt:lpstr>Charmaine Anderson 2026055 </vt:lpstr>
      <vt:lpstr>The Problem of Work-Related Stress in the United Kingdom  </vt:lpstr>
      <vt:lpstr> The Nature of Work-Related Stress  </vt:lpstr>
      <vt:lpstr>     Scope of Work-Related Stress   </vt:lpstr>
      <vt:lpstr>  Impact of Work-Related Stress on Employees   </vt:lpstr>
      <vt:lpstr>Impact of work-related stress on organizations </vt:lpstr>
      <vt:lpstr>Cause and Effect Analysis of Work-Related Stress</vt:lpstr>
      <vt:lpstr> PESTLE Analysts of the problem of work-related stress   </vt:lpstr>
      <vt:lpstr>          PESTLE Analysis of the problem of work related-stress   Social – Globalization as a social phenomenon has been one of the external factors that have contributed to the existence of the problem of work-related stress in the UK. The mass movement of people across continents and countries has increased job insecurity as companies have increased choice when hiring employees (Ward, Ezrow, and Dorussen, 2011). The resultant job insecurity has caused an increase in anxiety among employees in the UK as they fear to lose their jobs to other skilled and cheaper labour. Consequently, their levels of work-related stress has increased   Technological – The advancement of technology, especially information technology, has made companies in the UK accessible to potential employees from across the world, and vice versa. As a result, competition for the job opportunities held by current employees has increased as applicants from across the globe seek to replace them. Technological inventions such as social media, for example, have caused applicants from all over the world see advertisements for job opportunities as well as enabled companies to receive applications for positions occupied by workers in the UK (De La Hoz-Rosales et al., 2019). The consequence of this condition has been uncertainly and job insecurity among workers in the UK hence work-related stress.        </vt:lpstr>
      <vt:lpstr>   Pestle Analysis of the problem of work-related stress    </vt:lpstr>
      <vt:lpstr>Evaluation of Alternative Solution </vt:lpstr>
      <vt:lpstr>   Evaluation of Alternative Solutions     </vt:lpstr>
      <vt:lpstr>Chosen solution</vt:lpstr>
      <vt:lpstr>References Hassard, J. and Cox, T., 2011. Work-related stress: Nature and management. Cousins*, R., Mackay, C.J., Clarke, S.D., Kelly, C., Kelly, P.J. and McCaig, R.H., 2004. ‘Management standards’ work-related stress in the UK: Practical development. Work &amp; Stress, 18(2), pp.113-136. Oloyede, D.O., 2006. Impact of work-induced stress on perceived workers' productivity in banking industry in Lagos State. IFE Psychologia: An International Journal, 14(1), pp.15-25. Ahmad, A., Zia-ur-Rehman, M. and Rashid, M., 2011. Assessing the characteristics of work-related stress in public sector organizations. Interdisciplinary Journal of Contemporary Research in Business, 2(10), pp.511-523. Ipsen, C. and Jensen, P.L., 2010. Causes of work-related stress and individual strategies in knowledge work. DTU Management Engineering. Department of Management Engineering-The Technical University of Denmark. Lyngby, Denmark, pp.1-32. Dhingra, S., Machin, S. and Overman, H., 2017. Local economic effects of Brexit. National Institute Economic Review, 242, pp.R24-R36.    </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Charmaine Anderson 2026055 Lecturer Charles </dc:title>
  <dc:creator>Charmaine Marie Anderson (2026055)</dc:creator>
  <cp:lastModifiedBy>Charmaine Marie Anderson (2026055)</cp:lastModifiedBy>
  <cp:revision>1</cp:revision>
  <dcterms:created xsi:type="dcterms:W3CDTF">2021-11-08T22:07:54Z</dcterms:created>
  <dcterms:modified xsi:type="dcterms:W3CDTF">2021-11-09T00:37:59Z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