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99FF"/>
    <a:srgbClr val="FF66FF"/>
    <a:srgbClr val="F09252"/>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32B17-B0E1-F4DC-D105-3B87904D8E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8FB984-F3C7-1835-B125-4B15C1C968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FDBE48-F248-3D7D-39CE-EF9FB53DC5D9}"/>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A2EBE42C-368B-79AC-08A1-910DE99C8F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1544A-D43E-A2FE-AF0C-08692540C61B}"/>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419202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75E31-D4C5-96E1-057B-AFA92BBD30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29D7FF-DFB3-01EE-D9D0-6A40BD3EBD5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497E1E-1A83-9587-7C6F-AD2373C73048}"/>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247E2F8A-DE60-AA6E-ACA3-269D3E9CCB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E3B430-5154-9F56-B01B-A27A6D1B2C9E}"/>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293672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88B4F-F54E-117D-6C26-D6D3686155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82E720-F576-325B-01D4-67F3377D59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E49D119-AB07-13DF-581C-5202D5C278B3}"/>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FB257275-CCDD-54E8-4F19-26607AAF92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0B6C0E-0FA6-7C5F-D8C7-3788AFF92B88}"/>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808668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4F81A-D6A2-6A10-976D-FD5A052FEC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710734-FD94-4958-0863-F1A63ACDDE8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7CC422-FAA5-1CD2-E67F-F359A5488B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98CA58-F094-C35B-499C-FF90C419ABFD}"/>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6" name="Footer Placeholder 5">
            <a:extLst>
              <a:ext uri="{FF2B5EF4-FFF2-40B4-BE49-F238E27FC236}">
                <a16:creationId xmlns:a16="http://schemas.microsoft.com/office/drawing/2014/main" id="{79D19689-0AF5-3810-5268-5190BCD125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178091-59EE-F245-014B-F6E8B526B287}"/>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1127334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E48E2-0751-EA9F-467D-61D98A16DC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48B0B2-8999-538B-9179-3198CDAC91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C06DF5-98A9-09DC-3A1F-2CE5CBEBE1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E9D66E-CF4E-F439-AD72-7B159B05C3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F5144D4-EFA4-C2A9-C54D-6E2DC4AB3F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E2BE24D-E650-C846-8B5D-C3B9BDDB02D1}"/>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8" name="Footer Placeholder 7">
            <a:extLst>
              <a:ext uri="{FF2B5EF4-FFF2-40B4-BE49-F238E27FC236}">
                <a16:creationId xmlns:a16="http://schemas.microsoft.com/office/drawing/2014/main" id="{5EFF6AF9-15BB-EA19-C4CF-96B58D09F3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94D2316-2233-A5B9-A83E-4FC5E7741511}"/>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16385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89199-E57D-6AC6-90F1-20AC7C7979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3A06E6-260F-5F66-EBF3-65B46B9DD993}"/>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4" name="Footer Placeholder 3">
            <a:extLst>
              <a:ext uri="{FF2B5EF4-FFF2-40B4-BE49-F238E27FC236}">
                <a16:creationId xmlns:a16="http://schemas.microsoft.com/office/drawing/2014/main" id="{56EBD8E0-AD6D-7FF6-A176-1E0A832B1A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4FB252-AE2B-1E10-A3B1-9C3C5494F0CD}"/>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76697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D6BAAE-392E-BD3D-E87F-3B0A9329260D}"/>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3" name="Footer Placeholder 2">
            <a:extLst>
              <a:ext uri="{FF2B5EF4-FFF2-40B4-BE49-F238E27FC236}">
                <a16:creationId xmlns:a16="http://schemas.microsoft.com/office/drawing/2014/main" id="{7361C80A-3C91-18C2-5E43-2CB6523629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A003F9A-9CAA-02EE-A051-7A0E2E00EAC9}"/>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2315639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40D12-3A4D-E690-168C-67CAD2E58E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B8138E-66DE-F76A-4880-978D678E8B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091A1D-C7F4-35EE-46FD-926C2C427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05E9D8-2734-3B55-F21A-27C7633B60AF}"/>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6" name="Footer Placeholder 5">
            <a:extLst>
              <a:ext uri="{FF2B5EF4-FFF2-40B4-BE49-F238E27FC236}">
                <a16:creationId xmlns:a16="http://schemas.microsoft.com/office/drawing/2014/main" id="{47FC3AD5-9439-B331-89CC-C6A6BBC897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7B10A7-BAB4-3DFF-9815-2959EEB147EA}"/>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1628590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0BEEC-3380-1D16-3BA3-ECE3A37EAD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4BE0F9-F36C-8863-3937-D736553FAC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D32C55-378E-281F-E6E3-CF1C8E436E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0A753C-9F8E-C817-579E-E207F3E88DA1}"/>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6" name="Footer Placeholder 5">
            <a:extLst>
              <a:ext uri="{FF2B5EF4-FFF2-40B4-BE49-F238E27FC236}">
                <a16:creationId xmlns:a16="http://schemas.microsoft.com/office/drawing/2014/main" id="{2C107425-28D0-C258-6FB5-FA50D7AD5F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03C787-A93F-5DB0-5959-128E10C99C84}"/>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365545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030F1-2C9C-5316-C995-448CD5ABB9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DC0D72-E924-603E-6E76-96D17B7E0D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50B24A-DD6F-55D8-5929-D9CC193B59CA}"/>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767CD61B-510D-410A-786F-9928E45C56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4C308C-A66D-217B-0B63-EC037A4B1621}"/>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952701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7848F6-EAA1-0CD6-2475-461A458651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169EB6-8A93-4662-16A2-8D1758AEE33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F62312-4FE2-C03D-047D-AFE680C0B2CA}"/>
              </a:ext>
            </a:extLst>
          </p:cNvPr>
          <p:cNvSpPr>
            <a:spLocks noGrp="1"/>
          </p:cNvSpPr>
          <p:nvPr>
            <p:ph type="dt" sz="half" idx="10"/>
          </p:nvPr>
        </p:nvSpPr>
        <p:spPr/>
        <p:txBody>
          <a:body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44A03BDB-FBC2-2104-00F9-11C3CED8F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9A1B56-ADE0-AFAC-501B-D7CB0F10A1BB}"/>
              </a:ext>
            </a:extLst>
          </p:cNvPr>
          <p:cNvSpPr>
            <a:spLocks noGrp="1"/>
          </p:cNvSpPr>
          <p:nvPr>
            <p:ph type="sldNum" sz="quarter" idx="12"/>
          </p:nvPr>
        </p:nvSpPr>
        <p:spPr/>
        <p:txBody>
          <a:bodyPr/>
          <a:lstStyle/>
          <a:p>
            <a:fld id="{D151266A-E003-439D-933D-C00CF49ECB91}" type="slidenum">
              <a:rPr lang="en-GB" smtClean="0"/>
              <a:t>‹#›</a:t>
            </a:fld>
            <a:endParaRPr lang="en-GB"/>
          </a:p>
        </p:txBody>
      </p:sp>
    </p:spTree>
    <p:extLst>
      <p:ext uri="{BB962C8B-B14F-4D97-AF65-F5344CB8AC3E}">
        <p14:creationId xmlns:p14="http://schemas.microsoft.com/office/powerpoint/2010/main" val="325800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89ECB4-BBC3-C52D-3DA4-714FFAAEA2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E9C3A-2158-249E-12C2-E74C4DC0F9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2FBE20-8695-BF86-7CE9-BB4947801E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2AB78F-28A2-4776-8F99-3F385CC96840}" type="datetimeFigureOut">
              <a:rPr lang="en-GB" smtClean="0"/>
              <a:t>18/05/2023</a:t>
            </a:fld>
            <a:endParaRPr lang="en-GB"/>
          </a:p>
        </p:txBody>
      </p:sp>
      <p:sp>
        <p:nvSpPr>
          <p:cNvPr id="5" name="Footer Placeholder 4">
            <a:extLst>
              <a:ext uri="{FF2B5EF4-FFF2-40B4-BE49-F238E27FC236}">
                <a16:creationId xmlns:a16="http://schemas.microsoft.com/office/drawing/2014/main" id="{AFA8374E-D77B-DE5C-7089-582B5E12E3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F8A9FBC-9FB7-84A1-C17F-10570E0DAC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51266A-E003-439D-933D-C00CF49ECB91}" type="slidenum">
              <a:rPr lang="en-GB" smtClean="0"/>
              <a:t>‹#›</a:t>
            </a:fld>
            <a:endParaRPr lang="en-GB"/>
          </a:p>
        </p:txBody>
      </p:sp>
    </p:spTree>
    <p:extLst>
      <p:ext uri="{BB962C8B-B14F-4D97-AF65-F5344CB8AC3E}">
        <p14:creationId xmlns:p14="http://schemas.microsoft.com/office/powerpoint/2010/main" val="5452366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1FB87D-82ED-78BE-E71C-001051841167}"/>
              </a:ext>
            </a:extLst>
          </p:cNvPr>
          <p:cNvSpPr txBox="1"/>
          <p:nvPr/>
        </p:nvSpPr>
        <p:spPr>
          <a:xfrm>
            <a:off x="3307380" y="186405"/>
            <a:ext cx="5097802" cy="338554"/>
          </a:xfrm>
          <a:prstGeom prst="rect">
            <a:avLst/>
          </a:prstGeom>
          <a:solidFill>
            <a:schemeClr val="bg1">
              <a:lumMod val="85000"/>
            </a:schemeClr>
          </a:solidFill>
          <a:ln w="38100">
            <a:solidFill>
              <a:schemeClr val="bg1">
                <a:lumMod val="65000"/>
              </a:schemeClr>
            </a:solidFill>
          </a:ln>
        </p:spPr>
        <p:txBody>
          <a:bodyPr wrap="square" rtlCol="0">
            <a:spAutoFit/>
          </a:bodyPr>
          <a:lstStyle/>
          <a:p>
            <a:pPr algn="ctr"/>
            <a:r>
              <a:rPr lang="en-GB" sz="1600" dirty="0"/>
              <a:t>Global Development Delay </a:t>
            </a:r>
          </a:p>
        </p:txBody>
      </p:sp>
      <p:sp>
        <p:nvSpPr>
          <p:cNvPr id="2" name="TextBox 1">
            <a:extLst>
              <a:ext uri="{FF2B5EF4-FFF2-40B4-BE49-F238E27FC236}">
                <a16:creationId xmlns:a16="http://schemas.microsoft.com/office/drawing/2014/main" id="{0401AB8D-B818-A756-8034-D29C5C4B5C7B}"/>
              </a:ext>
            </a:extLst>
          </p:cNvPr>
          <p:cNvSpPr txBox="1"/>
          <p:nvPr/>
        </p:nvSpPr>
        <p:spPr>
          <a:xfrm>
            <a:off x="113068" y="730388"/>
            <a:ext cx="3949885" cy="2018373"/>
          </a:xfrm>
          <a:prstGeom prst="rect">
            <a:avLst/>
          </a:prstGeom>
          <a:solidFill>
            <a:srgbClr val="F09252"/>
          </a:solidFill>
          <a:ln w="38100">
            <a:solidFill>
              <a:schemeClr val="accent2"/>
            </a:solidFill>
          </a:ln>
        </p:spPr>
        <p:txBody>
          <a:bodyPr wrap="square" rtlCol="0">
            <a:spAutoFit/>
          </a:bodyPr>
          <a:lstStyle/>
          <a:p>
            <a:pPr algn="ctr"/>
            <a:r>
              <a:rPr lang="en-GB" sz="1000" u="sng" dirty="0">
                <a:latin typeface="Arial" panose="020B0604020202020204" pitchFamily="34" charset="0"/>
                <a:cs typeface="Arial" panose="020B0604020202020204" pitchFamily="34" charset="0"/>
              </a:rPr>
              <a:t>Introduction</a:t>
            </a:r>
          </a:p>
          <a:p>
            <a:pPr>
              <a:lnSpc>
                <a:spcPct val="107000"/>
              </a:lnSpc>
              <a:spcAft>
                <a:spcPts val="800"/>
              </a:spcAft>
            </a:pPr>
            <a:r>
              <a:rPr lang="en-GB" sz="850" dirty="0">
                <a:effectLst/>
                <a:latin typeface="Arial" panose="020B0604020202020204" pitchFamily="34" charset="0"/>
                <a:ea typeface="Calibri" panose="020F0502020204030204" pitchFamily="34" charset="0"/>
                <a:cs typeface="Arial" panose="020B0604020202020204" pitchFamily="34" charset="0"/>
              </a:rPr>
              <a:t>Global Development Delay is a term in which is used to describe a child who developmental rate in meeting certain milestones is at a slower pace of what is commonly expected of a child who is the same age as them. (Mencap, no date) </a:t>
            </a:r>
          </a:p>
          <a:p>
            <a:pPr>
              <a:lnSpc>
                <a:spcPct val="107000"/>
              </a:lnSpc>
              <a:spcAft>
                <a:spcPts val="800"/>
              </a:spcAft>
            </a:pPr>
            <a:r>
              <a:rPr lang="en-GB" sz="850" dirty="0">
                <a:effectLst/>
                <a:latin typeface="Arial" panose="020B0604020202020204" pitchFamily="34" charset="0"/>
                <a:ea typeface="Calibri" panose="020F0502020204030204" pitchFamily="34" charset="0"/>
                <a:cs typeface="Arial" panose="020B0604020202020204" pitchFamily="34" charset="0"/>
              </a:rPr>
              <a:t>According to APA (2013), Jeste (2015), Riou et al. (2009), Shevell (2009), and others, this diagnosis is made when a child's developmental rate is significantly lower that what is seen as the ‘norm’.. A child who has global developmental delay may struggle in one or more areas whether it is, motor skills, speech and language, cognitive, social-emotional functioning. Global Developmental Delay can exhibit a variety of characteristics which, depending on the severity of such will differ on the support that is required including, which area within. Tal-</a:t>
            </a:r>
            <a:r>
              <a:rPr lang="en-GB" sz="850" dirty="0" err="1">
                <a:effectLst/>
                <a:latin typeface="Arial" panose="020B0604020202020204" pitchFamily="34" charset="0"/>
                <a:ea typeface="Calibri" panose="020F0502020204030204" pitchFamily="34" charset="0"/>
                <a:cs typeface="Arial" panose="020B0604020202020204" pitchFamily="34" charset="0"/>
              </a:rPr>
              <a:t>Saban</a:t>
            </a:r>
            <a:r>
              <a:rPr lang="en-GB" sz="850" dirty="0">
                <a:effectLst/>
                <a:latin typeface="Arial" panose="020B0604020202020204" pitchFamily="34" charset="0"/>
                <a:ea typeface="Calibri" panose="020F0502020204030204" pitchFamily="34" charset="0"/>
                <a:cs typeface="Arial" panose="020B0604020202020204" pitchFamily="34" charset="0"/>
              </a:rPr>
              <a:t> et al. (2021)</a:t>
            </a:r>
          </a:p>
        </p:txBody>
      </p:sp>
      <p:sp>
        <p:nvSpPr>
          <p:cNvPr id="3" name="TextBox 2">
            <a:extLst>
              <a:ext uri="{FF2B5EF4-FFF2-40B4-BE49-F238E27FC236}">
                <a16:creationId xmlns:a16="http://schemas.microsoft.com/office/drawing/2014/main" id="{F2BC6197-CD8A-9851-EE40-BD4171CA6904}"/>
              </a:ext>
            </a:extLst>
          </p:cNvPr>
          <p:cNvSpPr txBox="1"/>
          <p:nvPr/>
        </p:nvSpPr>
        <p:spPr>
          <a:xfrm>
            <a:off x="134293" y="2860144"/>
            <a:ext cx="3928660" cy="3769878"/>
          </a:xfrm>
          <a:prstGeom prst="rect">
            <a:avLst/>
          </a:prstGeom>
          <a:solidFill>
            <a:schemeClr val="accent6">
              <a:lumMod val="60000"/>
              <a:lumOff val="40000"/>
            </a:schemeClr>
          </a:solidFill>
          <a:ln w="38100">
            <a:solidFill>
              <a:schemeClr val="accent6">
                <a:lumMod val="60000"/>
                <a:lumOff val="40000"/>
              </a:schemeClr>
            </a:solidFill>
          </a:ln>
        </p:spPr>
        <p:txBody>
          <a:bodyPr wrap="square" rtlCol="0">
            <a:spAutoFit/>
          </a:bodyPr>
          <a:lstStyle/>
          <a:p>
            <a:pPr algn="ctr"/>
            <a:r>
              <a:rPr lang="en-GB" sz="800" u="sng" dirty="0">
                <a:latin typeface="Arial" panose="020B0604020202020204" pitchFamily="34" charset="0"/>
                <a:cs typeface="Arial" panose="020B0604020202020204" pitchFamily="34" charset="0"/>
              </a:rPr>
              <a:t>Diagnosis</a:t>
            </a:r>
          </a:p>
          <a:p>
            <a:pPr>
              <a:lnSpc>
                <a:spcPct val="107000"/>
              </a:lnSpc>
              <a:spcAft>
                <a:spcPts val="800"/>
              </a:spcAft>
            </a:pPr>
            <a:r>
              <a:rPr lang="en-GB" sz="850" dirty="0">
                <a:effectLst/>
                <a:latin typeface="Arial" panose="020B0604020202020204" pitchFamily="34" charset="0"/>
                <a:ea typeface="Calibri" panose="020F0502020204030204" pitchFamily="34" charset="0"/>
                <a:cs typeface="Arial" panose="020B0604020202020204" pitchFamily="34" charset="0"/>
              </a:rPr>
              <a:t>Referring to research conducted by, Vasudevan, Suri. (2017) due to the phenotypic and genetic heterogeneity of Global Developmental Delay. However, where a child is not hitting developmental milestones and that of expected developmental norms, according to Bellman, Byrne, and Sege (2014) further pathways will be explored. </a:t>
            </a:r>
          </a:p>
          <a:p>
            <a:pPr>
              <a:lnSpc>
                <a:spcPct val="107000"/>
              </a:lnSpc>
              <a:spcAft>
                <a:spcPts val="800"/>
              </a:spcAft>
            </a:pPr>
            <a:r>
              <a:rPr lang="en-GB" sz="850" dirty="0">
                <a:effectLst/>
                <a:latin typeface="Arial" panose="020B0604020202020204" pitchFamily="34" charset="0"/>
                <a:ea typeface="Calibri" panose="020F0502020204030204" pitchFamily="34" charset="0"/>
                <a:cs typeface="Arial" panose="020B0604020202020204" pitchFamily="34" charset="0"/>
              </a:rPr>
              <a:t>A general practitioner and a health visitor conduct routine evaluations as outlined in the Healthy Child Programme (0 to 5) (2015).This programme is part of the National Service Framework for Children, Young People and Maternity Services (2004).If a developmental delay is found or inconsistencies in certain area are </a:t>
            </a:r>
            <a:r>
              <a:rPr lang="en-GB" sz="850" dirty="0" err="1">
                <a:effectLst/>
                <a:latin typeface="Arial" panose="020B0604020202020204" pitchFamily="34" charset="0"/>
                <a:ea typeface="Calibri" panose="020F0502020204030204" pitchFamily="34" charset="0"/>
                <a:cs typeface="Arial" panose="020B0604020202020204" pitchFamily="34" charset="0"/>
              </a:rPr>
              <a:t>observed.A</a:t>
            </a:r>
            <a:r>
              <a:rPr lang="en-GB" sz="850" dirty="0">
                <a:effectLst/>
                <a:latin typeface="Arial" panose="020B0604020202020204" pitchFamily="34" charset="0"/>
                <a:ea typeface="Calibri" panose="020F0502020204030204" pitchFamily="34" charset="0"/>
                <a:cs typeface="Arial" panose="020B0604020202020204" pitchFamily="34" charset="0"/>
              </a:rPr>
              <a:t> specialist paediatrician will be consulted. The paediatric will then conduct a more thorough evaluation of the </a:t>
            </a:r>
            <a:r>
              <a:rPr lang="en-GB" sz="850" dirty="0" err="1">
                <a:effectLst/>
                <a:latin typeface="Arial" panose="020B0604020202020204" pitchFamily="34" charset="0"/>
                <a:ea typeface="Calibri" panose="020F0502020204030204" pitchFamily="34" charset="0"/>
                <a:cs typeface="Arial" panose="020B0604020202020204" pitchFamily="34" charset="0"/>
              </a:rPr>
              <a:t>childs</a:t>
            </a:r>
            <a:r>
              <a:rPr lang="en-GB" sz="850" dirty="0">
                <a:effectLst/>
                <a:latin typeface="Arial" panose="020B0604020202020204" pitchFamily="34" charset="0"/>
                <a:ea typeface="Calibri" panose="020F0502020204030204" pitchFamily="34" charset="0"/>
                <a:cs typeface="Arial" panose="020B0604020202020204" pitchFamily="34" charset="0"/>
              </a:rPr>
              <a:t> development. Moreover, through ensuring accurate documentation utilising age-appropriate, norm-referenced standardised development tests are forms in which, may assist to getting such diagnosis (</a:t>
            </a:r>
            <a:r>
              <a:rPr lang="en-GB" sz="850" dirty="0" err="1">
                <a:effectLst/>
                <a:latin typeface="Arial" panose="020B0604020202020204" pitchFamily="34" charset="0"/>
                <a:ea typeface="Calibri" panose="020F0502020204030204" pitchFamily="34" charset="0"/>
                <a:cs typeface="Arial" panose="020B0604020202020204" pitchFamily="34" charset="0"/>
              </a:rPr>
              <a:t>Moeschler,et</a:t>
            </a:r>
            <a:r>
              <a:rPr lang="en-GB" sz="850" dirty="0">
                <a:effectLst/>
                <a:latin typeface="Arial" panose="020B0604020202020204" pitchFamily="34" charset="0"/>
                <a:ea typeface="Calibri" panose="020F0502020204030204" pitchFamily="34" charset="0"/>
                <a:cs typeface="Arial" panose="020B0604020202020204" pitchFamily="34" charset="0"/>
              </a:rPr>
              <a:t> al. 2014) Common reasons for global developmental delay include chromosomal anomalies such as Down syndrome. Global delays also are common in children with foetal alcohol syndrome. Children with fragile X syndrome may also have Global Developmental Delay. (Tervo, 2006)</a:t>
            </a:r>
          </a:p>
          <a:p>
            <a:pPr>
              <a:lnSpc>
                <a:spcPct val="107000"/>
              </a:lnSpc>
              <a:spcAft>
                <a:spcPts val="800"/>
              </a:spcAft>
            </a:pPr>
            <a:r>
              <a:rPr lang="en-GB" sz="850" dirty="0">
                <a:effectLst/>
                <a:latin typeface="Arial" panose="020B0604020202020204" pitchFamily="34" charset="0"/>
                <a:ea typeface="Calibri" panose="020F0502020204030204" pitchFamily="34" charset="0"/>
                <a:cs typeface="Arial" panose="020B0604020202020204" pitchFamily="34" charset="0"/>
              </a:rPr>
              <a:t>On the other hand, being outdated as it was from 2006 such research,  on Global Developmental Delay has increased. Whole exome and whole genome sequencing have significantly advanced. These analyses may examine both new and previously known genes throughout the whole genome because of their comprehensive methodology. (Stojanovic et al. 2020)</a:t>
            </a:r>
          </a:p>
        </p:txBody>
      </p:sp>
      <p:sp>
        <p:nvSpPr>
          <p:cNvPr id="5" name="TextBox 4">
            <a:extLst>
              <a:ext uri="{FF2B5EF4-FFF2-40B4-BE49-F238E27FC236}">
                <a16:creationId xmlns:a16="http://schemas.microsoft.com/office/drawing/2014/main" id="{0AD3B9F7-AC8F-ACDB-FC09-DAFCBA73BE32}"/>
              </a:ext>
            </a:extLst>
          </p:cNvPr>
          <p:cNvSpPr txBox="1"/>
          <p:nvPr/>
        </p:nvSpPr>
        <p:spPr>
          <a:xfrm>
            <a:off x="4204355" y="4384512"/>
            <a:ext cx="7874578" cy="1598451"/>
          </a:xfrm>
          <a:prstGeom prst="rect">
            <a:avLst/>
          </a:prstGeom>
          <a:solidFill>
            <a:schemeClr val="accent1">
              <a:lumMod val="40000"/>
              <a:lumOff val="60000"/>
            </a:schemeClr>
          </a:solidFill>
          <a:ln w="38100">
            <a:solidFill>
              <a:schemeClr val="accent1">
                <a:lumMod val="40000"/>
                <a:lumOff val="60000"/>
              </a:schemeClr>
            </a:solidFill>
          </a:ln>
        </p:spPr>
        <p:txBody>
          <a:bodyPr wrap="square" rtlCol="0">
            <a:spAutoFit/>
          </a:bodyPr>
          <a:lstStyle/>
          <a:p>
            <a:pPr algn="ctr"/>
            <a:r>
              <a:rPr lang="en-GB" sz="1000" u="sng" dirty="0">
                <a:latin typeface="Arial" panose="020B0604020202020204" pitchFamily="34" charset="0"/>
                <a:cs typeface="Arial" panose="020B0604020202020204" pitchFamily="34" charset="0"/>
              </a:rPr>
              <a:t>Strategies/Tools to support children with Developmental Delay</a:t>
            </a:r>
          </a:p>
          <a:p>
            <a:pPr>
              <a:lnSpc>
                <a:spcPct val="107000"/>
              </a:lnSpc>
              <a:spcAft>
                <a:spcPts val="800"/>
              </a:spcAft>
            </a:pPr>
            <a:r>
              <a:rPr lang="en-GB" sz="850" dirty="0">
                <a:effectLst/>
                <a:latin typeface="Arial" panose="020B0604020202020204" pitchFamily="34" charset="0"/>
                <a:ea typeface="Calibri" panose="020F0502020204030204" pitchFamily="34" charset="0"/>
                <a:cs typeface="Times New Roman" panose="02020603050405020304" pitchFamily="18" charset="0"/>
              </a:rPr>
              <a:t>Ensuring that children with Development Delay are subject to directive, together with "sensitive, responsive, and reciprocal outcomes" and an active environment helps them to reach their potential.  Highlighted by Collins, </a:t>
            </a:r>
            <a:r>
              <a:rPr lang="en-GB" sz="850" i="1" dirty="0">
                <a:effectLst/>
                <a:latin typeface="Arial" panose="020B0604020202020204" pitchFamily="34" charset="0"/>
                <a:ea typeface="Calibri" panose="020F0502020204030204" pitchFamily="34" charset="0"/>
                <a:cs typeface="Times New Roman" panose="02020603050405020304" pitchFamily="18" charset="0"/>
              </a:rPr>
              <a:t>et al </a:t>
            </a:r>
            <a:r>
              <a:rPr lang="en-GB" sz="850" dirty="0">
                <a:effectLst/>
                <a:latin typeface="Arial" panose="020B0604020202020204" pitchFamily="34" charset="0"/>
                <a:ea typeface="Calibri" panose="020F0502020204030204" pitchFamily="34" charset="0"/>
                <a:cs typeface="Times New Roman" panose="02020603050405020304" pitchFamily="18" charset="0"/>
              </a:rPr>
              <a:t>(2017) Recent definitions of nurturing care refer to a secure setting that is considerate of children's health and nutritional requirements, as well as safety from dangers, chances for early learning, and responsive, emotionally supportive, and developmentally stimulating interactions.</a:t>
            </a:r>
            <a:endParaRPr lang="en-GB" sz="8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50" dirty="0">
                <a:effectLst/>
                <a:latin typeface="Arial" panose="020B0604020202020204" pitchFamily="34" charset="0"/>
                <a:ea typeface="Calibri" panose="020F0502020204030204" pitchFamily="34" charset="0"/>
                <a:cs typeface="Times New Roman" panose="02020603050405020304" pitchFamily="18" charset="0"/>
              </a:rPr>
              <a:t>According to Childhood Disability Link (2019) </a:t>
            </a:r>
            <a:r>
              <a:rPr lang="en-GB" sz="850" dirty="0">
                <a:latin typeface="Arial" panose="020B0604020202020204" pitchFamily="34" charset="0"/>
                <a:ea typeface="Calibri" panose="020F0502020204030204" pitchFamily="34" charset="0"/>
                <a:cs typeface="Times New Roman" panose="02020603050405020304" pitchFamily="18" charset="0"/>
              </a:rPr>
              <a:t>e</a:t>
            </a:r>
            <a:r>
              <a:rPr lang="en-GB" sz="850" dirty="0">
                <a:effectLst/>
                <a:latin typeface="Arial" panose="020B0604020202020204" pitchFamily="34" charset="0"/>
                <a:ea typeface="Calibri" panose="020F0502020204030204" pitchFamily="34" charset="0"/>
                <a:cs typeface="Times New Roman" panose="02020603050405020304" pitchFamily="18" charset="0"/>
              </a:rPr>
              <a:t>arly identification of a developmental delay is important. Furthermore, they point out that there may be a need to enhance the way that children are currently screened, particularly in terms of neuromotor issues, and to raise parents' understanding of their child's characteristic . This can allow for a more rapid, concurrent referral to a specialist rehabilitation service provider and medical evaluation, such as a child psychologist, a speech and language therapist, or an occupational therapist, which may increase the young child's chance of developing throughout the expected outcomes as highlighted by </a:t>
            </a:r>
            <a:r>
              <a:rPr lang="en-GB" sz="850" dirty="0" err="1">
                <a:effectLst/>
                <a:latin typeface="Arial" panose="020B0604020202020204" pitchFamily="34" charset="0"/>
                <a:ea typeface="Calibri" panose="020F0502020204030204" pitchFamily="34" charset="0"/>
                <a:cs typeface="Times New Roman" panose="02020603050405020304" pitchFamily="18" charset="0"/>
              </a:rPr>
              <a:t>Unicef</a:t>
            </a:r>
            <a:r>
              <a:rPr lang="en-GB" sz="850" dirty="0">
                <a:latin typeface="Arial" panose="020B0604020202020204" pitchFamily="34" charset="0"/>
                <a:ea typeface="Calibri" panose="020F0502020204030204" pitchFamily="34" charset="0"/>
                <a:cs typeface="Times New Roman" panose="02020603050405020304" pitchFamily="18" charset="0"/>
              </a:rPr>
              <a:t> (</a:t>
            </a:r>
            <a:r>
              <a:rPr lang="en-GB" sz="850" dirty="0">
                <a:effectLst/>
                <a:latin typeface="Arial" panose="020B0604020202020204" pitchFamily="34" charset="0"/>
                <a:ea typeface="Calibri" panose="020F0502020204030204" pitchFamily="34" charset="0"/>
                <a:cs typeface="Times New Roman" panose="02020603050405020304" pitchFamily="18" charset="0"/>
              </a:rPr>
              <a:t>No Date).</a:t>
            </a:r>
          </a:p>
        </p:txBody>
      </p:sp>
      <p:sp>
        <p:nvSpPr>
          <p:cNvPr id="6" name="TextBox 5">
            <a:extLst>
              <a:ext uri="{FF2B5EF4-FFF2-40B4-BE49-F238E27FC236}">
                <a16:creationId xmlns:a16="http://schemas.microsoft.com/office/drawing/2014/main" id="{8107804C-23B5-588A-3497-8ABB647323AA}"/>
              </a:ext>
            </a:extLst>
          </p:cNvPr>
          <p:cNvSpPr txBox="1"/>
          <p:nvPr/>
        </p:nvSpPr>
        <p:spPr>
          <a:xfrm>
            <a:off x="5388746" y="3622089"/>
            <a:ext cx="184731" cy="369332"/>
          </a:xfrm>
          <a:prstGeom prst="rect">
            <a:avLst/>
          </a:prstGeom>
          <a:noFill/>
        </p:spPr>
        <p:txBody>
          <a:bodyPr wrap="none" rtlCol="0">
            <a:spAutoFit/>
          </a:bodyPr>
          <a:lstStyle/>
          <a:p>
            <a:endParaRPr lang="en-GB"/>
          </a:p>
        </p:txBody>
      </p:sp>
      <p:sp>
        <p:nvSpPr>
          <p:cNvPr id="10" name="TextBox 9">
            <a:extLst>
              <a:ext uri="{FF2B5EF4-FFF2-40B4-BE49-F238E27FC236}">
                <a16:creationId xmlns:a16="http://schemas.microsoft.com/office/drawing/2014/main" id="{83C2020B-A35D-7F60-E989-B6FA52E46395}"/>
              </a:ext>
            </a:extLst>
          </p:cNvPr>
          <p:cNvSpPr txBox="1"/>
          <p:nvPr/>
        </p:nvSpPr>
        <p:spPr>
          <a:xfrm>
            <a:off x="4204355" y="730388"/>
            <a:ext cx="7874577" cy="3500958"/>
          </a:xfrm>
          <a:prstGeom prst="rect">
            <a:avLst/>
          </a:prstGeom>
          <a:solidFill>
            <a:srgbClr val="FF99FF"/>
          </a:solidFill>
          <a:ln w="38100">
            <a:solidFill>
              <a:srgbClr val="FF99FF"/>
            </a:solidFill>
          </a:ln>
        </p:spPr>
        <p:txBody>
          <a:bodyPr wrap="square" rtlCol="0">
            <a:spAutoFit/>
          </a:bodyPr>
          <a:lstStyle/>
          <a:p>
            <a:pPr algn="ctr"/>
            <a:r>
              <a:rPr lang="en-GB" sz="900" u="sng" dirty="0">
                <a:latin typeface="Arial" panose="020B0604020202020204" pitchFamily="34" charset="0"/>
                <a:cs typeface="Arial" panose="020B0604020202020204" pitchFamily="34" charset="0"/>
              </a:rPr>
              <a:t>Diagnosis Process and Barriers </a:t>
            </a:r>
          </a:p>
          <a:p>
            <a:r>
              <a:rPr lang="en-GB" sz="850" dirty="0">
                <a:latin typeface="Arial" panose="020B0604020202020204" pitchFamily="34" charset="0"/>
                <a:cs typeface="Arial" panose="020B0604020202020204" pitchFamily="34" charset="0"/>
              </a:rPr>
              <a:t>Early diagnosis and prompt referral of young children with Global Development Delay is challenging as many factors need to be considered. These factors consists of both medical and environmental factors. Including, not being familiar with the tools used to screen for developmental delays, not having enough time during office hours to administer these tools, not having non-physician staff to help with developmental screening, having trouble getting paid for preventive services (Perrin, 1999; Sices, Feudtner et al 2004; Halfon et al., 2004), and not being aware of the community resources that are available for intervention (Frazer et al., 1999; Perrin, 1999)</a:t>
            </a:r>
          </a:p>
          <a:p>
            <a:endParaRPr lang="en-GB" sz="850" dirty="0">
              <a:latin typeface="Arial" panose="020B0604020202020204" pitchFamily="34" charset="0"/>
              <a:cs typeface="Arial" panose="020B0604020202020204" pitchFamily="34" charset="0"/>
            </a:endParaRPr>
          </a:p>
          <a:p>
            <a:r>
              <a:rPr lang="en-GB" sz="850" dirty="0">
                <a:latin typeface="Arial" panose="020B0604020202020204" pitchFamily="34" charset="0"/>
                <a:cs typeface="Arial" panose="020B0604020202020204" pitchFamily="34" charset="0"/>
              </a:rPr>
              <a:t>When a Global Developmental Delay is diagnosed the barriers they may face can be fully considered and identified. Whether it is requiring extra support being put in place whether it affects them physically or cognitively or in a range of other forms. Subsequently as Global Developmental Delay can present so many variants of barriers. I am going to focus upon one area of which is how their cognitive ability can affect their development within learning. Vasudevan and Suri (2017) emphasize that global developmental delay has a tendency to affect the pace in which a child recollect, recognises and remember key information.Therfore this can lead to them being behind the expected norms for their age bracket. Additionally, Hansen (2014) found that young children with global developmental delays are more likely to remain below the first level of the national curriculum for most of their education because they lack full access to the curriculum. Consequently, they have a tendency to need more time to acquire new skills. However, the rate of progress is likely to decrease after the age of 3 years as this is when the brain is at its peak for learning key skills such as, walking, forming words including babbling. </a:t>
            </a:r>
          </a:p>
          <a:p>
            <a:endParaRPr lang="en-GB" sz="850" dirty="0">
              <a:latin typeface="Arial" panose="020B0604020202020204" pitchFamily="34" charset="0"/>
              <a:cs typeface="Arial" panose="020B0604020202020204" pitchFamily="34" charset="0"/>
            </a:endParaRPr>
          </a:p>
          <a:p>
            <a:r>
              <a:rPr lang="en-GB" sz="850" dirty="0">
                <a:latin typeface="Arial" panose="020B0604020202020204" pitchFamily="34" charset="0"/>
                <a:cs typeface="Arial" panose="020B0604020202020204" pitchFamily="34" charset="0"/>
              </a:rPr>
              <a:t>In comparison, Bonifacicci </a:t>
            </a:r>
            <a:r>
              <a:rPr lang="en-GB" sz="850" i="1" dirty="0">
                <a:latin typeface="Arial" panose="020B0604020202020204" pitchFamily="34" charset="0"/>
                <a:cs typeface="Arial" panose="020B0604020202020204" pitchFamily="34" charset="0"/>
              </a:rPr>
              <a:t>et al</a:t>
            </a:r>
            <a:r>
              <a:rPr lang="en-GB" sz="850" dirty="0">
                <a:latin typeface="Arial" panose="020B0604020202020204" pitchFamily="34" charset="0"/>
                <a:cs typeface="Arial" panose="020B0604020202020204" pitchFamily="34" charset="0"/>
              </a:rPr>
              <a:t>. (2015) found that diagnosed young children may have severe learning disabilities that may lead to intellectual or cognitive impairment and therefore may not have access to curricula as in depth as their peers as they may find the curriculum challenging and hard to follow as the curriculum does not really cater to each child’s individual needs. Yet, inclusivity should be consistent even when carrying out the curriculum. This is because activities should be differentiated to ensure that the child is able to participate and have the same opportunities as those around them. </a:t>
            </a:r>
          </a:p>
          <a:p>
            <a:endParaRPr lang="en-GB" sz="850" dirty="0">
              <a:latin typeface="Arial" panose="020B0604020202020204" pitchFamily="34" charset="0"/>
              <a:cs typeface="Arial" panose="020B0604020202020204" pitchFamily="34" charset="0"/>
            </a:endParaRPr>
          </a:p>
          <a:p>
            <a:r>
              <a:rPr lang="en-GB" sz="850" dirty="0">
                <a:latin typeface="Arial" panose="020B0604020202020204" pitchFamily="34" charset="0"/>
                <a:cs typeface="Arial" panose="020B0604020202020204" pitchFamily="34" charset="0"/>
              </a:rPr>
              <a:t>However, as described in Oliver's Social Model of Disability (1983), the hurdles that are frequently observed are a product of the way society functions, which excludes and discriminates against persons who have disabilities. This paradigm also differs from the medical paradigm of Disability , which held that a disability was a distinct medical condition that needed to be avoided, treated, or at the very least contained.  Additionally, it considered people with disabilities as unfortunate and pitiful, and it advocated for their segregation rather than inclusion in society. Additionally, it did not offer ways for society to break down the stigmas instead focusing upon what they could not do rather than what the can do.</a:t>
            </a:r>
          </a:p>
        </p:txBody>
      </p:sp>
      <p:sp>
        <p:nvSpPr>
          <p:cNvPr id="8" name="TextBox 7">
            <a:extLst>
              <a:ext uri="{FF2B5EF4-FFF2-40B4-BE49-F238E27FC236}">
                <a16:creationId xmlns:a16="http://schemas.microsoft.com/office/drawing/2014/main" id="{38D4CE81-B2A7-4165-F791-A07B4ACC548B}"/>
              </a:ext>
            </a:extLst>
          </p:cNvPr>
          <p:cNvSpPr txBox="1"/>
          <p:nvPr/>
        </p:nvSpPr>
        <p:spPr>
          <a:xfrm>
            <a:off x="4183129" y="6106802"/>
            <a:ext cx="7874578" cy="523220"/>
          </a:xfrm>
          <a:prstGeom prst="rect">
            <a:avLst/>
          </a:prstGeom>
          <a:solidFill>
            <a:srgbClr val="FF5050"/>
          </a:solidFill>
        </p:spPr>
        <p:txBody>
          <a:bodyPr wrap="square" rtlCol="0">
            <a:spAutoFit/>
          </a:bodyPr>
          <a:lstStyle/>
          <a:p>
            <a:pPr algn="ctr"/>
            <a:r>
              <a:rPr lang="en-GB" sz="1000" u="sng" dirty="0">
                <a:latin typeface="Arial" panose="020B0604020202020204" pitchFamily="34" charset="0"/>
                <a:cs typeface="Arial" panose="020B0604020202020204" pitchFamily="34" charset="0"/>
              </a:rPr>
              <a:t>Conclusion</a:t>
            </a:r>
          </a:p>
          <a:p>
            <a:r>
              <a:rPr lang="en-GB" sz="850" dirty="0">
                <a:latin typeface="Arial" panose="020B0604020202020204" pitchFamily="34" charset="0"/>
                <a:cs typeface="Arial" panose="020B0604020202020204" pitchFamily="34" charset="0"/>
              </a:rPr>
              <a:t>To conclude Developmental Global Delay affects all children differently as highlighted by </a:t>
            </a:r>
            <a:r>
              <a:rPr lang="en-GB" sz="850" dirty="0">
                <a:effectLst/>
                <a:latin typeface="Arial" panose="020B0604020202020204" pitchFamily="34" charset="0"/>
                <a:ea typeface="Calibri" panose="020F0502020204030204" pitchFamily="34" charset="0"/>
                <a:cs typeface="Arial" panose="020B0604020202020204" pitchFamily="34" charset="0"/>
              </a:rPr>
              <a:t>Tal-</a:t>
            </a:r>
            <a:r>
              <a:rPr lang="en-GB" sz="850" dirty="0" err="1">
                <a:effectLst/>
                <a:latin typeface="Arial" panose="020B0604020202020204" pitchFamily="34" charset="0"/>
                <a:ea typeface="Calibri" panose="020F0502020204030204" pitchFamily="34" charset="0"/>
                <a:cs typeface="Arial" panose="020B0604020202020204" pitchFamily="34" charset="0"/>
              </a:rPr>
              <a:t>Saban</a:t>
            </a:r>
            <a:r>
              <a:rPr lang="en-GB" sz="850" dirty="0">
                <a:effectLst/>
                <a:latin typeface="Arial" panose="020B0604020202020204" pitchFamily="34" charset="0"/>
                <a:ea typeface="Calibri" panose="020F0502020204030204" pitchFamily="34" charset="0"/>
                <a:cs typeface="Arial" panose="020B0604020202020204" pitchFamily="34" charset="0"/>
              </a:rPr>
              <a:t> </a:t>
            </a:r>
            <a:r>
              <a:rPr lang="en-GB" sz="850" i="1" dirty="0">
                <a:effectLst/>
                <a:latin typeface="Arial" panose="020B0604020202020204" pitchFamily="34" charset="0"/>
                <a:ea typeface="Calibri" panose="020F0502020204030204" pitchFamily="34" charset="0"/>
                <a:cs typeface="Arial" panose="020B0604020202020204" pitchFamily="34" charset="0"/>
              </a:rPr>
              <a:t>et al </a:t>
            </a:r>
            <a:r>
              <a:rPr lang="en-GB" sz="850" dirty="0">
                <a:effectLst/>
                <a:latin typeface="Arial" panose="020B0604020202020204" pitchFamily="34" charset="0"/>
                <a:ea typeface="Calibri" panose="020F0502020204030204" pitchFamily="34" charset="0"/>
                <a:cs typeface="Arial" panose="020B0604020202020204" pitchFamily="34" charset="0"/>
              </a:rPr>
              <a:t>(2021). The installation of suitable early intervention, sometimes may help in the prospective advancement of a young child's development</a:t>
            </a:r>
            <a:r>
              <a:rPr lang="en-GB" sz="850" dirty="0">
                <a:latin typeface="Arial" panose="020B0604020202020204" pitchFamily="34" charset="0"/>
                <a:ea typeface="Calibri" panose="020F0502020204030204" pitchFamily="34" charset="0"/>
                <a:cs typeface="Arial" panose="020B0604020202020204" pitchFamily="34" charset="0"/>
              </a:rPr>
              <a:t>..</a:t>
            </a:r>
            <a:endParaRPr lang="en-GB" sz="850" dirty="0">
              <a:effectLst/>
              <a:latin typeface="Arial" panose="020B060402020202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E5154ABA-95BA-B26A-DDA9-A92CF9657A68}"/>
              </a:ext>
            </a:extLst>
          </p:cNvPr>
          <p:cNvPicPr>
            <a:picLocks noChangeAspect="1"/>
          </p:cNvPicPr>
          <p:nvPr/>
        </p:nvPicPr>
        <p:blipFill>
          <a:blip r:embed="rId2"/>
          <a:stretch>
            <a:fillRect/>
          </a:stretch>
        </p:blipFill>
        <p:spPr>
          <a:xfrm>
            <a:off x="184215" y="98417"/>
            <a:ext cx="1691403" cy="560982"/>
          </a:xfrm>
          <a:prstGeom prst="rect">
            <a:avLst/>
          </a:prstGeom>
        </p:spPr>
      </p:pic>
      <p:sp>
        <p:nvSpPr>
          <p:cNvPr id="12" name="TextBox 11">
            <a:extLst>
              <a:ext uri="{FF2B5EF4-FFF2-40B4-BE49-F238E27FC236}">
                <a16:creationId xmlns:a16="http://schemas.microsoft.com/office/drawing/2014/main" id="{180E06FB-CDF3-3A8E-497A-138250D12799}"/>
              </a:ext>
            </a:extLst>
          </p:cNvPr>
          <p:cNvSpPr txBox="1"/>
          <p:nvPr/>
        </p:nvSpPr>
        <p:spPr>
          <a:xfrm>
            <a:off x="10308699" y="82318"/>
            <a:ext cx="1770234" cy="577081"/>
          </a:xfrm>
          <a:prstGeom prst="rect">
            <a:avLst/>
          </a:prstGeom>
          <a:noFill/>
        </p:spPr>
        <p:txBody>
          <a:bodyPr wrap="square" rtlCol="0">
            <a:spAutoFit/>
          </a:bodyPr>
          <a:lstStyle/>
          <a:p>
            <a:r>
              <a:rPr lang="en-GB" sz="1050" dirty="0"/>
              <a:t>Student:2100587</a:t>
            </a:r>
          </a:p>
          <a:p>
            <a:r>
              <a:rPr lang="en-GB" sz="1050" dirty="0"/>
              <a:t>Module Number: ECEY6006</a:t>
            </a:r>
          </a:p>
          <a:p>
            <a:r>
              <a:rPr lang="en-GB" sz="1050" dirty="0"/>
              <a:t>Word Count:1100</a:t>
            </a:r>
          </a:p>
        </p:txBody>
      </p:sp>
    </p:spTree>
    <p:extLst>
      <p:ext uri="{BB962C8B-B14F-4D97-AF65-F5344CB8AC3E}">
        <p14:creationId xmlns:p14="http://schemas.microsoft.com/office/powerpoint/2010/main" val="1656621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1A0F50-7E45-2BB2-B3AB-55213F86F785}"/>
              </a:ext>
            </a:extLst>
          </p:cNvPr>
          <p:cNvSpPr txBox="1"/>
          <p:nvPr/>
        </p:nvSpPr>
        <p:spPr>
          <a:xfrm>
            <a:off x="0" y="369332"/>
            <a:ext cx="12122870" cy="6383094"/>
          </a:xfrm>
          <a:prstGeom prst="rect">
            <a:avLst/>
          </a:prstGeom>
          <a:noFill/>
        </p:spPr>
        <p:txBody>
          <a:bodyPr wrap="square">
            <a:spAutoFit/>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American Psychiatric Association, D. and American Psychiatric Association. (2013)  </a:t>
            </a:r>
            <a:r>
              <a:rPr lang="en-GB" sz="1400" i="1" dirty="0">
                <a:effectLst/>
                <a:latin typeface="Arial" panose="020B0604020202020204" pitchFamily="34" charset="0"/>
                <a:ea typeface="Calibri" panose="020F0502020204030204" pitchFamily="34" charset="0"/>
                <a:cs typeface="Arial" panose="020B0604020202020204" pitchFamily="34" charset="0"/>
              </a:rPr>
              <a:t>Diagnostic and statistical manual of mental disorders: DSM-5</a:t>
            </a:r>
            <a:r>
              <a:rPr lang="en-GB" sz="1400" dirty="0">
                <a:effectLst/>
                <a:latin typeface="Arial" panose="020B0604020202020204" pitchFamily="34" charset="0"/>
                <a:ea typeface="Calibri" panose="020F0502020204030204" pitchFamily="34" charset="0"/>
                <a:cs typeface="Arial" panose="020B0604020202020204" pitchFamily="34" charset="0"/>
              </a:rPr>
              <a:t> (Vol. 5, No. 5). Washington, DC: American psychiatric association.</a:t>
            </a:r>
          </a:p>
          <a:p>
            <a:pPr>
              <a:lnSpc>
                <a:spcPct val="107000"/>
              </a:lnSpc>
              <a:spcAft>
                <a:spcPts val="800"/>
              </a:spcAft>
            </a:pPr>
            <a:r>
              <a:rPr lang="en-GB" sz="1400" i="1" dirty="0">
                <a:effectLst/>
                <a:latin typeface="Arial" panose="020B0604020202020204" pitchFamily="34" charset="0"/>
                <a:ea typeface="Times New Roman" panose="02020603050405020304" pitchFamily="18" charset="0"/>
                <a:cs typeface="Arial" panose="020B0604020202020204" pitchFamily="34" charset="0"/>
              </a:rPr>
              <a:t>Archives of Disease in Childhood </a:t>
            </a:r>
            <a:r>
              <a:rPr lang="en-GB" sz="1400" dirty="0">
                <a:effectLst/>
                <a:latin typeface="Arial" panose="020B0604020202020204" pitchFamily="34" charset="0"/>
                <a:ea typeface="Times New Roman" panose="02020603050405020304" pitchFamily="18" charset="0"/>
                <a:cs typeface="Arial" panose="020B0604020202020204" pitchFamily="34" charset="0"/>
              </a:rPr>
              <a:t>2017;</a:t>
            </a:r>
            <a:r>
              <a:rPr lang="en-GB" sz="1400" b="1" dirty="0">
                <a:effectLst/>
                <a:latin typeface="Arial" panose="020B0604020202020204" pitchFamily="34" charset="0"/>
                <a:ea typeface="Times New Roman" panose="02020603050405020304" pitchFamily="18" charset="0"/>
                <a:cs typeface="Arial" panose="020B0604020202020204" pitchFamily="34" charset="0"/>
              </a:rPr>
              <a:t>102:</a:t>
            </a:r>
            <a:r>
              <a:rPr lang="en-GB" sz="1400" dirty="0">
                <a:effectLst/>
                <a:latin typeface="Arial" panose="020B0604020202020204" pitchFamily="34" charset="0"/>
                <a:ea typeface="Times New Roman" panose="02020603050405020304" pitchFamily="18" charset="0"/>
                <a:cs typeface="Arial" panose="020B0604020202020204" pitchFamily="34" charset="0"/>
              </a:rPr>
              <a:t>1071-1076.</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Bellman, M., Byrne, O., &amp; Sege, R. (2013) Developmental assessment of children. BMJ[British Medical Journal], 346, e8687 1– 9. https://www.bmj.com/content/bmj/346/bmj.e8687.full.pdf. https://doi.org/10.1136/bmj.e8687</a:t>
            </a:r>
          </a:p>
          <a:p>
            <a:pPr>
              <a:lnSpc>
                <a:spcPct val="107000"/>
              </a:lnSpc>
              <a:spcAft>
                <a:spcPts val="800"/>
              </a:spcAft>
            </a:pPr>
            <a:r>
              <a:rPr lang="en-GB" sz="1400" dirty="0" err="1">
                <a:effectLst/>
                <a:latin typeface="Arial" panose="020B0604020202020204" pitchFamily="34" charset="0"/>
                <a:ea typeface="Calibri" panose="020F0502020204030204" pitchFamily="34" charset="0"/>
                <a:cs typeface="Arial" panose="020B0604020202020204" pitchFamily="34" charset="0"/>
              </a:rPr>
              <a:t>Bonifacci</a:t>
            </a:r>
            <a:r>
              <a:rPr lang="en-GB" sz="1400" dirty="0">
                <a:effectLst/>
                <a:latin typeface="Arial" panose="020B0604020202020204" pitchFamily="34" charset="0"/>
                <a:ea typeface="Calibri" panose="020F0502020204030204" pitchFamily="34" charset="0"/>
                <a:cs typeface="Arial" panose="020B0604020202020204" pitchFamily="34" charset="0"/>
              </a:rPr>
              <a:t>, P., </a:t>
            </a:r>
            <a:r>
              <a:rPr lang="en-GB" sz="1400" dirty="0" err="1">
                <a:effectLst/>
                <a:latin typeface="Arial" panose="020B0604020202020204" pitchFamily="34" charset="0"/>
                <a:ea typeface="Calibri" panose="020F0502020204030204" pitchFamily="34" charset="0"/>
                <a:cs typeface="Arial" panose="020B0604020202020204" pitchFamily="34" charset="0"/>
              </a:rPr>
              <a:t>Desideri</a:t>
            </a:r>
            <a:r>
              <a:rPr lang="en-GB" sz="1400" dirty="0">
                <a:effectLst/>
                <a:latin typeface="Arial" panose="020B0604020202020204" pitchFamily="34" charset="0"/>
                <a:ea typeface="Calibri" panose="020F0502020204030204" pitchFamily="34" charset="0"/>
                <a:cs typeface="Arial" panose="020B0604020202020204" pitchFamily="34" charset="0"/>
              </a:rPr>
              <a:t>, L. and Ottaviani, C. (2015) Familiarity of faces: sense or feeling?. Journal of Psychophysiology.</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Carolyn, F.B., Levy, S., </a:t>
            </a:r>
            <a:r>
              <a:rPr lang="en-GB" sz="1400" dirty="0" err="1">
                <a:effectLst/>
                <a:latin typeface="Arial" panose="020B0604020202020204" pitchFamily="34" charset="0"/>
                <a:ea typeface="Calibri" panose="020F0502020204030204" pitchFamily="34" charset="0"/>
                <a:cs typeface="Arial" panose="020B0604020202020204" pitchFamily="34" charset="0"/>
              </a:rPr>
              <a:t>Veluz</a:t>
            </a:r>
            <a:r>
              <a:rPr lang="en-GB" sz="1400" dirty="0">
                <a:effectLst/>
                <a:latin typeface="Arial" panose="020B0604020202020204" pitchFamily="34" charset="0"/>
                <a:ea typeface="Calibri" panose="020F0502020204030204" pitchFamily="34" charset="0"/>
                <a:cs typeface="Arial" panose="020B0604020202020204" pitchFamily="34" charset="0"/>
              </a:rPr>
              <a:t>, A.K. &amp; Knight, J.R. (2005) "Teaching paediatric residents about learning disorders: use of standardised case discussion versus multimedia computer tutorial", </a:t>
            </a:r>
            <a:r>
              <a:rPr lang="en-GB" sz="1400" i="1" dirty="0">
                <a:effectLst/>
                <a:latin typeface="Arial" panose="020B0604020202020204" pitchFamily="34" charset="0"/>
                <a:ea typeface="Calibri" panose="020F0502020204030204" pitchFamily="34" charset="0"/>
                <a:cs typeface="Arial" panose="020B0604020202020204" pitchFamily="34" charset="0"/>
              </a:rPr>
              <a:t>Medical education, </a:t>
            </a:r>
            <a:r>
              <a:rPr lang="en-GB" sz="1400" dirty="0">
                <a:effectLst/>
                <a:latin typeface="Arial" panose="020B0604020202020204" pitchFamily="34" charset="0"/>
                <a:ea typeface="Calibri" panose="020F0502020204030204" pitchFamily="34" charset="0"/>
                <a:cs typeface="Arial" panose="020B0604020202020204" pitchFamily="34" charset="0"/>
              </a:rPr>
              <a:t>vol. 39, no. 8, pp. 797-806.</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Choo, Y.Y., </a:t>
            </a:r>
            <a:r>
              <a:rPr lang="en-GB" sz="1400" dirty="0" err="1">
                <a:effectLst/>
                <a:latin typeface="Arial" panose="020B0604020202020204" pitchFamily="34" charset="0"/>
                <a:ea typeface="Calibri" panose="020F0502020204030204" pitchFamily="34" charset="0"/>
                <a:cs typeface="Arial" panose="020B0604020202020204" pitchFamily="34" charset="0"/>
              </a:rPr>
              <a:t>Yeleswarapu</a:t>
            </a:r>
            <a:r>
              <a:rPr lang="en-GB" sz="1400" dirty="0">
                <a:effectLst/>
                <a:latin typeface="Arial" panose="020B0604020202020204" pitchFamily="34" charset="0"/>
                <a:ea typeface="Calibri" panose="020F0502020204030204" pitchFamily="34" charset="0"/>
                <a:cs typeface="Arial" panose="020B0604020202020204" pitchFamily="34" charset="0"/>
              </a:rPr>
              <a:t>, S.P., How, C.H. and Agarwal, P. (2019) Developmental assessment: practice tips for primary care physicians. </a:t>
            </a:r>
            <a:r>
              <a:rPr lang="en-GB" sz="1400" i="1" dirty="0">
                <a:effectLst/>
                <a:latin typeface="Arial" panose="020B0604020202020204" pitchFamily="34" charset="0"/>
                <a:ea typeface="Calibri" panose="020F0502020204030204" pitchFamily="34" charset="0"/>
                <a:cs typeface="Arial" panose="020B0604020202020204" pitchFamily="34" charset="0"/>
              </a:rPr>
              <a:t>Singapore medical journal</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a:effectLst/>
                <a:latin typeface="Arial" panose="020B0604020202020204" pitchFamily="34" charset="0"/>
                <a:ea typeface="Calibri" panose="020F0502020204030204" pitchFamily="34" charset="0"/>
                <a:cs typeface="Arial" panose="020B0604020202020204" pitchFamily="34" charset="0"/>
              </a:rPr>
              <a:t>60</a:t>
            </a:r>
            <a:r>
              <a:rPr lang="en-GB" sz="1400" dirty="0">
                <a:effectLst/>
                <a:latin typeface="Arial" panose="020B0604020202020204" pitchFamily="34" charset="0"/>
                <a:ea typeface="Calibri" panose="020F0502020204030204" pitchFamily="34" charset="0"/>
                <a:cs typeface="Arial" panose="020B0604020202020204" pitchFamily="34" charset="0"/>
              </a:rPr>
              <a:t>(2), p.57.</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Collins, P.Y., Pringle, B., Alexander, C. Darmstadt, G.L., </a:t>
            </a:r>
            <a:r>
              <a:rPr lang="en-GB" sz="1400" dirty="0" err="1">
                <a:effectLst/>
                <a:latin typeface="Arial" panose="020B0604020202020204" pitchFamily="34" charset="0"/>
                <a:ea typeface="Calibri" panose="020F0502020204030204" pitchFamily="34" charset="0"/>
                <a:cs typeface="Arial" panose="020B0604020202020204" pitchFamily="34" charset="0"/>
              </a:rPr>
              <a:t>Heymann</a:t>
            </a:r>
            <a:r>
              <a:rPr lang="en-GB" sz="1400" dirty="0">
                <a:effectLst/>
                <a:latin typeface="Arial" panose="020B0604020202020204" pitchFamily="34" charset="0"/>
                <a:ea typeface="Calibri" panose="020F0502020204030204" pitchFamily="34" charset="0"/>
                <a:cs typeface="Arial" panose="020B0604020202020204" pitchFamily="34" charset="0"/>
              </a:rPr>
              <a:t>, J., Huebner, G., </a:t>
            </a:r>
            <a:r>
              <a:rPr lang="en-GB" sz="1400" dirty="0" err="1">
                <a:effectLst/>
                <a:latin typeface="Arial" panose="020B0604020202020204" pitchFamily="34" charset="0"/>
                <a:ea typeface="Calibri" panose="020F0502020204030204" pitchFamily="34" charset="0"/>
                <a:cs typeface="Arial" panose="020B0604020202020204" pitchFamily="34" charset="0"/>
              </a:rPr>
              <a:t>Kutlesic</a:t>
            </a:r>
            <a:r>
              <a:rPr lang="en-GB" sz="1400" dirty="0">
                <a:effectLst/>
                <a:latin typeface="Arial" panose="020B0604020202020204" pitchFamily="34" charset="0"/>
                <a:ea typeface="Calibri" panose="020F0502020204030204" pitchFamily="34" charset="0"/>
                <a:cs typeface="Arial" panose="020B0604020202020204" pitchFamily="34" charset="0"/>
              </a:rPr>
              <a:t>, V., Polk, C., </a:t>
            </a:r>
            <a:r>
              <a:rPr lang="en-GB" sz="1400" dirty="0" err="1">
                <a:effectLst/>
                <a:latin typeface="Arial" panose="020B0604020202020204" pitchFamily="34" charset="0"/>
                <a:ea typeface="Calibri" panose="020F0502020204030204" pitchFamily="34" charset="0"/>
                <a:cs typeface="Arial" panose="020B0604020202020204" pitchFamily="34" charset="0"/>
              </a:rPr>
              <a:t>Sherr</a:t>
            </a:r>
            <a:r>
              <a:rPr lang="en-GB" sz="1400" dirty="0">
                <a:effectLst/>
                <a:latin typeface="Arial" panose="020B0604020202020204" pitchFamily="34" charset="0"/>
                <a:ea typeface="Calibri" panose="020F0502020204030204" pitchFamily="34" charset="0"/>
                <a:cs typeface="Arial" panose="020B0604020202020204" pitchFamily="34" charset="0"/>
              </a:rPr>
              <a:t>, L., Shih, A. and </a:t>
            </a:r>
            <a:r>
              <a:rPr lang="en-GB" sz="1400" dirty="0" err="1">
                <a:effectLst/>
                <a:latin typeface="Arial" panose="020B0604020202020204" pitchFamily="34" charset="0"/>
                <a:ea typeface="Calibri" panose="020F0502020204030204" pitchFamily="34" charset="0"/>
                <a:cs typeface="Arial" panose="020B0604020202020204" pitchFamily="34" charset="0"/>
              </a:rPr>
              <a:t>Sretenov</a:t>
            </a:r>
            <a:r>
              <a:rPr lang="en-GB" sz="1400" dirty="0">
                <a:effectLst/>
                <a:latin typeface="Arial" panose="020B0604020202020204" pitchFamily="34" charset="0"/>
                <a:ea typeface="Calibri" panose="020F0502020204030204" pitchFamily="34" charset="0"/>
                <a:cs typeface="Arial" panose="020B0604020202020204" pitchFamily="34" charset="0"/>
              </a:rPr>
              <a:t>, D. (2017) Global services and support for children with developmental delays and disabilities: </a:t>
            </a:r>
            <a:r>
              <a:rPr lang="en-GB" sz="1400" i="1" dirty="0">
                <a:effectLst/>
                <a:latin typeface="Arial" panose="020B0604020202020204" pitchFamily="34" charset="0"/>
                <a:ea typeface="Calibri" panose="020F0502020204030204" pitchFamily="34" charset="0"/>
                <a:cs typeface="Arial" panose="020B0604020202020204" pitchFamily="34" charset="0"/>
              </a:rPr>
              <a:t>Bridging research and policy gaps</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err="1">
                <a:effectLst/>
                <a:latin typeface="Arial" panose="020B0604020202020204" pitchFamily="34" charset="0"/>
                <a:ea typeface="Calibri" panose="020F0502020204030204" pitchFamily="34" charset="0"/>
                <a:cs typeface="Arial" panose="020B0604020202020204" pitchFamily="34" charset="0"/>
              </a:rPr>
              <a:t>PLoS</a:t>
            </a:r>
            <a:r>
              <a:rPr lang="en-GB" sz="1400" i="1" dirty="0">
                <a:effectLst/>
                <a:latin typeface="Arial" panose="020B0604020202020204" pitchFamily="34" charset="0"/>
                <a:ea typeface="Calibri" panose="020F0502020204030204" pitchFamily="34" charset="0"/>
                <a:cs typeface="Arial" panose="020B0604020202020204" pitchFamily="34" charset="0"/>
              </a:rPr>
              <a:t> Medicine</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a:effectLst/>
                <a:latin typeface="Arial" panose="020B0604020202020204" pitchFamily="34" charset="0"/>
                <a:ea typeface="Calibri" panose="020F0502020204030204" pitchFamily="34" charset="0"/>
                <a:cs typeface="Arial" panose="020B0604020202020204" pitchFamily="34" charset="0"/>
              </a:rPr>
              <a:t>14</a:t>
            </a:r>
            <a:r>
              <a:rPr lang="en-GB" sz="1400" dirty="0">
                <a:effectLst/>
                <a:latin typeface="Arial" panose="020B0604020202020204" pitchFamily="34" charset="0"/>
                <a:ea typeface="Calibri" panose="020F0502020204030204" pitchFamily="34" charset="0"/>
                <a:cs typeface="Arial" panose="020B0604020202020204" pitchFamily="34" charset="0"/>
              </a:rPr>
              <a:t>(9), p.e1002393.</a:t>
            </a:r>
          </a:p>
          <a:p>
            <a:pPr>
              <a:lnSpc>
                <a:spcPct val="107000"/>
              </a:lnSpc>
              <a:spcAft>
                <a:spcPts val="80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Current evidence-based recommendations on investigating children with global developmental delay</a:t>
            </a:r>
          </a:p>
          <a:p>
            <a:pPr>
              <a:lnSpc>
                <a:spcPct val="107000"/>
              </a:lnSpc>
              <a:spcAft>
                <a:spcPts val="800"/>
              </a:spcAft>
            </a:pPr>
            <a:r>
              <a:rPr lang="en-GB" sz="1400" b="0" i="0" dirty="0">
                <a:effectLst/>
                <a:latin typeface="Arial" panose="020B0604020202020204" pitchFamily="34" charset="0"/>
                <a:cs typeface="Arial" panose="020B0604020202020204" pitchFamily="34" charset="0"/>
              </a:rPr>
              <a:t>Foster‐Cohen, S. and </a:t>
            </a:r>
            <a:r>
              <a:rPr lang="en-GB" sz="1400" b="0" i="0" dirty="0" err="1">
                <a:effectLst/>
                <a:latin typeface="Arial" panose="020B0604020202020204" pitchFamily="34" charset="0"/>
                <a:cs typeface="Arial" panose="020B0604020202020204" pitchFamily="34" charset="0"/>
              </a:rPr>
              <a:t>Mirfin</a:t>
            </a:r>
            <a:r>
              <a:rPr lang="en-GB" sz="1400" b="0" i="0" dirty="0">
                <a:effectLst/>
                <a:latin typeface="Arial" panose="020B0604020202020204" pitchFamily="34" charset="0"/>
                <a:cs typeface="Arial" panose="020B0604020202020204" pitchFamily="34" charset="0"/>
              </a:rPr>
              <a:t>‐Veitch, B. (2017)  Evidence for the effectiveness of visual supports in helping children with disabilities access the mainstream primary school curriculum. </a:t>
            </a:r>
            <a:r>
              <a:rPr lang="en-GB" sz="1400" b="0" i="1" dirty="0">
                <a:effectLst/>
                <a:latin typeface="Arial" panose="020B0604020202020204" pitchFamily="34" charset="0"/>
                <a:cs typeface="Arial" panose="020B0604020202020204" pitchFamily="34" charset="0"/>
              </a:rPr>
              <a:t>Journal of Research in Special Educational Needs</a:t>
            </a:r>
            <a:r>
              <a:rPr lang="en-GB" sz="1400" b="0" i="0" dirty="0">
                <a:effectLst/>
                <a:latin typeface="Arial" panose="020B0604020202020204" pitchFamily="34" charset="0"/>
                <a:cs typeface="Arial" panose="020B0604020202020204" pitchFamily="34" charset="0"/>
              </a:rPr>
              <a:t>, </a:t>
            </a:r>
            <a:r>
              <a:rPr lang="en-GB" sz="1400" b="0" i="1" dirty="0">
                <a:effectLst/>
                <a:latin typeface="Arial" panose="020B0604020202020204" pitchFamily="34" charset="0"/>
                <a:cs typeface="Arial" panose="020B0604020202020204" pitchFamily="34" charset="0"/>
              </a:rPr>
              <a:t>17</a:t>
            </a:r>
            <a:r>
              <a:rPr lang="en-GB" sz="1400" b="0" i="0" dirty="0">
                <a:effectLst/>
                <a:latin typeface="Arial" panose="020B0604020202020204" pitchFamily="34" charset="0"/>
                <a:cs typeface="Arial" panose="020B0604020202020204" pitchFamily="34" charset="0"/>
              </a:rPr>
              <a:t>(2), pp.79-86.</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Frazer, C., </a:t>
            </a:r>
            <a:r>
              <a:rPr lang="en-GB" sz="1400" dirty="0" err="1">
                <a:effectLst/>
                <a:latin typeface="Arial" panose="020B0604020202020204" pitchFamily="34" charset="0"/>
                <a:ea typeface="Calibri" panose="020F0502020204030204" pitchFamily="34" charset="0"/>
                <a:cs typeface="Arial" panose="020B0604020202020204" pitchFamily="34" charset="0"/>
              </a:rPr>
              <a:t>Emans</a:t>
            </a:r>
            <a:r>
              <a:rPr lang="en-GB" sz="1400" dirty="0">
                <a:effectLst/>
                <a:latin typeface="Arial" panose="020B0604020202020204" pitchFamily="34" charset="0"/>
                <a:ea typeface="Calibri" panose="020F0502020204030204" pitchFamily="34" charset="0"/>
                <a:cs typeface="Arial" panose="020B0604020202020204" pitchFamily="34" charset="0"/>
              </a:rPr>
              <a:t>, S.J., Goodman, E., </a:t>
            </a:r>
            <a:r>
              <a:rPr lang="en-GB" sz="1400" dirty="0" err="1">
                <a:effectLst/>
                <a:latin typeface="Arial" panose="020B0604020202020204" pitchFamily="34" charset="0"/>
                <a:ea typeface="Calibri" panose="020F0502020204030204" pitchFamily="34" charset="0"/>
                <a:cs typeface="Arial" panose="020B0604020202020204" pitchFamily="34" charset="0"/>
              </a:rPr>
              <a:t>Luoni</a:t>
            </a:r>
            <a:r>
              <a:rPr lang="en-GB" sz="1400" dirty="0">
                <a:effectLst/>
                <a:latin typeface="Arial" panose="020B0604020202020204" pitchFamily="34" charset="0"/>
                <a:ea typeface="Calibri" panose="020F0502020204030204" pitchFamily="34" charset="0"/>
                <a:cs typeface="Arial" panose="020B0604020202020204" pitchFamily="34" charset="0"/>
              </a:rPr>
              <a:t>, M. &amp; al, e. (1999) "Teaching residents about development and </a:t>
            </a:r>
            <a:r>
              <a:rPr lang="en-GB" sz="1400" dirty="0" err="1">
                <a:effectLst/>
                <a:latin typeface="Arial" panose="020B0604020202020204" pitchFamily="34" charset="0"/>
                <a:ea typeface="Calibri" panose="020F0502020204030204" pitchFamily="34" charset="0"/>
                <a:cs typeface="Arial" panose="020B0604020202020204" pitchFamily="34" charset="0"/>
              </a:rPr>
              <a:t>behavior</a:t>
            </a:r>
            <a:r>
              <a:rPr lang="en-GB" sz="1400" dirty="0">
                <a:effectLst/>
                <a:latin typeface="Arial" panose="020B0604020202020204" pitchFamily="34" charset="0"/>
                <a:ea typeface="Calibri" panose="020F0502020204030204" pitchFamily="34" charset="0"/>
                <a:cs typeface="Arial" panose="020B0604020202020204" pitchFamily="34" charset="0"/>
              </a:rPr>
              <a:t>: Meeting the new challenge", </a:t>
            </a:r>
            <a:r>
              <a:rPr lang="en-GB" sz="1400" i="1" dirty="0">
                <a:effectLst/>
                <a:latin typeface="Arial" panose="020B0604020202020204" pitchFamily="34" charset="0"/>
                <a:ea typeface="Calibri" panose="020F0502020204030204" pitchFamily="34" charset="0"/>
                <a:cs typeface="Arial" panose="020B0604020202020204" pitchFamily="34" charset="0"/>
              </a:rPr>
              <a:t>Archives of </a:t>
            </a:r>
            <a:r>
              <a:rPr lang="en-GB" sz="1400" i="1" dirty="0" err="1">
                <a:effectLst/>
                <a:latin typeface="Arial" panose="020B0604020202020204" pitchFamily="34" charset="0"/>
                <a:ea typeface="Calibri" panose="020F0502020204030204" pitchFamily="34" charset="0"/>
                <a:cs typeface="Arial" panose="020B0604020202020204" pitchFamily="34" charset="0"/>
              </a:rPr>
              <a:t>Pediatrics</a:t>
            </a:r>
            <a:r>
              <a:rPr lang="en-GB" sz="1400" i="1" dirty="0">
                <a:effectLst/>
                <a:latin typeface="Arial" panose="020B0604020202020204" pitchFamily="34" charset="0"/>
                <a:ea typeface="Calibri" panose="020F0502020204030204" pitchFamily="34" charset="0"/>
                <a:cs typeface="Arial" panose="020B0604020202020204" pitchFamily="34" charset="0"/>
              </a:rPr>
              <a:t> &amp; Adolescent Medicine, </a:t>
            </a:r>
            <a:r>
              <a:rPr lang="en-GB" sz="1400" dirty="0">
                <a:effectLst/>
                <a:latin typeface="Arial" panose="020B0604020202020204" pitchFamily="34" charset="0"/>
                <a:ea typeface="Calibri" panose="020F0502020204030204" pitchFamily="34" charset="0"/>
                <a:cs typeface="Arial" panose="020B0604020202020204" pitchFamily="34" charset="0"/>
              </a:rPr>
              <a:t>vol. 153, no. 11, pp. 1190-4.</a:t>
            </a:r>
          </a:p>
          <a:p>
            <a:pPr>
              <a:lnSpc>
                <a:spcPct val="107000"/>
              </a:lnSpc>
              <a:spcAft>
                <a:spcPts val="800"/>
              </a:spcAft>
            </a:pPr>
            <a:r>
              <a:rPr lang="en-GB" sz="1400" b="0" i="0" dirty="0">
                <a:effectLst/>
                <a:latin typeface="Arial" panose="020B0604020202020204" pitchFamily="34" charset="0"/>
                <a:cs typeface="Arial" panose="020B0604020202020204" pitchFamily="34" charset="0"/>
              </a:rPr>
              <a:t>Hardiman, M. and Dewing, J. (2019) Using two models of workplace facilitation to create conditions for development of a person‐centred culture: A participatory action research study. </a:t>
            </a:r>
            <a:r>
              <a:rPr lang="en-GB" sz="1400" b="0" i="1" dirty="0">
                <a:effectLst/>
                <a:latin typeface="Arial" panose="020B0604020202020204" pitchFamily="34" charset="0"/>
                <a:cs typeface="Arial" panose="020B0604020202020204" pitchFamily="34" charset="0"/>
              </a:rPr>
              <a:t>Journal of Clinical Nursing</a:t>
            </a:r>
            <a:r>
              <a:rPr lang="en-GB" sz="1400" b="0" i="0" dirty="0">
                <a:effectLst/>
                <a:latin typeface="Arial" panose="020B0604020202020204" pitchFamily="34" charset="0"/>
                <a:cs typeface="Arial" panose="020B0604020202020204" pitchFamily="34" charset="0"/>
              </a:rPr>
              <a:t>, </a:t>
            </a:r>
            <a:r>
              <a:rPr lang="en-GB" sz="1400" b="0" i="1" dirty="0">
                <a:effectLst/>
                <a:latin typeface="Arial" panose="020B0604020202020204" pitchFamily="34" charset="0"/>
                <a:cs typeface="Arial" panose="020B0604020202020204" pitchFamily="34" charset="0"/>
              </a:rPr>
              <a:t>28</a:t>
            </a:r>
            <a:r>
              <a:rPr lang="en-GB" sz="1400" b="0" i="0" dirty="0">
                <a:effectLst/>
                <a:latin typeface="Arial" panose="020B0604020202020204" pitchFamily="34" charset="0"/>
                <a:cs typeface="Arial" panose="020B0604020202020204" pitchFamily="34" charset="0"/>
              </a:rPr>
              <a:t>(15-16), pp.2769-2781.</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Halfon, N. (2004) Assessing Development in the </a:t>
            </a:r>
            <a:r>
              <a:rPr lang="en-GB" sz="1400" dirty="0" err="1">
                <a:effectLst/>
                <a:latin typeface="Arial" panose="020B0604020202020204" pitchFamily="34" charset="0"/>
                <a:ea typeface="Calibri" panose="020F0502020204030204" pitchFamily="34" charset="0"/>
                <a:cs typeface="Arial" panose="020B0604020202020204" pitchFamily="34" charset="0"/>
              </a:rPr>
              <a:t>Pediatric</a:t>
            </a:r>
            <a:r>
              <a:rPr lang="en-GB" sz="1400" dirty="0">
                <a:effectLst/>
                <a:latin typeface="Arial" panose="020B0604020202020204" pitchFamily="34" charset="0"/>
                <a:ea typeface="Calibri" panose="020F0502020204030204" pitchFamily="34" charset="0"/>
                <a:cs typeface="Arial" panose="020B0604020202020204" pitchFamily="34" charset="0"/>
              </a:rPr>
              <a:t> Office, </a:t>
            </a:r>
            <a:r>
              <a:rPr lang="en-GB" sz="1400" dirty="0" err="1">
                <a:effectLst/>
                <a:latin typeface="Arial" panose="020B0604020202020204" pitchFamily="34" charset="0"/>
                <a:ea typeface="Calibri" panose="020F0502020204030204" pitchFamily="34" charset="0"/>
                <a:cs typeface="Arial" panose="020B0604020202020204" pitchFamily="34" charset="0"/>
              </a:rPr>
              <a:t>Pediatrics</a:t>
            </a:r>
            <a:r>
              <a:rPr lang="en-GB" sz="1400" dirty="0">
                <a:effectLst/>
                <a:latin typeface="Arial" panose="020B0604020202020204" pitchFamily="34" charset="0"/>
                <a:ea typeface="Calibri" panose="020F0502020204030204" pitchFamily="34" charset="0"/>
                <a:cs typeface="Arial" panose="020B0604020202020204" pitchFamily="34" charset="0"/>
              </a:rPr>
              <a:t>, 113(6).</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Hansen, D.T. (2014) Cosmopolitanism as cultural creativity: New modes of educational practice in globalizing times. Curriculum Inquiry, 44(1), pp.1-14.</a:t>
            </a:r>
          </a:p>
        </p:txBody>
      </p:sp>
      <p:sp>
        <p:nvSpPr>
          <p:cNvPr id="6" name="TextBox 5">
            <a:extLst>
              <a:ext uri="{FF2B5EF4-FFF2-40B4-BE49-F238E27FC236}">
                <a16:creationId xmlns:a16="http://schemas.microsoft.com/office/drawing/2014/main" id="{1DCD994E-32A7-B1B7-0C7B-B1977D5BF258}"/>
              </a:ext>
            </a:extLst>
          </p:cNvPr>
          <p:cNvSpPr txBox="1"/>
          <p:nvPr/>
        </p:nvSpPr>
        <p:spPr>
          <a:xfrm>
            <a:off x="3223966" y="0"/>
            <a:ext cx="5486400" cy="369332"/>
          </a:xfrm>
          <a:prstGeom prst="rect">
            <a:avLst/>
          </a:prstGeom>
          <a:noFill/>
        </p:spPr>
        <p:txBody>
          <a:bodyPr wrap="square" rtlCol="0">
            <a:spAutoFit/>
          </a:bodyPr>
          <a:lstStyle/>
          <a:p>
            <a:pPr algn="ctr"/>
            <a:r>
              <a:rPr lang="en-GB" u="sng"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1705451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99B9B2-2850-916F-FA62-7A74318F08FE}"/>
              </a:ext>
            </a:extLst>
          </p:cNvPr>
          <p:cNvSpPr txBox="1"/>
          <p:nvPr/>
        </p:nvSpPr>
        <p:spPr>
          <a:xfrm>
            <a:off x="84841" y="301657"/>
            <a:ext cx="12107159" cy="6918817"/>
          </a:xfrm>
          <a:prstGeom prst="rect">
            <a:avLst/>
          </a:prstGeom>
          <a:noFill/>
        </p:spPr>
        <p:txBody>
          <a:bodyPr wrap="square">
            <a:spAutoFit/>
          </a:bodyPr>
          <a:lstStyle/>
          <a:p>
            <a:pPr>
              <a:lnSpc>
                <a:spcPts val="156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Jeste, S.S. (2015) Neurodevelopmental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behavioral</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and cognitive disorders.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CONTINUUM: Lifelong Learning in Neurology</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21</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(3), pp.690-714.</a:t>
            </a:r>
          </a:p>
          <a:p>
            <a:pPr>
              <a:lnSpc>
                <a:spcPts val="156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b="0" i="0" dirty="0">
                <a:solidFill>
                  <a:srgbClr val="222222"/>
                </a:solidFill>
                <a:effectLst/>
                <a:latin typeface="Arial" panose="020B0604020202020204" pitchFamily="34" charset="0"/>
                <a:cs typeface="Arial" panose="020B0604020202020204" pitchFamily="34" charset="0"/>
              </a:rPr>
              <a:t>Johnson, S., </a:t>
            </a:r>
            <a:r>
              <a:rPr lang="en-GB" sz="1400" b="0" i="0" dirty="0" err="1">
                <a:solidFill>
                  <a:srgbClr val="222222"/>
                </a:solidFill>
                <a:effectLst/>
                <a:latin typeface="Arial" panose="020B0604020202020204" pitchFamily="34" charset="0"/>
                <a:cs typeface="Arial" panose="020B0604020202020204" pitchFamily="34" charset="0"/>
              </a:rPr>
              <a:t>Waheed</a:t>
            </a:r>
            <a:r>
              <a:rPr lang="en-GB" sz="1400" b="0" i="0" dirty="0">
                <a:solidFill>
                  <a:srgbClr val="222222"/>
                </a:solidFill>
                <a:effectLst/>
                <a:latin typeface="Arial" panose="020B0604020202020204" pitchFamily="34" charset="0"/>
                <a:cs typeface="Arial" panose="020B0604020202020204" pitchFamily="34" charset="0"/>
              </a:rPr>
              <a:t>, G., </a:t>
            </a:r>
            <a:r>
              <a:rPr lang="en-GB" sz="1400" b="0" i="0" dirty="0" err="1">
                <a:solidFill>
                  <a:srgbClr val="222222"/>
                </a:solidFill>
                <a:effectLst/>
                <a:latin typeface="Arial" panose="020B0604020202020204" pitchFamily="34" charset="0"/>
                <a:cs typeface="Arial" panose="020B0604020202020204" pitchFamily="34" charset="0"/>
              </a:rPr>
              <a:t>Manktelow</a:t>
            </a:r>
            <a:r>
              <a:rPr lang="en-GB" sz="1400" b="0" i="0" dirty="0">
                <a:solidFill>
                  <a:srgbClr val="222222"/>
                </a:solidFill>
                <a:effectLst/>
                <a:latin typeface="Arial" panose="020B0604020202020204" pitchFamily="34" charset="0"/>
                <a:cs typeface="Arial" panose="020B0604020202020204" pitchFamily="34" charset="0"/>
              </a:rPr>
              <a:t>, B.N., Field, D.J., Marlow, N., Draper, E.S. and Boyle, E.M. (2018</a:t>
            </a:r>
            <a:endParaRPr lang="en-GB" sz="1400" dirty="0">
              <a:solidFill>
                <a:srgbClr val="222222"/>
              </a:solidFill>
              <a:latin typeface="Arial" panose="020B0604020202020204" pitchFamily="34" charset="0"/>
              <a:cs typeface="Arial" panose="020B0604020202020204" pitchFamily="34" charset="0"/>
            </a:endParaRPr>
          </a:p>
          <a:p>
            <a:pPr>
              <a:lnSpc>
                <a:spcPts val="1560"/>
              </a:lnSpc>
              <a:spcAft>
                <a:spcPts val="800"/>
              </a:spcAft>
            </a:pPr>
            <a:r>
              <a:rPr lang="en-GB" sz="1400" b="0" i="0" dirty="0">
                <a:solidFill>
                  <a:srgbClr val="222222"/>
                </a:solidFill>
                <a:effectLst/>
                <a:latin typeface="Arial" panose="020B0604020202020204" pitchFamily="34" charset="0"/>
                <a:cs typeface="Arial" panose="020B0604020202020204" pitchFamily="34" charset="0"/>
              </a:rPr>
              <a:t>0 Differentiating the preterm phenotype: distinct profiles of cognitive and </a:t>
            </a:r>
            <a:r>
              <a:rPr lang="en-GB" sz="1400" b="0" i="0" dirty="0" err="1">
                <a:solidFill>
                  <a:srgbClr val="222222"/>
                </a:solidFill>
                <a:effectLst/>
                <a:latin typeface="Arial" panose="020B0604020202020204" pitchFamily="34" charset="0"/>
                <a:cs typeface="Arial" panose="020B0604020202020204" pitchFamily="34" charset="0"/>
              </a:rPr>
              <a:t>behavioral</a:t>
            </a:r>
            <a:r>
              <a:rPr lang="en-GB" sz="1400" b="0" i="0" dirty="0">
                <a:solidFill>
                  <a:srgbClr val="222222"/>
                </a:solidFill>
                <a:effectLst/>
                <a:latin typeface="Arial" panose="020B0604020202020204" pitchFamily="34" charset="0"/>
                <a:cs typeface="Arial" panose="020B0604020202020204" pitchFamily="34" charset="0"/>
              </a:rPr>
              <a:t> development following late and moderately preterm birth. </a:t>
            </a:r>
            <a:r>
              <a:rPr lang="en-GB" sz="1400" b="0" i="1" dirty="0">
                <a:solidFill>
                  <a:srgbClr val="222222"/>
                </a:solidFill>
                <a:effectLst/>
                <a:latin typeface="Arial" panose="020B0604020202020204" pitchFamily="34" charset="0"/>
                <a:cs typeface="Arial" panose="020B0604020202020204" pitchFamily="34" charset="0"/>
              </a:rPr>
              <a:t>The Journal of </a:t>
            </a:r>
            <a:r>
              <a:rPr lang="en-GB" sz="1400" b="0" i="1" dirty="0" err="1">
                <a:solidFill>
                  <a:srgbClr val="222222"/>
                </a:solidFill>
                <a:effectLst/>
                <a:latin typeface="Arial" panose="020B0604020202020204" pitchFamily="34" charset="0"/>
                <a:cs typeface="Arial" panose="020B0604020202020204" pitchFamily="34" charset="0"/>
              </a:rPr>
              <a:t>pediatrics</a:t>
            </a:r>
            <a:r>
              <a:rPr lang="en-GB" sz="1400" b="0" i="0" dirty="0">
                <a:solidFill>
                  <a:srgbClr val="222222"/>
                </a:solidFill>
                <a:effectLst/>
                <a:latin typeface="Arial" panose="020B0604020202020204" pitchFamily="34" charset="0"/>
                <a:cs typeface="Arial" panose="020B0604020202020204" pitchFamily="34" charset="0"/>
              </a:rPr>
              <a:t>, </a:t>
            </a:r>
            <a:r>
              <a:rPr lang="en-GB" sz="1400" b="0" i="1" dirty="0">
                <a:solidFill>
                  <a:srgbClr val="222222"/>
                </a:solidFill>
                <a:effectLst/>
                <a:latin typeface="Arial" panose="020B0604020202020204" pitchFamily="34" charset="0"/>
                <a:cs typeface="Arial" panose="020B0604020202020204" pitchFamily="34" charset="0"/>
              </a:rPr>
              <a:t>193</a:t>
            </a:r>
            <a:r>
              <a:rPr lang="en-GB" sz="1400" b="0" i="0" dirty="0">
                <a:solidFill>
                  <a:srgbClr val="222222"/>
                </a:solidFill>
                <a:effectLst/>
                <a:latin typeface="Arial" panose="020B0604020202020204" pitchFamily="34" charset="0"/>
                <a:cs typeface="Arial" panose="020B0604020202020204" pitchFamily="34" charset="0"/>
              </a:rPr>
              <a:t>, pp.85-92.</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Mack, K.G. (2008)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Beyond the barriers’, A qualitative investigation into the experiences of general </a:t>
            </a:r>
            <a:r>
              <a:rPr lang="en-GB" sz="1400" i="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pediatricians</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 working with young children exhibiting developmental delays and disabilities</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University of South Florida.</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ts val="156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Moeschler, J.B., Shevell, M., Committee on Genetics, Moeschler, J.B., Shevell, M., Saul, R.A., Chen, E., Freedenberg, D.L., Hamid, R., Jones, M.C. and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Stoler</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J.M. (2014) Comprehensive evaluation of the child with intellectual disability or global developmental delays. </a:t>
            </a:r>
            <a:r>
              <a:rPr lang="en-GB" sz="1400" i="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Pediatrics</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134</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(3), pp.e903-e918.</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NHS. (No Date).</a:t>
            </a:r>
            <a:r>
              <a:rPr lang="en-GB" sz="1400" dirty="0">
                <a:effectLst/>
                <a:latin typeface="Arial" panose="020B0604020202020204" pitchFamily="34" charset="0"/>
                <a:cs typeface="Arial" panose="020B0604020202020204" pitchFamily="34" charset="0"/>
              </a:rPr>
              <a:t> </a:t>
            </a:r>
            <a:r>
              <a:rPr lang="en-GB" sz="1400" i="1" dirty="0">
                <a:effectLst/>
                <a:latin typeface="Arial" panose="020B0604020202020204" pitchFamily="34" charset="0"/>
                <a:cs typeface="Arial" panose="020B0604020202020204" pitchFamily="34" charset="0"/>
              </a:rPr>
              <a:t>Statutory framework for the Early Years foundation stage - gov.uk</a:t>
            </a:r>
            <a:r>
              <a:rPr lang="en-GB" sz="1400" dirty="0">
                <a:effectLst/>
                <a:latin typeface="Arial" panose="020B0604020202020204" pitchFamily="34" charset="0"/>
                <a:cs typeface="Arial" panose="020B0604020202020204" pitchFamily="34" charset="0"/>
              </a:rPr>
              <a:t>. Available at: https://assets.publishing.service.gov.uk/government/uploads/system/uploads/attachment_data/file/974907/EYFS_framework_-_March_2021.pdf (Accessed: 12th May 2023). </a:t>
            </a: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Oliver, M. and Oliver, M. (1996) The social model in context.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Understanding disability: From theory to practice</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pp.30-42.</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Perrin., (1999) Journal of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Pediatric</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Psychology Vol. 24,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Iss</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5,  453-458.</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ts val="156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Riou, E.M., Ghosh, S., Francoeur, E. and Shevell, M.I. (2009) Global developmental delay and its relationship to cognitive skills.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Developmental Medicine &amp; Child Neurology</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51</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(8), pp.600-606.</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ts val="156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Shevell, M.I.  (2009</a:t>
            </a:r>
            <a:r>
              <a:rPr lang="en-GB" sz="1400" dirty="0">
                <a:solidFill>
                  <a:srgbClr val="000000"/>
                </a:solidFill>
                <a:latin typeface="Arial" panose="020B0604020202020204" pitchFamily="34" charset="0"/>
                <a:ea typeface="Calibri" panose="020F0502020204030204" pitchFamily="34" charset="0"/>
                <a:cs typeface="Arial" panose="020B0604020202020204" pitchFamily="34" charset="0"/>
              </a:rPr>
              <a:t>)</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Diagnostic approach to developmental delay.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Current management in child neurology</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pp.292-299.</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Sices, L., (2004) ‘How Do Primary Care Physicians Manage Children With Possible Developmental Delays? A National Survey With an Experimental Design’, </a:t>
            </a:r>
            <a:r>
              <a:rPr lang="en-GB" sz="1400" i="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Pediatrics</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113(2).</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Stojanovic, J.R.,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Miletic</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Peterlin</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B.,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Maver</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Mijovic</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M.,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Borlja</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N., Dimitrijevic, B.,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Soldatovic</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I. and </a:t>
            </a:r>
            <a:r>
              <a:rPr lang="en-GB" sz="14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Cuturilo</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G. (2020</a:t>
            </a:r>
            <a:r>
              <a:rPr lang="en-GB" sz="1400" dirty="0">
                <a:solidFill>
                  <a:srgbClr val="000000"/>
                </a:solidFill>
                <a:latin typeface="Arial" panose="020B0604020202020204" pitchFamily="34" charset="0"/>
                <a:ea typeface="Calibri" panose="020F0502020204030204" pitchFamily="34" charset="0"/>
                <a:cs typeface="Arial" panose="020B0604020202020204" pitchFamily="34" charset="0"/>
              </a:rPr>
              <a:t>)</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Diagnostic and clinical utility of clinical exome sequencing in children with moderate and severe global developmental delay/intellectual disability.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Journal of child neurology</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35</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(2), pp.116-131.</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Tal-</a:t>
            </a:r>
            <a:r>
              <a:rPr lang="en-GB" sz="1400" dirty="0" err="1">
                <a:effectLst/>
                <a:latin typeface="Arial" panose="020B0604020202020204" pitchFamily="34" charset="0"/>
                <a:ea typeface="Calibri" panose="020F0502020204030204" pitchFamily="34" charset="0"/>
                <a:cs typeface="Arial" panose="020B0604020202020204" pitchFamily="34" charset="0"/>
              </a:rPr>
              <a:t>Saban</a:t>
            </a:r>
            <a:r>
              <a:rPr lang="en-GB" sz="1400" dirty="0">
                <a:effectLst/>
                <a:latin typeface="Arial" panose="020B0604020202020204" pitchFamily="34" charset="0"/>
                <a:ea typeface="Calibri" panose="020F0502020204030204" pitchFamily="34" charset="0"/>
                <a:cs typeface="Arial" panose="020B0604020202020204" pitchFamily="34" charset="0"/>
              </a:rPr>
              <a:t>, M., </a:t>
            </a:r>
            <a:r>
              <a:rPr lang="en-GB" sz="1400" dirty="0" err="1">
                <a:effectLst/>
                <a:latin typeface="Arial" panose="020B0604020202020204" pitchFamily="34" charset="0"/>
                <a:ea typeface="Calibri" panose="020F0502020204030204" pitchFamily="34" charset="0"/>
                <a:cs typeface="Arial" panose="020B0604020202020204" pitchFamily="34" charset="0"/>
              </a:rPr>
              <a:t>Moshkovitz</a:t>
            </a:r>
            <a:r>
              <a:rPr lang="en-GB" sz="1400" dirty="0">
                <a:effectLst/>
                <a:latin typeface="Arial" panose="020B0604020202020204" pitchFamily="34" charset="0"/>
                <a:ea typeface="Calibri" panose="020F0502020204030204" pitchFamily="34" charset="0"/>
                <a:cs typeface="Arial" panose="020B0604020202020204" pitchFamily="34" charset="0"/>
              </a:rPr>
              <a:t>, M., </a:t>
            </a:r>
            <a:r>
              <a:rPr lang="en-GB" sz="1400" dirty="0" err="1">
                <a:effectLst/>
                <a:latin typeface="Arial" panose="020B0604020202020204" pitchFamily="34" charset="0"/>
                <a:ea typeface="Calibri" panose="020F0502020204030204" pitchFamily="34" charset="0"/>
                <a:cs typeface="Arial" panose="020B0604020202020204" pitchFamily="34" charset="0"/>
              </a:rPr>
              <a:t>Zaguri-Vittenberg</a:t>
            </a:r>
            <a:r>
              <a:rPr lang="en-GB" sz="1400" dirty="0">
                <a:effectLst/>
                <a:latin typeface="Arial" panose="020B0604020202020204" pitchFamily="34" charset="0"/>
                <a:ea typeface="Calibri" panose="020F0502020204030204" pitchFamily="34" charset="0"/>
                <a:cs typeface="Arial" panose="020B0604020202020204" pitchFamily="34" charset="0"/>
              </a:rPr>
              <a:t>, S. and </a:t>
            </a:r>
            <a:r>
              <a:rPr lang="en-GB" sz="1400" dirty="0" err="1">
                <a:effectLst/>
                <a:latin typeface="Arial" panose="020B0604020202020204" pitchFamily="34" charset="0"/>
                <a:ea typeface="Calibri" panose="020F0502020204030204" pitchFamily="34" charset="0"/>
                <a:cs typeface="Arial" panose="020B0604020202020204" pitchFamily="34" charset="0"/>
              </a:rPr>
              <a:t>Yochman</a:t>
            </a:r>
            <a:r>
              <a:rPr lang="en-GB" sz="1400" dirty="0">
                <a:effectLst/>
                <a:latin typeface="Arial" panose="020B0604020202020204" pitchFamily="34" charset="0"/>
                <a:ea typeface="Calibri" panose="020F0502020204030204" pitchFamily="34" charset="0"/>
                <a:cs typeface="Arial" panose="020B0604020202020204" pitchFamily="34" charset="0"/>
              </a:rPr>
              <a:t>, A. (2021) Social skills of kindergarten children with Global Developmental Delay (GDD), with and without Developmental Coordination Disorder (DCD). </a:t>
            </a:r>
            <a:r>
              <a:rPr lang="en-GB" sz="1400" i="1" dirty="0">
                <a:effectLst/>
                <a:latin typeface="Arial" panose="020B0604020202020204" pitchFamily="34" charset="0"/>
                <a:ea typeface="Calibri" panose="020F0502020204030204" pitchFamily="34" charset="0"/>
                <a:cs typeface="Arial" panose="020B0604020202020204" pitchFamily="34" charset="0"/>
              </a:rPr>
              <a:t>Research in Developmental Disabilities</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a:effectLst/>
                <a:latin typeface="Arial" panose="020B0604020202020204" pitchFamily="34" charset="0"/>
                <a:ea typeface="Calibri" panose="020F0502020204030204" pitchFamily="34" charset="0"/>
                <a:cs typeface="Arial" panose="020B0604020202020204" pitchFamily="34" charset="0"/>
              </a:rPr>
              <a:t>119</a:t>
            </a:r>
            <a:r>
              <a:rPr lang="en-GB" sz="1400" dirty="0">
                <a:effectLst/>
                <a:latin typeface="Arial" panose="020B0604020202020204" pitchFamily="34" charset="0"/>
                <a:ea typeface="Calibri" panose="020F0502020204030204" pitchFamily="34" charset="0"/>
                <a:cs typeface="Arial" panose="020B0604020202020204" pitchFamily="34" charset="0"/>
              </a:rPr>
              <a:t>, p.104105.</a:t>
            </a:r>
          </a:p>
          <a:p>
            <a:pPr>
              <a:lnSpc>
                <a:spcPct val="107000"/>
              </a:lnSpc>
              <a:spcAft>
                <a:spcPts val="80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4000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F1E5687-87D1-C6D6-1979-54CFC7CB63CB}"/>
              </a:ext>
            </a:extLst>
          </p:cNvPr>
          <p:cNvSpPr txBox="1"/>
          <p:nvPr/>
        </p:nvSpPr>
        <p:spPr>
          <a:xfrm>
            <a:off x="209747" y="169694"/>
            <a:ext cx="11875416" cy="3236463"/>
          </a:xfrm>
          <a:prstGeom prst="rect">
            <a:avLst/>
          </a:prstGeom>
          <a:noFill/>
        </p:spPr>
        <p:txBody>
          <a:bodyPr wrap="square">
            <a:spAutoFit/>
          </a:bodyPr>
          <a:lstStyle/>
          <a:p>
            <a:pPr>
              <a:lnSpc>
                <a:spcPts val="156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Tervo, R.C. (2006) Identifying patterns of developmental delays can help diagnose neurodevelopmental disorders. </a:t>
            </a:r>
            <a:r>
              <a:rPr lang="en-GB" sz="1400" i="1" dirty="0">
                <a:effectLst/>
                <a:latin typeface="Arial" panose="020B0604020202020204" pitchFamily="34" charset="0"/>
                <a:ea typeface="Calibri" panose="020F0502020204030204" pitchFamily="34" charset="0"/>
                <a:cs typeface="Arial" panose="020B0604020202020204" pitchFamily="34" charset="0"/>
              </a:rPr>
              <a:t>Clinical </a:t>
            </a:r>
            <a:r>
              <a:rPr lang="en-GB" sz="1400" i="1" dirty="0" err="1">
                <a:effectLst/>
                <a:latin typeface="Arial" panose="020B0604020202020204" pitchFamily="34" charset="0"/>
                <a:ea typeface="Calibri" panose="020F0502020204030204" pitchFamily="34" charset="0"/>
                <a:cs typeface="Arial" panose="020B0604020202020204" pitchFamily="34" charset="0"/>
              </a:rPr>
              <a:t>pediatrics</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a:effectLst/>
                <a:latin typeface="Arial" panose="020B0604020202020204" pitchFamily="34" charset="0"/>
                <a:ea typeface="Calibri" panose="020F0502020204030204" pitchFamily="34" charset="0"/>
                <a:cs typeface="Arial" panose="020B0604020202020204" pitchFamily="34" charset="0"/>
              </a:rPr>
              <a:t>45</a:t>
            </a:r>
            <a:r>
              <a:rPr lang="en-GB" sz="1400" dirty="0">
                <a:effectLst/>
                <a:latin typeface="Arial" panose="020B0604020202020204" pitchFamily="34" charset="0"/>
                <a:ea typeface="Calibri" panose="020F0502020204030204" pitchFamily="34" charset="0"/>
                <a:cs typeface="Arial" panose="020B0604020202020204" pitchFamily="34" charset="0"/>
              </a:rPr>
              <a:t>(6), pp.509-517.</a:t>
            </a:r>
          </a:p>
          <a:p>
            <a:pPr>
              <a:lnSpc>
                <a:spcPts val="1560"/>
              </a:lnSpc>
              <a:spcAft>
                <a:spcPts val="800"/>
              </a:spcAft>
            </a:pPr>
            <a:r>
              <a:rPr lang="en-GB" sz="1400" dirty="0" err="1">
                <a:effectLst/>
                <a:latin typeface="Arial" panose="020B0604020202020204" pitchFamily="34" charset="0"/>
                <a:ea typeface="Calibri" panose="020F0502020204030204" pitchFamily="34" charset="0"/>
                <a:cs typeface="Arial" panose="020B0604020202020204" pitchFamily="34" charset="0"/>
              </a:rPr>
              <a:t>Unicef</a:t>
            </a:r>
            <a:r>
              <a:rPr lang="en-GB" sz="1400" dirty="0">
                <a:latin typeface="Arial" panose="020B0604020202020204" pitchFamily="34" charset="0"/>
                <a:ea typeface="Calibri" panose="020F0502020204030204" pitchFamily="34" charset="0"/>
                <a:cs typeface="Arial" panose="020B0604020202020204" pitchFamily="34" charset="0"/>
              </a:rPr>
              <a:t>. </a:t>
            </a:r>
            <a:r>
              <a:rPr lang="en-GB" sz="1400" dirty="0">
                <a:effectLst/>
                <a:latin typeface="Arial" panose="020B0604020202020204" pitchFamily="34" charset="0"/>
                <a:ea typeface="Calibri" panose="020F0502020204030204" pitchFamily="34" charset="0"/>
                <a:cs typeface="Arial" panose="020B0604020202020204" pitchFamily="34" charset="0"/>
              </a:rPr>
              <a:t>(No Date) ' Your baby's developmental milestones ‘ Available at: https://www.unicef.org/parenting/child-development/your-babys-developmental-milestones </a:t>
            </a:r>
            <a:r>
              <a:rPr lang="en-GB" sz="1400" dirty="0">
                <a:effectLst/>
                <a:latin typeface="Arial" panose="020B0604020202020204" pitchFamily="34" charset="0"/>
                <a:ea typeface="Times New Roman" panose="02020603050405020304" pitchFamily="18" charset="0"/>
                <a:cs typeface="Arial" panose="020B0604020202020204" pitchFamily="34" charset="0"/>
              </a:rPr>
              <a:t>(Accessed: 15th May 2023). </a:t>
            </a:r>
          </a:p>
          <a:p>
            <a:pPr>
              <a:lnSpc>
                <a:spcPts val="156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Vasudevan P, Suri M. (2017) A clinical approach to developmental delay and intellectual disability. Clin Med (</a:t>
            </a:r>
            <a:r>
              <a:rPr lang="en-GB" sz="1400" dirty="0" err="1">
                <a:effectLst/>
                <a:latin typeface="Arial" panose="020B0604020202020204" pitchFamily="34" charset="0"/>
                <a:ea typeface="Calibri" panose="020F0502020204030204" pitchFamily="34" charset="0"/>
                <a:cs typeface="Arial" panose="020B0604020202020204" pitchFamily="34" charset="0"/>
              </a:rPr>
              <a:t>Lond</a:t>
            </a:r>
            <a:r>
              <a:rPr lang="en-GB" sz="1400" dirty="0">
                <a:effectLst/>
                <a:latin typeface="Arial" panose="020B0604020202020204" pitchFamily="34" charset="0"/>
                <a:ea typeface="Calibri" panose="020F0502020204030204" pitchFamily="34" charset="0"/>
                <a:cs typeface="Arial" panose="020B0604020202020204" pitchFamily="34" charset="0"/>
              </a:rPr>
              <a:t>). (6):558-561. </a:t>
            </a:r>
            <a:r>
              <a:rPr lang="en-GB" sz="1400" dirty="0" err="1">
                <a:effectLst/>
                <a:latin typeface="Arial" panose="020B0604020202020204" pitchFamily="34" charset="0"/>
                <a:ea typeface="Calibri" panose="020F0502020204030204" pitchFamily="34" charset="0"/>
                <a:cs typeface="Arial" panose="020B0604020202020204" pitchFamily="34" charset="0"/>
              </a:rPr>
              <a:t>doi</a:t>
            </a:r>
            <a:r>
              <a:rPr lang="en-GB" sz="1400" dirty="0">
                <a:effectLst/>
                <a:latin typeface="Arial" panose="020B0604020202020204" pitchFamily="34" charset="0"/>
                <a:ea typeface="Calibri" panose="020F0502020204030204" pitchFamily="34" charset="0"/>
                <a:cs typeface="Arial" panose="020B0604020202020204" pitchFamily="34" charset="0"/>
              </a:rPr>
              <a:t>: 10.7861/clinmedicine.17-6-558. PMID: 29196358; PMCID: PMC6297696.</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Vasudevan, P. and Suri, M. (2017) A clinical approach to developmental delay and intellectual disability. Clinical Medicine, 17(6), p.558.</a:t>
            </a:r>
          </a:p>
          <a:p>
            <a:r>
              <a:rPr lang="en-GB" sz="1400" dirty="0">
                <a:effectLst/>
                <a:latin typeface="Arial" panose="020B0604020202020204" pitchFamily="34" charset="0"/>
                <a:ea typeface="Times New Roman" panose="02020603050405020304" pitchFamily="18" charset="0"/>
                <a:cs typeface="Arial" panose="020B0604020202020204" pitchFamily="34" charset="0"/>
              </a:rPr>
              <a:t>Welsh Government. (No date) </a:t>
            </a:r>
            <a:r>
              <a:rPr lang="en-GB" sz="1400" i="1" dirty="0">
                <a:effectLst/>
                <a:latin typeface="Arial" panose="020B0604020202020204" pitchFamily="34" charset="0"/>
                <a:ea typeface="Times New Roman" panose="02020603050405020304" pitchFamily="18" charset="0"/>
                <a:cs typeface="Arial" panose="020B0604020202020204" pitchFamily="34" charset="0"/>
              </a:rPr>
              <a:t>Statutory framework for the Early Years foundation stage - gov.uk</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https://assets.publishing.service.gov.uk/government/uploads/system/uploads/attachment_data/file/974907/EYFS_framework_-_March_2021.pdf (Accessed: 17th May 2023). </a:t>
            </a:r>
          </a:p>
          <a:p>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560"/>
              </a:lnSpc>
              <a:spcAft>
                <a:spcPts val="800"/>
              </a:spcAft>
            </a:pPr>
            <a:r>
              <a:rPr lang="en-GB" sz="1400" b="0" i="0" dirty="0">
                <a:effectLst/>
                <a:latin typeface="Arial" panose="020B0604020202020204" pitchFamily="34" charset="0"/>
                <a:cs typeface="Arial" panose="020B0604020202020204" pitchFamily="34" charset="0"/>
              </a:rPr>
              <a:t>Zimmerman, K.N., Ledford, J.R. and Barton, E.E. (2017) ‘Using visual activity schedules for young children with challenging </a:t>
            </a:r>
            <a:r>
              <a:rPr lang="en-GB" sz="1400" b="0" i="0" dirty="0" err="1">
                <a:effectLst/>
                <a:latin typeface="Arial" panose="020B0604020202020204" pitchFamily="34" charset="0"/>
                <a:cs typeface="Arial" panose="020B0604020202020204" pitchFamily="34" charset="0"/>
              </a:rPr>
              <a:t>behavior</a:t>
            </a:r>
            <a:r>
              <a:rPr lang="en-GB" sz="1400" b="0" i="0" dirty="0">
                <a:effectLst/>
                <a:latin typeface="Arial" panose="020B0604020202020204" pitchFamily="34" charset="0"/>
                <a:cs typeface="Arial" panose="020B0604020202020204" pitchFamily="34" charset="0"/>
              </a:rPr>
              <a:t>’, </a:t>
            </a:r>
            <a:r>
              <a:rPr lang="en-GB" sz="1400" b="0" i="1" dirty="0">
                <a:effectLst/>
                <a:latin typeface="Arial" panose="020B0604020202020204" pitchFamily="34" charset="0"/>
                <a:cs typeface="Arial" panose="020B0604020202020204" pitchFamily="34" charset="0"/>
              </a:rPr>
              <a:t>Journal of Early Intervention</a:t>
            </a:r>
            <a:r>
              <a:rPr lang="en-GB" sz="1400" b="0" i="0" dirty="0">
                <a:effectLst/>
                <a:latin typeface="Arial" panose="020B0604020202020204" pitchFamily="34" charset="0"/>
                <a:cs typeface="Arial" panose="020B0604020202020204" pitchFamily="34" charset="0"/>
              </a:rPr>
              <a:t>, </a:t>
            </a:r>
            <a:r>
              <a:rPr lang="en-GB" sz="1400" b="0" i="1" dirty="0">
                <a:effectLst/>
                <a:latin typeface="Arial" panose="020B0604020202020204" pitchFamily="34" charset="0"/>
                <a:cs typeface="Arial" panose="020B0604020202020204" pitchFamily="34" charset="0"/>
              </a:rPr>
              <a:t>39</a:t>
            </a:r>
            <a:r>
              <a:rPr lang="en-GB" sz="1400" b="0" i="0" dirty="0">
                <a:effectLst/>
                <a:latin typeface="Arial" panose="020B0604020202020204" pitchFamily="34" charset="0"/>
                <a:cs typeface="Arial" panose="020B0604020202020204" pitchFamily="34" charset="0"/>
              </a:rPr>
              <a:t>(4), pp.339-358.</a:t>
            </a:r>
            <a:endParaRPr lang="en-GB" sz="14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7948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1024</TotalTime>
  <Words>2626</Words>
  <Application>Microsoft Office PowerPoint</Application>
  <PresentationFormat>Widescreen</PresentationFormat>
  <Paragraphs>58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Thomas (2100587)</dc:creator>
  <cp:lastModifiedBy>Chloe Thomas (2100587)</cp:lastModifiedBy>
  <cp:revision>17</cp:revision>
  <dcterms:created xsi:type="dcterms:W3CDTF">2023-05-09T18:01:08Z</dcterms:created>
  <dcterms:modified xsi:type="dcterms:W3CDTF">2023-05-18T22:18:21Z</dcterms:modified>
</cp:coreProperties>
</file>