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9" d="100"/>
          <a:sy n="69" d="100"/>
        </p:scale>
        <p:origin x="56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C094181-D4F8-4185-9EB8-3C641719D226}" type="datetimeFigureOut">
              <a:rPr lang="en-GB" smtClean="0"/>
              <a:t>04/12/2020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967C8F-A2A8-4300-B12A-38B7B0DED72B}" type="slidenum">
              <a:rPr lang="en-GB" smtClean="0"/>
              <a:t>‹#›</a:t>
            </a:fld>
            <a:endParaRPr lang="en-GB"/>
          </a:p>
        </p:txBody>
      </p:sp>
    </p:spTree>
    <p:extLst>
      <p:ext uri="{BB962C8B-B14F-4D97-AF65-F5344CB8AC3E}">
        <p14:creationId xmlns:p14="http://schemas.microsoft.com/office/powerpoint/2010/main" val="11273029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C094181-D4F8-4185-9EB8-3C641719D226}" type="datetimeFigureOut">
              <a:rPr lang="en-GB" smtClean="0"/>
              <a:t>04/12/2020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967C8F-A2A8-4300-B12A-38B7B0DED72B}" type="slidenum">
              <a:rPr lang="en-GB" smtClean="0"/>
              <a:t>‹#›</a:t>
            </a:fld>
            <a:endParaRPr lang="en-GB"/>
          </a:p>
        </p:txBody>
      </p:sp>
    </p:spTree>
    <p:extLst>
      <p:ext uri="{BB962C8B-B14F-4D97-AF65-F5344CB8AC3E}">
        <p14:creationId xmlns:p14="http://schemas.microsoft.com/office/powerpoint/2010/main" val="42340718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C094181-D4F8-4185-9EB8-3C641719D226}" type="datetimeFigureOut">
              <a:rPr lang="en-GB" smtClean="0"/>
              <a:t>04/12/2020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967C8F-A2A8-4300-B12A-38B7B0DED72B}" type="slidenum">
              <a:rPr lang="en-GB" smtClean="0"/>
              <a:t>‹#›</a:t>
            </a:fld>
            <a:endParaRPr lang="en-GB"/>
          </a:p>
        </p:txBody>
      </p:sp>
    </p:spTree>
    <p:extLst>
      <p:ext uri="{BB962C8B-B14F-4D97-AF65-F5344CB8AC3E}">
        <p14:creationId xmlns:p14="http://schemas.microsoft.com/office/powerpoint/2010/main" val="16649585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C094181-D4F8-4185-9EB8-3C641719D226}" type="datetimeFigureOut">
              <a:rPr lang="en-GB" smtClean="0"/>
              <a:t>04/12/2020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967C8F-A2A8-4300-B12A-38B7B0DED72B}" type="slidenum">
              <a:rPr lang="en-GB" smtClean="0"/>
              <a:t>‹#›</a:t>
            </a:fld>
            <a:endParaRPr lang="en-GB"/>
          </a:p>
        </p:txBody>
      </p:sp>
    </p:spTree>
    <p:extLst>
      <p:ext uri="{BB962C8B-B14F-4D97-AF65-F5344CB8AC3E}">
        <p14:creationId xmlns:p14="http://schemas.microsoft.com/office/powerpoint/2010/main" val="32662648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C094181-D4F8-4185-9EB8-3C641719D226}" type="datetimeFigureOut">
              <a:rPr lang="en-GB" smtClean="0"/>
              <a:t>04/12/2020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B967C8F-A2A8-4300-B12A-38B7B0DED72B}" type="slidenum">
              <a:rPr lang="en-GB" smtClean="0"/>
              <a:t>‹#›</a:t>
            </a:fld>
            <a:endParaRPr lang="en-GB"/>
          </a:p>
        </p:txBody>
      </p:sp>
    </p:spTree>
    <p:extLst>
      <p:ext uri="{BB962C8B-B14F-4D97-AF65-F5344CB8AC3E}">
        <p14:creationId xmlns:p14="http://schemas.microsoft.com/office/powerpoint/2010/main" val="1994450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C094181-D4F8-4185-9EB8-3C641719D226}" type="datetimeFigureOut">
              <a:rPr lang="en-GB" smtClean="0"/>
              <a:t>04/12/2020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B967C8F-A2A8-4300-B12A-38B7B0DED72B}" type="slidenum">
              <a:rPr lang="en-GB" smtClean="0"/>
              <a:t>‹#›</a:t>
            </a:fld>
            <a:endParaRPr lang="en-GB"/>
          </a:p>
        </p:txBody>
      </p:sp>
    </p:spTree>
    <p:extLst>
      <p:ext uri="{BB962C8B-B14F-4D97-AF65-F5344CB8AC3E}">
        <p14:creationId xmlns:p14="http://schemas.microsoft.com/office/powerpoint/2010/main" val="569623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094181-D4F8-4185-9EB8-3C641719D226}" type="datetimeFigureOut">
              <a:rPr lang="en-GB" smtClean="0"/>
              <a:t>04/12/2020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B967C8F-A2A8-4300-B12A-38B7B0DED72B}" type="slidenum">
              <a:rPr lang="en-GB" smtClean="0"/>
              <a:t>‹#›</a:t>
            </a:fld>
            <a:endParaRPr lang="en-GB"/>
          </a:p>
        </p:txBody>
      </p:sp>
    </p:spTree>
    <p:extLst>
      <p:ext uri="{BB962C8B-B14F-4D97-AF65-F5344CB8AC3E}">
        <p14:creationId xmlns:p14="http://schemas.microsoft.com/office/powerpoint/2010/main" val="305529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C094181-D4F8-4185-9EB8-3C641719D226}" type="datetimeFigureOut">
              <a:rPr lang="en-GB" smtClean="0"/>
              <a:t>04/12/2020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967C8F-A2A8-4300-B12A-38B7B0DED72B}" type="slidenum">
              <a:rPr lang="en-GB" smtClean="0"/>
              <a:t>‹#›</a:t>
            </a:fld>
            <a:endParaRPr lang="en-GB"/>
          </a:p>
        </p:txBody>
      </p:sp>
    </p:spTree>
    <p:extLst>
      <p:ext uri="{BB962C8B-B14F-4D97-AF65-F5344CB8AC3E}">
        <p14:creationId xmlns:p14="http://schemas.microsoft.com/office/powerpoint/2010/main" val="5829850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C094181-D4F8-4185-9EB8-3C641719D226}" type="datetimeFigureOut">
              <a:rPr lang="en-GB" smtClean="0"/>
              <a:t>04/12/2020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967C8F-A2A8-4300-B12A-38B7B0DED72B}" type="slidenum">
              <a:rPr lang="en-GB" smtClean="0"/>
              <a:t>‹#›</a:t>
            </a:fld>
            <a:endParaRPr lang="en-GB"/>
          </a:p>
        </p:txBody>
      </p:sp>
    </p:spTree>
    <p:extLst>
      <p:ext uri="{BB962C8B-B14F-4D97-AF65-F5344CB8AC3E}">
        <p14:creationId xmlns:p14="http://schemas.microsoft.com/office/powerpoint/2010/main" val="3915822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C094181-D4F8-4185-9EB8-3C641719D226}" type="datetimeFigureOut">
              <a:rPr lang="en-GB" smtClean="0"/>
              <a:t>04/12/2020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967C8F-A2A8-4300-B12A-38B7B0DED72B}" type="slidenum">
              <a:rPr lang="en-GB" smtClean="0"/>
              <a:t>‹#›</a:t>
            </a:fld>
            <a:endParaRPr lang="en-GB"/>
          </a:p>
        </p:txBody>
      </p:sp>
    </p:spTree>
    <p:extLst>
      <p:ext uri="{BB962C8B-B14F-4D97-AF65-F5344CB8AC3E}">
        <p14:creationId xmlns:p14="http://schemas.microsoft.com/office/powerpoint/2010/main" val="302601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C094181-D4F8-4185-9EB8-3C641719D226}" type="datetimeFigureOut">
              <a:rPr lang="en-GB" smtClean="0"/>
              <a:t>04/12/2020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967C8F-A2A8-4300-B12A-38B7B0DED72B}" type="slidenum">
              <a:rPr lang="en-GB" smtClean="0"/>
              <a:t>‹#›</a:t>
            </a:fld>
            <a:endParaRPr lang="en-GB"/>
          </a:p>
        </p:txBody>
      </p:sp>
    </p:spTree>
    <p:extLst>
      <p:ext uri="{BB962C8B-B14F-4D97-AF65-F5344CB8AC3E}">
        <p14:creationId xmlns:p14="http://schemas.microsoft.com/office/powerpoint/2010/main" val="3625059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094181-D4F8-4185-9EB8-3C641719D226}" type="datetimeFigureOut">
              <a:rPr lang="en-GB" smtClean="0"/>
              <a:t>04/12/2020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967C8F-A2A8-4300-B12A-38B7B0DED72B}" type="slidenum">
              <a:rPr lang="en-GB" smtClean="0"/>
              <a:t>‹#›</a:t>
            </a:fld>
            <a:endParaRPr lang="en-GB"/>
          </a:p>
        </p:txBody>
      </p:sp>
    </p:spTree>
    <p:extLst>
      <p:ext uri="{BB962C8B-B14F-4D97-AF65-F5344CB8AC3E}">
        <p14:creationId xmlns:p14="http://schemas.microsoft.com/office/powerpoint/2010/main" val="41138636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Tutorial – Week 7 </a:t>
            </a:r>
            <a:endParaRPr lang="en-GB" dirty="0"/>
          </a:p>
        </p:txBody>
      </p:sp>
      <p:sp>
        <p:nvSpPr>
          <p:cNvPr id="3" name="Subtitle 2"/>
          <p:cNvSpPr>
            <a:spLocks noGrp="1"/>
          </p:cNvSpPr>
          <p:nvPr>
            <p:ph type="subTitle" idx="1"/>
          </p:nvPr>
        </p:nvSpPr>
        <p:spPr/>
        <p:txBody>
          <a:bodyPr/>
          <a:lstStyle/>
          <a:p>
            <a:r>
              <a:rPr lang="en-GB" dirty="0" smtClean="0"/>
              <a:t>Crime Analysis &amp; Reflection</a:t>
            </a:r>
            <a:endParaRPr lang="en-GB" dirty="0"/>
          </a:p>
        </p:txBody>
      </p:sp>
    </p:spTree>
    <p:extLst>
      <p:ext uri="{BB962C8B-B14F-4D97-AF65-F5344CB8AC3E}">
        <p14:creationId xmlns:p14="http://schemas.microsoft.com/office/powerpoint/2010/main" val="19882430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Discussion Exercise #1</a:t>
            </a:r>
          </a:p>
        </p:txBody>
      </p:sp>
      <p:sp>
        <p:nvSpPr>
          <p:cNvPr id="3" name="Content Placeholder 2"/>
          <p:cNvSpPr>
            <a:spLocks noGrp="1"/>
          </p:cNvSpPr>
          <p:nvPr>
            <p:ph idx="1"/>
          </p:nvPr>
        </p:nvSpPr>
        <p:spPr/>
        <p:txBody>
          <a:bodyPr/>
          <a:lstStyle/>
          <a:p>
            <a:r>
              <a:rPr lang="en-US" sz="2400" dirty="0"/>
              <a:t>The chapter presents the analogy that the use of crime analysis in policing is similar to the use of the MRI by doctors.  Discuss a different analogy of the role of analysis in policing as well as the nature of crime analysis, but use your own experience and ideas to relate it to another field. You may not use the medical field. </a:t>
            </a:r>
          </a:p>
        </p:txBody>
      </p:sp>
      <p:sp>
        <p:nvSpPr>
          <p:cNvPr id="5" name="Footer Placeholder 3"/>
          <p:cNvSpPr>
            <a:spLocks noGrp="1"/>
          </p:cNvSpPr>
          <p:nvPr>
            <p:ph type="ftr" sz="quarter" idx="11"/>
          </p:nvPr>
        </p:nvSpPr>
        <p:spPr>
          <a:xfrm>
            <a:off x="2057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115688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Discussion Exercise #2</a:t>
            </a:r>
          </a:p>
        </p:txBody>
      </p:sp>
      <p:sp>
        <p:nvSpPr>
          <p:cNvPr id="3" name="Content Placeholder 2"/>
          <p:cNvSpPr>
            <a:spLocks noGrp="1"/>
          </p:cNvSpPr>
          <p:nvPr>
            <p:ph idx="1"/>
          </p:nvPr>
        </p:nvSpPr>
        <p:spPr/>
        <p:txBody>
          <a:bodyPr/>
          <a:lstStyle/>
          <a:p>
            <a:r>
              <a:rPr lang="en-US" sz="2400" dirty="0"/>
              <a:t>Compare and contrast the research results and role of crime analysis in disorder policing, community policing, hot spots policing, </a:t>
            </a:r>
            <a:r>
              <a:rPr lang="en-US" sz="2400" dirty="0" err="1"/>
              <a:t>Compstat</a:t>
            </a:r>
            <a:r>
              <a:rPr lang="en-US" sz="2400" dirty="0"/>
              <a:t>, and problem-oriented policing. If you were a crime analyst, under what type of policing would you like to work and why?</a:t>
            </a:r>
          </a:p>
        </p:txBody>
      </p:sp>
      <p:sp>
        <p:nvSpPr>
          <p:cNvPr id="5" name="Footer Placeholder 3"/>
          <p:cNvSpPr>
            <a:spLocks noGrp="1"/>
          </p:cNvSpPr>
          <p:nvPr>
            <p:ph type="ftr" sz="quarter" idx="11"/>
          </p:nvPr>
        </p:nvSpPr>
        <p:spPr>
          <a:xfrm>
            <a:off x="2057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20095356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Reflective Question</a:t>
            </a:r>
          </a:p>
        </p:txBody>
      </p:sp>
      <p:sp>
        <p:nvSpPr>
          <p:cNvPr id="3" name="Content Placeholder 2"/>
          <p:cNvSpPr>
            <a:spLocks noGrp="1"/>
          </p:cNvSpPr>
          <p:nvPr>
            <p:ph idx="1"/>
          </p:nvPr>
        </p:nvSpPr>
        <p:spPr/>
        <p:txBody>
          <a:bodyPr>
            <a:normAutofit lnSpcReduction="10000"/>
          </a:bodyPr>
          <a:lstStyle/>
          <a:p>
            <a:pPr marL="0" indent="0">
              <a:buNone/>
            </a:pPr>
            <a:r>
              <a:rPr lang="en-GB" b="1" dirty="0"/>
              <a:t>Reflective Question</a:t>
            </a:r>
            <a:endParaRPr lang="en-GB" dirty="0"/>
          </a:p>
          <a:p>
            <a:pPr marL="0" indent="0">
              <a:buNone/>
            </a:pPr>
            <a:r>
              <a:rPr lang="en-GB" dirty="0"/>
              <a:t>Consider how different research methods might be employed in order to better understand the following;</a:t>
            </a:r>
          </a:p>
          <a:p>
            <a:pPr lvl="0"/>
            <a:endParaRPr lang="en-GB" dirty="0"/>
          </a:p>
          <a:p>
            <a:pPr lvl="0"/>
            <a:r>
              <a:rPr lang="en-GB" dirty="0"/>
              <a:t>The effectiveness of a policing operation designed to reduce crime in a ‘repeat location’.</a:t>
            </a:r>
          </a:p>
          <a:p>
            <a:pPr lvl="0"/>
            <a:r>
              <a:rPr lang="en-GB" dirty="0"/>
              <a:t>The experiences of repeat burglary victims and their perceptions of the police response to their victimisation.</a:t>
            </a:r>
          </a:p>
          <a:p>
            <a:pPr lvl="0"/>
            <a:r>
              <a:rPr lang="en-GB" dirty="0"/>
              <a:t>Levels of unreported burglary in a particular Basic Command Unit (BCU).</a:t>
            </a:r>
          </a:p>
          <a:p>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4</a:t>
            </a:fld>
            <a:endParaRPr lang="en-US" dirty="0"/>
          </a:p>
        </p:txBody>
      </p:sp>
    </p:spTree>
    <p:extLst>
      <p:ext uri="{BB962C8B-B14F-4D97-AF65-F5344CB8AC3E}">
        <p14:creationId xmlns:p14="http://schemas.microsoft.com/office/powerpoint/2010/main" val="16527611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227</Words>
  <Application>Microsoft Office PowerPoint</Application>
  <PresentationFormat>Widescreen</PresentationFormat>
  <Paragraphs>16</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Tutorial – Week 7 </vt:lpstr>
      <vt:lpstr>Discussion Exercise #1</vt:lpstr>
      <vt:lpstr>Discussion Exercise #2</vt:lpstr>
      <vt:lpstr>Reflective Question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Tutorial – Week 7 </dc:title>
  <dc:creator>Peter Doyle</dc:creator>
  <cp:lastModifiedBy>Peter Doyle</cp:lastModifiedBy>
  <cp:revision>1</cp:revision>
  <dcterms:created xsi:type="dcterms:W3CDTF">2020-12-04T14:03:17Z</dcterms:created>
  <dcterms:modified xsi:type="dcterms:W3CDTF">2020-12-04T14:04:17Z</dcterms:modified>
</cp:coreProperties>
</file>