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12"/>
  </p:notesMasterIdLst>
  <p:sldIdLst>
    <p:sldId id="256" r:id="rId2"/>
    <p:sldId id="280" r:id="rId3"/>
    <p:sldId id="281" r:id="rId4"/>
    <p:sldId id="282" r:id="rId5"/>
    <p:sldId id="283" r:id="rId6"/>
    <p:sldId id="285" r:id="rId7"/>
    <p:sldId id="284" r:id="rId8"/>
    <p:sldId id="270" r:id="rId9"/>
    <p:sldId id="286" r:id="rId10"/>
    <p:sldId id="28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96215" autoAdjust="0"/>
  </p:normalViewPr>
  <p:slideViewPr>
    <p:cSldViewPr snapToGrid="0">
      <p:cViewPr>
        <p:scale>
          <a:sx n="77" d="100"/>
          <a:sy n="77" d="100"/>
        </p:scale>
        <p:origin x="1382" y="9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94EFA9-18ED-462E-A5EB-BA9629BC65B7}" type="doc">
      <dgm:prSet loTypeId="urn:diagrams.loki3.com/VaryingWidthList" loCatId="list" qsTypeId="urn:microsoft.com/office/officeart/2005/8/quickstyle/simple1" qsCatId="simple" csTypeId="urn:microsoft.com/office/officeart/2005/8/colors/accent0_3" csCatId="mainScheme" phldr="1"/>
      <dgm:spPr/>
    </dgm:pt>
    <dgm:pt modelId="{665A2A9A-73DE-4132-9FD0-23645306ECDB}">
      <dgm:prSet phldrT="[Text]"/>
      <dgm:spPr/>
      <dgm:t>
        <a:bodyPr/>
        <a:lstStyle/>
        <a:p>
          <a:r>
            <a:rPr lang="en-US" dirty="0"/>
            <a:t>Performance management</a:t>
          </a:r>
          <a:endParaRPr lang="en-GB" dirty="0"/>
        </a:p>
      </dgm:t>
    </dgm:pt>
    <dgm:pt modelId="{5E05C8B2-1A9A-45F3-BC3A-139B7A6DF2D0}" type="parTrans" cxnId="{CBDDC792-6A17-4621-8FBC-37250086DBBE}">
      <dgm:prSet/>
      <dgm:spPr/>
      <dgm:t>
        <a:bodyPr/>
        <a:lstStyle/>
        <a:p>
          <a:endParaRPr lang="en-GB"/>
        </a:p>
      </dgm:t>
    </dgm:pt>
    <dgm:pt modelId="{03E9CE25-022A-4A48-A461-826DC517CFD3}" type="sibTrans" cxnId="{CBDDC792-6A17-4621-8FBC-37250086DBBE}">
      <dgm:prSet/>
      <dgm:spPr/>
      <dgm:t>
        <a:bodyPr/>
        <a:lstStyle/>
        <a:p>
          <a:endParaRPr lang="en-GB"/>
        </a:p>
      </dgm:t>
    </dgm:pt>
    <dgm:pt modelId="{0D662B2D-A6CF-451D-A1A2-6336EE027976}">
      <dgm:prSet phldrT="[Text]"/>
      <dgm:spPr/>
      <dgm:t>
        <a:bodyPr/>
        <a:lstStyle/>
        <a:p>
          <a:r>
            <a:rPr lang="en-US" dirty="0"/>
            <a:t>Employee wellbeing</a:t>
          </a:r>
          <a:endParaRPr lang="en-GB" dirty="0"/>
        </a:p>
      </dgm:t>
    </dgm:pt>
    <dgm:pt modelId="{1559230E-6508-4AA7-BDC2-37682F00AB5C}" type="parTrans" cxnId="{E3BA880C-37E4-4CC0-8697-44F8A22E7A60}">
      <dgm:prSet/>
      <dgm:spPr/>
      <dgm:t>
        <a:bodyPr/>
        <a:lstStyle/>
        <a:p>
          <a:endParaRPr lang="en-GB"/>
        </a:p>
      </dgm:t>
    </dgm:pt>
    <dgm:pt modelId="{854408F6-51A4-4C5F-90FB-0CD21FBEB5C2}" type="sibTrans" cxnId="{E3BA880C-37E4-4CC0-8697-44F8A22E7A60}">
      <dgm:prSet/>
      <dgm:spPr/>
      <dgm:t>
        <a:bodyPr/>
        <a:lstStyle/>
        <a:p>
          <a:endParaRPr lang="en-GB"/>
        </a:p>
      </dgm:t>
    </dgm:pt>
    <dgm:pt modelId="{457A3516-8D59-46E9-BC58-8A5C0C51658F}" type="pres">
      <dgm:prSet presAssocID="{2A94EFA9-18ED-462E-A5EB-BA9629BC65B7}" presName="Name0" presStyleCnt="0">
        <dgm:presLayoutVars>
          <dgm:resizeHandles/>
        </dgm:presLayoutVars>
      </dgm:prSet>
      <dgm:spPr/>
    </dgm:pt>
    <dgm:pt modelId="{5DFEC798-AD46-4A6F-AF30-4488F88656FD}" type="pres">
      <dgm:prSet presAssocID="{665A2A9A-73DE-4132-9FD0-23645306ECDB}" presName="text" presStyleLbl="node1" presStyleIdx="0" presStyleCnt="2">
        <dgm:presLayoutVars>
          <dgm:bulletEnabled val="1"/>
        </dgm:presLayoutVars>
      </dgm:prSet>
      <dgm:spPr/>
    </dgm:pt>
    <dgm:pt modelId="{F6797A7D-7B2B-40C7-A8DA-DF8AED0B88AC}" type="pres">
      <dgm:prSet presAssocID="{03E9CE25-022A-4A48-A461-826DC517CFD3}" presName="space" presStyleCnt="0"/>
      <dgm:spPr/>
    </dgm:pt>
    <dgm:pt modelId="{6C53C5CC-972F-4F88-A4AD-5DDA8AE616E0}" type="pres">
      <dgm:prSet presAssocID="{0D662B2D-A6CF-451D-A1A2-6336EE027976}" presName="text" presStyleLbl="node1" presStyleIdx="1" presStyleCnt="2">
        <dgm:presLayoutVars>
          <dgm:bulletEnabled val="1"/>
        </dgm:presLayoutVars>
      </dgm:prSet>
      <dgm:spPr/>
    </dgm:pt>
  </dgm:ptLst>
  <dgm:cxnLst>
    <dgm:cxn modelId="{E3BA880C-37E4-4CC0-8697-44F8A22E7A60}" srcId="{2A94EFA9-18ED-462E-A5EB-BA9629BC65B7}" destId="{0D662B2D-A6CF-451D-A1A2-6336EE027976}" srcOrd="1" destOrd="0" parTransId="{1559230E-6508-4AA7-BDC2-37682F00AB5C}" sibTransId="{854408F6-51A4-4C5F-90FB-0CD21FBEB5C2}"/>
    <dgm:cxn modelId="{24D30130-46B6-4C22-9154-355230220DEE}" type="presOf" srcId="{2A94EFA9-18ED-462E-A5EB-BA9629BC65B7}" destId="{457A3516-8D59-46E9-BC58-8A5C0C51658F}" srcOrd="0" destOrd="0" presId="urn:diagrams.loki3.com/VaryingWidthList"/>
    <dgm:cxn modelId="{70CF2850-60F9-47C4-8007-790865B217A9}" type="presOf" srcId="{0D662B2D-A6CF-451D-A1A2-6336EE027976}" destId="{6C53C5CC-972F-4F88-A4AD-5DDA8AE616E0}" srcOrd="0" destOrd="0" presId="urn:diagrams.loki3.com/VaryingWidthList"/>
    <dgm:cxn modelId="{CBDDC792-6A17-4621-8FBC-37250086DBBE}" srcId="{2A94EFA9-18ED-462E-A5EB-BA9629BC65B7}" destId="{665A2A9A-73DE-4132-9FD0-23645306ECDB}" srcOrd="0" destOrd="0" parTransId="{5E05C8B2-1A9A-45F3-BC3A-139B7A6DF2D0}" sibTransId="{03E9CE25-022A-4A48-A461-826DC517CFD3}"/>
    <dgm:cxn modelId="{AE804DF1-B852-4A75-9086-696036AA7F48}" type="presOf" srcId="{665A2A9A-73DE-4132-9FD0-23645306ECDB}" destId="{5DFEC798-AD46-4A6F-AF30-4488F88656FD}" srcOrd="0" destOrd="0" presId="urn:diagrams.loki3.com/VaryingWidthList"/>
    <dgm:cxn modelId="{DEFB31C7-78BB-4D18-88D8-84537968EABD}" type="presParOf" srcId="{457A3516-8D59-46E9-BC58-8A5C0C51658F}" destId="{5DFEC798-AD46-4A6F-AF30-4488F88656FD}" srcOrd="0" destOrd="0" presId="urn:diagrams.loki3.com/VaryingWidthList"/>
    <dgm:cxn modelId="{1BF0461D-4A0A-4BB9-BE83-B1EB8FDBC8D4}" type="presParOf" srcId="{457A3516-8D59-46E9-BC58-8A5C0C51658F}" destId="{F6797A7D-7B2B-40C7-A8DA-DF8AED0B88AC}" srcOrd="1" destOrd="0" presId="urn:diagrams.loki3.com/VaryingWidthList"/>
    <dgm:cxn modelId="{9B94D094-5D00-4908-8D43-7E436D8F7740}" type="presParOf" srcId="{457A3516-8D59-46E9-BC58-8A5C0C51658F}" destId="{6C53C5CC-972F-4F88-A4AD-5DDA8AE616E0}" srcOrd="2" destOrd="0" presId="urn:diagrams.loki3.com/VaryingWidth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D3A499-C0CB-4344-8179-14CCAB51BC27}" type="doc">
      <dgm:prSet loTypeId="urn:microsoft.com/office/officeart/2005/8/layout/chart3" loCatId="cycle" qsTypeId="urn:microsoft.com/office/officeart/2005/8/quickstyle/3d3" qsCatId="3D" csTypeId="urn:microsoft.com/office/officeart/2005/8/colors/accent0_3" csCatId="mainScheme" phldr="1"/>
      <dgm:spPr/>
    </dgm:pt>
    <dgm:pt modelId="{030009A6-95BA-4169-A0DE-770C417F6BAE}">
      <dgm:prSet phldrT="[Text]"/>
      <dgm:spPr/>
      <dgm:t>
        <a:bodyPr/>
        <a:lstStyle/>
        <a:p>
          <a:r>
            <a:rPr lang="en-US" b="1" i="1" dirty="0"/>
            <a:t>HPWS for people management</a:t>
          </a:r>
          <a:endParaRPr lang="en-GB" b="1" i="1" dirty="0"/>
        </a:p>
      </dgm:t>
    </dgm:pt>
    <dgm:pt modelId="{5139216F-5385-4134-AFED-233FF9AB2DA2}" type="parTrans" cxnId="{A1E939C2-2E0E-4F6D-B175-7DC5BD87B6EB}">
      <dgm:prSet/>
      <dgm:spPr/>
      <dgm:t>
        <a:bodyPr/>
        <a:lstStyle/>
        <a:p>
          <a:endParaRPr lang="en-GB"/>
        </a:p>
      </dgm:t>
    </dgm:pt>
    <dgm:pt modelId="{69F16165-C4E5-4A68-BA72-2610DA1D215B}" type="sibTrans" cxnId="{A1E939C2-2E0E-4F6D-B175-7DC5BD87B6EB}">
      <dgm:prSet/>
      <dgm:spPr/>
      <dgm:t>
        <a:bodyPr/>
        <a:lstStyle/>
        <a:p>
          <a:endParaRPr lang="en-GB"/>
        </a:p>
      </dgm:t>
    </dgm:pt>
    <dgm:pt modelId="{81D59B22-1DD2-462A-844A-5BF6210367C4}">
      <dgm:prSet phldrT="[Text]"/>
      <dgm:spPr/>
      <dgm:t>
        <a:bodyPr/>
        <a:lstStyle/>
        <a:p>
          <a:r>
            <a:rPr lang="en-US" b="1" i="1" dirty="0"/>
            <a:t>Digital resources and change management capabilities</a:t>
          </a:r>
          <a:endParaRPr lang="en-GB" b="1" i="1" dirty="0"/>
        </a:p>
      </dgm:t>
    </dgm:pt>
    <dgm:pt modelId="{EE3D82AE-17D3-42C0-9945-2E987FFC1295}" type="parTrans" cxnId="{9E2D0115-0BC9-4232-8FE2-30D32C5BCDC0}">
      <dgm:prSet/>
      <dgm:spPr/>
      <dgm:t>
        <a:bodyPr/>
        <a:lstStyle/>
        <a:p>
          <a:endParaRPr lang="en-GB"/>
        </a:p>
      </dgm:t>
    </dgm:pt>
    <dgm:pt modelId="{C8AE1040-95AA-4F42-A882-82038D2737D8}" type="sibTrans" cxnId="{9E2D0115-0BC9-4232-8FE2-30D32C5BCDC0}">
      <dgm:prSet/>
      <dgm:spPr/>
      <dgm:t>
        <a:bodyPr/>
        <a:lstStyle/>
        <a:p>
          <a:endParaRPr lang="en-GB"/>
        </a:p>
      </dgm:t>
    </dgm:pt>
    <dgm:pt modelId="{04806F15-DD17-4986-917D-EC996908B9D4}">
      <dgm:prSet phldrT="[Text]"/>
      <dgm:spPr/>
      <dgm:t>
        <a:bodyPr/>
        <a:lstStyle/>
        <a:p>
          <a:r>
            <a:rPr lang="en-US" b="1" i="1" dirty="0"/>
            <a:t>AI software</a:t>
          </a:r>
          <a:endParaRPr lang="en-GB" b="1" i="1" dirty="0"/>
        </a:p>
      </dgm:t>
    </dgm:pt>
    <dgm:pt modelId="{8A16AB23-F6AC-479C-891C-4B9EE075D7E0}" type="parTrans" cxnId="{5E6BD756-1AF1-4082-9561-0F9BC2FDB08E}">
      <dgm:prSet/>
      <dgm:spPr/>
      <dgm:t>
        <a:bodyPr/>
        <a:lstStyle/>
        <a:p>
          <a:endParaRPr lang="en-GB"/>
        </a:p>
      </dgm:t>
    </dgm:pt>
    <dgm:pt modelId="{03866774-4081-4F27-A8E8-A9EE33827669}" type="sibTrans" cxnId="{5E6BD756-1AF1-4082-9561-0F9BC2FDB08E}">
      <dgm:prSet/>
      <dgm:spPr/>
      <dgm:t>
        <a:bodyPr/>
        <a:lstStyle/>
        <a:p>
          <a:endParaRPr lang="en-GB"/>
        </a:p>
      </dgm:t>
    </dgm:pt>
    <dgm:pt modelId="{722C2340-1784-4A09-B3E1-31E0FEE9F8F5}" type="pres">
      <dgm:prSet presAssocID="{55D3A499-C0CB-4344-8179-14CCAB51BC27}" presName="compositeShape" presStyleCnt="0">
        <dgm:presLayoutVars>
          <dgm:chMax val="7"/>
          <dgm:dir/>
          <dgm:resizeHandles val="exact"/>
        </dgm:presLayoutVars>
      </dgm:prSet>
      <dgm:spPr/>
    </dgm:pt>
    <dgm:pt modelId="{D11D3A6E-0584-4E57-9A05-77F74276B22B}" type="pres">
      <dgm:prSet presAssocID="{55D3A499-C0CB-4344-8179-14CCAB51BC27}" presName="wedge1" presStyleLbl="node1" presStyleIdx="0" presStyleCnt="3"/>
      <dgm:spPr/>
    </dgm:pt>
    <dgm:pt modelId="{58A7A3E5-6A5E-41B2-909D-663D5D39C551}" type="pres">
      <dgm:prSet presAssocID="{55D3A499-C0CB-4344-8179-14CCAB51BC27}" presName="wedge1Tx" presStyleLbl="node1" presStyleIdx="0" presStyleCnt="3">
        <dgm:presLayoutVars>
          <dgm:chMax val="0"/>
          <dgm:chPref val="0"/>
          <dgm:bulletEnabled val="1"/>
        </dgm:presLayoutVars>
      </dgm:prSet>
      <dgm:spPr/>
    </dgm:pt>
    <dgm:pt modelId="{F3B0837F-B580-46F1-9DD8-62F6CD62D012}" type="pres">
      <dgm:prSet presAssocID="{55D3A499-C0CB-4344-8179-14CCAB51BC27}" presName="wedge2" presStyleLbl="node1" presStyleIdx="1" presStyleCnt="3"/>
      <dgm:spPr/>
    </dgm:pt>
    <dgm:pt modelId="{5F40BDE9-CC8F-49FC-8D7E-89F844C80584}" type="pres">
      <dgm:prSet presAssocID="{55D3A499-C0CB-4344-8179-14CCAB51BC27}" presName="wedge2Tx" presStyleLbl="node1" presStyleIdx="1" presStyleCnt="3">
        <dgm:presLayoutVars>
          <dgm:chMax val="0"/>
          <dgm:chPref val="0"/>
          <dgm:bulletEnabled val="1"/>
        </dgm:presLayoutVars>
      </dgm:prSet>
      <dgm:spPr/>
    </dgm:pt>
    <dgm:pt modelId="{49DDB346-FE0B-4B44-8F8E-DC75D7EB7769}" type="pres">
      <dgm:prSet presAssocID="{55D3A499-C0CB-4344-8179-14CCAB51BC27}" presName="wedge3" presStyleLbl="node1" presStyleIdx="2" presStyleCnt="3"/>
      <dgm:spPr/>
    </dgm:pt>
    <dgm:pt modelId="{DC715E3E-8137-4309-A702-0EDE02FD4865}" type="pres">
      <dgm:prSet presAssocID="{55D3A499-C0CB-4344-8179-14CCAB51BC27}" presName="wedge3Tx" presStyleLbl="node1" presStyleIdx="2" presStyleCnt="3">
        <dgm:presLayoutVars>
          <dgm:chMax val="0"/>
          <dgm:chPref val="0"/>
          <dgm:bulletEnabled val="1"/>
        </dgm:presLayoutVars>
      </dgm:prSet>
      <dgm:spPr/>
    </dgm:pt>
  </dgm:ptLst>
  <dgm:cxnLst>
    <dgm:cxn modelId="{5FEC1F07-8C14-40B7-BEE6-8B21B96F96CA}" type="presOf" srcId="{55D3A499-C0CB-4344-8179-14CCAB51BC27}" destId="{722C2340-1784-4A09-B3E1-31E0FEE9F8F5}" srcOrd="0" destOrd="0" presId="urn:microsoft.com/office/officeart/2005/8/layout/chart3"/>
    <dgm:cxn modelId="{AE00FB11-6AA5-4B25-ACFE-421A905EE0D5}" type="presOf" srcId="{04806F15-DD17-4986-917D-EC996908B9D4}" destId="{DC715E3E-8137-4309-A702-0EDE02FD4865}" srcOrd="1" destOrd="0" presId="urn:microsoft.com/office/officeart/2005/8/layout/chart3"/>
    <dgm:cxn modelId="{9E2D0115-0BC9-4232-8FE2-30D32C5BCDC0}" srcId="{55D3A499-C0CB-4344-8179-14CCAB51BC27}" destId="{81D59B22-1DD2-462A-844A-5BF6210367C4}" srcOrd="1" destOrd="0" parTransId="{EE3D82AE-17D3-42C0-9945-2E987FFC1295}" sibTransId="{C8AE1040-95AA-4F42-A882-82038D2737D8}"/>
    <dgm:cxn modelId="{B1187E30-6B70-4E96-980B-06227884EC8C}" type="presOf" srcId="{81D59B22-1DD2-462A-844A-5BF6210367C4}" destId="{F3B0837F-B580-46F1-9DD8-62F6CD62D012}" srcOrd="0" destOrd="0" presId="urn:microsoft.com/office/officeart/2005/8/layout/chart3"/>
    <dgm:cxn modelId="{A4A96251-232A-433A-8FEE-45FDF09D7B78}" type="presOf" srcId="{030009A6-95BA-4169-A0DE-770C417F6BAE}" destId="{58A7A3E5-6A5E-41B2-909D-663D5D39C551}" srcOrd="1" destOrd="0" presId="urn:microsoft.com/office/officeart/2005/8/layout/chart3"/>
    <dgm:cxn modelId="{5AA25A51-AE65-4C44-899C-DD9A13162E5D}" type="presOf" srcId="{04806F15-DD17-4986-917D-EC996908B9D4}" destId="{49DDB346-FE0B-4B44-8F8E-DC75D7EB7769}" srcOrd="0" destOrd="0" presId="urn:microsoft.com/office/officeart/2005/8/layout/chart3"/>
    <dgm:cxn modelId="{5E6BD756-1AF1-4082-9561-0F9BC2FDB08E}" srcId="{55D3A499-C0CB-4344-8179-14CCAB51BC27}" destId="{04806F15-DD17-4986-917D-EC996908B9D4}" srcOrd="2" destOrd="0" parTransId="{8A16AB23-F6AC-479C-891C-4B9EE075D7E0}" sibTransId="{03866774-4081-4F27-A8E8-A9EE33827669}"/>
    <dgm:cxn modelId="{19A5E78D-DF96-47AB-BEC8-69260AED5850}" type="presOf" srcId="{030009A6-95BA-4169-A0DE-770C417F6BAE}" destId="{D11D3A6E-0584-4E57-9A05-77F74276B22B}" srcOrd="0" destOrd="0" presId="urn:microsoft.com/office/officeart/2005/8/layout/chart3"/>
    <dgm:cxn modelId="{A52B4FA2-9624-4CDC-A954-678673B5ABCB}" type="presOf" srcId="{81D59B22-1DD2-462A-844A-5BF6210367C4}" destId="{5F40BDE9-CC8F-49FC-8D7E-89F844C80584}" srcOrd="1" destOrd="0" presId="urn:microsoft.com/office/officeart/2005/8/layout/chart3"/>
    <dgm:cxn modelId="{A1E939C2-2E0E-4F6D-B175-7DC5BD87B6EB}" srcId="{55D3A499-C0CB-4344-8179-14CCAB51BC27}" destId="{030009A6-95BA-4169-A0DE-770C417F6BAE}" srcOrd="0" destOrd="0" parTransId="{5139216F-5385-4134-AFED-233FF9AB2DA2}" sibTransId="{69F16165-C4E5-4A68-BA72-2610DA1D215B}"/>
    <dgm:cxn modelId="{702399E7-3859-4B40-AACC-421669493263}" type="presParOf" srcId="{722C2340-1784-4A09-B3E1-31E0FEE9F8F5}" destId="{D11D3A6E-0584-4E57-9A05-77F74276B22B}" srcOrd="0" destOrd="0" presId="urn:microsoft.com/office/officeart/2005/8/layout/chart3"/>
    <dgm:cxn modelId="{9B7B82BE-5A30-4683-B78B-AD569CA08446}" type="presParOf" srcId="{722C2340-1784-4A09-B3E1-31E0FEE9F8F5}" destId="{58A7A3E5-6A5E-41B2-909D-663D5D39C551}" srcOrd="1" destOrd="0" presId="urn:microsoft.com/office/officeart/2005/8/layout/chart3"/>
    <dgm:cxn modelId="{63BAC6FE-B508-44FE-8782-C901C555A741}" type="presParOf" srcId="{722C2340-1784-4A09-B3E1-31E0FEE9F8F5}" destId="{F3B0837F-B580-46F1-9DD8-62F6CD62D012}" srcOrd="2" destOrd="0" presId="urn:microsoft.com/office/officeart/2005/8/layout/chart3"/>
    <dgm:cxn modelId="{7BF554A9-9B6D-4BE5-B145-292EA6407E06}" type="presParOf" srcId="{722C2340-1784-4A09-B3E1-31E0FEE9F8F5}" destId="{5F40BDE9-CC8F-49FC-8D7E-89F844C80584}" srcOrd="3" destOrd="0" presId="urn:microsoft.com/office/officeart/2005/8/layout/chart3"/>
    <dgm:cxn modelId="{CDCD300B-DB8E-4860-9007-4533513ED14B}" type="presParOf" srcId="{722C2340-1784-4A09-B3E1-31E0FEE9F8F5}" destId="{49DDB346-FE0B-4B44-8F8E-DC75D7EB7769}" srcOrd="4" destOrd="0" presId="urn:microsoft.com/office/officeart/2005/8/layout/chart3"/>
    <dgm:cxn modelId="{452A2D43-318E-493F-9179-3D283CD4938F}" type="presParOf" srcId="{722C2340-1784-4A09-B3E1-31E0FEE9F8F5}" destId="{DC715E3E-8137-4309-A702-0EDE02FD4865}"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748EC3-ADB1-4CC4-B3F6-1E68DCC29139}" type="doc">
      <dgm:prSet loTypeId="urn:microsoft.com/office/officeart/2008/layout/HalfCircleOrganizationChart" loCatId="hierarchy" qsTypeId="urn:microsoft.com/office/officeart/2005/8/quickstyle/simple1" qsCatId="simple" csTypeId="urn:microsoft.com/office/officeart/2005/8/colors/accent0_2" csCatId="mainScheme" phldr="1"/>
      <dgm:spPr/>
      <dgm:t>
        <a:bodyPr/>
        <a:lstStyle/>
        <a:p>
          <a:endParaRPr lang="en-GB"/>
        </a:p>
      </dgm:t>
    </dgm:pt>
    <dgm:pt modelId="{C42BB03D-64F9-4E5F-B549-DC79CF8A6573}">
      <dgm:prSet phldrT="[Text]"/>
      <dgm:spPr/>
      <dgm:t>
        <a:bodyPr/>
        <a:lstStyle/>
        <a:p>
          <a:r>
            <a:rPr lang="en-US" b="1" i="1" dirty="0"/>
            <a:t>Higher employee retention</a:t>
          </a:r>
          <a:endParaRPr lang="en-GB" b="1" i="1" dirty="0"/>
        </a:p>
      </dgm:t>
    </dgm:pt>
    <dgm:pt modelId="{D4CE3EB2-A176-4ACD-AABF-BD838B8392F7}">
      <dgm:prSet phldrT="[Text]"/>
      <dgm:spPr/>
      <dgm:t>
        <a:bodyPr/>
        <a:lstStyle/>
        <a:p>
          <a:r>
            <a:rPr lang="en-US" b="1" i="1" dirty="0"/>
            <a:t>Improved performance</a:t>
          </a:r>
          <a:endParaRPr lang="en-GB" b="1" i="1" dirty="0"/>
        </a:p>
      </dgm:t>
    </dgm:pt>
    <dgm:pt modelId="{0093081A-FBB0-42EA-84A1-70EE81C866D9}">
      <dgm:prSet phldrT="[Text]"/>
      <dgm:spPr/>
      <dgm:t>
        <a:bodyPr/>
        <a:lstStyle/>
        <a:p>
          <a:r>
            <a:rPr lang="en-US" b="1" i="1" dirty="0"/>
            <a:t>Better wellbeing</a:t>
          </a:r>
          <a:endParaRPr lang="en-GB" b="1" i="1" dirty="0"/>
        </a:p>
      </dgm:t>
    </dgm:pt>
    <dgm:pt modelId="{BF47B4C3-B9E4-481E-9A1E-7D307FB32953}" type="asst">
      <dgm:prSet phldrT="[Text]"/>
      <dgm:spPr/>
      <dgm:t>
        <a:bodyPr/>
        <a:lstStyle/>
        <a:p>
          <a:r>
            <a:rPr lang="en-US" b="1" i="1" dirty="0"/>
            <a:t>Emotional intelligence training</a:t>
          </a:r>
          <a:endParaRPr lang="en-GB" b="1" i="1" dirty="0"/>
        </a:p>
      </dgm:t>
    </dgm:pt>
    <dgm:pt modelId="{D400B94F-5F15-4403-8557-5C92D92FC5E0}">
      <dgm:prSet phldrT="[Text]"/>
      <dgm:spPr/>
      <dgm:t>
        <a:bodyPr/>
        <a:lstStyle/>
        <a:p>
          <a:r>
            <a:rPr lang="en-US" b="1" i="1" dirty="0"/>
            <a:t>Businesses</a:t>
          </a:r>
          <a:endParaRPr lang="en-GB" b="1" i="1" dirty="0"/>
        </a:p>
      </dgm:t>
    </dgm:pt>
    <dgm:pt modelId="{FA2E5CF5-341E-45EA-B843-6D480E4FDAF5}" type="sibTrans" cxnId="{233C7EEF-76D7-4DCF-8AB2-0F2814D367AF}">
      <dgm:prSet/>
      <dgm:spPr/>
      <dgm:t>
        <a:bodyPr/>
        <a:lstStyle/>
        <a:p>
          <a:endParaRPr lang="en-GB"/>
        </a:p>
      </dgm:t>
    </dgm:pt>
    <dgm:pt modelId="{85D9D77F-56B4-4C46-8E96-300B96BB8CF3}" type="parTrans" cxnId="{233C7EEF-76D7-4DCF-8AB2-0F2814D367AF}">
      <dgm:prSet/>
      <dgm:spPr/>
      <dgm:t>
        <a:bodyPr/>
        <a:lstStyle/>
        <a:p>
          <a:endParaRPr lang="en-GB"/>
        </a:p>
      </dgm:t>
    </dgm:pt>
    <dgm:pt modelId="{D16C4C9F-2F39-4D89-8562-80590B4DBC34}" type="sibTrans" cxnId="{C3148016-B2D1-498F-BB68-9560E0E13D63}">
      <dgm:prSet/>
      <dgm:spPr/>
      <dgm:t>
        <a:bodyPr/>
        <a:lstStyle/>
        <a:p>
          <a:endParaRPr lang="en-GB"/>
        </a:p>
      </dgm:t>
    </dgm:pt>
    <dgm:pt modelId="{CAFEE43C-E945-4EBE-A476-D7B76572749B}" type="parTrans" cxnId="{C3148016-B2D1-498F-BB68-9560E0E13D63}">
      <dgm:prSet/>
      <dgm:spPr/>
      <dgm:t>
        <a:bodyPr/>
        <a:lstStyle/>
        <a:p>
          <a:endParaRPr lang="en-GB" b="1" i="1"/>
        </a:p>
      </dgm:t>
    </dgm:pt>
    <dgm:pt modelId="{E7AAECBF-1176-424C-B0CF-D59105D42E26}" type="sibTrans" cxnId="{3CD634F6-DA54-45B0-BF12-FB8F6D58122C}">
      <dgm:prSet/>
      <dgm:spPr/>
      <dgm:t>
        <a:bodyPr/>
        <a:lstStyle/>
        <a:p>
          <a:endParaRPr lang="en-GB"/>
        </a:p>
      </dgm:t>
    </dgm:pt>
    <dgm:pt modelId="{4DEBC4C2-7DCA-48DE-BAB4-25F03A4A4C77}" type="parTrans" cxnId="{3CD634F6-DA54-45B0-BF12-FB8F6D58122C}">
      <dgm:prSet/>
      <dgm:spPr/>
      <dgm:t>
        <a:bodyPr/>
        <a:lstStyle/>
        <a:p>
          <a:endParaRPr lang="en-GB" b="1" i="1"/>
        </a:p>
      </dgm:t>
    </dgm:pt>
    <dgm:pt modelId="{4BC07879-73E6-409A-B0B1-5E14CA70F944}" type="sibTrans" cxnId="{29E7B319-A7E3-4F08-959E-660E568A5AFF}">
      <dgm:prSet/>
      <dgm:spPr/>
      <dgm:t>
        <a:bodyPr/>
        <a:lstStyle/>
        <a:p>
          <a:endParaRPr lang="en-GB"/>
        </a:p>
      </dgm:t>
    </dgm:pt>
    <dgm:pt modelId="{333D31E1-3CC0-4ED0-BEA5-8B68450F0265}" type="parTrans" cxnId="{29E7B319-A7E3-4F08-959E-660E568A5AFF}">
      <dgm:prSet/>
      <dgm:spPr/>
      <dgm:t>
        <a:bodyPr/>
        <a:lstStyle/>
        <a:p>
          <a:endParaRPr lang="en-GB" b="1" i="1"/>
        </a:p>
      </dgm:t>
    </dgm:pt>
    <dgm:pt modelId="{608A7276-BEF2-486E-BCA6-E441289F9F12}" type="sibTrans" cxnId="{A5FE4097-872D-447A-96F5-AAE14DCB2733}">
      <dgm:prSet/>
      <dgm:spPr/>
      <dgm:t>
        <a:bodyPr/>
        <a:lstStyle/>
        <a:p>
          <a:endParaRPr lang="en-GB"/>
        </a:p>
      </dgm:t>
    </dgm:pt>
    <dgm:pt modelId="{E10F35F0-B003-49D9-82A7-5DACE530FC9D}" type="parTrans" cxnId="{A5FE4097-872D-447A-96F5-AAE14DCB2733}">
      <dgm:prSet/>
      <dgm:spPr/>
      <dgm:t>
        <a:bodyPr/>
        <a:lstStyle/>
        <a:p>
          <a:endParaRPr lang="en-GB" b="1" i="1"/>
        </a:p>
      </dgm:t>
    </dgm:pt>
    <dgm:pt modelId="{C11F4DB8-0EE6-4ED3-8B24-99C6E9D86606}" type="pres">
      <dgm:prSet presAssocID="{81748EC3-ADB1-4CC4-B3F6-1E68DCC29139}" presName="Name0" presStyleCnt="0">
        <dgm:presLayoutVars>
          <dgm:orgChart val="1"/>
          <dgm:chPref val="1"/>
          <dgm:dir/>
          <dgm:animOne val="branch"/>
          <dgm:animLvl val="lvl"/>
          <dgm:resizeHandles/>
        </dgm:presLayoutVars>
      </dgm:prSet>
      <dgm:spPr/>
    </dgm:pt>
    <dgm:pt modelId="{FED6F5E5-F0EA-4F32-99C1-DEBF8C6E9DD0}" type="pres">
      <dgm:prSet presAssocID="{D400B94F-5F15-4403-8557-5C92D92FC5E0}" presName="hierRoot1" presStyleCnt="0">
        <dgm:presLayoutVars>
          <dgm:hierBranch val="init"/>
        </dgm:presLayoutVars>
      </dgm:prSet>
      <dgm:spPr/>
    </dgm:pt>
    <dgm:pt modelId="{48F5CE39-66C6-4D31-B0F7-EDEEF4B67F8B}" type="pres">
      <dgm:prSet presAssocID="{D400B94F-5F15-4403-8557-5C92D92FC5E0}" presName="rootComposite1" presStyleCnt="0"/>
      <dgm:spPr/>
    </dgm:pt>
    <dgm:pt modelId="{0E6C1427-EFCB-4D33-950C-3BCFEF31A90D}" type="pres">
      <dgm:prSet presAssocID="{D400B94F-5F15-4403-8557-5C92D92FC5E0}" presName="rootText1" presStyleLbl="alignAcc1" presStyleIdx="0" presStyleCnt="0">
        <dgm:presLayoutVars>
          <dgm:chPref val="3"/>
        </dgm:presLayoutVars>
      </dgm:prSet>
      <dgm:spPr/>
    </dgm:pt>
    <dgm:pt modelId="{DFC547A6-5EC3-42A7-B288-CA318D1AE43E}" type="pres">
      <dgm:prSet presAssocID="{D400B94F-5F15-4403-8557-5C92D92FC5E0}" presName="topArc1" presStyleLbl="parChTrans1D1" presStyleIdx="0" presStyleCnt="10"/>
      <dgm:spPr/>
    </dgm:pt>
    <dgm:pt modelId="{0DD38515-15F0-4C60-97A7-D7CA61C39869}" type="pres">
      <dgm:prSet presAssocID="{D400B94F-5F15-4403-8557-5C92D92FC5E0}" presName="bottomArc1" presStyleLbl="parChTrans1D1" presStyleIdx="1" presStyleCnt="10"/>
      <dgm:spPr/>
    </dgm:pt>
    <dgm:pt modelId="{3FAC1176-FEB0-4955-9B1D-9D8218EF91B7}" type="pres">
      <dgm:prSet presAssocID="{D400B94F-5F15-4403-8557-5C92D92FC5E0}" presName="topConnNode1" presStyleLbl="node1" presStyleIdx="0" presStyleCnt="0"/>
      <dgm:spPr/>
    </dgm:pt>
    <dgm:pt modelId="{A88B5789-011B-4128-B1C7-00A12F3993E8}" type="pres">
      <dgm:prSet presAssocID="{D400B94F-5F15-4403-8557-5C92D92FC5E0}" presName="hierChild2" presStyleCnt="0"/>
      <dgm:spPr/>
    </dgm:pt>
    <dgm:pt modelId="{485823D7-B0A2-443D-BE26-58F3FEEC682C}" type="pres">
      <dgm:prSet presAssocID="{333D31E1-3CC0-4ED0-BEA5-8B68450F0265}" presName="Name28" presStyleLbl="parChTrans1D2" presStyleIdx="0" presStyleCnt="4"/>
      <dgm:spPr/>
    </dgm:pt>
    <dgm:pt modelId="{C83CB519-43B5-4C78-84DD-E79F3AB4E58F}" type="pres">
      <dgm:prSet presAssocID="{0093081A-FBB0-42EA-84A1-70EE81C866D9}" presName="hierRoot2" presStyleCnt="0">
        <dgm:presLayoutVars>
          <dgm:hierBranch val="init"/>
        </dgm:presLayoutVars>
      </dgm:prSet>
      <dgm:spPr/>
    </dgm:pt>
    <dgm:pt modelId="{397C576B-DE40-402E-866D-C87C399FAF3C}" type="pres">
      <dgm:prSet presAssocID="{0093081A-FBB0-42EA-84A1-70EE81C866D9}" presName="rootComposite2" presStyleCnt="0"/>
      <dgm:spPr/>
    </dgm:pt>
    <dgm:pt modelId="{4A2BE46C-59C4-4925-ADF1-CB076A501FAC}" type="pres">
      <dgm:prSet presAssocID="{0093081A-FBB0-42EA-84A1-70EE81C866D9}" presName="rootText2" presStyleLbl="alignAcc1" presStyleIdx="0" presStyleCnt="0">
        <dgm:presLayoutVars>
          <dgm:chPref val="3"/>
        </dgm:presLayoutVars>
      </dgm:prSet>
      <dgm:spPr/>
    </dgm:pt>
    <dgm:pt modelId="{43CAC7E2-4803-461E-9827-D5A89857867E}" type="pres">
      <dgm:prSet presAssocID="{0093081A-FBB0-42EA-84A1-70EE81C866D9}" presName="topArc2" presStyleLbl="parChTrans1D1" presStyleIdx="2" presStyleCnt="10"/>
      <dgm:spPr/>
    </dgm:pt>
    <dgm:pt modelId="{D6D70AD1-3CD9-43CE-95C8-FBA3D53B1F50}" type="pres">
      <dgm:prSet presAssocID="{0093081A-FBB0-42EA-84A1-70EE81C866D9}" presName="bottomArc2" presStyleLbl="parChTrans1D1" presStyleIdx="3" presStyleCnt="10"/>
      <dgm:spPr/>
    </dgm:pt>
    <dgm:pt modelId="{63E88D09-18F3-4617-9BB7-AB1A5B9445EF}" type="pres">
      <dgm:prSet presAssocID="{0093081A-FBB0-42EA-84A1-70EE81C866D9}" presName="topConnNode2" presStyleLbl="node2" presStyleIdx="0" presStyleCnt="0"/>
      <dgm:spPr/>
    </dgm:pt>
    <dgm:pt modelId="{544343E0-AC8B-476B-A8D2-6AD2E5BA5C87}" type="pres">
      <dgm:prSet presAssocID="{0093081A-FBB0-42EA-84A1-70EE81C866D9}" presName="hierChild4" presStyleCnt="0"/>
      <dgm:spPr/>
    </dgm:pt>
    <dgm:pt modelId="{74077871-BFF0-4419-9663-23D2991495C1}" type="pres">
      <dgm:prSet presAssocID="{0093081A-FBB0-42EA-84A1-70EE81C866D9}" presName="hierChild5" presStyleCnt="0"/>
      <dgm:spPr/>
    </dgm:pt>
    <dgm:pt modelId="{F8C2F8A2-D8DA-4B42-89CD-41DA3BFFA585}" type="pres">
      <dgm:prSet presAssocID="{4DEBC4C2-7DCA-48DE-BAB4-25F03A4A4C77}" presName="Name28" presStyleLbl="parChTrans1D2" presStyleIdx="1" presStyleCnt="4"/>
      <dgm:spPr/>
    </dgm:pt>
    <dgm:pt modelId="{47BCB850-A076-4E69-B559-9ECE39703B4A}" type="pres">
      <dgm:prSet presAssocID="{D4CE3EB2-A176-4ACD-AABF-BD838B8392F7}" presName="hierRoot2" presStyleCnt="0">
        <dgm:presLayoutVars>
          <dgm:hierBranch val="init"/>
        </dgm:presLayoutVars>
      </dgm:prSet>
      <dgm:spPr/>
    </dgm:pt>
    <dgm:pt modelId="{AC9A16B6-365F-4621-9074-4C157BA03D44}" type="pres">
      <dgm:prSet presAssocID="{D4CE3EB2-A176-4ACD-AABF-BD838B8392F7}" presName="rootComposite2" presStyleCnt="0"/>
      <dgm:spPr/>
    </dgm:pt>
    <dgm:pt modelId="{C27227EA-6FA5-40CA-BEDF-295E77D05E2D}" type="pres">
      <dgm:prSet presAssocID="{D4CE3EB2-A176-4ACD-AABF-BD838B8392F7}" presName="rootText2" presStyleLbl="alignAcc1" presStyleIdx="0" presStyleCnt="0">
        <dgm:presLayoutVars>
          <dgm:chPref val="3"/>
        </dgm:presLayoutVars>
      </dgm:prSet>
      <dgm:spPr/>
    </dgm:pt>
    <dgm:pt modelId="{33B22591-86E3-4D14-9A1E-3837185F56F6}" type="pres">
      <dgm:prSet presAssocID="{D4CE3EB2-A176-4ACD-AABF-BD838B8392F7}" presName="topArc2" presStyleLbl="parChTrans1D1" presStyleIdx="4" presStyleCnt="10"/>
      <dgm:spPr/>
    </dgm:pt>
    <dgm:pt modelId="{239897FE-9B5D-4D71-B9F3-44623926B9E1}" type="pres">
      <dgm:prSet presAssocID="{D4CE3EB2-A176-4ACD-AABF-BD838B8392F7}" presName="bottomArc2" presStyleLbl="parChTrans1D1" presStyleIdx="5" presStyleCnt="10"/>
      <dgm:spPr/>
    </dgm:pt>
    <dgm:pt modelId="{B0B450D4-D584-44E9-94D9-F679CF107139}" type="pres">
      <dgm:prSet presAssocID="{D4CE3EB2-A176-4ACD-AABF-BD838B8392F7}" presName="topConnNode2" presStyleLbl="node2" presStyleIdx="0" presStyleCnt="0"/>
      <dgm:spPr/>
    </dgm:pt>
    <dgm:pt modelId="{73D8FE72-9C17-46EE-B6EB-D7170945888E}" type="pres">
      <dgm:prSet presAssocID="{D4CE3EB2-A176-4ACD-AABF-BD838B8392F7}" presName="hierChild4" presStyleCnt="0"/>
      <dgm:spPr/>
    </dgm:pt>
    <dgm:pt modelId="{2910AB11-2856-4B10-8751-082DFC822071}" type="pres">
      <dgm:prSet presAssocID="{D4CE3EB2-A176-4ACD-AABF-BD838B8392F7}" presName="hierChild5" presStyleCnt="0"/>
      <dgm:spPr/>
    </dgm:pt>
    <dgm:pt modelId="{BBCDF8AC-6264-4273-ACB7-E817FD79892E}" type="pres">
      <dgm:prSet presAssocID="{CAFEE43C-E945-4EBE-A476-D7B76572749B}" presName="Name28" presStyleLbl="parChTrans1D2" presStyleIdx="2" presStyleCnt="4"/>
      <dgm:spPr/>
    </dgm:pt>
    <dgm:pt modelId="{C851E90A-D3F4-4F3D-892B-6C39A93A1CA2}" type="pres">
      <dgm:prSet presAssocID="{C42BB03D-64F9-4E5F-B549-DC79CF8A6573}" presName="hierRoot2" presStyleCnt="0">
        <dgm:presLayoutVars>
          <dgm:hierBranch val="init"/>
        </dgm:presLayoutVars>
      </dgm:prSet>
      <dgm:spPr/>
    </dgm:pt>
    <dgm:pt modelId="{D34AEC1D-19DD-4A31-8983-A107AEB6549C}" type="pres">
      <dgm:prSet presAssocID="{C42BB03D-64F9-4E5F-B549-DC79CF8A6573}" presName="rootComposite2" presStyleCnt="0"/>
      <dgm:spPr/>
    </dgm:pt>
    <dgm:pt modelId="{CAF9E2AF-4B65-446D-AD6E-1BFCAE3E55CE}" type="pres">
      <dgm:prSet presAssocID="{C42BB03D-64F9-4E5F-B549-DC79CF8A6573}" presName="rootText2" presStyleLbl="alignAcc1" presStyleIdx="0" presStyleCnt="0">
        <dgm:presLayoutVars>
          <dgm:chPref val="3"/>
        </dgm:presLayoutVars>
      </dgm:prSet>
      <dgm:spPr/>
    </dgm:pt>
    <dgm:pt modelId="{7F82EFC6-2BC0-446E-B46C-D2F4DC8419D3}" type="pres">
      <dgm:prSet presAssocID="{C42BB03D-64F9-4E5F-B549-DC79CF8A6573}" presName="topArc2" presStyleLbl="parChTrans1D1" presStyleIdx="6" presStyleCnt="10"/>
      <dgm:spPr/>
    </dgm:pt>
    <dgm:pt modelId="{9AC61F01-21AE-4D61-A9A3-61B70A2A2F93}" type="pres">
      <dgm:prSet presAssocID="{C42BB03D-64F9-4E5F-B549-DC79CF8A6573}" presName="bottomArc2" presStyleLbl="parChTrans1D1" presStyleIdx="7" presStyleCnt="10"/>
      <dgm:spPr/>
    </dgm:pt>
    <dgm:pt modelId="{7EF6C444-676E-47E7-B8E7-5255514091A8}" type="pres">
      <dgm:prSet presAssocID="{C42BB03D-64F9-4E5F-B549-DC79CF8A6573}" presName="topConnNode2" presStyleLbl="node2" presStyleIdx="0" presStyleCnt="0"/>
      <dgm:spPr/>
    </dgm:pt>
    <dgm:pt modelId="{8E9BA260-D99A-40DD-865A-6B196F811352}" type="pres">
      <dgm:prSet presAssocID="{C42BB03D-64F9-4E5F-B549-DC79CF8A6573}" presName="hierChild4" presStyleCnt="0"/>
      <dgm:spPr/>
    </dgm:pt>
    <dgm:pt modelId="{842AD06A-67B5-4CA8-A7B4-751437E887CC}" type="pres">
      <dgm:prSet presAssocID="{C42BB03D-64F9-4E5F-B549-DC79CF8A6573}" presName="hierChild5" presStyleCnt="0"/>
      <dgm:spPr/>
    </dgm:pt>
    <dgm:pt modelId="{D2B5B344-8BC9-4219-83A8-9E7F271CE5E5}" type="pres">
      <dgm:prSet presAssocID="{D400B94F-5F15-4403-8557-5C92D92FC5E0}" presName="hierChild3" presStyleCnt="0"/>
      <dgm:spPr/>
    </dgm:pt>
    <dgm:pt modelId="{D328442E-AFDC-4660-8267-E3E338569C38}" type="pres">
      <dgm:prSet presAssocID="{E10F35F0-B003-49D9-82A7-5DACE530FC9D}" presName="Name101" presStyleLbl="parChTrans1D2" presStyleIdx="3" presStyleCnt="4"/>
      <dgm:spPr/>
    </dgm:pt>
    <dgm:pt modelId="{C4451AD0-FFE0-4D8E-B8A4-11027C0CCAB7}" type="pres">
      <dgm:prSet presAssocID="{BF47B4C3-B9E4-481E-9A1E-7D307FB32953}" presName="hierRoot3" presStyleCnt="0">
        <dgm:presLayoutVars>
          <dgm:hierBranch val="init"/>
        </dgm:presLayoutVars>
      </dgm:prSet>
      <dgm:spPr/>
    </dgm:pt>
    <dgm:pt modelId="{8B7E6CAA-E9A4-46A8-A42A-C0E058026AEA}" type="pres">
      <dgm:prSet presAssocID="{BF47B4C3-B9E4-481E-9A1E-7D307FB32953}" presName="rootComposite3" presStyleCnt="0"/>
      <dgm:spPr/>
    </dgm:pt>
    <dgm:pt modelId="{BE98D7A0-C1AC-445F-9C3D-49959ABAD5F4}" type="pres">
      <dgm:prSet presAssocID="{BF47B4C3-B9E4-481E-9A1E-7D307FB32953}" presName="rootText3" presStyleLbl="alignAcc1" presStyleIdx="0" presStyleCnt="0">
        <dgm:presLayoutVars>
          <dgm:chPref val="3"/>
        </dgm:presLayoutVars>
      </dgm:prSet>
      <dgm:spPr/>
    </dgm:pt>
    <dgm:pt modelId="{748F867F-2677-4F58-B31D-B05F8EC0FFFA}" type="pres">
      <dgm:prSet presAssocID="{BF47B4C3-B9E4-481E-9A1E-7D307FB32953}" presName="topArc3" presStyleLbl="parChTrans1D1" presStyleIdx="8" presStyleCnt="10"/>
      <dgm:spPr/>
    </dgm:pt>
    <dgm:pt modelId="{59CF9412-2795-4957-BD67-EAA883A215FA}" type="pres">
      <dgm:prSet presAssocID="{BF47B4C3-B9E4-481E-9A1E-7D307FB32953}" presName="bottomArc3" presStyleLbl="parChTrans1D1" presStyleIdx="9" presStyleCnt="10"/>
      <dgm:spPr/>
    </dgm:pt>
    <dgm:pt modelId="{A1B61A99-942E-4A5F-AA7E-FFD2F8BC3DD4}" type="pres">
      <dgm:prSet presAssocID="{BF47B4C3-B9E4-481E-9A1E-7D307FB32953}" presName="topConnNode3" presStyleLbl="asst1" presStyleIdx="0" presStyleCnt="0"/>
      <dgm:spPr/>
    </dgm:pt>
    <dgm:pt modelId="{0A8D7ABB-BCF4-48CB-AE13-F3F11FB5B4D9}" type="pres">
      <dgm:prSet presAssocID="{BF47B4C3-B9E4-481E-9A1E-7D307FB32953}" presName="hierChild6" presStyleCnt="0"/>
      <dgm:spPr/>
    </dgm:pt>
    <dgm:pt modelId="{7DF6B538-9C63-4873-AE5E-AF5638AA7B78}" type="pres">
      <dgm:prSet presAssocID="{BF47B4C3-B9E4-481E-9A1E-7D307FB32953}" presName="hierChild7" presStyleCnt="0"/>
      <dgm:spPr/>
    </dgm:pt>
  </dgm:ptLst>
  <dgm:cxnLst>
    <dgm:cxn modelId="{B7AE2D08-320B-4573-88E2-50898BAC0255}" type="presOf" srcId="{BF47B4C3-B9E4-481E-9A1E-7D307FB32953}" destId="{A1B61A99-942E-4A5F-AA7E-FFD2F8BC3DD4}" srcOrd="1" destOrd="0" presId="urn:microsoft.com/office/officeart/2008/layout/HalfCircleOrganizationChart"/>
    <dgm:cxn modelId="{C3148016-B2D1-498F-BB68-9560E0E13D63}" srcId="{D400B94F-5F15-4403-8557-5C92D92FC5E0}" destId="{C42BB03D-64F9-4E5F-B549-DC79CF8A6573}" srcOrd="3" destOrd="0" parTransId="{CAFEE43C-E945-4EBE-A476-D7B76572749B}" sibTransId="{D16C4C9F-2F39-4D89-8562-80590B4DBC34}"/>
    <dgm:cxn modelId="{EB5C5119-10E3-4A62-8F64-44E3BCA3E068}" type="presOf" srcId="{C42BB03D-64F9-4E5F-B549-DC79CF8A6573}" destId="{CAF9E2AF-4B65-446D-AD6E-1BFCAE3E55CE}" srcOrd="0" destOrd="0" presId="urn:microsoft.com/office/officeart/2008/layout/HalfCircleOrganizationChart"/>
    <dgm:cxn modelId="{29E7B319-A7E3-4F08-959E-660E568A5AFF}" srcId="{D400B94F-5F15-4403-8557-5C92D92FC5E0}" destId="{0093081A-FBB0-42EA-84A1-70EE81C866D9}" srcOrd="1" destOrd="0" parTransId="{333D31E1-3CC0-4ED0-BEA5-8B68450F0265}" sibTransId="{4BC07879-73E6-409A-B0B1-5E14CA70F944}"/>
    <dgm:cxn modelId="{D7BEF527-E2DD-41A1-B33E-EE0DED103ECF}" type="presOf" srcId="{4DEBC4C2-7DCA-48DE-BAB4-25F03A4A4C77}" destId="{F8C2F8A2-D8DA-4B42-89CD-41DA3BFFA585}" srcOrd="0" destOrd="0" presId="urn:microsoft.com/office/officeart/2008/layout/HalfCircleOrganizationChart"/>
    <dgm:cxn modelId="{89F7732F-1824-4231-B428-3FEF02132ED1}" type="presOf" srcId="{333D31E1-3CC0-4ED0-BEA5-8B68450F0265}" destId="{485823D7-B0A2-443D-BE26-58F3FEEC682C}" srcOrd="0" destOrd="0" presId="urn:microsoft.com/office/officeart/2008/layout/HalfCircleOrganizationChart"/>
    <dgm:cxn modelId="{4B332634-D3CA-4629-8304-B3021D975C80}" type="presOf" srcId="{D400B94F-5F15-4403-8557-5C92D92FC5E0}" destId="{0E6C1427-EFCB-4D33-950C-3BCFEF31A90D}" srcOrd="0" destOrd="0" presId="urn:microsoft.com/office/officeart/2008/layout/HalfCircleOrganizationChart"/>
    <dgm:cxn modelId="{F00A8261-E79A-4BEA-96FA-CA5027FADB8E}" type="presOf" srcId="{81748EC3-ADB1-4CC4-B3F6-1E68DCC29139}" destId="{C11F4DB8-0EE6-4ED3-8B24-99C6E9D86606}" srcOrd="0" destOrd="0" presId="urn:microsoft.com/office/officeart/2008/layout/HalfCircleOrganizationChart"/>
    <dgm:cxn modelId="{7536C564-EC83-4FB4-BF0B-7485B3AED66F}" type="presOf" srcId="{D400B94F-5F15-4403-8557-5C92D92FC5E0}" destId="{3FAC1176-FEB0-4955-9B1D-9D8218EF91B7}" srcOrd="1" destOrd="0" presId="urn:microsoft.com/office/officeart/2008/layout/HalfCircleOrganizationChart"/>
    <dgm:cxn modelId="{3B580C6D-B775-4A43-980B-BF29050FF4F1}" type="presOf" srcId="{CAFEE43C-E945-4EBE-A476-D7B76572749B}" destId="{BBCDF8AC-6264-4273-ACB7-E817FD79892E}" srcOrd="0" destOrd="0" presId="urn:microsoft.com/office/officeart/2008/layout/HalfCircleOrganizationChart"/>
    <dgm:cxn modelId="{84DEE350-86EF-422F-875A-532ED416A300}" type="presOf" srcId="{BF47B4C3-B9E4-481E-9A1E-7D307FB32953}" destId="{BE98D7A0-C1AC-445F-9C3D-49959ABAD5F4}" srcOrd="0" destOrd="0" presId="urn:microsoft.com/office/officeart/2008/layout/HalfCircleOrganizationChart"/>
    <dgm:cxn modelId="{27FA6E95-0FE5-44FF-9A08-D5C315CF2AD1}" type="presOf" srcId="{D4CE3EB2-A176-4ACD-AABF-BD838B8392F7}" destId="{C27227EA-6FA5-40CA-BEDF-295E77D05E2D}" srcOrd="0" destOrd="0" presId="urn:microsoft.com/office/officeart/2008/layout/HalfCircleOrganizationChart"/>
    <dgm:cxn modelId="{A5FE4097-872D-447A-96F5-AAE14DCB2733}" srcId="{D400B94F-5F15-4403-8557-5C92D92FC5E0}" destId="{BF47B4C3-B9E4-481E-9A1E-7D307FB32953}" srcOrd="0" destOrd="0" parTransId="{E10F35F0-B003-49D9-82A7-5DACE530FC9D}" sibTransId="{608A7276-BEF2-486E-BCA6-E441289F9F12}"/>
    <dgm:cxn modelId="{9589DDA2-3FED-42AD-B362-7C036B411061}" type="presOf" srcId="{E10F35F0-B003-49D9-82A7-5DACE530FC9D}" destId="{D328442E-AFDC-4660-8267-E3E338569C38}" srcOrd="0" destOrd="0" presId="urn:microsoft.com/office/officeart/2008/layout/HalfCircleOrganizationChart"/>
    <dgm:cxn modelId="{DBBC3DA3-8008-4AF0-9CB0-652ABD458098}" type="presOf" srcId="{C42BB03D-64F9-4E5F-B549-DC79CF8A6573}" destId="{7EF6C444-676E-47E7-B8E7-5255514091A8}" srcOrd="1" destOrd="0" presId="urn:microsoft.com/office/officeart/2008/layout/HalfCircleOrganizationChart"/>
    <dgm:cxn modelId="{2B3FE6B4-2F0E-43C7-AF0A-EFC658F4A6FD}" type="presOf" srcId="{0093081A-FBB0-42EA-84A1-70EE81C866D9}" destId="{63E88D09-18F3-4617-9BB7-AB1A5B9445EF}" srcOrd="1" destOrd="0" presId="urn:microsoft.com/office/officeart/2008/layout/HalfCircleOrganizationChart"/>
    <dgm:cxn modelId="{9193B3E0-7702-41A2-9668-FD8F715953BF}" type="presOf" srcId="{D4CE3EB2-A176-4ACD-AABF-BD838B8392F7}" destId="{B0B450D4-D584-44E9-94D9-F679CF107139}" srcOrd="1" destOrd="0" presId="urn:microsoft.com/office/officeart/2008/layout/HalfCircleOrganizationChart"/>
    <dgm:cxn modelId="{233C7EEF-76D7-4DCF-8AB2-0F2814D367AF}" srcId="{81748EC3-ADB1-4CC4-B3F6-1E68DCC29139}" destId="{D400B94F-5F15-4403-8557-5C92D92FC5E0}" srcOrd="0" destOrd="0" parTransId="{85D9D77F-56B4-4C46-8E96-300B96BB8CF3}" sibTransId="{FA2E5CF5-341E-45EA-B843-6D480E4FDAF5}"/>
    <dgm:cxn modelId="{F0B89DF2-E883-49AE-83FD-406D47B149F2}" type="presOf" srcId="{0093081A-FBB0-42EA-84A1-70EE81C866D9}" destId="{4A2BE46C-59C4-4925-ADF1-CB076A501FAC}" srcOrd="0" destOrd="0" presId="urn:microsoft.com/office/officeart/2008/layout/HalfCircleOrganizationChart"/>
    <dgm:cxn modelId="{3CD634F6-DA54-45B0-BF12-FB8F6D58122C}" srcId="{D400B94F-5F15-4403-8557-5C92D92FC5E0}" destId="{D4CE3EB2-A176-4ACD-AABF-BD838B8392F7}" srcOrd="2" destOrd="0" parTransId="{4DEBC4C2-7DCA-48DE-BAB4-25F03A4A4C77}" sibTransId="{E7AAECBF-1176-424C-B0CF-D59105D42E26}"/>
    <dgm:cxn modelId="{5A44A606-C0D3-4BC5-9997-F0B33C5FA5FE}" type="presParOf" srcId="{C11F4DB8-0EE6-4ED3-8B24-99C6E9D86606}" destId="{FED6F5E5-F0EA-4F32-99C1-DEBF8C6E9DD0}" srcOrd="0" destOrd="0" presId="urn:microsoft.com/office/officeart/2008/layout/HalfCircleOrganizationChart"/>
    <dgm:cxn modelId="{8206FE68-9C18-4EC9-BCC6-F05540A29157}" type="presParOf" srcId="{FED6F5E5-F0EA-4F32-99C1-DEBF8C6E9DD0}" destId="{48F5CE39-66C6-4D31-B0F7-EDEEF4B67F8B}" srcOrd="0" destOrd="0" presId="urn:microsoft.com/office/officeart/2008/layout/HalfCircleOrganizationChart"/>
    <dgm:cxn modelId="{C938B832-077B-4707-8D1C-3A0C908971E3}" type="presParOf" srcId="{48F5CE39-66C6-4D31-B0F7-EDEEF4B67F8B}" destId="{0E6C1427-EFCB-4D33-950C-3BCFEF31A90D}" srcOrd="0" destOrd="0" presId="urn:microsoft.com/office/officeart/2008/layout/HalfCircleOrganizationChart"/>
    <dgm:cxn modelId="{DBB71218-4BCE-4C1A-B48F-DFE7458EC800}" type="presParOf" srcId="{48F5CE39-66C6-4D31-B0F7-EDEEF4B67F8B}" destId="{DFC547A6-5EC3-42A7-B288-CA318D1AE43E}" srcOrd="1" destOrd="0" presId="urn:microsoft.com/office/officeart/2008/layout/HalfCircleOrganizationChart"/>
    <dgm:cxn modelId="{50541A3F-4706-4791-83B6-7441265F3B28}" type="presParOf" srcId="{48F5CE39-66C6-4D31-B0F7-EDEEF4B67F8B}" destId="{0DD38515-15F0-4C60-97A7-D7CA61C39869}" srcOrd="2" destOrd="0" presId="urn:microsoft.com/office/officeart/2008/layout/HalfCircleOrganizationChart"/>
    <dgm:cxn modelId="{AE43EADA-1451-4D70-BE1E-CD18572A5839}" type="presParOf" srcId="{48F5CE39-66C6-4D31-B0F7-EDEEF4B67F8B}" destId="{3FAC1176-FEB0-4955-9B1D-9D8218EF91B7}" srcOrd="3" destOrd="0" presId="urn:microsoft.com/office/officeart/2008/layout/HalfCircleOrganizationChart"/>
    <dgm:cxn modelId="{48B7C56E-A692-483A-AC10-000FDD77D1E8}" type="presParOf" srcId="{FED6F5E5-F0EA-4F32-99C1-DEBF8C6E9DD0}" destId="{A88B5789-011B-4128-B1C7-00A12F3993E8}" srcOrd="1" destOrd="0" presId="urn:microsoft.com/office/officeart/2008/layout/HalfCircleOrganizationChart"/>
    <dgm:cxn modelId="{82D94343-5F83-48CE-A9FD-31C030A69EDD}" type="presParOf" srcId="{A88B5789-011B-4128-B1C7-00A12F3993E8}" destId="{485823D7-B0A2-443D-BE26-58F3FEEC682C}" srcOrd="0" destOrd="0" presId="urn:microsoft.com/office/officeart/2008/layout/HalfCircleOrganizationChart"/>
    <dgm:cxn modelId="{30017EB3-FBD6-4225-8556-37D2FD58F051}" type="presParOf" srcId="{A88B5789-011B-4128-B1C7-00A12F3993E8}" destId="{C83CB519-43B5-4C78-84DD-E79F3AB4E58F}" srcOrd="1" destOrd="0" presId="urn:microsoft.com/office/officeart/2008/layout/HalfCircleOrganizationChart"/>
    <dgm:cxn modelId="{8FC7383F-9ADD-4648-B93C-EBBBE099B285}" type="presParOf" srcId="{C83CB519-43B5-4C78-84DD-E79F3AB4E58F}" destId="{397C576B-DE40-402E-866D-C87C399FAF3C}" srcOrd="0" destOrd="0" presId="urn:microsoft.com/office/officeart/2008/layout/HalfCircleOrganizationChart"/>
    <dgm:cxn modelId="{B024B416-5710-4B79-B7DB-F50B6C47FF3C}" type="presParOf" srcId="{397C576B-DE40-402E-866D-C87C399FAF3C}" destId="{4A2BE46C-59C4-4925-ADF1-CB076A501FAC}" srcOrd="0" destOrd="0" presId="urn:microsoft.com/office/officeart/2008/layout/HalfCircleOrganizationChart"/>
    <dgm:cxn modelId="{6FBF0656-A7C2-433A-BC9B-B586DA0734E9}" type="presParOf" srcId="{397C576B-DE40-402E-866D-C87C399FAF3C}" destId="{43CAC7E2-4803-461E-9827-D5A89857867E}" srcOrd="1" destOrd="0" presId="urn:microsoft.com/office/officeart/2008/layout/HalfCircleOrganizationChart"/>
    <dgm:cxn modelId="{62650289-B709-4117-ADA7-8513979E124C}" type="presParOf" srcId="{397C576B-DE40-402E-866D-C87C399FAF3C}" destId="{D6D70AD1-3CD9-43CE-95C8-FBA3D53B1F50}" srcOrd="2" destOrd="0" presId="urn:microsoft.com/office/officeart/2008/layout/HalfCircleOrganizationChart"/>
    <dgm:cxn modelId="{E17F6D33-44FB-43CA-8894-3A077671F8D0}" type="presParOf" srcId="{397C576B-DE40-402E-866D-C87C399FAF3C}" destId="{63E88D09-18F3-4617-9BB7-AB1A5B9445EF}" srcOrd="3" destOrd="0" presId="urn:microsoft.com/office/officeart/2008/layout/HalfCircleOrganizationChart"/>
    <dgm:cxn modelId="{E27410C8-8D56-4D68-BBDB-96901E0C6E9B}" type="presParOf" srcId="{C83CB519-43B5-4C78-84DD-E79F3AB4E58F}" destId="{544343E0-AC8B-476B-A8D2-6AD2E5BA5C87}" srcOrd="1" destOrd="0" presId="urn:microsoft.com/office/officeart/2008/layout/HalfCircleOrganizationChart"/>
    <dgm:cxn modelId="{5578204C-D28D-4219-A619-4CDFD13911DF}" type="presParOf" srcId="{C83CB519-43B5-4C78-84DD-E79F3AB4E58F}" destId="{74077871-BFF0-4419-9663-23D2991495C1}" srcOrd="2" destOrd="0" presId="urn:microsoft.com/office/officeart/2008/layout/HalfCircleOrganizationChart"/>
    <dgm:cxn modelId="{499C82DE-1C02-460D-8C13-09E838CBA613}" type="presParOf" srcId="{A88B5789-011B-4128-B1C7-00A12F3993E8}" destId="{F8C2F8A2-D8DA-4B42-89CD-41DA3BFFA585}" srcOrd="2" destOrd="0" presId="urn:microsoft.com/office/officeart/2008/layout/HalfCircleOrganizationChart"/>
    <dgm:cxn modelId="{252970E1-1AC9-4C46-BB6A-4FB939A890CF}" type="presParOf" srcId="{A88B5789-011B-4128-B1C7-00A12F3993E8}" destId="{47BCB850-A076-4E69-B559-9ECE39703B4A}" srcOrd="3" destOrd="0" presId="urn:microsoft.com/office/officeart/2008/layout/HalfCircleOrganizationChart"/>
    <dgm:cxn modelId="{27153259-6B7D-412C-9EA5-CA730DF1D4AC}" type="presParOf" srcId="{47BCB850-A076-4E69-B559-9ECE39703B4A}" destId="{AC9A16B6-365F-4621-9074-4C157BA03D44}" srcOrd="0" destOrd="0" presId="urn:microsoft.com/office/officeart/2008/layout/HalfCircleOrganizationChart"/>
    <dgm:cxn modelId="{31CE514B-CA6A-4E28-A79D-510E8428B9BA}" type="presParOf" srcId="{AC9A16B6-365F-4621-9074-4C157BA03D44}" destId="{C27227EA-6FA5-40CA-BEDF-295E77D05E2D}" srcOrd="0" destOrd="0" presId="urn:microsoft.com/office/officeart/2008/layout/HalfCircleOrganizationChart"/>
    <dgm:cxn modelId="{74C7F02C-1AAE-4759-ACA9-B7394AA68E7A}" type="presParOf" srcId="{AC9A16B6-365F-4621-9074-4C157BA03D44}" destId="{33B22591-86E3-4D14-9A1E-3837185F56F6}" srcOrd="1" destOrd="0" presId="urn:microsoft.com/office/officeart/2008/layout/HalfCircleOrganizationChart"/>
    <dgm:cxn modelId="{9AD26B30-530F-41F9-AF53-6321E7AE38FD}" type="presParOf" srcId="{AC9A16B6-365F-4621-9074-4C157BA03D44}" destId="{239897FE-9B5D-4D71-B9F3-44623926B9E1}" srcOrd="2" destOrd="0" presId="urn:microsoft.com/office/officeart/2008/layout/HalfCircleOrganizationChart"/>
    <dgm:cxn modelId="{AF4559CB-6EDE-4931-925F-AB6DFE8894C9}" type="presParOf" srcId="{AC9A16B6-365F-4621-9074-4C157BA03D44}" destId="{B0B450D4-D584-44E9-94D9-F679CF107139}" srcOrd="3" destOrd="0" presId="urn:microsoft.com/office/officeart/2008/layout/HalfCircleOrganizationChart"/>
    <dgm:cxn modelId="{EFEA330F-5811-46D3-BD95-B28CADD4D0F6}" type="presParOf" srcId="{47BCB850-A076-4E69-B559-9ECE39703B4A}" destId="{73D8FE72-9C17-46EE-B6EB-D7170945888E}" srcOrd="1" destOrd="0" presId="urn:microsoft.com/office/officeart/2008/layout/HalfCircleOrganizationChart"/>
    <dgm:cxn modelId="{E376791E-66D4-4828-9498-FAC9C112CB47}" type="presParOf" srcId="{47BCB850-A076-4E69-B559-9ECE39703B4A}" destId="{2910AB11-2856-4B10-8751-082DFC822071}" srcOrd="2" destOrd="0" presId="urn:microsoft.com/office/officeart/2008/layout/HalfCircleOrganizationChart"/>
    <dgm:cxn modelId="{7B907944-9D6A-4FD8-B035-9CED8765778F}" type="presParOf" srcId="{A88B5789-011B-4128-B1C7-00A12F3993E8}" destId="{BBCDF8AC-6264-4273-ACB7-E817FD79892E}" srcOrd="4" destOrd="0" presId="urn:microsoft.com/office/officeart/2008/layout/HalfCircleOrganizationChart"/>
    <dgm:cxn modelId="{B788C810-FC11-484C-BAE3-A382B9D11D8C}" type="presParOf" srcId="{A88B5789-011B-4128-B1C7-00A12F3993E8}" destId="{C851E90A-D3F4-4F3D-892B-6C39A93A1CA2}" srcOrd="5" destOrd="0" presId="urn:microsoft.com/office/officeart/2008/layout/HalfCircleOrganizationChart"/>
    <dgm:cxn modelId="{ED911788-475E-463D-BA70-C2A7CDFC91B8}" type="presParOf" srcId="{C851E90A-D3F4-4F3D-892B-6C39A93A1CA2}" destId="{D34AEC1D-19DD-4A31-8983-A107AEB6549C}" srcOrd="0" destOrd="0" presId="urn:microsoft.com/office/officeart/2008/layout/HalfCircleOrganizationChart"/>
    <dgm:cxn modelId="{BDE3A686-1CB0-4113-A24A-B06D25B315BA}" type="presParOf" srcId="{D34AEC1D-19DD-4A31-8983-A107AEB6549C}" destId="{CAF9E2AF-4B65-446D-AD6E-1BFCAE3E55CE}" srcOrd="0" destOrd="0" presId="urn:microsoft.com/office/officeart/2008/layout/HalfCircleOrganizationChart"/>
    <dgm:cxn modelId="{F62E44E6-7840-4772-B11A-3DB5B1E379BE}" type="presParOf" srcId="{D34AEC1D-19DD-4A31-8983-A107AEB6549C}" destId="{7F82EFC6-2BC0-446E-B46C-D2F4DC8419D3}" srcOrd="1" destOrd="0" presId="urn:microsoft.com/office/officeart/2008/layout/HalfCircleOrganizationChart"/>
    <dgm:cxn modelId="{E750D16D-0F91-4058-BFCE-9B2D12292B44}" type="presParOf" srcId="{D34AEC1D-19DD-4A31-8983-A107AEB6549C}" destId="{9AC61F01-21AE-4D61-A9A3-61B70A2A2F93}" srcOrd="2" destOrd="0" presId="urn:microsoft.com/office/officeart/2008/layout/HalfCircleOrganizationChart"/>
    <dgm:cxn modelId="{BDAFEFE3-8A1E-4575-B515-A98FDC511A10}" type="presParOf" srcId="{D34AEC1D-19DD-4A31-8983-A107AEB6549C}" destId="{7EF6C444-676E-47E7-B8E7-5255514091A8}" srcOrd="3" destOrd="0" presId="urn:microsoft.com/office/officeart/2008/layout/HalfCircleOrganizationChart"/>
    <dgm:cxn modelId="{6D1D69E2-C6A2-45BB-8933-074279922213}" type="presParOf" srcId="{C851E90A-D3F4-4F3D-892B-6C39A93A1CA2}" destId="{8E9BA260-D99A-40DD-865A-6B196F811352}" srcOrd="1" destOrd="0" presId="urn:microsoft.com/office/officeart/2008/layout/HalfCircleOrganizationChart"/>
    <dgm:cxn modelId="{D914FFEB-6ED1-4D62-A7BF-A6F26E342DC6}" type="presParOf" srcId="{C851E90A-D3F4-4F3D-892B-6C39A93A1CA2}" destId="{842AD06A-67B5-4CA8-A7B4-751437E887CC}" srcOrd="2" destOrd="0" presId="urn:microsoft.com/office/officeart/2008/layout/HalfCircleOrganizationChart"/>
    <dgm:cxn modelId="{31C7376D-99E9-4638-A828-F408AD0506CC}" type="presParOf" srcId="{FED6F5E5-F0EA-4F32-99C1-DEBF8C6E9DD0}" destId="{D2B5B344-8BC9-4219-83A8-9E7F271CE5E5}" srcOrd="2" destOrd="0" presId="urn:microsoft.com/office/officeart/2008/layout/HalfCircleOrganizationChart"/>
    <dgm:cxn modelId="{4756485F-C046-4D2A-8D60-555CCE5144B7}" type="presParOf" srcId="{D2B5B344-8BC9-4219-83A8-9E7F271CE5E5}" destId="{D328442E-AFDC-4660-8267-E3E338569C38}" srcOrd="0" destOrd="0" presId="urn:microsoft.com/office/officeart/2008/layout/HalfCircleOrganizationChart"/>
    <dgm:cxn modelId="{9C7D0997-52C1-4915-8FF7-460F7B37D340}" type="presParOf" srcId="{D2B5B344-8BC9-4219-83A8-9E7F271CE5E5}" destId="{C4451AD0-FFE0-4D8E-B8A4-11027C0CCAB7}" srcOrd="1" destOrd="0" presId="urn:microsoft.com/office/officeart/2008/layout/HalfCircleOrganizationChart"/>
    <dgm:cxn modelId="{FCE9F1AD-551E-43DA-A4C3-B8F35A6E1C9E}" type="presParOf" srcId="{C4451AD0-FFE0-4D8E-B8A4-11027C0CCAB7}" destId="{8B7E6CAA-E9A4-46A8-A42A-C0E058026AEA}" srcOrd="0" destOrd="0" presId="urn:microsoft.com/office/officeart/2008/layout/HalfCircleOrganizationChart"/>
    <dgm:cxn modelId="{E6B61E77-22DF-44A5-AD11-0A4FECCB4C70}" type="presParOf" srcId="{8B7E6CAA-E9A4-46A8-A42A-C0E058026AEA}" destId="{BE98D7A0-C1AC-445F-9C3D-49959ABAD5F4}" srcOrd="0" destOrd="0" presId="urn:microsoft.com/office/officeart/2008/layout/HalfCircleOrganizationChart"/>
    <dgm:cxn modelId="{DCF94304-B4E0-4226-A4F7-EDD58125A2A5}" type="presParOf" srcId="{8B7E6CAA-E9A4-46A8-A42A-C0E058026AEA}" destId="{748F867F-2677-4F58-B31D-B05F8EC0FFFA}" srcOrd="1" destOrd="0" presId="urn:microsoft.com/office/officeart/2008/layout/HalfCircleOrganizationChart"/>
    <dgm:cxn modelId="{E2BA43EB-BB06-4724-9C06-7DD3CDA397B1}" type="presParOf" srcId="{8B7E6CAA-E9A4-46A8-A42A-C0E058026AEA}" destId="{59CF9412-2795-4957-BD67-EAA883A215FA}" srcOrd="2" destOrd="0" presId="urn:microsoft.com/office/officeart/2008/layout/HalfCircleOrganizationChart"/>
    <dgm:cxn modelId="{A7C58D7F-9245-49D9-901C-2FD08F71FADA}" type="presParOf" srcId="{8B7E6CAA-E9A4-46A8-A42A-C0E058026AEA}" destId="{A1B61A99-942E-4A5F-AA7E-FFD2F8BC3DD4}" srcOrd="3" destOrd="0" presId="urn:microsoft.com/office/officeart/2008/layout/HalfCircleOrganizationChart"/>
    <dgm:cxn modelId="{2BE0EF79-9ACD-4E13-9D22-FA79F42B2809}" type="presParOf" srcId="{C4451AD0-FFE0-4D8E-B8A4-11027C0CCAB7}" destId="{0A8D7ABB-BCF4-48CB-AE13-F3F11FB5B4D9}" srcOrd="1" destOrd="0" presId="urn:microsoft.com/office/officeart/2008/layout/HalfCircleOrganizationChart"/>
    <dgm:cxn modelId="{FCD4B258-28D3-4D09-AEA5-6D822622AFF5}" type="presParOf" srcId="{C4451AD0-FFE0-4D8E-B8A4-11027C0CCAB7}" destId="{7DF6B538-9C63-4873-AE5E-AF5638AA7B78}"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EC798-AD46-4A6F-AF30-4488F88656FD}">
      <dsp:nvSpPr>
        <dsp:cNvPr id="0" name=""/>
        <dsp:cNvSpPr/>
      </dsp:nvSpPr>
      <dsp:spPr>
        <a:xfrm>
          <a:off x="749499" y="23"/>
          <a:ext cx="2565000" cy="92865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t>Performance management</a:t>
          </a:r>
          <a:endParaRPr lang="en-GB" sz="2800" kern="1200" dirty="0"/>
        </a:p>
      </dsp:txBody>
      <dsp:txXfrm>
        <a:off x="749499" y="23"/>
        <a:ext cx="2565000" cy="928655"/>
      </dsp:txXfrm>
    </dsp:sp>
    <dsp:sp modelId="{6C53C5CC-972F-4F88-A4AD-5DDA8AE616E0}">
      <dsp:nvSpPr>
        <dsp:cNvPr id="0" name=""/>
        <dsp:cNvSpPr/>
      </dsp:nvSpPr>
      <dsp:spPr>
        <a:xfrm>
          <a:off x="1087000" y="975111"/>
          <a:ext cx="1890000" cy="92865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t>Employee wellbeing</a:t>
          </a:r>
          <a:endParaRPr lang="en-GB" sz="2800" kern="1200" dirty="0"/>
        </a:p>
      </dsp:txBody>
      <dsp:txXfrm>
        <a:off x="1087000" y="975111"/>
        <a:ext cx="1890000" cy="928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D3A6E-0584-4E57-9A05-77F74276B22B}">
      <dsp:nvSpPr>
        <dsp:cNvPr id="0" name=""/>
        <dsp:cNvSpPr/>
      </dsp:nvSpPr>
      <dsp:spPr>
        <a:xfrm>
          <a:off x="1059936" y="277233"/>
          <a:ext cx="3450022" cy="3450022"/>
        </a:xfrm>
        <a:prstGeom prst="pie">
          <a:avLst>
            <a:gd name="adj1" fmla="val 16200000"/>
            <a:gd name="adj2" fmla="val 180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i="1" kern="1200" dirty="0"/>
            <a:t>HPWS for people management</a:t>
          </a:r>
          <a:endParaRPr lang="en-GB" sz="1300" b="1" i="1" kern="1200" dirty="0"/>
        </a:p>
      </dsp:txBody>
      <dsp:txXfrm>
        <a:off x="2935681" y="913845"/>
        <a:ext cx="1170543" cy="1150007"/>
      </dsp:txXfrm>
    </dsp:sp>
    <dsp:sp modelId="{F3B0837F-B580-46F1-9DD8-62F6CD62D012}">
      <dsp:nvSpPr>
        <dsp:cNvPr id="0" name=""/>
        <dsp:cNvSpPr/>
      </dsp:nvSpPr>
      <dsp:spPr>
        <a:xfrm>
          <a:off x="882096" y="379913"/>
          <a:ext cx="3450022" cy="3450022"/>
        </a:xfrm>
        <a:prstGeom prst="pie">
          <a:avLst>
            <a:gd name="adj1" fmla="val 1800000"/>
            <a:gd name="adj2" fmla="val 900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i="1" kern="1200" dirty="0"/>
            <a:t>Digital resources and change management capabilities</a:t>
          </a:r>
          <a:endParaRPr lang="en-GB" sz="1300" b="1" i="1" kern="1200" dirty="0"/>
        </a:p>
      </dsp:txBody>
      <dsp:txXfrm>
        <a:off x="1826745" y="2556713"/>
        <a:ext cx="1560724" cy="1067864"/>
      </dsp:txXfrm>
    </dsp:sp>
    <dsp:sp modelId="{49DDB346-FE0B-4B44-8F8E-DC75D7EB7769}">
      <dsp:nvSpPr>
        <dsp:cNvPr id="0" name=""/>
        <dsp:cNvSpPr/>
      </dsp:nvSpPr>
      <dsp:spPr>
        <a:xfrm>
          <a:off x="882096" y="379913"/>
          <a:ext cx="3450022" cy="3450022"/>
        </a:xfrm>
        <a:prstGeom prst="pie">
          <a:avLst>
            <a:gd name="adj1" fmla="val 9000000"/>
            <a:gd name="adj2" fmla="val 1620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i="1" kern="1200" dirty="0"/>
            <a:t>AI software</a:t>
          </a:r>
          <a:endParaRPr lang="en-GB" sz="1300" b="1" i="1" kern="1200" dirty="0"/>
        </a:p>
      </dsp:txBody>
      <dsp:txXfrm>
        <a:off x="1251741" y="1057596"/>
        <a:ext cx="1170543" cy="1150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8442E-AFDC-4660-8267-E3E338569C38}">
      <dsp:nvSpPr>
        <dsp:cNvPr id="0" name=""/>
        <dsp:cNvSpPr/>
      </dsp:nvSpPr>
      <dsp:spPr>
        <a:xfrm>
          <a:off x="1628232" y="955526"/>
          <a:ext cx="521696" cy="377129"/>
        </a:xfrm>
        <a:custGeom>
          <a:avLst/>
          <a:gdLst/>
          <a:ahLst/>
          <a:cxnLst/>
          <a:rect l="0" t="0" r="0" b="0"/>
          <a:pathLst>
            <a:path>
              <a:moveTo>
                <a:pt x="521696" y="0"/>
              </a:moveTo>
              <a:lnTo>
                <a:pt x="521696" y="377129"/>
              </a:lnTo>
              <a:lnTo>
                <a:pt x="0" y="377129"/>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CDF8AC-6264-4273-ACB7-E817FD79892E}">
      <dsp:nvSpPr>
        <dsp:cNvPr id="0" name=""/>
        <dsp:cNvSpPr/>
      </dsp:nvSpPr>
      <dsp:spPr>
        <a:xfrm>
          <a:off x="2149928" y="955526"/>
          <a:ext cx="1521090" cy="1156531"/>
        </a:xfrm>
        <a:custGeom>
          <a:avLst/>
          <a:gdLst/>
          <a:ahLst/>
          <a:cxnLst/>
          <a:rect l="0" t="0" r="0" b="0"/>
          <a:pathLst>
            <a:path>
              <a:moveTo>
                <a:pt x="0" y="0"/>
              </a:moveTo>
              <a:lnTo>
                <a:pt x="0" y="1024535"/>
              </a:lnTo>
              <a:lnTo>
                <a:pt x="1521090" y="1024535"/>
              </a:lnTo>
              <a:lnTo>
                <a:pt x="1521090" y="1156531"/>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C2F8A2-D8DA-4B42-89CD-41DA3BFFA585}">
      <dsp:nvSpPr>
        <dsp:cNvPr id="0" name=""/>
        <dsp:cNvSpPr/>
      </dsp:nvSpPr>
      <dsp:spPr>
        <a:xfrm>
          <a:off x="2104208" y="955526"/>
          <a:ext cx="91440" cy="1156531"/>
        </a:xfrm>
        <a:custGeom>
          <a:avLst/>
          <a:gdLst/>
          <a:ahLst/>
          <a:cxnLst/>
          <a:rect l="0" t="0" r="0" b="0"/>
          <a:pathLst>
            <a:path>
              <a:moveTo>
                <a:pt x="45720" y="0"/>
              </a:moveTo>
              <a:lnTo>
                <a:pt x="45720" y="1156531"/>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5823D7-B0A2-443D-BE26-58F3FEEC682C}">
      <dsp:nvSpPr>
        <dsp:cNvPr id="0" name=""/>
        <dsp:cNvSpPr/>
      </dsp:nvSpPr>
      <dsp:spPr>
        <a:xfrm>
          <a:off x="628838" y="955526"/>
          <a:ext cx="1521090" cy="1156531"/>
        </a:xfrm>
        <a:custGeom>
          <a:avLst/>
          <a:gdLst/>
          <a:ahLst/>
          <a:cxnLst/>
          <a:rect l="0" t="0" r="0" b="0"/>
          <a:pathLst>
            <a:path>
              <a:moveTo>
                <a:pt x="1521090" y="0"/>
              </a:moveTo>
              <a:lnTo>
                <a:pt x="1521090" y="1024535"/>
              </a:lnTo>
              <a:lnTo>
                <a:pt x="0" y="1024535"/>
              </a:lnTo>
              <a:lnTo>
                <a:pt x="0" y="1156531"/>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C547A6-5EC3-42A7-B288-CA318D1AE43E}">
      <dsp:nvSpPr>
        <dsp:cNvPr id="0" name=""/>
        <dsp:cNvSpPr/>
      </dsp:nvSpPr>
      <dsp:spPr>
        <a:xfrm>
          <a:off x="1835653" y="326976"/>
          <a:ext cx="628549" cy="628549"/>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D38515-15F0-4C60-97A7-D7CA61C39869}">
      <dsp:nvSpPr>
        <dsp:cNvPr id="0" name=""/>
        <dsp:cNvSpPr/>
      </dsp:nvSpPr>
      <dsp:spPr>
        <a:xfrm>
          <a:off x="1835653" y="326976"/>
          <a:ext cx="628549" cy="628549"/>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E6C1427-EFCB-4D33-950C-3BCFEF31A90D}">
      <dsp:nvSpPr>
        <dsp:cNvPr id="0" name=""/>
        <dsp:cNvSpPr/>
      </dsp:nvSpPr>
      <dsp:spPr>
        <a:xfrm>
          <a:off x="1521378" y="440115"/>
          <a:ext cx="1257099" cy="4022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Businesses</a:t>
          </a:r>
          <a:endParaRPr lang="en-GB" sz="1000" b="1" i="1" kern="1200" dirty="0"/>
        </a:p>
      </dsp:txBody>
      <dsp:txXfrm>
        <a:off x="1521378" y="440115"/>
        <a:ext cx="1257099" cy="402271"/>
      </dsp:txXfrm>
    </dsp:sp>
    <dsp:sp modelId="{43CAC7E2-4803-461E-9827-D5A89857867E}">
      <dsp:nvSpPr>
        <dsp:cNvPr id="0" name=""/>
        <dsp:cNvSpPr/>
      </dsp:nvSpPr>
      <dsp:spPr>
        <a:xfrm>
          <a:off x="314563" y="2112057"/>
          <a:ext cx="628549" cy="628549"/>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6D70AD1-3CD9-43CE-95C8-FBA3D53B1F50}">
      <dsp:nvSpPr>
        <dsp:cNvPr id="0" name=""/>
        <dsp:cNvSpPr/>
      </dsp:nvSpPr>
      <dsp:spPr>
        <a:xfrm>
          <a:off x="314563" y="2112057"/>
          <a:ext cx="628549" cy="628549"/>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2BE46C-59C4-4925-ADF1-CB076A501FAC}">
      <dsp:nvSpPr>
        <dsp:cNvPr id="0" name=""/>
        <dsp:cNvSpPr/>
      </dsp:nvSpPr>
      <dsp:spPr>
        <a:xfrm>
          <a:off x="288" y="2225196"/>
          <a:ext cx="1257099" cy="4022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Better wellbeing</a:t>
          </a:r>
          <a:endParaRPr lang="en-GB" sz="1000" b="1" i="1" kern="1200" dirty="0"/>
        </a:p>
      </dsp:txBody>
      <dsp:txXfrm>
        <a:off x="288" y="2225196"/>
        <a:ext cx="1257099" cy="402271"/>
      </dsp:txXfrm>
    </dsp:sp>
    <dsp:sp modelId="{33B22591-86E3-4D14-9A1E-3837185F56F6}">
      <dsp:nvSpPr>
        <dsp:cNvPr id="0" name=""/>
        <dsp:cNvSpPr/>
      </dsp:nvSpPr>
      <dsp:spPr>
        <a:xfrm>
          <a:off x="1835653" y="2112057"/>
          <a:ext cx="628549" cy="628549"/>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9897FE-9B5D-4D71-B9F3-44623926B9E1}">
      <dsp:nvSpPr>
        <dsp:cNvPr id="0" name=""/>
        <dsp:cNvSpPr/>
      </dsp:nvSpPr>
      <dsp:spPr>
        <a:xfrm>
          <a:off x="1835653" y="2112057"/>
          <a:ext cx="628549" cy="628549"/>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7227EA-6FA5-40CA-BEDF-295E77D05E2D}">
      <dsp:nvSpPr>
        <dsp:cNvPr id="0" name=""/>
        <dsp:cNvSpPr/>
      </dsp:nvSpPr>
      <dsp:spPr>
        <a:xfrm>
          <a:off x="1521378" y="2225196"/>
          <a:ext cx="1257099" cy="4022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Improved performance</a:t>
          </a:r>
          <a:endParaRPr lang="en-GB" sz="1000" b="1" i="1" kern="1200" dirty="0"/>
        </a:p>
      </dsp:txBody>
      <dsp:txXfrm>
        <a:off x="1521378" y="2225196"/>
        <a:ext cx="1257099" cy="402271"/>
      </dsp:txXfrm>
    </dsp:sp>
    <dsp:sp modelId="{7F82EFC6-2BC0-446E-B46C-D2F4DC8419D3}">
      <dsp:nvSpPr>
        <dsp:cNvPr id="0" name=""/>
        <dsp:cNvSpPr/>
      </dsp:nvSpPr>
      <dsp:spPr>
        <a:xfrm>
          <a:off x="3356743" y="2112057"/>
          <a:ext cx="628549" cy="628549"/>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C61F01-21AE-4D61-A9A3-61B70A2A2F93}">
      <dsp:nvSpPr>
        <dsp:cNvPr id="0" name=""/>
        <dsp:cNvSpPr/>
      </dsp:nvSpPr>
      <dsp:spPr>
        <a:xfrm>
          <a:off x="3356743" y="2112057"/>
          <a:ext cx="628549" cy="628549"/>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F9E2AF-4B65-446D-AD6E-1BFCAE3E55CE}">
      <dsp:nvSpPr>
        <dsp:cNvPr id="0" name=""/>
        <dsp:cNvSpPr/>
      </dsp:nvSpPr>
      <dsp:spPr>
        <a:xfrm>
          <a:off x="3042469" y="2225196"/>
          <a:ext cx="1257099" cy="4022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Higher employee retention</a:t>
          </a:r>
          <a:endParaRPr lang="en-GB" sz="1000" b="1" i="1" kern="1200" dirty="0"/>
        </a:p>
      </dsp:txBody>
      <dsp:txXfrm>
        <a:off x="3042469" y="2225196"/>
        <a:ext cx="1257099" cy="402271"/>
      </dsp:txXfrm>
    </dsp:sp>
    <dsp:sp modelId="{748F867F-2677-4F58-B31D-B05F8EC0FFFA}">
      <dsp:nvSpPr>
        <dsp:cNvPr id="0" name=""/>
        <dsp:cNvSpPr/>
      </dsp:nvSpPr>
      <dsp:spPr>
        <a:xfrm>
          <a:off x="1075108" y="1219517"/>
          <a:ext cx="628549" cy="628549"/>
        </a:xfrm>
        <a:prstGeom prst="arc">
          <a:avLst>
            <a:gd name="adj1" fmla="val 13200000"/>
            <a:gd name="adj2" fmla="val 192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CF9412-2795-4957-BD67-EAA883A215FA}">
      <dsp:nvSpPr>
        <dsp:cNvPr id="0" name=""/>
        <dsp:cNvSpPr/>
      </dsp:nvSpPr>
      <dsp:spPr>
        <a:xfrm>
          <a:off x="1075108" y="1219517"/>
          <a:ext cx="628549" cy="628549"/>
        </a:xfrm>
        <a:prstGeom prst="arc">
          <a:avLst>
            <a:gd name="adj1" fmla="val 2400000"/>
            <a:gd name="adj2" fmla="val 8400000"/>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8D7A0-C1AC-445F-9C3D-49959ABAD5F4}">
      <dsp:nvSpPr>
        <dsp:cNvPr id="0" name=""/>
        <dsp:cNvSpPr/>
      </dsp:nvSpPr>
      <dsp:spPr>
        <a:xfrm>
          <a:off x="760833" y="1332656"/>
          <a:ext cx="1257099" cy="402271"/>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Emotional intelligence training</a:t>
          </a:r>
          <a:endParaRPr lang="en-GB" sz="1000" b="1" i="1" kern="1200" dirty="0"/>
        </a:p>
      </dsp:txBody>
      <dsp:txXfrm>
        <a:off x="760833" y="1332656"/>
        <a:ext cx="1257099" cy="402271"/>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BCC0E5-A2DA-4FAC-B0D5-2864FDB2D379}" type="datetimeFigureOut">
              <a:rPr lang="en-US" smtClean="0"/>
              <a:pPr/>
              <a:t>4/28/2024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FFA779-E9F3-4BA8-A364-0095DDC7FBD7}" type="slidenum">
              <a:rPr lang="en-US" smtClean="0"/>
              <a:pPr/>
              <a:t>‹#›</a:t>
            </a:fld>
            <a:endParaRPr lang="en-US"/>
          </a:p>
        </p:txBody>
      </p:sp>
    </p:spTree>
    <p:extLst>
      <p:ext uri="{BB962C8B-B14F-4D97-AF65-F5344CB8AC3E}">
        <p14:creationId xmlns:p14="http://schemas.microsoft.com/office/powerpoint/2010/main" val="2959472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secondary data-based evaluation of the people management practices in Tesco Plc and Burberry refer to the improvement needs in employee performance management and wellbeing. Additionally, it is found that for elevating both of these people management skills, the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team should be considering the application of AI-driven solutions, and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sessions plus policies to optimise the workforce and make it sustainable. AI depends on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tools such as software require the business to have a digital ready culture and positive acceptance for changes in the business (Mer, 2023). Surveying the employees periodically to review the condition of the workplace helps a business to optimise the work paradigm as per the desired needs of the employees while retaining healthy productivity. Similarly, Tesco Plc has followed the strategy of generating feedback about the workplace conditions to which 82% in 2023 registered it as a great place to work as compared to 80% in 2022 (</a:t>
            </a:r>
            <a:r>
              <a:rPr lang="en-US" sz="1200" kern="1200" dirty="0">
                <a:solidFill>
                  <a:schemeClr val="tx1"/>
                </a:solidFill>
                <a:effectLst/>
                <a:latin typeface="+mn-lt"/>
                <a:ea typeface="+mn-ea"/>
                <a:cs typeface="+mn-cs"/>
              </a:rPr>
              <a:t>Tesco Plc, 2023</a:t>
            </a:r>
            <a:r>
              <a:rPr lang="en-GB" sz="1200" kern="1200" dirty="0">
                <a:solidFill>
                  <a:schemeClr val="tx1"/>
                </a:solidFill>
                <a:effectLst/>
                <a:latin typeface="+mn-lt"/>
                <a:ea typeface="+mn-ea"/>
                <a:cs typeface="+mn-cs"/>
              </a:rPr>
              <a:t>). Hence, the managerial heads have managed to collaborate with the workers and keep a strong engagement and satisfaction rate among the workers. Burberry also has an adequate level of employee engagement to integrate AI-based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practices in the long run.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2</a:t>
            </a:fld>
            <a:endParaRPr lang="en-US" dirty="0"/>
          </a:p>
        </p:txBody>
      </p:sp>
    </p:spTree>
    <p:extLst>
      <p:ext uri="{BB962C8B-B14F-4D97-AF65-F5344CB8AC3E}">
        <p14:creationId xmlns:p14="http://schemas.microsoft.com/office/powerpoint/2010/main" val="3236542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Performance management with AI in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functions becomes possible for a business if it has access to an ample degree of financial, technological, and human resources (Mer and </a:t>
            </a:r>
            <a:r>
              <a:rPr lang="en-GB" sz="1200" kern="1200" dirty="0" err="1">
                <a:solidFill>
                  <a:schemeClr val="tx1"/>
                </a:solidFill>
                <a:effectLst/>
                <a:latin typeface="+mn-lt"/>
                <a:ea typeface="+mn-ea"/>
                <a:cs typeface="+mn-cs"/>
              </a:rPr>
              <a:t>Virdi</a:t>
            </a:r>
            <a:r>
              <a:rPr lang="en-GB" sz="1200" kern="1200" dirty="0">
                <a:solidFill>
                  <a:schemeClr val="tx1"/>
                </a:solidFill>
                <a:effectLst/>
                <a:latin typeface="+mn-lt"/>
                <a:ea typeface="+mn-ea"/>
                <a:cs typeface="+mn-cs"/>
              </a:rPr>
              <a:t>, 2023). Similarly, business managers and leaders need to collaborate on the decision to use advanced technologies to increase the performance of the workforce in the long run. According to the case of Burberry, promoting high innovation among the workforce to build better sustainability and competitive edge in the competitive fashion market becomes a major goal of the brand. For Tesco Plc, creating a balanced workload for the employees and keeping track of performance periodically for the delivery of fringe benefits based on the merit of work is a strategic priority in the domain of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AI assistance in the workplace aids in the process of monitoring employee performance accurately and thereafter paves the way for informed decisions. Since both companies are sharing plenty of resource access and stable information technology infrastructure, implementing new AI-powered performance management software for the workforce should not be a problem.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3</a:t>
            </a:fld>
            <a:endParaRPr lang="en-US" dirty="0"/>
          </a:p>
        </p:txBody>
      </p:sp>
    </p:spTree>
    <p:extLst>
      <p:ext uri="{BB962C8B-B14F-4D97-AF65-F5344CB8AC3E}">
        <p14:creationId xmlns:p14="http://schemas.microsoft.com/office/powerpoint/2010/main" val="4121462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develop the next generation of talent, Tesco Plc and Burberry have both considered digitally transforming the workspace for the employees. This has enabled the employees to gain a great degree of familiarity with modern equipment. On the other end, the managers across both firms are continuously tuned systematically to promote a robust work experience for the employees supported by digital solutions. A high-performance working system or </a:t>
            </a:r>
            <a:r>
              <a:rPr lang="en-GB" sz="1200" kern="1200" dirty="0" err="1">
                <a:solidFill>
                  <a:schemeClr val="tx1"/>
                </a:solidFill>
                <a:effectLst/>
                <a:latin typeface="+mn-lt"/>
                <a:ea typeface="+mn-ea"/>
                <a:cs typeface="+mn-cs"/>
              </a:rPr>
              <a:t>HPWS</a:t>
            </a:r>
            <a:r>
              <a:rPr lang="en-GB" sz="1200" kern="1200" dirty="0">
                <a:solidFill>
                  <a:schemeClr val="tx1"/>
                </a:solidFill>
                <a:effectLst/>
                <a:latin typeface="+mn-lt"/>
                <a:ea typeface="+mn-ea"/>
                <a:cs typeface="+mn-cs"/>
              </a:rPr>
              <a:t> features four key factors such as shared information, knowledge development, performance reward-linkage, and egalitarianism (Kellner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All of these factors are responsible for rejecting outdated working practices and indulging in an advanced work environment to maximise productivity for better work output. The egalitarianism aspect covers the theme of DEI standards in the business for people management. The shared information indicates the importance of having open-channel communication in the workplace where employers can relate to the feedback of the employees decisively. Burberry already is setting goals of positively impacting 500,000 people by FY 2025/26, which would not be possible unless the brand manages to amplify the prospect of knowledge development (</a:t>
            </a:r>
            <a:r>
              <a:rPr lang="en-US" sz="1200" kern="1200" dirty="0" err="1">
                <a:solidFill>
                  <a:schemeClr val="tx1"/>
                </a:solidFill>
                <a:effectLst/>
                <a:latin typeface="+mn-lt"/>
                <a:ea typeface="+mn-ea"/>
                <a:cs typeface="+mn-cs"/>
              </a:rPr>
              <a:t>Burberryplc</a:t>
            </a:r>
            <a:r>
              <a:rPr lang="en-US" sz="1200" kern="1200" dirty="0">
                <a:solidFill>
                  <a:schemeClr val="tx1"/>
                </a:solidFill>
                <a:effectLst/>
                <a:latin typeface="+mn-lt"/>
                <a:ea typeface="+mn-ea"/>
                <a:cs typeface="+mn-cs"/>
              </a:rPr>
              <a:t>, 2023</a:t>
            </a:r>
            <a:r>
              <a:rPr lang="en-GB" sz="1200" kern="1200" dirty="0">
                <a:solidFill>
                  <a:schemeClr val="tx1"/>
                </a:solidFill>
                <a:effectLst/>
                <a:latin typeface="+mn-lt"/>
                <a:ea typeface="+mn-ea"/>
                <a:cs typeface="+mn-cs"/>
              </a:rPr>
              <a:t>). The </a:t>
            </a:r>
            <a:r>
              <a:rPr lang="en-GB" sz="1200" kern="1200" dirty="0" err="1">
                <a:solidFill>
                  <a:schemeClr val="tx1"/>
                </a:solidFill>
                <a:effectLst/>
                <a:latin typeface="+mn-lt"/>
                <a:ea typeface="+mn-ea"/>
                <a:cs typeface="+mn-cs"/>
              </a:rPr>
              <a:t>HPWS</a:t>
            </a:r>
            <a:r>
              <a:rPr lang="en-GB" sz="1200" kern="1200" dirty="0">
                <a:solidFill>
                  <a:schemeClr val="tx1"/>
                </a:solidFill>
                <a:effectLst/>
                <a:latin typeface="+mn-lt"/>
                <a:ea typeface="+mn-ea"/>
                <a:cs typeface="+mn-cs"/>
              </a:rPr>
              <a:t> considers knowledge development to be a key metric that could be nurtured with the help of AI-powered software and create the scope for faster information dissemination to train the workforce seamlessly. </a:t>
            </a:r>
          </a:p>
          <a:p>
            <a:r>
              <a:rPr lang="en-GB" sz="1200" kern="1200" dirty="0" err="1">
                <a:solidFill>
                  <a:schemeClr val="tx1"/>
                </a:solidFill>
                <a:effectLst/>
                <a:latin typeface="+mn-lt"/>
                <a:ea typeface="+mn-ea"/>
                <a:cs typeface="+mn-cs"/>
              </a:rPr>
              <a:t>HPWS</a:t>
            </a:r>
            <a:r>
              <a:rPr lang="en-GB" sz="1200" kern="1200" dirty="0">
                <a:solidFill>
                  <a:schemeClr val="tx1"/>
                </a:solidFill>
                <a:effectLst/>
                <a:latin typeface="+mn-lt"/>
                <a:ea typeface="+mn-ea"/>
                <a:cs typeface="+mn-cs"/>
              </a:rPr>
              <a:t> supports the idea of a fast-paced working environment supported by advanced technological solutions (Zhou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The application of AI software for performance tracking shall give the managerial heads in Tesco Plc and Burberry the opportunity to manage people without any bias and make decisions for the growth of the business while retaining a talented bunch of employees. Performance reward linkage is one of the major factors within </a:t>
            </a:r>
            <a:r>
              <a:rPr lang="en-GB" sz="1200" kern="1200" dirty="0" err="1">
                <a:solidFill>
                  <a:schemeClr val="tx1"/>
                </a:solidFill>
                <a:effectLst/>
                <a:latin typeface="+mn-lt"/>
                <a:ea typeface="+mn-ea"/>
                <a:cs typeface="+mn-cs"/>
              </a:rPr>
              <a:t>HPWS</a:t>
            </a:r>
            <a:r>
              <a:rPr lang="en-GB" sz="1200" kern="1200" dirty="0">
                <a:solidFill>
                  <a:schemeClr val="tx1"/>
                </a:solidFill>
                <a:effectLst/>
                <a:latin typeface="+mn-lt"/>
                <a:ea typeface="+mn-ea"/>
                <a:cs typeface="+mn-cs"/>
              </a:rPr>
              <a:t> where the idea of using extrinsic rewards for better work delivery becomes realistic for the HR personnel. With the advanced AI-based performance tracking, executing the performance reward linkage would also become easier for these large-scale retail brands in the supermarket and fashion domain. Technology acceptance among managers and employees is on the higher end in the post-pandemic era, which makes AI an ideal tool to channel better performance management actions for better people management in present and future business proceedings.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4</a:t>
            </a:fld>
            <a:endParaRPr lang="en-US" dirty="0"/>
          </a:p>
        </p:txBody>
      </p:sp>
    </p:spTree>
    <p:extLst>
      <p:ext uri="{BB962C8B-B14F-4D97-AF65-F5344CB8AC3E}">
        <p14:creationId xmlns:p14="http://schemas.microsoft.com/office/powerpoint/2010/main" val="219974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well-being of the workforce becomes a key area for the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department across both Tesco Plc and Burberry. The mental stress of workers needs to be reduced to generate merit-driven work for which well-being policies are considered across small to large-scale businesses (Mayr and Teller, 2023). Tesco Plc launched Pay Advance in 2022 as a part of ensuring that the workforce gets to retrieve some portion of the wages early hand in case of emergencies. In the case of Burberry, the Burberry-sponsored worker hotlines are in place across 38 factories to ensure that workers are not working in any hazardous condition. The ethics committee and risk committee in the business look after the well-being of employees as well by promoting schemes such as the Worker grievance mechanism. Additionally, they are in charge of convincing other business leaders to value the livelihood of employees and providing them with a flexible workplace. Tesco has similar initiatives in place, with a wide range of pension schemes for the employees. The creation of a high-performing working space becomes possible when the employees are mentally fit and physically driven to work longer hours as a part of growing professionally and contributing towards organizational goals (Kearney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CIPD UK has labelled the need for wellbeing management of the people at work while considering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as a major promoter for better wellbeing. However,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standards are not widely used in either Tesco Plc or Burberry for which it is recommended to use dimensions of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in building a sustainable workforce with negligible wellbeing problems.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5</a:t>
            </a:fld>
            <a:endParaRPr lang="en-US" dirty="0"/>
          </a:p>
        </p:txBody>
      </p:sp>
    </p:spTree>
    <p:extLst>
      <p:ext uri="{BB962C8B-B14F-4D97-AF65-F5344CB8AC3E}">
        <p14:creationId xmlns:p14="http://schemas.microsoft.com/office/powerpoint/2010/main" val="143959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theory of Daniel Goleman considers five domains such as knowing the emotions, managing them, motivating in a self-driven manner, recognising and understanding other people’s emotions, and managing relationships (</a:t>
            </a:r>
            <a:r>
              <a:rPr lang="en-GB" sz="1200" kern="1200" dirty="0" err="1">
                <a:solidFill>
                  <a:schemeClr val="tx1"/>
                </a:solidFill>
                <a:effectLst/>
                <a:latin typeface="+mn-lt"/>
                <a:ea typeface="+mn-ea"/>
                <a:cs typeface="+mn-cs"/>
              </a:rPr>
              <a:t>Cannavaro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For a conflict-free work environment, and minimal entries of trade unions in balancing the employee and employer relations, the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values of the employees need to be trained. The five domains within the model of Goleman are divided into four quadrants such as self-awareness, social awareness or empathy, self-management, and relationship management or social skills. Based on CIPD UK, an integrated approach to well-being shall be considered when the managers are trying to elevate the mental and health status of the workers.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skills help build an ample degree of resilience and coping abilities. Hence, the self-awareness of the workers increases with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and thereafter accountable and responsible work activities are witnessed. </a:t>
            </a:r>
          </a:p>
          <a:p>
            <a:r>
              <a:rPr lang="en-GB" sz="1200" kern="1200" dirty="0">
                <a:solidFill>
                  <a:schemeClr val="tx1"/>
                </a:solidFill>
                <a:effectLst/>
                <a:latin typeface="+mn-lt"/>
                <a:ea typeface="+mn-ea"/>
                <a:cs typeface="+mn-cs"/>
              </a:rPr>
              <a:t>The theory of Daniel Goleman for improving emotional intelligence in support of better workplace efficiency considers work health and safety standards to be adequate to promote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(Aamir, 2023). Similarly, both organizations have secured healthy and safe work environments, where minimal employee fatalities have been seen in past events. Forwarding cognitive and emotional empathy should be a major trait of the managerial heads to ensure better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levels among employees. The board members in Burberry share plenty of engagement with workers because they follow The Global Workforce Advisory Forum. Tesco Plc also proudly has built a hierarchy that considers human capital to be a key asset for the business in future. Hence, considering the well-being of the employees by strengthening the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values seems a viable choice. Additionally, the possibilities of accepting change and adjusting to new work paradigms would become easier under the influence of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-trained employees, with minimal well-being concerns.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6</a:t>
            </a:fld>
            <a:endParaRPr lang="en-US" dirty="0"/>
          </a:p>
        </p:txBody>
      </p:sp>
    </p:spTree>
    <p:extLst>
      <p:ext uri="{BB962C8B-B14F-4D97-AF65-F5344CB8AC3E}">
        <p14:creationId xmlns:p14="http://schemas.microsoft.com/office/powerpoint/2010/main" val="2908659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Actions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Responsible person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Required resources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Timescale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Application of AI for performance management of employees</a:t>
            </a:r>
          </a:p>
          <a:p>
            <a:pPr lvl="0"/>
            <a:r>
              <a:rPr lang="en-GB" sz="1200" kern="1200" dirty="0" err="1">
                <a:solidFill>
                  <a:schemeClr val="tx1"/>
                </a:solidFill>
                <a:effectLst/>
                <a:latin typeface="+mn-lt"/>
                <a:ea typeface="+mn-ea"/>
                <a:cs typeface="+mn-cs"/>
              </a:rPr>
              <a:t>HPWS</a:t>
            </a:r>
            <a:r>
              <a:rPr lang="en-GB" sz="1200" kern="1200" dirty="0">
                <a:solidFill>
                  <a:schemeClr val="tx1"/>
                </a:solidFill>
                <a:effectLst/>
                <a:latin typeface="+mn-lt"/>
                <a:ea typeface="+mn-ea"/>
                <a:cs typeface="+mn-cs"/>
              </a:rPr>
              <a:t> could be implemented in a business with the help of software as it triggers the </a:t>
            </a:r>
            <a:r>
              <a:rPr lang="en-GB" sz="1200" kern="1200" dirty="0" err="1">
                <a:solidFill>
                  <a:schemeClr val="tx1"/>
                </a:solidFill>
                <a:effectLst/>
                <a:latin typeface="+mn-lt"/>
                <a:ea typeface="+mn-ea"/>
                <a:cs typeface="+mn-cs"/>
              </a:rPr>
              <a:t>HRM</a:t>
            </a:r>
            <a:r>
              <a:rPr lang="en-GB" sz="1200" kern="1200" dirty="0">
                <a:solidFill>
                  <a:schemeClr val="tx1"/>
                </a:solidFill>
                <a:effectLst/>
                <a:latin typeface="+mn-lt"/>
                <a:ea typeface="+mn-ea"/>
                <a:cs typeface="+mn-cs"/>
              </a:rPr>
              <a:t> to make the workforce performance-driven (Li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Similarly, software with AI features will be built with the help of the IT team to measure the performance of employees.</a:t>
            </a:r>
          </a:p>
          <a:p>
            <a:pPr lvl="0"/>
            <a:r>
              <a:rPr lang="en-GB" sz="1200" kern="1200" dirty="0">
                <a:solidFill>
                  <a:schemeClr val="tx1"/>
                </a:solidFill>
                <a:effectLst/>
                <a:latin typeface="+mn-lt"/>
                <a:ea typeface="+mn-ea"/>
                <a:cs typeface="+mn-cs"/>
              </a:rPr>
              <a:t>Non-financial performance indicators such as employee productivity, satisfaction levels, and employee burnout rates will be used to assess the efficiency of new AI-powered people analytics.</a:t>
            </a:r>
          </a:p>
          <a:p>
            <a:r>
              <a:rPr lang="en-GB" sz="1200" kern="1200" dirty="0">
                <a:solidFill>
                  <a:schemeClr val="tx1"/>
                </a:solidFill>
                <a:effectLst/>
                <a:latin typeface="+mn-lt"/>
                <a:ea typeface="+mn-ea"/>
                <a:cs typeface="+mn-cs"/>
              </a:rPr>
              <a:t>Human resource manager and IT team </a:t>
            </a:r>
          </a:p>
          <a:p>
            <a:r>
              <a:rPr lang="en-GB" sz="1200" kern="1200" dirty="0">
                <a:solidFill>
                  <a:schemeClr val="tx1"/>
                </a:solidFill>
                <a:effectLst/>
                <a:latin typeface="+mn-lt"/>
                <a:ea typeface="+mn-ea"/>
                <a:cs typeface="+mn-cs"/>
              </a:rPr>
              <a:t>Technology and finance </a:t>
            </a:r>
          </a:p>
          <a:p>
            <a:r>
              <a:rPr lang="en-GB" sz="1200" kern="1200" dirty="0">
                <a:solidFill>
                  <a:schemeClr val="tx1"/>
                </a:solidFill>
                <a:effectLst/>
                <a:latin typeface="+mn-lt"/>
                <a:ea typeface="+mn-ea"/>
                <a:cs typeface="+mn-cs"/>
              </a:rPr>
              <a:t>4 months </a:t>
            </a:r>
          </a:p>
          <a:p>
            <a:r>
              <a:rPr lang="en-GB" sz="1200" kern="1200" dirty="0">
                <a:solidFill>
                  <a:schemeClr val="tx1"/>
                </a:solidFill>
                <a:effectLst/>
                <a:latin typeface="+mn-lt"/>
                <a:ea typeface="+mn-ea"/>
                <a:cs typeface="+mn-cs"/>
              </a:rPr>
              <a:t>2. Following better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support for employee wellbeing</a:t>
            </a:r>
          </a:p>
          <a:p>
            <a:pPr lvl="0"/>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needs to be carried out with a strong leadership base and collaborative management decisions (Reilly, 2023). In both company cases, the managerial actions are suggestive of an open-channel communication between the employees and employer which shall help pass on the idea of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a:t>
            </a:r>
          </a:p>
          <a:p>
            <a:pPr lvl="0"/>
            <a:r>
              <a:rPr lang="en-GB" sz="1200" kern="1200" dirty="0">
                <a:solidFill>
                  <a:schemeClr val="tx1"/>
                </a:solidFill>
                <a:effectLst/>
                <a:latin typeface="+mn-lt"/>
                <a:ea typeface="+mn-ea"/>
                <a:cs typeface="+mn-cs"/>
              </a:rPr>
              <a:t>Collaborations with CIPD UK should help configure the new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training sessions and build updated HR policies for wellbeing </a:t>
            </a:r>
          </a:p>
          <a:p>
            <a:r>
              <a:rPr lang="en-GB" sz="1200" kern="1200" dirty="0">
                <a:solidFill>
                  <a:schemeClr val="tx1"/>
                </a:solidFill>
                <a:effectLst/>
                <a:latin typeface="+mn-lt"/>
                <a:ea typeface="+mn-ea"/>
                <a:cs typeface="+mn-cs"/>
              </a:rPr>
              <a:t>Human resource manager </a:t>
            </a:r>
          </a:p>
          <a:p>
            <a:r>
              <a:rPr lang="en-GB" sz="1200" kern="1200" dirty="0">
                <a:solidFill>
                  <a:schemeClr val="tx1"/>
                </a:solidFill>
                <a:effectLst/>
                <a:latin typeface="+mn-lt"/>
                <a:ea typeface="+mn-ea"/>
                <a:cs typeface="+mn-cs"/>
              </a:rPr>
              <a:t>Human and finance</a:t>
            </a:r>
          </a:p>
          <a:p>
            <a:r>
              <a:rPr lang="en-GB" sz="1200" kern="1200" dirty="0">
                <a:solidFill>
                  <a:schemeClr val="tx1"/>
                </a:solidFill>
                <a:effectLst/>
                <a:latin typeface="+mn-lt"/>
                <a:ea typeface="+mn-ea"/>
                <a:cs typeface="+mn-cs"/>
              </a:rPr>
              <a:t>2 months </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4FFA779-E9F3-4BA8-A364-0095DDC7FBD7}" type="slidenum">
              <a:rPr lang="en-US" smtClean="0"/>
              <a:pPr/>
              <a:t>7</a:t>
            </a:fld>
            <a:endParaRPr lang="en-US" dirty="0"/>
          </a:p>
        </p:txBody>
      </p:sp>
    </p:spTree>
    <p:extLst>
      <p:ext uri="{BB962C8B-B14F-4D97-AF65-F5344CB8AC3E}">
        <p14:creationId xmlns:p14="http://schemas.microsoft.com/office/powerpoint/2010/main" val="1954611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FFA779-E9F3-4BA8-A364-0095DDC7FBD7}" type="slidenum">
              <a:rPr lang="en-US" smtClean="0"/>
              <a:pPr/>
              <a:t>8</a:t>
            </a:fld>
            <a:endParaRPr lang="en-US"/>
          </a:p>
        </p:txBody>
      </p:sp>
    </p:spTree>
    <p:extLst>
      <p:ext uri="{BB962C8B-B14F-4D97-AF65-F5344CB8AC3E}">
        <p14:creationId xmlns:p14="http://schemas.microsoft.com/office/powerpoint/2010/main" val="2935840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F0950DE-F061-4730-984E-E0E20239322A}" type="slidenum">
              <a:rPr lang="en-IN" smtClean="0"/>
              <a:pPr/>
              <a:t>‹#›</a:t>
            </a:fld>
            <a:endParaRPr lang="en-IN"/>
          </a:p>
        </p:txBody>
      </p:sp>
    </p:spTree>
    <p:extLst>
      <p:ext uri="{BB962C8B-B14F-4D97-AF65-F5344CB8AC3E}">
        <p14:creationId xmlns:p14="http://schemas.microsoft.com/office/powerpoint/2010/main" val="15357476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158557021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338709694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160235410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38082143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19331604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295176786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6" name="Footer Placeholder 5"/>
          <p:cNvSpPr>
            <a:spLocks noGrp="1"/>
          </p:cNvSpPr>
          <p:nvPr>
            <p:ph type="ftr" sz="quarter" idx="11"/>
          </p:nvPr>
        </p:nvSpPr>
        <p:spPr/>
        <p:txBody>
          <a:bodyPr/>
          <a:lstStyle/>
          <a:p>
            <a:endParaRPr lang="en-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307313165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6" name="Footer Placeholder 5"/>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261223822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92524065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15845468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348195943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403133520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49076862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97570241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26318926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00F121-8845-4C3B-8A61-451F980308F4}" type="datetimeFigureOut">
              <a:rPr lang="en-IN" smtClean="0"/>
              <a:pPr/>
              <a:t>28-04-2024</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0950DE-F061-4730-984E-E0E20239322A}" type="slidenum">
              <a:rPr lang="en-IN" smtClean="0"/>
              <a:pPr/>
              <a:t>‹#›</a:t>
            </a:fld>
            <a:endParaRPr lang="en-IN"/>
          </a:p>
        </p:txBody>
      </p:sp>
    </p:spTree>
    <p:extLst>
      <p:ext uri="{BB962C8B-B14F-4D97-AF65-F5344CB8AC3E}">
        <p14:creationId xmlns:p14="http://schemas.microsoft.com/office/powerpoint/2010/main" val="253181920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rgbClr val="FFFF00"/>
            </a:gs>
            <a:gs pos="3000">
              <a:srgbClr val="FFFF00"/>
            </a:gs>
            <a:gs pos="75000">
              <a:srgbClr val="FFFF00"/>
            </a:gs>
            <a:gs pos="77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5200F121-8845-4C3B-8A61-451F980308F4}" type="datetimeFigureOut">
              <a:rPr lang="en-IN" smtClean="0"/>
              <a:pPr/>
              <a:t>28-04-2024</a:t>
            </a:fld>
            <a:endParaRPr lang="en-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F0950DE-F061-4730-984E-E0E20239322A}" type="slidenum">
              <a:rPr lang="en-IN" smtClean="0"/>
              <a:pPr/>
              <a:t>‹#›</a:t>
            </a:fld>
            <a:endParaRPr lang="en-IN"/>
          </a:p>
        </p:txBody>
      </p:sp>
    </p:spTree>
    <p:extLst>
      <p:ext uri="{BB962C8B-B14F-4D97-AF65-F5344CB8AC3E}">
        <p14:creationId xmlns:p14="http://schemas.microsoft.com/office/powerpoint/2010/main" val="716825511"/>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8D341-3F29-4FC8-9BA8-1BDDCE4A0575}"/>
              </a:ext>
            </a:extLst>
          </p:cNvPr>
          <p:cNvSpPr>
            <a:spLocks noGrp="1"/>
          </p:cNvSpPr>
          <p:nvPr>
            <p:ph type="ctrTitle"/>
          </p:nvPr>
        </p:nvSpPr>
        <p:spPr>
          <a:xfrm>
            <a:off x="0" y="3136628"/>
            <a:ext cx="9101567" cy="584744"/>
          </a:xfrm>
        </p:spPr>
        <p:txBody>
          <a:bodyPr/>
          <a:lstStyle/>
          <a:p>
            <a:pPr algn="ctr"/>
            <a:r>
              <a:rPr lang="en-US" sz="4000" b="1" dirty="0">
                <a:latin typeface="Times New Roman" panose="02020603050405020304" pitchFamily="18" charset="0"/>
                <a:cs typeface="Times New Roman" panose="02020603050405020304" pitchFamily="18" charset="0"/>
              </a:rPr>
              <a:t>HR SKILLS DEVELOPMENT </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296709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Prioritised areas for improvement in </a:t>
            </a:r>
            <a:r>
              <a:rPr lang="en-US" sz="3200" b="1" dirty="0" err="1">
                <a:latin typeface="Times New Roman" panose="02020603050405020304" pitchFamily="18" charset="0"/>
                <a:cs typeface="Times New Roman" panose="02020603050405020304" pitchFamily="18" charset="0"/>
              </a:rPr>
              <a:t>HRM</a:t>
            </a:r>
            <a:r>
              <a:rPr lang="en-US" sz="3200" b="1"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155576" y="2188018"/>
            <a:ext cx="7845424" cy="4427342"/>
          </a:xfrm>
        </p:spPr>
        <p:txBody>
          <a:bodyPr>
            <a:noAutofit/>
          </a:bodyPr>
          <a:lstStyle/>
          <a:p>
            <a:pPr algn="just"/>
            <a:r>
              <a:rPr lang="en-US" sz="2600" dirty="0" err="1">
                <a:latin typeface="Times New Roman" panose="02020603050405020304" pitchFamily="18" charset="0"/>
                <a:ea typeface="Calibri" panose="020F0502020204030204" pitchFamily="34" charset="0"/>
                <a:cs typeface="Times New Roman" panose="02020603050405020304" pitchFamily="18" charset="0"/>
              </a:rPr>
              <a:t>HRM</a:t>
            </a:r>
            <a:r>
              <a:rPr lang="en-US" sz="2600" dirty="0">
                <a:latin typeface="Times New Roman" panose="02020603050405020304" pitchFamily="18" charset="0"/>
                <a:ea typeface="Calibri" panose="020F0502020204030204" pitchFamily="34" charset="0"/>
                <a:cs typeface="Times New Roman" panose="02020603050405020304" pitchFamily="18" charset="0"/>
              </a:rPr>
              <a:t> team should be considering the application of AI-driven solutions, and </a:t>
            </a:r>
            <a:r>
              <a:rPr lang="en-US" sz="2600" dirty="0" err="1">
                <a:latin typeface="Times New Roman" panose="02020603050405020304" pitchFamily="18" charset="0"/>
                <a:ea typeface="Calibri" panose="020F0502020204030204" pitchFamily="34" charset="0"/>
                <a:cs typeface="Times New Roman" panose="02020603050405020304" pitchFamily="18" charset="0"/>
              </a:rPr>
              <a:t>EI</a:t>
            </a:r>
            <a:r>
              <a:rPr lang="en-US" sz="2600" dirty="0">
                <a:latin typeface="Times New Roman" panose="02020603050405020304" pitchFamily="18" charset="0"/>
                <a:ea typeface="Calibri" panose="020F0502020204030204" pitchFamily="34" charset="0"/>
                <a:cs typeface="Times New Roman" panose="02020603050405020304" pitchFamily="18" charset="0"/>
              </a:rPr>
              <a:t> training sessions plus policies to optimise the workforce and make it sustainable.</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Tesco Plc has followed the strategy of generating feedback about the workplace conditions to which 82% in 2023 registered it as a great place to work as compared to 80% in 2022 (Tesco Plc, 2023). </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Burberry also has an adequate level of employee engagement to integrate AI-based </a:t>
            </a:r>
            <a:r>
              <a:rPr lang="en-US" sz="2600" dirty="0" err="1">
                <a:latin typeface="Times New Roman" panose="02020603050405020304" pitchFamily="18" charset="0"/>
                <a:ea typeface="Calibri" panose="020F0502020204030204" pitchFamily="34" charset="0"/>
                <a:cs typeface="Times New Roman" panose="02020603050405020304" pitchFamily="18" charset="0"/>
              </a:rPr>
              <a:t>HRM</a:t>
            </a:r>
            <a:r>
              <a:rPr lang="en-US" sz="2600" dirty="0">
                <a:latin typeface="Times New Roman" panose="02020603050405020304" pitchFamily="18" charset="0"/>
                <a:ea typeface="Calibri" panose="020F0502020204030204" pitchFamily="34" charset="0"/>
                <a:cs typeface="Times New Roman" panose="02020603050405020304" pitchFamily="18" charset="0"/>
              </a:rPr>
              <a:t> practices in the long run. </a:t>
            </a:r>
          </a:p>
          <a:p>
            <a:pPr algn="just"/>
            <a:endParaRPr lang="en-US" sz="2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87275C8C-4AD4-4E25-8AA2-C21E8A6A5810}"/>
              </a:ext>
            </a:extLst>
          </p:cNvPr>
          <p:cNvPicPr>
            <a:picLocks noChangeAspect="1"/>
          </p:cNvPicPr>
          <p:nvPr/>
        </p:nvPicPr>
        <p:blipFill>
          <a:blip r:embed="rId3"/>
          <a:stretch>
            <a:fillRect/>
          </a:stretch>
        </p:blipFill>
        <p:spPr>
          <a:xfrm>
            <a:off x="8221208" y="5791003"/>
            <a:ext cx="3209925" cy="1019175"/>
          </a:xfrm>
          <a:prstGeom prst="rect">
            <a:avLst/>
          </a:prstGeom>
        </p:spPr>
      </p:pic>
      <p:pic>
        <p:nvPicPr>
          <p:cNvPr id="5" name="Picture 4">
            <a:extLst>
              <a:ext uri="{FF2B5EF4-FFF2-40B4-BE49-F238E27FC236}">
                <a16:creationId xmlns:a16="http://schemas.microsoft.com/office/drawing/2014/main" id="{1DEEB78D-2DBA-4CCE-B7DF-730CCD4FD1D6}"/>
              </a:ext>
            </a:extLst>
          </p:cNvPr>
          <p:cNvPicPr>
            <a:picLocks noChangeAspect="1"/>
          </p:cNvPicPr>
          <p:nvPr/>
        </p:nvPicPr>
        <p:blipFill>
          <a:blip r:embed="rId4"/>
          <a:stretch>
            <a:fillRect/>
          </a:stretch>
        </p:blipFill>
        <p:spPr>
          <a:xfrm>
            <a:off x="8001000" y="2391757"/>
            <a:ext cx="3624943" cy="1340983"/>
          </a:xfrm>
          <a:prstGeom prst="rect">
            <a:avLst/>
          </a:prstGeom>
        </p:spPr>
      </p:pic>
      <p:graphicFrame>
        <p:nvGraphicFramePr>
          <p:cNvPr id="6" name="Diagram 5">
            <a:extLst>
              <a:ext uri="{FF2B5EF4-FFF2-40B4-BE49-F238E27FC236}">
                <a16:creationId xmlns:a16="http://schemas.microsoft.com/office/drawing/2014/main" id="{8EACF1B8-6C9F-4C00-A9EC-4A3DAE5CF83C}"/>
              </a:ext>
            </a:extLst>
          </p:cNvPr>
          <p:cNvGraphicFramePr/>
          <p:nvPr>
            <p:extLst>
              <p:ext uri="{D42A27DB-BD31-4B8C-83A1-F6EECF244321}">
                <p14:modId xmlns:p14="http://schemas.microsoft.com/office/powerpoint/2010/main" val="1915916427"/>
              </p:ext>
            </p:extLst>
          </p:nvPr>
        </p:nvGraphicFramePr>
        <p:xfrm>
          <a:off x="7794171" y="3831748"/>
          <a:ext cx="4064000" cy="19037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4994692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Reviewing the application of Recommendation 1 </a:t>
            </a: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460375" y="2188018"/>
            <a:ext cx="6738730" cy="4427342"/>
          </a:xfrm>
        </p:spPr>
        <p:txBody>
          <a:bodyPr>
            <a:noAutofit/>
          </a:bodyPr>
          <a:lstStyle/>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Performance management with AI in </a:t>
            </a:r>
            <a:r>
              <a:rPr lang="en-US" sz="2600" dirty="0" err="1">
                <a:latin typeface="Times New Roman" panose="02020603050405020304" pitchFamily="18" charset="0"/>
                <a:ea typeface="Calibri" panose="020F0502020204030204" pitchFamily="34" charset="0"/>
                <a:cs typeface="Times New Roman" panose="02020603050405020304" pitchFamily="18" charset="0"/>
              </a:rPr>
              <a:t>HRM</a:t>
            </a:r>
            <a:r>
              <a:rPr lang="en-US" sz="2600" dirty="0">
                <a:latin typeface="Times New Roman" panose="02020603050405020304" pitchFamily="18" charset="0"/>
                <a:ea typeface="Calibri" panose="020F0502020204030204" pitchFamily="34" charset="0"/>
                <a:cs typeface="Times New Roman" panose="02020603050405020304" pitchFamily="18" charset="0"/>
              </a:rPr>
              <a:t> functions becomes possible for a business if it has access to an ample degree of financial, technological, and human resources (Mer and </a:t>
            </a:r>
            <a:r>
              <a:rPr lang="en-US" sz="2600" dirty="0" err="1">
                <a:latin typeface="Times New Roman" panose="02020603050405020304" pitchFamily="18" charset="0"/>
                <a:ea typeface="Calibri" panose="020F0502020204030204" pitchFamily="34" charset="0"/>
                <a:cs typeface="Times New Roman" panose="02020603050405020304" pitchFamily="18" charset="0"/>
              </a:rPr>
              <a:t>Virdi</a:t>
            </a:r>
            <a:r>
              <a:rPr lang="en-US" sz="2600" dirty="0">
                <a:latin typeface="Times New Roman" panose="02020603050405020304" pitchFamily="18" charset="0"/>
                <a:ea typeface="Calibri" panose="020F0502020204030204" pitchFamily="34" charset="0"/>
                <a:cs typeface="Times New Roman" panose="02020603050405020304" pitchFamily="18" charset="0"/>
              </a:rPr>
              <a:t>, 2023). </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Since both companies are sharing plenty of resource access and stable information technology infrastructure, implementing new AI-powered performance management software for the workforce should not be a problem. </a:t>
            </a:r>
          </a:p>
          <a:p>
            <a:pPr algn="just"/>
            <a:endParaRPr lang="en-US" sz="2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aphicFrame>
        <p:nvGraphicFramePr>
          <p:cNvPr id="4" name="Diagram 3">
            <a:extLst>
              <a:ext uri="{FF2B5EF4-FFF2-40B4-BE49-F238E27FC236}">
                <a16:creationId xmlns:a16="http://schemas.microsoft.com/office/drawing/2014/main" id="{812021DF-C2B7-4D8D-8768-516DB9B71BC2}"/>
              </a:ext>
            </a:extLst>
          </p:cNvPr>
          <p:cNvGraphicFramePr/>
          <p:nvPr>
            <p:extLst>
              <p:ext uri="{D42A27DB-BD31-4B8C-83A1-F6EECF244321}">
                <p14:modId xmlns:p14="http://schemas.microsoft.com/office/powerpoint/2010/main" val="1358028144"/>
              </p:ext>
            </p:extLst>
          </p:nvPr>
        </p:nvGraphicFramePr>
        <p:xfrm>
          <a:off x="7032171" y="2508190"/>
          <a:ext cx="5392056" cy="4107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84308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Reviewing the application of Recommendation 1 </a:t>
            </a: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460375" y="2188018"/>
            <a:ext cx="6738730" cy="4427342"/>
          </a:xfrm>
        </p:spPr>
        <p:txBody>
          <a:bodyPr>
            <a:noAutofit/>
          </a:bodyPr>
          <a:lstStyle/>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A high-performance working system or HPWS features four key factors such as shared information, knowledge development, performance reward-linkage, and egalitarianism (Kellner et al. 2023).</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The HPWS considers knowledge development to be a key metric that could be nurtured with the help of AI-powered software and create the scope for faster information dissemination to train the workforce seamlessly.  </a:t>
            </a: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3074" name="Picture 2" descr="1 Underlying Principles of High-Performance Work Systems | Download  Scientific Diagram">
            <a:extLst>
              <a:ext uri="{FF2B5EF4-FFF2-40B4-BE49-F238E27FC236}">
                <a16:creationId xmlns:a16="http://schemas.microsoft.com/office/drawing/2014/main" id="{94275713-AC0F-4CD6-9679-FE1CDFDD41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601" y="2500152"/>
            <a:ext cx="3788909" cy="3803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216228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Reviewing the application of Recommendation 2</a:t>
            </a: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155575" y="2188018"/>
            <a:ext cx="7573282" cy="4427342"/>
          </a:xfrm>
        </p:spPr>
        <p:txBody>
          <a:bodyPr>
            <a:noAutofit/>
          </a:bodyPr>
          <a:lstStyle/>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The mental stress of workers needs to be reduced to generate merit-driven work for which well-being policies are considered across small to large-scale businesses (Mayr and Teller, 2023). </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Tesco Plc launched Pay Advance in 2022 as a part of ensuring that the workforce gets to retrieve some portion of the wages early hand in case of emergencies.</a:t>
            </a:r>
          </a:p>
          <a:p>
            <a:pPr algn="just"/>
            <a:r>
              <a:rPr lang="en-US" sz="2600" dirty="0" err="1">
                <a:latin typeface="Times New Roman" panose="02020603050405020304" pitchFamily="18" charset="0"/>
                <a:ea typeface="Calibri" panose="020F0502020204030204" pitchFamily="34" charset="0"/>
                <a:cs typeface="Times New Roman" panose="02020603050405020304" pitchFamily="18" charset="0"/>
              </a:rPr>
              <a:t>CIPD</a:t>
            </a:r>
            <a:r>
              <a:rPr lang="en-US" sz="2600" dirty="0">
                <a:latin typeface="Times New Roman" panose="02020603050405020304" pitchFamily="18" charset="0"/>
                <a:ea typeface="Calibri" panose="020F0502020204030204" pitchFamily="34" charset="0"/>
                <a:cs typeface="Times New Roman" panose="02020603050405020304" pitchFamily="18" charset="0"/>
              </a:rPr>
              <a:t> UK has labelled the need for wellbeing management of the people at work while considering </a:t>
            </a:r>
            <a:r>
              <a:rPr lang="en-US" sz="2600" dirty="0" err="1">
                <a:latin typeface="Times New Roman" panose="02020603050405020304" pitchFamily="18" charset="0"/>
                <a:ea typeface="Calibri" panose="020F0502020204030204" pitchFamily="34" charset="0"/>
                <a:cs typeface="Times New Roman" panose="02020603050405020304" pitchFamily="18" charset="0"/>
              </a:rPr>
              <a:t>EI</a:t>
            </a:r>
            <a:r>
              <a:rPr lang="en-US" sz="2600" dirty="0">
                <a:latin typeface="Times New Roman" panose="02020603050405020304" pitchFamily="18" charset="0"/>
                <a:ea typeface="Calibri" panose="020F0502020204030204" pitchFamily="34" charset="0"/>
                <a:cs typeface="Times New Roman" panose="02020603050405020304" pitchFamily="18" charset="0"/>
              </a:rPr>
              <a:t> as a major promoter for better wellbeing.</a:t>
            </a: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aphicFrame>
        <p:nvGraphicFramePr>
          <p:cNvPr id="4" name="Diagram 3">
            <a:extLst>
              <a:ext uri="{FF2B5EF4-FFF2-40B4-BE49-F238E27FC236}">
                <a16:creationId xmlns:a16="http://schemas.microsoft.com/office/drawing/2014/main" id="{73FC013F-CFBC-466A-ACEC-72430F8D83DB}"/>
              </a:ext>
            </a:extLst>
          </p:cNvPr>
          <p:cNvGraphicFramePr/>
          <p:nvPr>
            <p:extLst>
              <p:ext uri="{D42A27DB-BD31-4B8C-83A1-F6EECF244321}">
                <p14:modId xmlns:p14="http://schemas.microsoft.com/office/powerpoint/2010/main" val="2748952875"/>
              </p:ext>
            </p:extLst>
          </p:nvPr>
        </p:nvGraphicFramePr>
        <p:xfrm>
          <a:off x="7892143" y="2816748"/>
          <a:ext cx="4299857" cy="3067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63778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Reviewing the application of Recommendation 2</a:t>
            </a: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460374" y="2188018"/>
            <a:ext cx="7997825" cy="4427342"/>
          </a:xfrm>
        </p:spPr>
        <p:txBody>
          <a:bodyPr>
            <a:noAutofit/>
          </a:bodyPr>
          <a:lstStyle/>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The </a:t>
            </a:r>
            <a:r>
              <a:rPr lang="en-US" sz="2600" dirty="0" err="1">
                <a:latin typeface="Times New Roman" panose="02020603050405020304" pitchFamily="18" charset="0"/>
                <a:ea typeface="Calibri" panose="020F0502020204030204" pitchFamily="34" charset="0"/>
                <a:cs typeface="Times New Roman" panose="02020603050405020304" pitchFamily="18" charset="0"/>
              </a:rPr>
              <a:t>EI</a:t>
            </a:r>
            <a:r>
              <a:rPr lang="en-US" sz="2600" dirty="0">
                <a:latin typeface="Times New Roman" panose="02020603050405020304" pitchFamily="18" charset="0"/>
                <a:ea typeface="Calibri" panose="020F0502020204030204" pitchFamily="34" charset="0"/>
                <a:cs typeface="Times New Roman" panose="02020603050405020304" pitchFamily="18" charset="0"/>
              </a:rPr>
              <a:t> theory of Daniel Goleman considers five domains such as knowing the emotions, managing them, motivating in a self-driven manner, </a:t>
            </a:r>
            <a:r>
              <a:rPr lang="en-US" sz="2600" dirty="0" err="1">
                <a:latin typeface="Times New Roman" panose="02020603050405020304" pitchFamily="18" charset="0"/>
                <a:ea typeface="Calibri" panose="020F0502020204030204" pitchFamily="34" charset="0"/>
                <a:cs typeface="Times New Roman" panose="02020603050405020304" pitchFamily="18" charset="0"/>
              </a:rPr>
              <a:t>recognising</a:t>
            </a:r>
            <a:r>
              <a:rPr lang="en-US" sz="2600" dirty="0">
                <a:latin typeface="Times New Roman" panose="02020603050405020304" pitchFamily="18" charset="0"/>
                <a:ea typeface="Calibri" panose="020F0502020204030204" pitchFamily="34" charset="0"/>
                <a:cs typeface="Times New Roman" panose="02020603050405020304" pitchFamily="18" charset="0"/>
              </a:rPr>
              <a:t> and understanding other people’s emotions, and managing relationships (</a:t>
            </a:r>
            <a:r>
              <a:rPr lang="en-US" sz="2600" dirty="0" err="1">
                <a:latin typeface="Times New Roman" panose="02020603050405020304" pitchFamily="18" charset="0"/>
                <a:ea typeface="Calibri" panose="020F0502020204030204" pitchFamily="34" charset="0"/>
                <a:cs typeface="Times New Roman" panose="02020603050405020304" pitchFamily="18" charset="0"/>
              </a:rPr>
              <a:t>Cannavaro</a:t>
            </a:r>
            <a:r>
              <a:rPr lang="en-US" sz="2600" dirty="0">
                <a:latin typeface="Times New Roman" panose="02020603050405020304" pitchFamily="18" charset="0"/>
                <a:ea typeface="Calibri" panose="020F0502020204030204" pitchFamily="34" charset="0"/>
                <a:cs typeface="Times New Roman" panose="02020603050405020304" pitchFamily="18" charset="0"/>
              </a:rPr>
              <a:t> et al. 2024). </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The board members in Burberry share plenty of engagement with workers because they follow The Global Workforce Advisory Forum. </a:t>
            </a:r>
          </a:p>
          <a:p>
            <a:pPr algn="just"/>
            <a:r>
              <a:rPr lang="en-US" sz="2600" dirty="0">
                <a:latin typeface="Times New Roman" panose="02020603050405020304" pitchFamily="18" charset="0"/>
                <a:ea typeface="Calibri" panose="020F0502020204030204" pitchFamily="34" charset="0"/>
                <a:cs typeface="Times New Roman" panose="02020603050405020304" pitchFamily="18" charset="0"/>
              </a:rPr>
              <a:t>Tesco Plc also proudly has built a hierarchy that considers human capital to be a key asset for the business in future. </a:t>
            </a: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2050" name="Picture 2" descr="Goleman">
            <a:extLst>
              <a:ext uri="{FF2B5EF4-FFF2-40B4-BE49-F238E27FC236}">
                <a16:creationId xmlns:a16="http://schemas.microsoft.com/office/drawing/2014/main" id="{0C87CBE5-1EF0-4AC1-8344-A2DD6E5DEE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171" y="2797627"/>
            <a:ext cx="3522210" cy="3514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156175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p:txBody>
          <a:bodyPr>
            <a:normAutofit fontScale="90000"/>
          </a:bodyPr>
          <a:lstStyle/>
          <a:p>
            <a:pPr algn="ctr"/>
            <a:r>
              <a:rPr lang="en-US" sz="3200" b="1" dirty="0">
                <a:latin typeface="Times New Roman" panose="02020603050405020304" pitchFamily="18" charset="0"/>
                <a:cs typeface="Times New Roman" panose="02020603050405020304" pitchFamily="18" charset="0"/>
              </a:rPr>
              <a:t>Action plan and timeline for implementing recommendations </a:t>
            </a:r>
          </a:p>
        </p:txBody>
      </p:sp>
      <p:sp>
        <p:nvSpPr>
          <p:cNvPr id="28674" name="AutoShape 2"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6" name="AutoShape 4"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78" name="AutoShape 6"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8680" name="AutoShape 8" descr="STOCK EXCHAN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aphicFrame>
        <p:nvGraphicFramePr>
          <p:cNvPr id="6" name="Table 5">
            <a:extLst>
              <a:ext uri="{FF2B5EF4-FFF2-40B4-BE49-F238E27FC236}">
                <a16:creationId xmlns:a16="http://schemas.microsoft.com/office/drawing/2014/main" id="{E1412C36-2FF1-4D89-8441-59313075107A}"/>
              </a:ext>
            </a:extLst>
          </p:cNvPr>
          <p:cNvGraphicFramePr>
            <a:graphicFrameLocks noGrp="1"/>
          </p:cNvGraphicFramePr>
          <p:nvPr>
            <p:extLst>
              <p:ext uri="{D42A27DB-BD31-4B8C-83A1-F6EECF244321}">
                <p14:modId xmlns:p14="http://schemas.microsoft.com/office/powerpoint/2010/main" val="3800697546"/>
              </p:ext>
            </p:extLst>
          </p:nvPr>
        </p:nvGraphicFramePr>
        <p:xfrm>
          <a:off x="155575" y="2301241"/>
          <a:ext cx="11938454" cy="2151888"/>
        </p:xfrm>
        <a:graphic>
          <a:graphicData uri="http://schemas.openxmlformats.org/drawingml/2006/table">
            <a:tbl>
              <a:tblPr firstRow="1" firstCol="1" bandRow="1">
                <a:tableStyleId>{5C22544A-7EE6-4342-B048-85BDC9FD1C3A}</a:tableStyleId>
              </a:tblPr>
              <a:tblGrid>
                <a:gridCol w="1782082">
                  <a:extLst>
                    <a:ext uri="{9D8B030D-6E8A-4147-A177-3AD203B41FA5}">
                      <a16:colId xmlns:a16="http://schemas.microsoft.com/office/drawing/2014/main" val="2859536676"/>
                    </a:ext>
                  </a:extLst>
                </a:gridCol>
                <a:gridCol w="6955972">
                  <a:extLst>
                    <a:ext uri="{9D8B030D-6E8A-4147-A177-3AD203B41FA5}">
                      <a16:colId xmlns:a16="http://schemas.microsoft.com/office/drawing/2014/main" val="3236276389"/>
                    </a:ext>
                  </a:extLst>
                </a:gridCol>
                <a:gridCol w="1338942">
                  <a:extLst>
                    <a:ext uri="{9D8B030D-6E8A-4147-A177-3AD203B41FA5}">
                      <a16:colId xmlns:a16="http://schemas.microsoft.com/office/drawing/2014/main" val="1157615600"/>
                    </a:ext>
                  </a:extLst>
                </a:gridCol>
                <a:gridCol w="905418">
                  <a:extLst>
                    <a:ext uri="{9D8B030D-6E8A-4147-A177-3AD203B41FA5}">
                      <a16:colId xmlns:a16="http://schemas.microsoft.com/office/drawing/2014/main" val="1159171849"/>
                    </a:ext>
                  </a:extLst>
                </a:gridCol>
                <a:gridCol w="956040">
                  <a:extLst>
                    <a:ext uri="{9D8B030D-6E8A-4147-A177-3AD203B41FA5}">
                      <a16:colId xmlns:a16="http://schemas.microsoft.com/office/drawing/2014/main" val="2521509200"/>
                    </a:ext>
                  </a:extLst>
                </a:gridCol>
              </a:tblGrid>
              <a:tr h="247324">
                <a:tc>
                  <a:txBody>
                    <a:bodyPr/>
                    <a:lstStyle/>
                    <a:p>
                      <a:pPr algn="ctr">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Recommendations</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Actions</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Responsible person</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Required resources</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Timescale</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520112573"/>
                  </a:ext>
                </a:extLst>
              </a:tr>
              <a:tr h="904996">
                <a:tc>
                  <a:txBody>
                    <a:bodyPr/>
                    <a:lstStyle/>
                    <a:p>
                      <a:pPr algn="just">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1. Application of AI for performance management of employees</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342900" lvl="0" indent="-342900" algn="just">
                        <a:lnSpc>
                          <a:spcPct val="100000"/>
                        </a:lnSpc>
                        <a:spcAft>
                          <a:spcPts val="0"/>
                        </a:spcAft>
                        <a:buFont typeface="Symbol" panose="05050102010706020507" pitchFamily="18" charset="2"/>
                        <a:buChar char=""/>
                      </a:pPr>
                      <a:r>
                        <a:rPr lang="en-GB" sz="1100" kern="0" dirty="0" err="1">
                          <a:solidFill>
                            <a:schemeClr val="tx1"/>
                          </a:solidFill>
                          <a:effectLst/>
                          <a:latin typeface="Times New Roman" panose="02020603050405020304" pitchFamily="18" charset="0"/>
                          <a:cs typeface="Times New Roman" panose="02020603050405020304" pitchFamily="18" charset="0"/>
                        </a:rPr>
                        <a:t>HPWS</a:t>
                      </a:r>
                      <a:r>
                        <a:rPr lang="en-GB" sz="1100" kern="0" dirty="0">
                          <a:solidFill>
                            <a:schemeClr val="tx1"/>
                          </a:solidFill>
                          <a:effectLst/>
                          <a:latin typeface="Times New Roman" panose="02020603050405020304" pitchFamily="18" charset="0"/>
                          <a:cs typeface="Times New Roman" panose="02020603050405020304" pitchFamily="18" charset="0"/>
                        </a:rPr>
                        <a:t> could be implemented in a business with the help of software as it triggers the </a:t>
                      </a:r>
                      <a:r>
                        <a:rPr lang="en-GB" sz="1100" kern="0" dirty="0" err="1">
                          <a:solidFill>
                            <a:schemeClr val="tx1"/>
                          </a:solidFill>
                          <a:effectLst/>
                          <a:latin typeface="Times New Roman" panose="02020603050405020304" pitchFamily="18" charset="0"/>
                          <a:cs typeface="Times New Roman" panose="02020603050405020304" pitchFamily="18" charset="0"/>
                        </a:rPr>
                        <a:t>HRM</a:t>
                      </a:r>
                      <a:r>
                        <a:rPr lang="en-GB" sz="1100" kern="0" dirty="0">
                          <a:solidFill>
                            <a:schemeClr val="tx1"/>
                          </a:solidFill>
                          <a:effectLst/>
                          <a:latin typeface="Times New Roman" panose="02020603050405020304" pitchFamily="18" charset="0"/>
                          <a:cs typeface="Times New Roman" panose="02020603050405020304" pitchFamily="18" charset="0"/>
                        </a:rPr>
                        <a:t> to make the workforce performance-driven (Li et al. 2023). Similarly, software with AI features will be built with the help of the IT team to measure the performance of employees.</a:t>
                      </a:r>
                      <a:endParaRPr lang="en-GB" sz="1100" kern="100" dirty="0">
                        <a:solidFill>
                          <a:schemeClr val="tx1"/>
                        </a:solidFill>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GB" sz="1100" kern="0" dirty="0">
                          <a:solidFill>
                            <a:schemeClr val="tx1"/>
                          </a:solidFill>
                          <a:effectLst/>
                          <a:latin typeface="Times New Roman" panose="02020603050405020304" pitchFamily="18" charset="0"/>
                          <a:cs typeface="Times New Roman" panose="02020603050405020304" pitchFamily="18" charset="0"/>
                        </a:rPr>
                        <a:t>Non-financial performance indicators such as employee productivity, satisfaction levels, and employee burnout rates will be used to assess the efficiency of new AI-powered people analytics.</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Human resource manager and IT team </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a:solidFill>
                            <a:schemeClr val="tx1"/>
                          </a:solidFill>
                          <a:effectLst/>
                          <a:latin typeface="Times New Roman" panose="02020603050405020304" pitchFamily="18" charset="0"/>
                          <a:cs typeface="Times New Roman" panose="02020603050405020304" pitchFamily="18" charset="0"/>
                        </a:rPr>
                        <a:t>Technology and finance </a:t>
                      </a:r>
                      <a:endParaRPr lang="en-GB" sz="11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4 months </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69251102"/>
                  </a:ext>
                </a:extLst>
              </a:tr>
              <a:tr h="911612">
                <a:tc>
                  <a:txBody>
                    <a:bodyPr/>
                    <a:lstStyle/>
                    <a:p>
                      <a:pPr algn="just">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2. Following better </a:t>
                      </a:r>
                      <a:r>
                        <a:rPr lang="en-GB" sz="1100" kern="0" dirty="0" err="1">
                          <a:solidFill>
                            <a:schemeClr val="tx1"/>
                          </a:solidFill>
                          <a:effectLst/>
                          <a:latin typeface="Times New Roman" panose="02020603050405020304" pitchFamily="18" charset="0"/>
                          <a:cs typeface="Times New Roman" panose="02020603050405020304" pitchFamily="18" charset="0"/>
                        </a:rPr>
                        <a:t>EI</a:t>
                      </a:r>
                      <a:r>
                        <a:rPr lang="en-GB" sz="1100" kern="0" dirty="0">
                          <a:solidFill>
                            <a:schemeClr val="tx1"/>
                          </a:solidFill>
                          <a:effectLst/>
                          <a:latin typeface="Times New Roman" panose="02020603050405020304" pitchFamily="18" charset="0"/>
                          <a:cs typeface="Times New Roman" panose="02020603050405020304" pitchFamily="18" charset="0"/>
                        </a:rPr>
                        <a:t> support for employee wellbeing</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342900" lvl="0" indent="-342900" algn="just">
                        <a:lnSpc>
                          <a:spcPct val="100000"/>
                        </a:lnSpc>
                        <a:spcAft>
                          <a:spcPts val="0"/>
                        </a:spcAft>
                        <a:buFont typeface="Symbol" panose="05050102010706020507" pitchFamily="18" charset="2"/>
                        <a:buChar char=""/>
                      </a:pPr>
                      <a:r>
                        <a:rPr lang="en-GB" sz="1100" kern="0" dirty="0" err="1">
                          <a:solidFill>
                            <a:schemeClr val="tx1"/>
                          </a:solidFill>
                          <a:effectLst/>
                          <a:latin typeface="Times New Roman" panose="02020603050405020304" pitchFamily="18" charset="0"/>
                          <a:cs typeface="Times New Roman" panose="02020603050405020304" pitchFamily="18" charset="0"/>
                        </a:rPr>
                        <a:t>EI</a:t>
                      </a:r>
                      <a:r>
                        <a:rPr lang="en-GB" sz="1100" kern="0" dirty="0">
                          <a:solidFill>
                            <a:schemeClr val="tx1"/>
                          </a:solidFill>
                          <a:effectLst/>
                          <a:latin typeface="Times New Roman" panose="02020603050405020304" pitchFamily="18" charset="0"/>
                          <a:cs typeface="Times New Roman" panose="02020603050405020304" pitchFamily="18" charset="0"/>
                        </a:rPr>
                        <a:t> training needs to be carried out with a strong leadership base and collaborative management decisions (Reilly, 2023). In both company cases, the managerial actions are suggestive of an open-channel communication between the employees and employer which shall help pass on the idea of </a:t>
                      </a:r>
                      <a:r>
                        <a:rPr lang="en-GB" sz="1100" kern="0" dirty="0" err="1">
                          <a:solidFill>
                            <a:schemeClr val="tx1"/>
                          </a:solidFill>
                          <a:effectLst/>
                          <a:latin typeface="Times New Roman" panose="02020603050405020304" pitchFamily="18" charset="0"/>
                          <a:cs typeface="Times New Roman" panose="02020603050405020304" pitchFamily="18" charset="0"/>
                        </a:rPr>
                        <a:t>EI</a:t>
                      </a:r>
                      <a:r>
                        <a:rPr lang="en-GB" sz="1100" kern="0" dirty="0">
                          <a:solidFill>
                            <a:schemeClr val="tx1"/>
                          </a:solidFill>
                          <a:effectLst/>
                          <a:latin typeface="Times New Roman" panose="02020603050405020304" pitchFamily="18" charset="0"/>
                          <a:cs typeface="Times New Roman" panose="02020603050405020304" pitchFamily="18" charset="0"/>
                        </a:rPr>
                        <a:t> training. </a:t>
                      </a:r>
                      <a:endParaRPr lang="en-GB" sz="1100" kern="100" dirty="0">
                        <a:solidFill>
                          <a:schemeClr val="tx1"/>
                        </a:solidFill>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GB" sz="1100" kern="0" dirty="0">
                          <a:solidFill>
                            <a:schemeClr val="tx1"/>
                          </a:solidFill>
                          <a:effectLst/>
                          <a:latin typeface="Times New Roman" panose="02020603050405020304" pitchFamily="18" charset="0"/>
                          <a:cs typeface="Times New Roman" panose="02020603050405020304" pitchFamily="18" charset="0"/>
                        </a:rPr>
                        <a:t>Collaborations with CIPD UK should help configure the new </a:t>
                      </a:r>
                      <a:r>
                        <a:rPr lang="en-GB" sz="1100" kern="0" dirty="0" err="1">
                          <a:solidFill>
                            <a:schemeClr val="tx1"/>
                          </a:solidFill>
                          <a:effectLst/>
                          <a:latin typeface="Times New Roman" panose="02020603050405020304" pitchFamily="18" charset="0"/>
                          <a:cs typeface="Times New Roman" panose="02020603050405020304" pitchFamily="18" charset="0"/>
                        </a:rPr>
                        <a:t>EI</a:t>
                      </a:r>
                      <a:r>
                        <a:rPr lang="en-GB" sz="1100" kern="0" dirty="0">
                          <a:solidFill>
                            <a:schemeClr val="tx1"/>
                          </a:solidFill>
                          <a:effectLst/>
                          <a:latin typeface="Times New Roman" panose="02020603050405020304" pitchFamily="18" charset="0"/>
                          <a:cs typeface="Times New Roman" panose="02020603050405020304" pitchFamily="18" charset="0"/>
                        </a:rPr>
                        <a:t> training sessions and build updated HR policies for wellbeing </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a:solidFill>
                            <a:schemeClr val="tx1"/>
                          </a:solidFill>
                          <a:effectLst/>
                          <a:latin typeface="Times New Roman" panose="02020603050405020304" pitchFamily="18" charset="0"/>
                          <a:cs typeface="Times New Roman" panose="02020603050405020304" pitchFamily="18" charset="0"/>
                        </a:rPr>
                        <a:t>Human resource manager </a:t>
                      </a:r>
                      <a:endParaRPr lang="en-GB" sz="11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a:solidFill>
                            <a:schemeClr val="tx1"/>
                          </a:solidFill>
                          <a:effectLst/>
                          <a:latin typeface="Times New Roman" panose="02020603050405020304" pitchFamily="18" charset="0"/>
                          <a:cs typeface="Times New Roman" panose="02020603050405020304" pitchFamily="18" charset="0"/>
                        </a:rPr>
                        <a:t>Human and finance</a:t>
                      </a:r>
                      <a:endParaRPr lang="en-GB" sz="11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a:lnSpc>
                          <a:spcPct val="100000"/>
                        </a:lnSpc>
                        <a:spcAft>
                          <a:spcPts val="0"/>
                        </a:spcAft>
                      </a:pPr>
                      <a:r>
                        <a:rPr lang="en-GB" sz="1100" kern="0" dirty="0">
                          <a:solidFill>
                            <a:schemeClr val="tx1"/>
                          </a:solidFill>
                          <a:effectLst/>
                          <a:latin typeface="Times New Roman" panose="02020603050405020304" pitchFamily="18" charset="0"/>
                          <a:cs typeface="Times New Roman" panose="02020603050405020304" pitchFamily="18" charset="0"/>
                        </a:rPr>
                        <a:t>2 months </a:t>
                      </a:r>
                      <a:endParaRPr lang="en-GB" sz="11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727" marR="2472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3721890"/>
                  </a:ext>
                </a:extLst>
              </a:tr>
            </a:tbl>
          </a:graphicData>
        </a:graphic>
      </p:graphicFrame>
      <p:pic>
        <p:nvPicPr>
          <p:cNvPr id="7" name="Picture 6">
            <a:extLst>
              <a:ext uri="{FF2B5EF4-FFF2-40B4-BE49-F238E27FC236}">
                <a16:creationId xmlns:a16="http://schemas.microsoft.com/office/drawing/2014/main" id="{E156187C-06F0-4190-A09C-8C6997103500}"/>
              </a:ext>
            </a:extLst>
          </p:cNvPr>
          <p:cNvPicPr>
            <a:picLocks noChangeAspect="1"/>
          </p:cNvPicPr>
          <p:nvPr/>
        </p:nvPicPr>
        <p:blipFill>
          <a:blip r:embed="rId3"/>
          <a:stretch>
            <a:fillRect/>
          </a:stretch>
        </p:blipFill>
        <p:spPr>
          <a:xfrm>
            <a:off x="155575" y="4453128"/>
            <a:ext cx="11938454" cy="2328671"/>
          </a:xfrm>
          <a:prstGeom prst="rect">
            <a:avLst/>
          </a:prstGeom>
        </p:spPr>
      </p:pic>
    </p:spTree>
    <p:extLst>
      <p:ext uri="{BB962C8B-B14F-4D97-AF65-F5344CB8AC3E}">
        <p14:creationId xmlns:p14="http://schemas.microsoft.com/office/powerpoint/2010/main" val="429461276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B0A2-04F6-4995-8EC1-879359B61276}"/>
              </a:ext>
            </a:extLst>
          </p:cNvPr>
          <p:cNvSpPr>
            <a:spLocks noGrp="1"/>
          </p:cNvSpPr>
          <p:nvPr>
            <p:ph type="title"/>
          </p:nvPr>
        </p:nvSpPr>
        <p:spPr>
          <a:xfrm>
            <a:off x="680321" y="764245"/>
            <a:ext cx="9613861" cy="1080938"/>
          </a:xfrm>
        </p:spPr>
        <p:txBody>
          <a:bodyPr/>
          <a:lstStyle/>
          <a:p>
            <a:pPr algn="ctr"/>
            <a:r>
              <a:rPr lang="en-US" b="1" dirty="0">
                <a:latin typeface="Times New Roman" panose="02020603050405020304" pitchFamily="18" charset="0"/>
                <a:cs typeface="Times New Roman" panose="02020603050405020304" pitchFamily="18" charset="0"/>
              </a:rPr>
              <a:t>References </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A399E-BD46-4FDE-8859-3C79C849ED7D}"/>
              </a:ext>
            </a:extLst>
          </p:cNvPr>
          <p:cNvSpPr>
            <a:spLocks noGrp="1"/>
          </p:cNvSpPr>
          <p:nvPr>
            <p:ph idx="1"/>
          </p:nvPr>
        </p:nvSpPr>
        <p:spPr>
          <a:xfrm>
            <a:off x="0" y="2289685"/>
            <a:ext cx="11794210" cy="4689736"/>
          </a:xfrm>
        </p:spPr>
        <p:txBody>
          <a:bodyPr>
            <a:noAutofit/>
          </a:bodyPr>
          <a:lstStyle/>
          <a:p>
            <a:r>
              <a:rPr lang="en-GB" sz="1100" dirty="0">
                <a:latin typeface="Times New Roman" panose="02020603050405020304" pitchFamily="18" charset="0"/>
                <a:cs typeface="Times New Roman" panose="02020603050405020304" pitchFamily="18" charset="0"/>
              </a:rPr>
              <a:t>Aamir, A., 2023. Emotional Intelligence and Organizational Commitment-Application of the Goleman’s Model of Emotional Intelligence. </a:t>
            </a:r>
            <a:r>
              <a:rPr lang="en-GB" sz="1100" i="1" dirty="0">
                <a:latin typeface="Times New Roman" panose="02020603050405020304" pitchFamily="18" charset="0"/>
                <a:cs typeface="Times New Roman" panose="02020603050405020304" pitchFamily="18" charset="0"/>
              </a:rPr>
              <a:t>International Journal of Intellectual Human Resource Management (</a:t>
            </a:r>
            <a:r>
              <a:rPr lang="en-GB" sz="1100" i="1" dirty="0" err="1">
                <a:latin typeface="Times New Roman" panose="02020603050405020304" pitchFamily="18" charset="0"/>
                <a:cs typeface="Times New Roman" panose="02020603050405020304" pitchFamily="18" charset="0"/>
              </a:rPr>
              <a:t>IJIHRM</a:t>
            </a:r>
            <a:r>
              <a:rPr lang="en-GB" sz="1100" i="1" dirty="0">
                <a:latin typeface="Times New Roman" panose="02020603050405020304" pitchFamily="18" charset="0"/>
                <a:cs typeface="Times New Roman" panose="02020603050405020304" pitchFamily="18" charset="0"/>
              </a:rPr>
              <a: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4</a:t>
            </a:r>
            <a:r>
              <a:rPr lang="en-GB" sz="1100" dirty="0">
                <a:latin typeface="Times New Roman" panose="02020603050405020304" pitchFamily="18" charset="0"/>
                <a:cs typeface="Times New Roman" panose="02020603050405020304" pitchFamily="18" charset="0"/>
              </a:rPr>
              <a:t>(01), pp.01-06.</a:t>
            </a:r>
          </a:p>
          <a:p>
            <a:r>
              <a:rPr lang="en-US" sz="1100" dirty="0" err="1">
                <a:latin typeface="Times New Roman" panose="02020603050405020304" pitchFamily="18" charset="0"/>
                <a:cs typeface="Times New Roman" panose="02020603050405020304" pitchFamily="18" charset="0"/>
              </a:rPr>
              <a:t>Burberryplc</a:t>
            </a:r>
            <a:r>
              <a:rPr lang="en-US" sz="1100" dirty="0">
                <a:latin typeface="Times New Roman" panose="02020603050405020304" pitchFamily="18" charset="0"/>
                <a:cs typeface="Times New Roman" panose="02020603050405020304" pitchFamily="18" charset="0"/>
              </a:rPr>
              <a:t>, 2023. </a:t>
            </a:r>
            <a:r>
              <a:rPr lang="en-US" sz="1100" i="1" dirty="0">
                <a:latin typeface="Times New Roman" panose="02020603050405020304" pitchFamily="18" charset="0"/>
                <a:cs typeface="Times New Roman" panose="02020603050405020304" pitchFamily="18" charset="0"/>
              </a:rPr>
              <a:t>Annual Report 2022/23.</a:t>
            </a:r>
            <a:r>
              <a:rPr lang="en-US" sz="1100" dirty="0">
                <a:latin typeface="Times New Roman" panose="02020603050405020304" pitchFamily="18" charset="0"/>
                <a:cs typeface="Times New Roman" panose="02020603050405020304" pitchFamily="18" charset="0"/>
              </a:rPr>
              <a:t> Available at: https://www.burberryplc.com/investors/annual-report-22-23 [Accessed on 12</a:t>
            </a:r>
            <a:r>
              <a:rPr lang="en-US" sz="1100" baseline="30000" dirty="0">
                <a:latin typeface="Times New Roman" panose="02020603050405020304" pitchFamily="18" charset="0"/>
                <a:cs typeface="Times New Roman" panose="02020603050405020304" pitchFamily="18" charset="0"/>
              </a:rPr>
              <a:t>th</a:t>
            </a:r>
            <a:r>
              <a:rPr lang="en-US" sz="1100" dirty="0">
                <a:latin typeface="Times New Roman" panose="02020603050405020304" pitchFamily="18" charset="0"/>
                <a:cs typeface="Times New Roman" panose="02020603050405020304" pitchFamily="18" charset="0"/>
              </a:rPr>
              <a:t> April 2024]</a:t>
            </a:r>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Cannavaro</a:t>
            </a:r>
            <a:r>
              <a:rPr lang="en-GB" sz="1100" dirty="0">
                <a:latin typeface="Times New Roman" panose="02020603050405020304" pitchFamily="18" charset="0"/>
                <a:cs typeface="Times New Roman" panose="02020603050405020304" pitchFamily="18" charset="0"/>
              </a:rPr>
              <a:t>, J., </a:t>
            </a:r>
            <a:r>
              <a:rPr lang="en-GB" sz="1100" dirty="0" err="1">
                <a:latin typeface="Times New Roman" panose="02020603050405020304" pitchFamily="18" charset="0"/>
                <a:cs typeface="Times New Roman" panose="02020603050405020304" pitchFamily="18" charset="0"/>
              </a:rPr>
              <a:t>Asbari</a:t>
            </a:r>
            <a:r>
              <a:rPr lang="en-GB" sz="1100" dirty="0">
                <a:latin typeface="Times New Roman" panose="02020603050405020304" pitchFamily="18" charset="0"/>
                <a:cs typeface="Times New Roman" panose="02020603050405020304" pitchFamily="18" charset="0"/>
              </a:rPr>
              <a:t>, M. and </a:t>
            </a:r>
            <a:r>
              <a:rPr lang="en-GB" sz="1100" dirty="0" err="1">
                <a:latin typeface="Times New Roman" panose="02020603050405020304" pitchFamily="18" charset="0"/>
                <a:cs typeface="Times New Roman" panose="02020603050405020304" pitchFamily="18" charset="0"/>
              </a:rPr>
              <a:t>Aulia</a:t>
            </a:r>
            <a:r>
              <a:rPr lang="en-GB" sz="1100" dirty="0">
                <a:latin typeface="Times New Roman" panose="02020603050405020304" pitchFamily="18" charset="0"/>
                <a:cs typeface="Times New Roman" panose="02020603050405020304" pitchFamily="18" charset="0"/>
              </a:rPr>
              <a:t>, N., 2024. Emotional Intelligence: </a:t>
            </a:r>
            <a:r>
              <a:rPr lang="en-GB" sz="1100" dirty="0" err="1">
                <a:latin typeface="Times New Roman" panose="02020603050405020304" pitchFamily="18" charset="0"/>
                <a:cs typeface="Times New Roman" panose="02020603050405020304" pitchFamily="18" charset="0"/>
              </a:rPr>
              <a:t>Kunci</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Sukses</a:t>
            </a:r>
            <a:r>
              <a:rPr lang="en-GB" sz="1100" dirty="0">
                <a:latin typeface="Times New Roman" panose="02020603050405020304" pitchFamily="18" charset="0"/>
                <a:cs typeface="Times New Roman" panose="02020603050405020304" pitchFamily="18" charset="0"/>
              </a:rPr>
              <a:t> Masa </a:t>
            </a:r>
            <a:r>
              <a:rPr lang="en-GB" sz="1100" dirty="0" err="1">
                <a:latin typeface="Times New Roman" panose="02020603050405020304" pitchFamily="18" charset="0"/>
                <a:cs typeface="Times New Roman" panose="02020603050405020304" pitchFamily="18" charset="0"/>
              </a:rPr>
              <a:t>Depan</a:t>
            </a:r>
            <a:r>
              <a:rPr lang="en-GB" sz="1100" dirty="0">
                <a:latin typeface="Times New Roman" panose="02020603050405020304" pitchFamily="18" charset="0"/>
                <a:cs typeface="Times New Roman" panose="02020603050405020304" pitchFamily="18" charset="0"/>
              </a:rPr>
              <a:t>?. </a:t>
            </a:r>
            <a:r>
              <a:rPr lang="en-GB" sz="1100" i="1" dirty="0" err="1">
                <a:latin typeface="Times New Roman" panose="02020603050405020304" pitchFamily="18" charset="0"/>
                <a:cs typeface="Times New Roman" panose="02020603050405020304" pitchFamily="18" charset="0"/>
              </a:rPr>
              <a:t>Literaksi</a:t>
            </a:r>
            <a:r>
              <a:rPr lang="en-GB" sz="1100" i="1" dirty="0">
                <a:latin typeface="Times New Roman" panose="02020603050405020304" pitchFamily="18" charset="0"/>
                <a:cs typeface="Times New Roman" panose="02020603050405020304" pitchFamily="18" charset="0"/>
              </a:rPr>
              <a:t>: </a:t>
            </a:r>
            <a:r>
              <a:rPr lang="en-GB" sz="1100" i="1" dirty="0" err="1">
                <a:latin typeface="Times New Roman" panose="02020603050405020304" pitchFamily="18" charset="0"/>
                <a:cs typeface="Times New Roman" panose="02020603050405020304" pitchFamily="18" charset="0"/>
              </a:rPr>
              <a:t>Jurnal</a:t>
            </a:r>
            <a:r>
              <a:rPr lang="en-GB" sz="1100" i="1" dirty="0">
                <a:latin typeface="Times New Roman" panose="02020603050405020304" pitchFamily="18" charset="0"/>
                <a:cs typeface="Times New Roman" panose="02020603050405020304" pitchFamily="18" charset="0"/>
              </a:rPr>
              <a:t> </a:t>
            </a:r>
            <a:r>
              <a:rPr lang="en-GB" sz="1100" i="1" dirty="0" err="1">
                <a:latin typeface="Times New Roman" panose="02020603050405020304" pitchFamily="18" charset="0"/>
                <a:cs typeface="Times New Roman" panose="02020603050405020304" pitchFamily="18" charset="0"/>
              </a:rPr>
              <a:t>Manajemen</a:t>
            </a:r>
            <a:r>
              <a:rPr lang="en-GB" sz="1100" i="1" dirty="0">
                <a:latin typeface="Times New Roman" panose="02020603050405020304" pitchFamily="18" charset="0"/>
                <a:cs typeface="Times New Roman" panose="02020603050405020304" pitchFamily="18" charset="0"/>
              </a:rPr>
              <a:t> Pendidikan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a:t>
            </a:r>
            <a:r>
              <a:rPr lang="en-GB" sz="1100" dirty="0">
                <a:latin typeface="Times New Roman" panose="02020603050405020304" pitchFamily="18" charset="0"/>
                <a:cs typeface="Times New Roman" panose="02020603050405020304" pitchFamily="18" charset="0"/>
              </a:rPr>
              <a:t>(02), pp.92-98.</a:t>
            </a:r>
          </a:p>
          <a:p>
            <a:r>
              <a:rPr lang="en-GB" sz="1100" dirty="0">
                <a:latin typeface="Times New Roman" panose="02020603050405020304" pitchFamily="18" charset="0"/>
                <a:cs typeface="Times New Roman" panose="02020603050405020304" pitchFamily="18" charset="0"/>
              </a:rPr>
              <a:t>Kearney, T., Coughlan, J. and Kennedy, A., 2023. The influence of the physical work environment on retail employees. </a:t>
            </a:r>
            <a:r>
              <a:rPr lang="en-GB" sz="1100" i="1" dirty="0">
                <a:latin typeface="Times New Roman" panose="02020603050405020304" pitchFamily="18" charset="0"/>
                <a:cs typeface="Times New Roman" panose="02020603050405020304" pitchFamily="18" charset="0"/>
              </a:rPr>
              <a:t>Journal of Services Marketing</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37</a:t>
            </a:r>
            <a:r>
              <a:rPr lang="en-GB" sz="1100" dirty="0">
                <a:latin typeface="Times New Roman" panose="02020603050405020304" pitchFamily="18" charset="0"/>
                <a:cs typeface="Times New Roman" panose="02020603050405020304" pitchFamily="18" charset="0"/>
              </a:rPr>
              <a:t>(6), pp.719-731.</a:t>
            </a:r>
          </a:p>
          <a:p>
            <a:r>
              <a:rPr lang="en-GB" sz="1100" dirty="0">
                <a:latin typeface="Times New Roman" panose="02020603050405020304" pitchFamily="18" charset="0"/>
                <a:cs typeface="Times New Roman" panose="02020603050405020304" pitchFamily="18" charset="0"/>
              </a:rPr>
              <a:t>Kellner, A., Townsend, K., Loudoun, R. and Wilkinson, A., 2023. High reliability Human Resource Management (</a:t>
            </a:r>
            <a:r>
              <a:rPr lang="en-GB" sz="1100" dirty="0" err="1">
                <a:latin typeface="Times New Roman" panose="02020603050405020304" pitchFamily="18" charset="0"/>
                <a:cs typeface="Times New Roman" panose="02020603050405020304" pitchFamily="18" charset="0"/>
              </a:rPr>
              <a:t>HRM</a:t>
            </a:r>
            <a:r>
              <a:rPr lang="en-GB" sz="1100" dirty="0">
                <a:latin typeface="Times New Roman" panose="02020603050405020304" pitchFamily="18" charset="0"/>
                <a:cs typeface="Times New Roman" panose="02020603050405020304" pitchFamily="18" charset="0"/>
              </a:rPr>
              <a:t>): A system for high risk workplaces. </a:t>
            </a:r>
            <a:r>
              <a:rPr lang="en-GB" sz="1100" i="1" dirty="0">
                <a:latin typeface="Times New Roman" panose="02020603050405020304" pitchFamily="18" charset="0"/>
                <a:cs typeface="Times New Roman" panose="02020603050405020304" pitchFamily="18" charset="0"/>
              </a:rPr>
              <a:t>Human Resource Management Journal</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33</a:t>
            </a:r>
            <a:r>
              <a:rPr lang="en-GB" sz="1100" dirty="0">
                <a:latin typeface="Times New Roman" panose="02020603050405020304" pitchFamily="18" charset="0"/>
                <a:cs typeface="Times New Roman" panose="02020603050405020304" pitchFamily="18" charset="0"/>
              </a:rPr>
              <a:t>(1), pp.170-186.</a:t>
            </a:r>
          </a:p>
          <a:p>
            <a:r>
              <a:rPr lang="en-GB" sz="1100" dirty="0">
                <a:latin typeface="Times New Roman" panose="02020603050405020304" pitchFamily="18" charset="0"/>
                <a:cs typeface="Times New Roman" panose="02020603050405020304" pitchFamily="18" charset="0"/>
              </a:rPr>
              <a:t>Li, P., </a:t>
            </a:r>
            <a:r>
              <a:rPr lang="en-GB" sz="1100" dirty="0" err="1">
                <a:latin typeface="Times New Roman" panose="02020603050405020304" pitchFamily="18" charset="0"/>
                <a:cs typeface="Times New Roman" panose="02020603050405020304" pitchFamily="18" charset="0"/>
              </a:rPr>
              <a:t>Bastone</a:t>
            </a:r>
            <a:r>
              <a:rPr lang="en-GB" sz="1100" dirty="0">
                <a:latin typeface="Times New Roman" panose="02020603050405020304" pitchFamily="18" charset="0"/>
                <a:cs typeface="Times New Roman" panose="02020603050405020304" pitchFamily="18" charset="0"/>
              </a:rPr>
              <a:t>, A., Mohamad, T.A. and Schiavone, F., 2023. How does artificial intelligence impact human resources performance. evidence from a healthcare institution in the United Arab Emirates. </a:t>
            </a:r>
            <a:r>
              <a:rPr lang="en-GB" sz="1100" i="1" dirty="0">
                <a:latin typeface="Times New Roman" panose="02020603050405020304" pitchFamily="18" charset="0"/>
                <a:cs typeface="Times New Roman" panose="02020603050405020304" pitchFamily="18" charset="0"/>
              </a:rPr>
              <a:t>Journal of Innovation &amp; Knowledge</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8</a:t>
            </a:r>
            <a:r>
              <a:rPr lang="en-GB" sz="1100" dirty="0">
                <a:latin typeface="Times New Roman" panose="02020603050405020304" pitchFamily="18" charset="0"/>
                <a:cs typeface="Times New Roman" panose="02020603050405020304" pitchFamily="18" charset="0"/>
              </a:rPr>
              <a:t>(2), p.100340.</a:t>
            </a:r>
          </a:p>
          <a:p>
            <a:r>
              <a:rPr lang="en-GB" sz="1100" dirty="0">
                <a:latin typeface="Times New Roman" panose="02020603050405020304" pitchFamily="18" charset="0"/>
                <a:cs typeface="Times New Roman" panose="02020603050405020304" pitchFamily="18" charset="0"/>
              </a:rPr>
              <a:t>Mayr, K. and Teller, C., 2023. Customer deviance in retailing: managers’ emotional support and employees’ affective wellbeing. </a:t>
            </a:r>
            <a:r>
              <a:rPr lang="en-GB" sz="1100" i="1" dirty="0">
                <a:latin typeface="Times New Roman" panose="02020603050405020304" pitchFamily="18" charset="0"/>
                <a:cs typeface="Times New Roman" panose="02020603050405020304" pitchFamily="18" charset="0"/>
              </a:rPr>
              <a:t>Journal of Retailing and Consumer Services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72</a:t>
            </a:r>
            <a:r>
              <a:rPr lang="en-GB" sz="1100" dirty="0">
                <a:latin typeface="Times New Roman" panose="02020603050405020304" pitchFamily="18" charset="0"/>
                <a:cs typeface="Times New Roman" panose="02020603050405020304" pitchFamily="18" charset="0"/>
              </a:rPr>
              <a:t>, p.103291.</a:t>
            </a:r>
          </a:p>
          <a:p>
            <a:r>
              <a:rPr lang="en-GB" sz="1100" dirty="0">
                <a:latin typeface="Times New Roman" panose="02020603050405020304" pitchFamily="18" charset="0"/>
                <a:cs typeface="Times New Roman" panose="02020603050405020304" pitchFamily="18" charset="0"/>
              </a:rPr>
              <a:t>Mer, A. and </a:t>
            </a:r>
            <a:r>
              <a:rPr lang="en-GB" sz="1100" dirty="0" err="1">
                <a:latin typeface="Times New Roman" panose="02020603050405020304" pitchFamily="18" charset="0"/>
                <a:cs typeface="Times New Roman" panose="02020603050405020304" pitchFamily="18" charset="0"/>
              </a:rPr>
              <a:t>Virdi</a:t>
            </a:r>
            <a:r>
              <a:rPr lang="en-GB" sz="1100" dirty="0">
                <a:latin typeface="Times New Roman" panose="02020603050405020304" pitchFamily="18" charset="0"/>
                <a:cs typeface="Times New Roman" panose="02020603050405020304" pitchFamily="18" charset="0"/>
              </a:rPr>
              <a:t>, A.S., 2023. Navigating the paradigm shift in </a:t>
            </a:r>
            <a:r>
              <a:rPr lang="en-GB" sz="1100" dirty="0" err="1">
                <a:latin typeface="Times New Roman" panose="02020603050405020304" pitchFamily="18" charset="0"/>
                <a:cs typeface="Times New Roman" panose="02020603050405020304" pitchFamily="18" charset="0"/>
              </a:rPr>
              <a:t>HRM</a:t>
            </a:r>
            <a:r>
              <a:rPr lang="en-GB" sz="1100" dirty="0">
                <a:latin typeface="Times New Roman" panose="02020603050405020304" pitchFamily="18" charset="0"/>
                <a:cs typeface="Times New Roman" panose="02020603050405020304" pitchFamily="18" charset="0"/>
              </a:rPr>
              <a:t> practices through the lens of artificial intelligence: A post-pandemic perspective. </a:t>
            </a:r>
            <a:r>
              <a:rPr lang="en-GB" sz="1100" i="1" dirty="0">
                <a:latin typeface="Times New Roman" panose="02020603050405020304" pitchFamily="18" charset="0"/>
                <a:cs typeface="Times New Roman" panose="02020603050405020304" pitchFamily="18" charset="0"/>
              </a:rPr>
              <a:t>The Adoption and Effect of Artificial Intelligence on Human Resources Management, Part A</a:t>
            </a:r>
            <a:r>
              <a:rPr lang="en-GB" sz="1100" dirty="0">
                <a:latin typeface="Times New Roman" panose="02020603050405020304" pitchFamily="18" charset="0"/>
                <a:cs typeface="Times New Roman" panose="02020603050405020304" pitchFamily="18" charset="0"/>
              </a:rPr>
              <a:t>, pp.123-154.</a:t>
            </a:r>
          </a:p>
          <a:p>
            <a:r>
              <a:rPr lang="en-GB" sz="1100" dirty="0">
                <a:latin typeface="Times New Roman" panose="02020603050405020304" pitchFamily="18" charset="0"/>
                <a:cs typeface="Times New Roman" panose="02020603050405020304" pitchFamily="18" charset="0"/>
              </a:rPr>
              <a:t>Mer, A., 2023. Artificial Intelligence in Human Resource Management: Recent Trends and Research Agenda. </a:t>
            </a:r>
            <a:r>
              <a:rPr lang="en-GB" sz="1100" i="1" dirty="0">
                <a:latin typeface="Times New Roman" panose="02020603050405020304" pitchFamily="18" charset="0"/>
                <a:cs typeface="Times New Roman" panose="02020603050405020304" pitchFamily="18" charset="0"/>
              </a:rPr>
              <a:t>Digital Transformation, Strategic Resilience, Cyber Security and Risk Management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111</a:t>
            </a:r>
            <a:r>
              <a:rPr lang="en-GB" sz="1100" dirty="0">
                <a:latin typeface="Times New Roman" panose="02020603050405020304" pitchFamily="18" charset="0"/>
                <a:cs typeface="Times New Roman" panose="02020603050405020304" pitchFamily="18" charset="0"/>
              </a:rPr>
              <a:t>, pp.31-56.</a:t>
            </a:r>
          </a:p>
          <a:p>
            <a:r>
              <a:rPr lang="en-GB" sz="1100" dirty="0">
                <a:latin typeface="Times New Roman" panose="02020603050405020304" pitchFamily="18" charset="0"/>
                <a:cs typeface="Times New Roman" panose="02020603050405020304" pitchFamily="18" charset="0"/>
              </a:rPr>
              <a:t>Reilly, P.J., 2023. Developing emotionally intelligent work teams improves performance and organizational wellbeing: a literature review. </a:t>
            </a:r>
            <a:r>
              <a:rPr lang="en-GB" sz="1100" i="1" dirty="0">
                <a:latin typeface="Times New Roman" panose="02020603050405020304" pitchFamily="18" charset="0"/>
                <a:cs typeface="Times New Roman" panose="02020603050405020304" pitchFamily="18" charset="0"/>
              </a:rPr>
              <a:t>New Review of Academic Librarianship</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29</a:t>
            </a:r>
            <a:r>
              <a:rPr lang="en-GB" sz="1100" dirty="0">
                <a:latin typeface="Times New Roman" panose="02020603050405020304" pitchFamily="18" charset="0"/>
                <a:cs typeface="Times New Roman" panose="02020603050405020304" pitchFamily="18" charset="0"/>
              </a:rPr>
              <a:t>(2), pp.203-217.</a:t>
            </a:r>
          </a:p>
          <a:p>
            <a:r>
              <a:rPr lang="en-US" sz="1100" dirty="0">
                <a:latin typeface="Times New Roman" panose="02020603050405020304" pitchFamily="18" charset="0"/>
                <a:cs typeface="Times New Roman" panose="02020603050405020304" pitchFamily="18" charset="0"/>
              </a:rPr>
              <a:t>Tesco Plc, 2023. </a:t>
            </a:r>
            <a:r>
              <a:rPr lang="en-US" sz="1100" i="1" dirty="0">
                <a:latin typeface="Times New Roman" panose="02020603050405020304" pitchFamily="18" charset="0"/>
                <a:cs typeface="Times New Roman" panose="02020603050405020304" pitchFamily="18" charset="0"/>
              </a:rPr>
              <a:t>Annual Report 2023.</a:t>
            </a:r>
            <a:r>
              <a:rPr lang="en-US" sz="1100" dirty="0">
                <a:latin typeface="Times New Roman" panose="02020603050405020304" pitchFamily="18" charset="0"/>
                <a:cs typeface="Times New Roman" panose="02020603050405020304" pitchFamily="18" charset="0"/>
              </a:rPr>
              <a:t> Available at: https://www.tescoplc.com/investors/reports-results-and-presentations/annual-report-2023 [Accessed on 12</a:t>
            </a:r>
            <a:r>
              <a:rPr lang="en-US" sz="1100" baseline="30000" dirty="0">
                <a:latin typeface="Times New Roman" panose="02020603050405020304" pitchFamily="18" charset="0"/>
                <a:cs typeface="Times New Roman" panose="02020603050405020304" pitchFamily="18" charset="0"/>
              </a:rPr>
              <a:t>th</a:t>
            </a:r>
            <a:r>
              <a:rPr lang="en-US" sz="1100" dirty="0">
                <a:latin typeface="Times New Roman" panose="02020603050405020304" pitchFamily="18" charset="0"/>
                <a:cs typeface="Times New Roman" panose="02020603050405020304" pitchFamily="18" charset="0"/>
              </a:rPr>
              <a:t> April 2024]</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Zhou, Q., </a:t>
            </a:r>
            <a:r>
              <a:rPr lang="en-GB" sz="1100" dirty="0" err="1">
                <a:latin typeface="Times New Roman" panose="02020603050405020304" pitchFamily="18" charset="0"/>
                <a:cs typeface="Times New Roman" panose="02020603050405020304" pitchFamily="18" charset="0"/>
              </a:rPr>
              <a:t>Edafioghor</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T.E</a:t>
            </a:r>
            <a:r>
              <a:rPr lang="en-GB" sz="1100" dirty="0">
                <a:latin typeface="Times New Roman" panose="02020603050405020304" pitchFamily="18" charset="0"/>
                <a:cs typeface="Times New Roman" panose="02020603050405020304" pitchFamily="18" charset="0"/>
              </a:rPr>
              <a:t>., Wu, C.H. and Doherty, B., 2023. Building organisational resilience capability in small and medium‐sized enterprises: The role of high‐performance work systems. </a:t>
            </a:r>
            <a:r>
              <a:rPr lang="en-GB" sz="1100" i="1" dirty="0">
                <a:latin typeface="Times New Roman" panose="02020603050405020304" pitchFamily="18" charset="0"/>
                <a:cs typeface="Times New Roman" panose="02020603050405020304" pitchFamily="18" charset="0"/>
              </a:rPr>
              <a:t>Human Resource Management Journal</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33</a:t>
            </a:r>
            <a:r>
              <a:rPr lang="en-GB" sz="1100" dirty="0">
                <a:latin typeface="Times New Roman" panose="02020603050405020304" pitchFamily="18" charset="0"/>
                <a:cs typeface="Times New Roman" panose="02020603050405020304" pitchFamily="18" charset="0"/>
              </a:rPr>
              <a:t>(4), pp.806-827.</a:t>
            </a:r>
          </a:p>
        </p:txBody>
      </p:sp>
    </p:spTree>
    <p:extLst>
      <p:ext uri="{BB962C8B-B14F-4D97-AF65-F5344CB8AC3E}">
        <p14:creationId xmlns:p14="http://schemas.microsoft.com/office/powerpoint/2010/main" val="314435001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ED29-DB6A-E52B-A694-6B6CECA77421}"/>
              </a:ext>
            </a:extLst>
          </p:cNvPr>
          <p:cNvSpPr>
            <a:spLocks noGrp="1"/>
          </p:cNvSpPr>
          <p:nvPr>
            <p:ph type="ctrTitle"/>
          </p:nvPr>
        </p:nvSpPr>
        <p:spPr/>
        <p:txBody>
          <a:bodyPr/>
          <a:lstStyle/>
          <a:p>
            <a:r>
              <a:rPr lang="en-US" dirty="0"/>
              <a:t>PPT AUDIO LINK</a:t>
            </a:r>
          </a:p>
        </p:txBody>
      </p:sp>
      <p:sp>
        <p:nvSpPr>
          <p:cNvPr id="3" name="Subtitle 2">
            <a:extLst>
              <a:ext uri="{FF2B5EF4-FFF2-40B4-BE49-F238E27FC236}">
                <a16:creationId xmlns:a16="http://schemas.microsoft.com/office/drawing/2014/main" id="{763D552C-0FA7-625B-9441-02EC7FCE632F}"/>
              </a:ext>
            </a:extLst>
          </p:cNvPr>
          <p:cNvSpPr>
            <a:spLocks noGrp="1"/>
          </p:cNvSpPr>
          <p:nvPr>
            <p:ph type="subTitle" idx="1"/>
          </p:nvPr>
        </p:nvSpPr>
        <p:spPr/>
        <p:txBody>
          <a:bodyPr>
            <a:normAutofit fontScale="85000" lnSpcReduction="20000"/>
          </a:bodyPr>
          <a:lstStyle/>
          <a:p>
            <a:r>
              <a:rPr lang="en-US" dirty="0"/>
              <a:t>https://uowtsd-my.sharepoint.com/:v:/g/personal/2321276_student_uwtsd_ac_uk/ESmQApha0dVPkKkassal2NQBQG-hEc1JY8MZYTUi9aTZhQ?referrer=Teams.TEAMS-WEB&amp;referrerScenario=MeetingChicletGetLink.view.view</a:t>
            </a:r>
          </a:p>
        </p:txBody>
      </p:sp>
    </p:spTree>
    <p:extLst>
      <p:ext uri="{BB962C8B-B14F-4D97-AF65-F5344CB8AC3E}">
        <p14:creationId xmlns:p14="http://schemas.microsoft.com/office/powerpoint/2010/main" val="283095759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B311-C459-2610-3680-CC8FDB962F81}"/>
              </a:ext>
            </a:extLst>
          </p:cNvPr>
          <p:cNvSpPr>
            <a:spLocks noGrp="1"/>
          </p:cNvSpPr>
          <p:nvPr>
            <p:ph type="ctrTitle"/>
          </p:nvPr>
        </p:nvSpPr>
        <p:spPr/>
        <p:txBody>
          <a:bodyPr/>
          <a:lstStyle/>
          <a:p>
            <a:r>
              <a:rPr lang="en-US" dirty="0"/>
              <a:t>THANK YOU FOR LISTENING</a:t>
            </a:r>
          </a:p>
        </p:txBody>
      </p:sp>
      <p:sp>
        <p:nvSpPr>
          <p:cNvPr id="3" name="Subtitle 2">
            <a:extLst>
              <a:ext uri="{FF2B5EF4-FFF2-40B4-BE49-F238E27FC236}">
                <a16:creationId xmlns:a16="http://schemas.microsoft.com/office/drawing/2014/main" id="{ABABCC27-18B1-C4FB-4F31-067CC600C9D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7734461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rosted Glass">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418</TotalTime>
  <Words>2785</Words>
  <Application>Microsoft Office PowerPoint</Application>
  <PresentationFormat>Widescreen</PresentationFormat>
  <Paragraphs>94</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Century Gothic</vt:lpstr>
      <vt:lpstr>Symbol</vt:lpstr>
      <vt:lpstr>Times New Roman</vt:lpstr>
      <vt:lpstr>Wingdings 3</vt:lpstr>
      <vt:lpstr>Ion Boardroom</vt:lpstr>
      <vt:lpstr>HR SKILLS DEVELOPMENT </vt:lpstr>
      <vt:lpstr>Prioritised areas for improvement in HRM </vt:lpstr>
      <vt:lpstr>Reviewing the application of Recommendation 1 </vt:lpstr>
      <vt:lpstr>Reviewing the application of Recommendation 1 </vt:lpstr>
      <vt:lpstr>Reviewing the application of Recommendation 2</vt:lpstr>
      <vt:lpstr>Reviewing the application of Recommendation 2</vt:lpstr>
      <vt:lpstr>Action plan and timeline for implementing recommendations </vt:lpstr>
      <vt:lpstr>References </vt:lpstr>
      <vt:lpstr>PPT AUDIO LINK</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sinchan ghosh</dc:creator>
  <cp:lastModifiedBy>TR RA</cp:lastModifiedBy>
  <cp:revision>420</cp:revision>
  <dcterms:created xsi:type="dcterms:W3CDTF">2021-08-09T13:31:01Z</dcterms:created>
  <dcterms:modified xsi:type="dcterms:W3CDTF">2024-04-28T13:29:27Z</dcterms:modified>
</cp:coreProperties>
</file>