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8288000" cy="10287000"/>
  <p:notesSz cx="6858000" cy="9144000"/>
  <p:embeddedFontLst>
    <p:embeddedFont>
      <p:font typeface="Aptos Bold" panose="020B0004020202020204" charset="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4" d="100"/>
          <a:sy n="54" d="100"/>
        </p:scale>
        <p:origin x="754"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08.12.2025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Cloud environments are now used for storing and processing large public datasets. As security risks grow, organizations rely heavily on cloud security policies to maintain integrity, privacy, and compliant handling of data. This research aims to assess how effective these policies truly are in improving governance and compliance.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Despite the widespread use of cloud security tools, issues like misconfigurations, weak access control, and inconsistent enforcement continue to threaten public datasets. These weaknesses also create compliance gaps with standards such as GDPR or ISO 27001, making it essential to evaluate the effectiveness of cloud policies (Akinade et al., 2024).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Although cloud security policies are widely implemented, we do not have strong empirical data showing how effective they are in improving governance or compliance outcomes. There is a gap in measurable frameworks that assess the true performance of these policies for public datasets (Brandis et al., 2019).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aim of this study is to evaluate how cloud security policies influence data governance and compliance effectiveness, specifically for general public datasets. This includes examining policy design, enforcement, and monitoring mechanisms that contribute to secure and compliant cloud-based data environments (Faruq and Saidur, 2022).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These objectives guide the research in a structured manner. They include analyzing policy structures, assessing their influence on governance, measuring compliance outcomes, identifying existing challenges, and finally proposing a model that enhances policy effectiveness for public dataset management (Islam, 2022).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literature highlights global standards like ISO 27001 and NIST frameworks that guide cloud security policies. Many studies address governance models and compliance requirements, but limited research connects these policies specifically to public datasets, leaving a significant gap for this study to address (Kolade et al., 2025).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Most existing work does not sufficiently evaluate cloud policies for public datasets. There is a lack of consistent measurement models and insufficient attention given to how these policies influence governance quality and compliance performance. This research fills these critical gaps (Naik, 2023).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study adopts a mixed-method design, combining policy analysis, governance assessment, and compliance scoring. This approach ensures robust findings by integrating quantitative evaluation and qualitative insights from documentation and secondary sources (Raj Sonani and Govindarajan, 2025).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research methods include reviewing cloud security policies from various providers, analyzing public datasets, scoring governance practices, and evaluating compliance alignment. These methods help determine which policies offer the strongest protection and compliance support (V. Talati Dhruvitkumar, 2022).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study is expected to produce a clearer understanding of how cloud security policies influence governance and compliance. Recommendations for improved policy design and enforcement will support safer and more compliant public dataset usage in cloud environments (V. Talati Dhruvitkumar, 2022).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project timeline is organized to ensure steady progress. Initial months focus on reviewing literature and gathering documents, followed by policy analysis, evaluation, and writing the final report. This structured approach aligns with academic requirements and ensures feasibility.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conclude, cloud security policies play a vital role in governing public datasets and ensuring compliance. This research will bridge gaps in understanding policy effectiveness and propose a structured approach to improving governance and compliance outcomes in cloud environments.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noChangeAspect="1"/>
          </p:cNvGrpSpPr>
          <p:nvPr/>
        </p:nvGrpSpPr>
        <p:grpSpPr>
          <a:xfrm>
            <a:off x="6117610" y="571500"/>
            <a:ext cx="13002768" cy="10286985"/>
            <a:chOff x="0" y="0"/>
            <a:chExt cx="17337024" cy="13715980"/>
          </a:xfrm>
        </p:grpSpPr>
        <p:sp>
          <p:nvSpPr>
            <p:cNvPr id="3" name="Freeform 3"/>
            <p:cNvSpPr/>
            <p:nvPr/>
          </p:nvSpPr>
          <p:spPr>
            <a:xfrm>
              <a:off x="0" y="0"/>
              <a:ext cx="17337024" cy="13716000"/>
            </a:xfrm>
            <a:custGeom>
              <a:avLst/>
              <a:gdLst/>
              <a:ahLst/>
              <a:cxnLst/>
              <a:rect l="l" t="t" r="r" b="b"/>
              <a:pathLst>
                <a:path w="17337024" h="13716000">
                  <a:moveTo>
                    <a:pt x="0" y="0"/>
                  </a:moveTo>
                  <a:lnTo>
                    <a:pt x="17337024" y="0"/>
                  </a:lnTo>
                  <a:lnTo>
                    <a:pt x="17337024" y="13716000"/>
                  </a:lnTo>
                  <a:lnTo>
                    <a:pt x="0" y="13716000"/>
                  </a:lnTo>
                  <a:lnTo>
                    <a:pt x="0" y="0"/>
                  </a:lnTo>
                  <a:close/>
                </a:path>
              </a:pathLst>
            </a:custGeom>
            <a:blipFill>
              <a:blip r:embed="rId2"/>
              <a:stretch>
                <a:fillRect t="-8271" b="-8271"/>
              </a:stretch>
            </a:blipFill>
          </p:spPr>
        </p:sp>
      </p:grpSp>
      <p:grpSp>
        <p:nvGrpSpPr>
          <p:cNvPr id="4" name="Group 4"/>
          <p:cNvGrpSpPr/>
          <p:nvPr/>
        </p:nvGrpSpPr>
        <p:grpSpPr>
          <a:xfrm>
            <a:off x="225762" y="-114300"/>
            <a:ext cx="14634902" cy="10287000"/>
            <a:chOff x="0" y="0"/>
            <a:chExt cx="19513202" cy="13716000"/>
          </a:xfrm>
        </p:grpSpPr>
        <p:sp>
          <p:nvSpPr>
            <p:cNvPr id="5" name="Freeform 5"/>
            <p:cNvSpPr/>
            <p:nvPr/>
          </p:nvSpPr>
          <p:spPr>
            <a:xfrm>
              <a:off x="0" y="0"/>
              <a:ext cx="19513169" cy="13716000"/>
            </a:xfrm>
            <a:custGeom>
              <a:avLst/>
              <a:gdLst/>
              <a:ahLst/>
              <a:cxnLst/>
              <a:rect l="l" t="t" r="r" b="b"/>
              <a:pathLst>
                <a:path w="19513169" h="13716000">
                  <a:moveTo>
                    <a:pt x="0" y="0"/>
                  </a:moveTo>
                  <a:lnTo>
                    <a:pt x="19513169" y="0"/>
                  </a:lnTo>
                  <a:lnTo>
                    <a:pt x="19513169" y="13716000"/>
                  </a:lnTo>
                  <a:lnTo>
                    <a:pt x="0" y="13716000"/>
                  </a:lnTo>
                  <a:close/>
                </a:path>
              </a:pathLst>
            </a:custGeom>
            <a:gradFill rotWithShape="1">
              <a:gsLst>
                <a:gs pos="0">
                  <a:srgbClr val="FFFFFF">
                    <a:alpha val="100000"/>
                  </a:srgbClr>
                </a:gs>
                <a:gs pos="19000">
                  <a:srgbClr val="FFFFFF">
                    <a:alpha val="79000"/>
                  </a:srgbClr>
                </a:gs>
                <a:gs pos="35000">
                  <a:srgbClr val="FFFFFF">
                    <a:alpha val="38000"/>
                  </a:srgbClr>
                </a:gs>
                <a:gs pos="58000">
                  <a:srgbClr val="FFFFFF">
                    <a:alpha val="0"/>
                  </a:srgbClr>
                </a:gs>
                <a:gs pos="100000">
                  <a:srgbClr val="FFFFFF">
                    <a:alpha val="100000"/>
                  </a:srgbClr>
                </a:gs>
              </a:gsLst>
              <a:lin ang="10800000"/>
            </a:gradFill>
          </p:spPr>
        </p:sp>
      </p:grpSp>
      <p:grpSp>
        <p:nvGrpSpPr>
          <p:cNvPr id="6" name="Group 6"/>
          <p:cNvGrpSpPr/>
          <p:nvPr/>
        </p:nvGrpSpPr>
        <p:grpSpPr>
          <a:xfrm>
            <a:off x="0" y="1638300"/>
            <a:ext cx="7951963" cy="6248880"/>
            <a:chOff x="-545001" y="-1923572"/>
            <a:chExt cx="10602617" cy="8331840"/>
          </a:xfrm>
        </p:grpSpPr>
        <p:sp>
          <p:nvSpPr>
            <p:cNvPr id="7" name="Freeform 7"/>
            <p:cNvSpPr/>
            <p:nvPr/>
          </p:nvSpPr>
          <p:spPr>
            <a:xfrm>
              <a:off x="0" y="0"/>
              <a:ext cx="10057616" cy="6408268"/>
            </a:xfrm>
            <a:custGeom>
              <a:avLst/>
              <a:gdLst/>
              <a:ahLst/>
              <a:cxnLst/>
              <a:rect l="l" t="t" r="r" b="b"/>
              <a:pathLst>
                <a:path w="10057616" h="6408268">
                  <a:moveTo>
                    <a:pt x="0" y="0"/>
                  </a:moveTo>
                  <a:lnTo>
                    <a:pt x="10057616" y="0"/>
                  </a:lnTo>
                  <a:lnTo>
                    <a:pt x="10057616" y="6408268"/>
                  </a:lnTo>
                  <a:lnTo>
                    <a:pt x="0" y="6408268"/>
                  </a:lnTo>
                  <a:close/>
                </a:path>
              </a:pathLst>
            </a:custGeom>
            <a:solidFill>
              <a:srgbClr val="000000">
                <a:alpha val="0"/>
              </a:srgbClr>
            </a:solidFill>
          </p:spPr>
        </p:sp>
        <p:sp>
          <p:nvSpPr>
            <p:cNvPr id="8" name="TextBox 8"/>
            <p:cNvSpPr txBox="1"/>
            <p:nvPr/>
          </p:nvSpPr>
          <p:spPr>
            <a:xfrm>
              <a:off x="-545001" y="-1923572"/>
              <a:ext cx="10057617" cy="6341593"/>
            </a:xfrm>
            <a:prstGeom prst="rect">
              <a:avLst/>
            </a:prstGeom>
          </p:spPr>
          <p:txBody>
            <a:bodyPr lIns="0" tIns="0" rIns="0" bIns="0" rtlCol="0" anchor="b"/>
            <a:lstStyle/>
            <a:p>
              <a:pPr algn="ctr">
                <a:lnSpc>
                  <a:spcPts val="5994"/>
                </a:lnSpc>
              </a:pPr>
              <a:r>
                <a:rPr lang="en-US" sz="3200" b="1" dirty="0">
                  <a:latin typeface="Aptos" panose="020B0004020202020204" pitchFamily="34" charset="0"/>
                </a:rPr>
                <a:t>Evaluate the Impact of Cloud Security Policies for An Effective Data Governance and Compliance</a:t>
              </a:r>
              <a:endParaRPr lang="en-US" sz="8000" b="1" dirty="0">
                <a:solidFill>
                  <a:srgbClr val="000000"/>
                </a:solidFill>
                <a:latin typeface="Aptos" panose="020B0004020202020204" pitchFamily="34" charset="0"/>
                <a:ea typeface="Aptos"/>
                <a:cs typeface="Aptos"/>
                <a:sym typeface="Aptos"/>
              </a:endParaRPr>
            </a:p>
          </p:txBody>
        </p:sp>
      </p:grpSp>
      <p:grpSp>
        <p:nvGrpSpPr>
          <p:cNvPr id="9" name="Group 9"/>
          <p:cNvGrpSpPr/>
          <p:nvPr/>
        </p:nvGrpSpPr>
        <p:grpSpPr>
          <a:xfrm rot="5400000">
            <a:off x="1139882" y="520187"/>
            <a:ext cx="219456" cy="1056132"/>
            <a:chOff x="0" y="0"/>
            <a:chExt cx="292608" cy="1408176"/>
          </a:xfrm>
        </p:grpSpPr>
        <p:sp>
          <p:nvSpPr>
            <p:cNvPr id="10" name="Freeform 10"/>
            <p:cNvSpPr/>
            <p:nvPr/>
          </p:nvSpPr>
          <p:spPr>
            <a:xfrm>
              <a:off x="0" y="0"/>
              <a:ext cx="292608" cy="1408176"/>
            </a:xfrm>
            <a:custGeom>
              <a:avLst/>
              <a:gdLst/>
              <a:ahLst/>
              <a:cxnLst/>
              <a:rect l="l" t="t" r="r" b="b"/>
              <a:pathLst>
                <a:path w="292608" h="1408176">
                  <a:moveTo>
                    <a:pt x="0" y="0"/>
                  </a:moveTo>
                  <a:lnTo>
                    <a:pt x="292608" y="0"/>
                  </a:lnTo>
                  <a:lnTo>
                    <a:pt x="292608" y="1408176"/>
                  </a:lnTo>
                  <a:lnTo>
                    <a:pt x="0" y="1408176"/>
                  </a:lnTo>
                  <a:close/>
                </a:path>
              </a:pathLst>
            </a:custGeom>
            <a:solidFill>
              <a:srgbClr val="E97132"/>
            </a:solidFill>
            <a:ln w="12700">
              <a:solidFill>
                <a:srgbClr val="000000"/>
              </a:solidFill>
            </a:ln>
          </p:spPr>
        </p:sp>
      </p:grpSp>
      <p:grpSp>
        <p:nvGrpSpPr>
          <p:cNvPr id="11" name="Group 11"/>
          <p:cNvGrpSpPr/>
          <p:nvPr/>
        </p:nvGrpSpPr>
        <p:grpSpPr>
          <a:xfrm>
            <a:off x="721544" y="6820380"/>
            <a:ext cx="5966460" cy="27432"/>
            <a:chOff x="0" y="0"/>
            <a:chExt cx="7955280" cy="36576"/>
          </a:xfrm>
        </p:grpSpPr>
        <p:sp>
          <p:nvSpPr>
            <p:cNvPr id="12" name="Freeform 12"/>
            <p:cNvSpPr/>
            <p:nvPr/>
          </p:nvSpPr>
          <p:spPr>
            <a:xfrm>
              <a:off x="0" y="0"/>
              <a:ext cx="7955280" cy="36576"/>
            </a:xfrm>
            <a:custGeom>
              <a:avLst/>
              <a:gdLst/>
              <a:ahLst/>
              <a:cxnLst/>
              <a:rect l="l" t="t" r="r" b="b"/>
              <a:pathLst>
                <a:path w="7955280" h="36576">
                  <a:moveTo>
                    <a:pt x="0" y="0"/>
                  </a:moveTo>
                  <a:lnTo>
                    <a:pt x="7955280" y="0"/>
                  </a:lnTo>
                  <a:lnTo>
                    <a:pt x="7955280" y="36576"/>
                  </a:lnTo>
                  <a:lnTo>
                    <a:pt x="0" y="36576"/>
                  </a:lnTo>
                  <a:close/>
                </a:path>
              </a:pathLst>
            </a:custGeom>
            <a:solidFill>
              <a:srgbClr val="D5D5D5"/>
            </a:solidFill>
            <a:ln w="12700">
              <a:solidFill>
                <a:srgbClr val="000000"/>
              </a:solidFill>
            </a:ln>
          </p:spPr>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3" name="Group 3"/>
          <p:cNvGrpSpPr/>
          <p:nvPr/>
        </p:nvGrpSpPr>
        <p:grpSpPr>
          <a:xfrm>
            <a:off x="1257300" y="547688"/>
            <a:ext cx="15773400" cy="1988345"/>
            <a:chOff x="0" y="0"/>
            <a:chExt cx="21031200" cy="2651126"/>
          </a:xfrm>
        </p:grpSpPr>
        <p:sp>
          <p:nvSpPr>
            <p:cNvPr id="4" name="Freeform 4"/>
            <p:cNvSpPr/>
            <p:nvPr/>
          </p:nvSpPr>
          <p:spPr>
            <a:xfrm>
              <a:off x="0" y="0"/>
              <a:ext cx="21031200" cy="2651126"/>
            </a:xfrm>
            <a:custGeom>
              <a:avLst/>
              <a:gdLst/>
              <a:ahLst/>
              <a:cxnLst/>
              <a:rect l="l" t="t" r="r" b="b"/>
              <a:pathLst>
                <a:path w="21031200" h="2651126">
                  <a:moveTo>
                    <a:pt x="0" y="0"/>
                  </a:moveTo>
                  <a:lnTo>
                    <a:pt x="21031200" y="0"/>
                  </a:lnTo>
                  <a:lnTo>
                    <a:pt x="21031200" y="2651126"/>
                  </a:lnTo>
                  <a:lnTo>
                    <a:pt x="0" y="2651126"/>
                  </a:lnTo>
                  <a:close/>
                </a:path>
              </a:pathLst>
            </a:custGeom>
            <a:solidFill>
              <a:srgbClr val="000000">
                <a:alpha val="0"/>
              </a:srgbClr>
            </a:solidFill>
          </p:spPr>
        </p:sp>
        <p:sp>
          <p:nvSpPr>
            <p:cNvPr id="5" name="TextBox 5"/>
            <p:cNvSpPr txBox="1"/>
            <p:nvPr/>
          </p:nvSpPr>
          <p:spPr>
            <a:xfrm>
              <a:off x="0" y="66675"/>
              <a:ext cx="21031200" cy="2584451"/>
            </a:xfrm>
            <a:prstGeom prst="rect">
              <a:avLst/>
            </a:prstGeom>
          </p:spPr>
          <p:txBody>
            <a:bodyPr lIns="0" tIns="0" rIns="0" bIns="0" rtlCol="0" anchor="ctr"/>
            <a:lstStyle/>
            <a:p>
              <a:pPr algn="l">
                <a:lnSpc>
                  <a:spcPts val="7128"/>
                </a:lnSpc>
              </a:pPr>
              <a:r>
                <a:rPr lang="en-US" sz="6600" b="1" dirty="0">
                  <a:solidFill>
                    <a:srgbClr val="000000"/>
                  </a:solidFill>
                  <a:latin typeface="Aptos Bold"/>
                  <a:ea typeface="Aptos Bold"/>
                  <a:cs typeface="Aptos Bold"/>
                  <a:sym typeface="Aptos Bold"/>
                </a:rPr>
                <a:t>Introduction </a:t>
              </a:r>
            </a:p>
          </p:txBody>
        </p:sp>
      </p:grpSp>
      <p:grpSp>
        <p:nvGrpSpPr>
          <p:cNvPr id="6" name="Group 6"/>
          <p:cNvGrpSpPr/>
          <p:nvPr/>
        </p:nvGrpSpPr>
        <p:grpSpPr>
          <a:xfrm>
            <a:off x="1243012" y="2832162"/>
            <a:ext cx="15801975" cy="986805"/>
            <a:chOff x="0" y="0"/>
            <a:chExt cx="21069300" cy="1315740"/>
          </a:xfrm>
        </p:grpSpPr>
        <p:sp>
          <p:nvSpPr>
            <p:cNvPr id="7" name="Freeform 7"/>
            <p:cNvSpPr/>
            <p:nvPr/>
          </p:nvSpPr>
          <p:spPr>
            <a:xfrm>
              <a:off x="19050" y="19050"/>
              <a:ext cx="21031200" cy="1277620"/>
            </a:xfrm>
            <a:custGeom>
              <a:avLst/>
              <a:gdLst/>
              <a:ahLst/>
              <a:cxnLst/>
              <a:rect l="l" t="t" r="r" b="b"/>
              <a:pathLst>
                <a:path w="21031200" h="1277620">
                  <a:moveTo>
                    <a:pt x="0" y="212979"/>
                  </a:moveTo>
                  <a:cubicBezTo>
                    <a:pt x="0" y="95377"/>
                    <a:pt x="98044" y="0"/>
                    <a:pt x="218948" y="0"/>
                  </a:cubicBezTo>
                  <a:lnTo>
                    <a:pt x="20812252" y="0"/>
                  </a:lnTo>
                  <a:cubicBezTo>
                    <a:pt x="20933156" y="0"/>
                    <a:pt x="21031200" y="95377"/>
                    <a:pt x="21031200" y="212979"/>
                  </a:cubicBezTo>
                  <a:lnTo>
                    <a:pt x="21031200" y="1064641"/>
                  </a:lnTo>
                  <a:cubicBezTo>
                    <a:pt x="21031200" y="1182243"/>
                    <a:pt x="20933156" y="1277620"/>
                    <a:pt x="20812252" y="1277620"/>
                  </a:cubicBezTo>
                  <a:lnTo>
                    <a:pt x="218948" y="1277620"/>
                  </a:lnTo>
                  <a:cubicBezTo>
                    <a:pt x="98044" y="1277620"/>
                    <a:pt x="0" y="1182243"/>
                    <a:pt x="0" y="1064641"/>
                  </a:cubicBezTo>
                  <a:close/>
                </a:path>
              </a:pathLst>
            </a:custGeom>
            <a:solidFill>
              <a:srgbClr val="E97132"/>
            </a:solidFill>
            <a:ln w="12700">
              <a:solidFill>
                <a:srgbClr val="000000"/>
              </a:solidFill>
            </a:ln>
          </p:spPr>
        </p:sp>
        <p:sp>
          <p:nvSpPr>
            <p:cNvPr id="8" name="Freeform 8"/>
            <p:cNvSpPr/>
            <p:nvPr/>
          </p:nvSpPr>
          <p:spPr>
            <a:xfrm>
              <a:off x="0" y="0"/>
              <a:ext cx="21069300" cy="1315720"/>
            </a:xfrm>
            <a:custGeom>
              <a:avLst/>
              <a:gdLst/>
              <a:ahLst/>
              <a:cxnLst/>
              <a:rect l="l" t="t" r="r" b="b"/>
              <a:pathLst>
                <a:path w="21069300" h="1315720">
                  <a:moveTo>
                    <a:pt x="0" y="232029"/>
                  </a:moveTo>
                  <a:cubicBezTo>
                    <a:pt x="0" y="103378"/>
                    <a:pt x="107061" y="0"/>
                    <a:pt x="237998" y="0"/>
                  </a:cubicBezTo>
                  <a:lnTo>
                    <a:pt x="20831302" y="0"/>
                  </a:lnTo>
                  <a:lnTo>
                    <a:pt x="20831302" y="19050"/>
                  </a:lnTo>
                  <a:lnTo>
                    <a:pt x="20831302" y="0"/>
                  </a:lnTo>
                  <a:cubicBezTo>
                    <a:pt x="20962238" y="0"/>
                    <a:pt x="21069300" y="103378"/>
                    <a:pt x="21069300" y="232029"/>
                  </a:cubicBezTo>
                  <a:lnTo>
                    <a:pt x="21050250" y="232029"/>
                  </a:lnTo>
                  <a:lnTo>
                    <a:pt x="21069300" y="232029"/>
                  </a:lnTo>
                  <a:lnTo>
                    <a:pt x="21069300" y="1083691"/>
                  </a:lnTo>
                  <a:lnTo>
                    <a:pt x="21050250" y="1083691"/>
                  </a:lnTo>
                  <a:lnTo>
                    <a:pt x="21069300" y="1083691"/>
                  </a:lnTo>
                  <a:cubicBezTo>
                    <a:pt x="21069300" y="1212342"/>
                    <a:pt x="20962238" y="1315720"/>
                    <a:pt x="20831302" y="1315720"/>
                  </a:cubicBezTo>
                  <a:lnTo>
                    <a:pt x="20831302" y="1296670"/>
                  </a:lnTo>
                  <a:lnTo>
                    <a:pt x="20831302" y="1315720"/>
                  </a:lnTo>
                  <a:lnTo>
                    <a:pt x="237998" y="1315720"/>
                  </a:lnTo>
                  <a:lnTo>
                    <a:pt x="237998" y="1296670"/>
                  </a:lnTo>
                  <a:lnTo>
                    <a:pt x="237998" y="1315720"/>
                  </a:lnTo>
                  <a:cubicBezTo>
                    <a:pt x="107061" y="1315720"/>
                    <a:pt x="0" y="1212342"/>
                    <a:pt x="0" y="1083691"/>
                  </a:cubicBezTo>
                  <a:lnTo>
                    <a:pt x="0" y="232029"/>
                  </a:lnTo>
                  <a:lnTo>
                    <a:pt x="19050" y="232029"/>
                  </a:lnTo>
                  <a:lnTo>
                    <a:pt x="0" y="232029"/>
                  </a:lnTo>
                  <a:moveTo>
                    <a:pt x="38100" y="232029"/>
                  </a:moveTo>
                  <a:lnTo>
                    <a:pt x="38100" y="1083691"/>
                  </a:lnTo>
                  <a:lnTo>
                    <a:pt x="19050" y="1083691"/>
                  </a:lnTo>
                  <a:lnTo>
                    <a:pt x="38100" y="1083691"/>
                  </a:lnTo>
                  <a:cubicBezTo>
                    <a:pt x="38100" y="1190244"/>
                    <a:pt x="127127" y="1277620"/>
                    <a:pt x="237998" y="1277620"/>
                  </a:cubicBezTo>
                  <a:lnTo>
                    <a:pt x="20831302" y="1277620"/>
                  </a:lnTo>
                  <a:cubicBezTo>
                    <a:pt x="20942173" y="1277620"/>
                    <a:pt x="21031200" y="1190371"/>
                    <a:pt x="21031200" y="1083691"/>
                  </a:cubicBezTo>
                  <a:lnTo>
                    <a:pt x="21031200" y="232029"/>
                  </a:lnTo>
                  <a:cubicBezTo>
                    <a:pt x="21031200" y="125349"/>
                    <a:pt x="20942173" y="38100"/>
                    <a:pt x="20831302" y="38100"/>
                  </a:cubicBezTo>
                  <a:lnTo>
                    <a:pt x="237998" y="38100"/>
                  </a:lnTo>
                  <a:lnTo>
                    <a:pt x="237998" y="19050"/>
                  </a:lnTo>
                  <a:lnTo>
                    <a:pt x="237998" y="38100"/>
                  </a:lnTo>
                  <a:cubicBezTo>
                    <a:pt x="127127" y="38100"/>
                    <a:pt x="38100" y="125349"/>
                    <a:pt x="38100" y="232029"/>
                  </a:cubicBezTo>
                  <a:close/>
                </a:path>
              </a:pathLst>
            </a:custGeom>
            <a:solidFill>
              <a:srgbClr val="FFFFFF"/>
            </a:solidFill>
            <a:ln w="12700">
              <a:solidFill>
                <a:srgbClr val="000000"/>
              </a:solidFill>
            </a:ln>
          </p:spPr>
        </p:sp>
      </p:grpSp>
      <p:grpSp>
        <p:nvGrpSpPr>
          <p:cNvPr id="9" name="Group 9"/>
          <p:cNvGrpSpPr/>
          <p:nvPr/>
        </p:nvGrpSpPr>
        <p:grpSpPr>
          <a:xfrm>
            <a:off x="1289790" y="2878939"/>
            <a:ext cx="15708420" cy="1270618"/>
            <a:chOff x="0" y="0"/>
            <a:chExt cx="20944560" cy="1694157"/>
          </a:xfrm>
        </p:grpSpPr>
        <p:sp>
          <p:nvSpPr>
            <p:cNvPr id="10" name="Freeform 10"/>
            <p:cNvSpPr/>
            <p:nvPr/>
          </p:nvSpPr>
          <p:spPr>
            <a:xfrm>
              <a:off x="0" y="0"/>
              <a:ext cx="20944560" cy="1694157"/>
            </a:xfrm>
            <a:custGeom>
              <a:avLst/>
              <a:gdLst/>
              <a:ahLst/>
              <a:cxnLst/>
              <a:rect l="l" t="t" r="r" b="b"/>
              <a:pathLst>
                <a:path w="20944560" h="1694157">
                  <a:moveTo>
                    <a:pt x="0" y="0"/>
                  </a:moveTo>
                  <a:lnTo>
                    <a:pt x="20944560" y="0"/>
                  </a:lnTo>
                  <a:lnTo>
                    <a:pt x="20944560" y="1694157"/>
                  </a:lnTo>
                  <a:lnTo>
                    <a:pt x="0" y="1694157"/>
                  </a:lnTo>
                  <a:close/>
                </a:path>
              </a:pathLst>
            </a:custGeom>
            <a:solidFill>
              <a:srgbClr val="000000">
                <a:alpha val="0"/>
              </a:srgbClr>
            </a:solidFill>
          </p:spPr>
        </p:sp>
        <p:sp>
          <p:nvSpPr>
            <p:cNvPr id="11" name="TextBox 11"/>
            <p:cNvSpPr txBox="1"/>
            <p:nvPr/>
          </p:nvSpPr>
          <p:spPr>
            <a:xfrm>
              <a:off x="0" y="38100"/>
              <a:ext cx="20944560" cy="1656057"/>
            </a:xfrm>
            <a:prstGeom prst="rect">
              <a:avLst/>
            </a:prstGeom>
          </p:spPr>
          <p:txBody>
            <a:bodyPr lIns="0" tIns="0" rIns="0" bIns="0" rtlCol="0" anchor="ctr"/>
            <a:lstStyle/>
            <a:p>
              <a:pPr algn="l">
                <a:lnSpc>
                  <a:spcPts val="4212"/>
                </a:lnSpc>
              </a:pPr>
              <a:r>
                <a:rPr lang="en-US" sz="3900">
                  <a:solidFill>
                    <a:srgbClr val="FFFFFF"/>
                  </a:solidFill>
                  <a:latin typeface="Aptos"/>
                  <a:ea typeface="Aptos"/>
                  <a:cs typeface="Aptos"/>
                  <a:sym typeface="Aptos"/>
                </a:rPr>
                <a:t>Growing cloud adoption</a:t>
              </a:r>
            </a:p>
            <a:p>
              <a:pPr algn="l">
                <a:lnSpc>
                  <a:spcPts val="4212"/>
                </a:lnSpc>
              </a:pPr>
              <a:endParaRPr lang="en-US" sz="3900">
                <a:solidFill>
                  <a:srgbClr val="FFFFFF"/>
                </a:solidFill>
                <a:latin typeface="Aptos"/>
                <a:ea typeface="Aptos"/>
                <a:cs typeface="Aptos"/>
                <a:sym typeface="Aptos"/>
              </a:endParaRPr>
            </a:p>
          </p:txBody>
        </p:sp>
      </p:grpSp>
      <p:grpSp>
        <p:nvGrpSpPr>
          <p:cNvPr id="12" name="Group 12"/>
          <p:cNvGrpSpPr/>
          <p:nvPr/>
        </p:nvGrpSpPr>
        <p:grpSpPr>
          <a:xfrm>
            <a:off x="1243012" y="3902714"/>
            <a:ext cx="15801975" cy="986805"/>
            <a:chOff x="0" y="0"/>
            <a:chExt cx="21069300" cy="1315740"/>
          </a:xfrm>
        </p:grpSpPr>
        <p:sp>
          <p:nvSpPr>
            <p:cNvPr id="13" name="Freeform 13"/>
            <p:cNvSpPr/>
            <p:nvPr/>
          </p:nvSpPr>
          <p:spPr>
            <a:xfrm>
              <a:off x="19050" y="19050"/>
              <a:ext cx="21031200" cy="1277620"/>
            </a:xfrm>
            <a:custGeom>
              <a:avLst/>
              <a:gdLst/>
              <a:ahLst/>
              <a:cxnLst/>
              <a:rect l="l" t="t" r="r" b="b"/>
              <a:pathLst>
                <a:path w="21031200" h="1277620">
                  <a:moveTo>
                    <a:pt x="0" y="212979"/>
                  </a:moveTo>
                  <a:cubicBezTo>
                    <a:pt x="0" y="95377"/>
                    <a:pt x="98044" y="0"/>
                    <a:pt x="218948" y="0"/>
                  </a:cubicBezTo>
                  <a:lnTo>
                    <a:pt x="20812252" y="0"/>
                  </a:lnTo>
                  <a:cubicBezTo>
                    <a:pt x="20933156" y="0"/>
                    <a:pt x="21031200" y="95377"/>
                    <a:pt x="21031200" y="212979"/>
                  </a:cubicBezTo>
                  <a:lnTo>
                    <a:pt x="21031200" y="1064641"/>
                  </a:lnTo>
                  <a:cubicBezTo>
                    <a:pt x="21031200" y="1182243"/>
                    <a:pt x="20933156" y="1277620"/>
                    <a:pt x="20812252" y="1277620"/>
                  </a:cubicBezTo>
                  <a:lnTo>
                    <a:pt x="218948" y="1277620"/>
                  </a:lnTo>
                  <a:cubicBezTo>
                    <a:pt x="98044" y="1277620"/>
                    <a:pt x="0" y="1182243"/>
                    <a:pt x="0" y="1064641"/>
                  </a:cubicBezTo>
                  <a:close/>
                </a:path>
              </a:pathLst>
            </a:custGeom>
            <a:solidFill>
              <a:srgbClr val="E97132"/>
            </a:solidFill>
            <a:ln w="12700">
              <a:solidFill>
                <a:srgbClr val="000000"/>
              </a:solidFill>
            </a:ln>
          </p:spPr>
        </p:sp>
        <p:sp>
          <p:nvSpPr>
            <p:cNvPr id="14" name="Freeform 14"/>
            <p:cNvSpPr/>
            <p:nvPr/>
          </p:nvSpPr>
          <p:spPr>
            <a:xfrm>
              <a:off x="0" y="0"/>
              <a:ext cx="21069300" cy="1315720"/>
            </a:xfrm>
            <a:custGeom>
              <a:avLst/>
              <a:gdLst/>
              <a:ahLst/>
              <a:cxnLst/>
              <a:rect l="l" t="t" r="r" b="b"/>
              <a:pathLst>
                <a:path w="21069300" h="1315720">
                  <a:moveTo>
                    <a:pt x="0" y="232029"/>
                  </a:moveTo>
                  <a:cubicBezTo>
                    <a:pt x="0" y="103378"/>
                    <a:pt x="107061" y="0"/>
                    <a:pt x="237998" y="0"/>
                  </a:cubicBezTo>
                  <a:lnTo>
                    <a:pt x="20831302" y="0"/>
                  </a:lnTo>
                  <a:lnTo>
                    <a:pt x="20831302" y="19050"/>
                  </a:lnTo>
                  <a:lnTo>
                    <a:pt x="20831302" y="0"/>
                  </a:lnTo>
                  <a:cubicBezTo>
                    <a:pt x="20962238" y="0"/>
                    <a:pt x="21069300" y="103378"/>
                    <a:pt x="21069300" y="232029"/>
                  </a:cubicBezTo>
                  <a:lnTo>
                    <a:pt x="21050250" y="232029"/>
                  </a:lnTo>
                  <a:lnTo>
                    <a:pt x="21069300" y="232029"/>
                  </a:lnTo>
                  <a:lnTo>
                    <a:pt x="21069300" y="1083691"/>
                  </a:lnTo>
                  <a:lnTo>
                    <a:pt x="21050250" y="1083691"/>
                  </a:lnTo>
                  <a:lnTo>
                    <a:pt x="21069300" y="1083691"/>
                  </a:lnTo>
                  <a:cubicBezTo>
                    <a:pt x="21069300" y="1212342"/>
                    <a:pt x="20962238" y="1315720"/>
                    <a:pt x="20831302" y="1315720"/>
                  </a:cubicBezTo>
                  <a:lnTo>
                    <a:pt x="20831302" y="1296670"/>
                  </a:lnTo>
                  <a:lnTo>
                    <a:pt x="20831302" y="1315720"/>
                  </a:lnTo>
                  <a:lnTo>
                    <a:pt x="237998" y="1315720"/>
                  </a:lnTo>
                  <a:lnTo>
                    <a:pt x="237998" y="1296670"/>
                  </a:lnTo>
                  <a:lnTo>
                    <a:pt x="237998" y="1315720"/>
                  </a:lnTo>
                  <a:cubicBezTo>
                    <a:pt x="107061" y="1315720"/>
                    <a:pt x="0" y="1212342"/>
                    <a:pt x="0" y="1083691"/>
                  </a:cubicBezTo>
                  <a:lnTo>
                    <a:pt x="0" y="232029"/>
                  </a:lnTo>
                  <a:lnTo>
                    <a:pt x="19050" y="232029"/>
                  </a:lnTo>
                  <a:lnTo>
                    <a:pt x="0" y="232029"/>
                  </a:lnTo>
                  <a:moveTo>
                    <a:pt x="38100" y="232029"/>
                  </a:moveTo>
                  <a:lnTo>
                    <a:pt x="38100" y="1083691"/>
                  </a:lnTo>
                  <a:lnTo>
                    <a:pt x="19050" y="1083691"/>
                  </a:lnTo>
                  <a:lnTo>
                    <a:pt x="38100" y="1083691"/>
                  </a:lnTo>
                  <a:cubicBezTo>
                    <a:pt x="38100" y="1190244"/>
                    <a:pt x="127127" y="1277620"/>
                    <a:pt x="237998" y="1277620"/>
                  </a:cubicBezTo>
                  <a:lnTo>
                    <a:pt x="20831302" y="1277620"/>
                  </a:lnTo>
                  <a:cubicBezTo>
                    <a:pt x="20942173" y="1277620"/>
                    <a:pt x="21031200" y="1190371"/>
                    <a:pt x="21031200" y="1083691"/>
                  </a:cubicBezTo>
                  <a:lnTo>
                    <a:pt x="21031200" y="232029"/>
                  </a:lnTo>
                  <a:cubicBezTo>
                    <a:pt x="21031200" y="125349"/>
                    <a:pt x="20942173" y="38100"/>
                    <a:pt x="20831302" y="38100"/>
                  </a:cubicBezTo>
                  <a:lnTo>
                    <a:pt x="237998" y="38100"/>
                  </a:lnTo>
                  <a:lnTo>
                    <a:pt x="237998" y="19050"/>
                  </a:lnTo>
                  <a:lnTo>
                    <a:pt x="237998" y="38100"/>
                  </a:lnTo>
                  <a:cubicBezTo>
                    <a:pt x="127127" y="38100"/>
                    <a:pt x="38100" y="125349"/>
                    <a:pt x="38100" y="232029"/>
                  </a:cubicBezTo>
                  <a:close/>
                </a:path>
              </a:pathLst>
            </a:custGeom>
            <a:solidFill>
              <a:srgbClr val="FFFFFF"/>
            </a:solidFill>
            <a:ln w="12700">
              <a:solidFill>
                <a:srgbClr val="000000"/>
              </a:solidFill>
            </a:ln>
          </p:spPr>
        </p:sp>
      </p:grpSp>
      <p:grpSp>
        <p:nvGrpSpPr>
          <p:cNvPr id="15" name="Group 15"/>
          <p:cNvGrpSpPr/>
          <p:nvPr/>
        </p:nvGrpSpPr>
        <p:grpSpPr>
          <a:xfrm>
            <a:off x="1289790" y="3949491"/>
            <a:ext cx="15708420" cy="893250"/>
            <a:chOff x="0" y="0"/>
            <a:chExt cx="20944560" cy="1191000"/>
          </a:xfrm>
        </p:grpSpPr>
        <p:sp>
          <p:nvSpPr>
            <p:cNvPr id="16" name="Freeform 16"/>
            <p:cNvSpPr/>
            <p:nvPr/>
          </p:nvSpPr>
          <p:spPr>
            <a:xfrm>
              <a:off x="0" y="0"/>
              <a:ext cx="20944560" cy="1191000"/>
            </a:xfrm>
            <a:custGeom>
              <a:avLst/>
              <a:gdLst/>
              <a:ahLst/>
              <a:cxnLst/>
              <a:rect l="l" t="t" r="r" b="b"/>
              <a:pathLst>
                <a:path w="20944560" h="1191000">
                  <a:moveTo>
                    <a:pt x="0" y="0"/>
                  </a:moveTo>
                  <a:lnTo>
                    <a:pt x="20944560" y="0"/>
                  </a:lnTo>
                  <a:lnTo>
                    <a:pt x="20944560" y="1191000"/>
                  </a:lnTo>
                  <a:lnTo>
                    <a:pt x="0" y="1191000"/>
                  </a:lnTo>
                  <a:close/>
                </a:path>
              </a:pathLst>
            </a:custGeom>
            <a:solidFill>
              <a:srgbClr val="000000">
                <a:alpha val="0"/>
              </a:srgbClr>
            </a:solidFill>
          </p:spPr>
        </p:sp>
        <p:sp>
          <p:nvSpPr>
            <p:cNvPr id="17" name="TextBox 17"/>
            <p:cNvSpPr txBox="1"/>
            <p:nvPr/>
          </p:nvSpPr>
          <p:spPr>
            <a:xfrm>
              <a:off x="0" y="38100"/>
              <a:ext cx="20944560" cy="1152900"/>
            </a:xfrm>
            <a:prstGeom prst="rect">
              <a:avLst/>
            </a:prstGeom>
          </p:spPr>
          <p:txBody>
            <a:bodyPr lIns="0" tIns="0" rIns="0" bIns="0" rtlCol="0" anchor="ctr"/>
            <a:lstStyle/>
            <a:p>
              <a:pPr algn="l">
                <a:lnSpc>
                  <a:spcPts val="4212"/>
                </a:lnSpc>
              </a:pPr>
              <a:r>
                <a:rPr lang="en-US" sz="3900">
                  <a:solidFill>
                    <a:srgbClr val="FFFFFF"/>
                  </a:solidFill>
                  <a:latin typeface="Aptos"/>
                  <a:ea typeface="Aptos"/>
                  <a:cs typeface="Aptos"/>
                  <a:sym typeface="Aptos"/>
                </a:rPr>
                <a:t>Increasing data security challenges</a:t>
              </a:r>
            </a:p>
          </p:txBody>
        </p:sp>
      </p:grpSp>
      <p:grpSp>
        <p:nvGrpSpPr>
          <p:cNvPr id="18" name="Group 18"/>
          <p:cNvGrpSpPr/>
          <p:nvPr/>
        </p:nvGrpSpPr>
        <p:grpSpPr>
          <a:xfrm>
            <a:off x="1243012" y="4973264"/>
            <a:ext cx="15801975" cy="986805"/>
            <a:chOff x="0" y="0"/>
            <a:chExt cx="21069300" cy="1315740"/>
          </a:xfrm>
        </p:grpSpPr>
        <p:sp>
          <p:nvSpPr>
            <p:cNvPr id="19" name="Freeform 19"/>
            <p:cNvSpPr/>
            <p:nvPr/>
          </p:nvSpPr>
          <p:spPr>
            <a:xfrm>
              <a:off x="19050" y="19050"/>
              <a:ext cx="21031200" cy="1277620"/>
            </a:xfrm>
            <a:custGeom>
              <a:avLst/>
              <a:gdLst/>
              <a:ahLst/>
              <a:cxnLst/>
              <a:rect l="l" t="t" r="r" b="b"/>
              <a:pathLst>
                <a:path w="21031200" h="1277620">
                  <a:moveTo>
                    <a:pt x="0" y="212979"/>
                  </a:moveTo>
                  <a:cubicBezTo>
                    <a:pt x="0" y="95377"/>
                    <a:pt x="98044" y="0"/>
                    <a:pt x="218948" y="0"/>
                  </a:cubicBezTo>
                  <a:lnTo>
                    <a:pt x="20812252" y="0"/>
                  </a:lnTo>
                  <a:cubicBezTo>
                    <a:pt x="20933156" y="0"/>
                    <a:pt x="21031200" y="95377"/>
                    <a:pt x="21031200" y="212979"/>
                  </a:cubicBezTo>
                  <a:lnTo>
                    <a:pt x="21031200" y="1064641"/>
                  </a:lnTo>
                  <a:cubicBezTo>
                    <a:pt x="21031200" y="1182243"/>
                    <a:pt x="20933156" y="1277620"/>
                    <a:pt x="20812252" y="1277620"/>
                  </a:cubicBezTo>
                  <a:lnTo>
                    <a:pt x="218948" y="1277620"/>
                  </a:lnTo>
                  <a:cubicBezTo>
                    <a:pt x="98044" y="1277620"/>
                    <a:pt x="0" y="1182243"/>
                    <a:pt x="0" y="1064641"/>
                  </a:cubicBezTo>
                  <a:close/>
                </a:path>
              </a:pathLst>
            </a:custGeom>
            <a:solidFill>
              <a:srgbClr val="E97132"/>
            </a:solidFill>
            <a:ln w="12700">
              <a:solidFill>
                <a:srgbClr val="000000"/>
              </a:solidFill>
            </a:ln>
          </p:spPr>
        </p:sp>
        <p:sp>
          <p:nvSpPr>
            <p:cNvPr id="20" name="Freeform 20"/>
            <p:cNvSpPr/>
            <p:nvPr/>
          </p:nvSpPr>
          <p:spPr>
            <a:xfrm>
              <a:off x="0" y="0"/>
              <a:ext cx="21069300" cy="1315720"/>
            </a:xfrm>
            <a:custGeom>
              <a:avLst/>
              <a:gdLst/>
              <a:ahLst/>
              <a:cxnLst/>
              <a:rect l="l" t="t" r="r" b="b"/>
              <a:pathLst>
                <a:path w="21069300" h="1315720">
                  <a:moveTo>
                    <a:pt x="0" y="232029"/>
                  </a:moveTo>
                  <a:cubicBezTo>
                    <a:pt x="0" y="103378"/>
                    <a:pt x="107061" y="0"/>
                    <a:pt x="237998" y="0"/>
                  </a:cubicBezTo>
                  <a:lnTo>
                    <a:pt x="20831302" y="0"/>
                  </a:lnTo>
                  <a:lnTo>
                    <a:pt x="20831302" y="19050"/>
                  </a:lnTo>
                  <a:lnTo>
                    <a:pt x="20831302" y="0"/>
                  </a:lnTo>
                  <a:cubicBezTo>
                    <a:pt x="20962238" y="0"/>
                    <a:pt x="21069300" y="103378"/>
                    <a:pt x="21069300" y="232029"/>
                  </a:cubicBezTo>
                  <a:lnTo>
                    <a:pt x="21050250" y="232029"/>
                  </a:lnTo>
                  <a:lnTo>
                    <a:pt x="21069300" y="232029"/>
                  </a:lnTo>
                  <a:lnTo>
                    <a:pt x="21069300" y="1083691"/>
                  </a:lnTo>
                  <a:lnTo>
                    <a:pt x="21050250" y="1083691"/>
                  </a:lnTo>
                  <a:lnTo>
                    <a:pt x="21069300" y="1083691"/>
                  </a:lnTo>
                  <a:cubicBezTo>
                    <a:pt x="21069300" y="1212342"/>
                    <a:pt x="20962238" y="1315720"/>
                    <a:pt x="20831302" y="1315720"/>
                  </a:cubicBezTo>
                  <a:lnTo>
                    <a:pt x="20831302" y="1296670"/>
                  </a:lnTo>
                  <a:lnTo>
                    <a:pt x="20831302" y="1315720"/>
                  </a:lnTo>
                  <a:lnTo>
                    <a:pt x="237998" y="1315720"/>
                  </a:lnTo>
                  <a:lnTo>
                    <a:pt x="237998" y="1296670"/>
                  </a:lnTo>
                  <a:lnTo>
                    <a:pt x="237998" y="1315720"/>
                  </a:lnTo>
                  <a:cubicBezTo>
                    <a:pt x="107061" y="1315720"/>
                    <a:pt x="0" y="1212342"/>
                    <a:pt x="0" y="1083691"/>
                  </a:cubicBezTo>
                  <a:lnTo>
                    <a:pt x="0" y="232029"/>
                  </a:lnTo>
                  <a:lnTo>
                    <a:pt x="19050" y="232029"/>
                  </a:lnTo>
                  <a:lnTo>
                    <a:pt x="0" y="232029"/>
                  </a:lnTo>
                  <a:moveTo>
                    <a:pt x="38100" y="232029"/>
                  </a:moveTo>
                  <a:lnTo>
                    <a:pt x="38100" y="1083691"/>
                  </a:lnTo>
                  <a:lnTo>
                    <a:pt x="19050" y="1083691"/>
                  </a:lnTo>
                  <a:lnTo>
                    <a:pt x="38100" y="1083691"/>
                  </a:lnTo>
                  <a:cubicBezTo>
                    <a:pt x="38100" y="1190244"/>
                    <a:pt x="127127" y="1277620"/>
                    <a:pt x="237998" y="1277620"/>
                  </a:cubicBezTo>
                  <a:lnTo>
                    <a:pt x="20831302" y="1277620"/>
                  </a:lnTo>
                  <a:cubicBezTo>
                    <a:pt x="20942173" y="1277620"/>
                    <a:pt x="21031200" y="1190371"/>
                    <a:pt x="21031200" y="1083691"/>
                  </a:cubicBezTo>
                  <a:lnTo>
                    <a:pt x="21031200" y="232029"/>
                  </a:lnTo>
                  <a:cubicBezTo>
                    <a:pt x="21031200" y="125349"/>
                    <a:pt x="20942173" y="38100"/>
                    <a:pt x="20831302" y="38100"/>
                  </a:cubicBezTo>
                  <a:lnTo>
                    <a:pt x="237998" y="38100"/>
                  </a:lnTo>
                  <a:lnTo>
                    <a:pt x="237998" y="19050"/>
                  </a:lnTo>
                  <a:lnTo>
                    <a:pt x="237998" y="38100"/>
                  </a:lnTo>
                  <a:cubicBezTo>
                    <a:pt x="127127" y="38100"/>
                    <a:pt x="38100" y="125349"/>
                    <a:pt x="38100" y="232029"/>
                  </a:cubicBezTo>
                  <a:close/>
                </a:path>
              </a:pathLst>
            </a:custGeom>
            <a:solidFill>
              <a:srgbClr val="FFFFFF"/>
            </a:solidFill>
            <a:ln w="12700">
              <a:solidFill>
                <a:srgbClr val="000000"/>
              </a:solidFill>
            </a:ln>
          </p:spPr>
        </p:sp>
      </p:grpSp>
      <p:grpSp>
        <p:nvGrpSpPr>
          <p:cNvPr id="21" name="Group 21"/>
          <p:cNvGrpSpPr/>
          <p:nvPr/>
        </p:nvGrpSpPr>
        <p:grpSpPr>
          <a:xfrm>
            <a:off x="1289790" y="5020041"/>
            <a:ext cx="15708420" cy="893250"/>
            <a:chOff x="0" y="0"/>
            <a:chExt cx="20944560" cy="1191000"/>
          </a:xfrm>
        </p:grpSpPr>
        <p:sp>
          <p:nvSpPr>
            <p:cNvPr id="22" name="Freeform 22"/>
            <p:cNvSpPr/>
            <p:nvPr/>
          </p:nvSpPr>
          <p:spPr>
            <a:xfrm>
              <a:off x="0" y="0"/>
              <a:ext cx="20944560" cy="1191000"/>
            </a:xfrm>
            <a:custGeom>
              <a:avLst/>
              <a:gdLst/>
              <a:ahLst/>
              <a:cxnLst/>
              <a:rect l="l" t="t" r="r" b="b"/>
              <a:pathLst>
                <a:path w="20944560" h="1191000">
                  <a:moveTo>
                    <a:pt x="0" y="0"/>
                  </a:moveTo>
                  <a:lnTo>
                    <a:pt x="20944560" y="0"/>
                  </a:lnTo>
                  <a:lnTo>
                    <a:pt x="20944560" y="1191000"/>
                  </a:lnTo>
                  <a:lnTo>
                    <a:pt x="0" y="1191000"/>
                  </a:lnTo>
                  <a:close/>
                </a:path>
              </a:pathLst>
            </a:custGeom>
            <a:solidFill>
              <a:srgbClr val="000000">
                <a:alpha val="0"/>
              </a:srgbClr>
            </a:solidFill>
          </p:spPr>
        </p:sp>
        <p:sp>
          <p:nvSpPr>
            <p:cNvPr id="23" name="TextBox 23"/>
            <p:cNvSpPr txBox="1"/>
            <p:nvPr/>
          </p:nvSpPr>
          <p:spPr>
            <a:xfrm>
              <a:off x="0" y="38100"/>
              <a:ext cx="20944560" cy="1152900"/>
            </a:xfrm>
            <a:prstGeom prst="rect">
              <a:avLst/>
            </a:prstGeom>
          </p:spPr>
          <p:txBody>
            <a:bodyPr lIns="0" tIns="0" rIns="0" bIns="0" rtlCol="0" anchor="ctr"/>
            <a:lstStyle/>
            <a:p>
              <a:pPr algn="l">
                <a:lnSpc>
                  <a:spcPts val="4212"/>
                </a:lnSpc>
              </a:pPr>
              <a:r>
                <a:rPr lang="en-US" sz="3900">
                  <a:solidFill>
                    <a:srgbClr val="FFFFFF"/>
                  </a:solidFill>
                  <a:latin typeface="Aptos"/>
                  <a:ea typeface="Aptos"/>
                  <a:cs typeface="Aptos"/>
                  <a:sym typeface="Aptos"/>
                </a:rPr>
                <a:t>Need for stronger governance</a:t>
              </a:r>
            </a:p>
          </p:txBody>
        </p:sp>
      </p:grpSp>
      <p:grpSp>
        <p:nvGrpSpPr>
          <p:cNvPr id="24" name="Group 24"/>
          <p:cNvGrpSpPr/>
          <p:nvPr/>
        </p:nvGrpSpPr>
        <p:grpSpPr>
          <a:xfrm>
            <a:off x="1243012" y="6043814"/>
            <a:ext cx="15801975" cy="986805"/>
            <a:chOff x="0" y="0"/>
            <a:chExt cx="21069300" cy="1315740"/>
          </a:xfrm>
        </p:grpSpPr>
        <p:sp>
          <p:nvSpPr>
            <p:cNvPr id="25" name="Freeform 25"/>
            <p:cNvSpPr/>
            <p:nvPr/>
          </p:nvSpPr>
          <p:spPr>
            <a:xfrm>
              <a:off x="19050" y="19050"/>
              <a:ext cx="21031200" cy="1277620"/>
            </a:xfrm>
            <a:custGeom>
              <a:avLst/>
              <a:gdLst/>
              <a:ahLst/>
              <a:cxnLst/>
              <a:rect l="l" t="t" r="r" b="b"/>
              <a:pathLst>
                <a:path w="21031200" h="1277620">
                  <a:moveTo>
                    <a:pt x="0" y="212979"/>
                  </a:moveTo>
                  <a:cubicBezTo>
                    <a:pt x="0" y="95377"/>
                    <a:pt x="98044" y="0"/>
                    <a:pt x="218948" y="0"/>
                  </a:cubicBezTo>
                  <a:lnTo>
                    <a:pt x="20812252" y="0"/>
                  </a:lnTo>
                  <a:cubicBezTo>
                    <a:pt x="20933156" y="0"/>
                    <a:pt x="21031200" y="95377"/>
                    <a:pt x="21031200" y="212979"/>
                  </a:cubicBezTo>
                  <a:lnTo>
                    <a:pt x="21031200" y="1064641"/>
                  </a:lnTo>
                  <a:cubicBezTo>
                    <a:pt x="21031200" y="1182243"/>
                    <a:pt x="20933156" y="1277620"/>
                    <a:pt x="20812252" y="1277620"/>
                  </a:cubicBezTo>
                  <a:lnTo>
                    <a:pt x="218948" y="1277620"/>
                  </a:lnTo>
                  <a:cubicBezTo>
                    <a:pt x="98044" y="1277620"/>
                    <a:pt x="0" y="1182243"/>
                    <a:pt x="0" y="1064641"/>
                  </a:cubicBezTo>
                  <a:close/>
                </a:path>
              </a:pathLst>
            </a:custGeom>
            <a:solidFill>
              <a:srgbClr val="E97132"/>
            </a:solidFill>
            <a:ln w="12700">
              <a:solidFill>
                <a:srgbClr val="000000"/>
              </a:solidFill>
            </a:ln>
          </p:spPr>
        </p:sp>
        <p:sp>
          <p:nvSpPr>
            <p:cNvPr id="26" name="Freeform 26"/>
            <p:cNvSpPr/>
            <p:nvPr/>
          </p:nvSpPr>
          <p:spPr>
            <a:xfrm>
              <a:off x="0" y="0"/>
              <a:ext cx="21069300" cy="1315720"/>
            </a:xfrm>
            <a:custGeom>
              <a:avLst/>
              <a:gdLst/>
              <a:ahLst/>
              <a:cxnLst/>
              <a:rect l="l" t="t" r="r" b="b"/>
              <a:pathLst>
                <a:path w="21069300" h="1315720">
                  <a:moveTo>
                    <a:pt x="0" y="232029"/>
                  </a:moveTo>
                  <a:cubicBezTo>
                    <a:pt x="0" y="103378"/>
                    <a:pt x="107061" y="0"/>
                    <a:pt x="237998" y="0"/>
                  </a:cubicBezTo>
                  <a:lnTo>
                    <a:pt x="20831302" y="0"/>
                  </a:lnTo>
                  <a:lnTo>
                    <a:pt x="20831302" y="19050"/>
                  </a:lnTo>
                  <a:lnTo>
                    <a:pt x="20831302" y="0"/>
                  </a:lnTo>
                  <a:cubicBezTo>
                    <a:pt x="20962238" y="0"/>
                    <a:pt x="21069300" y="103378"/>
                    <a:pt x="21069300" y="232029"/>
                  </a:cubicBezTo>
                  <a:lnTo>
                    <a:pt x="21050250" y="232029"/>
                  </a:lnTo>
                  <a:lnTo>
                    <a:pt x="21069300" y="232029"/>
                  </a:lnTo>
                  <a:lnTo>
                    <a:pt x="21069300" y="1083691"/>
                  </a:lnTo>
                  <a:lnTo>
                    <a:pt x="21050250" y="1083691"/>
                  </a:lnTo>
                  <a:lnTo>
                    <a:pt x="21069300" y="1083691"/>
                  </a:lnTo>
                  <a:cubicBezTo>
                    <a:pt x="21069300" y="1212342"/>
                    <a:pt x="20962238" y="1315720"/>
                    <a:pt x="20831302" y="1315720"/>
                  </a:cubicBezTo>
                  <a:lnTo>
                    <a:pt x="20831302" y="1296670"/>
                  </a:lnTo>
                  <a:lnTo>
                    <a:pt x="20831302" y="1315720"/>
                  </a:lnTo>
                  <a:lnTo>
                    <a:pt x="237998" y="1315720"/>
                  </a:lnTo>
                  <a:lnTo>
                    <a:pt x="237998" y="1296670"/>
                  </a:lnTo>
                  <a:lnTo>
                    <a:pt x="237998" y="1315720"/>
                  </a:lnTo>
                  <a:cubicBezTo>
                    <a:pt x="107061" y="1315720"/>
                    <a:pt x="0" y="1212342"/>
                    <a:pt x="0" y="1083691"/>
                  </a:cubicBezTo>
                  <a:lnTo>
                    <a:pt x="0" y="232029"/>
                  </a:lnTo>
                  <a:lnTo>
                    <a:pt x="19050" y="232029"/>
                  </a:lnTo>
                  <a:lnTo>
                    <a:pt x="0" y="232029"/>
                  </a:lnTo>
                  <a:moveTo>
                    <a:pt x="38100" y="232029"/>
                  </a:moveTo>
                  <a:lnTo>
                    <a:pt x="38100" y="1083691"/>
                  </a:lnTo>
                  <a:lnTo>
                    <a:pt x="19050" y="1083691"/>
                  </a:lnTo>
                  <a:lnTo>
                    <a:pt x="38100" y="1083691"/>
                  </a:lnTo>
                  <a:cubicBezTo>
                    <a:pt x="38100" y="1190244"/>
                    <a:pt x="127127" y="1277620"/>
                    <a:pt x="237998" y="1277620"/>
                  </a:cubicBezTo>
                  <a:lnTo>
                    <a:pt x="20831302" y="1277620"/>
                  </a:lnTo>
                  <a:cubicBezTo>
                    <a:pt x="20942173" y="1277620"/>
                    <a:pt x="21031200" y="1190371"/>
                    <a:pt x="21031200" y="1083691"/>
                  </a:cubicBezTo>
                  <a:lnTo>
                    <a:pt x="21031200" y="232029"/>
                  </a:lnTo>
                  <a:cubicBezTo>
                    <a:pt x="21031200" y="125349"/>
                    <a:pt x="20942173" y="38100"/>
                    <a:pt x="20831302" y="38100"/>
                  </a:cubicBezTo>
                  <a:lnTo>
                    <a:pt x="237998" y="38100"/>
                  </a:lnTo>
                  <a:lnTo>
                    <a:pt x="237998" y="19050"/>
                  </a:lnTo>
                  <a:lnTo>
                    <a:pt x="237998" y="38100"/>
                  </a:lnTo>
                  <a:cubicBezTo>
                    <a:pt x="127127" y="38100"/>
                    <a:pt x="38100" y="125349"/>
                    <a:pt x="38100" y="232029"/>
                  </a:cubicBezTo>
                  <a:close/>
                </a:path>
              </a:pathLst>
            </a:custGeom>
            <a:solidFill>
              <a:srgbClr val="FFFFFF"/>
            </a:solidFill>
            <a:ln w="12700">
              <a:solidFill>
                <a:srgbClr val="000000"/>
              </a:solidFill>
            </a:ln>
          </p:spPr>
        </p:sp>
      </p:grpSp>
      <p:grpSp>
        <p:nvGrpSpPr>
          <p:cNvPr id="27" name="Group 27"/>
          <p:cNvGrpSpPr/>
          <p:nvPr/>
        </p:nvGrpSpPr>
        <p:grpSpPr>
          <a:xfrm>
            <a:off x="1289790" y="6090591"/>
            <a:ext cx="15708420" cy="893250"/>
            <a:chOff x="0" y="0"/>
            <a:chExt cx="20944560" cy="1191000"/>
          </a:xfrm>
        </p:grpSpPr>
        <p:sp>
          <p:nvSpPr>
            <p:cNvPr id="28" name="Freeform 28"/>
            <p:cNvSpPr/>
            <p:nvPr/>
          </p:nvSpPr>
          <p:spPr>
            <a:xfrm>
              <a:off x="0" y="0"/>
              <a:ext cx="20944560" cy="1191000"/>
            </a:xfrm>
            <a:custGeom>
              <a:avLst/>
              <a:gdLst/>
              <a:ahLst/>
              <a:cxnLst/>
              <a:rect l="l" t="t" r="r" b="b"/>
              <a:pathLst>
                <a:path w="20944560" h="1191000">
                  <a:moveTo>
                    <a:pt x="0" y="0"/>
                  </a:moveTo>
                  <a:lnTo>
                    <a:pt x="20944560" y="0"/>
                  </a:lnTo>
                  <a:lnTo>
                    <a:pt x="20944560" y="1191000"/>
                  </a:lnTo>
                  <a:lnTo>
                    <a:pt x="0" y="1191000"/>
                  </a:lnTo>
                  <a:close/>
                </a:path>
              </a:pathLst>
            </a:custGeom>
            <a:solidFill>
              <a:srgbClr val="000000">
                <a:alpha val="0"/>
              </a:srgbClr>
            </a:solidFill>
          </p:spPr>
        </p:sp>
        <p:sp>
          <p:nvSpPr>
            <p:cNvPr id="29" name="TextBox 29"/>
            <p:cNvSpPr txBox="1"/>
            <p:nvPr/>
          </p:nvSpPr>
          <p:spPr>
            <a:xfrm>
              <a:off x="0" y="38100"/>
              <a:ext cx="20944560" cy="1152900"/>
            </a:xfrm>
            <a:prstGeom prst="rect">
              <a:avLst/>
            </a:prstGeom>
          </p:spPr>
          <p:txBody>
            <a:bodyPr lIns="0" tIns="0" rIns="0" bIns="0" rtlCol="0" anchor="ctr"/>
            <a:lstStyle/>
            <a:p>
              <a:pPr algn="l">
                <a:lnSpc>
                  <a:spcPts val="4212"/>
                </a:lnSpc>
              </a:pPr>
              <a:r>
                <a:rPr lang="en-US" sz="3900">
                  <a:solidFill>
                    <a:srgbClr val="FFFFFF"/>
                  </a:solidFill>
                  <a:latin typeface="Aptos"/>
                  <a:ea typeface="Aptos"/>
                  <a:cs typeface="Aptos"/>
                  <a:sym typeface="Aptos"/>
                </a:rPr>
                <a:t>Public datasets widely used</a:t>
              </a:r>
            </a:p>
          </p:txBody>
        </p:sp>
      </p:grpSp>
      <p:grpSp>
        <p:nvGrpSpPr>
          <p:cNvPr id="30" name="Group 30"/>
          <p:cNvGrpSpPr/>
          <p:nvPr/>
        </p:nvGrpSpPr>
        <p:grpSpPr>
          <a:xfrm>
            <a:off x="1243012" y="7114364"/>
            <a:ext cx="15801975" cy="986805"/>
            <a:chOff x="0" y="0"/>
            <a:chExt cx="21069300" cy="1315740"/>
          </a:xfrm>
        </p:grpSpPr>
        <p:sp>
          <p:nvSpPr>
            <p:cNvPr id="31" name="Freeform 31"/>
            <p:cNvSpPr/>
            <p:nvPr/>
          </p:nvSpPr>
          <p:spPr>
            <a:xfrm>
              <a:off x="19050" y="19050"/>
              <a:ext cx="21031200" cy="1277620"/>
            </a:xfrm>
            <a:custGeom>
              <a:avLst/>
              <a:gdLst/>
              <a:ahLst/>
              <a:cxnLst/>
              <a:rect l="l" t="t" r="r" b="b"/>
              <a:pathLst>
                <a:path w="21031200" h="1277620">
                  <a:moveTo>
                    <a:pt x="0" y="212979"/>
                  </a:moveTo>
                  <a:cubicBezTo>
                    <a:pt x="0" y="95377"/>
                    <a:pt x="98044" y="0"/>
                    <a:pt x="218948" y="0"/>
                  </a:cubicBezTo>
                  <a:lnTo>
                    <a:pt x="20812252" y="0"/>
                  </a:lnTo>
                  <a:cubicBezTo>
                    <a:pt x="20933156" y="0"/>
                    <a:pt x="21031200" y="95377"/>
                    <a:pt x="21031200" y="212979"/>
                  </a:cubicBezTo>
                  <a:lnTo>
                    <a:pt x="21031200" y="1064641"/>
                  </a:lnTo>
                  <a:cubicBezTo>
                    <a:pt x="21031200" y="1182243"/>
                    <a:pt x="20933156" y="1277620"/>
                    <a:pt x="20812252" y="1277620"/>
                  </a:cubicBezTo>
                  <a:lnTo>
                    <a:pt x="218948" y="1277620"/>
                  </a:lnTo>
                  <a:cubicBezTo>
                    <a:pt x="98044" y="1277620"/>
                    <a:pt x="0" y="1182243"/>
                    <a:pt x="0" y="1064641"/>
                  </a:cubicBezTo>
                  <a:close/>
                </a:path>
              </a:pathLst>
            </a:custGeom>
            <a:solidFill>
              <a:srgbClr val="E97132"/>
            </a:solidFill>
            <a:ln w="12700">
              <a:solidFill>
                <a:srgbClr val="000000"/>
              </a:solidFill>
            </a:ln>
          </p:spPr>
        </p:sp>
        <p:sp>
          <p:nvSpPr>
            <p:cNvPr id="32" name="Freeform 32"/>
            <p:cNvSpPr/>
            <p:nvPr/>
          </p:nvSpPr>
          <p:spPr>
            <a:xfrm>
              <a:off x="0" y="0"/>
              <a:ext cx="21069300" cy="1315720"/>
            </a:xfrm>
            <a:custGeom>
              <a:avLst/>
              <a:gdLst/>
              <a:ahLst/>
              <a:cxnLst/>
              <a:rect l="l" t="t" r="r" b="b"/>
              <a:pathLst>
                <a:path w="21069300" h="1315720">
                  <a:moveTo>
                    <a:pt x="0" y="232029"/>
                  </a:moveTo>
                  <a:cubicBezTo>
                    <a:pt x="0" y="103378"/>
                    <a:pt x="107061" y="0"/>
                    <a:pt x="237998" y="0"/>
                  </a:cubicBezTo>
                  <a:lnTo>
                    <a:pt x="20831302" y="0"/>
                  </a:lnTo>
                  <a:lnTo>
                    <a:pt x="20831302" y="19050"/>
                  </a:lnTo>
                  <a:lnTo>
                    <a:pt x="20831302" y="0"/>
                  </a:lnTo>
                  <a:cubicBezTo>
                    <a:pt x="20962238" y="0"/>
                    <a:pt x="21069300" y="103378"/>
                    <a:pt x="21069300" y="232029"/>
                  </a:cubicBezTo>
                  <a:lnTo>
                    <a:pt x="21050250" y="232029"/>
                  </a:lnTo>
                  <a:lnTo>
                    <a:pt x="21069300" y="232029"/>
                  </a:lnTo>
                  <a:lnTo>
                    <a:pt x="21069300" y="1083691"/>
                  </a:lnTo>
                  <a:lnTo>
                    <a:pt x="21050250" y="1083691"/>
                  </a:lnTo>
                  <a:lnTo>
                    <a:pt x="21069300" y="1083691"/>
                  </a:lnTo>
                  <a:cubicBezTo>
                    <a:pt x="21069300" y="1212342"/>
                    <a:pt x="20962238" y="1315720"/>
                    <a:pt x="20831302" y="1315720"/>
                  </a:cubicBezTo>
                  <a:lnTo>
                    <a:pt x="20831302" y="1296670"/>
                  </a:lnTo>
                  <a:lnTo>
                    <a:pt x="20831302" y="1315720"/>
                  </a:lnTo>
                  <a:lnTo>
                    <a:pt x="237998" y="1315720"/>
                  </a:lnTo>
                  <a:lnTo>
                    <a:pt x="237998" y="1296670"/>
                  </a:lnTo>
                  <a:lnTo>
                    <a:pt x="237998" y="1315720"/>
                  </a:lnTo>
                  <a:cubicBezTo>
                    <a:pt x="107061" y="1315720"/>
                    <a:pt x="0" y="1212342"/>
                    <a:pt x="0" y="1083691"/>
                  </a:cubicBezTo>
                  <a:lnTo>
                    <a:pt x="0" y="232029"/>
                  </a:lnTo>
                  <a:lnTo>
                    <a:pt x="19050" y="232029"/>
                  </a:lnTo>
                  <a:lnTo>
                    <a:pt x="0" y="232029"/>
                  </a:lnTo>
                  <a:moveTo>
                    <a:pt x="38100" y="232029"/>
                  </a:moveTo>
                  <a:lnTo>
                    <a:pt x="38100" y="1083691"/>
                  </a:lnTo>
                  <a:lnTo>
                    <a:pt x="19050" y="1083691"/>
                  </a:lnTo>
                  <a:lnTo>
                    <a:pt x="38100" y="1083691"/>
                  </a:lnTo>
                  <a:cubicBezTo>
                    <a:pt x="38100" y="1190244"/>
                    <a:pt x="127127" y="1277620"/>
                    <a:pt x="237998" y="1277620"/>
                  </a:cubicBezTo>
                  <a:lnTo>
                    <a:pt x="20831302" y="1277620"/>
                  </a:lnTo>
                  <a:cubicBezTo>
                    <a:pt x="20942173" y="1277620"/>
                    <a:pt x="21031200" y="1190371"/>
                    <a:pt x="21031200" y="1083691"/>
                  </a:cubicBezTo>
                  <a:lnTo>
                    <a:pt x="21031200" y="232029"/>
                  </a:lnTo>
                  <a:cubicBezTo>
                    <a:pt x="21031200" y="125349"/>
                    <a:pt x="20942173" y="38100"/>
                    <a:pt x="20831302" y="38100"/>
                  </a:cubicBezTo>
                  <a:lnTo>
                    <a:pt x="237998" y="38100"/>
                  </a:lnTo>
                  <a:lnTo>
                    <a:pt x="237998" y="19050"/>
                  </a:lnTo>
                  <a:lnTo>
                    <a:pt x="237998" y="38100"/>
                  </a:lnTo>
                  <a:cubicBezTo>
                    <a:pt x="127127" y="38100"/>
                    <a:pt x="38100" y="125349"/>
                    <a:pt x="38100" y="232029"/>
                  </a:cubicBezTo>
                  <a:close/>
                </a:path>
              </a:pathLst>
            </a:custGeom>
            <a:solidFill>
              <a:srgbClr val="FFFFFF"/>
            </a:solidFill>
            <a:ln w="12700">
              <a:solidFill>
                <a:srgbClr val="000000"/>
              </a:solidFill>
            </a:ln>
          </p:spPr>
        </p:sp>
      </p:grpSp>
      <p:grpSp>
        <p:nvGrpSpPr>
          <p:cNvPr id="33" name="Group 33"/>
          <p:cNvGrpSpPr/>
          <p:nvPr/>
        </p:nvGrpSpPr>
        <p:grpSpPr>
          <a:xfrm>
            <a:off x="1289790" y="7161141"/>
            <a:ext cx="15708420" cy="893250"/>
            <a:chOff x="0" y="0"/>
            <a:chExt cx="20944560" cy="1191000"/>
          </a:xfrm>
        </p:grpSpPr>
        <p:sp>
          <p:nvSpPr>
            <p:cNvPr id="34" name="Freeform 34"/>
            <p:cNvSpPr/>
            <p:nvPr/>
          </p:nvSpPr>
          <p:spPr>
            <a:xfrm>
              <a:off x="0" y="0"/>
              <a:ext cx="20944560" cy="1191000"/>
            </a:xfrm>
            <a:custGeom>
              <a:avLst/>
              <a:gdLst/>
              <a:ahLst/>
              <a:cxnLst/>
              <a:rect l="l" t="t" r="r" b="b"/>
              <a:pathLst>
                <a:path w="20944560" h="1191000">
                  <a:moveTo>
                    <a:pt x="0" y="0"/>
                  </a:moveTo>
                  <a:lnTo>
                    <a:pt x="20944560" y="0"/>
                  </a:lnTo>
                  <a:lnTo>
                    <a:pt x="20944560" y="1191000"/>
                  </a:lnTo>
                  <a:lnTo>
                    <a:pt x="0" y="1191000"/>
                  </a:lnTo>
                  <a:close/>
                </a:path>
              </a:pathLst>
            </a:custGeom>
            <a:solidFill>
              <a:srgbClr val="000000">
                <a:alpha val="0"/>
              </a:srgbClr>
            </a:solidFill>
          </p:spPr>
        </p:sp>
        <p:sp>
          <p:nvSpPr>
            <p:cNvPr id="35" name="TextBox 35"/>
            <p:cNvSpPr txBox="1"/>
            <p:nvPr/>
          </p:nvSpPr>
          <p:spPr>
            <a:xfrm>
              <a:off x="0" y="38100"/>
              <a:ext cx="20944560" cy="1152900"/>
            </a:xfrm>
            <a:prstGeom prst="rect">
              <a:avLst/>
            </a:prstGeom>
          </p:spPr>
          <p:txBody>
            <a:bodyPr lIns="0" tIns="0" rIns="0" bIns="0" rtlCol="0" anchor="ctr"/>
            <a:lstStyle/>
            <a:p>
              <a:pPr algn="l">
                <a:lnSpc>
                  <a:spcPts val="4212"/>
                </a:lnSpc>
              </a:pPr>
              <a:r>
                <a:rPr lang="en-US" sz="3900">
                  <a:solidFill>
                    <a:srgbClr val="FFFFFF"/>
                  </a:solidFill>
                  <a:latin typeface="Aptos"/>
                  <a:ea typeface="Aptos"/>
                  <a:cs typeface="Aptos"/>
                  <a:sym typeface="Aptos"/>
                </a:rPr>
                <a:t>Policies guide compliance</a:t>
              </a: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5400000">
            <a:off x="-2115126" y="2115123"/>
            <a:ext cx="10287000" cy="6056754"/>
            <a:chOff x="0" y="0"/>
            <a:chExt cx="13716000" cy="8075672"/>
          </a:xfrm>
        </p:grpSpPr>
        <p:sp>
          <p:nvSpPr>
            <p:cNvPr id="3" name="Freeform 3"/>
            <p:cNvSpPr/>
            <p:nvPr/>
          </p:nvSpPr>
          <p:spPr>
            <a:xfrm>
              <a:off x="0" y="0"/>
              <a:ext cx="13716000" cy="8075676"/>
            </a:xfrm>
            <a:custGeom>
              <a:avLst/>
              <a:gdLst/>
              <a:ahLst/>
              <a:cxnLst/>
              <a:rect l="l" t="t" r="r" b="b"/>
              <a:pathLst>
                <a:path w="13716000" h="8075676">
                  <a:moveTo>
                    <a:pt x="13716000" y="0"/>
                  </a:moveTo>
                  <a:lnTo>
                    <a:pt x="0" y="0"/>
                  </a:lnTo>
                  <a:lnTo>
                    <a:pt x="0" y="8075676"/>
                  </a:lnTo>
                  <a:lnTo>
                    <a:pt x="13716000" y="8075676"/>
                  </a:lnTo>
                  <a:close/>
                </a:path>
              </a:pathLst>
            </a:custGeom>
            <a:gradFill rotWithShape="1">
              <a:gsLst>
                <a:gs pos="8000">
                  <a:srgbClr val="000000">
                    <a:alpha val="100000"/>
                  </a:srgbClr>
                </a:gs>
                <a:gs pos="100000">
                  <a:srgbClr val="104862">
                    <a:alpha val="100000"/>
                  </a:srgbClr>
                </a:gs>
              </a:gsLst>
              <a:lin ang="19200000"/>
            </a:gradFill>
          </p:spPr>
        </p:sp>
      </p:grpSp>
      <p:grpSp>
        <p:nvGrpSpPr>
          <p:cNvPr id="4" name="Group 4"/>
          <p:cNvGrpSpPr/>
          <p:nvPr/>
        </p:nvGrpSpPr>
        <p:grpSpPr>
          <a:xfrm rot="5400000">
            <a:off x="-2115128" y="2130328"/>
            <a:ext cx="10286998" cy="6056758"/>
            <a:chOff x="0" y="0"/>
            <a:chExt cx="13715998" cy="8075678"/>
          </a:xfrm>
        </p:grpSpPr>
        <p:sp>
          <p:nvSpPr>
            <p:cNvPr id="5" name="Freeform 5"/>
            <p:cNvSpPr/>
            <p:nvPr/>
          </p:nvSpPr>
          <p:spPr>
            <a:xfrm>
              <a:off x="0" y="0"/>
              <a:ext cx="13716000" cy="8075676"/>
            </a:xfrm>
            <a:custGeom>
              <a:avLst/>
              <a:gdLst/>
              <a:ahLst/>
              <a:cxnLst/>
              <a:rect l="l" t="t" r="r" b="b"/>
              <a:pathLst>
                <a:path w="13716000" h="8075676">
                  <a:moveTo>
                    <a:pt x="13716000" y="0"/>
                  </a:moveTo>
                  <a:lnTo>
                    <a:pt x="0" y="0"/>
                  </a:lnTo>
                  <a:lnTo>
                    <a:pt x="0" y="8075676"/>
                  </a:lnTo>
                  <a:lnTo>
                    <a:pt x="13716000" y="8075676"/>
                  </a:lnTo>
                  <a:close/>
                </a:path>
              </a:pathLst>
            </a:custGeom>
            <a:gradFill rotWithShape="1">
              <a:gsLst>
                <a:gs pos="0">
                  <a:srgbClr val="000000">
                    <a:alpha val="0"/>
                  </a:srgbClr>
                </a:gs>
                <a:gs pos="99000">
                  <a:srgbClr val="156082">
                    <a:alpha val="46000"/>
                  </a:srgbClr>
                </a:gs>
              </a:gsLst>
              <a:lin ang="18000000"/>
            </a:gradFill>
          </p:spPr>
        </p:sp>
      </p:grpSp>
      <p:grpSp>
        <p:nvGrpSpPr>
          <p:cNvPr id="6" name="Group 6"/>
          <p:cNvGrpSpPr/>
          <p:nvPr/>
        </p:nvGrpSpPr>
        <p:grpSpPr>
          <a:xfrm rot="5400000">
            <a:off x="1151884" y="5382127"/>
            <a:ext cx="3752969" cy="6056762"/>
            <a:chOff x="0" y="0"/>
            <a:chExt cx="5003958" cy="8075682"/>
          </a:xfrm>
        </p:grpSpPr>
        <p:sp>
          <p:nvSpPr>
            <p:cNvPr id="7" name="Freeform 7"/>
            <p:cNvSpPr/>
            <p:nvPr/>
          </p:nvSpPr>
          <p:spPr>
            <a:xfrm>
              <a:off x="0" y="0"/>
              <a:ext cx="5003927" cy="8075676"/>
            </a:xfrm>
            <a:custGeom>
              <a:avLst/>
              <a:gdLst/>
              <a:ahLst/>
              <a:cxnLst/>
              <a:rect l="l" t="t" r="r" b="b"/>
              <a:pathLst>
                <a:path w="5003927" h="8075676">
                  <a:moveTo>
                    <a:pt x="5003927" y="0"/>
                  </a:moveTo>
                  <a:lnTo>
                    <a:pt x="0" y="0"/>
                  </a:lnTo>
                  <a:lnTo>
                    <a:pt x="0" y="8075676"/>
                  </a:lnTo>
                  <a:lnTo>
                    <a:pt x="5003927" y="8075676"/>
                  </a:lnTo>
                  <a:close/>
                </a:path>
              </a:pathLst>
            </a:custGeom>
            <a:gradFill rotWithShape="1">
              <a:gsLst>
                <a:gs pos="2000">
                  <a:srgbClr val="156082">
                    <a:alpha val="29000"/>
                  </a:srgbClr>
                </a:gs>
                <a:gs pos="100000">
                  <a:srgbClr val="000000">
                    <a:alpha val="30000"/>
                  </a:srgbClr>
                </a:gs>
              </a:gsLst>
              <a:lin ang="2400000"/>
            </a:gradFill>
          </p:spPr>
        </p:sp>
      </p:grpSp>
      <p:grpSp>
        <p:nvGrpSpPr>
          <p:cNvPr id="8" name="Group 8"/>
          <p:cNvGrpSpPr/>
          <p:nvPr/>
        </p:nvGrpSpPr>
        <p:grpSpPr>
          <a:xfrm rot="-964587">
            <a:off x="-752605" y="1454577"/>
            <a:ext cx="5850536" cy="6268437"/>
            <a:chOff x="0" y="0"/>
            <a:chExt cx="7800714" cy="8357916"/>
          </a:xfrm>
        </p:grpSpPr>
        <p:sp>
          <p:nvSpPr>
            <p:cNvPr id="9" name="Freeform 9"/>
            <p:cNvSpPr/>
            <p:nvPr/>
          </p:nvSpPr>
          <p:spPr>
            <a:xfrm>
              <a:off x="0" y="0"/>
              <a:ext cx="7800721" cy="8357870"/>
            </a:xfrm>
            <a:custGeom>
              <a:avLst/>
              <a:gdLst/>
              <a:ahLst/>
              <a:cxnLst/>
              <a:rect l="l" t="t" r="r" b="b"/>
              <a:pathLst>
                <a:path w="7800721" h="8357870">
                  <a:moveTo>
                    <a:pt x="4864481" y="187833"/>
                  </a:moveTo>
                  <a:cubicBezTo>
                    <a:pt x="6565646" y="716915"/>
                    <a:pt x="7800721" y="2303653"/>
                    <a:pt x="7800721" y="4178935"/>
                  </a:cubicBezTo>
                  <a:cubicBezTo>
                    <a:pt x="7800721" y="6486906"/>
                    <a:pt x="5929757" y="8357870"/>
                    <a:pt x="3621786" y="8357870"/>
                  </a:cubicBezTo>
                  <a:cubicBezTo>
                    <a:pt x="2179320" y="8357870"/>
                    <a:pt x="907542" y="7626985"/>
                    <a:pt x="156591" y="6515354"/>
                  </a:cubicBezTo>
                  <a:lnTo>
                    <a:pt x="0" y="6257798"/>
                  </a:lnTo>
                  <a:lnTo>
                    <a:pt x="1662684" y="488569"/>
                  </a:lnTo>
                  <a:lnTo>
                    <a:pt x="1995170" y="328422"/>
                  </a:lnTo>
                  <a:cubicBezTo>
                    <a:pt x="2495042" y="116967"/>
                    <a:pt x="3044825" y="0"/>
                    <a:pt x="3621786" y="0"/>
                  </a:cubicBezTo>
                  <a:cubicBezTo>
                    <a:pt x="4054475" y="0"/>
                    <a:pt x="4471924" y="65786"/>
                    <a:pt x="4864481" y="187833"/>
                  </a:cubicBezTo>
                  <a:close/>
                </a:path>
              </a:pathLst>
            </a:custGeom>
            <a:gradFill rotWithShape="1">
              <a:gsLst>
                <a:gs pos="29000">
                  <a:srgbClr val="000000">
                    <a:alpha val="0"/>
                  </a:srgbClr>
                </a:gs>
                <a:gs pos="100000">
                  <a:srgbClr val="156082">
                    <a:alpha val="43000"/>
                  </a:srgbClr>
                </a:gs>
              </a:gsLst>
              <a:lin ang="2764587"/>
            </a:gradFill>
          </p:spPr>
        </p:sp>
      </p:grpSp>
      <p:grpSp>
        <p:nvGrpSpPr>
          <p:cNvPr id="10" name="Group 10"/>
          <p:cNvGrpSpPr/>
          <p:nvPr/>
        </p:nvGrpSpPr>
        <p:grpSpPr>
          <a:xfrm rot="5400000">
            <a:off x="-2115142" y="2115118"/>
            <a:ext cx="10287004" cy="6056752"/>
            <a:chOff x="0" y="0"/>
            <a:chExt cx="13716006" cy="8075670"/>
          </a:xfrm>
        </p:grpSpPr>
        <p:sp>
          <p:nvSpPr>
            <p:cNvPr id="11" name="Freeform 11"/>
            <p:cNvSpPr/>
            <p:nvPr/>
          </p:nvSpPr>
          <p:spPr>
            <a:xfrm>
              <a:off x="0" y="0"/>
              <a:ext cx="13716000" cy="8075676"/>
            </a:xfrm>
            <a:custGeom>
              <a:avLst/>
              <a:gdLst/>
              <a:ahLst/>
              <a:cxnLst/>
              <a:rect l="l" t="t" r="r" b="b"/>
              <a:pathLst>
                <a:path w="13716000" h="8075676">
                  <a:moveTo>
                    <a:pt x="13716000" y="0"/>
                  </a:moveTo>
                  <a:lnTo>
                    <a:pt x="0" y="0"/>
                  </a:lnTo>
                  <a:lnTo>
                    <a:pt x="0" y="8075676"/>
                  </a:lnTo>
                  <a:lnTo>
                    <a:pt x="13716000" y="8075676"/>
                  </a:lnTo>
                  <a:close/>
                </a:path>
              </a:pathLst>
            </a:custGeom>
            <a:gradFill rotWithShape="1">
              <a:gsLst>
                <a:gs pos="0">
                  <a:srgbClr val="000000">
                    <a:alpha val="0"/>
                  </a:srgbClr>
                </a:gs>
                <a:gs pos="99000">
                  <a:srgbClr val="46B1E1">
                    <a:alpha val="11000"/>
                  </a:srgbClr>
                </a:gs>
              </a:gsLst>
              <a:lin ang="1800000"/>
            </a:gradFill>
          </p:spPr>
        </p:sp>
      </p:grpSp>
      <p:grpSp>
        <p:nvGrpSpPr>
          <p:cNvPr id="12" name="Group 12"/>
          <p:cNvGrpSpPr/>
          <p:nvPr/>
        </p:nvGrpSpPr>
        <p:grpSpPr>
          <a:xfrm>
            <a:off x="879717" y="2525634"/>
            <a:ext cx="4672898" cy="3594538"/>
            <a:chOff x="0" y="0"/>
            <a:chExt cx="6230530" cy="4792718"/>
          </a:xfrm>
        </p:grpSpPr>
        <p:sp>
          <p:nvSpPr>
            <p:cNvPr id="13" name="Freeform 13"/>
            <p:cNvSpPr/>
            <p:nvPr/>
          </p:nvSpPr>
          <p:spPr>
            <a:xfrm>
              <a:off x="0" y="0"/>
              <a:ext cx="6230530" cy="4792718"/>
            </a:xfrm>
            <a:custGeom>
              <a:avLst/>
              <a:gdLst/>
              <a:ahLst/>
              <a:cxnLst/>
              <a:rect l="l" t="t" r="r" b="b"/>
              <a:pathLst>
                <a:path w="6230530" h="4792718">
                  <a:moveTo>
                    <a:pt x="0" y="0"/>
                  </a:moveTo>
                  <a:lnTo>
                    <a:pt x="6230530" y="0"/>
                  </a:lnTo>
                  <a:lnTo>
                    <a:pt x="6230530" y="4792718"/>
                  </a:lnTo>
                  <a:lnTo>
                    <a:pt x="0" y="4792718"/>
                  </a:lnTo>
                  <a:close/>
                </a:path>
              </a:pathLst>
            </a:custGeom>
            <a:solidFill>
              <a:srgbClr val="000000">
                <a:alpha val="0"/>
              </a:srgbClr>
            </a:solidFill>
          </p:spPr>
        </p:sp>
        <p:sp>
          <p:nvSpPr>
            <p:cNvPr id="14" name="TextBox 14"/>
            <p:cNvSpPr txBox="1"/>
            <p:nvPr/>
          </p:nvSpPr>
          <p:spPr>
            <a:xfrm>
              <a:off x="0" y="66675"/>
              <a:ext cx="6230530" cy="4726043"/>
            </a:xfrm>
            <a:prstGeom prst="rect">
              <a:avLst/>
            </a:prstGeom>
          </p:spPr>
          <p:txBody>
            <a:bodyPr lIns="0" tIns="0" rIns="0" bIns="0" rtlCol="0" anchor="b"/>
            <a:lstStyle/>
            <a:p>
              <a:pPr algn="ctr">
                <a:lnSpc>
                  <a:spcPts val="6480"/>
                </a:lnSpc>
              </a:pPr>
              <a:r>
                <a:rPr lang="en-US" sz="6000" b="1">
                  <a:solidFill>
                    <a:srgbClr val="FFFFFF"/>
                  </a:solidFill>
                  <a:latin typeface="Aptos Bold"/>
                  <a:ea typeface="Aptos Bold"/>
                  <a:cs typeface="Aptos Bold"/>
                  <a:sym typeface="Aptos Bold"/>
                </a:rPr>
                <a:t>Problem Context</a:t>
              </a:r>
            </a:p>
            <a:p>
              <a:pPr algn="r">
                <a:lnSpc>
                  <a:spcPts val="6480"/>
                </a:lnSpc>
              </a:pPr>
              <a:endParaRPr lang="en-US" sz="6000" b="1">
                <a:solidFill>
                  <a:srgbClr val="FFFFFF"/>
                </a:solidFill>
                <a:latin typeface="Aptos Bold"/>
                <a:ea typeface="Aptos Bold"/>
                <a:cs typeface="Aptos Bold"/>
                <a:sym typeface="Aptos Bold"/>
              </a:endParaRPr>
            </a:p>
          </p:txBody>
        </p:sp>
      </p:grpSp>
      <p:grpSp>
        <p:nvGrpSpPr>
          <p:cNvPr id="15" name="Group 15"/>
          <p:cNvGrpSpPr/>
          <p:nvPr/>
        </p:nvGrpSpPr>
        <p:grpSpPr>
          <a:xfrm>
            <a:off x="7348053" y="1120130"/>
            <a:ext cx="10019300" cy="19050"/>
            <a:chOff x="0" y="0"/>
            <a:chExt cx="13359066" cy="25400"/>
          </a:xfrm>
        </p:grpSpPr>
        <p:sp>
          <p:nvSpPr>
            <p:cNvPr id="16" name="Freeform 16"/>
            <p:cNvSpPr/>
            <p:nvPr/>
          </p:nvSpPr>
          <p:spPr>
            <a:xfrm>
              <a:off x="12700" y="12700"/>
              <a:ext cx="13333603" cy="0"/>
            </a:xfrm>
            <a:custGeom>
              <a:avLst/>
              <a:gdLst/>
              <a:ahLst/>
              <a:cxnLst/>
              <a:rect l="l" t="t" r="r" b="b"/>
              <a:pathLst>
                <a:path w="13333603">
                  <a:moveTo>
                    <a:pt x="0" y="0"/>
                  </a:moveTo>
                  <a:lnTo>
                    <a:pt x="13333603" y="0"/>
                  </a:lnTo>
                </a:path>
              </a:pathLst>
            </a:custGeom>
            <a:gradFill rotWithShape="1">
              <a:gsLst>
                <a:gs pos="0">
                  <a:srgbClr val="ED8358">
                    <a:alpha val="100000"/>
                  </a:srgbClr>
                </a:gs>
                <a:gs pos="50000">
                  <a:srgbClr val="F26E29">
                    <a:alpha val="100000"/>
                  </a:srgbClr>
                </a:gs>
                <a:gs pos="100000">
                  <a:srgbClr val="DF5E1B">
                    <a:alpha val="100000"/>
                  </a:srgbClr>
                </a:gs>
              </a:gsLst>
              <a:lin ang="5400000"/>
            </a:gradFill>
          </p:spPr>
        </p:sp>
        <p:sp>
          <p:nvSpPr>
            <p:cNvPr id="17" name="Freeform 17"/>
            <p:cNvSpPr/>
            <p:nvPr/>
          </p:nvSpPr>
          <p:spPr>
            <a:xfrm>
              <a:off x="12700" y="0"/>
              <a:ext cx="13333603" cy="25400"/>
            </a:xfrm>
            <a:custGeom>
              <a:avLst/>
              <a:gdLst/>
              <a:ahLst/>
              <a:cxnLst/>
              <a:rect l="l" t="t" r="r" b="b"/>
              <a:pathLst>
                <a:path w="13333603" h="25400">
                  <a:moveTo>
                    <a:pt x="0" y="0"/>
                  </a:moveTo>
                  <a:lnTo>
                    <a:pt x="13333603" y="0"/>
                  </a:lnTo>
                  <a:lnTo>
                    <a:pt x="13333603" y="25400"/>
                  </a:lnTo>
                  <a:lnTo>
                    <a:pt x="0" y="25400"/>
                  </a:lnTo>
                  <a:close/>
                </a:path>
              </a:pathLst>
            </a:custGeom>
            <a:solidFill>
              <a:srgbClr val="E97132"/>
            </a:solidFill>
            <a:ln w="12700">
              <a:solidFill>
                <a:srgbClr val="000000"/>
              </a:solidFill>
            </a:ln>
          </p:spPr>
        </p:sp>
      </p:grpSp>
      <p:grpSp>
        <p:nvGrpSpPr>
          <p:cNvPr id="18" name="Group 18"/>
          <p:cNvGrpSpPr/>
          <p:nvPr/>
        </p:nvGrpSpPr>
        <p:grpSpPr>
          <a:xfrm>
            <a:off x="7348053" y="2482278"/>
            <a:ext cx="10019300" cy="19050"/>
            <a:chOff x="0" y="0"/>
            <a:chExt cx="13359066" cy="25400"/>
          </a:xfrm>
        </p:grpSpPr>
        <p:sp>
          <p:nvSpPr>
            <p:cNvPr id="19" name="Freeform 19"/>
            <p:cNvSpPr/>
            <p:nvPr/>
          </p:nvSpPr>
          <p:spPr>
            <a:xfrm>
              <a:off x="12700" y="12700"/>
              <a:ext cx="13333603" cy="0"/>
            </a:xfrm>
            <a:custGeom>
              <a:avLst/>
              <a:gdLst/>
              <a:ahLst/>
              <a:cxnLst/>
              <a:rect l="l" t="t" r="r" b="b"/>
              <a:pathLst>
                <a:path w="13333603">
                  <a:moveTo>
                    <a:pt x="0" y="0"/>
                  </a:moveTo>
                  <a:lnTo>
                    <a:pt x="13333603" y="0"/>
                  </a:lnTo>
                </a:path>
              </a:pathLst>
            </a:custGeom>
            <a:gradFill rotWithShape="1">
              <a:gsLst>
                <a:gs pos="0">
                  <a:srgbClr val="4B7E4F">
                    <a:alpha val="100000"/>
                  </a:srgbClr>
                </a:gs>
                <a:gs pos="50000">
                  <a:srgbClr val="156F21">
                    <a:alpha val="100000"/>
                  </a:srgbClr>
                </a:gs>
                <a:gs pos="100000">
                  <a:srgbClr val="0E6519">
                    <a:alpha val="100000"/>
                  </a:srgbClr>
                </a:gs>
              </a:gsLst>
              <a:lin ang="5400000"/>
            </a:gradFill>
          </p:spPr>
        </p:sp>
        <p:sp>
          <p:nvSpPr>
            <p:cNvPr id="20" name="Freeform 20"/>
            <p:cNvSpPr/>
            <p:nvPr/>
          </p:nvSpPr>
          <p:spPr>
            <a:xfrm>
              <a:off x="12700" y="0"/>
              <a:ext cx="13333603" cy="25400"/>
            </a:xfrm>
            <a:custGeom>
              <a:avLst/>
              <a:gdLst/>
              <a:ahLst/>
              <a:cxnLst/>
              <a:rect l="l" t="t" r="r" b="b"/>
              <a:pathLst>
                <a:path w="13333603" h="25400">
                  <a:moveTo>
                    <a:pt x="0" y="0"/>
                  </a:moveTo>
                  <a:lnTo>
                    <a:pt x="13333603" y="0"/>
                  </a:lnTo>
                  <a:lnTo>
                    <a:pt x="13333603" y="25400"/>
                  </a:lnTo>
                  <a:lnTo>
                    <a:pt x="0" y="25400"/>
                  </a:lnTo>
                  <a:close/>
                </a:path>
              </a:pathLst>
            </a:custGeom>
            <a:solidFill>
              <a:srgbClr val="196B24"/>
            </a:solidFill>
            <a:ln w="12700">
              <a:solidFill>
                <a:srgbClr val="000000"/>
              </a:solidFill>
            </a:ln>
          </p:spPr>
        </p:sp>
      </p:grpSp>
      <p:grpSp>
        <p:nvGrpSpPr>
          <p:cNvPr id="21" name="Group 21"/>
          <p:cNvGrpSpPr/>
          <p:nvPr/>
        </p:nvGrpSpPr>
        <p:grpSpPr>
          <a:xfrm>
            <a:off x="7348053" y="3844427"/>
            <a:ext cx="10019300" cy="19050"/>
            <a:chOff x="0" y="0"/>
            <a:chExt cx="13359066" cy="25400"/>
          </a:xfrm>
        </p:grpSpPr>
        <p:sp>
          <p:nvSpPr>
            <p:cNvPr id="22" name="Freeform 22"/>
            <p:cNvSpPr/>
            <p:nvPr/>
          </p:nvSpPr>
          <p:spPr>
            <a:xfrm>
              <a:off x="12700" y="12700"/>
              <a:ext cx="13333603" cy="0"/>
            </a:xfrm>
            <a:custGeom>
              <a:avLst/>
              <a:gdLst/>
              <a:ahLst/>
              <a:cxnLst/>
              <a:rect l="l" t="t" r="r" b="b"/>
              <a:pathLst>
                <a:path w="13333603">
                  <a:moveTo>
                    <a:pt x="0" y="0"/>
                  </a:moveTo>
                  <a:lnTo>
                    <a:pt x="13333603" y="0"/>
                  </a:lnTo>
                </a:path>
              </a:pathLst>
            </a:custGeom>
            <a:gradFill rotWithShape="1">
              <a:gsLst>
                <a:gs pos="0">
                  <a:srgbClr val="4AA9DB">
                    <a:alpha val="100000"/>
                  </a:srgbClr>
                </a:gs>
                <a:gs pos="50000">
                  <a:srgbClr val="05A2DF">
                    <a:alpha val="100000"/>
                  </a:srgbClr>
                </a:gs>
                <a:gs pos="100000">
                  <a:srgbClr val="0091C9">
                    <a:alpha val="100000"/>
                  </a:srgbClr>
                </a:gs>
              </a:gsLst>
              <a:lin ang="5400000"/>
            </a:gradFill>
          </p:spPr>
        </p:sp>
        <p:sp>
          <p:nvSpPr>
            <p:cNvPr id="23" name="Freeform 23"/>
            <p:cNvSpPr/>
            <p:nvPr/>
          </p:nvSpPr>
          <p:spPr>
            <a:xfrm>
              <a:off x="12700" y="0"/>
              <a:ext cx="13333603" cy="25400"/>
            </a:xfrm>
            <a:custGeom>
              <a:avLst/>
              <a:gdLst/>
              <a:ahLst/>
              <a:cxnLst/>
              <a:rect l="l" t="t" r="r" b="b"/>
              <a:pathLst>
                <a:path w="13333603" h="25400">
                  <a:moveTo>
                    <a:pt x="0" y="0"/>
                  </a:moveTo>
                  <a:lnTo>
                    <a:pt x="13333603" y="0"/>
                  </a:lnTo>
                  <a:lnTo>
                    <a:pt x="13333603" y="25400"/>
                  </a:lnTo>
                  <a:lnTo>
                    <a:pt x="0" y="25400"/>
                  </a:lnTo>
                  <a:close/>
                </a:path>
              </a:pathLst>
            </a:custGeom>
            <a:solidFill>
              <a:srgbClr val="0F9ED5"/>
            </a:solidFill>
            <a:ln w="12700">
              <a:solidFill>
                <a:srgbClr val="000000"/>
              </a:solidFill>
            </a:ln>
          </p:spPr>
        </p:sp>
      </p:grpSp>
      <p:grpSp>
        <p:nvGrpSpPr>
          <p:cNvPr id="24" name="Group 24"/>
          <p:cNvGrpSpPr/>
          <p:nvPr/>
        </p:nvGrpSpPr>
        <p:grpSpPr>
          <a:xfrm>
            <a:off x="7348053" y="5206575"/>
            <a:ext cx="10019300" cy="19050"/>
            <a:chOff x="0" y="0"/>
            <a:chExt cx="13359066" cy="25400"/>
          </a:xfrm>
        </p:grpSpPr>
        <p:sp>
          <p:nvSpPr>
            <p:cNvPr id="25" name="Freeform 25"/>
            <p:cNvSpPr/>
            <p:nvPr/>
          </p:nvSpPr>
          <p:spPr>
            <a:xfrm>
              <a:off x="12700" y="12700"/>
              <a:ext cx="13333603" cy="0"/>
            </a:xfrm>
            <a:custGeom>
              <a:avLst/>
              <a:gdLst/>
              <a:ahLst/>
              <a:cxnLst/>
              <a:rect l="l" t="t" r="r" b="b"/>
              <a:pathLst>
                <a:path w="13333603">
                  <a:moveTo>
                    <a:pt x="0" y="0"/>
                  </a:moveTo>
                  <a:lnTo>
                    <a:pt x="13333603" y="0"/>
                  </a:lnTo>
                </a:path>
              </a:pathLst>
            </a:custGeom>
            <a:gradFill rotWithShape="1">
              <a:gsLst>
                <a:gs pos="0">
                  <a:srgbClr val="AC52A0">
                    <a:alpha val="100000"/>
                  </a:srgbClr>
                </a:gs>
                <a:gs pos="50000">
                  <a:srgbClr val="A62598">
                    <a:alpha val="100000"/>
                  </a:srgbClr>
                </a:gs>
                <a:gs pos="100000">
                  <a:srgbClr val="981B8A">
                    <a:alpha val="100000"/>
                  </a:srgbClr>
                </a:gs>
              </a:gsLst>
              <a:lin ang="5400000"/>
            </a:gradFill>
          </p:spPr>
        </p:sp>
        <p:sp>
          <p:nvSpPr>
            <p:cNvPr id="26" name="Freeform 26"/>
            <p:cNvSpPr/>
            <p:nvPr/>
          </p:nvSpPr>
          <p:spPr>
            <a:xfrm>
              <a:off x="12700" y="0"/>
              <a:ext cx="13333603" cy="25400"/>
            </a:xfrm>
            <a:custGeom>
              <a:avLst/>
              <a:gdLst/>
              <a:ahLst/>
              <a:cxnLst/>
              <a:rect l="l" t="t" r="r" b="b"/>
              <a:pathLst>
                <a:path w="13333603" h="25400">
                  <a:moveTo>
                    <a:pt x="0" y="0"/>
                  </a:moveTo>
                  <a:lnTo>
                    <a:pt x="13333603" y="0"/>
                  </a:lnTo>
                  <a:lnTo>
                    <a:pt x="13333603" y="25400"/>
                  </a:lnTo>
                  <a:lnTo>
                    <a:pt x="0" y="25400"/>
                  </a:lnTo>
                  <a:close/>
                </a:path>
              </a:pathLst>
            </a:custGeom>
            <a:solidFill>
              <a:srgbClr val="A02B93"/>
            </a:solidFill>
            <a:ln w="12700">
              <a:solidFill>
                <a:srgbClr val="000000"/>
              </a:solidFill>
            </a:ln>
          </p:spPr>
        </p:sp>
      </p:grpSp>
      <p:grpSp>
        <p:nvGrpSpPr>
          <p:cNvPr id="27" name="Group 27"/>
          <p:cNvGrpSpPr/>
          <p:nvPr/>
        </p:nvGrpSpPr>
        <p:grpSpPr>
          <a:xfrm>
            <a:off x="7348053" y="6568722"/>
            <a:ext cx="10019300" cy="19050"/>
            <a:chOff x="0" y="0"/>
            <a:chExt cx="13359066" cy="25400"/>
          </a:xfrm>
        </p:grpSpPr>
        <p:sp>
          <p:nvSpPr>
            <p:cNvPr id="28" name="Freeform 28"/>
            <p:cNvSpPr/>
            <p:nvPr/>
          </p:nvSpPr>
          <p:spPr>
            <a:xfrm>
              <a:off x="12700" y="12700"/>
              <a:ext cx="13333603" cy="0"/>
            </a:xfrm>
            <a:custGeom>
              <a:avLst/>
              <a:gdLst/>
              <a:ahLst/>
              <a:cxnLst/>
              <a:rect l="l" t="t" r="r" b="b"/>
              <a:pathLst>
                <a:path w="13333603">
                  <a:moveTo>
                    <a:pt x="0" y="0"/>
                  </a:moveTo>
                  <a:lnTo>
                    <a:pt x="13333603" y="0"/>
                  </a:lnTo>
                </a:path>
              </a:pathLst>
            </a:custGeom>
            <a:gradFill rotWithShape="1">
              <a:gsLst>
                <a:gs pos="0">
                  <a:srgbClr val="68B155">
                    <a:alpha val="100000"/>
                  </a:srgbClr>
                </a:gs>
                <a:gs pos="50000">
                  <a:srgbClr val="4BAD28">
                    <a:alpha val="100000"/>
                  </a:srgbClr>
                </a:gs>
                <a:gs pos="100000">
                  <a:srgbClr val="3F9F1D">
                    <a:alpha val="100000"/>
                  </a:srgbClr>
                </a:gs>
              </a:gsLst>
              <a:lin ang="5400000"/>
            </a:gradFill>
          </p:spPr>
        </p:sp>
        <p:sp>
          <p:nvSpPr>
            <p:cNvPr id="29" name="Freeform 29"/>
            <p:cNvSpPr/>
            <p:nvPr/>
          </p:nvSpPr>
          <p:spPr>
            <a:xfrm>
              <a:off x="12700" y="0"/>
              <a:ext cx="13333603" cy="25400"/>
            </a:xfrm>
            <a:custGeom>
              <a:avLst/>
              <a:gdLst/>
              <a:ahLst/>
              <a:cxnLst/>
              <a:rect l="l" t="t" r="r" b="b"/>
              <a:pathLst>
                <a:path w="13333603" h="25400">
                  <a:moveTo>
                    <a:pt x="0" y="0"/>
                  </a:moveTo>
                  <a:lnTo>
                    <a:pt x="13333603" y="0"/>
                  </a:lnTo>
                  <a:lnTo>
                    <a:pt x="13333603" y="25400"/>
                  </a:lnTo>
                  <a:lnTo>
                    <a:pt x="0" y="25400"/>
                  </a:lnTo>
                  <a:close/>
                </a:path>
              </a:pathLst>
            </a:custGeom>
            <a:solidFill>
              <a:srgbClr val="4EA72E"/>
            </a:solidFill>
            <a:ln w="12700">
              <a:solidFill>
                <a:srgbClr val="000000"/>
              </a:solidFill>
            </a:ln>
          </p:spPr>
        </p:sp>
      </p:grpSp>
      <p:sp>
        <p:nvSpPr>
          <p:cNvPr id="30" name="Freeform 30"/>
          <p:cNvSpPr/>
          <p:nvPr/>
        </p:nvSpPr>
        <p:spPr>
          <a:xfrm>
            <a:off x="4046003" y="7054558"/>
            <a:ext cx="3013224" cy="2711901"/>
          </a:xfrm>
          <a:custGeom>
            <a:avLst/>
            <a:gdLst/>
            <a:ahLst/>
            <a:cxnLst/>
            <a:rect l="l" t="t" r="r" b="b"/>
            <a:pathLst>
              <a:path w="3013224" h="2711901">
                <a:moveTo>
                  <a:pt x="0" y="0"/>
                </a:moveTo>
                <a:lnTo>
                  <a:pt x="3013223" y="0"/>
                </a:lnTo>
                <a:lnTo>
                  <a:pt x="3013223" y="2711901"/>
                </a:lnTo>
                <a:lnTo>
                  <a:pt x="0" y="2711901"/>
                </a:lnTo>
                <a:lnTo>
                  <a:pt x="0" y="0"/>
                </a:lnTo>
                <a:close/>
              </a:path>
            </a:pathLst>
          </a:custGeom>
          <a:blipFill>
            <a:blip r:embed="rId3"/>
            <a:stretch>
              <a:fillRect/>
            </a:stretch>
          </a:blipFill>
        </p:spPr>
      </p:sp>
      <p:sp>
        <p:nvSpPr>
          <p:cNvPr id="31" name="TextBox 31"/>
          <p:cNvSpPr txBox="1"/>
          <p:nvPr/>
        </p:nvSpPr>
        <p:spPr>
          <a:xfrm>
            <a:off x="7458543" y="1287770"/>
            <a:ext cx="9798320" cy="599694"/>
          </a:xfrm>
          <a:prstGeom prst="rect">
            <a:avLst/>
          </a:prstGeom>
        </p:spPr>
        <p:txBody>
          <a:bodyPr lIns="0" tIns="0" rIns="0" bIns="0" rtlCol="0" anchor="t">
            <a:spAutoFit/>
          </a:bodyPr>
          <a:lstStyle/>
          <a:p>
            <a:pPr algn="l">
              <a:lnSpc>
                <a:spcPts val="4698"/>
              </a:lnSpc>
            </a:pPr>
            <a:r>
              <a:rPr lang="en-US" sz="4350">
                <a:solidFill>
                  <a:srgbClr val="000000"/>
                </a:solidFill>
                <a:latin typeface="Aptos"/>
                <a:ea typeface="Aptos"/>
                <a:cs typeface="Aptos"/>
                <a:sym typeface="Aptos"/>
              </a:rPr>
              <a:t>More data stored in cloud platforms</a:t>
            </a:r>
          </a:p>
        </p:txBody>
      </p:sp>
      <p:sp>
        <p:nvSpPr>
          <p:cNvPr id="32" name="TextBox 32"/>
          <p:cNvSpPr txBox="1"/>
          <p:nvPr/>
        </p:nvSpPr>
        <p:spPr>
          <a:xfrm>
            <a:off x="7458543" y="2649918"/>
            <a:ext cx="9798320" cy="1190244"/>
          </a:xfrm>
          <a:prstGeom prst="rect">
            <a:avLst/>
          </a:prstGeom>
        </p:spPr>
        <p:txBody>
          <a:bodyPr lIns="0" tIns="0" rIns="0" bIns="0" rtlCol="0" anchor="t">
            <a:spAutoFit/>
          </a:bodyPr>
          <a:lstStyle/>
          <a:p>
            <a:pPr algn="l">
              <a:lnSpc>
                <a:spcPts val="4698"/>
              </a:lnSpc>
            </a:pPr>
            <a:r>
              <a:rPr lang="en-US" sz="4350">
                <a:solidFill>
                  <a:srgbClr val="000000"/>
                </a:solidFill>
                <a:latin typeface="Aptos"/>
                <a:ea typeface="Aptos"/>
                <a:cs typeface="Aptos"/>
                <a:sym typeface="Aptos"/>
              </a:rPr>
              <a:t>Public datasets exposed to risks</a:t>
            </a:r>
          </a:p>
          <a:p>
            <a:pPr algn="l">
              <a:lnSpc>
                <a:spcPts val="4698"/>
              </a:lnSpc>
            </a:pPr>
            <a:endParaRPr lang="en-US" sz="4350">
              <a:solidFill>
                <a:srgbClr val="000000"/>
              </a:solidFill>
              <a:latin typeface="Aptos"/>
              <a:ea typeface="Aptos"/>
              <a:cs typeface="Aptos"/>
              <a:sym typeface="Aptos"/>
            </a:endParaRPr>
          </a:p>
        </p:txBody>
      </p:sp>
      <p:sp>
        <p:nvSpPr>
          <p:cNvPr id="33" name="TextBox 33"/>
          <p:cNvSpPr txBox="1"/>
          <p:nvPr/>
        </p:nvSpPr>
        <p:spPr>
          <a:xfrm>
            <a:off x="7458543" y="4012067"/>
            <a:ext cx="9798320" cy="599694"/>
          </a:xfrm>
          <a:prstGeom prst="rect">
            <a:avLst/>
          </a:prstGeom>
        </p:spPr>
        <p:txBody>
          <a:bodyPr lIns="0" tIns="0" rIns="0" bIns="0" rtlCol="0" anchor="t">
            <a:spAutoFit/>
          </a:bodyPr>
          <a:lstStyle/>
          <a:p>
            <a:pPr algn="l">
              <a:lnSpc>
                <a:spcPts val="4698"/>
              </a:lnSpc>
            </a:pPr>
            <a:r>
              <a:rPr lang="en-US" sz="4350">
                <a:solidFill>
                  <a:srgbClr val="000000"/>
                </a:solidFill>
                <a:latin typeface="Aptos"/>
                <a:ea typeface="Aptos"/>
                <a:cs typeface="Aptos"/>
                <a:sym typeface="Aptos"/>
              </a:rPr>
              <a:t>Misconfigurations cause breaches</a:t>
            </a:r>
          </a:p>
        </p:txBody>
      </p:sp>
      <p:sp>
        <p:nvSpPr>
          <p:cNvPr id="34" name="TextBox 34"/>
          <p:cNvSpPr txBox="1"/>
          <p:nvPr/>
        </p:nvSpPr>
        <p:spPr>
          <a:xfrm>
            <a:off x="7458543" y="5374215"/>
            <a:ext cx="9798320" cy="1190244"/>
          </a:xfrm>
          <a:prstGeom prst="rect">
            <a:avLst/>
          </a:prstGeom>
        </p:spPr>
        <p:txBody>
          <a:bodyPr lIns="0" tIns="0" rIns="0" bIns="0" rtlCol="0" anchor="t">
            <a:spAutoFit/>
          </a:bodyPr>
          <a:lstStyle/>
          <a:p>
            <a:pPr algn="l">
              <a:lnSpc>
                <a:spcPts val="4698"/>
              </a:lnSpc>
            </a:pPr>
            <a:r>
              <a:rPr lang="en-US" sz="4350">
                <a:solidFill>
                  <a:srgbClr val="000000"/>
                </a:solidFill>
                <a:latin typeface="Aptos"/>
                <a:ea typeface="Aptos"/>
                <a:cs typeface="Aptos"/>
                <a:sym typeface="Aptos"/>
              </a:rPr>
              <a:t>Inconsistent policy enforcement</a:t>
            </a:r>
          </a:p>
          <a:p>
            <a:pPr algn="l">
              <a:lnSpc>
                <a:spcPts val="4698"/>
              </a:lnSpc>
            </a:pPr>
            <a:endParaRPr lang="en-US" sz="4350">
              <a:solidFill>
                <a:srgbClr val="000000"/>
              </a:solidFill>
              <a:latin typeface="Aptos"/>
              <a:ea typeface="Aptos"/>
              <a:cs typeface="Aptos"/>
              <a:sym typeface="Aptos"/>
            </a:endParaRPr>
          </a:p>
        </p:txBody>
      </p:sp>
      <p:sp>
        <p:nvSpPr>
          <p:cNvPr id="35" name="TextBox 35"/>
          <p:cNvSpPr txBox="1"/>
          <p:nvPr/>
        </p:nvSpPr>
        <p:spPr>
          <a:xfrm>
            <a:off x="7458543" y="6736362"/>
            <a:ext cx="9798320" cy="599694"/>
          </a:xfrm>
          <a:prstGeom prst="rect">
            <a:avLst/>
          </a:prstGeom>
        </p:spPr>
        <p:txBody>
          <a:bodyPr lIns="0" tIns="0" rIns="0" bIns="0" rtlCol="0" anchor="t">
            <a:spAutoFit/>
          </a:bodyPr>
          <a:lstStyle/>
          <a:p>
            <a:pPr algn="l">
              <a:lnSpc>
                <a:spcPts val="4698"/>
              </a:lnSpc>
            </a:pPr>
            <a:r>
              <a:rPr lang="en-US" sz="4350">
                <a:solidFill>
                  <a:srgbClr val="000000"/>
                </a:solidFill>
                <a:latin typeface="Aptos"/>
                <a:ea typeface="Aptos"/>
                <a:cs typeface="Aptos"/>
                <a:sym typeface="Aptos"/>
              </a:rPr>
              <a:t>Rising compliance challenges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5400000">
            <a:off x="-2115126" y="2115123"/>
            <a:ext cx="10287000" cy="6056754"/>
            <a:chOff x="0" y="0"/>
            <a:chExt cx="13716000" cy="8075672"/>
          </a:xfrm>
        </p:grpSpPr>
        <p:sp>
          <p:nvSpPr>
            <p:cNvPr id="3" name="Freeform 3"/>
            <p:cNvSpPr/>
            <p:nvPr/>
          </p:nvSpPr>
          <p:spPr>
            <a:xfrm>
              <a:off x="0" y="0"/>
              <a:ext cx="13716000" cy="8075676"/>
            </a:xfrm>
            <a:custGeom>
              <a:avLst/>
              <a:gdLst/>
              <a:ahLst/>
              <a:cxnLst/>
              <a:rect l="l" t="t" r="r" b="b"/>
              <a:pathLst>
                <a:path w="13716000" h="8075676">
                  <a:moveTo>
                    <a:pt x="13716000" y="0"/>
                  </a:moveTo>
                  <a:lnTo>
                    <a:pt x="0" y="0"/>
                  </a:lnTo>
                  <a:lnTo>
                    <a:pt x="0" y="8075676"/>
                  </a:lnTo>
                  <a:lnTo>
                    <a:pt x="13716000" y="8075676"/>
                  </a:lnTo>
                  <a:close/>
                </a:path>
              </a:pathLst>
            </a:custGeom>
            <a:gradFill rotWithShape="1">
              <a:gsLst>
                <a:gs pos="8000">
                  <a:srgbClr val="000000">
                    <a:alpha val="100000"/>
                  </a:srgbClr>
                </a:gs>
                <a:gs pos="100000">
                  <a:srgbClr val="104862">
                    <a:alpha val="100000"/>
                  </a:srgbClr>
                </a:gs>
              </a:gsLst>
              <a:lin ang="19200000"/>
            </a:gradFill>
          </p:spPr>
        </p:sp>
      </p:grpSp>
      <p:grpSp>
        <p:nvGrpSpPr>
          <p:cNvPr id="4" name="Group 4"/>
          <p:cNvGrpSpPr/>
          <p:nvPr/>
        </p:nvGrpSpPr>
        <p:grpSpPr>
          <a:xfrm rot="5400000">
            <a:off x="-2115128" y="2130328"/>
            <a:ext cx="10286998" cy="6056758"/>
            <a:chOff x="0" y="0"/>
            <a:chExt cx="13715998" cy="8075678"/>
          </a:xfrm>
        </p:grpSpPr>
        <p:sp>
          <p:nvSpPr>
            <p:cNvPr id="5" name="Freeform 5"/>
            <p:cNvSpPr/>
            <p:nvPr/>
          </p:nvSpPr>
          <p:spPr>
            <a:xfrm>
              <a:off x="0" y="0"/>
              <a:ext cx="13716000" cy="8075676"/>
            </a:xfrm>
            <a:custGeom>
              <a:avLst/>
              <a:gdLst/>
              <a:ahLst/>
              <a:cxnLst/>
              <a:rect l="l" t="t" r="r" b="b"/>
              <a:pathLst>
                <a:path w="13716000" h="8075676">
                  <a:moveTo>
                    <a:pt x="13716000" y="0"/>
                  </a:moveTo>
                  <a:lnTo>
                    <a:pt x="0" y="0"/>
                  </a:lnTo>
                  <a:lnTo>
                    <a:pt x="0" y="8075676"/>
                  </a:lnTo>
                  <a:lnTo>
                    <a:pt x="13716000" y="8075676"/>
                  </a:lnTo>
                  <a:close/>
                </a:path>
              </a:pathLst>
            </a:custGeom>
            <a:gradFill rotWithShape="1">
              <a:gsLst>
                <a:gs pos="0">
                  <a:srgbClr val="000000">
                    <a:alpha val="0"/>
                  </a:srgbClr>
                </a:gs>
                <a:gs pos="99000">
                  <a:srgbClr val="156082">
                    <a:alpha val="46000"/>
                  </a:srgbClr>
                </a:gs>
              </a:gsLst>
              <a:lin ang="18000000"/>
            </a:gradFill>
          </p:spPr>
        </p:sp>
      </p:grpSp>
      <p:grpSp>
        <p:nvGrpSpPr>
          <p:cNvPr id="6" name="Group 6"/>
          <p:cNvGrpSpPr/>
          <p:nvPr/>
        </p:nvGrpSpPr>
        <p:grpSpPr>
          <a:xfrm rot="5400000">
            <a:off x="1151884" y="5382127"/>
            <a:ext cx="3752969" cy="6056762"/>
            <a:chOff x="0" y="0"/>
            <a:chExt cx="5003958" cy="8075682"/>
          </a:xfrm>
        </p:grpSpPr>
        <p:sp>
          <p:nvSpPr>
            <p:cNvPr id="7" name="Freeform 7"/>
            <p:cNvSpPr/>
            <p:nvPr/>
          </p:nvSpPr>
          <p:spPr>
            <a:xfrm>
              <a:off x="0" y="0"/>
              <a:ext cx="5003927" cy="8075676"/>
            </a:xfrm>
            <a:custGeom>
              <a:avLst/>
              <a:gdLst/>
              <a:ahLst/>
              <a:cxnLst/>
              <a:rect l="l" t="t" r="r" b="b"/>
              <a:pathLst>
                <a:path w="5003927" h="8075676">
                  <a:moveTo>
                    <a:pt x="5003927" y="0"/>
                  </a:moveTo>
                  <a:lnTo>
                    <a:pt x="0" y="0"/>
                  </a:lnTo>
                  <a:lnTo>
                    <a:pt x="0" y="8075676"/>
                  </a:lnTo>
                  <a:lnTo>
                    <a:pt x="5003927" y="8075676"/>
                  </a:lnTo>
                  <a:close/>
                </a:path>
              </a:pathLst>
            </a:custGeom>
            <a:gradFill rotWithShape="1">
              <a:gsLst>
                <a:gs pos="2000">
                  <a:srgbClr val="156082">
                    <a:alpha val="29000"/>
                  </a:srgbClr>
                </a:gs>
                <a:gs pos="100000">
                  <a:srgbClr val="000000">
                    <a:alpha val="30000"/>
                  </a:srgbClr>
                </a:gs>
              </a:gsLst>
              <a:lin ang="2400000"/>
            </a:gradFill>
          </p:spPr>
        </p:sp>
      </p:grpSp>
      <p:grpSp>
        <p:nvGrpSpPr>
          <p:cNvPr id="8" name="Group 8"/>
          <p:cNvGrpSpPr/>
          <p:nvPr/>
        </p:nvGrpSpPr>
        <p:grpSpPr>
          <a:xfrm rot="-964587">
            <a:off x="-752605" y="1454577"/>
            <a:ext cx="5850536" cy="6268437"/>
            <a:chOff x="0" y="0"/>
            <a:chExt cx="7800714" cy="8357916"/>
          </a:xfrm>
        </p:grpSpPr>
        <p:sp>
          <p:nvSpPr>
            <p:cNvPr id="9" name="Freeform 9"/>
            <p:cNvSpPr/>
            <p:nvPr/>
          </p:nvSpPr>
          <p:spPr>
            <a:xfrm>
              <a:off x="0" y="0"/>
              <a:ext cx="7800721" cy="8357870"/>
            </a:xfrm>
            <a:custGeom>
              <a:avLst/>
              <a:gdLst/>
              <a:ahLst/>
              <a:cxnLst/>
              <a:rect l="l" t="t" r="r" b="b"/>
              <a:pathLst>
                <a:path w="7800721" h="8357870">
                  <a:moveTo>
                    <a:pt x="4864481" y="187833"/>
                  </a:moveTo>
                  <a:cubicBezTo>
                    <a:pt x="6565646" y="716915"/>
                    <a:pt x="7800721" y="2303653"/>
                    <a:pt x="7800721" y="4178935"/>
                  </a:cubicBezTo>
                  <a:cubicBezTo>
                    <a:pt x="7800721" y="6486906"/>
                    <a:pt x="5929757" y="8357870"/>
                    <a:pt x="3621786" y="8357870"/>
                  </a:cubicBezTo>
                  <a:cubicBezTo>
                    <a:pt x="2179320" y="8357870"/>
                    <a:pt x="907542" y="7626985"/>
                    <a:pt x="156591" y="6515354"/>
                  </a:cubicBezTo>
                  <a:lnTo>
                    <a:pt x="0" y="6257798"/>
                  </a:lnTo>
                  <a:lnTo>
                    <a:pt x="1662684" y="488569"/>
                  </a:lnTo>
                  <a:lnTo>
                    <a:pt x="1995170" y="328422"/>
                  </a:lnTo>
                  <a:cubicBezTo>
                    <a:pt x="2495042" y="116967"/>
                    <a:pt x="3044825" y="0"/>
                    <a:pt x="3621786" y="0"/>
                  </a:cubicBezTo>
                  <a:cubicBezTo>
                    <a:pt x="4054475" y="0"/>
                    <a:pt x="4471924" y="65786"/>
                    <a:pt x="4864481" y="187833"/>
                  </a:cubicBezTo>
                  <a:close/>
                </a:path>
              </a:pathLst>
            </a:custGeom>
            <a:gradFill rotWithShape="1">
              <a:gsLst>
                <a:gs pos="29000">
                  <a:srgbClr val="000000">
                    <a:alpha val="0"/>
                  </a:srgbClr>
                </a:gs>
                <a:gs pos="100000">
                  <a:srgbClr val="156082">
                    <a:alpha val="43000"/>
                  </a:srgbClr>
                </a:gs>
              </a:gsLst>
              <a:lin ang="2764587"/>
            </a:gradFill>
          </p:spPr>
        </p:sp>
      </p:grpSp>
      <p:grpSp>
        <p:nvGrpSpPr>
          <p:cNvPr id="10" name="Group 10"/>
          <p:cNvGrpSpPr/>
          <p:nvPr/>
        </p:nvGrpSpPr>
        <p:grpSpPr>
          <a:xfrm rot="5400000">
            <a:off x="-2115142" y="2115118"/>
            <a:ext cx="10287004" cy="6056752"/>
            <a:chOff x="0" y="0"/>
            <a:chExt cx="13716006" cy="8075670"/>
          </a:xfrm>
        </p:grpSpPr>
        <p:sp>
          <p:nvSpPr>
            <p:cNvPr id="11" name="Freeform 11"/>
            <p:cNvSpPr/>
            <p:nvPr/>
          </p:nvSpPr>
          <p:spPr>
            <a:xfrm>
              <a:off x="0" y="0"/>
              <a:ext cx="13716000" cy="8075676"/>
            </a:xfrm>
            <a:custGeom>
              <a:avLst/>
              <a:gdLst/>
              <a:ahLst/>
              <a:cxnLst/>
              <a:rect l="l" t="t" r="r" b="b"/>
              <a:pathLst>
                <a:path w="13716000" h="8075676">
                  <a:moveTo>
                    <a:pt x="13716000" y="0"/>
                  </a:moveTo>
                  <a:lnTo>
                    <a:pt x="0" y="0"/>
                  </a:lnTo>
                  <a:lnTo>
                    <a:pt x="0" y="8075676"/>
                  </a:lnTo>
                  <a:lnTo>
                    <a:pt x="13716000" y="8075676"/>
                  </a:lnTo>
                  <a:close/>
                </a:path>
              </a:pathLst>
            </a:custGeom>
            <a:gradFill rotWithShape="1">
              <a:gsLst>
                <a:gs pos="0">
                  <a:srgbClr val="000000">
                    <a:alpha val="0"/>
                  </a:srgbClr>
                </a:gs>
                <a:gs pos="99000">
                  <a:srgbClr val="46B1E1">
                    <a:alpha val="11000"/>
                  </a:srgbClr>
                </a:gs>
              </a:gsLst>
              <a:lin ang="1800000"/>
            </a:gradFill>
          </p:spPr>
        </p:sp>
      </p:grpSp>
      <p:grpSp>
        <p:nvGrpSpPr>
          <p:cNvPr id="12" name="Group 12"/>
          <p:cNvGrpSpPr/>
          <p:nvPr/>
        </p:nvGrpSpPr>
        <p:grpSpPr>
          <a:xfrm>
            <a:off x="879717" y="2525634"/>
            <a:ext cx="4672898" cy="3594538"/>
            <a:chOff x="0" y="0"/>
            <a:chExt cx="6230530" cy="4792718"/>
          </a:xfrm>
        </p:grpSpPr>
        <p:sp>
          <p:nvSpPr>
            <p:cNvPr id="13" name="Freeform 13"/>
            <p:cNvSpPr/>
            <p:nvPr/>
          </p:nvSpPr>
          <p:spPr>
            <a:xfrm>
              <a:off x="0" y="0"/>
              <a:ext cx="6230530" cy="4792718"/>
            </a:xfrm>
            <a:custGeom>
              <a:avLst/>
              <a:gdLst/>
              <a:ahLst/>
              <a:cxnLst/>
              <a:rect l="l" t="t" r="r" b="b"/>
              <a:pathLst>
                <a:path w="6230530" h="4792718">
                  <a:moveTo>
                    <a:pt x="0" y="0"/>
                  </a:moveTo>
                  <a:lnTo>
                    <a:pt x="6230530" y="0"/>
                  </a:lnTo>
                  <a:lnTo>
                    <a:pt x="6230530" y="4792718"/>
                  </a:lnTo>
                  <a:lnTo>
                    <a:pt x="0" y="4792718"/>
                  </a:lnTo>
                  <a:close/>
                </a:path>
              </a:pathLst>
            </a:custGeom>
            <a:solidFill>
              <a:srgbClr val="000000">
                <a:alpha val="0"/>
              </a:srgbClr>
            </a:solidFill>
          </p:spPr>
        </p:sp>
        <p:sp>
          <p:nvSpPr>
            <p:cNvPr id="14" name="TextBox 14"/>
            <p:cNvSpPr txBox="1"/>
            <p:nvPr/>
          </p:nvSpPr>
          <p:spPr>
            <a:xfrm>
              <a:off x="0" y="66675"/>
              <a:ext cx="6230530" cy="4726043"/>
            </a:xfrm>
            <a:prstGeom prst="rect">
              <a:avLst/>
            </a:prstGeom>
          </p:spPr>
          <p:txBody>
            <a:bodyPr lIns="0" tIns="0" rIns="0" bIns="0" rtlCol="0" anchor="b"/>
            <a:lstStyle/>
            <a:p>
              <a:pPr algn="r">
                <a:lnSpc>
                  <a:spcPts val="6480"/>
                </a:lnSpc>
              </a:pPr>
              <a:r>
                <a:rPr lang="en-US" sz="6000" b="1">
                  <a:solidFill>
                    <a:srgbClr val="FFFFFF"/>
                  </a:solidFill>
                  <a:latin typeface="Aptos Bold"/>
                  <a:ea typeface="Aptos Bold"/>
                  <a:cs typeface="Aptos Bold"/>
                  <a:sym typeface="Aptos Bold"/>
                </a:rPr>
                <a:t>Research Problem</a:t>
              </a:r>
            </a:p>
          </p:txBody>
        </p:sp>
      </p:grpSp>
      <p:grpSp>
        <p:nvGrpSpPr>
          <p:cNvPr id="15" name="Group 15"/>
          <p:cNvGrpSpPr/>
          <p:nvPr/>
        </p:nvGrpSpPr>
        <p:grpSpPr>
          <a:xfrm>
            <a:off x="7348053" y="1120130"/>
            <a:ext cx="10019300" cy="19050"/>
            <a:chOff x="0" y="0"/>
            <a:chExt cx="13359066" cy="25400"/>
          </a:xfrm>
        </p:grpSpPr>
        <p:sp>
          <p:nvSpPr>
            <p:cNvPr id="16" name="Freeform 16"/>
            <p:cNvSpPr/>
            <p:nvPr/>
          </p:nvSpPr>
          <p:spPr>
            <a:xfrm>
              <a:off x="12700" y="12700"/>
              <a:ext cx="13333603" cy="0"/>
            </a:xfrm>
            <a:custGeom>
              <a:avLst/>
              <a:gdLst/>
              <a:ahLst/>
              <a:cxnLst/>
              <a:rect l="l" t="t" r="r" b="b"/>
              <a:pathLst>
                <a:path w="13333603">
                  <a:moveTo>
                    <a:pt x="0" y="0"/>
                  </a:moveTo>
                  <a:lnTo>
                    <a:pt x="13333603" y="0"/>
                  </a:lnTo>
                </a:path>
              </a:pathLst>
            </a:custGeom>
            <a:gradFill rotWithShape="1">
              <a:gsLst>
                <a:gs pos="0">
                  <a:srgbClr val="ED8358">
                    <a:alpha val="100000"/>
                  </a:srgbClr>
                </a:gs>
                <a:gs pos="50000">
                  <a:srgbClr val="F26E29">
                    <a:alpha val="100000"/>
                  </a:srgbClr>
                </a:gs>
                <a:gs pos="100000">
                  <a:srgbClr val="DF5E1B">
                    <a:alpha val="100000"/>
                  </a:srgbClr>
                </a:gs>
              </a:gsLst>
              <a:lin ang="5400000"/>
            </a:gradFill>
          </p:spPr>
        </p:sp>
        <p:sp>
          <p:nvSpPr>
            <p:cNvPr id="17" name="Freeform 17"/>
            <p:cNvSpPr/>
            <p:nvPr/>
          </p:nvSpPr>
          <p:spPr>
            <a:xfrm>
              <a:off x="12700" y="0"/>
              <a:ext cx="13333603" cy="25400"/>
            </a:xfrm>
            <a:custGeom>
              <a:avLst/>
              <a:gdLst/>
              <a:ahLst/>
              <a:cxnLst/>
              <a:rect l="l" t="t" r="r" b="b"/>
              <a:pathLst>
                <a:path w="13333603" h="25400">
                  <a:moveTo>
                    <a:pt x="0" y="0"/>
                  </a:moveTo>
                  <a:lnTo>
                    <a:pt x="13333603" y="0"/>
                  </a:lnTo>
                  <a:lnTo>
                    <a:pt x="13333603" y="25400"/>
                  </a:lnTo>
                  <a:lnTo>
                    <a:pt x="0" y="25400"/>
                  </a:lnTo>
                  <a:close/>
                </a:path>
              </a:pathLst>
            </a:custGeom>
            <a:solidFill>
              <a:srgbClr val="E97132"/>
            </a:solidFill>
            <a:ln w="12700">
              <a:solidFill>
                <a:srgbClr val="000000"/>
              </a:solidFill>
            </a:ln>
          </p:spPr>
        </p:sp>
      </p:grpSp>
      <p:sp>
        <p:nvSpPr>
          <p:cNvPr id="18" name="TextBox 18"/>
          <p:cNvSpPr txBox="1"/>
          <p:nvPr/>
        </p:nvSpPr>
        <p:spPr>
          <a:xfrm>
            <a:off x="7443303" y="1263005"/>
            <a:ext cx="9828800" cy="1038225"/>
          </a:xfrm>
          <a:prstGeom prst="rect">
            <a:avLst/>
          </a:prstGeom>
        </p:spPr>
        <p:txBody>
          <a:bodyPr lIns="0" tIns="0" rIns="0" bIns="0" rtlCol="0" anchor="t">
            <a:spAutoFit/>
          </a:bodyPr>
          <a:lstStyle/>
          <a:p>
            <a:pPr algn="l">
              <a:lnSpc>
                <a:spcPts val="4050"/>
              </a:lnSpc>
            </a:pPr>
            <a:r>
              <a:rPr lang="en-US" sz="3750">
                <a:solidFill>
                  <a:srgbClr val="000000"/>
                </a:solidFill>
                <a:latin typeface="Aptos"/>
                <a:ea typeface="Aptos"/>
                <a:cs typeface="Aptos"/>
                <a:sym typeface="Aptos"/>
              </a:rPr>
              <a:t>Lack of empirical evidence</a:t>
            </a:r>
          </a:p>
          <a:p>
            <a:pPr algn="l">
              <a:lnSpc>
                <a:spcPts val="4050"/>
              </a:lnSpc>
            </a:pPr>
            <a:endParaRPr lang="en-US" sz="3750">
              <a:solidFill>
                <a:srgbClr val="000000"/>
              </a:solidFill>
              <a:latin typeface="Aptos"/>
              <a:ea typeface="Aptos"/>
              <a:cs typeface="Aptos"/>
              <a:sym typeface="Aptos"/>
            </a:endParaRPr>
          </a:p>
        </p:txBody>
      </p:sp>
      <p:grpSp>
        <p:nvGrpSpPr>
          <p:cNvPr id="19" name="Group 19"/>
          <p:cNvGrpSpPr/>
          <p:nvPr/>
        </p:nvGrpSpPr>
        <p:grpSpPr>
          <a:xfrm>
            <a:off x="7348053" y="2482278"/>
            <a:ext cx="10019300" cy="19050"/>
            <a:chOff x="0" y="0"/>
            <a:chExt cx="13359066" cy="25400"/>
          </a:xfrm>
        </p:grpSpPr>
        <p:sp>
          <p:nvSpPr>
            <p:cNvPr id="20" name="Freeform 20"/>
            <p:cNvSpPr/>
            <p:nvPr/>
          </p:nvSpPr>
          <p:spPr>
            <a:xfrm>
              <a:off x="12700" y="12700"/>
              <a:ext cx="13333603" cy="0"/>
            </a:xfrm>
            <a:custGeom>
              <a:avLst/>
              <a:gdLst/>
              <a:ahLst/>
              <a:cxnLst/>
              <a:rect l="l" t="t" r="r" b="b"/>
              <a:pathLst>
                <a:path w="13333603">
                  <a:moveTo>
                    <a:pt x="0" y="0"/>
                  </a:moveTo>
                  <a:lnTo>
                    <a:pt x="13333603" y="0"/>
                  </a:lnTo>
                </a:path>
              </a:pathLst>
            </a:custGeom>
            <a:gradFill rotWithShape="1">
              <a:gsLst>
                <a:gs pos="0">
                  <a:srgbClr val="4B7E4F">
                    <a:alpha val="100000"/>
                  </a:srgbClr>
                </a:gs>
                <a:gs pos="50000">
                  <a:srgbClr val="156F21">
                    <a:alpha val="100000"/>
                  </a:srgbClr>
                </a:gs>
                <a:gs pos="100000">
                  <a:srgbClr val="0E6519">
                    <a:alpha val="100000"/>
                  </a:srgbClr>
                </a:gs>
              </a:gsLst>
              <a:lin ang="5400000"/>
            </a:gradFill>
          </p:spPr>
        </p:sp>
        <p:sp>
          <p:nvSpPr>
            <p:cNvPr id="21" name="Freeform 21"/>
            <p:cNvSpPr/>
            <p:nvPr/>
          </p:nvSpPr>
          <p:spPr>
            <a:xfrm>
              <a:off x="12700" y="0"/>
              <a:ext cx="13333603" cy="25400"/>
            </a:xfrm>
            <a:custGeom>
              <a:avLst/>
              <a:gdLst/>
              <a:ahLst/>
              <a:cxnLst/>
              <a:rect l="l" t="t" r="r" b="b"/>
              <a:pathLst>
                <a:path w="13333603" h="25400">
                  <a:moveTo>
                    <a:pt x="0" y="0"/>
                  </a:moveTo>
                  <a:lnTo>
                    <a:pt x="13333603" y="0"/>
                  </a:lnTo>
                  <a:lnTo>
                    <a:pt x="13333603" y="25400"/>
                  </a:lnTo>
                  <a:lnTo>
                    <a:pt x="0" y="25400"/>
                  </a:lnTo>
                  <a:close/>
                </a:path>
              </a:pathLst>
            </a:custGeom>
            <a:solidFill>
              <a:srgbClr val="196B24"/>
            </a:solidFill>
            <a:ln w="12700">
              <a:solidFill>
                <a:srgbClr val="000000"/>
              </a:solidFill>
            </a:ln>
          </p:spPr>
        </p:sp>
      </p:grpSp>
      <p:sp>
        <p:nvSpPr>
          <p:cNvPr id="22" name="TextBox 22"/>
          <p:cNvSpPr txBox="1"/>
          <p:nvPr/>
        </p:nvSpPr>
        <p:spPr>
          <a:xfrm>
            <a:off x="7443303" y="2625153"/>
            <a:ext cx="9828800" cy="1038225"/>
          </a:xfrm>
          <a:prstGeom prst="rect">
            <a:avLst/>
          </a:prstGeom>
        </p:spPr>
        <p:txBody>
          <a:bodyPr lIns="0" tIns="0" rIns="0" bIns="0" rtlCol="0" anchor="t">
            <a:spAutoFit/>
          </a:bodyPr>
          <a:lstStyle/>
          <a:p>
            <a:pPr algn="l">
              <a:lnSpc>
                <a:spcPts val="4050"/>
              </a:lnSpc>
            </a:pPr>
            <a:r>
              <a:rPr lang="en-US" sz="3750">
                <a:solidFill>
                  <a:srgbClr val="000000"/>
                </a:solidFill>
                <a:latin typeface="Aptos"/>
                <a:ea typeface="Aptos"/>
                <a:cs typeface="Aptos"/>
                <a:sym typeface="Aptos"/>
              </a:rPr>
              <a:t>Policies vary across providers</a:t>
            </a:r>
          </a:p>
          <a:p>
            <a:pPr algn="l">
              <a:lnSpc>
                <a:spcPts val="4050"/>
              </a:lnSpc>
            </a:pPr>
            <a:endParaRPr lang="en-US" sz="3750">
              <a:solidFill>
                <a:srgbClr val="000000"/>
              </a:solidFill>
              <a:latin typeface="Aptos"/>
              <a:ea typeface="Aptos"/>
              <a:cs typeface="Aptos"/>
              <a:sym typeface="Aptos"/>
            </a:endParaRPr>
          </a:p>
        </p:txBody>
      </p:sp>
      <p:grpSp>
        <p:nvGrpSpPr>
          <p:cNvPr id="23" name="Group 23"/>
          <p:cNvGrpSpPr/>
          <p:nvPr/>
        </p:nvGrpSpPr>
        <p:grpSpPr>
          <a:xfrm>
            <a:off x="7348053" y="3844427"/>
            <a:ext cx="10019300" cy="19050"/>
            <a:chOff x="0" y="0"/>
            <a:chExt cx="13359066" cy="25400"/>
          </a:xfrm>
        </p:grpSpPr>
        <p:sp>
          <p:nvSpPr>
            <p:cNvPr id="24" name="Freeform 24"/>
            <p:cNvSpPr/>
            <p:nvPr/>
          </p:nvSpPr>
          <p:spPr>
            <a:xfrm>
              <a:off x="12700" y="12700"/>
              <a:ext cx="13333603" cy="0"/>
            </a:xfrm>
            <a:custGeom>
              <a:avLst/>
              <a:gdLst/>
              <a:ahLst/>
              <a:cxnLst/>
              <a:rect l="l" t="t" r="r" b="b"/>
              <a:pathLst>
                <a:path w="13333603">
                  <a:moveTo>
                    <a:pt x="0" y="0"/>
                  </a:moveTo>
                  <a:lnTo>
                    <a:pt x="13333603" y="0"/>
                  </a:lnTo>
                </a:path>
              </a:pathLst>
            </a:custGeom>
            <a:gradFill rotWithShape="1">
              <a:gsLst>
                <a:gs pos="0">
                  <a:srgbClr val="4AA9DB">
                    <a:alpha val="100000"/>
                  </a:srgbClr>
                </a:gs>
                <a:gs pos="50000">
                  <a:srgbClr val="05A2DF">
                    <a:alpha val="100000"/>
                  </a:srgbClr>
                </a:gs>
                <a:gs pos="100000">
                  <a:srgbClr val="0091C9">
                    <a:alpha val="100000"/>
                  </a:srgbClr>
                </a:gs>
              </a:gsLst>
              <a:lin ang="5400000"/>
            </a:gradFill>
          </p:spPr>
        </p:sp>
        <p:sp>
          <p:nvSpPr>
            <p:cNvPr id="25" name="Freeform 25"/>
            <p:cNvSpPr/>
            <p:nvPr/>
          </p:nvSpPr>
          <p:spPr>
            <a:xfrm>
              <a:off x="12700" y="0"/>
              <a:ext cx="13333603" cy="25400"/>
            </a:xfrm>
            <a:custGeom>
              <a:avLst/>
              <a:gdLst/>
              <a:ahLst/>
              <a:cxnLst/>
              <a:rect l="l" t="t" r="r" b="b"/>
              <a:pathLst>
                <a:path w="13333603" h="25400">
                  <a:moveTo>
                    <a:pt x="0" y="0"/>
                  </a:moveTo>
                  <a:lnTo>
                    <a:pt x="13333603" y="0"/>
                  </a:lnTo>
                  <a:lnTo>
                    <a:pt x="13333603" y="25400"/>
                  </a:lnTo>
                  <a:lnTo>
                    <a:pt x="0" y="25400"/>
                  </a:lnTo>
                  <a:close/>
                </a:path>
              </a:pathLst>
            </a:custGeom>
            <a:solidFill>
              <a:srgbClr val="0F9ED5"/>
            </a:solidFill>
            <a:ln w="12700">
              <a:solidFill>
                <a:srgbClr val="000000"/>
              </a:solidFill>
            </a:ln>
          </p:spPr>
        </p:sp>
      </p:grpSp>
      <p:sp>
        <p:nvSpPr>
          <p:cNvPr id="26" name="TextBox 26"/>
          <p:cNvSpPr txBox="1"/>
          <p:nvPr/>
        </p:nvSpPr>
        <p:spPr>
          <a:xfrm>
            <a:off x="7443303" y="3987302"/>
            <a:ext cx="9828800" cy="523875"/>
          </a:xfrm>
          <a:prstGeom prst="rect">
            <a:avLst/>
          </a:prstGeom>
        </p:spPr>
        <p:txBody>
          <a:bodyPr lIns="0" tIns="0" rIns="0" bIns="0" rtlCol="0" anchor="t">
            <a:spAutoFit/>
          </a:bodyPr>
          <a:lstStyle/>
          <a:p>
            <a:pPr algn="l">
              <a:lnSpc>
                <a:spcPts val="4050"/>
              </a:lnSpc>
            </a:pPr>
            <a:r>
              <a:rPr lang="en-US" sz="3750">
                <a:solidFill>
                  <a:srgbClr val="000000"/>
                </a:solidFill>
                <a:latin typeface="Aptos"/>
                <a:ea typeface="Aptos"/>
                <a:cs typeface="Aptos"/>
                <a:sym typeface="Aptos"/>
              </a:rPr>
              <a:t>Measurement models missing</a:t>
            </a:r>
          </a:p>
        </p:txBody>
      </p:sp>
      <p:grpSp>
        <p:nvGrpSpPr>
          <p:cNvPr id="27" name="Group 27"/>
          <p:cNvGrpSpPr/>
          <p:nvPr/>
        </p:nvGrpSpPr>
        <p:grpSpPr>
          <a:xfrm>
            <a:off x="7348053" y="5206575"/>
            <a:ext cx="10019300" cy="19050"/>
            <a:chOff x="0" y="0"/>
            <a:chExt cx="13359066" cy="25400"/>
          </a:xfrm>
        </p:grpSpPr>
        <p:sp>
          <p:nvSpPr>
            <p:cNvPr id="28" name="Freeform 28"/>
            <p:cNvSpPr/>
            <p:nvPr/>
          </p:nvSpPr>
          <p:spPr>
            <a:xfrm>
              <a:off x="12700" y="12700"/>
              <a:ext cx="13333603" cy="0"/>
            </a:xfrm>
            <a:custGeom>
              <a:avLst/>
              <a:gdLst/>
              <a:ahLst/>
              <a:cxnLst/>
              <a:rect l="l" t="t" r="r" b="b"/>
              <a:pathLst>
                <a:path w="13333603">
                  <a:moveTo>
                    <a:pt x="0" y="0"/>
                  </a:moveTo>
                  <a:lnTo>
                    <a:pt x="13333603" y="0"/>
                  </a:lnTo>
                </a:path>
              </a:pathLst>
            </a:custGeom>
            <a:gradFill rotWithShape="1">
              <a:gsLst>
                <a:gs pos="0">
                  <a:srgbClr val="AC52A0">
                    <a:alpha val="100000"/>
                  </a:srgbClr>
                </a:gs>
                <a:gs pos="50000">
                  <a:srgbClr val="A62598">
                    <a:alpha val="100000"/>
                  </a:srgbClr>
                </a:gs>
                <a:gs pos="100000">
                  <a:srgbClr val="981B8A">
                    <a:alpha val="100000"/>
                  </a:srgbClr>
                </a:gs>
              </a:gsLst>
              <a:lin ang="5400000"/>
            </a:gradFill>
          </p:spPr>
        </p:sp>
        <p:sp>
          <p:nvSpPr>
            <p:cNvPr id="29" name="Freeform 29"/>
            <p:cNvSpPr/>
            <p:nvPr/>
          </p:nvSpPr>
          <p:spPr>
            <a:xfrm>
              <a:off x="12700" y="0"/>
              <a:ext cx="13333603" cy="25400"/>
            </a:xfrm>
            <a:custGeom>
              <a:avLst/>
              <a:gdLst/>
              <a:ahLst/>
              <a:cxnLst/>
              <a:rect l="l" t="t" r="r" b="b"/>
              <a:pathLst>
                <a:path w="13333603" h="25400">
                  <a:moveTo>
                    <a:pt x="0" y="0"/>
                  </a:moveTo>
                  <a:lnTo>
                    <a:pt x="13333603" y="0"/>
                  </a:lnTo>
                  <a:lnTo>
                    <a:pt x="13333603" y="25400"/>
                  </a:lnTo>
                  <a:lnTo>
                    <a:pt x="0" y="25400"/>
                  </a:lnTo>
                  <a:close/>
                </a:path>
              </a:pathLst>
            </a:custGeom>
            <a:solidFill>
              <a:srgbClr val="A02B93"/>
            </a:solidFill>
            <a:ln w="12700">
              <a:solidFill>
                <a:srgbClr val="000000"/>
              </a:solidFill>
            </a:ln>
          </p:spPr>
        </p:sp>
      </p:grpSp>
      <p:sp>
        <p:nvSpPr>
          <p:cNvPr id="30" name="TextBox 30"/>
          <p:cNvSpPr txBox="1"/>
          <p:nvPr/>
        </p:nvSpPr>
        <p:spPr>
          <a:xfrm>
            <a:off x="7443303" y="5349450"/>
            <a:ext cx="9828800" cy="523875"/>
          </a:xfrm>
          <a:prstGeom prst="rect">
            <a:avLst/>
          </a:prstGeom>
        </p:spPr>
        <p:txBody>
          <a:bodyPr lIns="0" tIns="0" rIns="0" bIns="0" rtlCol="0" anchor="t">
            <a:spAutoFit/>
          </a:bodyPr>
          <a:lstStyle/>
          <a:p>
            <a:pPr algn="l">
              <a:lnSpc>
                <a:spcPts val="4050"/>
              </a:lnSpc>
            </a:pPr>
            <a:r>
              <a:rPr lang="en-US" sz="3750">
                <a:solidFill>
                  <a:srgbClr val="000000"/>
                </a:solidFill>
                <a:latin typeface="Aptos"/>
                <a:ea typeface="Aptos"/>
                <a:cs typeface="Aptos"/>
                <a:sym typeface="Aptos"/>
              </a:rPr>
              <a:t>Governance impact unclear</a:t>
            </a:r>
          </a:p>
        </p:txBody>
      </p:sp>
      <p:grpSp>
        <p:nvGrpSpPr>
          <p:cNvPr id="31" name="Group 31"/>
          <p:cNvGrpSpPr/>
          <p:nvPr/>
        </p:nvGrpSpPr>
        <p:grpSpPr>
          <a:xfrm>
            <a:off x="7348053" y="6568722"/>
            <a:ext cx="10019300" cy="19050"/>
            <a:chOff x="0" y="0"/>
            <a:chExt cx="13359066" cy="25400"/>
          </a:xfrm>
        </p:grpSpPr>
        <p:sp>
          <p:nvSpPr>
            <p:cNvPr id="32" name="Freeform 32"/>
            <p:cNvSpPr/>
            <p:nvPr/>
          </p:nvSpPr>
          <p:spPr>
            <a:xfrm>
              <a:off x="12700" y="12700"/>
              <a:ext cx="13333603" cy="0"/>
            </a:xfrm>
            <a:custGeom>
              <a:avLst/>
              <a:gdLst/>
              <a:ahLst/>
              <a:cxnLst/>
              <a:rect l="l" t="t" r="r" b="b"/>
              <a:pathLst>
                <a:path w="13333603">
                  <a:moveTo>
                    <a:pt x="0" y="0"/>
                  </a:moveTo>
                  <a:lnTo>
                    <a:pt x="13333603" y="0"/>
                  </a:lnTo>
                </a:path>
              </a:pathLst>
            </a:custGeom>
            <a:gradFill rotWithShape="1">
              <a:gsLst>
                <a:gs pos="0">
                  <a:srgbClr val="68B155">
                    <a:alpha val="100000"/>
                  </a:srgbClr>
                </a:gs>
                <a:gs pos="50000">
                  <a:srgbClr val="4BAD28">
                    <a:alpha val="100000"/>
                  </a:srgbClr>
                </a:gs>
                <a:gs pos="100000">
                  <a:srgbClr val="3F9F1D">
                    <a:alpha val="100000"/>
                  </a:srgbClr>
                </a:gs>
              </a:gsLst>
              <a:lin ang="5400000"/>
            </a:gradFill>
          </p:spPr>
        </p:sp>
        <p:sp>
          <p:nvSpPr>
            <p:cNvPr id="33" name="Freeform 33"/>
            <p:cNvSpPr/>
            <p:nvPr/>
          </p:nvSpPr>
          <p:spPr>
            <a:xfrm>
              <a:off x="12700" y="0"/>
              <a:ext cx="13333603" cy="25400"/>
            </a:xfrm>
            <a:custGeom>
              <a:avLst/>
              <a:gdLst/>
              <a:ahLst/>
              <a:cxnLst/>
              <a:rect l="l" t="t" r="r" b="b"/>
              <a:pathLst>
                <a:path w="13333603" h="25400">
                  <a:moveTo>
                    <a:pt x="0" y="0"/>
                  </a:moveTo>
                  <a:lnTo>
                    <a:pt x="13333603" y="0"/>
                  </a:lnTo>
                  <a:lnTo>
                    <a:pt x="13333603" y="25400"/>
                  </a:lnTo>
                  <a:lnTo>
                    <a:pt x="0" y="25400"/>
                  </a:lnTo>
                  <a:close/>
                </a:path>
              </a:pathLst>
            </a:custGeom>
            <a:solidFill>
              <a:srgbClr val="4EA72E"/>
            </a:solidFill>
            <a:ln w="12700">
              <a:solidFill>
                <a:srgbClr val="000000"/>
              </a:solidFill>
            </a:ln>
          </p:spPr>
        </p:sp>
      </p:grpSp>
      <p:sp>
        <p:nvSpPr>
          <p:cNvPr id="34" name="TextBox 34"/>
          <p:cNvSpPr txBox="1"/>
          <p:nvPr/>
        </p:nvSpPr>
        <p:spPr>
          <a:xfrm>
            <a:off x="7443303" y="6711597"/>
            <a:ext cx="9828800" cy="523875"/>
          </a:xfrm>
          <a:prstGeom prst="rect">
            <a:avLst/>
          </a:prstGeom>
        </p:spPr>
        <p:txBody>
          <a:bodyPr lIns="0" tIns="0" rIns="0" bIns="0" rtlCol="0" anchor="t">
            <a:spAutoFit/>
          </a:bodyPr>
          <a:lstStyle/>
          <a:p>
            <a:pPr algn="l">
              <a:lnSpc>
                <a:spcPts val="4050"/>
              </a:lnSpc>
            </a:pPr>
            <a:r>
              <a:rPr lang="en-US" sz="3750">
                <a:solidFill>
                  <a:srgbClr val="000000"/>
                </a:solidFill>
                <a:latin typeface="Aptos"/>
                <a:ea typeface="Aptos"/>
                <a:cs typeface="Aptos"/>
                <a:sym typeface="Aptos"/>
              </a:rPr>
              <a:t>Compliance outcomes not tracked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43012" y="547689"/>
            <a:ext cx="15292388" cy="2690147"/>
            <a:chOff x="-19668" y="0"/>
            <a:chExt cx="21050868" cy="3873218"/>
          </a:xfrm>
        </p:grpSpPr>
        <p:sp>
          <p:nvSpPr>
            <p:cNvPr id="3" name="Freeform 3"/>
            <p:cNvSpPr/>
            <p:nvPr/>
          </p:nvSpPr>
          <p:spPr>
            <a:xfrm>
              <a:off x="0" y="0"/>
              <a:ext cx="21031200" cy="2651126"/>
            </a:xfrm>
            <a:custGeom>
              <a:avLst/>
              <a:gdLst/>
              <a:ahLst/>
              <a:cxnLst/>
              <a:rect l="l" t="t" r="r" b="b"/>
              <a:pathLst>
                <a:path w="21031200" h="2651126">
                  <a:moveTo>
                    <a:pt x="0" y="0"/>
                  </a:moveTo>
                  <a:lnTo>
                    <a:pt x="21031200" y="0"/>
                  </a:lnTo>
                  <a:lnTo>
                    <a:pt x="21031200" y="2651126"/>
                  </a:lnTo>
                  <a:lnTo>
                    <a:pt x="0" y="2651126"/>
                  </a:lnTo>
                  <a:close/>
                </a:path>
              </a:pathLst>
            </a:custGeom>
            <a:solidFill>
              <a:srgbClr val="000000">
                <a:alpha val="0"/>
              </a:srgbClr>
            </a:solidFill>
          </p:spPr>
          <p:txBody>
            <a:bodyPr/>
            <a:lstStyle/>
            <a:p>
              <a:endParaRPr lang="en-US" dirty="0"/>
            </a:p>
          </p:txBody>
        </p:sp>
        <p:sp>
          <p:nvSpPr>
            <p:cNvPr id="4" name="TextBox 4"/>
            <p:cNvSpPr txBox="1"/>
            <p:nvPr/>
          </p:nvSpPr>
          <p:spPr>
            <a:xfrm>
              <a:off x="-19668" y="1288767"/>
              <a:ext cx="21031200" cy="2584451"/>
            </a:xfrm>
            <a:prstGeom prst="rect">
              <a:avLst/>
            </a:prstGeom>
          </p:spPr>
          <p:txBody>
            <a:bodyPr lIns="0" tIns="0" rIns="0" bIns="0" rtlCol="0" anchor="ctr"/>
            <a:lstStyle/>
            <a:p>
              <a:pPr>
                <a:lnSpc>
                  <a:spcPts val="5994"/>
                </a:lnSpc>
              </a:pPr>
              <a:r>
                <a:rPr lang="en-US" sz="6600" b="1" dirty="0">
                  <a:solidFill>
                    <a:srgbClr val="000000"/>
                  </a:solidFill>
                  <a:latin typeface="Aptos Bold"/>
                  <a:ea typeface="Aptos Bold"/>
                  <a:cs typeface="Aptos Bold"/>
                  <a:sym typeface="Aptos Bold"/>
                </a:rPr>
                <a:t>Research Aim - </a:t>
              </a:r>
              <a:r>
                <a:rPr lang="en-US" sz="4400" b="1" dirty="0">
                  <a:latin typeface="Aptos" panose="020B0004020202020204" pitchFamily="34" charset="0"/>
                </a:rPr>
                <a:t>Evaluate the Impact of Cloud Security Policies for An Effective Data Governance and Compliance</a:t>
              </a:r>
              <a:endParaRPr lang="en-US" sz="9600" b="1" dirty="0">
                <a:solidFill>
                  <a:srgbClr val="000000"/>
                </a:solidFill>
                <a:latin typeface="Aptos" panose="020B0004020202020204" pitchFamily="34" charset="0"/>
                <a:ea typeface="Aptos"/>
                <a:cs typeface="Aptos"/>
                <a:sym typeface="Aptos"/>
              </a:endParaRPr>
            </a:p>
            <a:p>
              <a:pPr>
                <a:lnSpc>
                  <a:spcPts val="7128"/>
                </a:lnSpc>
              </a:pPr>
              <a:endParaRPr lang="en-US" sz="6600" b="1" dirty="0">
                <a:solidFill>
                  <a:srgbClr val="000000"/>
                </a:solidFill>
                <a:latin typeface="Aptos Bold"/>
                <a:ea typeface="Aptos Bold"/>
                <a:cs typeface="Aptos Bold"/>
                <a:sym typeface="Aptos Bold"/>
              </a:endParaRPr>
            </a:p>
          </p:txBody>
        </p:sp>
      </p:grpSp>
      <p:sp>
        <p:nvSpPr>
          <p:cNvPr id="5" name="TextBox 5"/>
          <p:cNvSpPr txBox="1"/>
          <p:nvPr/>
        </p:nvSpPr>
        <p:spPr>
          <a:xfrm>
            <a:off x="3351334" y="3533558"/>
            <a:ext cx="10820011" cy="3992937"/>
          </a:xfrm>
          <a:prstGeom prst="rect">
            <a:avLst/>
          </a:prstGeom>
        </p:spPr>
        <p:txBody>
          <a:bodyPr lIns="0" tIns="0" rIns="0" bIns="0" rtlCol="0" anchor="t">
            <a:spAutoFit/>
          </a:bodyPr>
          <a:lstStyle/>
          <a:p>
            <a:pPr marL="1053775" lvl="1" indent="-526888" algn="l">
              <a:lnSpc>
                <a:spcPts val="5271"/>
              </a:lnSpc>
              <a:buFont typeface="Arial"/>
              <a:buChar char="•"/>
            </a:pPr>
            <a:r>
              <a:rPr lang="en-US" sz="4880" dirty="0">
                <a:solidFill>
                  <a:srgbClr val="000000"/>
                </a:solidFill>
                <a:latin typeface="Aptos"/>
                <a:ea typeface="Aptos"/>
                <a:cs typeface="Aptos"/>
                <a:sym typeface="Aptos"/>
              </a:rPr>
              <a:t>Evaluate impact of cloud security policies</a:t>
            </a:r>
          </a:p>
          <a:p>
            <a:pPr marL="1053775" lvl="1" indent="-526888" algn="l">
              <a:lnSpc>
                <a:spcPts val="5271"/>
              </a:lnSpc>
              <a:buFont typeface="Arial"/>
              <a:buChar char="•"/>
            </a:pPr>
            <a:r>
              <a:rPr lang="en-US" sz="4880" dirty="0">
                <a:solidFill>
                  <a:srgbClr val="000000"/>
                </a:solidFill>
                <a:latin typeface="Aptos"/>
                <a:ea typeface="Aptos"/>
                <a:cs typeface="Aptos"/>
                <a:sym typeface="Aptos"/>
              </a:rPr>
              <a:t>Focus on public dataset governance</a:t>
            </a:r>
          </a:p>
          <a:p>
            <a:pPr marL="1053775" lvl="1" indent="-526888" algn="l">
              <a:lnSpc>
                <a:spcPts val="5271"/>
              </a:lnSpc>
              <a:buFont typeface="Arial"/>
              <a:buChar char="•"/>
            </a:pPr>
            <a:r>
              <a:rPr lang="en-US" sz="4880" dirty="0">
                <a:solidFill>
                  <a:srgbClr val="000000"/>
                </a:solidFill>
                <a:latin typeface="Aptos"/>
                <a:ea typeface="Aptos"/>
                <a:cs typeface="Aptos"/>
                <a:sym typeface="Aptos"/>
              </a:rPr>
              <a:t>Assess compliance improvement</a:t>
            </a:r>
          </a:p>
          <a:p>
            <a:pPr marL="1053775" lvl="1" indent="-526888" algn="l">
              <a:lnSpc>
                <a:spcPts val="5271"/>
              </a:lnSpc>
              <a:buFont typeface="Arial"/>
              <a:buChar char="•"/>
            </a:pPr>
            <a:r>
              <a:rPr lang="en-US" sz="4880" dirty="0">
                <a:solidFill>
                  <a:srgbClr val="000000"/>
                </a:solidFill>
                <a:latin typeface="Aptos"/>
                <a:ea typeface="Aptos"/>
                <a:cs typeface="Aptos"/>
                <a:sym typeface="Aptos"/>
              </a:rPr>
              <a:t>Analyze policy effectiveness</a:t>
            </a:r>
          </a:p>
          <a:p>
            <a:pPr marL="1053775" lvl="1" indent="-526888" algn="l">
              <a:lnSpc>
                <a:spcPts val="5271"/>
              </a:lnSpc>
              <a:buFont typeface="Arial"/>
              <a:buChar char="•"/>
            </a:pPr>
            <a:r>
              <a:rPr lang="en-US" sz="4880" dirty="0">
                <a:solidFill>
                  <a:srgbClr val="000000"/>
                </a:solidFill>
                <a:latin typeface="Aptos"/>
                <a:ea typeface="Aptos"/>
                <a:cs typeface="Aptos"/>
                <a:sym typeface="Aptos"/>
              </a:rPr>
              <a:t>Identify weaknesses and strengths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 y="0"/>
            <a:ext cx="18287997" cy="3255046"/>
            <a:chOff x="0" y="0"/>
            <a:chExt cx="24383996" cy="4340062"/>
          </a:xfrm>
        </p:grpSpPr>
        <p:sp>
          <p:nvSpPr>
            <p:cNvPr id="3" name="Freeform 3"/>
            <p:cNvSpPr/>
            <p:nvPr/>
          </p:nvSpPr>
          <p:spPr>
            <a:xfrm>
              <a:off x="0" y="0"/>
              <a:ext cx="24384000" cy="4340098"/>
            </a:xfrm>
            <a:custGeom>
              <a:avLst/>
              <a:gdLst/>
              <a:ahLst/>
              <a:cxnLst/>
              <a:rect l="l" t="t" r="r" b="b"/>
              <a:pathLst>
                <a:path w="24384000" h="4340098">
                  <a:moveTo>
                    <a:pt x="24384000" y="0"/>
                  </a:moveTo>
                  <a:lnTo>
                    <a:pt x="0" y="0"/>
                  </a:lnTo>
                  <a:lnTo>
                    <a:pt x="0" y="4340098"/>
                  </a:lnTo>
                  <a:lnTo>
                    <a:pt x="24384000" y="4340098"/>
                  </a:lnTo>
                  <a:close/>
                </a:path>
              </a:pathLst>
            </a:custGeom>
            <a:gradFill rotWithShape="1">
              <a:gsLst>
                <a:gs pos="0">
                  <a:srgbClr val="000000">
                    <a:alpha val="96000"/>
                  </a:srgbClr>
                </a:gs>
                <a:gs pos="100000">
                  <a:srgbClr val="104862">
                    <a:alpha val="100000"/>
                  </a:srgbClr>
                </a:gs>
              </a:gsLst>
              <a:lin ang="19800000"/>
            </a:gradFill>
          </p:spPr>
        </p:sp>
      </p:grpSp>
      <p:grpSp>
        <p:nvGrpSpPr>
          <p:cNvPr id="4" name="Group 4"/>
          <p:cNvGrpSpPr/>
          <p:nvPr/>
        </p:nvGrpSpPr>
        <p:grpSpPr>
          <a:xfrm>
            <a:off x="12124229" y="0"/>
            <a:ext cx="6145816" cy="3255992"/>
            <a:chOff x="0" y="0"/>
            <a:chExt cx="8194422" cy="4341322"/>
          </a:xfrm>
        </p:grpSpPr>
        <p:sp>
          <p:nvSpPr>
            <p:cNvPr id="5" name="Freeform 5"/>
            <p:cNvSpPr/>
            <p:nvPr/>
          </p:nvSpPr>
          <p:spPr>
            <a:xfrm>
              <a:off x="0" y="0"/>
              <a:ext cx="8194421" cy="4341368"/>
            </a:xfrm>
            <a:custGeom>
              <a:avLst/>
              <a:gdLst/>
              <a:ahLst/>
              <a:cxnLst/>
              <a:rect l="l" t="t" r="r" b="b"/>
              <a:pathLst>
                <a:path w="8194421" h="4341368">
                  <a:moveTo>
                    <a:pt x="8194421" y="0"/>
                  </a:moveTo>
                  <a:lnTo>
                    <a:pt x="0" y="0"/>
                  </a:lnTo>
                  <a:lnTo>
                    <a:pt x="0" y="4341368"/>
                  </a:lnTo>
                  <a:lnTo>
                    <a:pt x="8194421" y="4341368"/>
                  </a:lnTo>
                  <a:close/>
                </a:path>
              </a:pathLst>
            </a:custGeom>
            <a:gradFill rotWithShape="1">
              <a:gsLst>
                <a:gs pos="19000">
                  <a:srgbClr val="0B3041">
                    <a:alpha val="68000"/>
                  </a:srgbClr>
                </a:gs>
                <a:gs pos="100000">
                  <a:srgbClr val="156082">
                    <a:alpha val="48000"/>
                  </a:srgbClr>
                </a:gs>
              </a:gsLst>
              <a:lin ang="19200000"/>
            </a:gradFill>
          </p:spPr>
        </p:sp>
      </p:grpSp>
      <p:grpSp>
        <p:nvGrpSpPr>
          <p:cNvPr id="6" name="Group 6"/>
          <p:cNvGrpSpPr/>
          <p:nvPr/>
        </p:nvGrpSpPr>
        <p:grpSpPr>
          <a:xfrm rot="-5400000">
            <a:off x="7515969" y="-7515064"/>
            <a:ext cx="3256063" cy="18288000"/>
            <a:chOff x="0" y="0"/>
            <a:chExt cx="4341418" cy="24384000"/>
          </a:xfrm>
        </p:grpSpPr>
        <p:sp>
          <p:nvSpPr>
            <p:cNvPr id="7" name="Freeform 7"/>
            <p:cNvSpPr/>
            <p:nvPr/>
          </p:nvSpPr>
          <p:spPr>
            <a:xfrm>
              <a:off x="0" y="0"/>
              <a:ext cx="4341368" cy="24384000"/>
            </a:xfrm>
            <a:custGeom>
              <a:avLst/>
              <a:gdLst/>
              <a:ahLst/>
              <a:cxnLst/>
              <a:rect l="l" t="t" r="r" b="b"/>
              <a:pathLst>
                <a:path w="4341368" h="24384000">
                  <a:moveTo>
                    <a:pt x="4341368" y="0"/>
                  </a:moveTo>
                  <a:lnTo>
                    <a:pt x="0" y="0"/>
                  </a:lnTo>
                  <a:lnTo>
                    <a:pt x="0" y="24384000"/>
                  </a:lnTo>
                  <a:lnTo>
                    <a:pt x="4341368" y="24384000"/>
                  </a:lnTo>
                  <a:close/>
                </a:path>
              </a:pathLst>
            </a:custGeom>
            <a:gradFill rotWithShape="1">
              <a:gsLst>
                <a:gs pos="23000">
                  <a:srgbClr val="104862">
                    <a:alpha val="16000"/>
                  </a:srgbClr>
                </a:gs>
                <a:gs pos="99000">
                  <a:srgbClr val="000000">
                    <a:alpha val="45000"/>
                  </a:srgbClr>
                </a:gs>
              </a:gsLst>
              <a:lin ang="4800000"/>
            </a:gradFill>
          </p:spPr>
        </p:sp>
      </p:grpSp>
      <p:grpSp>
        <p:nvGrpSpPr>
          <p:cNvPr id="8" name="Group 8"/>
          <p:cNvGrpSpPr/>
          <p:nvPr/>
        </p:nvGrpSpPr>
        <p:grpSpPr>
          <a:xfrm>
            <a:off x="2075346" y="523297"/>
            <a:ext cx="14577166" cy="2364669"/>
            <a:chOff x="0" y="0"/>
            <a:chExt cx="19436222" cy="3152892"/>
          </a:xfrm>
        </p:grpSpPr>
        <p:sp>
          <p:nvSpPr>
            <p:cNvPr id="9" name="Freeform 9"/>
            <p:cNvSpPr/>
            <p:nvPr/>
          </p:nvSpPr>
          <p:spPr>
            <a:xfrm>
              <a:off x="0" y="0"/>
              <a:ext cx="19436221" cy="3152892"/>
            </a:xfrm>
            <a:custGeom>
              <a:avLst/>
              <a:gdLst/>
              <a:ahLst/>
              <a:cxnLst/>
              <a:rect l="l" t="t" r="r" b="b"/>
              <a:pathLst>
                <a:path w="19436221" h="3152892">
                  <a:moveTo>
                    <a:pt x="0" y="0"/>
                  </a:moveTo>
                  <a:lnTo>
                    <a:pt x="19436221" y="0"/>
                  </a:lnTo>
                  <a:lnTo>
                    <a:pt x="19436221" y="3152892"/>
                  </a:lnTo>
                  <a:lnTo>
                    <a:pt x="0" y="3152892"/>
                  </a:lnTo>
                  <a:close/>
                </a:path>
              </a:pathLst>
            </a:custGeom>
            <a:solidFill>
              <a:srgbClr val="000000">
                <a:alpha val="0"/>
              </a:srgbClr>
            </a:solidFill>
          </p:spPr>
        </p:sp>
        <p:sp>
          <p:nvSpPr>
            <p:cNvPr id="10" name="TextBox 10"/>
            <p:cNvSpPr txBox="1"/>
            <p:nvPr/>
          </p:nvSpPr>
          <p:spPr>
            <a:xfrm>
              <a:off x="0" y="66675"/>
              <a:ext cx="19436222" cy="3086217"/>
            </a:xfrm>
            <a:prstGeom prst="rect">
              <a:avLst/>
            </a:prstGeom>
          </p:spPr>
          <p:txBody>
            <a:bodyPr lIns="0" tIns="0" rIns="0" bIns="0" rtlCol="0" anchor="ctr"/>
            <a:lstStyle/>
            <a:p>
              <a:pPr algn="l">
                <a:lnSpc>
                  <a:spcPts val="6480"/>
                </a:lnSpc>
              </a:pPr>
              <a:r>
                <a:rPr lang="en-US" sz="6000" b="1">
                  <a:solidFill>
                    <a:srgbClr val="FFFFFF"/>
                  </a:solidFill>
                  <a:latin typeface="Aptos Bold"/>
                  <a:ea typeface="Aptos Bold"/>
                  <a:cs typeface="Aptos Bold"/>
                  <a:sym typeface="Aptos Bold"/>
                </a:rPr>
                <a:t>Research Objectives</a:t>
              </a:r>
            </a:p>
          </p:txBody>
        </p:sp>
      </p:grpSp>
      <p:grpSp>
        <p:nvGrpSpPr>
          <p:cNvPr id="11" name="Group 11"/>
          <p:cNvGrpSpPr/>
          <p:nvPr/>
        </p:nvGrpSpPr>
        <p:grpSpPr>
          <a:xfrm>
            <a:off x="2347654" y="3914229"/>
            <a:ext cx="4278582" cy="2578580"/>
            <a:chOff x="0" y="0"/>
            <a:chExt cx="5704776" cy="3438106"/>
          </a:xfrm>
        </p:grpSpPr>
        <p:sp>
          <p:nvSpPr>
            <p:cNvPr id="12" name="Freeform 12"/>
            <p:cNvSpPr/>
            <p:nvPr/>
          </p:nvSpPr>
          <p:spPr>
            <a:xfrm>
              <a:off x="19050" y="19050"/>
              <a:ext cx="5666613" cy="3400044"/>
            </a:xfrm>
            <a:custGeom>
              <a:avLst/>
              <a:gdLst/>
              <a:ahLst/>
              <a:cxnLst/>
              <a:rect l="l" t="t" r="r" b="b"/>
              <a:pathLst>
                <a:path w="5666613" h="3400044">
                  <a:moveTo>
                    <a:pt x="0" y="0"/>
                  </a:moveTo>
                  <a:lnTo>
                    <a:pt x="5666613" y="0"/>
                  </a:lnTo>
                  <a:lnTo>
                    <a:pt x="5666613" y="3400044"/>
                  </a:lnTo>
                  <a:lnTo>
                    <a:pt x="0" y="3400044"/>
                  </a:lnTo>
                  <a:close/>
                </a:path>
              </a:pathLst>
            </a:custGeom>
            <a:solidFill>
              <a:srgbClr val="E97132"/>
            </a:solidFill>
            <a:ln w="12700">
              <a:solidFill>
                <a:srgbClr val="000000"/>
              </a:solidFill>
            </a:ln>
          </p:spPr>
        </p:sp>
        <p:sp>
          <p:nvSpPr>
            <p:cNvPr id="13" name="Freeform 13"/>
            <p:cNvSpPr/>
            <p:nvPr/>
          </p:nvSpPr>
          <p:spPr>
            <a:xfrm>
              <a:off x="0" y="0"/>
              <a:ext cx="5704713" cy="3438144"/>
            </a:xfrm>
            <a:custGeom>
              <a:avLst/>
              <a:gdLst/>
              <a:ahLst/>
              <a:cxnLst/>
              <a:rect l="l" t="t" r="r" b="b"/>
              <a:pathLst>
                <a:path w="5704713" h="3438144">
                  <a:moveTo>
                    <a:pt x="19050" y="0"/>
                  </a:moveTo>
                  <a:lnTo>
                    <a:pt x="5685663" y="0"/>
                  </a:lnTo>
                  <a:cubicBezTo>
                    <a:pt x="5696204" y="0"/>
                    <a:pt x="5704713" y="8509"/>
                    <a:pt x="5704713" y="19050"/>
                  </a:cubicBezTo>
                  <a:lnTo>
                    <a:pt x="5704713" y="3419094"/>
                  </a:lnTo>
                  <a:cubicBezTo>
                    <a:pt x="5704713" y="3429635"/>
                    <a:pt x="5696204" y="3438144"/>
                    <a:pt x="5685663" y="3438144"/>
                  </a:cubicBezTo>
                  <a:lnTo>
                    <a:pt x="19050" y="3438144"/>
                  </a:lnTo>
                  <a:cubicBezTo>
                    <a:pt x="8509" y="3438144"/>
                    <a:pt x="0" y="3429635"/>
                    <a:pt x="0" y="3419094"/>
                  </a:cubicBezTo>
                  <a:lnTo>
                    <a:pt x="0" y="19050"/>
                  </a:lnTo>
                  <a:cubicBezTo>
                    <a:pt x="0" y="8509"/>
                    <a:pt x="8509" y="0"/>
                    <a:pt x="19050" y="0"/>
                  </a:cubicBezTo>
                  <a:moveTo>
                    <a:pt x="19050" y="38100"/>
                  </a:moveTo>
                  <a:lnTo>
                    <a:pt x="19050" y="19050"/>
                  </a:lnTo>
                  <a:lnTo>
                    <a:pt x="38100" y="19050"/>
                  </a:lnTo>
                  <a:lnTo>
                    <a:pt x="38100" y="3419094"/>
                  </a:lnTo>
                  <a:lnTo>
                    <a:pt x="19050" y="3419094"/>
                  </a:lnTo>
                  <a:lnTo>
                    <a:pt x="19050" y="3400044"/>
                  </a:lnTo>
                  <a:lnTo>
                    <a:pt x="5685663" y="3400044"/>
                  </a:lnTo>
                  <a:lnTo>
                    <a:pt x="5685663" y="3419094"/>
                  </a:lnTo>
                  <a:lnTo>
                    <a:pt x="5666613" y="3419094"/>
                  </a:lnTo>
                  <a:lnTo>
                    <a:pt x="5666613" y="19050"/>
                  </a:lnTo>
                  <a:lnTo>
                    <a:pt x="5685663" y="19050"/>
                  </a:lnTo>
                  <a:lnTo>
                    <a:pt x="5685663" y="38100"/>
                  </a:lnTo>
                  <a:lnTo>
                    <a:pt x="19050" y="38100"/>
                  </a:lnTo>
                  <a:close/>
                </a:path>
              </a:pathLst>
            </a:custGeom>
            <a:solidFill>
              <a:srgbClr val="FFFFFF"/>
            </a:solidFill>
            <a:ln w="12700">
              <a:solidFill>
                <a:srgbClr val="000000"/>
              </a:solidFill>
            </a:ln>
          </p:spPr>
        </p:sp>
      </p:grpSp>
      <p:grpSp>
        <p:nvGrpSpPr>
          <p:cNvPr id="14" name="Group 14"/>
          <p:cNvGrpSpPr/>
          <p:nvPr/>
        </p:nvGrpSpPr>
        <p:grpSpPr>
          <a:xfrm>
            <a:off x="2347654" y="3914229"/>
            <a:ext cx="4278582" cy="2578580"/>
            <a:chOff x="0" y="0"/>
            <a:chExt cx="5704776" cy="3438106"/>
          </a:xfrm>
        </p:grpSpPr>
        <p:sp>
          <p:nvSpPr>
            <p:cNvPr id="15" name="Freeform 15"/>
            <p:cNvSpPr/>
            <p:nvPr/>
          </p:nvSpPr>
          <p:spPr>
            <a:xfrm>
              <a:off x="0" y="0"/>
              <a:ext cx="5704776" cy="3438106"/>
            </a:xfrm>
            <a:custGeom>
              <a:avLst/>
              <a:gdLst/>
              <a:ahLst/>
              <a:cxnLst/>
              <a:rect l="l" t="t" r="r" b="b"/>
              <a:pathLst>
                <a:path w="5704776" h="3438106">
                  <a:moveTo>
                    <a:pt x="0" y="0"/>
                  </a:moveTo>
                  <a:lnTo>
                    <a:pt x="5704776" y="0"/>
                  </a:lnTo>
                  <a:lnTo>
                    <a:pt x="5704776" y="3438106"/>
                  </a:lnTo>
                  <a:lnTo>
                    <a:pt x="0" y="3438106"/>
                  </a:lnTo>
                  <a:close/>
                </a:path>
              </a:pathLst>
            </a:custGeom>
            <a:solidFill>
              <a:srgbClr val="000000">
                <a:alpha val="0"/>
              </a:srgbClr>
            </a:solidFill>
          </p:spPr>
        </p:sp>
        <p:sp>
          <p:nvSpPr>
            <p:cNvPr id="16" name="TextBox 16"/>
            <p:cNvSpPr txBox="1"/>
            <p:nvPr/>
          </p:nvSpPr>
          <p:spPr>
            <a:xfrm>
              <a:off x="0" y="57150"/>
              <a:ext cx="5704776" cy="3380956"/>
            </a:xfrm>
            <a:prstGeom prst="rect">
              <a:avLst/>
            </a:prstGeom>
          </p:spPr>
          <p:txBody>
            <a:bodyPr lIns="0" tIns="0" rIns="0" bIns="0" rtlCol="0" anchor="ctr"/>
            <a:lstStyle/>
            <a:p>
              <a:pPr algn="ctr">
                <a:lnSpc>
                  <a:spcPts val="4860"/>
                </a:lnSpc>
              </a:pPr>
              <a:r>
                <a:rPr lang="en-US" sz="4500">
                  <a:solidFill>
                    <a:srgbClr val="FFFFFF"/>
                  </a:solidFill>
                  <a:latin typeface="Aptos"/>
                  <a:ea typeface="Aptos"/>
                  <a:cs typeface="Aptos"/>
                  <a:sym typeface="Aptos"/>
                </a:rPr>
                <a:t>Analyze major cloud security policies</a:t>
              </a:r>
            </a:p>
          </p:txBody>
        </p:sp>
      </p:grpSp>
      <p:grpSp>
        <p:nvGrpSpPr>
          <p:cNvPr id="17" name="Group 17"/>
          <p:cNvGrpSpPr/>
          <p:nvPr/>
        </p:nvGrpSpPr>
        <p:grpSpPr>
          <a:xfrm>
            <a:off x="7022664" y="3914229"/>
            <a:ext cx="4278582" cy="2578580"/>
            <a:chOff x="0" y="0"/>
            <a:chExt cx="5704776" cy="3438106"/>
          </a:xfrm>
        </p:grpSpPr>
        <p:sp>
          <p:nvSpPr>
            <p:cNvPr id="18" name="Freeform 18"/>
            <p:cNvSpPr/>
            <p:nvPr/>
          </p:nvSpPr>
          <p:spPr>
            <a:xfrm>
              <a:off x="19050" y="19050"/>
              <a:ext cx="5666613" cy="3400044"/>
            </a:xfrm>
            <a:custGeom>
              <a:avLst/>
              <a:gdLst/>
              <a:ahLst/>
              <a:cxnLst/>
              <a:rect l="l" t="t" r="r" b="b"/>
              <a:pathLst>
                <a:path w="5666613" h="3400044">
                  <a:moveTo>
                    <a:pt x="0" y="0"/>
                  </a:moveTo>
                  <a:lnTo>
                    <a:pt x="5666613" y="0"/>
                  </a:lnTo>
                  <a:lnTo>
                    <a:pt x="5666613" y="3400044"/>
                  </a:lnTo>
                  <a:lnTo>
                    <a:pt x="0" y="3400044"/>
                  </a:lnTo>
                  <a:close/>
                </a:path>
              </a:pathLst>
            </a:custGeom>
            <a:solidFill>
              <a:srgbClr val="196B24"/>
            </a:solidFill>
            <a:ln w="12700">
              <a:solidFill>
                <a:srgbClr val="000000"/>
              </a:solidFill>
            </a:ln>
          </p:spPr>
        </p:sp>
        <p:sp>
          <p:nvSpPr>
            <p:cNvPr id="19" name="Freeform 19"/>
            <p:cNvSpPr/>
            <p:nvPr/>
          </p:nvSpPr>
          <p:spPr>
            <a:xfrm>
              <a:off x="0" y="0"/>
              <a:ext cx="5704713" cy="3438144"/>
            </a:xfrm>
            <a:custGeom>
              <a:avLst/>
              <a:gdLst/>
              <a:ahLst/>
              <a:cxnLst/>
              <a:rect l="l" t="t" r="r" b="b"/>
              <a:pathLst>
                <a:path w="5704713" h="3438144">
                  <a:moveTo>
                    <a:pt x="19050" y="0"/>
                  </a:moveTo>
                  <a:lnTo>
                    <a:pt x="5685663" y="0"/>
                  </a:lnTo>
                  <a:cubicBezTo>
                    <a:pt x="5696204" y="0"/>
                    <a:pt x="5704713" y="8509"/>
                    <a:pt x="5704713" y="19050"/>
                  </a:cubicBezTo>
                  <a:lnTo>
                    <a:pt x="5704713" y="3419094"/>
                  </a:lnTo>
                  <a:cubicBezTo>
                    <a:pt x="5704713" y="3429635"/>
                    <a:pt x="5696204" y="3438144"/>
                    <a:pt x="5685663" y="3438144"/>
                  </a:cubicBezTo>
                  <a:lnTo>
                    <a:pt x="19050" y="3438144"/>
                  </a:lnTo>
                  <a:cubicBezTo>
                    <a:pt x="8509" y="3438144"/>
                    <a:pt x="0" y="3429635"/>
                    <a:pt x="0" y="3419094"/>
                  </a:cubicBezTo>
                  <a:lnTo>
                    <a:pt x="0" y="19050"/>
                  </a:lnTo>
                  <a:cubicBezTo>
                    <a:pt x="0" y="8509"/>
                    <a:pt x="8509" y="0"/>
                    <a:pt x="19050" y="0"/>
                  </a:cubicBezTo>
                  <a:moveTo>
                    <a:pt x="19050" y="38100"/>
                  </a:moveTo>
                  <a:lnTo>
                    <a:pt x="19050" y="19050"/>
                  </a:lnTo>
                  <a:lnTo>
                    <a:pt x="38100" y="19050"/>
                  </a:lnTo>
                  <a:lnTo>
                    <a:pt x="38100" y="3419094"/>
                  </a:lnTo>
                  <a:lnTo>
                    <a:pt x="19050" y="3419094"/>
                  </a:lnTo>
                  <a:lnTo>
                    <a:pt x="19050" y="3400044"/>
                  </a:lnTo>
                  <a:lnTo>
                    <a:pt x="5685663" y="3400044"/>
                  </a:lnTo>
                  <a:lnTo>
                    <a:pt x="5685663" y="3419094"/>
                  </a:lnTo>
                  <a:lnTo>
                    <a:pt x="5666613" y="3419094"/>
                  </a:lnTo>
                  <a:lnTo>
                    <a:pt x="5666613" y="19050"/>
                  </a:lnTo>
                  <a:lnTo>
                    <a:pt x="5685663" y="19050"/>
                  </a:lnTo>
                  <a:lnTo>
                    <a:pt x="5685663" y="38100"/>
                  </a:lnTo>
                  <a:lnTo>
                    <a:pt x="19050" y="38100"/>
                  </a:lnTo>
                  <a:close/>
                </a:path>
              </a:pathLst>
            </a:custGeom>
            <a:solidFill>
              <a:srgbClr val="FFFFFF"/>
            </a:solidFill>
            <a:ln w="12700">
              <a:solidFill>
                <a:srgbClr val="000000"/>
              </a:solidFill>
            </a:ln>
          </p:spPr>
        </p:sp>
      </p:grpSp>
      <p:grpSp>
        <p:nvGrpSpPr>
          <p:cNvPr id="20" name="Group 20"/>
          <p:cNvGrpSpPr/>
          <p:nvPr/>
        </p:nvGrpSpPr>
        <p:grpSpPr>
          <a:xfrm>
            <a:off x="7022664" y="3914229"/>
            <a:ext cx="4278582" cy="2578580"/>
            <a:chOff x="0" y="0"/>
            <a:chExt cx="5704776" cy="3438106"/>
          </a:xfrm>
        </p:grpSpPr>
        <p:sp>
          <p:nvSpPr>
            <p:cNvPr id="21" name="Freeform 21"/>
            <p:cNvSpPr/>
            <p:nvPr/>
          </p:nvSpPr>
          <p:spPr>
            <a:xfrm>
              <a:off x="0" y="0"/>
              <a:ext cx="5704776" cy="3438106"/>
            </a:xfrm>
            <a:custGeom>
              <a:avLst/>
              <a:gdLst/>
              <a:ahLst/>
              <a:cxnLst/>
              <a:rect l="l" t="t" r="r" b="b"/>
              <a:pathLst>
                <a:path w="5704776" h="3438106">
                  <a:moveTo>
                    <a:pt x="0" y="0"/>
                  </a:moveTo>
                  <a:lnTo>
                    <a:pt x="5704776" y="0"/>
                  </a:lnTo>
                  <a:lnTo>
                    <a:pt x="5704776" y="3438106"/>
                  </a:lnTo>
                  <a:lnTo>
                    <a:pt x="0" y="3438106"/>
                  </a:lnTo>
                  <a:close/>
                </a:path>
              </a:pathLst>
            </a:custGeom>
            <a:solidFill>
              <a:srgbClr val="000000">
                <a:alpha val="0"/>
              </a:srgbClr>
            </a:solidFill>
          </p:spPr>
        </p:sp>
        <p:sp>
          <p:nvSpPr>
            <p:cNvPr id="22" name="TextBox 22"/>
            <p:cNvSpPr txBox="1"/>
            <p:nvPr/>
          </p:nvSpPr>
          <p:spPr>
            <a:xfrm>
              <a:off x="0" y="57150"/>
              <a:ext cx="5704776" cy="3380956"/>
            </a:xfrm>
            <a:prstGeom prst="rect">
              <a:avLst/>
            </a:prstGeom>
          </p:spPr>
          <p:txBody>
            <a:bodyPr lIns="0" tIns="0" rIns="0" bIns="0" rtlCol="0" anchor="ctr"/>
            <a:lstStyle/>
            <a:p>
              <a:pPr algn="ctr">
                <a:lnSpc>
                  <a:spcPts val="4860"/>
                </a:lnSpc>
              </a:pPr>
              <a:r>
                <a:rPr lang="en-US" sz="4500">
                  <a:solidFill>
                    <a:srgbClr val="FFFFFF"/>
                  </a:solidFill>
                  <a:latin typeface="Aptos"/>
                  <a:ea typeface="Aptos"/>
                  <a:cs typeface="Aptos"/>
                  <a:sym typeface="Aptos"/>
                </a:rPr>
                <a:t>Evaluate governance effectiveness</a:t>
              </a:r>
            </a:p>
          </p:txBody>
        </p:sp>
      </p:grpSp>
      <p:grpSp>
        <p:nvGrpSpPr>
          <p:cNvPr id="23" name="Group 23"/>
          <p:cNvGrpSpPr/>
          <p:nvPr/>
        </p:nvGrpSpPr>
        <p:grpSpPr>
          <a:xfrm>
            <a:off x="11697672" y="3914229"/>
            <a:ext cx="4278582" cy="2578580"/>
            <a:chOff x="0" y="0"/>
            <a:chExt cx="5704776" cy="3438106"/>
          </a:xfrm>
        </p:grpSpPr>
        <p:sp>
          <p:nvSpPr>
            <p:cNvPr id="24" name="Freeform 24"/>
            <p:cNvSpPr/>
            <p:nvPr/>
          </p:nvSpPr>
          <p:spPr>
            <a:xfrm>
              <a:off x="19050" y="19050"/>
              <a:ext cx="5666613" cy="3400044"/>
            </a:xfrm>
            <a:custGeom>
              <a:avLst/>
              <a:gdLst/>
              <a:ahLst/>
              <a:cxnLst/>
              <a:rect l="l" t="t" r="r" b="b"/>
              <a:pathLst>
                <a:path w="5666613" h="3400044">
                  <a:moveTo>
                    <a:pt x="0" y="0"/>
                  </a:moveTo>
                  <a:lnTo>
                    <a:pt x="5666613" y="0"/>
                  </a:lnTo>
                  <a:lnTo>
                    <a:pt x="5666613" y="3400044"/>
                  </a:lnTo>
                  <a:lnTo>
                    <a:pt x="0" y="3400044"/>
                  </a:lnTo>
                  <a:close/>
                </a:path>
              </a:pathLst>
            </a:custGeom>
            <a:solidFill>
              <a:srgbClr val="0F9ED5"/>
            </a:solidFill>
            <a:ln w="12700">
              <a:solidFill>
                <a:srgbClr val="000000"/>
              </a:solidFill>
            </a:ln>
          </p:spPr>
        </p:sp>
        <p:sp>
          <p:nvSpPr>
            <p:cNvPr id="25" name="Freeform 25"/>
            <p:cNvSpPr/>
            <p:nvPr/>
          </p:nvSpPr>
          <p:spPr>
            <a:xfrm>
              <a:off x="0" y="0"/>
              <a:ext cx="5704713" cy="3438144"/>
            </a:xfrm>
            <a:custGeom>
              <a:avLst/>
              <a:gdLst/>
              <a:ahLst/>
              <a:cxnLst/>
              <a:rect l="l" t="t" r="r" b="b"/>
              <a:pathLst>
                <a:path w="5704713" h="3438144">
                  <a:moveTo>
                    <a:pt x="19050" y="0"/>
                  </a:moveTo>
                  <a:lnTo>
                    <a:pt x="5685663" y="0"/>
                  </a:lnTo>
                  <a:cubicBezTo>
                    <a:pt x="5696204" y="0"/>
                    <a:pt x="5704713" y="8509"/>
                    <a:pt x="5704713" y="19050"/>
                  </a:cubicBezTo>
                  <a:lnTo>
                    <a:pt x="5704713" y="3419094"/>
                  </a:lnTo>
                  <a:cubicBezTo>
                    <a:pt x="5704713" y="3429635"/>
                    <a:pt x="5696204" y="3438144"/>
                    <a:pt x="5685663" y="3438144"/>
                  </a:cubicBezTo>
                  <a:lnTo>
                    <a:pt x="19050" y="3438144"/>
                  </a:lnTo>
                  <a:cubicBezTo>
                    <a:pt x="8509" y="3438144"/>
                    <a:pt x="0" y="3429635"/>
                    <a:pt x="0" y="3419094"/>
                  </a:cubicBezTo>
                  <a:lnTo>
                    <a:pt x="0" y="19050"/>
                  </a:lnTo>
                  <a:cubicBezTo>
                    <a:pt x="0" y="8509"/>
                    <a:pt x="8509" y="0"/>
                    <a:pt x="19050" y="0"/>
                  </a:cubicBezTo>
                  <a:moveTo>
                    <a:pt x="19050" y="38100"/>
                  </a:moveTo>
                  <a:lnTo>
                    <a:pt x="19050" y="19050"/>
                  </a:lnTo>
                  <a:lnTo>
                    <a:pt x="38100" y="19050"/>
                  </a:lnTo>
                  <a:lnTo>
                    <a:pt x="38100" y="3419094"/>
                  </a:lnTo>
                  <a:lnTo>
                    <a:pt x="19050" y="3419094"/>
                  </a:lnTo>
                  <a:lnTo>
                    <a:pt x="19050" y="3400044"/>
                  </a:lnTo>
                  <a:lnTo>
                    <a:pt x="5685663" y="3400044"/>
                  </a:lnTo>
                  <a:lnTo>
                    <a:pt x="5685663" y="3419094"/>
                  </a:lnTo>
                  <a:lnTo>
                    <a:pt x="5666613" y="3419094"/>
                  </a:lnTo>
                  <a:lnTo>
                    <a:pt x="5666613" y="19050"/>
                  </a:lnTo>
                  <a:lnTo>
                    <a:pt x="5685663" y="19050"/>
                  </a:lnTo>
                  <a:lnTo>
                    <a:pt x="5685663" y="38100"/>
                  </a:lnTo>
                  <a:lnTo>
                    <a:pt x="19050" y="38100"/>
                  </a:lnTo>
                  <a:close/>
                </a:path>
              </a:pathLst>
            </a:custGeom>
            <a:solidFill>
              <a:srgbClr val="FFFFFF"/>
            </a:solidFill>
            <a:ln w="12700">
              <a:solidFill>
                <a:srgbClr val="000000"/>
              </a:solidFill>
            </a:ln>
          </p:spPr>
        </p:sp>
      </p:grpSp>
      <p:grpSp>
        <p:nvGrpSpPr>
          <p:cNvPr id="26" name="Group 26"/>
          <p:cNvGrpSpPr/>
          <p:nvPr/>
        </p:nvGrpSpPr>
        <p:grpSpPr>
          <a:xfrm>
            <a:off x="11697672" y="3914229"/>
            <a:ext cx="4278582" cy="2578580"/>
            <a:chOff x="0" y="0"/>
            <a:chExt cx="5704776" cy="3438106"/>
          </a:xfrm>
        </p:grpSpPr>
        <p:sp>
          <p:nvSpPr>
            <p:cNvPr id="27" name="Freeform 27"/>
            <p:cNvSpPr/>
            <p:nvPr/>
          </p:nvSpPr>
          <p:spPr>
            <a:xfrm>
              <a:off x="0" y="0"/>
              <a:ext cx="5704776" cy="3438106"/>
            </a:xfrm>
            <a:custGeom>
              <a:avLst/>
              <a:gdLst/>
              <a:ahLst/>
              <a:cxnLst/>
              <a:rect l="l" t="t" r="r" b="b"/>
              <a:pathLst>
                <a:path w="5704776" h="3438106">
                  <a:moveTo>
                    <a:pt x="0" y="0"/>
                  </a:moveTo>
                  <a:lnTo>
                    <a:pt x="5704776" y="0"/>
                  </a:lnTo>
                  <a:lnTo>
                    <a:pt x="5704776" y="3438106"/>
                  </a:lnTo>
                  <a:lnTo>
                    <a:pt x="0" y="3438106"/>
                  </a:lnTo>
                  <a:close/>
                </a:path>
              </a:pathLst>
            </a:custGeom>
            <a:solidFill>
              <a:srgbClr val="000000">
                <a:alpha val="0"/>
              </a:srgbClr>
            </a:solidFill>
          </p:spPr>
        </p:sp>
        <p:sp>
          <p:nvSpPr>
            <p:cNvPr id="28" name="TextBox 28"/>
            <p:cNvSpPr txBox="1"/>
            <p:nvPr/>
          </p:nvSpPr>
          <p:spPr>
            <a:xfrm>
              <a:off x="0" y="57150"/>
              <a:ext cx="5704776" cy="3380956"/>
            </a:xfrm>
            <a:prstGeom prst="rect">
              <a:avLst/>
            </a:prstGeom>
          </p:spPr>
          <p:txBody>
            <a:bodyPr lIns="0" tIns="0" rIns="0" bIns="0" rtlCol="0" anchor="ctr"/>
            <a:lstStyle/>
            <a:p>
              <a:pPr algn="ctr">
                <a:lnSpc>
                  <a:spcPts val="4860"/>
                </a:lnSpc>
              </a:pPr>
              <a:r>
                <a:rPr lang="en-US" sz="4500">
                  <a:solidFill>
                    <a:srgbClr val="FFFFFF"/>
                  </a:solidFill>
                  <a:latin typeface="Aptos"/>
                  <a:ea typeface="Aptos"/>
                  <a:cs typeface="Aptos"/>
                  <a:sym typeface="Aptos"/>
                </a:rPr>
                <a:t>Measure compliance improvement</a:t>
              </a:r>
            </a:p>
          </p:txBody>
        </p:sp>
      </p:grpSp>
      <p:grpSp>
        <p:nvGrpSpPr>
          <p:cNvPr id="29" name="Group 29"/>
          <p:cNvGrpSpPr/>
          <p:nvPr/>
        </p:nvGrpSpPr>
        <p:grpSpPr>
          <a:xfrm>
            <a:off x="2347654" y="6889234"/>
            <a:ext cx="4278582" cy="2578580"/>
            <a:chOff x="0" y="0"/>
            <a:chExt cx="5704776" cy="3438106"/>
          </a:xfrm>
        </p:grpSpPr>
        <p:sp>
          <p:nvSpPr>
            <p:cNvPr id="30" name="Freeform 30"/>
            <p:cNvSpPr/>
            <p:nvPr/>
          </p:nvSpPr>
          <p:spPr>
            <a:xfrm>
              <a:off x="19050" y="19050"/>
              <a:ext cx="5666613" cy="3400044"/>
            </a:xfrm>
            <a:custGeom>
              <a:avLst/>
              <a:gdLst/>
              <a:ahLst/>
              <a:cxnLst/>
              <a:rect l="l" t="t" r="r" b="b"/>
              <a:pathLst>
                <a:path w="5666613" h="3400044">
                  <a:moveTo>
                    <a:pt x="0" y="0"/>
                  </a:moveTo>
                  <a:lnTo>
                    <a:pt x="5666613" y="0"/>
                  </a:lnTo>
                  <a:lnTo>
                    <a:pt x="5666613" y="3400044"/>
                  </a:lnTo>
                  <a:lnTo>
                    <a:pt x="0" y="3400044"/>
                  </a:lnTo>
                  <a:close/>
                </a:path>
              </a:pathLst>
            </a:custGeom>
            <a:solidFill>
              <a:srgbClr val="A02B93"/>
            </a:solidFill>
            <a:ln w="12700">
              <a:solidFill>
                <a:srgbClr val="000000"/>
              </a:solidFill>
            </a:ln>
          </p:spPr>
        </p:sp>
        <p:sp>
          <p:nvSpPr>
            <p:cNvPr id="31" name="Freeform 31"/>
            <p:cNvSpPr/>
            <p:nvPr/>
          </p:nvSpPr>
          <p:spPr>
            <a:xfrm>
              <a:off x="0" y="0"/>
              <a:ext cx="5704713" cy="3438144"/>
            </a:xfrm>
            <a:custGeom>
              <a:avLst/>
              <a:gdLst/>
              <a:ahLst/>
              <a:cxnLst/>
              <a:rect l="l" t="t" r="r" b="b"/>
              <a:pathLst>
                <a:path w="5704713" h="3438144">
                  <a:moveTo>
                    <a:pt x="19050" y="0"/>
                  </a:moveTo>
                  <a:lnTo>
                    <a:pt x="5685663" y="0"/>
                  </a:lnTo>
                  <a:cubicBezTo>
                    <a:pt x="5696204" y="0"/>
                    <a:pt x="5704713" y="8509"/>
                    <a:pt x="5704713" y="19050"/>
                  </a:cubicBezTo>
                  <a:lnTo>
                    <a:pt x="5704713" y="3419094"/>
                  </a:lnTo>
                  <a:cubicBezTo>
                    <a:pt x="5704713" y="3429635"/>
                    <a:pt x="5696204" y="3438144"/>
                    <a:pt x="5685663" y="3438144"/>
                  </a:cubicBezTo>
                  <a:lnTo>
                    <a:pt x="19050" y="3438144"/>
                  </a:lnTo>
                  <a:cubicBezTo>
                    <a:pt x="8509" y="3438144"/>
                    <a:pt x="0" y="3429635"/>
                    <a:pt x="0" y="3419094"/>
                  </a:cubicBezTo>
                  <a:lnTo>
                    <a:pt x="0" y="19050"/>
                  </a:lnTo>
                  <a:cubicBezTo>
                    <a:pt x="0" y="8509"/>
                    <a:pt x="8509" y="0"/>
                    <a:pt x="19050" y="0"/>
                  </a:cubicBezTo>
                  <a:moveTo>
                    <a:pt x="19050" y="38100"/>
                  </a:moveTo>
                  <a:lnTo>
                    <a:pt x="19050" y="19050"/>
                  </a:lnTo>
                  <a:lnTo>
                    <a:pt x="38100" y="19050"/>
                  </a:lnTo>
                  <a:lnTo>
                    <a:pt x="38100" y="3419094"/>
                  </a:lnTo>
                  <a:lnTo>
                    <a:pt x="19050" y="3419094"/>
                  </a:lnTo>
                  <a:lnTo>
                    <a:pt x="19050" y="3400044"/>
                  </a:lnTo>
                  <a:lnTo>
                    <a:pt x="5685663" y="3400044"/>
                  </a:lnTo>
                  <a:lnTo>
                    <a:pt x="5685663" y="3419094"/>
                  </a:lnTo>
                  <a:lnTo>
                    <a:pt x="5666613" y="3419094"/>
                  </a:lnTo>
                  <a:lnTo>
                    <a:pt x="5666613" y="19050"/>
                  </a:lnTo>
                  <a:lnTo>
                    <a:pt x="5685663" y="19050"/>
                  </a:lnTo>
                  <a:lnTo>
                    <a:pt x="5685663" y="38100"/>
                  </a:lnTo>
                  <a:lnTo>
                    <a:pt x="19050" y="38100"/>
                  </a:lnTo>
                  <a:close/>
                </a:path>
              </a:pathLst>
            </a:custGeom>
            <a:solidFill>
              <a:srgbClr val="FFFFFF"/>
            </a:solidFill>
            <a:ln w="12700">
              <a:solidFill>
                <a:srgbClr val="000000"/>
              </a:solidFill>
            </a:ln>
          </p:spPr>
        </p:sp>
      </p:grpSp>
      <p:grpSp>
        <p:nvGrpSpPr>
          <p:cNvPr id="32" name="Group 32"/>
          <p:cNvGrpSpPr/>
          <p:nvPr/>
        </p:nvGrpSpPr>
        <p:grpSpPr>
          <a:xfrm>
            <a:off x="2347654" y="6889234"/>
            <a:ext cx="4278582" cy="2578580"/>
            <a:chOff x="0" y="0"/>
            <a:chExt cx="5704776" cy="3438106"/>
          </a:xfrm>
        </p:grpSpPr>
        <p:sp>
          <p:nvSpPr>
            <p:cNvPr id="33" name="Freeform 33"/>
            <p:cNvSpPr/>
            <p:nvPr/>
          </p:nvSpPr>
          <p:spPr>
            <a:xfrm>
              <a:off x="0" y="0"/>
              <a:ext cx="5704776" cy="3438106"/>
            </a:xfrm>
            <a:custGeom>
              <a:avLst/>
              <a:gdLst/>
              <a:ahLst/>
              <a:cxnLst/>
              <a:rect l="l" t="t" r="r" b="b"/>
              <a:pathLst>
                <a:path w="5704776" h="3438106">
                  <a:moveTo>
                    <a:pt x="0" y="0"/>
                  </a:moveTo>
                  <a:lnTo>
                    <a:pt x="5704776" y="0"/>
                  </a:lnTo>
                  <a:lnTo>
                    <a:pt x="5704776" y="3438106"/>
                  </a:lnTo>
                  <a:lnTo>
                    <a:pt x="0" y="3438106"/>
                  </a:lnTo>
                  <a:close/>
                </a:path>
              </a:pathLst>
            </a:custGeom>
            <a:solidFill>
              <a:srgbClr val="000000">
                <a:alpha val="0"/>
              </a:srgbClr>
            </a:solidFill>
          </p:spPr>
        </p:sp>
        <p:sp>
          <p:nvSpPr>
            <p:cNvPr id="34" name="TextBox 34"/>
            <p:cNvSpPr txBox="1"/>
            <p:nvPr/>
          </p:nvSpPr>
          <p:spPr>
            <a:xfrm>
              <a:off x="0" y="57150"/>
              <a:ext cx="5704776" cy="3380956"/>
            </a:xfrm>
            <a:prstGeom prst="rect">
              <a:avLst/>
            </a:prstGeom>
          </p:spPr>
          <p:txBody>
            <a:bodyPr lIns="0" tIns="0" rIns="0" bIns="0" rtlCol="0" anchor="ctr"/>
            <a:lstStyle/>
            <a:p>
              <a:pPr algn="ctr">
                <a:lnSpc>
                  <a:spcPts val="4860"/>
                </a:lnSpc>
              </a:pPr>
              <a:r>
                <a:rPr lang="en-US" sz="4500">
                  <a:solidFill>
                    <a:srgbClr val="FFFFFF"/>
                  </a:solidFill>
                  <a:latin typeface="Aptos"/>
                  <a:ea typeface="Aptos"/>
                  <a:cs typeface="Aptos"/>
                  <a:sym typeface="Aptos"/>
                </a:rPr>
                <a:t>Identify policy gaps and risks</a:t>
              </a:r>
            </a:p>
          </p:txBody>
        </p:sp>
      </p:grpSp>
      <p:grpSp>
        <p:nvGrpSpPr>
          <p:cNvPr id="35" name="Group 35"/>
          <p:cNvGrpSpPr/>
          <p:nvPr/>
        </p:nvGrpSpPr>
        <p:grpSpPr>
          <a:xfrm>
            <a:off x="7022664" y="6889234"/>
            <a:ext cx="4278582" cy="2578580"/>
            <a:chOff x="0" y="0"/>
            <a:chExt cx="5704776" cy="3438106"/>
          </a:xfrm>
        </p:grpSpPr>
        <p:sp>
          <p:nvSpPr>
            <p:cNvPr id="36" name="Freeform 36"/>
            <p:cNvSpPr/>
            <p:nvPr/>
          </p:nvSpPr>
          <p:spPr>
            <a:xfrm>
              <a:off x="19050" y="19050"/>
              <a:ext cx="5666613" cy="3400044"/>
            </a:xfrm>
            <a:custGeom>
              <a:avLst/>
              <a:gdLst/>
              <a:ahLst/>
              <a:cxnLst/>
              <a:rect l="l" t="t" r="r" b="b"/>
              <a:pathLst>
                <a:path w="5666613" h="3400044">
                  <a:moveTo>
                    <a:pt x="0" y="0"/>
                  </a:moveTo>
                  <a:lnTo>
                    <a:pt x="5666613" y="0"/>
                  </a:lnTo>
                  <a:lnTo>
                    <a:pt x="5666613" y="3400044"/>
                  </a:lnTo>
                  <a:lnTo>
                    <a:pt x="0" y="3400044"/>
                  </a:lnTo>
                  <a:close/>
                </a:path>
              </a:pathLst>
            </a:custGeom>
            <a:solidFill>
              <a:srgbClr val="4EA72E"/>
            </a:solidFill>
            <a:ln w="12700">
              <a:solidFill>
                <a:srgbClr val="000000"/>
              </a:solidFill>
            </a:ln>
          </p:spPr>
        </p:sp>
        <p:sp>
          <p:nvSpPr>
            <p:cNvPr id="37" name="Freeform 37"/>
            <p:cNvSpPr/>
            <p:nvPr/>
          </p:nvSpPr>
          <p:spPr>
            <a:xfrm>
              <a:off x="0" y="0"/>
              <a:ext cx="5704713" cy="3438144"/>
            </a:xfrm>
            <a:custGeom>
              <a:avLst/>
              <a:gdLst/>
              <a:ahLst/>
              <a:cxnLst/>
              <a:rect l="l" t="t" r="r" b="b"/>
              <a:pathLst>
                <a:path w="5704713" h="3438144">
                  <a:moveTo>
                    <a:pt x="19050" y="0"/>
                  </a:moveTo>
                  <a:lnTo>
                    <a:pt x="5685663" y="0"/>
                  </a:lnTo>
                  <a:cubicBezTo>
                    <a:pt x="5696204" y="0"/>
                    <a:pt x="5704713" y="8509"/>
                    <a:pt x="5704713" y="19050"/>
                  </a:cubicBezTo>
                  <a:lnTo>
                    <a:pt x="5704713" y="3419094"/>
                  </a:lnTo>
                  <a:cubicBezTo>
                    <a:pt x="5704713" y="3429635"/>
                    <a:pt x="5696204" y="3438144"/>
                    <a:pt x="5685663" y="3438144"/>
                  </a:cubicBezTo>
                  <a:lnTo>
                    <a:pt x="19050" y="3438144"/>
                  </a:lnTo>
                  <a:cubicBezTo>
                    <a:pt x="8509" y="3438144"/>
                    <a:pt x="0" y="3429635"/>
                    <a:pt x="0" y="3419094"/>
                  </a:cubicBezTo>
                  <a:lnTo>
                    <a:pt x="0" y="19050"/>
                  </a:lnTo>
                  <a:cubicBezTo>
                    <a:pt x="0" y="8509"/>
                    <a:pt x="8509" y="0"/>
                    <a:pt x="19050" y="0"/>
                  </a:cubicBezTo>
                  <a:moveTo>
                    <a:pt x="19050" y="38100"/>
                  </a:moveTo>
                  <a:lnTo>
                    <a:pt x="19050" y="19050"/>
                  </a:lnTo>
                  <a:lnTo>
                    <a:pt x="38100" y="19050"/>
                  </a:lnTo>
                  <a:lnTo>
                    <a:pt x="38100" y="3419094"/>
                  </a:lnTo>
                  <a:lnTo>
                    <a:pt x="19050" y="3419094"/>
                  </a:lnTo>
                  <a:lnTo>
                    <a:pt x="19050" y="3400044"/>
                  </a:lnTo>
                  <a:lnTo>
                    <a:pt x="5685663" y="3400044"/>
                  </a:lnTo>
                  <a:lnTo>
                    <a:pt x="5685663" y="3419094"/>
                  </a:lnTo>
                  <a:lnTo>
                    <a:pt x="5666613" y="3419094"/>
                  </a:lnTo>
                  <a:lnTo>
                    <a:pt x="5666613" y="19050"/>
                  </a:lnTo>
                  <a:lnTo>
                    <a:pt x="5685663" y="19050"/>
                  </a:lnTo>
                  <a:lnTo>
                    <a:pt x="5685663" y="38100"/>
                  </a:lnTo>
                  <a:lnTo>
                    <a:pt x="19050" y="38100"/>
                  </a:lnTo>
                  <a:close/>
                </a:path>
              </a:pathLst>
            </a:custGeom>
            <a:solidFill>
              <a:srgbClr val="FFFFFF"/>
            </a:solidFill>
            <a:ln w="12700">
              <a:solidFill>
                <a:srgbClr val="000000"/>
              </a:solidFill>
            </a:ln>
          </p:spPr>
        </p:sp>
      </p:grpSp>
      <p:grpSp>
        <p:nvGrpSpPr>
          <p:cNvPr id="38" name="Group 38"/>
          <p:cNvGrpSpPr/>
          <p:nvPr/>
        </p:nvGrpSpPr>
        <p:grpSpPr>
          <a:xfrm>
            <a:off x="7022664" y="6889234"/>
            <a:ext cx="4278582" cy="2578580"/>
            <a:chOff x="0" y="0"/>
            <a:chExt cx="5704776" cy="3438106"/>
          </a:xfrm>
        </p:grpSpPr>
        <p:sp>
          <p:nvSpPr>
            <p:cNvPr id="39" name="Freeform 39"/>
            <p:cNvSpPr/>
            <p:nvPr/>
          </p:nvSpPr>
          <p:spPr>
            <a:xfrm>
              <a:off x="0" y="0"/>
              <a:ext cx="5704776" cy="3438106"/>
            </a:xfrm>
            <a:custGeom>
              <a:avLst/>
              <a:gdLst/>
              <a:ahLst/>
              <a:cxnLst/>
              <a:rect l="l" t="t" r="r" b="b"/>
              <a:pathLst>
                <a:path w="5704776" h="3438106">
                  <a:moveTo>
                    <a:pt x="0" y="0"/>
                  </a:moveTo>
                  <a:lnTo>
                    <a:pt x="5704776" y="0"/>
                  </a:lnTo>
                  <a:lnTo>
                    <a:pt x="5704776" y="3438106"/>
                  </a:lnTo>
                  <a:lnTo>
                    <a:pt x="0" y="3438106"/>
                  </a:lnTo>
                  <a:close/>
                </a:path>
              </a:pathLst>
            </a:custGeom>
            <a:solidFill>
              <a:srgbClr val="000000">
                <a:alpha val="0"/>
              </a:srgbClr>
            </a:solidFill>
          </p:spPr>
        </p:sp>
        <p:sp>
          <p:nvSpPr>
            <p:cNvPr id="40" name="TextBox 40"/>
            <p:cNvSpPr txBox="1"/>
            <p:nvPr/>
          </p:nvSpPr>
          <p:spPr>
            <a:xfrm>
              <a:off x="0" y="57150"/>
              <a:ext cx="5704776" cy="3380956"/>
            </a:xfrm>
            <a:prstGeom prst="rect">
              <a:avLst/>
            </a:prstGeom>
          </p:spPr>
          <p:txBody>
            <a:bodyPr lIns="0" tIns="0" rIns="0" bIns="0" rtlCol="0" anchor="ctr"/>
            <a:lstStyle/>
            <a:p>
              <a:pPr algn="ctr">
                <a:lnSpc>
                  <a:spcPts val="4860"/>
                </a:lnSpc>
              </a:pPr>
              <a:r>
                <a:rPr lang="en-US" sz="4500">
                  <a:solidFill>
                    <a:srgbClr val="FFFFFF"/>
                  </a:solidFill>
                  <a:latin typeface="Aptos"/>
                  <a:ea typeface="Aptos"/>
                  <a:cs typeface="Aptos"/>
                  <a:sym typeface="Aptos"/>
                </a:rPr>
                <a:t>Propose improvement model</a:t>
              </a:r>
            </a:p>
          </p:txBody>
        </p:sp>
      </p:grpSp>
      <p:sp>
        <p:nvSpPr>
          <p:cNvPr id="41" name="Freeform 41"/>
          <p:cNvSpPr/>
          <p:nvPr/>
        </p:nvSpPr>
        <p:spPr>
          <a:xfrm>
            <a:off x="12124229" y="6784092"/>
            <a:ext cx="3169951" cy="2788864"/>
          </a:xfrm>
          <a:custGeom>
            <a:avLst/>
            <a:gdLst/>
            <a:ahLst/>
            <a:cxnLst/>
            <a:rect l="l" t="t" r="r" b="b"/>
            <a:pathLst>
              <a:path w="3169951" h="2788864">
                <a:moveTo>
                  <a:pt x="0" y="0"/>
                </a:moveTo>
                <a:lnTo>
                  <a:pt x="3169950" y="0"/>
                </a:lnTo>
                <a:lnTo>
                  <a:pt x="3169950" y="2788864"/>
                </a:lnTo>
                <a:lnTo>
                  <a:pt x="0" y="2788864"/>
                </a:lnTo>
                <a:lnTo>
                  <a:pt x="0" y="0"/>
                </a:lnTo>
                <a:close/>
              </a:path>
            </a:pathLst>
          </a:custGeom>
          <a:blipFill>
            <a:blip r:embed="rId3"/>
            <a:stretch>
              <a:fillRect/>
            </a:stretch>
          </a:blipFill>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 y="0"/>
            <a:ext cx="18287997" cy="2363932"/>
            <a:chOff x="0" y="0"/>
            <a:chExt cx="24383996" cy="3151910"/>
          </a:xfrm>
        </p:grpSpPr>
        <p:sp>
          <p:nvSpPr>
            <p:cNvPr id="3" name="Freeform 3"/>
            <p:cNvSpPr/>
            <p:nvPr/>
          </p:nvSpPr>
          <p:spPr>
            <a:xfrm>
              <a:off x="0" y="0"/>
              <a:ext cx="24384000" cy="3151886"/>
            </a:xfrm>
            <a:custGeom>
              <a:avLst/>
              <a:gdLst/>
              <a:ahLst/>
              <a:cxnLst/>
              <a:rect l="l" t="t" r="r" b="b"/>
              <a:pathLst>
                <a:path w="24384000" h="3151886">
                  <a:moveTo>
                    <a:pt x="24384000" y="0"/>
                  </a:moveTo>
                  <a:lnTo>
                    <a:pt x="0" y="0"/>
                  </a:lnTo>
                  <a:lnTo>
                    <a:pt x="0" y="3151886"/>
                  </a:lnTo>
                  <a:lnTo>
                    <a:pt x="24384000" y="3151886"/>
                  </a:lnTo>
                  <a:close/>
                </a:path>
              </a:pathLst>
            </a:custGeom>
            <a:gradFill rotWithShape="1">
              <a:gsLst>
                <a:gs pos="0">
                  <a:srgbClr val="000000">
                    <a:alpha val="96000"/>
                  </a:srgbClr>
                </a:gs>
                <a:gs pos="100000">
                  <a:srgbClr val="104862">
                    <a:alpha val="100000"/>
                  </a:srgbClr>
                </a:gs>
              </a:gsLst>
              <a:lin ang="8400000"/>
            </a:gradFill>
          </p:spPr>
        </p:sp>
      </p:grpSp>
      <p:grpSp>
        <p:nvGrpSpPr>
          <p:cNvPr id="4" name="Group 4"/>
          <p:cNvGrpSpPr/>
          <p:nvPr/>
        </p:nvGrpSpPr>
        <p:grpSpPr>
          <a:xfrm rot="-10800000">
            <a:off x="12193286" y="0"/>
            <a:ext cx="6094714" cy="2364618"/>
            <a:chOff x="0" y="0"/>
            <a:chExt cx="8126286" cy="3152824"/>
          </a:xfrm>
        </p:grpSpPr>
        <p:sp>
          <p:nvSpPr>
            <p:cNvPr id="5" name="Freeform 5"/>
            <p:cNvSpPr/>
            <p:nvPr/>
          </p:nvSpPr>
          <p:spPr>
            <a:xfrm>
              <a:off x="0" y="0"/>
              <a:ext cx="8126349" cy="3152775"/>
            </a:xfrm>
            <a:custGeom>
              <a:avLst/>
              <a:gdLst/>
              <a:ahLst/>
              <a:cxnLst/>
              <a:rect l="l" t="t" r="r" b="b"/>
              <a:pathLst>
                <a:path w="8126349" h="3152775">
                  <a:moveTo>
                    <a:pt x="8126349" y="0"/>
                  </a:moveTo>
                  <a:lnTo>
                    <a:pt x="0" y="0"/>
                  </a:lnTo>
                  <a:lnTo>
                    <a:pt x="0" y="3152775"/>
                  </a:lnTo>
                  <a:lnTo>
                    <a:pt x="8126349" y="3152775"/>
                  </a:lnTo>
                  <a:close/>
                </a:path>
              </a:pathLst>
            </a:custGeom>
            <a:gradFill rotWithShape="1">
              <a:gsLst>
                <a:gs pos="19000">
                  <a:srgbClr val="0B3041">
                    <a:alpha val="68000"/>
                  </a:srgbClr>
                </a:gs>
                <a:gs pos="100000">
                  <a:srgbClr val="156082">
                    <a:alpha val="79000"/>
                  </a:srgbClr>
                </a:gs>
              </a:gsLst>
              <a:lin ang="8400000"/>
            </a:gradFill>
          </p:spPr>
        </p:sp>
      </p:grpSp>
      <p:grpSp>
        <p:nvGrpSpPr>
          <p:cNvPr id="6" name="Group 6"/>
          <p:cNvGrpSpPr/>
          <p:nvPr/>
        </p:nvGrpSpPr>
        <p:grpSpPr>
          <a:xfrm rot="5400000">
            <a:off x="7961665" y="-7961667"/>
            <a:ext cx="2364669" cy="18288003"/>
            <a:chOff x="0" y="0"/>
            <a:chExt cx="3152892" cy="24384004"/>
          </a:xfrm>
        </p:grpSpPr>
        <p:sp>
          <p:nvSpPr>
            <p:cNvPr id="7" name="Freeform 7"/>
            <p:cNvSpPr/>
            <p:nvPr/>
          </p:nvSpPr>
          <p:spPr>
            <a:xfrm>
              <a:off x="0" y="0"/>
              <a:ext cx="3152902" cy="24384000"/>
            </a:xfrm>
            <a:custGeom>
              <a:avLst/>
              <a:gdLst/>
              <a:ahLst/>
              <a:cxnLst/>
              <a:rect l="l" t="t" r="r" b="b"/>
              <a:pathLst>
                <a:path w="3152902" h="24384000">
                  <a:moveTo>
                    <a:pt x="0" y="0"/>
                  </a:moveTo>
                  <a:lnTo>
                    <a:pt x="3152902" y="0"/>
                  </a:lnTo>
                  <a:lnTo>
                    <a:pt x="3152902" y="24384000"/>
                  </a:lnTo>
                  <a:lnTo>
                    <a:pt x="0" y="24384000"/>
                  </a:lnTo>
                  <a:close/>
                </a:path>
              </a:pathLst>
            </a:custGeom>
            <a:gradFill rotWithShape="1">
              <a:gsLst>
                <a:gs pos="23000">
                  <a:srgbClr val="156082">
                    <a:alpha val="0"/>
                  </a:srgbClr>
                </a:gs>
                <a:gs pos="99000">
                  <a:srgbClr val="000000">
                    <a:alpha val="74000"/>
                  </a:srgbClr>
                </a:gs>
              </a:gsLst>
              <a:lin ang="15000000"/>
            </a:gradFill>
          </p:spPr>
        </p:sp>
      </p:grpSp>
      <p:grpSp>
        <p:nvGrpSpPr>
          <p:cNvPr id="8" name="Group 8"/>
          <p:cNvGrpSpPr/>
          <p:nvPr/>
        </p:nvGrpSpPr>
        <p:grpSpPr>
          <a:xfrm>
            <a:off x="2057396" y="523297"/>
            <a:ext cx="15066034" cy="1316594"/>
            <a:chOff x="0" y="0"/>
            <a:chExt cx="20088046" cy="1755458"/>
          </a:xfrm>
        </p:grpSpPr>
        <p:sp>
          <p:nvSpPr>
            <p:cNvPr id="9" name="Freeform 9"/>
            <p:cNvSpPr/>
            <p:nvPr/>
          </p:nvSpPr>
          <p:spPr>
            <a:xfrm>
              <a:off x="0" y="0"/>
              <a:ext cx="20088047" cy="1755458"/>
            </a:xfrm>
            <a:custGeom>
              <a:avLst/>
              <a:gdLst/>
              <a:ahLst/>
              <a:cxnLst/>
              <a:rect l="l" t="t" r="r" b="b"/>
              <a:pathLst>
                <a:path w="20088047" h="1755458">
                  <a:moveTo>
                    <a:pt x="0" y="0"/>
                  </a:moveTo>
                  <a:lnTo>
                    <a:pt x="20088047" y="0"/>
                  </a:lnTo>
                  <a:lnTo>
                    <a:pt x="20088047" y="1755458"/>
                  </a:lnTo>
                  <a:lnTo>
                    <a:pt x="0" y="1755458"/>
                  </a:lnTo>
                  <a:close/>
                </a:path>
              </a:pathLst>
            </a:custGeom>
            <a:solidFill>
              <a:srgbClr val="000000">
                <a:alpha val="0"/>
              </a:srgbClr>
            </a:solidFill>
          </p:spPr>
        </p:sp>
        <p:sp>
          <p:nvSpPr>
            <p:cNvPr id="10" name="TextBox 10"/>
            <p:cNvSpPr txBox="1"/>
            <p:nvPr/>
          </p:nvSpPr>
          <p:spPr>
            <a:xfrm>
              <a:off x="0" y="66675"/>
              <a:ext cx="20088046" cy="1688783"/>
            </a:xfrm>
            <a:prstGeom prst="rect">
              <a:avLst/>
            </a:prstGeom>
          </p:spPr>
          <p:txBody>
            <a:bodyPr lIns="0" tIns="0" rIns="0" bIns="0" rtlCol="0" anchor="ctr"/>
            <a:lstStyle/>
            <a:p>
              <a:pPr algn="l">
                <a:lnSpc>
                  <a:spcPts val="6480"/>
                </a:lnSpc>
              </a:pPr>
              <a:r>
                <a:rPr lang="en-US" sz="6000" b="1">
                  <a:solidFill>
                    <a:srgbClr val="FFFFFF"/>
                  </a:solidFill>
                  <a:latin typeface="Aptos Bold"/>
                  <a:ea typeface="Aptos Bold"/>
                  <a:cs typeface="Aptos Bold"/>
                  <a:sym typeface="Aptos Bold"/>
                </a:rPr>
                <a:t>Literature Review Themes</a:t>
              </a:r>
            </a:p>
          </p:txBody>
        </p:sp>
      </p:grpSp>
      <p:grpSp>
        <p:nvGrpSpPr>
          <p:cNvPr id="11" name="Group 11"/>
          <p:cNvGrpSpPr/>
          <p:nvPr/>
        </p:nvGrpSpPr>
        <p:grpSpPr>
          <a:xfrm>
            <a:off x="956598" y="3822814"/>
            <a:ext cx="3838374" cy="2314453"/>
            <a:chOff x="0" y="0"/>
            <a:chExt cx="5117832" cy="3085938"/>
          </a:xfrm>
        </p:grpSpPr>
        <p:sp>
          <p:nvSpPr>
            <p:cNvPr id="12" name="Freeform 12"/>
            <p:cNvSpPr/>
            <p:nvPr/>
          </p:nvSpPr>
          <p:spPr>
            <a:xfrm>
              <a:off x="19050" y="19050"/>
              <a:ext cx="5079746" cy="3047873"/>
            </a:xfrm>
            <a:custGeom>
              <a:avLst/>
              <a:gdLst/>
              <a:ahLst/>
              <a:cxnLst/>
              <a:rect l="l" t="t" r="r" b="b"/>
              <a:pathLst>
                <a:path w="5079746" h="3047873">
                  <a:moveTo>
                    <a:pt x="0" y="0"/>
                  </a:moveTo>
                  <a:lnTo>
                    <a:pt x="5079746" y="0"/>
                  </a:lnTo>
                  <a:lnTo>
                    <a:pt x="5079746" y="3047873"/>
                  </a:lnTo>
                  <a:lnTo>
                    <a:pt x="0" y="3047873"/>
                  </a:lnTo>
                  <a:close/>
                </a:path>
              </a:pathLst>
            </a:custGeom>
            <a:solidFill>
              <a:srgbClr val="E97132"/>
            </a:solidFill>
            <a:ln w="12700">
              <a:solidFill>
                <a:srgbClr val="000000"/>
              </a:solidFill>
            </a:ln>
          </p:spPr>
        </p:sp>
        <p:sp>
          <p:nvSpPr>
            <p:cNvPr id="13" name="Freeform 13"/>
            <p:cNvSpPr/>
            <p:nvPr/>
          </p:nvSpPr>
          <p:spPr>
            <a:xfrm>
              <a:off x="0" y="0"/>
              <a:ext cx="5117846" cy="3085973"/>
            </a:xfrm>
            <a:custGeom>
              <a:avLst/>
              <a:gdLst/>
              <a:ahLst/>
              <a:cxnLst/>
              <a:rect l="l" t="t" r="r" b="b"/>
              <a:pathLst>
                <a:path w="5117846" h="3085973">
                  <a:moveTo>
                    <a:pt x="19050" y="0"/>
                  </a:moveTo>
                  <a:lnTo>
                    <a:pt x="5098796" y="0"/>
                  </a:lnTo>
                  <a:cubicBezTo>
                    <a:pt x="5109337" y="0"/>
                    <a:pt x="5117846" y="8509"/>
                    <a:pt x="5117846" y="19050"/>
                  </a:cubicBezTo>
                  <a:lnTo>
                    <a:pt x="5117846" y="3066923"/>
                  </a:lnTo>
                  <a:cubicBezTo>
                    <a:pt x="5117846" y="3077464"/>
                    <a:pt x="5109337" y="3085973"/>
                    <a:pt x="5098796" y="3085973"/>
                  </a:cubicBezTo>
                  <a:lnTo>
                    <a:pt x="19050" y="3085973"/>
                  </a:lnTo>
                  <a:cubicBezTo>
                    <a:pt x="8509" y="3085973"/>
                    <a:pt x="0" y="3077464"/>
                    <a:pt x="0" y="3066923"/>
                  </a:cubicBezTo>
                  <a:lnTo>
                    <a:pt x="0" y="19050"/>
                  </a:lnTo>
                  <a:cubicBezTo>
                    <a:pt x="0" y="8509"/>
                    <a:pt x="8509" y="0"/>
                    <a:pt x="19050" y="0"/>
                  </a:cubicBezTo>
                  <a:moveTo>
                    <a:pt x="19050" y="38100"/>
                  </a:moveTo>
                  <a:lnTo>
                    <a:pt x="19050" y="19050"/>
                  </a:lnTo>
                  <a:lnTo>
                    <a:pt x="38100" y="19050"/>
                  </a:lnTo>
                  <a:lnTo>
                    <a:pt x="38100" y="3066923"/>
                  </a:lnTo>
                  <a:lnTo>
                    <a:pt x="19050" y="3066923"/>
                  </a:lnTo>
                  <a:lnTo>
                    <a:pt x="19050" y="3047873"/>
                  </a:lnTo>
                  <a:lnTo>
                    <a:pt x="5098796" y="3047873"/>
                  </a:lnTo>
                  <a:lnTo>
                    <a:pt x="5098796" y="3066923"/>
                  </a:lnTo>
                  <a:lnTo>
                    <a:pt x="5079746" y="3066923"/>
                  </a:lnTo>
                  <a:lnTo>
                    <a:pt x="5079746" y="19050"/>
                  </a:lnTo>
                  <a:lnTo>
                    <a:pt x="5098796" y="19050"/>
                  </a:lnTo>
                  <a:lnTo>
                    <a:pt x="5098796" y="38100"/>
                  </a:lnTo>
                  <a:lnTo>
                    <a:pt x="19050" y="38100"/>
                  </a:lnTo>
                  <a:close/>
                </a:path>
              </a:pathLst>
            </a:custGeom>
            <a:solidFill>
              <a:srgbClr val="FFFFFF"/>
            </a:solidFill>
            <a:ln w="12700">
              <a:solidFill>
                <a:srgbClr val="000000"/>
              </a:solidFill>
            </a:ln>
          </p:spPr>
        </p:sp>
      </p:grpSp>
      <p:grpSp>
        <p:nvGrpSpPr>
          <p:cNvPr id="14" name="Group 14"/>
          <p:cNvGrpSpPr/>
          <p:nvPr/>
        </p:nvGrpSpPr>
        <p:grpSpPr>
          <a:xfrm>
            <a:off x="956598" y="3822814"/>
            <a:ext cx="3838374" cy="2314453"/>
            <a:chOff x="0" y="0"/>
            <a:chExt cx="5117832" cy="3085938"/>
          </a:xfrm>
        </p:grpSpPr>
        <p:sp>
          <p:nvSpPr>
            <p:cNvPr id="15" name="Freeform 15"/>
            <p:cNvSpPr/>
            <p:nvPr/>
          </p:nvSpPr>
          <p:spPr>
            <a:xfrm>
              <a:off x="0" y="0"/>
              <a:ext cx="5117832" cy="3085938"/>
            </a:xfrm>
            <a:custGeom>
              <a:avLst/>
              <a:gdLst/>
              <a:ahLst/>
              <a:cxnLst/>
              <a:rect l="l" t="t" r="r" b="b"/>
              <a:pathLst>
                <a:path w="5117832" h="3085938">
                  <a:moveTo>
                    <a:pt x="0" y="0"/>
                  </a:moveTo>
                  <a:lnTo>
                    <a:pt x="5117832" y="0"/>
                  </a:lnTo>
                  <a:lnTo>
                    <a:pt x="5117832" y="3085938"/>
                  </a:lnTo>
                  <a:lnTo>
                    <a:pt x="0" y="3085938"/>
                  </a:lnTo>
                  <a:close/>
                </a:path>
              </a:pathLst>
            </a:custGeom>
            <a:solidFill>
              <a:srgbClr val="000000">
                <a:alpha val="0"/>
              </a:srgbClr>
            </a:solidFill>
          </p:spPr>
        </p:sp>
        <p:sp>
          <p:nvSpPr>
            <p:cNvPr id="16" name="TextBox 16"/>
            <p:cNvSpPr txBox="1"/>
            <p:nvPr/>
          </p:nvSpPr>
          <p:spPr>
            <a:xfrm>
              <a:off x="0" y="47625"/>
              <a:ext cx="5117832" cy="3038313"/>
            </a:xfrm>
            <a:prstGeom prst="rect">
              <a:avLst/>
            </a:prstGeom>
          </p:spPr>
          <p:txBody>
            <a:bodyPr lIns="0" tIns="0" rIns="0" bIns="0" rtlCol="0" anchor="ctr"/>
            <a:lstStyle/>
            <a:p>
              <a:pPr algn="ctr">
                <a:lnSpc>
                  <a:spcPts val="4050"/>
                </a:lnSpc>
              </a:pPr>
              <a:r>
                <a:rPr lang="en-US" sz="3750">
                  <a:solidFill>
                    <a:srgbClr val="FFFFFF"/>
                  </a:solidFill>
                  <a:latin typeface="Aptos"/>
                  <a:ea typeface="Aptos"/>
                  <a:cs typeface="Aptos"/>
                  <a:sym typeface="Aptos"/>
                </a:rPr>
                <a:t>Cloud security frameworks: ISO, NIST</a:t>
              </a:r>
            </a:p>
          </p:txBody>
        </p:sp>
      </p:grpSp>
      <p:grpSp>
        <p:nvGrpSpPr>
          <p:cNvPr id="17" name="Group 17"/>
          <p:cNvGrpSpPr/>
          <p:nvPr/>
        </p:nvGrpSpPr>
        <p:grpSpPr>
          <a:xfrm>
            <a:off x="5147377" y="3822814"/>
            <a:ext cx="3838374" cy="2314453"/>
            <a:chOff x="0" y="0"/>
            <a:chExt cx="5117832" cy="3085938"/>
          </a:xfrm>
        </p:grpSpPr>
        <p:sp>
          <p:nvSpPr>
            <p:cNvPr id="18" name="Freeform 18"/>
            <p:cNvSpPr/>
            <p:nvPr/>
          </p:nvSpPr>
          <p:spPr>
            <a:xfrm>
              <a:off x="19050" y="19050"/>
              <a:ext cx="5079746" cy="3047873"/>
            </a:xfrm>
            <a:custGeom>
              <a:avLst/>
              <a:gdLst/>
              <a:ahLst/>
              <a:cxnLst/>
              <a:rect l="l" t="t" r="r" b="b"/>
              <a:pathLst>
                <a:path w="5079746" h="3047873">
                  <a:moveTo>
                    <a:pt x="0" y="0"/>
                  </a:moveTo>
                  <a:lnTo>
                    <a:pt x="5079746" y="0"/>
                  </a:lnTo>
                  <a:lnTo>
                    <a:pt x="5079746" y="3047873"/>
                  </a:lnTo>
                  <a:lnTo>
                    <a:pt x="0" y="3047873"/>
                  </a:lnTo>
                  <a:close/>
                </a:path>
              </a:pathLst>
            </a:custGeom>
            <a:solidFill>
              <a:srgbClr val="196B24"/>
            </a:solidFill>
            <a:ln w="12700">
              <a:solidFill>
                <a:srgbClr val="000000"/>
              </a:solidFill>
            </a:ln>
          </p:spPr>
        </p:sp>
        <p:sp>
          <p:nvSpPr>
            <p:cNvPr id="19" name="Freeform 19"/>
            <p:cNvSpPr/>
            <p:nvPr/>
          </p:nvSpPr>
          <p:spPr>
            <a:xfrm>
              <a:off x="0" y="0"/>
              <a:ext cx="5117846" cy="3085973"/>
            </a:xfrm>
            <a:custGeom>
              <a:avLst/>
              <a:gdLst/>
              <a:ahLst/>
              <a:cxnLst/>
              <a:rect l="l" t="t" r="r" b="b"/>
              <a:pathLst>
                <a:path w="5117846" h="3085973">
                  <a:moveTo>
                    <a:pt x="19050" y="0"/>
                  </a:moveTo>
                  <a:lnTo>
                    <a:pt x="5098796" y="0"/>
                  </a:lnTo>
                  <a:cubicBezTo>
                    <a:pt x="5109337" y="0"/>
                    <a:pt x="5117846" y="8509"/>
                    <a:pt x="5117846" y="19050"/>
                  </a:cubicBezTo>
                  <a:lnTo>
                    <a:pt x="5117846" y="3066923"/>
                  </a:lnTo>
                  <a:cubicBezTo>
                    <a:pt x="5117846" y="3077464"/>
                    <a:pt x="5109337" y="3085973"/>
                    <a:pt x="5098796" y="3085973"/>
                  </a:cubicBezTo>
                  <a:lnTo>
                    <a:pt x="19050" y="3085973"/>
                  </a:lnTo>
                  <a:cubicBezTo>
                    <a:pt x="8509" y="3085973"/>
                    <a:pt x="0" y="3077464"/>
                    <a:pt x="0" y="3066923"/>
                  </a:cubicBezTo>
                  <a:lnTo>
                    <a:pt x="0" y="19050"/>
                  </a:lnTo>
                  <a:cubicBezTo>
                    <a:pt x="0" y="8509"/>
                    <a:pt x="8509" y="0"/>
                    <a:pt x="19050" y="0"/>
                  </a:cubicBezTo>
                  <a:moveTo>
                    <a:pt x="19050" y="38100"/>
                  </a:moveTo>
                  <a:lnTo>
                    <a:pt x="19050" y="19050"/>
                  </a:lnTo>
                  <a:lnTo>
                    <a:pt x="38100" y="19050"/>
                  </a:lnTo>
                  <a:lnTo>
                    <a:pt x="38100" y="3066923"/>
                  </a:lnTo>
                  <a:lnTo>
                    <a:pt x="19050" y="3066923"/>
                  </a:lnTo>
                  <a:lnTo>
                    <a:pt x="19050" y="3047873"/>
                  </a:lnTo>
                  <a:lnTo>
                    <a:pt x="5098796" y="3047873"/>
                  </a:lnTo>
                  <a:lnTo>
                    <a:pt x="5098796" y="3066923"/>
                  </a:lnTo>
                  <a:lnTo>
                    <a:pt x="5079746" y="3066923"/>
                  </a:lnTo>
                  <a:lnTo>
                    <a:pt x="5079746" y="19050"/>
                  </a:lnTo>
                  <a:lnTo>
                    <a:pt x="5098796" y="19050"/>
                  </a:lnTo>
                  <a:lnTo>
                    <a:pt x="5098796" y="38100"/>
                  </a:lnTo>
                  <a:lnTo>
                    <a:pt x="19050" y="38100"/>
                  </a:lnTo>
                  <a:close/>
                </a:path>
              </a:pathLst>
            </a:custGeom>
            <a:solidFill>
              <a:srgbClr val="FFFFFF"/>
            </a:solidFill>
            <a:ln w="12700">
              <a:solidFill>
                <a:srgbClr val="000000"/>
              </a:solidFill>
            </a:ln>
          </p:spPr>
        </p:sp>
      </p:grpSp>
      <p:grpSp>
        <p:nvGrpSpPr>
          <p:cNvPr id="20" name="Group 20"/>
          <p:cNvGrpSpPr/>
          <p:nvPr/>
        </p:nvGrpSpPr>
        <p:grpSpPr>
          <a:xfrm>
            <a:off x="5147377" y="3822814"/>
            <a:ext cx="3838374" cy="2314453"/>
            <a:chOff x="0" y="0"/>
            <a:chExt cx="5117832" cy="3085938"/>
          </a:xfrm>
        </p:grpSpPr>
        <p:sp>
          <p:nvSpPr>
            <p:cNvPr id="21" name="Freeform 21"/>
            <p:cNvSpPr/>
            <p:nvPr/>
          </p:nvSpPr>
          <p:spPr>
            <a:xfrm>
              <a:off x="0" y="0"/>
              <a:ext cx="5117832" cy="3085938"/>
            </a:xfrm>
            <a:custGeom>
              <a:avLst/>
              <a:gdLst/>
              <a:ahLst/>
              <a:cxnLst/>
              <a:rect l="l" t="t" r="r" b="b"/>
              <a:pathLst>
                <a:path w="5117832" h="3085938">
                  <a:moveTo>
                    <a:pt x="0" y="0"/>
                  </a:moveTo>
                  <a:lnTo>
                    <a:pt x="5117832" y="0"/>
                  </a:lnTo>
                  <a:lnTo>
                    <a:pt x="5117832" y="3085938"/>
                  </a:lnTo>
                  <a:lnTo>
                    <a:pt x="0" y="3085938"/>
                  </a:lnTo>
                  <a:close/>
                </a:path>
              </a:pathLst>
            </a:custGeom>
            <a:solidFill>
              <a:srgbClr val="000000">
                <a:alpha val="0"/>
              </a:srgbClr>
            </a:solidFill>
          </p:spPr>
        </p:sp>
        <p:sp>
          <p:nvSpPr>
            <p:cNvPr id="22" name="TextBox 22"/>
            <p:cNvSpPr txBox="1"/>
            <p:nvPr/>
          </p:nvSpPr>
          <p:spPr>
            <a:xfrm>
              <a:off x="0" y="47625"/>
              <a:ext cx="5117832" cy="3038313"/>
            </a:xfrm>
            <a:prstGeom prst="rect">
              <a:avLst/>
            </a:prstGeom>
          </p:spPr>
          <p:txBody>
            <a:bodyPr lIns="0" tIns="0" rIns="0" bIns="0" rtlCol="0" anchor="ctr"/>
            <a:lstStyle/>
            <a:p>
              <a:pPr algn="ctr">
                <a:lnSpc>
                  <a:spcPts val="4050"/>
                </a:lnSpc>
              </a:pPr>
              <a:r>
                <a:rPr lang="en-US" sz="3750">
                  <a:solidFill>
                    <a:srgbClr val="FFFFFF"/>
                  </a:solidFill>
                  <a:latin typeface="Aptos"/>
                  <a:ea typeface="Aptos"/>
                  <a:cs typeface="Aptos"/>
                  <a:sym typeface="Aptos"/>
                </a:rPr>
                <a:t>Governance models &amp; controls</a:t>
              </a:r>
            </a:p>
          </p:txBody>
        </p:sp>
      </p:grpSp>
      <p:grpSp>
        <p:nvGrpSpPr>
          <p:cNvPr id="23" name="Group 23"/>
          <p:cNvGrpSpPr/>
          <p:nvPr/>
        </p:nvGrpSpPr>
        <p:grpSpPr>
          <a:xfrm>
            <a:off x="9338157" y="3822814"/>
            <a:ext cx="3838374" cy="2314453"/>
            <a:chOff x="0" y="0"/>
            <a:chExt cx="5117832" cy="3085938"/>
          </a:xfrm>
        </p:grpSpPr>
        <p:sp>
          <p:nvSpPr>
            <p:cNvPr id="24" name="Freeform 24"/>
            <p:cNvSpPr/>
            <p:nvPr/>
          </p:nvSpPr>
          <p:spPr>
            <a:xfrm>
              <a:off x="19050" y="19050"/>
              <a:ext cx="5079746" cy="3047873"/>
            </a:xfrm>
            <a:custGeom>
              <a:avLst/>
              <a:gdLst/>
              <a:ahLst/>
              <a:cxnLst/>
              <a:rect l="l" t="t" r="r" b="b"/>
              <a:pathLst>
                <a:path w="5079746" h="3047873">
                  <a:moveTo>
                    <a:pt x="0" y="0"/>
                  </a:moveTo>
                  <a:lnTo>
                    <a:pt x="5079746" y="0"/>
                  </a:lnTo>
                  <a:lnTo>
                    <a:pt x="5079746" y="3047873"/>
                  </a:lnTo>
                  <a:lnTo>
                    <a:pt x="0" y="3047873"/>
                  </a:lnTo>
                  <a:close/>
                </a:path>
              </a:pathLst>
            </a:custGeom>
            <a:solidFill>
              <a:srgbClr val="0F9ED5"/>
            </a:solidFill>
            <a:ln w="12700">
              <a:solidFill>
                <a:srgbClr val="000000"/>
              </a:solidFill>
            </a:ln>
          </p:spPr>
        </p:sp>
        <p:sp>
          <p:nvSpPr>
            <p:cNvPr id="25" name="Freeform 25"/>
            <p:cNvSpPr/>
            <p:nvPr/>
          </p:nvSpPr>
          <p:spPr>
            <a:xfrm>
              <a:off x="0" y="0"/>
              <a:ext cx="5117846" cy="3085973"/>
            </a:xfrm>
            <a:custGeom>
              <a:avLst/>
              <a:gdLst/>
              <a:ahLst/>
              <a:cxnLst/>
              <a:rect l="l" t="t" r="r" b="b"/>
              <a:pathLst>
                <a:path w="5117846" h="3085973">
                  <a:moveTo>
                    <a:pt x="19050" y="0"/>
                  </a:moveTo>
                  <a:lnTo>
                    <a:pt x="5098796" y="0"/>
                  </a:lnTo>
                  <a:cubicBezTo>
                    <a:pt x="5109337" y="0"/>
                    <a:pt x="5117846" y="8509"/>
                    <a:pt x="5117846" y="19050"/>
                  </a:cubicBezTo>
                  <a:lnTo>
                    <a:pt x="5117846" y="3066923"/>
                  </a:lnTo>
                  <a:cubicBezTo>
                    <a:pt x="5117846" y="3077464"/>
                    <a:pt x="5109337" y="3085973"/>
                    <a:pt x="5098796" y="3085973"/>
                  </a:cubicBezTo>
                  <a:lnTo>
                    <a:pt x="19050" y="3085973"/>
                  </a:lnTo>
                  <a:cubicBezTo>
                    <a:pt x="8509" y="3085973"/>
                    <a:pt x="0" y="3077464"/>
                    <a:pt x="0" y="3066923"/>
                  </a:cubicBezTo>
                  <a:lnTo>
                    <a:pt x="0" y="19050"/>
                  </a:lnTo>
                  <a:cubicBezTo>
                    <a:pt x="0" y="8509"/>
                    <a:pt x="8509" y="0"/>
                    <a:pt x="19050" y="0"/>
                  </a:cubicBezTo>
                  <a:moveTo>
                    <a:pt x="19050" y="38100"/>
                  </a:moveTo>
                  <a:lnTo>
                    <a:pt x="19050" y="19050"/>
                  </a:lnTo>
                  <a:lnTo>
                    <a:pt x="38100" y="19050"/>
                  </a:lnTo>
                  <a:lnTo>
                    <a:pt x="38100" y="3066923"/>
                  </a:lnTo>
                  <a:lnTo>
                    <a:pt x="19050" y="3066923"/>
                  </a:lnTo>
                  <a:lnTo>
                    <a:pt x="19050" y="3047873"/>
                  </a:lnTo>
                  <a:lnTo>
                    <a:pt x="5098796" y="3047873"/>
                  </a:lnTo>
                  <a:lnTo>
                    <a:pt x="5098796" y="3066923"/>
                  </a:lnTo>
                  <a:lnTo>
                    <a:pt x="5079746" y="3066923"/>
                  </a:lnTo>
                  <a:lnTo>
                    <a:pt x="5079746" y="19050"/>
                  </a:lnTo>
                  <a:lnTo>
                    <a:pt x="5098796" y="19050"/>
                  </a:lnTo>
                  <a:lnTo>
                    <a:pt x="5098796" y="38100"/>
                  </a:lnTo>
                  <a:lnTo>
                    <a:pt x="19050" y="38100"/>
                  </a:lnTo>
                  <a:close/>
                </a:path>
              </a:pathLst>
            </a:custGeom>
            <a:solidFill>
              <a:srgbClr val="FFFFFF"/>
            </a:solidFill>
            <a:ln w="12700">
              <a:solidFill>
                <a:srgbClr val="000000"/>
              </a:solidFill>
            </a:ln>
          </p:spPr>
        </p:sp>
      </p:grpSp>
      <p:grpSp>
        <p:nvGrpSpPr>
          <p:cNvPr id="26" name="Group 26"/>
          <p:cNvGrpSpPr/>
          <p:nvPr/>
        </p:nvGrpSpPr>
        <p:grpSpPr>
          <a:xfrm>
            <a:off x="9338157" y="3822814"/>
            <a:ext cx="3838374" cy="2314453"/>
            <a:chOff x="0" y="0"/>
            <a:chExt cx="5117832" cy="3085938"/>
          </a:xfrm>
        </p:grpSpPr>
        <p:sp>
          <p:nvSpPr>
            <p:cNvPr id="27" name="Freeform 27"/>
            <p:cNvSpPr/>
            <p:nvPr/>
          </p:nvSpPr>
          <p:spPr>
            <a:xfrm>
              <a:off x="0" y="0"/>
              <a:ext cx="5117832" cy="3085938"/>
            </a:xfrm>
            <a:custGeom>
              <a:avLst/>
              <a:gdLst/>
              <a:ahLst/>
              <a:cxnLst/>
              <a:rect l="l" t="t" r="r" b="b"/>
              <a:pathLst>
                <a:path w="5117832" h="3085938">
                  <a:moveTo>
                    <a:pt x="0" y="0"/>
                  </a:moveTo>
                  <a:lnTo>
                    <a:pt x="5117832" y="0"/>
                  </a:lnTo>
                  <a:lnTo>
                    <a:pt x="5117832" y="3085938"/>
                  </a:lnTo>
                  <a:lnTo>
                    <a:pt x="0" y="3085938"/>
                  </a:lnTo>
                  <a:close/>
                </a:path>
              </a:pathLst>
            </a:custGeom>
            <a:solidFill>
              <a:srgbClr val="000000">
                <a:alpha val="0"/>
              </a:srgbClr>
            </a:solidFill>
          </p:spPr>
        </p:sp>
        <p:sp>
          <p:nvSpPr>
            <p:cNvPr id="28" name="TextBox 28"/>
            <p:cNvSpPr txBox="1"/>
            <p:nvPr/>
          </p:nvSpPr>
          <p:spPr>
            <a:xfrm>
              <a:off x="0" y="47625"/>
              <a:ext cx="5117832" cy="3038313"/>
            </a:xfrm>
            <a:prstGeom prst="rect">
              <a:avLst/>
            </a:prstGeom>
          </p:spPr>
          <p:txBody>
            <a:bodyPr lIns="0" tIns="0" rIns="0" bIns="0" rtlCol="0" anchor="ctr"/>
            <a:lstStyle/>
            <a:p>
              <a:pPr algn="ctr">
                <a:lnSpc>
                  <a:spcPts val="4050"/>
                </a:lnSpc>
              </a:pPr>
              <a:r>
                <a:rPr lang="en-US" sz="3750">
                  <a:solidFill>
                    <a:srgbClr val="FFFFFF"/>
                  </a:solidFill>
                  <a:latin typeface="Aptos"/>
                  <a:ea typeface="Aptos"/>
                  <a:cs typeface="Aptos"/>
                  <a:sym typeface="Aptos"/>
                </a:rPr>
                <a:t>Data compliance requirements</a:t>
              </a:r>
            </a:p>
          </p:txBody>
        </p:sp>
      </p:grpSp>
      <p:grpSp>
        <p:nvGrpSpPr>
          <p:cNvPr id="29" name="Group 29"/>
          <p:cNvGrpSpPr/>
          <p:nvPr/>
        </p:nvGrpSpPr>
        <p:grpSpPr>
          <a:xfrm>
            <a:off x="13528936" y="3822814"/>
            <a:ext cx="3838374" cy="2314453"/>
            <a:chOff x="0" y="0"/>
            <a:chExt cx="5117832" cy="3085938"/>
          </a:xfrm>
        </p:grpSpPr>
        <p:sp>
          <p:nvSpPr>
            <p:cNvPr id="30" name="Freeform 30"/>
            <p:cNvSpPr/>
            <p:nvPr/>
          </p:nvSpPr>
          <p:spPr>
            <a:xfrm>
              <a:off x="19050" y="19050"/>
              <a:ext cx="5079746" cy="3047873"/>
            </a:xfrm>
            <a:custGeom>
              <a:avLst/>
              <a:gdLst/>
              <a:ahLst/>
              <a:cxnLst/>
              <a:rect l="l" t="t" r="r" b="b"/>
              <a:pathLst>
                <a:path w="5079746" h="3047873">
                  <a:moveTo>
                    <a:pt x="0" y="0"/>
                  </a:moveTo>
                  <a:lnTo>
                    <a:pt x="5079746" y="0"/>
                  </a:lnTo>
                  <a:lnTo>
                    <a:pt x="5079746" y="3047873"/>
                  </a:lnTo>
                  <a:lnTo>
                    <a:pt x="0" y="3047873"/>
                  </a:lnTo>
                  <a:close/>
                </a:path>
              </a:pathLst>
            </a:custGeom>
            <a:solidFill>
              <a:srgbClr val="A02B93"/>
            </a:solidFill>
            <a:ln w="12700">
              <a:solidFill>
                <a:srgbClr val="000000"/>
              </a:solidFill>
            </a:ln>
          </p:spPr>
        </p:sp>
        <p:sp>
          <p:nvSpPr>
            <p:cNvPr id="31" name="Freeform 31"/>
            <p:cNvSpPr/>
            <p:nvPr/>
          </p:nvSpPr>
          <p:spPr>
            <a:xfrm>
              <a:off x="0" y="0"/>
              <a:ext cx="5117846" cy="3085973"/>
            </a:xfrm>
            <a:custGeom>
              <a:avLst/>
              <a:gdLst/>
              <a:ahLst/>
              <a:cxnLst/>
              <a:rect l="l" t="t" r="r" b="b"/>
              <a:pathLst>
                <a:path w="5117846" h="3085973">
                  <a:moveTo>
                    <a:pt x="19050" y="0"/>
                  </a:moveTo>
                  <a:lnTo>
                    <a:pt x="5098796" y="0"/>
                  </a:lnTo>
                  <a:cubicBezTo>
                    <a:pt x="5109337" y="0"/>
                    <a:pt x="5117846" y="8509"/>
                    <a:pt x="5117846" y="19050"/>
                  </a:cubicBezTo>
                  <a:lnTo>
                    <a:pt x="5117846" y="3066923"/>
                  </a:lnTo>
                  <a:cubicBezTo>
                    <a:pt x="5117846" y="3077464"/>
                    <a:pt x="5109337" y="3085973"/>
                    <a:pt x="5098796" y="3085973"/>
                  </a:cubicBezTo>
                  <a:lnTo>
                    <a:pt x="19050" y="3085973"/>
                  </a:lnTo>
                  <a:cubicBezTo>
                    <a:pt x="8509" y="3085973"/>
                    <a:pt x="0" y="3077464"/>
                    <a:pt x="0" y="3066923"/>
                  </a:cubicBezTo>
                  <a:lnTo>
                    <a:pt x="0" y="19050"/>
                  </a:lnTo>
                  <a:cubicBezTo>
                    <a:pt x="0" y="8509"/>
                    <a:pt x="8509" y="0"/>
                    <a:pt x="19050" y="0"/>
                  </a:cubicBezTo>
                  <a:moveTo>
                    <a:pt x="19050" y="38100"/>
                  </a:moveTo>
                  <a:lnTo>
                    <a:pt x="19050" y="19050"/>
                  </a:lnTo>
                  <a:lnTo>
                    <a:pt x="38100" y="19050"/>
                  </a:lnTo>
                  <a:lnTo>
                    <a:pt x="38100" y="3066923"/>
                  </a:lnTo>
                  <a:lnTo>
                    <a:pt x="19050" y="3066923"/>
                  </a:lnTo>
                  <a:lnTo>
                    <a:pt x="19050" y="3047873"/>
                  </a:lnTo>
                  <a:lnTo>
                    <a:pt x="5098796" y="3047873"/>
                  </a:lnTo>
                  <a:lnTo>
                    <a:pt x="5098796" y="3066923"/>
                  </a:lnTo>
                  <a:lnTo>
                    <a:pt x="5079746" y="3066923"/>
                  </a:lnTo>
                  <a:lnTo>
                    <a:pt x="5079746" y="19050"/>
                  </a:lnTo>
                  <a:lnTo>
                    <a:pt x="5098796" y="19050"/>
                  </a:lnTo>
                  <a:lnTo>
                    <a:pt x="5098796" y="38100"/>
                  </a:lnTo>
                  <a:lnTo>
                    <a:pt x="19050" y="38100"/>
                  </a:lnTo>
                  <a:close/>
                </a:path>
              </a:pathLst>
            </a:custGeom>
            <a:solidFill>
              <a:srgbClr val="FFFFFF"/>
            </a:solidFill>
            <a:ln w="12700">
              <a:solidFill>
                <a:srgbClr val="000000"/>
              </a:solidFill>
            </a:ln>
          </p:spPr>
        </p:sp>
      </p:grpSp>
      <p:grpSp>
        <p:nvGrpSpPr>
          <p:cNvPr id="32" name="Group 32"/>
          <p:cNvGrpSpPr/>
          <p:nvPr/>
        </p:nvGrpSpPr>
        <p:grpSpPr>
          <a:xfrm>
            <a:off x="13528936" y="3822814"/>
            <a:ext cx="3838374" cy="2314453"/>
            <a:chOff x="0" y="0"/>
            <a:chExt cx="5117832" cy="3085938"/>
          </a:xfrm>
        </p:grpSpPr>
        <p:sp>
          <p:nvSpPr>
            <p:cNvPr id="33" name="Freeform 33"/>
            <p:cNvSpPr/>
            <p:nvPr/>
          </p:nvSpPr>
          <p:spPr>
            <a:xfrm>
              <a:off x="0" y="0"/>
              <a:ext cx="5117832" cy="3085938"/>
            </a:xfrm>
            <a:custGeom>
              <a:avLst/>
              <a:gdLst/>
              <a:ahLst/>
              <a:cxnLst/>
              <a:rect l="l" t="t" r="r" b="b"/>
              <a:pathLst>
                <a:path w="5117832" h="3085938">
                  <a:moveTo>
                    <a:pt x="0" y="0"/>
                  </a:moveTo>
                  <a:lnTo>
                    <a:pt x="5117832" y="0"/>
                  </a:lnTo>
                  <a:lnTo>
                    <a:pt x="5117832" y="3085938"/>
                  </a:lnTo>
                  <a:lnTo>
                    <a:pt x="0" y="3085938"/>
                  </a:lnTo>
                  <a:close/>
                </a:path>
              </a:pathLst>
            </a:custGeom>
            <a:solidFill>
              <a:srgbClr val="000000">
                <a:alpha val="0"/>
              </a:srgbClr>
            </a:solidFill>
          </p:spPr>
        </p:sp>
        <p:sp>
          <p:nvSpPr>
            <p:cNvPr id="34" name="TextBox 34"/>
            <p:cNvSpPr txBox="1"/>
            <p:nvPr/>
          </p:nvSpPr>
          <p:spPr>
            <a:xfrm>
              <a:off x="0" y="47625"/>
              <a:ext cx="5117832" cy="3038313"/>
            </a:xfrm>
            <a:prstGeom prst="rect">
              <a:avLst/>
            </a:prstGeom>
          </p:spPr>
          <p:txBody>
            <a:bodyPr lIns="0" tIns="0" rIns="0" bIns="0" rtlCol="0" anchor="ctr"/>
            <a:lstStyle/>
            <a:p>
              <a:pPr algn="ctr">
                <a:lnSpc>
                  <a:spcPts val="4050"/>
                </a:lnSpc>
              </a:pPr>
              <a:r>
                <a:rPr lang="en-US" sz="3750">
                  <a:solidFill>
                    <a:srgbClr val="FFFFFF"/>
                  </a:solidFill>
                  <a:latin typeface="Aptos"/>
                  <a:ea typeface="Aptos"/>
                  <a:cs typeface="Aptos"/>
                  <a:sym typeface="Aptos"/>
                </a:rPr>
                <a:t>Policy implementation issues</a:t>
              </a:r>
            </a:p>
          </p:txBody>
        </p:sp>
      </p:grpSp>
      <p:grpSp>
        <p:nvGrpSpPr>
          <p:cNvPr id="35" name="Group 35"/>
          <p:cNvGrpSpPr/>
          <p:nvPr/>
        </p:nvGrpSpPr>
        <p:grpSpPr>
          <a:xfrm>
            <a:off x="7418970" y="6489673"/>
            <a:ext cx="3838374" cy="2314453"/>
            <a:chOff x="0" y="0"/>
            <a:chExt cx="5117832" cy="3085938"/>
          </a:xfrm>
        </p:grpSpPr>
        <p:sp>
          <p:nvSpPr>
            <p:cNvPr id="36" name="Freeform 36"/>
            <p:cNvSpPr/>
            <p:nvPr/>
          </p:nvSpPr>
          <p:spPr>
            <a:xfrm>
              <a:off x="19050" y="19050"/>
              <a:ext cx="5079746" cy="3047873"/>
            </a:xfrm>
            <a:custGeom>
              <a:avLst/>
              <a:gdLst/>
              <a:ahLst/>
              <a:cxnLst/>
              <a:rect l="l" t="t" r="r" b="b"/>
              <a:pathLst>
                <a:path w="5079746" h="3047873">
                  <a:moveTo>
                    <a:pt x="0" y="0"/>
                  </a:moveTo>
                  <a:lnTo>
                    <a:pt x="5079746" y="0"/>
                  </a:lnTo>
                  <a:lnTo>
                    <a:pt x="5079746" y="3047873"/>
                  </a:lnTo>
                  <a:lnTo>
                    <a:pt x="0" y="3047873"/>
                  </a:lnTo>
                  <a:close/>
                </a:path>
              </a:pathLst>
            </a:custGeom>
            <a:solidFill>
              <a:srgbClr val="4EA72E"/>
            </a:solidFill>
            <a:ln w="12700">
              <a:solidFill>
                <a:srgbClr val="000000"/>
              </a:solidFill>
            </a:ln>
          </p:spPr>
        </p:sp>
        <p:sp>
          <p:nvSpPr>
            <p:cNvPr id="37" name="Freeform 37"/>
            <p:cNvSpPr/>
            <p:nvPr/>
          </p:nvSpPr>
          <p:spPr>
            <a:xfrm>
              <a:off x="0" y="0"/>
              <a:ext cx="5117846" cy="3085973"/>
            </a:xfrm>
            <a:custGeom>
              <a:avLst/>
              <a:gdLst/>
              <a:ahLst/>
              <a:cxnLst/>
              <a:rect l="l" t="t" r="r" b="b"/>
              <a:pathLst>
                <a:path w="5117846" h="3085973">
                  <a:moveTo>
                    <a:pt x="19050" y="0"/>
                  </a:moveTo>
                  <a:lnTo>
                    <a:pt x="5098796" y="0"/>
                  </a:lnTo>
                  <a:cubicBezTo>
                    <a:pt x="5109337" y="0"/>
                    <a:pt x="5117846" y="8509"/>
                    <a:pt x="5117846" y="19050"/>
                  </a:cubicBezTo>
                  <a:lnTo>
                    <a:pt x="5117846" y="3066923"/>
                  </a:lnTo>
                  <a:cubicBezTo>
                    <a:pt x="5117846" y="3077464"/>
                    <a:pt x="5109337" y="3085973"/>
                    <a:pt x="5098796" y="3085973"/>
                  </a:cubicBezTo>
                  <a:lnTo>
                    <a:pt x="19050" y="3085973"/>
                  </a:lnTo>
                  <a:cubicBezTo>
                    <a:pt x="8509" y="3085973"/>
                    <a:pt x="0" y="3077464"/>
                    <a:pt x="0" y="3066923"/>
                  </a:cubicBezTo>
                  <a:lnTo>
                    <a:pt x="0" y="19050"/>
                  </a:lnTo>
                  <a:cubicBezTo>
                    <a:pt x="0" y="8509"/>
                    <a:pt x="8509" y="0"/>
                    <a:pt x="19050" y="0"/>
                  </a:cubicBezTo>
                  <a:moveTo>
                    <a:pt x="19050" y="38100"/>
                  </a:moveTo>
                  <a:lnTo>
                    <a:pt x="19050" y="19050"/>
                  </a:lnTo>
                  <a:lnTo>
                    <a:pt x="38100" y="19050"/>
                  </a:lnTo>
                  <a:lnTo>
                    <a:pt x="38100" y="3066923"/>
                  </a:lnTo>
                  <a:lnTo>
                    <a:pt x="19050" y="3066923"/>
                  </a:lnTo>
                  <a:lnTo>
                    <a:pt x="19050" y="3047873"/>
                  </a:lnTo>
                  <a:lnTo>
                    <a:pt x="5098796" y="3047873"/>
                  </a:lnTo>
                  <a:lnTo>
                    <a:pt x="5098796" y="3066923"/>
                  </a:lnTo>
                  <a:lnTo>
                    <a:pt x="5079746" y="3066923"/>
                  </a:lnTo>
                  <a:lnTo>
                    <a:pt x="5079746" y="19050"/>
                  </a:lnTo>
                  <a:lnTo>
                    <a:pt x="5098796" y="19050"/>
                  </a:lnTo>
                  <a:lnTo>
                    <a:pt x="5098796" y="38100"/>
                  </a:lnTo>
                  <a:lnTo>
                    <a:pt x="19050" y="38100"/>
                  </a:lnTo>
                  <a:close/>
                </a:path>
              </a:pathLst>
            </a:custGeom>
            <a:solidFill>
              <a:srgbClr val="FFFFFF"/>
            </a:solidFill>
            <a:ln w="12700">
              <a:solidFill>
                <a:srgbClr val="000000"/>
              </a:solidFill>
            </a:ln>
          </p:spPr>
        </p:sp>
      </p:grpSp>
      <p:grpSp>
        <p:nvGrpSpPr>
          <p:cNvPr id="38" name="Group 38"/>
          <p:cNvGrpSpPr/>
          <p:nvPr/>
        </p:nvGrpSpPr>
        <p:grpSpPr>
          <a:xfrm>
            <a:off x="7418970" y="6489673"/>
            <a:ext cx="3838374" cy="2314453"/>
            <a:chOff x="0" y="0"/>
            <a:chExt cx="5117832" cy="3085938"/>
          </a:xfrm>
        </p:grpSpPr>
        <p:sp>
          <p:nvSpPr>
            <p:cNvPr id="39" name="Freeform 39"/>
            <p:cNvSpPr/>
            <p:nvPr/>
          </p:nvSpPr>
          <p:spPr>
            <a:xfrm>
              <a:off x="0" y="0"/>
              <a:ext cx="5117832" cy="3085938"/>
            </a:xfrm>
            <a:custGeom>
              <a:avLst/>
              <a:gdLst/>
              <a:ahLst/>
              <a:cxnLst/>
              <a:rect l="l" t="t" r="r" b="b"/>
              <a:pathLst>
                <a:path w="5117832" h="3085938">
                  <a:moveTo>
                    <a:pt x="0" y="0"/>
                  </a:moveTo>
                  <a:lnTo>
                    <a:pt x="5117832" y="0"/>
                  </a:lnTo>
                  <a:lnTo>
                    <a:pt x="5117832" y="3085938"/>
                  </a:lnTo>
                  <a:lnTo>
                    <a:pt x="0" y="3085938"/>
                  </a:lnTo>
                  <a:close/>
                </a:path>
              </a:pathLst>
            </a:custGeom>
            <a:solidFill>
              <a:srgbClr val="000000">
                <a:alpha val="0"/>
              </a:srgbClr>
            </a:solidFill>
          </p:spPr>
        </p:sp>
        <p:sp>
          <p:nvSpPr>
            <p:cNvPr id="40" name="TextBox 40"/>
            <p:cNvSpPr txBox="1"/>
            <p:nvPr/>
          </p:nvSpPr>
          <p:spPr>
            <a:xfrm>
              <a:off x="0" y="47625"/>
              <a:ext cx="5117832" cy="3038313"/>
            </a:xfrm>
            <a:prstGeom prst="rect">
              <a:avLst/>
            </a:prstGeom>
          </p:spPr>
          <p:txBody>
            <a:bodyPr lIns="0" tIns="0" rIns="0" bIns="0" rtlCol="0" anchor="ctr"/>
            <a:lstStyle/>
            <a:p>
              <a:pPr algn="ctr">
                <a:lnSpc>
                  <a:spcPts val="4050"/>
                </a:lnSpc>
              </a:pPr>
              <a:r>
                <a:rPr lang="en-US" sz="3750">
                  <a:solidFill>
                    <a:srgbClr val="FFFFFF"/>
                  </a:solidFill>
                  <a:latin typeface="Aptos"/>
                  <a:ea typeface="Aptos"/>
                  <a:cs typeface="Aptos"/>
                  <a:sym typeface="Aptos"/>
                </a:rPr>
                <a:t>Public dataset risks</a:t>
              </a: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57300" y="835783"/>
            <a:ext cx="5061204" cy="8351836"/>
            <a:chOff x="0" y="0"/>
            <a:chExt cx="6748272" cy="11135782"/>
          </a:xfrm>
        </p:grpSpPr>
        <p:sp>
          <p:nvSpPr>
            <p:cNvPr id="3" name="Freeform 3"/>
            <p:cNvSpPr/>
            <p:nvPr/>
          </p:nvSpPr>
          <p:spPr>
            <a:xfrm>
              <a:off x="0" y="0"/>
              <a:ext cx="6748272" cy="11135782"/>
            </a:xfrm>
            <a:custGeom>
              <a:avLst/>
              <a:gdLst/>
              <a:ahLst/>
              <a:cxnLst/>
              <a:rect l="l" t="t" r="r" b="b"/>
              <a:pathLst>
                <a:path w="6748272" h="11135782">
                  <a:moveTo>
                    <a:pt x="0" y="0"/>
                  </a:moveTo>
                  <a:lnTo>
                    <a:pt x="6748272" y="0"/>
                  </a:lnTo>
                  <a:lnTo>
                    <a:pt x="6748272" y="11135782"/>
                  </a:lnTo>
                  <a:lnTo>
                    <a:pt x="0" y="11135782"/>
                  </a:lnTo>
                  <a:close/>
                </a:path>
              </a:pathLst>
            </a:custGeom>
            <a:solidFill>
              <a:srgbClr val="000000">
                <a:alpha val="0"/>
              </a:srgbClr>
            </a:solidFill>
          </p:spPr>
        </p:sp>
        <p:sp>
          <p:nvSpPr>
            <p:cNvPr id="4" name="TextBox 4"/>
            <p:cNvSpPr txBox="1"/>
            <p:nvPr/>
          </p:nvSpPr>
          <p:spPr>
            <a:xfrm>
              <a:off x="0" y="85725"/>
              <a:ext cx="6748272" cy="11050057"/>
            </a:xfrm>
            <a:prstGeom prst="rect">
              <a:avLst/>
            </a:prstGeom>
          </p:spPr>
          <p:txBody>
            <a:bodyPr lIns="0" tIns="0" rIns="0" bIns="0" rtlCol="0" anchor="ctr"/>
            <a:lstStyle/>
            <a:p>
              <a:pPr algn="l">
                <a:lnSpc>
                  <a:spcPts val="8424"/>
                </a:lnSpc>
              </a:pPr>
              <a:r>
                <a:rPr lang="en-US" sz="7800" b="1">
                  <a:solidFill>
                    <a:srgbClr val="000000"/>
                  </a:solidFill>
                  <a:latin typeface="Aptos Bold"/>
                  <a:ea typeface="Aptos Bold"/>
                  <a:cs typeface="Aptos Bold"/>
                  <a:sym typeface="Aptos Bold"/>
                </a:rPr>
                <a:t> Research Gap</a:t>
              </a:r>
            </a:p>
            <a:p>
              <a:pPr algn="l">
                <a:lnSpc>
                  <a:spcPts val="8424"/>
                </a:lnSpc>
              </a:pPr>
              <a:endParaRPr lang="en-US" sz="7800" b="1">
                <a:solidFill>
                  <a:srgbClr val="000000"/>
                </a:solidFill>
                <a:latin typeface="Aptos Bold"/>
                <a:ea typeface="Aptos Bold"/>
                <a:cs typeface="Aptos Bold"/>
                <a:sym typeface="Aptos Bold"/>
              </a:endParaRPr>
            </a:p>
          </p:txBody>
        </p:sp>
      </p:grpSp>
      <p:grpSp>
        <p:nvGrpSpPr>
          <p:cNvPr id="5" name="Group 5"/>
          <p:cNvGrpSpPr/>
          <p:nvPr/>
        </p:nvGrpSpPr>
        <p:grpSpPr>
          <a:xfrm>
            <a:off x="7625525" y="917307"/>
            <a:ext cx="9424035" cy="28575"/>
            <a:chOff x="0" y="0"/>
            <a:chExt cx="12565380" cy="38100"/>
          </a:xfrm>
        </p:grpSpPr>
        <p:sp>
          <p:nvSpPr>
            <p:cNvPr id="6" name="Freeform 6"/>
            <p:cNvSpPr/>
            <p:nvPr/>
          </p:nvSpPr>
          <p:spPr>
            <a:xfrm>
              <a:off x="19050" y="19050"/>
              <a:ext cx="12527280" cy="0"/>
            </a:xfrm>
            <a:custGeom>
              <a:avLst/>
              <a:gdLst/>
              <a:ahLst/>
              <a:cxnLst/>
              <a:rect l="l" t="t" r="r" b="b"/>
              <a:pathLst>
                <a:path w="12527280">
                  <a:moveTo>
                    <a:pt x="0" y="0"/>
                  </a:moveTo>
                  <a:lnTo>
                    <a:pt x="12527280" y="0"/>
                  </a:lnTo>
                </a:path>
              </a:pathLst>
            </a:custGeom>
            <a:solidFill>
              <a:srgbClr val="A02B93"/>
            </a:solidFill>
            <a:ln w="12700">
              <a:solidFill>
                <a:srgbClr val="000000"/>
              </a:solidFill>
            </a:ln>
          </p:spPr>
        </p:sp>
        <p:sp>
          <p:nvSpPr>
            <p:cNvPr id="7" name="Freeform 7"/>
            <p:cNvSpPr/>
            <p:nvPr/>
          </p:nvSpPr>
          <p:spPr>
            <a:xfrm>
              <a:off x="19050" y="0"/>
              <a:ext cx="12527280" cy="38100"/>
            </a:xfrm>
            <a:custGeom>
              <a:avLst/>
              <a:gdLst/>
              <a:ahLst/>
              <a:cxnLst/>
              <a:rect l="l" t="t" r="r" b="b"/>
              <a:pathLst>
                <a:path w="12527280" h="38100">
                  <a:moveTo>
                    <a:pt x="0" y="0"/>
                  </a:moveTo>
                  <a:lnTo>
                    <a:pt x="12527280" y="0"/>
                  </a:lnTo>
                  <a:lnTo>
                    <a:pt x="12527280" y="38100"/>
                  </a:lnTo>
                  <a:lnTo>
                    <a:pt x="0" y="38100"/>
                  </a:lnTo>
                  <a:close/>
                </a:path>
              </a:pathLst>
            </a:custGeom>
            <a:solidFill>
              <a:srgbClr val="A02B93"/>
            </a:solidFill>
            <a:ln w="12700">
              <a:solidFill>
                <a:srgbClr val="000000"/>
              </a:solidFill>
            </a:ln>
          </p:spPr>
        </p:sp>
      </p:grpSp>
      <p:grpSp>
        <p:nvGrpSpPr>
          <p:cNvPr id="8" name="Group 8"/>
          <p:cNvGrpSpPr/>
          <p:nvPr/>
        </p:nvGrpSpPr>
        <p:grpSpPr>
          <a:xfrm>
            <a:off x="7625525" y="2096595"/>
            <a:ext cx="9424035" cy="28575"/>
            <a:chOff x="0" y="0"/>
            <a:chExt cx="12565380" cy="38100"/>
          </a:xfrm>
        </p:grpSpPr>
        <p:sp>
          <p:nvSpPr>
            <p:cNvPr id="9" name="Freeform 9"/>
            <p:cNvSpPr/>
            <p:nvPr/>
          </p:nvSpPr>
          <p:spPr>
            <a:xfrm>
              <a:off x="19050" y="19050"/>
              <a:ext cx="12527280" cy="0"/>
            </a:xfrm>
            <a:custGeom>
              <a:avLst/>
              <a:gdLst/>
              <a:ahLst/>
              <a:cxnLst/>
              <a:rect l="l" t="t" r="r" b="b"/>
              <a:pathLst>
                <a:path w="12527280">
                  <a:moveTo>
                    <a:pt x="0" y="0"/>
                  </a:moveTo>
                  <a:lnTo>
                    <a:pt x="12527280" y="0"/>
                  </a:lnTo>
                </a:path>
              </a:pathLst>
            </a:custGeom>
            <a:solidFill>
              <a:srgbClr val="77A100"/>
            </a:solidFill>
            <a:ln w="12700">
              <a:solidFill>
                <a:srgbClr val="000000"/>
              </a:solidFill>
            </a:ln>
          </p:spPr>
        </p:sp>
        <p:sp>
          <p:nvSpPr>
            <p:cNvPr id="10" name="Freeform 10"/>
            <p:cNvSpPr/>
            <p:nvPr/>
          </p:nvSpPr>
          <p:spPr>
            <a:xfrm>
              <a:off x="19050" y="0"/>
              <a:ext cx="12527280" cy="38100"/>
            </a:xfrm>
            <a:custGeom>
              <a:avLst/>
              <a:gdLst/>
              <a:ahLst/>
              <a:cxnLst/>
              <a:rect l="l" t="t" r="r" b="b"/>
              <a:pathLst>
                <a:path w="12527280" h="38100">
                  <a:moveTo>
                    <a:pt x="0" y="0"/>
                  </a:moveTo>
                  <a:lnTo>
                    <a:pt x="12527280" y="0"/>
                  </a:lnTo>
                  <a:lnTo>
                    <a:pt x="12527280" y="38100"/>
                  </a:lnTo>
                  <a:lnTo>
                    <a:pt x="0" y="38100"/>
                  </a:lnTo>
                  <a:close/>
                </a:path>
              </a:pathLst>
            </a:custGeom>
            <a:solidFill>
              <a:srgbClr val="77A100"/>
            </a:solidFill>
            <a:ln w="12700">
              <a:solidFill>
                <a:srgbClr val="000000"/>
              </a:solidFill>
            </a:ln>
          </p:spPr>
        </p:sp>
      </p:grpSp>
      <p:grpSp>
        <p:nvGrpSpPr>
          <p:cNvPr id="11" name="Group 11"/>
          <p:cNvGrpSpPr/>
          <p:nvPr/>
        </p:nvGrpSpPr>
        <p:grpSpPr>
          <a:xfrm>
            <a:off x="7625525" y="3275883"/>
            <a:ext cx="9424035" cy="28575"/>
            <a:chOff x="0" y="0"/>
            <a:chExt cx="12565380" cy="38100"/>
          </a:xfrm>
        </p:grpSpPr>
        <p:sp>
          <p:nvSpPr>
            <p:cNvPr id="12" name="Freeform 12"/>
            <p:cNvSpPr/>
            <p:nvPr/>
          </p:nvSpPr>
          <p:spPr>
            <a:xfrm>
              <a:off x="19050" y="19050"/>
              <a:ext cx="12527280" cy="0"/>
            </a:xfrm>
            <a:custGeom>
              <a:avLst/>
              <a:gdLst/>
              <a:ahLst/>
              <a:cxnLst/>
              <a:rect l="l" t="t" r="r" b="b"/>
              <a:pathLst>
                <a:path w="12527280">
                  <a:moveTo>
                    <a:pt x="0" y="0"/>
                  </a:moveTo>
                  <a:lnTo>
                    <a:pt x="12527280" y="0"/>
                  </a:lnTo>
                </a:path>
              </a:pathLst>
            </a:custGeom>
            <a:solidFill>
              <a:srgbClr val="2C5BA2"/>
            </a:solidFill>
            <a:ln w="12700">
              <a:solidFill>
                <a:srgbClr val="000000"/>
              </a:solidFill>
            </a:ln>
          </p:spPr>
        </p:sp>
        <p:sp>
          <p:nvSpPr>
            <p:cNvPr id="13" name="Freeform 13"/>
            <p:cNvSpPr/>
            <p:nvPr/>
          </p:nvSpPr>
          <p:spPr>
            <a:xfrm>
              <a:off x="19050" y="0"/>
              <a:ext cx="12527280" cy="38100"/>
            </a:xfrm>
            <a:custGeom>
              <a:avLst/>
              <a:gdLst/>
              <a:ahLst/>
              <a:cxnLst/>
              <a:rect l="l" t="t" r="r" b="b"/>
              <a:pathLst>
                <a:path w="12527280" h="38100">
                  <a:moveTo>
                    <a:pt x="0" y="0"/>
                  </a:moveTo>
                  <a:lnTo>
                    <a:pt x="12527280" y="0"/>
                  </a:lnTo>
                  <a:lnTo>
                    <a:pt x="12527280" y="38100"/>
                  </a:lnTo>
                  <a:lnTo>
                    <a:pt x="0" y="38100"/>
                  </a:lnTo>
                  <a:close/>
                </a:path>
              </a:pathLst>
            </a:custGeom>
            <a:solidFill>
              <a:srgbClr val="2C5BA2"/>
            </a:solidFill>
            <a:ln w="12700">
              <a:solidFill>
                <a:srgbClr val="000000"/>
              </a:solidFill>
            </a:ln>
          </p:spPr>
        </p:sp>
      </p:grpSp>
      <p:grpSp>
        <p:nvGrpSpPr>
          <p:cNvPr id="14" name="Group 14"/>
          <p:cNvGrpSpPr/>
          <p:nvPr/>
        </p:nvGrpSpPr>
        <p:grpSpPr>
          <a:xfrm>
            <a:off x="7625525" y="4455171"/>
            <a:ext cx="9424035" cy="28575"/>
            <a:chOff x="0" y="0"/>
            <a:chExt cx="12565380" cy="38100"/>
          </a:xfrm>
        </p:grpSpPr>
        <p:sp>
          <p:nvSpPr>
            <p:cNvPr id="15" name="Freeform 15"/>
            <p:cNvSpPr/>
            <p:nvPr/>
          </p:nvSpPr>
          <p:spPr>
            <a:xfrm>
              <a:off x="19050" y="19050"/>
              <a:ext cx="12527280" cy="0"/>
            </a:xfrm>
            <a:custGeom>
              <a:avLst/>
              <a:gdLst/>
              <a:ahLst/>
              <a:cxnLst/>
              <a:rect l="l" t="t" r="r" b="b"/>
              <a:pathLst>
                <a:path w="12527280">
                  <a:moveTo>
                    <a:pt x="0" y="0"/>
                  </a:moveTo>
                  <a:lnTo>
                    <a:pt x="12527280" y="0"/>
                  </a:lnTo>
                </a:path>
              </a:pathLst>
            </a:custGeom>
            <a:solidFill>
              <a:srgbClr val="A42C3F"/>
            </a:solidFill>
            <a:ln w="12700">
              <a:solidFill>
                <a:srgbClr val="000000"/>
              </a:solidFill>
            </a:ln>
          </p:spPr>
        </p:sp>
        <p:sp>
          <p:nvSpPr>
            <p:cNvPr id="16" name="Freeform 16"/>
            <p:cNvSpPr/>
            <p:nvPr/>
          </p:nvSpPr>
          <p:spPr>
            <a:xfrm>
              <a:off x="19050" y="0"/>
              <a:ext cx="12527280" cy="38100"/>
            </a:xfrm>
            <a:custGeom>
              <a:avLst/>
              <a:gdLst/>
              <a:ahLst/>
              <a:cxnLst/>
              <a:rect l="l" t="t" r="r" b="b"/>
              <a:pathLst>
                <a:path w="12527280" h="38100">
                  <a:moveTo>
                    <a:pt x="0" y="0"/>
                  </a:moveTo>
                  <a:lnTo>
                    <a:pt x="12527280" y="0"/>
                  </a:lnTo>
                  <a:lnTo>
                    <a:pt x="12527280" y="38100"/>
                  </a:lnTo>
                  <a:lnTo>
                    <a:pt x="0" y="38100"/>
                  </a:lnTo>
                  <a:close/>
                </a:path>
              </a:pathLst>
            </a:custGeom>
            <a:solidFill>
              <a:srgbClr val="A42C3F"/>
            </a:solidFill>
            <a:ln w="12700">
              <a:solidFill>
                <a:srgbClr val="000000"/>
              </a:solidFill>
            </a:ln>
          </p:spPr>
        </p:sp>
      </p:grpSp>
      <p:sp>
        <p:nvSpPr>
          <p:cNvPr id="17" name="TextBox 17"/>
          <p:cNvSpPr txBox="1"/>
          <p:nvPr/>
        </p:nvSpPr>
        <p:spPr>
          <a:xfrm>
            <a:off x="7725537" y="4602809"/>
            <a:ext cx="9224010" cy="1038225"/>
          </a:xfrm>
          <a:prstGeom prst="rect">
            <a:avLst/>
          </a:prstGeom>
        </p:spPr>
        <p:txBody>
          <a:bodyPr lIns="0" tIns="0" rIns="0" bIns="0" rtlCol="0" anchor="t">
            <a:spAutoFit/>
          </a:bodyPr>
          <a:lstStyle/>
          <a:p>
            <a:pPr algn="l">
              <a:lnSpc>
                <a:spcPts val="4050"/>
              </a:lnSpc>
            </a:pPr>
            <a:r>
              <a:rPr lang="en-US" sz="3750">
                <a:solidFill>
                  <a:srgbClr val="000000"/>
                </a:solidFill>
                <a:latin typeface="Aptos"/>
                <a:ea typeface="Aptos"/>
                <a:cs typeface="Aptos"/>
                <a:sym typeface="Aptos"/>
              </a:rPr>
              <a:t>Weak understanding of compliance outcomes</a:t>
            </a:r>
          </a:p>
        </p:txBody>
      </p:sp>
      <p:grpSp>
        <p:nvGrpSpPr>
          <p:cNvPr id="18" name="Group 18"/>
          <p:cNvGrpSpPr/>
          <p:nvPr/>
        </p:nvGrpSpPr>
        <p:grpSpPr>
          <a:xfrm>
            <a:off x="7625525" y="5634460"/>
            <a:ext cx="9424035" cy="28575"/>
            <a:chOff x="0" y="0"/>
            <a:chExt cx="12565380" cy="38100"/>
          </a:xfrm>
        </p:grpSpPr>
        <p:sp>
          <p:nvSpPr>
            <p:cNvPr id="19" name="Freeform 19"/>
            <p:cNvSpPr/>
            <p:nvPr/>
          </p:nvSpPr>
          <p:spPr>
            <a:xfrm>
              <a:off x="19050" y="19050"/>
              <a:ext cx="12527280" cy="0"/>
            </a:xfrm>
            <a:custGeom>
              <a:avLst/>
              <a:gdLst/>
              <a:ahLst/>
              <a:cxnLst/>
              <a:rect l="l" t="t" r="r" b="b"/>
              <a:pathLst>
                <a:path w="12527280">
                  <a:moveTo>
                    <a:pt x="0" y="0"/>
                  </a:moveTo>
                  <a:lnTo>
                    <a:pt x="12527280" y="0"/>
                  </a:lnTo>
                </a:path>
              </a:pathLst>
            </a:custGeom>
            <a:solidFill>
              <a:srgbClr val="2DA537"/>
            </a:solidFill>
            <a:ln w="12700">
              <a:solidFill>
                <a:srgbClr val="000000"/>
              </a:solidFill>
            </a:ln>
          </p:spPr>
        </p:sp>
        <p:sp>
          <p:nvSpPr>
            <p:cNvPr id="20" name="Freeform 20"/>
            <p:cNvSpPr/>
            <p:nvPr/>
          </p:nvSpPr>
          <p:spPr>
            <a:xfrm>
              <a:off x="19050" y="0"/>
              <a:ext cx="12527280" cy="38100"/>
            </a:xfrm>
            <a:custGeom>
              <a:avLst/>
              <a:gdLst/>
              <a:ahLst/>
              <a:cxnLst/>
              <a:rect l="l" t="t" r="r" b="b"/>
              <a:pathLst>
                <a:path w="12527280" h="38100">
                  <a:moveTo>
                    <a:pt x="0" y="0"/>
                  </a:moveTo>
                  <a:lnTo>
                    <a:pt x="12527280" y="0"/>
                  </a:lnTo>
                  <a:lnTo>
                    <a:pt x="12527280" y="38100"/>
                  </a:lnTo>
                  <a:lnTo>
                    <a:pt x="0" y="38100"/>
                  </a:lnTo>
                  <a:close/>
                </a:path>
              </a:pathLst>
            </a:custGeom>
            <a:solidFill>
              <a:srgbClr val="2DA537"/>
            </a:solidFill>
            <a:ln w="12700">
              <a:solidFill>
                <a:srgbClr val="000000"/>
              </a:solidFill>
            </a:ln>
          </p:spPr>
        </p:sp>
      </p:grpSp>
      <p:sp>
        <p:nvSpPr>
          <p:cNvPr id="21" name="Freeform 21"/>
          <p:cNvSpPr/>
          <p:nvPr/>
        </p:nvSpPr>
        <p:spPr>
          <a:xfrm>
            <a:off x="4073867" y="5734473"/>
            <a:ext cx="3078396" cy="3019759"/>
          </a:xfrm>
          <a:custGeom>
            <a:avLst/>
            <a:gdLst/>
            <a:ahLst/>
            <a:cxnLst/>
            <a:rect l="l" t="t" r="r" b="b"/>
            <a:pathLst>
              <a:path w="3078396" h="3019759">
                <a:moveTo>
                  <a:pt x="0" y="0"/>
                </a:moveTo>
                <a:lnTo>
                  <a:pt x="3078395" y="0"/>
                </a:lnTo>
                <a:lnTo>
                  <a:pt x="3078395" y="3019759"/>
                </a:lnTo>
                <a:lnTo>
                  <a:pt x="0" y="3019759"/>
                </a:lnTo>
                <a:lnTo>
                  <a:pt x="0" y="0"/>
                </a:lnTo>
                <a:close/>
              </a:path>
            </a:pathLst>
          </a:custGeom>
          <a:blipFill>
            <a:blip r:embed="rId3"/>
            <a:stretch>
              <a:fillRect/>
            </a:stretch>
          </a:blipFill>
        </p:spPr>
      </p:sp>
      <p:sp>
        <p:nvSpPr>
          <p:cNvPr id="22" name="TextBox 22"/>
          <p:cNvSpPr txBox="1"/>
          <p:nvPr/>
        </p:nvSpPr>
        <p:spPr>
          <a:xfrm>
            <a:off x="7725537" y="1064945"/>
            <a:ext cx="9224010" cy="523875"/>
          </a:xfrm>
          <a:prstGeom prst="rect">
            <a:avLst/>
          </a:prstGeom>
        </p:spPr>
        <p:txBody>
          <a:bodyPr lIns="0" tIns="0" rIns="0" bIns="0" rtlCol="0" anchor="t">
            <a:spAutoFit/>
          </a:bodyPr>
          <a:lstStyle/>
          <a:p>
            <a:pPr algn="l">
              <a:lnSpc>
                <a:spcPts val="4050"/>
              </a:lnSpc>
            </a:pPr>
            <a:r>
              <a:rPr lang="en-US" sz="3750">
                <a:solidFill>
                  <a:srgbClr val="000000"/>
                </a:solidFill>
                <a:latin typeface="Aptos"/>
                <a:ea typeface="Aptos"/>
                <a:cs typeface="Aptos"/>
                <a:sym typeface="Aptos"/>
              </a:rPr>
              <a:t>Limited policy evaluation studies</a:t>
            </a:r>
          </a:p>
        </p:txBody>
      </p:sp>
      <p:sp>
        <p:nvSpPr>
          <p:cNvPr id="23" name="TextBox 23"/>
          <p:cNvSpPr txBox="1"/>
          <p:nvPr/>
        </p:nvSpPr>
        <p:spPr>
          <a:xfrm>
            <a:off x="7725537" y="2244233"/>
            <a:ext cx="9224010" cy="523875"/>
          </a:xfrm>
          <a:prstGeom prst="rect">
            <a:avLst/>
          </a:prstGeom>
        </p:spPr>
        <p:txBody>
          <a:bodyPr lIns="0" tIns="0" rIns="0" bIns="0" rtlCol="0" anchor="t">
            <a:spAutoFit/>
          </a:bodyPr>
          <a:lstStyle/>
          <a:p>
            <a:pPr algn="l">
              <a:lnSpc>
                <a:spcPts val="4050"/>
              </a:lnSpc>
            </a:pPr>
            <a:r>
              <a:rPr lang="en-US" sz="3750">
                <a:solidFill>
                  <a:srgbClr val="000000"/>
                </a:solidFill>
                <a:latin typeface="Aptos"/>
                <a:ea typeface="Aptos"/>
                <a:cs typeface="Aptos"/>
                <a:sym typeface="Aptos"/>
              </a:rPr>
              <a:t>Few models for public datasets</a:t>
            </a:r>
          </a:p>
        </p:txBody>
      </p:sp>
      <p:sp>
        <p:nvSpPr>
          <p:cNvPr id="24" name="TextBox 24"/>
          <p:cNvSpPr txBox="1"/>
          <p:nvPr/>
        </p:nvSpPr>
        <p:spPr>
          <a:xfrm>
            <a:off x="7725537" y="3423521"/>
            <a:ext cx="9224010" cy="523875"/>
          </a:xfrm>
          <a:prstGeom prst="rect">
            <a:avLst/>
          </a:prstGeom>
        </p:spPr>
        <p:txBody>
          <a:bodyPr lIns="0" tIns="0" rIns="0" bIns="0" rtlCol="0" anchor="t">
            <a:spAutoFit/>
          </a:bodyPr>
          <a:lstStyle/>
          <a:p>
            <a:pPr algn="l">
              <a:lnSpc>
                <a:spcPts val="4050"/>
              </a:lnSpc>
            </a:pPr>
            <a:r>
              <a:rPr lang="en-US" sz="3750">
                <a:solidFill>
                  <a:srgbClr val="000000"/>
                </a:solidFill>
                <a:latin typeface="Aptos"/>
                <a:ea typeface="Aptos"/>
                <a:cs typeface="Aptos"/>
                <a:sym typeface="Aptos"/>
              </a:rPr>
              <a:t>Lack of measurable frameworks</a:t>
            </a:r>
          </a:p>
        </p:txBody>
      </p:sp>
      <p:sp>
        <p:nvSpPr>
          <p:cNvPr id="25" name="TextBox 25"/>
          <p:cNvSpPr txBox="1"/>
          <p:nvPr/>
        </p:nvSpPr>
        <p:spPr>
          <a:xfrm>
            <a:off x="7725537" y="5782098"/>
            <a:ext cx="9224010" cy="523875"/>
          </a:xfrm>
          <a:prstGeom prst="rect">
            <a:avLst/>
          </a:prstGeom>
        </p:spPr>
        <p:txBody>
          <a:bodyPr lIns="0" tIns="0" rIns="0" bIns="0" rtlCol="0" anchor="t">
            <a:spAutoFit/>
          </a:bodyPr>
          <a:lstStyle/>
          <a:p>
            <a:pPr algn="l">
              <a:lnSpc>
                <a:spcPts val="4050"/>
              </a:lnSpc>
            </a:pPr>
            <a:r>
              <a:rPr lang="en-US" sz="3750">
                <a:solidFill>
                  <a:srgbClr val="000000"/>
                </a:solidFill>
                <a:latin typeface="Aptos"/>
                <a:ea typeface="Aptos"/>
                <a:cs typeface="Aptos"/>
                <a:sym typeface="Aptos"/>
              </a:rPr>
              <a:t>Minimal focus on governance impact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5400000">
            <a:off x="-2115126" y="2115123"/>
            <a:ext cx="10287000" cy="6056754"/>
            <a:chOff x="0" y="0"/>
            <a:chExt cx="13716000" cy="8075672"/>
          </a:xfrm>
        </p:grpSpPr>
        <p:sp>
          <p:nvSpPr>
            <p:cNvPr id="3" name="Freeform 3"/>
            <p:cNvSpPr/>
            <p:nvPr/>
          </p:nvSpPr>
          <p:spPr>
            <a:xfrm>
              <a:off x="0" y="0"/>
              <a:ext cx="13716000" cy="8075676"/>
            </a:xfrm>
            <a:custGeom>
              <a:avLst/>
              <a:gdLst/>
              <a:ahLst/>
              <a:cxnLst/>
              <a:rect l="l" t="t" r="r" b="b"/>
              <a:pathLst>
                <a:path w="13716000" h="8075676">
                  <a:moveTo>
                    <a:pt x="13716000" y="0"/>
                  </a:moveTo>
                  <a:lnTo>
                    <a:pt x="0" y="0"/>
                  </a:lnTo>
                  <a:lnTo>
                    <a:pt x="0" y="8075676"/>
                  </a:lnTo>
                  <a:lnTo>
                    <a:pt x="13716000" y="8075676"/>
                  </a:lnTo>
                  <a:close/>
                </a:path>
              </a:pathLst>
            </a:custGeom>
            <a:gradFill rotWithShape="1">
              <a:gsLst>
                <a:gs pos="8000">
                  <a:srgbClr val="000000">
                    <a:alpha val="100000"/>
                  </a:srgbClr>
                </a:gs>
                <a:gs pos="100000">
                  <a:srgbClr val="104862">
                    <a:alpha val="100000"/>
                  </a:srgbClr>
                </a:gs>
              </a:gsLst>
              <a:lin ang="19200000"/>
            </a:gradFill>
          </p:spPr>
        </p:sp>
      </p:grpSp>
      <p:grpSp>
        <p:nvGrpSpPr>
          <p:cNvPr id="4" name="Group 4"/>
          <p:cNvGrpSpPr/>
          <p:nvPr/>
        </p:nvGrpSpPr>
        <p:grpSpPr>
          <a:xfrm rot="5400000">
            <a:off x="-2115128" y="2130328"/>
            <a:ext cx="10286998" cy="6056758"/>
            <a:chOff x="0" y="0"/>
            <a:chExt cx="13715998" cy="8075678"/>
          </a:xfrm>
        </p:grpSpPr>
        <p:sp>
          <p:nvSpPr>
            <p:cNvPr id="5" name="Freeform 5"/>
            <p:cNvSpPr/>
            <p:nvPr/>
          </p:nvSpPr>
          <p:spPr>
            <a:xfrm>
              <a:off x="0" y="0"/>
              <a:ext cx="13716000" cy="8075676"/>
            </a:xfrm>
            <a:custGeom>
              <a:avLst/>
              <a:gdLst/>
              <a:ahLst/>
              <a:cxnLst/>
              <a:rect l="l" t="t" r="r" b="b"/>
              <a:pathLst>
                <a:path w="13716000" h="8075676">
                  <a:moveTo>
                    <a:pt x="13716000" y="0"/>
                  </a:moveTo>
                  <a:lnTo>
                    <a:pt x="0" y="0"/>
                  </a:lnTo>
                  <a:lnTo>
                    <a:pt x="0" y="8075676"/>
                  </a:lnTo>
                  <a:lnTo>
                    <a:pt x="13716000" y="8075676"/>
                  </a:lnTo>
                  <a:close/>
                </a:path>
              </a:pathLst>
            </a:custGeom>
            <a:gradFill rotWithShape="1">
              <a:gsLst>
                <a:gs pos="0">
                  <a:srgbClr val="000000">
                    <a:alpha val="0"/>
                  </a:srgbClr>
                </a:gs>
                <a:gs pos="99000">
                  <a:srgbClr val="156082">
                    <a:alpha val="46000"/>
                  </a:srgbClr>
                </a:gs>
              </a:gsLst>
              <a:lin ang="18000000"/>
            </a:gradFill>
          </p:spPr>
        </p:sp>
      </p:grpSp>
      <p:grpSp>
        <p:nvGrpSpPr>
          <p:cNvPr id="6" name="Group 6"/>
          <p:cNvGrpSpPr/>
          <p:nvPr/>
        </p:nvGrpSpPr>
        <p:grpSpPr>
          <a:xfrm rot="5400000">
            <a:off x="1151884" y="5382127"/>
            <a:ext cx="3752969" cy="6056762"/>
            <a:chOff x="0" y="0"/>
            <a:chExt cx="5003958" cy="8075682"/>
          </a:xfrm>
        </p:grpSpPr>
        <p:sp>
          <p:nvSpPr>
            <p:cNvPr id="7" name="Freeform 7"/>
            <p:cNvSpPr/>
            <p:nvPr/>
          </p:nvSpPr>
          <p:spPr>
            <a:xfrm>
              <a:off x="0" y="0"/>
              <a:ext cx="5003927" cy="8075676"/>
            </a:xfrm>
            <a:custGeom>
              <a:avLst/>
              <a:gdLst/>
              <a:ahLst/>
              <a:cxnLst/>
              <a:rect l="l" t="t" r="r" b="b"/>
              <a:pathLst>
                <a:path w="5003927" h="8075676">
                  <a:moveTo>
                    <a:pt x="5003927" y="0"/>
                  </a:moveTo>
                  <a:lnTo>
                    <a:pt x="0" y="0"/>
                  </a:lnTo>
                  <a:lnTo>
                    <a:pt x="0" y="8075676"/>
                  </a:lnTo>
                  <a:lnTo>
                    <a:pt x="5003927" y="8075676"/>
                  </a:lnTo>
                  <a:close/>
                </a:path>
              </a:pathLst>
            </a:custGeom>
            <a:gradFill rotWithShape="1">
              <a:gsLst>
                <a:gs pos="2000">
                  <a:srgbClr val="156082">
                    <a:alpha val="29000"/>
                  </a:srgbClr>
                </a:gs>
                <a:gs pos="100000">
                  <a:srgbClr val="000000">
                    <a:alpha val="30000"/>
                  </a:srgbClr>
                </a:gs>
              </a:gsLst>
              <a:lin ang="2400000"/>
            </a:gradFill>
          </p:spPr>
        </p:sp>
      </p:grpSp>
      <p:grpSp>
        <p:nvGrpSpPr>
          <p:cNvPr id="8" name="Group 8"/>
          <p:cNvGrpSpPr/>
          <p:nvPr/>
        </p:nvGrpSpPr>
        <p:grpSpPr>
          <a:xfrm rot="-964587">
            <a:off x="-752605" y="1454577"/>
            <a:ext cx="5850536" cy="6268437"/>
            <a:chOff x="0" y="0"/>
            <a:chExt cx="7800714" cy="8357916"/>
          </a:xfrm>
        </p:grpSpPr>
        <p:sp>
          <p:nvSpPr>
            <p:cNvPr id="9" name="Freeform 9"/>
            <p:cNvSpPr/>
            <p:nvPr/>
          </p:nvSpPr>
          <p:spPr>
            <a:xfrm>
              <a:off x="0" y="0"/>
              <a:ext cx="7800721" cy="8357870"/>
            </a:xfrm>
            <a:custGeom>
              <a:avLst/>
              <a:gdLst/>
              <a:ahLst/>
              <a:cxnLst/>
              <a:rect l="l" t="t" r="r" b="b"/>
              <a:pathLst>
                <a:path w="7800721" h="8357870">
                  <a:moveTo>
                    <a:pt x="4864481" y="187833"/>
                  </a:moveTo>
                  <a:cubicBezTo>
                    <a:pt x="6565646" y="716915"/>
                    <a:pt x="7800721" y="2303653"/>
                    <a:pt x="7800721" y="4178935"/>
                  </a:cubicBezTo>
                  <a:cubicBezTo>
                    <a:pt x="7800721" y="6486906"/>
                    <a:pt x="5929757" y="8357870"/>
                    <a:pt x="3621786" y="8357870"/>
                  </a:cubicBezTo>
                  <a:cubicBezTo>
                    <a:pt x="2179320" y="8357870"/>
                    <a:pt x="907542" y="7626985"/>
                    <a:pt x="156591" y="6515354"/>
                  </a:cubicBezTo>
                  <a:lnTo>
                    <a:pt x="0" y="6257798"/>
                  </a:lnTo>
                  <a:lnTo>
                    <a:pt x="1662684" y="488569"/>
                  </a:lnTo>
                  <a:lnTo>
                    <a:pt x="1995170" y="328422"/>
                  </a:lnTo>
                  <a:cubicBezTo>
                    <a:pt x="2495042" y="116967"/>
                    <a:pt x="3044825" y="0"/>
                    <a:pt x="3621786" y="0"/>
                  </a:cubicBezTo>
                  <a:cubicBezTo>
                    <a:pt x="4054475" y="0"/>
                    <a:pt x="4471924" y="65786"/>
                    <a:pt x="4864481" y="187833"/>
                  </a:cubicBezTo>
                  <a:close/>
                </a:path>
              </a:pathLst>
            </a:custGeom>
            <a:gradFill rotWithShape="1">
              <a:gsLst>
                <a:gs pos="29000">
                  <a:srgbClr val="000000">
                    <a:alpha val="0"/>
                  </a:srgbClr>
                </a:gs>
                <a:gs pos="100000">
                  <a:srgbClr val="156082">
                    <a:alpha val="43000"/>
                  </a:srgbClr>
                </a:gs>
              </a:gsLst>
              <a:lin ang="2764587"/>
            </a:gradFill>
          </p:spPr>
        </p:sp>
      </p:grpSp>
      <p:grpSp>
        <p:nvGrpSpPr>
          <p:cNvPr id="10" name="Group 10"/>
          <p:cNvGrpSpPr/>
          <p:nvPr/>
        </p:nvGrpSpPr>
        <p:grpSpPr>
          <a:xfrm rot="5400000">
            <a:off x="-2115142" y="2115118"/>
            <a:ext cx="10287004" cy="6056752"/>
            <a:chOff x="0" y="0"/>
            <a:chExt cx="13716006" cy="8075670"/>
          </a:xfrm>
        </p:grpSpPr>
        <p:sp>
          <p:nvSpPr>
            <p:cNvPr id="11" name="Freeform 11"/>
            <p:cNvSpPr/>
            <p:nvPr/>
          </p:nvSpPr>
          <p:spPr>
            <a:xfrm>
              <a:off x="0" y="0"/>
              <a:ext cx="13716000" cy="8075676"/>
            </a:xfrm>
            <a:custGeom>
              <a:avLst/>
              <a:gdLst/>
              <a:ahLst/>
              <a:cxnLst/>
              <a:rect l="l" t="t" r="r" b="b"/>
              <a:pathLst>
                <a:path w="13716000" h="8075676">
                  <a:moveTo>
                    <a:pt x="13716000" y="0"/>
                  </a:moveTo>
                  <a:lnTo>
                    <a:pt x="0" y="0"/>
                  </a:lnTo>
                  <a:lnTo>
                    <a:pt x="0" y="8075676"/>
                  </a:lnTo>
                  <a:lnTo>
                    <a:pt x="13716000" y="8075676"/>
                  </a:lnTo>
                  <a:close/>
                </a:path>
              </a:pathLst>
            </a:custGeom>
            <a:gradFill rotWithShape="1">
              <a:gsLst>
                <a:gs pos="0">
                  <a:srgbClr val="000000">
                    <a:alpha val="0"/>
                  </a:srgbClr>
                </a:gs>
                <a:gs pos="99000">
                  <a:srgbClr val="46B1E1">
                    <a:alpha val="11000"/>
                  </a:srgbClr>
                </a:gs>
              </a:gsLst>
              <a:lin ang="1800000"/>
            </a:gradFill>
          </p:spPr>
        </p:sp>
      </p:grpSp>
      <p:grpSp>
        <p:nvGrpSpPr>
          <p:cNvPr id="12" name="Group 12"/>
          <p:cNvGrpSpPr/>
          <p:nvPr/>
        </p:nvGrpSpPr>
        <p:grpSpPr>
          <a:xfrm>
            <a:off x="879717" y="2525634"/>
            <a:ext cx="4672898" cy="3594538"/>
            <a:chOff x="0" y="0"/>
            <a:chExt cx="6230530" cy="4792718"/>
          </a:xfrm>
        </p:grpSpPr>
        <p:sp>
          <p:nvSpPr>
            <p:cNvPr id="13" name="Freeform 13"/>
            <p:cNvSpPr/>
            <p:nvPr/>
          </p:nvSpPr>
          <p:spPr>
            <a:xfrm>
              <a:off x="0" y="0"/>
              <a:ext cx="6230530" cy="4792718"/>
            </a:xfrm>
            <a:custGeom>
              <a:avLst/>
              <a:gdLst/>
              <a:ahLst/>
              <a:cxnLst/>
              <a:rect l="l" t="t" r="r" b="b"/>
              <a:pathLst>
                <a:path w="6230530" h="4792718">
                  <a:moveTo>
                    <a:pt x="0" y="0"/>
                  </a:moveTo>
                  <a:lnTo>
                    <a:pt x="6230530" y="0"/>
                  </a:lnTo>
                  <a:lnTo>
                    <a:pt x="6230530" y="4792718"/>
                  </a:lnTo>
                  <a:lnTo>
                    <a:pt x="0" y="4792718"/>
                  </a:lnTo>
                  <a:close/>
                </a:path>
              </a:pathLst>
            </a:custGeom>
            <a:solidFill>
              <a:srgbClr val="000000">
                <a:alpha val="0"/>
              </a:srgbClr>
            </a:solidFill>
          </p:spPr>
        </p:sp>
        <p:sp>
          <p:nvSpPr>
            <p:cNvPr id="14" name="TextBox 14"/>
            <p:cNvSpPr txBox="1"/>
            <p:nvPr/>
          </p:nvSpPr>
          <p:spPr>
            <a:xfrm>
              <a:off x="0" y="66675"/>
              <a:ext cx="6230530" cy="4726043"/>
            </a:xfrm>
            <a:prstGeom prst="rect">
              <a:avLst/>
            </a:prstGeom>
          </p:spPr>
          <p:txBody>
            <a:bodyPr lIns="0" tIns="0" rIns="0" bIns="0" rtlCol="0" anchor="b"/>
            <a:lstStyle/>
            <a:p>
              <a:pPr algn="r">
                <a:lnSpc>
                  <a:spcPts val="6480"/>
                </a:lnSpc>
              </a:pPr>
              <a:r>
                <a:rPr lang="en-US" sz="6000" b="1">
                  <a:solidFill>
                    <a:srgbClr val="FFFFFF"/>
                  </a:solidFill>
                  <a:latin typeface="Aptos Bold"/>
                  <a:ea typeface="Aptos Bold"/>
                  <a:cs typeface="Aptos Bold"/>
                  <a:sym typeface="Aptos Bold"/>
                </a:rPr>
                <a:t>Research Design</a:t>
              </a:r>
            </a:p>
          </p:txBody>
        </p:sp>
      </p:grpSp>
      <p:grpSp>
        <p:nvGrpSpPr>
          <p:cNvPr id="15" name="Group 15"/>
          <p:cNvGrpSpPr/>
          <p:nvPr/>
        </p:nvGrpSpPr>
        <p:grpSpPr>
          <a:xfrm>
            <a:off x="7348053" y="1117132"/>
            <a:ext cx="10019300" cy="19050"/>
            <a:chOff x="0" y="0"/>
            <a:chExt cx="13359066" cy="25400"/>
          </a:xfrm>
        </p:grpSpPr>
        <p:sp>
          <p:nvSpPr>
            <p:cNvPr id="16" name="Freeform 16"/>
            <p:cNvSpPr/>
            <p:nvPr/>
          </p:nvSpPr>
          <p:spPr>
            <a:xfrm>
              <a:off x="12700" y="12700"/>
              <a:ext cx="13333603" cy="0"/>
            </a:xfrm>
            <a:custGeom>
              <a:avLst/>
              <a:gdLst/>
              <a:ahLst/>
              <a:cxnLst/>
              <a:rect l="l" t="t" r="r" b="b"/>
              <a:pathLst>
                <a:path w="13333603">
                  <a:moveTo>
                    <a:pt x="0" y="0"/>
                  </a:moveTo>
                  <a:lnTo>
                    <a:pt x="13333603" y="0"/>
                  </a:lnTo>
                </a:path>
              </a:pathLst>
            </a:custGeom>
            <a:gradFill rotWithShape="1">
              <a:gsLst>
                <a:gs pos="0">
                  <a:srgbClr val="ED8358">
                    <a:alpha val="100000"/>
                  </a:srgbClr>
                </a:gs>
                <a:gs pos="50000">
                  <a:srgbClr val="F26E29">
                    <a:alpha val="100000"/>
                  </a:srgbClr>
                </a:gs>
                <a:gs pos="100000">
                  <a:srgbClr val="DF5E1B">
                    <a:alpha val="100000"/>
                  </a:srgbClr>
                </a:gs>
              </a:gsLst>
              <a:lin ang="5400000"/>
            </a:gradFill>
          </p:spPr>
        </p:sp>
        <p:sp>
          <p:nvSpPr>
            <p:cNvPr id="17" name="Freeform 17"/>
            <p:cNvSpPr/>
            <p:nvPr/>
          </p:nvSpPr>
          <p:spPr>
            <a:xfrm>
              <a:off x="12700" y="0"/>
              <a:ext cx="13333603" cy="25400"/>
            </a:xfrm>
            <a:custGeom>
              <a:avLst/>
              <a:gdLst/>
              <a:ahLst/>
              <a:cxnLst/>
              <a:rect l="l" t="t" r="r" b="b"/>
              <a:pathLst>
                <a:path w="13333603" h="25400">
                  <a:moveTo>
                    <a:pt x="0" y="0"/>
                  </a:moveTo>
                  <a:lnTo>
                    <a:pt x="13333603" y="0"/>
                  </a:lnTo>
                  <a:lnTo>
                    <a:pt x="13333603" y="25400"/>
                  </a:lnTo>
                  <a:lnTo>
                    <a:pt x="0" y="25400"/>
                  </a:lnTo>
                  <a:close/>
                </a:path>
              </a:pathLst>
            </a:custGeom>
            <a:solidFill>
              <a:srgbClr val="E97132"/>
            </a:solidFill>
            <a:ln w="12700">
              <a:solidFill>
                <a:srgbClr val="000000"/>
              </a:solidFill>
            </a:ln>
          </p:spPr>
        </p:sp>
      </p:grpSp>
      <p:sp>
        <p:nvSpPr>
          <p:cNvPr id="18" name="TextBox 18"/>
          <p:cNvSpPr txBox="1"/>
          <p:nvPr/>
        </p:nvSpPr>
        <p:spPr>
          <a:xfrm>
            <a:off x="7450923" y="1277152"/>
            <a:ext cx="9813560" cy="557022"/>
          </a:xfrm>
          <a:prstGeom prst="rect">
            <a:avLst/>
          </a:prstGeom>
        </p:spPr>
        <p:txBody>
          <a:bodyPr lIns="0" tIns="0" rIns="0" bIns="0" rtlCol="0" anchor="t">
            <a:spAutoFit/>
          </a:bodyPr>
          <a:lstStyle/>
          <a:p>
            <a:pPr algn="l">
              <a:lnSpc>
                <a:spcPts val="4374"/>
              </a:lnSpc>
            </a:pPr>
            <a:r>
              <a:rPr lang="en-US" sz="4050">
                <a:solidFill>
                  <a:srgbClr val="000000"/>
                </a:solidFill>
                <a:latin typeface="Aptos"/>
                <a:ea typeface="Aptos"/>
                <a:cs typeface="Aptos"/>
                <a:sym typeface="Aptos"/>
              </a:rPr>
              <a:t>Mixed-methods approach</a:t>
            </a:r>
          </a:p>
        </p:txBody>
      </p:sp>
      <p:grpSp>
        <p:nvGrpSpPr>
          <p:cNvPr id="19" name="Group 19"/>
          <p:cNvGrpSpPr/>
          <p:nvPr/>
        </p:nvGrpSpPr>
        <p:grpSpPr>
          <a:xfrm>
            <a:off x="7348053" y="2285544"/>
            <a:ext cx="10019300" cy="19050"/>
            <a:chOff x="0" y="0"/>
            <a:chExt cx="13359066" cy="25400"/>
          </a:xfrm>
        </p:grpSpPr>
        <p:sp>
          <p:nvSpPr>
            <p:cNvPr id="20" name="Freeform 20"/>
            <p:cNvSpPr/>
            <p:nvPr/>
          </p:nvSpPr>
          <p:spPr>
            <a:xfrm>
              <a:off x="12700" y="12700"/>
              <a:ext cx="13333603" cy="0"/>
            </a:xfrm>
            <a:custGeom>
              <a:avLst/>
              <a:gdLst/>
              <a:ahLst/>
              <a:cxnLst/>
              <a:rect l="l" t="t" r="r" b="b"/>
              <a:pathLst>
                <a:path w="13333603">
                  <a:moveTo>
                    <a:pt x="0" y="0"/>
                  </a:moveTo>
                  <a:lnTo>
                    <a:pt x="13333603" y="0"/>
                  </a:lnTo>
                </a:path>
              </a:pathLst>
            </a:custGeom>
            <a:gradFill rotWithShape="1">
              <a:gsLst>
                <a:gs pos="0">
                  <a:srgbClr val="4B7E4F">
                    <a:alpha val="100000"/>
                  </a:srgbClr>
                </a:gs>
                <a:gs pos="50000">
                  <a:srgbClr val="156F21">
                    <a:alpha val="100000"/>
                  </a:srgbClr>
                </a:gs>
                <a:gs pos="100000">
                  <a:srgbClr val="0E6519">
                    <a:alpha val="100000"/>
                  </a:srgbClr>
                </a:gs>
              </a:gsLst>
              <a:lin ang="5400000"/>
            </a:gradFill>
          </p:spPr>
        </p:sp>
        <p:sp>
          <p:nvSpPr>
            <p:cNvPr id="21" name="Freeform 21"/>
            <p:cNvSpPr/>
            <p:nvPr/>
          </p:nvSpPr>
          <p:spPr>
            <a:xfrm>
              <a:off x="12700" y="0"/>
              <a:ext cx="13333603" cy="25400"/>
            </a:xfrm>
            <a:custGeom>
              <a:avLst/>
              <a:gdLst/>
              <a:ahLst/>
              <a:cxnLst/>
              <a:rect l="l" t="t" r="r" b="b"/>
              <a:pathLst>
                <a:path w="13333603" h="25400">
                  <a:moveTo>
                    <a:pt x="0" y="0"/>
                  </a:moveTo>
                  <a:lnTo>
                    <a:pt x="13333603" y="0"/>
                  </a:lnTo>
                  <a:lnTo>
                    <a:pt x="13333603" y="25400"/>
                  </a:lnTo>
                  <a:lnTo>
                    <a:pt x="0" y="25400"/>
                  </a:lnTo>
                  <a:close/>
                </a:path>
              </a:pathLst>
            </a:custGeom>
            <a:solidFill>
              <a:srgbClr val="196B24"/>
            </a:solidFill>
            <a:ln w="12700">
              <a:solidFill>
                <a:srgbClr val="000000"/>
              </a:solidFill>
            </a:ln>
          </p:spPr>
        </p:sp>
      </p:grpSp>
      <p:sp>
        <p:nvSpPr>
          <p:cNvPr id="22" name="TextBox 22"/>
          <p:cNvSpPr txBox="1"/>
          <p:nvPr/>
        </p:nvSpPr>
        <p:spPr>
          <a:xfrm>
            <a:off x="7450923" y="2445564"/>
            <a:ext cx="9813560" cy="557022"/>
          </a:xfrm>
          <a:prstGeom prst="rect">
            <a:avLst/>
          </a:prstGeom>
        </p:spPr>
        <p:txBody>
          <a:bodyPr lIns="0" tIns="0" rIns="0" bIns="0" rtlCol="0" anchor="t">
            <a:spAutoFit/>
          </a:bodyPr>
          <a:lstStyle/>
          <a:p>
            <a:pPr algn="l">
              <a:lnSpc>
                <a:spcPts val="4374"/>
              </a:lnSpc>
            </a:pPr>
            <a:r>
              <a:rPr lang="en-US" sz="4050">
                <a:solidFill>
                  <a:srgbClr val="000000"/>
                </a:solidFill>
                <a:latin typeface="Aptos"/>
                <a:ea typeface="Aptos"/>
                <a:cs typeface="Aptos"/>
                <a:sym typeface="Aptos"/>
              </a:rPr>
              <a:t>Evaluation framework</a:t>
            </a:r>
          </a:p>
        </p:txBody>
      </p:sp>
      <p:grpSp>
        <p:nvGrpSpPr>
          <p:cNvPr id="23" name="Group 23"/>
          <p:cNvGrpSpPr/>
          <p:nvPr/>
        </p:nvGrpSpPr>
        <p:grpSpPr>
          <a:xfrm>
            <a:off x="7348053" y="3453957"/>
            <a:ext cx="10019300" cy="19050"/>
            <a:chOff x="0" y="0"/>
            <a:chExt cx="13359066" cy="25400"/>
          </a:xfrm>
        </p:grpSpPr>
        <p:sp>
          <p:nvSpPr>
            <p:cNvPr id="24" name="Freeform 24"/>
            <p:cNvSpPr/>
            <p:nvPr/>
          </p:nvSpPr>
          <p:spPr>
            <a:xfrm>
              <a:off x="12700" y="12700"/>
              <a:ext cx="13333603" cy="0"/>
            </a:xfrm>
            <a:custGeom>
              <a:avLst/>
              <a:gdLst/>
              <a:ahLst/>
              <a:cxnLst/>
              <a:rect l="l" t="t" r="r" b="b"/>
              <a:pathLst>
                <a:path w="13333603">
                  <a:moveTo>
                    <a:pt x="0" y="0"/>
                  </a:moveTo>
                  <a:lnTo>
                    <a:pt x="13333603" y="0"/>
                  </a:lnTo>
                </a:path>
              </a:pathLst>
            </a:custGeom>
            <a:gradFill rotWithShape="1">
              <a:gsLst>
                <a:gs pos="0">
                  <a:srgbClr val="4AA9DB">
                    <a:alpha val="100000"/>
                  </a:srgbClr>
                </a:gs>
                <a:gs pos="50000">
                  <a:srgbClr val="05A2DF">
                    <a:alpha val="100000"/>
                  </a:srgbClr>
                </a:gs>
                <a:gs pos="100000">
                  <a:srgbClr val="0091C9">
                    <a:alpha val="100000"/>
                  </a:srgbClr>
                </a:gs>
              </a:gsLst>
              <a:lin ang="5400000"/>
            </a:gradFill>
          </p:spPr>
        </p:sp>
        <p:sp>
          <p:nvSpPr>
            <p:cNvPr id="25" name="Freeform 25"/>
            <p:cNvSpPr/>
            <p:nvPr/>
          </p:nvSpPr>
          <p:spPr>
            <a:xfrm>
              <a:off x="12700" y="0"/>
              <a:ext cx="13333603" cy="25400"/>
            </a:xfrm>
            <a:custGeom>
              <a:avLst/>
              <a:gdLst/>
              <a:ahLst/>
              <a:cxnLst/>
              <a:rect l="l" t="t" r="r" b="b"/>
              <a:pathLst>
                <a:path w="13333603" h="25400">
                  <a:moveTo>
                    <a:pt x="0" y="0"/>
                  </a:moveTo>
                  <a:lnTo>
                    <a:pt x="13333603" y="0"/>
                  </a:lnTo>
                  <a:lnTo>
                    <a:pt x="13333603" y="25400"/>
                  </a:lnTo>
                  <a:lnTo>
                    <a:pt x="0" y="25400"/>
                  </a:lnTo>
                  <a:close/>
                </a:path>
              </a:pathLst>
            </a:custGeom>
            <a:solidFill>
              <a:srgbClr val="0F9ED5"/>
            </a:solidFill>
            <a:ln w="12700">
              <a:solidFill>
                <a:srgbClr val="000000"/>
              </a:solidFill>
            </a:ln>
          </p:spPr>
        </p:sp>
      </p:grpSp>
      <p:sp>
        <p:nvSpPr>
          <p:cNvPr id="26" name="TextBox 26"/>
          <p:cNvSpPr txBox="1"/>
          <p:nvPr/>
        </p:nvSpPr>
        <p:spPr>
          <a:xfrm>
            <a:off x="7450923" y="3613977"/>
            <a:ext cx="9813560" cy="557022"/>
          </a:xfrm>
          <a:prstGeom prst="rect">
            <a:avLst/>
          </a:prstGeom>
        </p:spPr>
        <p:txBody>
          <a:bodyPr lIns="0" tIns="0" rIns="0" bIns="0" rtlCol="0" anchor="t">
            <a:spAutoFit/>
          </a:bodyPr>
          <a:lstStyle/>
          <a:p>
            <a:pPr algn="l">
              <a:lnSpc>
                <a:spcPts val="4374"/>
              </a:lnSpc>
            </a:pPr>
            <a:r>
              <a:rPr lang="en-US" sz="4050">
                <a:solidFill>
                  <a:srgbClr val="000000"/>
                </a:solidFill>
                <a:latin typeface="Aptos"/>
                <a:ea typeface="Aptos"/>
                <a:cs typeface="Aptos"/>
                <a:sym typeface="Aptos"/>
              </a:rPr>
              <a:t>Policy analysis</a:t>
            </a:r>
          </a:p>
        </p:txBody>
      </p:sp>
      <p:grpSp>
        <p:nvGrpSpPr>
          <p:cNvPr id="27" name="Group 27"/>
          <p:cNvGrpSpPr/>
          <p:nvPr/>
        </p:nvGrpSpPr>
        <p:grpSpPr>
          <a:xfrm>
            <a:off x="7348053" y="4622368"/>
            <a:ext cx="10019300" cy="19050"/>
            <a:chOff x="0" y="0"/>
            <a:chExt cx="13359066" cy="25400"/>
          </a:xfrm>
        </p:grpSpPr>
        <p:sp>
          <p:nvSpPr>
            <p:cNvPr id="28" name="Freeform 28"/>
            <p:cNvSpPr/>
            <p:nvPr/>
          </p:nvSpPr>
          <p:spPr>
            <a:xfrm>
              <a:off x="12700" y="12700"/>
              <a:ext cx="13333603" cy="0"/>
            </a:xfrm>
            <a:custGeom>
              <a:avLst/>
              <a:gdLst/>
              <a:ahLst/>
              <a:cxnLst/>
              <a:rect l="l" t="t" r="r" b="b"/>
              <a:pathLst>
                <a:path w="13333603">
                  <a:moveTo>
                    <a:pt x="0" y="0"/>
                  </a:moveTo>
                  <a:lnTo>
                    <a:pt x="13333603" y="0"/>
                  </a:lnTo>
                </a:path>
              </a:pathLst>
            </a:custGeom>
            <a:gradFill rotWithShape="1">
              <a:gsLst>
                <a:gs pos="0">
                  <a:srgbClr val="AC52A0">
                    <a:alpha val="100000"/>
                  </a:srgbClr>
                </a:gs>
                <a:gs pos="50000">
                  <a:srgbClr val="A62598">
                    <a:alpha val="100000"/>
                  </a:srgbClr>
                </a:gs>
                <a:gs pos="100000">
                  <a:srgbClr val="981B8A">
                    <a:alpha val="100000"/>
                  </a:srgbClr>
                </a:gs>
              </a:gsLst>
              <a:lin ang="5400000"/>
            </a:gradFill>
          </p:spPr>
        </p:sp>
        <p:sp>
          <p:nvSpPr>
            <p:cNvPr id="29" name="Freeform 29"/>
            <p:cNvSpPr/>
            <p:nvPr/>
          </p:nvSpPr>
          <p:spPr>
            <a:xfrm>
              <a:off x="12700" y="0"/>
              <a:ext cx="13333603" cy="25400"/>
            </a:xfrm>
            <a:custGeom>
              <a:avLst/>
              <a:gdLst/>
              <a:ahLst/>
              <a:cxnLst/>
              <a:rect l="l" t="t" r="r" b="b"/>
              <a:pathLst>
                <a:path w="13333603" h="25400">
                  <a:moveTo>
                    <a:pt x="0" y="0"/>
                  </a:moveTo>
                  <a:lnTo>
                    <a:pt x="13333603" y="0"/>
                  </a:lnTo>
                  <a:lnTo>
                    <a:pt x="13333603" y="25400"/>
                  </a:lnTo>
                  <a:lnTo>
                    <a:pt x="0" y="25400"/>
                  </a:lnTo>
                  <a:close/>
                </a:path>
              </a:pathLst>
            </a:custGeom>
            <a:solidFill>
              <a:srgbClr val="A02B93"/>
            </a:solidFill>
            <a:ln w="12700">
              <a:solidFill>
                <a:srgbClr val="000000"/>
              </a:solidFill>
            </a:ln>
          </p:spPr>
        </p:sp>
      </p:grpSp>
      <p:sp>
        <p:nvSpPr>
          <p:cNvPr id="30" name="TextBox 30"/>
          <p:cNvSpPr txBox="1"/>
          <p:nvPr/>
        </p:nvSpPr>
        <p:spPr>
          <a:xfrm>
            <a:off x="7450923" y="4782389"/>
            <a:ext cx="9813560" cy="557022"/>
          </a:xfrm>
          <a:prstGeom prst="rect">
            <a:avLst/>
          </a:prstGeom>
        </p:spPr>
        <p:txBody>
          <a:bodyPr lIns="0" tIns="0" rIns="0" bIns="0" rtlCol="0" anchor="t">
            <a:spAutoFit/>
          </a:bodyPr>
          <a:lstStyle/>
          <a:p>
            <a:pPr algn="l">
              <a:lnSpc>
                <a:spcPts val="4374"/>
              </a:lnSpc>
            </a:pPr>
            <a:r>
              <a:rPr lang="en-US" sz="4050">
                <a:solidFill>
                  <a:srgbClr val="000000"/>
                </a:solidFill>
                <a:latin typeface="Aptos"/>
                <a:ea typeface="Aptos"/>
                <a:cs typeface="Aptos"/>
                <a:sym typeface="Aptos"/>
              </a:rPr>
              <a:t>Compliance assessment</a:t>
            </a:r>
          </a:p>
        </p:txBody>
      </p:sp>
      <p:grpSp>
        <p:nvGrpSpPr>
          <p:cNvPr id="31" name="Group 31"/>
          <p:cNvGrpSpPr/>
          <p:nvPr/>
        </p:nvGrpSpPr>
        <p:grpSpPr>
          <a:xfrm>
            <a:off x="7348053" y="5790780"/>
            <a:ext cx="10019300" cy="19050"/>
            <a:chOff x="0" y="0"/>
            <a:chExt cx="13359066" cy="25400"/>
          </a:xfrm>
        </p:grpSpPr>
        <p:sp>
          <p:nvSpPr>
            <p:cNvPr id="32" name="Freeform 32"/>
            <p:cNvSpPr/>
            <p:nvPr/>
          </p:nvSpPr>
          <p:spPr>
            <a:xfrm>
              <a:off x="12700" y="12700"/>
              <a:ext cx="13333603" cy="0"/>
            </a:xfrm>
            <a:custGeom>
              <a:avLst/>
              <a:gdLst/>
              <a:ahLst/>
              <a:cxnLst/>
              <a:rect l="l" t="t" r="r" b="b"/>
              <a:pathLst>
                <a:path w="13333603">
                  <a:moveTo>
                    <a:pt x="0" y="0"/>
                  </a:moveTo>
                  <a:lnTo>
                    <a:pt x="13333603" y="0"/>
                  </a:lnTo>
                </a:path>
              </a:pathLst>
            </a:custGeom>
            <a:gradFill rotWithShape="1">
              <a:gsLst>
                <a:gs pos="0">
                  <a:srgbClr val="68B155">
                    <a:alpha val="100000"/>
                  </a:srgbClr>
                </a:gs>
                <a:gs pos="50000">
                  <a:srgbClr val="4BAD28">
                    <a:alpha val="100000"/>
                  </a:srgbClr>
                </a:gs>
                <a:gs pos="100000">
                  <a:srgbClr val="3F9F1D">
                    <a:alpha val="100000"/>
                  </a:srgbClr>
                </a:gs>
              </a:gsLst>
              <a:lin ang="5400000"/>
            </a:gradFill>
          </p:spPr>
        </p:sp>
        <p:sp>
          <p:nvSpPr>
            <p:cNvPr id="33" name="Freeform 33"/>
            <p:cNvSpPr/>
            <p:nvPr/>
          </p:nvSpPr>
          <p:spPr>
            <a:xfrm>
              <a:off x="12700" y="0"/>
              <a:ext cx="13333603" cy="25400"/>
            </a:xfrm>
            <a:custGeom>
              <a:avLst/>
              <a:gdLst/>
              <a:ahLst/>
              <a:cxnLst/>
              <a:rect l="l" t="t" r="r" b="b"/>
              <a:pathLst>
                <a:path w="13333603" h="25400">
                  <a:moveTo>
                    <a:pt x="0" y="0"/>
                  </a:moveTo>
                  <a:lnTo>
                    <a:pt x="13333603" y="0"/>
                  </a:lnTo>
                  <a:lnTo>
                    <a:pt x="13333603" y="25400"/>
                  </a:lnTo>
                  <a:lnTo>
                    <a:pt x="0" y="25400"/>
                  </a:lnTo>
                  <a:close/>
                </a:path>
              </a:pathLst>
            </a:custGeom>
            <a:solidFill>
              <a:srgbClr val="4EA72E"/>
            </a:solidFill>
            <a:ln w="12700">
              <a:solidFill>
                <a:srgbClr val="000000"/>
              </a:solidFill>
            </a:ln>
          </p:spPr>
        </p:sp>
      </p:grpSp>
      <p:sp>
        <p:nvSpPr>
          <p:cNvPr id="34" name="TextBox 34"/>
          <p:cNvSpPr txBox="1"/>
          <p:nvPr/>
        </p:nvSpPr>
        <p:spPr>
          <a:xfrm>
            <a:off x="7450923" y="5950800"/>
            <a:ext cx="9813560" cy="557022"/>
          </a:xfrm>
          <a:prstGeom prst="rect">
            <a:avLst/>
          </a:prstGeom>
        </p:spPr>
        <p:txBody>
          <a:bodyPr lIns="0" tIns="0" rIns="0" bIns="0" rtlCol="0" anchor="t">
            <a:spAutoFit/>
          </a:bodyPr>
          <a:lstStyle/>
          <a:p>
            <a:pPr algn="l">
              <a:lnSpc>
                <a:spcPts val="4374"/>
              </a:lnSpc>
            </a:pPr>
            <a:r>
              <a:rPr lang="en-US" sz="4050">
                <a:solidFill>
                  <a:srgbClr val="000000"/>
                </a:solidFill>
                <a:latin typeface="Aptos"/>
                <a:ea typeface="Aptos"/>
                <a:cs typeface="Aptos"/>
                <a:sym typeface="Aptos"/>
              </a:rPr>
              <a:t>Governance scoring</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 y="0"/>
            <a:ext cx="18287997" cy="3255046"/>
            <a:chOff x="0" y="0"/>
            <a:chExt cx="24383996" cy="4340062"/>
          </a:xfrm>
        </p:grpSpPr>
        <p:sp>
          <p:nvSpPr>
            <p:cNvPr id="3" name="Freeform 3"/>
            <p:cNvSpPr/>
            <p:nvPr/>
          </p:nvSpPr>
          <p:spPr>
            <a:xfrm>
              <a:off x="0" y="0"/>
              <a:ext cx="24384000" cy="4340098"/>
            </a:xfrm>
            <a:custGeom>
              <a:avLst/>
              <a:gdLst/>
              <a:ahLst/>
              <a:cxnLst/>
              <a:rect l="l" t="t" r="r" b="b"/>
              <a:pathLst>
                <a:path w="24384000" h="4340098">
                  <a:moveTo>
                    <a:pt x="24384000" y="0"/>
                  </a:moveTo>
                  <a:lnTo>
                    <a:pt x="0" y="0"/>
                  </a:lnTo>
                  <a:lnTo>
                    <a:pt x="0" y="4340098"/>
                  </a:lnTo>
                  <a:lnTo>
                    <a:pt x="24384000" y="4340098"/>
                  </a:lnTo>
                  <a:close/>
                </a:path>
              </a:pathLst>
            </a:custGeom>
            <a:gradFill rotWithShape="1">
              <a:gsLst>
                <a:gs pos="0">
                  <a:srgbClr val="000000">
                    <a:alpha val="96000"/>
                  </a:srgbClr>
                </a:gs>
                <a:gs pos="100000">
                  <a:srgbClr val="104862">
                    <a:alpha val="100000"/>
                  </a:srgbClr>
                </a:gs>
              </a:gsLst>
              <a:lin ang="19800000"/>
            </a:gradFill>
          </p:spPr>
        </p:sp>
      </p:grpSp>
      <p:grpSp>
        <p:nvGrpSpPr>
          <p:cNvPr id="4" name="Group 4"/>
          <p:cNvGrpSpPr/>
          <p:nvPr/>
        </p:nvGrpSpPr>
        <p:grpSpPr>
          <a:xfrm>
            <a:off x="12124229" y="0"/>
            <a:ext cx="6145816" cy="3255992"/>
            <a:chOff x="0" y="0"/>
            <a:chExt cx="8194422" cy="4341322"/>
          </a:xfrm>
        </p:grpSpPr>
        <p:sp>
          <p:nvSpPr>
            <p:cNvPr id="5" name="Freeform 5"/>
            <p:cNvSpPr/>
            <p:nvPr/>
          </p:nvSpPr>
          <p:spPr>
            <a:xfrm>
              <a:off x="0" y="0"/>
              <a:ext cx="8194421" cy="4341368"/>
            </a:xfrm>
            <a:custGeom>
              <a:avLst/>
              <a:gdLst/>
              <a:ahLst/>
              <a:cxnLst/>
              <a:rect l="l" t="t" r="r" b="b"/>
              <a:pathLst>
                <a:path w="8194421" h="4341368">
                  <a:moveTo>
                    <a:pt x="8194421" y="0"/>
                  </a:moveTo>
                  <a:lnTo>
                    <a:pt x="0" y="0"/>
                  </a:lnTo>
                  <a:lnTo>
                    <a:pt x="0" y="4341368"/>
                  </a:lnTo>
                  <a:lnTo>
                    <a:pt x="8194421" y="4341368"/>
                  </a:lnTo>
                  <a:close/>
                </a:path>
              </a:pathLst>
            </a:custGeom>
            <a:gradFill rotWithShape="1">
              <a:gsLst>
                <a:gs pos="19000">
                  <a:srgbClr val="0B3041">
                    <a:alpha val="68000"/>
                  </a:srgbClr>
                </a:gs>
                <a:gs pos="100000">
                  <a:srgbClr val="156082">
                    <a:alpha val="48000"/>
                  </a:srgbClr>
                </a:gs>
              </a:gsLst>
              <a:lin ang="19200000"/>
            </a:gradFill>
          </p:spPr>
        </p:sp>
      </p:grpSp>
      <p:grpSp>
        <p:nvGrpSpPr>
          <p:cNvPr id="6" name="Group 6"/>
          <p:cNvGrpSpPr/>
          <p:nvPr/>
        </p:nvGrpSpPr>
        <p:grpSpPr>
          <a:xfrm rot="-5400000">
            <a:off x="7515969" y="-7515064"/>
            <a:ext cx="3256063" cy="18288000"/>
            <a:chOff x="0" y="0"/>
            <a:chExt cx="4341418" cy="24384000"/>
          </a:xfrm>
        </p:grpSpPr>
        <p:sp>
          <p:nvSpPr>
            <p:cNvPr id="7" name="Freeform 7"/>
            <p:cNvSpPr/>
            <p:nvPr/>
          </p:nvSpPr>
          <p:spPr>
            <a:xfrm>
              <a:off x="0" y="0"/>
              <a:ext cx="4341368" cy="24384000"/>
            </a:xfrm>
            <a:custGeom>
              <a:avLst/>
              <a:gdLst/>
              <a:ahLst/>
              <a:cxnLst/>
              <a:rect l="l" t="t" r="r" b="b"/>
              <a:pathLst>
                <a:path w="4341368" h="24384000">
                  <a:moveTo>
                    <a:pt x="4341368" y="0"/>
                  </a:moveTo>
                  <a:lnTo>
                    <a:pt x="0" y="0"/>
                  </a:lnTo>
                  <a:lnTo>
                    <a:pt x="0" y="24384000"/>
                  </a:lnTo>
                  <a:lnTo>
                    <a:pt x="4341368" y="24384000"/>
                  </a:lnTo>
                  <a:close/>
                </a:path>
              </a:pathLst>
            </a:custGeom>
            <a:gradFill rotWithShape="1">
              <a:gsLst>
                <a:gs pos="23000">
                  <a:srgbClr val="104862">
                    <a:alpha val="16000"/>
                  </a:srgbClr>
                </a:gs>
                <a:gs pos="99000">
                  <a:srgbClr val="000000">
                    <a:alpha val="45000"/>
                  </a:srgbClr>
                </a:gs>
              </a:gsLst>
              <a:lin ang="4800000"/>
            </a:gradFill>
          </p:spPr>
        </p:sp>
      </p:grpSp>
      <p:grpSp>
        <p:nvGrpSpPr>
          <p:cNvPr id="8" name="Group 8"/>
          <p:cNvGrpSpPr/>
          <p:nvPr/>
        </p:nvGrpSpPr>
        <p:grpSpPr>
          <a:xfrm>
            <a:off x="2075346" y="523297"/>
            <a:ext cx="14577166" cy="2364669"/>
            <a:chOff x="0" y="0"/>
            <a:chExt cx="19436222" cy="3152892"/>
          </a:xfrm>
        </p:grpSpPr>
        <p:sp>
          <p:nvSpPr>
            <p:cNvPr id="9" name="Freeform 9"/>
            <p:cNvSpPr/>
            <p:nvPr/>
          </p:nvSpPr>
          <p:spPr>
            <a:xfrm>
              <a:off x="0" y="0"/>
              <a:ext cx="19436221" cy="3152892"/>
            </a:xfrm>
            <a:custGeom>
              <a:avLst/>
              <a:gdLst/>
              <a:ahLst/>
              <a:cxnLst/>
              <a:rect l="l" t="t" r="r" b="b"/>
              <a:pathLst>
                <a:path w="19436221" h="3152892">
                  <a:moveTo>
                    <a:pt x="0" y="0"/>
                  </a:moveTo>
                  <a:lnTo>
                    <a:pt x="19436221" y="0"/>
                  </a:lnTo>
                  <a:lnTo>
                    <a:pt x="19436221" y="3152892"/>
                  </a:lnTo>
                  <a:lnTo>
                    <a:pt x="0" y="3152892"/>
                  </a:lnTo>
                  <a:close/>
                </a:path>
              </a:pathLst>
            </a:custGeom>
            <a:solidFill>
              <a:srgbClr val="000000">
                <a:alpha val="0"/>
              </a:srgbClr>
            </a:solidFill>
          </p:spPr>
        </p:sp>
        <p:sp>
          <p:nvSpPr>
            <p:cNvPr id="10" name="TextBox 10"/>
            <p:cNvSpPr txBox="1"/>
            <p:nvPr/>
          </p:nvSpPr>
          <p:spPr>
            <a:xfrm>
              <a:off x="0" y="66675"/>
              <a:ext cx="19436222" cy="3086217"/>
            </a:xfrm>
            <a:prstGeom prst="rect">
              <a:avLst/>
            </a:prstGeom>
          </p:spPr>
          <p:txBody>
            <a:bodyPr lIns="0" tIns="0" rIns="0" bIns="0" rtlCol="0" anchor="ctr"/>
            <a:lstStyle/>
            <a:p>
              <a:pPr algn="l">
                <a:lnSpc>
                  <a:spcPts val="6480"/>
                </a:lnSpc>
              </a:pPr>
              <a:r>
                <a:rPr lang="en-US" sz="6000" b="1">
                  <a:solidFill>
                    <a:srgbClr val="FFFFFF"/>
                  </a:solidFill>
                  <a:latin typeface="Aptos Bold"/>
                  <a:ea typeface="Aptos Bold"/>
                  <a:cs typeface="Aptos Bold"/>
                  <a:sym typeface="Aptos Bold"/>
                </a:rPr>
                <a:t>Research Methods</a:t>
              </a:r>
            </a:p>
          </p:txBody>
        </p:sp>
      </p:grpSp>
      <p:grpSp>
        <p:nvGrpSpPr>
          <p:cNvPr id="11" name="Group 11"/>
          <p:cNvGrpSpPr/>
          <p:nvPr/>
        </p:nvGrpSpPr>
        <p:grpSpPr>
          <a:xfrm>
            <a:off x="956598" y="4200364"/>
            <a:ext cx="3838374" cy="2314453"/>
            <a:chOff x="0" y="0"/>
            <a:chExt cx="5117832" cy="3085938"/>
          </a:xfrm>
        </p:grpSpPr>
        <p:sp>
          <p:nvSpPr>
            <p:cNvPr id="12" name="Freeform 12"/>
            <p:cNvSpPr/>
            <p:nvPr/>
          </p:nvSpPr>
          <p:spPr>
            <a:xfrm>
              <a:off x="19050" y="19050"/>
              <a:ext cx="5079746" cy="3047873"/>
            </a:xfrm>
            <a:custGeom>
              <a:avLst/>
              <a:gdLst/>
              <a:ahLst/>
              <a:cxnLst/>
              <a:rect l="l" t="t" r="r" b="b"/>
              <a:pathLst>
                <a:path w="5079746" h="3047873">
                  <a:moveTo>
                    <a:pt x="0" y="0"/>
                  </a:moveTo>
                  <a:lnTo>
                    <a:pt x="5079746" y="0"/>
                  </a:lnTo>
                  <a:lnTo>
                    <a:pt x="5079746" y="3047873"/>
                  </a:lnTo>
                  <a:lnTo>
                    <a:pt x="0" y="3047873"/>
                  </a:lnTo>
                  <a:close/>
                </a:path>
              </a:pathLst>
            </a:custGeom>
            <a:solidFill>
              <a:srgbClr val="E97132"/>
            </a:solidFill>
            <a:ln w="12700">
              <a:solidFill>
                <a:srgbClr val="000000"/>
              </a:solidFill>
            </a:ln>
          </p:spPr>
        </p:sp>
        <p:sp>
          <p:nvSpPr>
            <p:cNvPr id="13" name="Freeform 13"/>
            <p:cNvSpPr/>
            <p:nvPr/>
          </p:nvSpPr>
          <p:spPr>
            <a:xfrm>
              <a:off x="0" y="0"/>
              <a:ext cx="5117846" cy="3085973"/>
            </a:xfrm>
            <a:custGeom>
              <a:avLst/>
              <a:gdLst/>
              <a:ahLst/>
              <a:cxnLst/>
              <a:rect l="l" t="t" r="r" b="b"/>
              <a:pathLst>
                <a:path w="5117846" h="3085973">
                  <a:moveTo>
                    <a:pt x="19050" y="0"/>
                  </a:moveTo>
                  <a:lnTo>
                    <a:pt x="5098796" y="0"/>
                  </a:lnTo>
                  <a:cubicBezTo>
                    <a:pt x="5109337" y="0"/>
                    <a:pt x="5117846" y="8509"/>
                    <a:pt x="5117846" y="19050"/>
                  </a:cubicBezTo>
                  <a:lnTo>
                    <a:pt x="5117846" y="3066923"/>
                  </a:lnTo>
                  <a:cubicBezTo>
                    <a:pt x="5117846" y="3077464"/>
                    <a:pt x="5109337" y="3085973"/>
                    <a:pt x="5098796" y="3085973"/>
                  </a:cubicBezTo>
                  <a:lnTo>
                    <a:pt x="19050" y="3085973"/>
                  </a:lnTo>
                  <a:cubicBezTo>
                    <a:pt x="8509" y="3085973"/>
                    <a:pt x="0" y="3077464"/>
                    <a:pt x="0" y="3066923"/>
                  </a:cubicBezTo>
                  <a:lnTo>
                    <a:pt x="0" y="19050"/>
                  </a:lnTo>
                  <a:cubicBezTo>
                    <a:pt x="0" y="8509"/>
                    <a:pt x="8509" y="0"/>
                    <a:pt x="19050" y="0"/>
                  </a:cubicBezTo>
                  <a:moveTo>
                    <a:pt x="19050" y="38100"/>
                  </a:moveTo>
                  <a:lnTo>
                    <a:pt x="19050" y="19050"/>
                  </a:lnTo>
                  <a:lnTo>
                    <a:pt x="38100" y="19050"/>
                  </a:lnTo>
                  <a:lnTo>
                    <a:pt x="38100" y="3066923"/>
                  </a:lnTo>
                  <a:lnTo>
                    <a:pt x="19050" y="3066923"/>
                  </a:lnTo>
                  <a:lnTo>
                    <a:pt x="19050" y="3047873"/>
                  </a:lnTo>
                  <a:lnTo>
                    <a:pt x="5098796" y="3047873"/>
                  </a:lnTo>
                  <a:lnTo>
                    <a:pt x="5098796" y="3066923"/>
                  </a:lnTo>
                  <a:lnTo>
                    <a:pt x="5079746" y="3066923"/>
                  </a:lnTo>
                  <a:lnTo>
                    <a:pt x="5079746" y="19050"/>
                  </a:lnTo>
                  <a:lnTo>
                    <a:pt x="5098796" y="19050"/>
                  </a:lnTo>
                  <a:lnTo>
                    <a:pt x="5098796" y="38100"/>
                  </a:lnTo>
                  <a:lnTo>
                    <a:pt x="19050" y="38100"/>
                  </a:lnTo>
                  <a:close/>
                </a:path>
              </a:pathLst>
            </a:custGeom>
            <a:solidFill>
              <a:srgbClr val="FFFFFF"/>
            </a:solidFill>
            <a:ln w="12700">
              <a:solidFill>
                <a:srgbClr val="000000"/>
              </a:solidFill>
            </a:ln>
          </p:spPr>
        </p:sp>
      </p:grpSp>
      <p:grpSp>
        <p:nvGrpSpPr>
          <p:cNvPr id="14" name="Group 14"/>
          <p:cNvGrpSpPr/>
          <p:nvPr/>
        </p:nvGrpSpPr>
        <p:grpSpPr>
          <a:xfrm>
            <a:off x="956598" y="4200364"/>
            <a:ext cx="3838374" cy="2314453"/>
            <a:chOff x="0" y="0"/>
            <a:chExt cx="5117832" cy="3085938"/>
          </a:xfrm>
        </p:grpSpPr>
        <p:sp>
          <p:nvSpPr>
            <p:cNvPr id="15" name="Freeform 15"/>
            <p:cNvSpPr/>
            <p:nvPr/>
          </p:nvSpPr>
          <p:spPr>
            <a:xfrm>
              <a:off x="0" y="0"/>
              <a:ext cx="5117832" cy="3085938"/>
            </a:xfrm>
            <a:custGeom>
              <a:avLst/>
              <a:gdLst/>
              <a:ahLst/>
              <a:cxnLst/>
              <a:rect l="l" t="t" r="r" b="b"/>
              <a:pathLst>
                <a:path w="5117832" h="3085938">
                  <a:moveTo>
                    <a:pt x="0" y="0"/>
                  </a:moveTo>
                  <a:lnTo>
                    <a:pt x="5117832" y="0"/>
                  </a:lnTo>
                  <a:lnTo>
                    <a:pt x="5117832" y="3085938"/>
                  </a:lnTo>
                  <a:lnTo>
                    <a:pt x="0" y="3085938"/>
                  </a:lnTo>
                  <a:close/>
                </a:path>
              </a:pathLst>
            </a:custGeom>
            <a:solidFill>
              <a:srgbClr val="000000">
                <a:alpha val="0"/>
              </a:srgbClr>
            </a:solidFill>
          </p:spPr>
        </p:sp>
        <p:sp>
          <p:nvSpPr>
            <p:cNvPr id="16" name="TextBox 16"/>
            <p:cNvSpPr txBox="1"/>
            <p:nvPr/>
          </p:nvSpPr>
          <p:spPr>
            <a:xfrm>
              <a:off x="0" y="38100"/>
              <a:ext cx="5117832" cy="3047838"/>
            </a:xfrm>
            <a:prstGeom prst="rect">
              <a:avLst/>
            </a:prstGeom>
          </p:spPr>
          <p:txBody>
            <a:bodyPr lIns="0" tIns="0" rIns="0" bIns="0" rtlCol="0" anchor="ctr"/>
            <a:lstStyle/>
            <a:p>
              <a:pPr algn="ctr">
                <a:lnSpc>
                  <a:spcPts val="3726"/>
                </a:lnSpc>
              </a:pPr>
              <a:r>
                <a:rPr lang="en-US" sz="3450">
                  <a:solidFill>
                    <a:srgbClr val="FFFFFF"/>
                  </a:solidFill>
                  <a:latin typeface="Aptos"/>
                  <a:ea typeface="Aptos"/>
                  <a:cs typeface="Aptos"/>
                  <a:sym typeface="Aptos"/>
                </a:rPr>
                <a:t>Document analysis</a:t>
              </a:r>
            </a:p>
          </p:txBody>
        </p:sp>
      </p:grpSp>
      <p:grpSp>
        <p:nvGrpSpPr>
          <p:cNvPr id="17" name="Group 17"/>
          <p:cNvGrpSpPr/>
          <p:nvPr/>
        </p:nvGrpSpPr>
        <p:grpSpPr>
          <a:xfrm>
            <a:off x="5147377" y="4200364"/>
            <a:ext cx="3838374" cy="2314453"/>
            <a:chOff x="0" y="0"/>
            <a:chExt cx="5117832" cy="3085938"/>
          </a:xfrm>
        </p:grpSpPr>
        <p:sp>
          <p:nvSpPr>
            <p:cNvPr id="18" name="Freeform 18"/>
            <p:cNvSpPr/>
            <p:nvPr/>
          </p:nvSpPr>
          <p:spPr>
            <a:xfrm>
              <a:off x="19050" y="19050"/>
              <a:ext cx="5079746" cy="3047873"/>
            </a:xfrm>
            <a:custGeom>
              <a:avLst/>
              <a:gdLst/>
              <a:ahLst/>
              <a:cxnLst/>
              <a:rect l="l" t="t" r="r" b="b"/>
              <a:pathLst>
                <a:path w="5079746" h="3047873">
                  <a:moveTo>
                    <a:pt x="0" y="0"/>
                  </a:moveTo>
                  <a:lnTo>
                    <a:pt x="5079746" y="0"/>
                  </a:lnTo>
                  <a:lnTo>
                    <a:pt x="5079746" y="3047873"/>
                  </a:lnTo>
                  <a:lnTo>
                    <a:pt x="0" y="3047873"/>
                  </a:lnTo>
                  <a:close/>
                </a:path>
              </a:pathLst>
            </a:custGeom>
            <a:solidFill>
              <a:srgbClr val="196B24"/>
            </a:solidFill>
            <a:ln w="12700">
              <a:solidFill>
                <a:srgbClr val="000000"/>
              </a:solidFill>
            </a:ln>
          </p:spPr>
        </p:sp>
        <p:sp>
          <p:nvSpPr>
            <p:cNvPr id="19" name="Freeform 19"/>
            <p:cNvSpPr/>
            <p:nvPr/>
          </p:nvSpPr>
          <p:spPr>
            <a:xfrm>
              <a:off x="0" y="0"/>
              <a:ext cx="5117846" cy="3085973"/>
            </a:xfrm>
            <a:custGeom>
              <a:avLst/>
              <a:gdLst/>
              <a:ahLst/>
              <a:cxnLst/>
              <a:rect l="l" t="t" r="r" b="b"/>
              <a:pathLst>
                <a:path w="5117846" h="3085973">
                  <a:moveTo>
                    <a:pt x="19050" y="0"/>
                  </a:moveTo>
                  <a:lnTo>
                    <a:pt x="5098796" y="0"/>
                  </a:lnTo>
                  <a:cubicBezTo>
                    <a:pt x="5109337" y="0"/>
                    <a:pt x="5117846" y="8509"/>
                    <a:pt x="5117846" y="19050"/>
                  </a:cubicBezTo>
                  <a:lnTo>
                    <a:pt x="5117846" y="3066923"/>
                  </a:lnTo>
                  <a:cubicBezTo>
                    <a:pt x="5117846" y="3077464"/>
                    <a:pt x="5109337" y="3085973"/>
                    <a:pt x="5098796" y="3085973"/>
                  </a:cubicBezTo>
                  <a:lnTo>
                    <a:pt x="19050" y="3085973"/>
                  </a:lnTo>
                  <a:cubicBezTo>
                    <a:pt x="8509" y="3085973"/>
                    <a:pt x="0" y="3077464"/>
                    <a:pt x="0" y="3066923"/>
                  </a:cubicBezTo>
                  <a:lnTo>
                    <a:pt x="0" y="19050"/>
                  </a:lnTo>
                  <a:cubicBezTo>
                    <a:pt x="0" y="8509"/>
                    <a:pt x="8509" y="0"/>
                    <a:pt x="19050" y="0"/>
                  </a:cubicBezTo>
                  <a:moveTo>
                    <a:pt x="19050" y="38100"/>
                  </a:moveTo>
                  <a:lnTo>
                    <a:pt x="19050" y="19050"/>
                  </a:lnTo>
                  <a:lnTo>
                    <a:pt x="38100" y="19050"/>
                  </a:lnTo>
                  <a:lnTo>
                    <a:pt x="38100" y="3066923"/>
                  </a:lnTo>
                  <a:lnTo>
                    <a:pt x="19050" y="3066923"/>
                  </a:lnTo>
                  <a:lnTo>
                    <a:pt x="19050" y="3047873"/>
                  </a:lnTo>
                  <a:lnTo>
                    <a:pt x="5098796" y="3047873"/>
                  </a:lnTo>
                  <a:lnTo>
                    <a:pt x="5098796" y="3066923"/>
                  </a:lnTo>
                  <a:lnTo>
                    <a:pt x="5079746" y="3066923"/>
                  </a:lnTo>
                  <a:lnTo>
                    <a:pt x="5079746" y="19050"/>
                  </a:lnTo>
                  <a:lnTo>
                    <a:pt x="5098796" y="19050"/>
                  </a:lnTo>
                  <a:lnTo>
                    <a:pt x="5098796" y="38100"/>
                  </a:lnTo>
                  <a:lnTo>
                    <a:pt x="19050" y="38100"/>
                  </a:lnTo>
                  <a:close/>
                </a:path>
              </a:pathLst>
            </a:custGeom>
            <a:solidFill>
              <a:srgbClr val="FFFFFF"/>
            </a:solidFill>
            <a:ln w="12700">
              <a:solidFill>
                <a:srgbClr val="000000"/>
              </a:solidFill>
            </a:ln>
          </p:spPr>
        </p:sp>
      </p:grpSp>
      <p:grpSp>
        <p:nvGrpSpPr>
          <p:cNvPr id="20" name="Group 20"/>
          <p:cNvGrpSpPr/>
          <p:nvPr/>
        </p:nvGrpSpPr>
        <p:grpSpPr>
          <a:xfrm>
            <a:off x="5147377" y="4200364"/>
            <a:ext cx="3838374" cy="2314453"/>
            <a:chOff x="0" y="0"/>
            <a:chExt cx="5117832" cy="3085938"/>
          </a:xfrm>
        </p:grpSpPr>
        <p:sp>
          <p:nvSpPr>
            <p:cNvPr id="21" name="Freeform 21"/>
            <p:cNvSpPr/>
            <p:nvPr/>
          </p:nvSpPr>
          <p:spPr>
            <a:xfrm>
              <a:off x="0" y="0"/>
              <a:ext cx="5117832" cy="3085938"/>
            </a:xfrm>
            <a:custGeom>
              <a:avLst/>
              <a:gdLst/>
              <a:ahLst/>
              <a:cxnLst/>
              <a:rect l="l" t="t" r="r" b="b"/>
              <a:pathLst>
                <a:path w="5117832" h="3085938">
                  <a:moveTo>
                    <a:pt x="0" y="0"/>
                  </a:moveTo>
                  <a:lnTo>
                    <a:pt x="5117832" y="0"/>
                  </a:lnTo>
                  <a:lnTo>
                    <a:pt x="5117832" y="3085938"/>
                  </a:lnTo>
                  <a:lnTo>
                    <a:pt x="0" y="3085938"/>
                  </a:lnTo>
                  <a:close/>
                </a:path>
              </a:pathLst>
            </a:custGeom>
            <a:solidFill>
              <a:srgbClr val="000000">
                <a:alpha val="0"/>
              </a:srgbClr>
            </a:solidFill>
          </p:spPr>
        </p:sp>
        <p:sp>
          <p:nvSpPr>
            <p:cNvPr id="22" name="TextBox 22"/>
            <p:cNvSpPr txBox="1"/>
            <p:nvPr/>
          </p:nvSpPr>
          <p:spPr>
            <a:xfrm>
              <a:off x="0" y="38100"/>
              <a:ext cx="5117832" cy="3047838"/>
            </a:xfrm>
            <a:prstGeom prst="rect">
              <a:avLst/>
            </a:prstGeom>
          </p:spPr>
          <p:txBody>
            <a:bodyPr lIns="0" tIns="0" rIns="0" bIns="0" rtlCol="0" anchor="ctr"/>
            <a:lstStyle/>
            <a:p>
              <a:pPr algn="ctr">
                <a:lnSpc>
                  <a:spcPts val="3726"/>
                </a:lnSpc>
              </a:pPr>
              <a:r>
                <a:rPr lang="en-US" sz="3450">
                  <a:solidFill>
                    <a:srgbClr val="FFFFFF"/>
                  </a:solidFill>
                  <a:latin typeface="Aptos"/>
                  <a:ea typeface="Aptos"/>
                  <a:cs typeface="Aptos"/>
                  <a:sym typeface="Aptos"/>
                </a:rPr>
                <a:t>Secondary dataset review</a:t>
              </a:r>
            </a:p>
          </p:txBody>
        </p:sp>
      </p:grpSp>
      <p:grpSp>
        <p:nvGrpSpPr>
          <p:cNvPr id="23" name="Group 23"/>
          <p:cNvGrpSpPr/>
          <p:nvPr/>
        </p:nvGrpSpPr>
        <p:grpSpPr>
          <a:xfrm>
            <a:off x="9338157" y="4200364"/>
            <a:ext cx="3838374" cy="2314453"/>
            <a:chOff x="0" y="0"/>
            <a:chExt cx="5117832" cy="3085938"/>
          </a:xfrm>
        </p:grpSpPr>
        <p:sp>
          <p:nvSpPr>
            <p:cNvPr id="24" name="Freeform 24"/>
            <p:cNvSpPr/>
            <p:nvPr/>
          </p:nvSpPr>
          <p:spPr>
            <a:xfrm>
              <a:off x="19050" y="19050"/>
              <a:ext cx="5079746" cy="3047873"/>
            </a:xfrm>
            <a:custGeom>
              <a:avLst/>
              <a:gdLst/>
              <a:ahLst/>
              <a:cxnLst/>
              <a:rect l="l" t="t" r="r" b="b"/>
              <a:pathLst>
                <a:path w="5079746" h="3047873">
                  <a:moveTo>
                    <a:pt x="0" y="0"/>
                  </a:moveTo>
                  <a:lnTo>
                    <a:pt x="5079746" y="0"/>
                  </a:lnTo>
                  <a:lnTo>
                    <a:pt x="5079746" y="3047873"/>
                  </a:lnTo>
                  <a:lnTo>
                    <a:pt x="0" y="3047873"/>
                  </a:lnTo>
                  <a:close/>
                </a:path>
              </a:pathLst>
            </a:custGeom>
            <a:solidFill>
              <a:srgbClr val="0F9ED5"/>
            </a:solidFill>
            <a:ln w="12700">
              <a:solidFill>
                <a:srgbClr val="000000"/>
              </a:solidFill>
            </a:ln>
          </p:spPr>
        </p:sp>
        <p:sp>
          <p:nvSpPr>
            <p:cNvPr id="25" name="Freeform 25"/>
            <p:cNvSpPr/>
            <p:nvPr/>
          </p:nvSpPr>
          <p:spPr>
            <a:xfrm>
              <a:off x="0" y="0"/>
              <a:ext cx="5117846" cy="3085973"/>
            </a:xfrm>
            <a:custGeom>
              <a:avLst/>
              <a:gdLst/>
              <a:ahLst/>
              <a:cxnLst/>
              <a:rect l="l" t="t" r="r" b="b"/>
              <a:pathLst>
                <a:path w="5117846" h="3085973">
                  <a:moveTo>
                    <a:pt x="19050" y="0"/>
                  </a:moveTo>
                  <a:lnTo>
                    <a:pt x="5098796" y="0"/>
                  </a:lnTo>
                  <a:cubicBezTo>
                    <a:pt x="5109337" y="0"/>
                    <a:pt x="5117846" y="8509"/>
                    <a:pt x="5117846" y="19050"/>
                  </a:cubicBezTo>
                  <a:lnTo>
                    <a:pt x="5117846" y="3066923"/>
                  </a:lnTo>
                  <a:cubicBezTo>
                    <a:pt x="5117846" y="3077464"/>
                    <a:pt x="5109337" y="3085973"/>
                    <a:pt x="5098796" y="3085973"/>
                  </a:cubicBezTo>
                  <a:lnTo>
                    <a:pt x="19050" y="3085973"/>
                  </a:lnTo>
                  <a:cubicBezTo>
                    <a:pt x="8509" y="3085973"/>
                    <a:pt x="0" y="3077464"/>
                    <a:pt x="0" y="3066923"/>
                  </a:cubicBezTo>
                  <a:lnTo>
                    <a:pt x="0" y="19050"/>
                  </a:lnTo>
                  <a:cubicBezTo>
                    <a:pt x="0" y="8509"/>
                    <a:pt x="8509" y="0"/>
                    <a:pt x="19050" y="0"/>
                  </a:cubicBezTo>
                  <a:moveTo>
                    <a:pt x="19050" y="38100"/>
                  </a:moveTo>
                  <a:lnTo>
                    <a:pt x="19050" y="19050"/>
                  </a:lnTo>
                  <a:lnTo>
                    <a:pt x="38100" y="19050"/>
                  </a:lnTo>
                  <a:lnTo>
                    <a:pt x="38100" y="3066923"/>
                  </a:lnTo>
                  <a:lnTo>
                    <a:pt x="19050" y="3066923"/>
                  </a:lnTo>
                  <a:lnTo>
                    <a:pt x="19050" y="3047873"/>
                  </a:lnTo>
                  <a:lnTo>
                    <a:pt x="5098796" y="3047873"/>
                  </a:lnTo>
                  <a:lnTo>
                    <a:pt x="5098796" y="3066923"/>
                  </a:lnTo>
                  <a:lnTo>
                    <a:pt x="5079746" y="3066923"/>
                  </a:lnTo>
                  <a:lnTo>
                    <a:pt x="5079746" y="19050"/>
                  </a:lnTo>
                  <a:lnTo>
                    <a:pt x="5098796" y="19050"/>
                  </a:lnTo>
                  <a:lnTo>
                    <a:pt x="5098796" y="38100"/>
                  </a:lnTo>
                  <a:lnTo>
                    <a:pt x="19050" y="38100"/>
                  </a:lnTo>
                  <a:close/>
                </a:path>
              </a:pathLst>
            </a:custGeom>
            <a:solidFill>
              <a:srgbClr val="FFFFFF"/>
            </a:solidFill>
            <a:ln w="12700">
              <a:solidFill>
                <a:srgbClr val="000000"/>
              </a:solidFill>
            </a:ln>
          </p:spPr>
        </p:sp>
      </p:grpSp>
      <p:grpSp>
        <p:nvGrpSpPr>
          <p:cNvPr id="26" name="Group 26"/>
          <p:cNvGrpSpPr/>
          <p:nvPr/>
        </p:nvGrpSpPr>
        <p:grpSpPr>
          <a:xfrm>
            <a:off x="9338157" y="4200364"/>
            <a:ext cx="3838374" cy="2314453"/>
            <a:chOff x="0" y="0"/>
            <a:chExt cx="5117832" cy="3085938"/>
          </a:xfrm>
        </p:grpSpPr>
        <p:sp>
          <p:nvSpPr>
            <p:cNvPr id="27" name="Freeform 27"/>
            <p:cNvSpPr/>
            <p:nvPr/>
          </p:nvSpPr>
          <p:spPr>
            <a:xfrm>
              <a:off x="0" y="0"/>
              <a:ext cx="5117832" cy="3085938"/>
            </a:xfrm>
            <a:custGeom>
              <a:avLst/>
              <a:gdLst/>
              <a:ahLst/>
              <a:cxnLst/>
              <a:rect l="l" t="t" r="r" b="b"/>
              <a:pathLst>
                <a:path w="5117832" h="3085938">
                  <a:moveTo>
                    <a:pt x="0" y="0"/>
                  </a:moveTo>
                  <a:lnTo>
                    <a:pt x="5117832" y="0"/>
                  </a:lnTo>
                  <a:lnTo>
                    <a:pt x="5117832" y="3085938"/>
                  </a:lnTo>
                  <a:lnTo>
                    <a:pt x="0" y="3085938"/>
                  </a:lnTo>
                  <a:close/>
                </a:path>
              </a:pathLst>
            </a:custGeom>
            <a:solidFill>
              <a:srgbClr val="000000">
                <a:alpha val="0"/>
              </a:srgbClr>
            </a:solidFill>
          </p:spPr>
        </p:sp>
        <p:sp>
          <p:nvSpPr>
            <p:cNvPr id="28" name="TextBox 28"/>
            <p:cNvSpPr txBox="1"/>
            <p:nvPr/>
          </p:nvSpPr>
          <p:spPr>
            <a:xfrm>
              <a:off x="0" y="38100"/>
              <a:ext cx="5117832" cy="3047838"/>
            </a:xfrm>
            <a:prstGeom prst="rect">
              <a:avLst/>
            </a:prstGeom>
          </p:spPr>
          <p:txBody>
            <a:bodyPr lIns="0" tIns="0" rIns="0" bIns="0" rtlCol="0" anchor="ctr"/>
            <a:lstStyle/>
            <a:p>
              <a:pPr algn="ctr">
                <a:lnSpc>
                  <a:spcPts val="3726"/>
                </a:lnSpc>
              </a:pPr>
              <a:r>
                <a:rPr lang="en-US" sz="3450">
                  <a:solidFill>
                    <a:srgbClr val="FFFFFF"/>
                  </a:solidFill>
                  <a:latin typeface="Aptos"/>
                  <a:ea typeface="Aptos"/>
                  <a:cs typeface="Aptos"/>
                  <a:sym typeface="Aptos"/>
                </a:rPr>
                <a:t>Policy comparison</a:t>
              </a:r>
            </a:p>
          </p:txBody>
        </p:sp>
      </p:grpSp>
      <p:grpSp>
        <p:nvGrpSpPr>
          <p:cNvPr id="29" name="Group 29"/>
          <p:cNvGrpSpPr/>
          <p:nvPr/>
        </p:nvGrpSpPr>
        <p:grpSpPr>
          <a:xfrm>
            <a:off x="13528936" y="4200364"/>
            <a:ext cx="3838374" cy="2314453"/>
            <a:chOff x="0" y="0"/>
            <a:chExt cx="5117832" cy="3085938"/>
          </a:xfrm>
        </p:grpSpPr>
        <p:sp>
          <p:nvSpPr>
            <p:cNvPr id="30" name="Freeform 30"/>
            <p:cNvSpPr/>
            <p:nvPr/>
          </p:nvSpPr>
          <p:spPr>
            <a:xfrm>
              <a:off x="19050" y="19050"/>
              <a:ext cx="5079746" cy="3047873"/>
            </a:xfrm>
            <a:custGeom>
              <a:avLst/>
              <a:gdLst/>
              <a:ahLst/>
              <a:cxnLst/>
              <a:rect l="l" t="t" r="r" b="b"/>
              <a:pathLst>
                <a:path w="5079746" h="3047873">
                  <a:moveTo>
                    <a:pt x="0" y="0"/>
                  </a:moveTo>
                  <a:lnTo>
                    <a:pt x="5079746" y="0"/>
                  </a:lnTo>
                  <a:lnTo>
                    <a:pt x="5079746" y="3047873"/>
                  </a:lnTo>
                  <a:lnTo>
                    <a:pt x="0" y="3047873"/>
                  </a:lnTo>
                  <a:close/>
                </a:path>
              </a:pathLst>
            </a:custGeom>
            <a:solidFill>
              <a:srgbClr val="A02B93"/>
            </a:solidFill>
            <a:ln w="12700">
              <a:solidFill>
                <a:srgbClr val="000000"/>
              </a:solidFill>
            </a:ln>
          </p:spPr>
        </p:sp>
        <p:sp>
          <p:nvSpPr>
            <p:cNvPr id="31" name="Freeform 31"/>
            <p:cNvSpPr/>
            <p:nvPr/>
          </p:nvSpPr>
          <p:spPr>
            <a:xfrm>
              <a:off x="0" y="0"/>
              <a:ext cx="5117846" cy="3085973"/>
            </a:xfrm>
            <a:custGeom>
              <a:avLst/>
              <a:gdLst/>
              <a:ahLst/>
              <a:cxnLst/>
              <a:rect l="l" t="t" r="r" b="b"/>
              <a:pathLst>
                <a:path w="5117846" h="3085973">
                  <a:moveTo>
                    <a:pt x="19050" y="0"/>
                  </a:moveTo>
                  <a:lnTo>
                    <a:pt x="5098796" y="0"/>
                  </a:lnTo>
                  <a:cubicBezTo>
                    <a:pt x="5109337" y="0"/>
                    <a:pt x="5117846" y="8509"/>
                    <a:pt x="5117846" y="19050"/>
                  </a:cubicBezTo>
                  <a:lnTo>
                    <a:pt x="5117846" y="3066923"/>
                  </a:lnTo>
                  <a:cubicBezTo>
                    <a:pt x="5117846" y="3077464"/>
                    <a:pt x="5109337" y="3085973"/>
                    <a:pt x="5098796" y="3085973"/>
                  </a:cubicBezTo>
                  <a:lnTo>
                    <a:pt x="19050" y="3085973"/>
                  </a:lnTo>
                  <a:cubicBezTo>
                    <a:pt x="8509" y="3085973"/>
                    <a:pt x="0" y="3077464"/>
                    <a:pt x="0" y="3066923"/>
                  </a:cubicBezTo>
                  <a:lnTo>
                    <a:pt x="0" y="19050"/>
                  </a:lnTo>
                  <a:cubicBezTo>
                    <a:pt x="0" y="8509"/>
                    <a:pt x="8509" y="0"/>
                    <a:pt x="19050" y="0"/>
                  </a:cubicBezTo>
                  <a:moveTo>
                    <a:pt x="19050" y="38100"/>
                  </a:moveTo>
                  <a:lnTo>
                    <a:pt x="19050" y="19050"/>
                  </a:lnTo>
                  <a:lnTo>
                    <a:pt x="38100" y="19050"/>
                  </a:lnTo>
                  <a:lnTo>
                    <a:pt x="38100" y="3066923"/>
                  </a:lnTo>
                  <a:lnTo>
                    <a:pt x="19050" y="3066923"/>
                  </a:lnTo>
                  <a:lnTo>
                    <a:pt x="19050" y="3047873"/>
                  </a:lnTo>
                  <a:lnTo>
                    <a:pt x="5098796" y="3047873"/>
                  </a:lnTo>
                  <a:lnTo>
                    <a:pt x="5098796" y="3066923"/>
                  </a:lnTo>
                  <a:lnTo>
                    <a:pt x="5079746" y="3066923"/>
                  </a:lnTo>
                  <a:lnTo>
                    <a:pt x="5079746" y="19050"/>
                  </a:lnTo>
                  <a:lnTo>
                    <a:pt x="5098796" y="19050"/>
                  </a:lnTo>
                  <a:lnTo>
                    <a:pt x="5098796" y="38100"/>
                  </a:lnTo>
                  <a:lnTo>
                    <a:pt x="19050" y="38100"/>
                  </a:lnTo>
                  <a:close/>
                </a:path>
              </a:pathLst>
            </a:custGeom>
            <a:solidFill>
              <a:srgbClr val="FFFFFF"/>
            </a:solidFill>
            <a:ln w="12700">
              <a:solidFill>
                <a:srgbClr val="000000"/>
              </a:solidFill>
            </a:ln>
          </p:spPr>
        </p:sp>
      </p:grpSp>
      <p:grpSp>
        <p:nvGrpSpPr>
          <p:cNvPr id="32" name="Group 32"/>
          <p:cNvGrpSpPr/>
          <p:nvPr/>
        </p:nvGrpSpPr>
        <p:grpSpPr>
          <a:xfrm>
            <a:off x="13528936" y="4200364"/>
            <a:ext cx="3838374" cy="2314453"/>
            <a:chOff x="0" y="0"/>
            <a:chExt cx="5117832" cy="3085938"/>
          </a:xfrm>
        </p:grpSpPr>
        <p:sp>
          <p:nvSpPr>
            <p:cNvPr id="33" name="Freeform 33"/>
            <p:cNvSpPr/>
            <p:nvPr/>
          </p:nvSpPr>
          <p:spPr>
            <a:xfrm>
              <a:off x="0" y="0"/>
              <a:ext cx="5117832" cy="3085938"/>
            </a:xfrm>
            <a:custGeom>
              <a:avLst/>
              <a:gdLst/>
              <a:ahLst/>
              <a:cxnLst/>
              <a:rect l="l" t="t" r="r" b="b"/>
              <a:pathLst>
                <a:path w="5117832" h="3085938">
                  <a:moveTo>
                    <a:pt x="0" y="0"/>
                  </a:moveTo>
                  <a:lnTo>
                    <a:pt x="5117832" y="0"/>
                  </a:lnTo>
                  <a:lnTo>
                    <a:pt x="5117832" y="3085938"/>
                  </a:lnTo>
                  <a:lnTo>
                    <a:pt x="0" y="3085938"/>
                  </a:lnTo>
                  <a:close/>
                </a:path>
              </a:pathLst>
            </a:custGeom>
            <a:solidFill>
              <a:srgbClr val="000000">
                <a:alpha val="0"/>
              </a:srgbClr>
            </a:solidFill>
          </p:spPr>
        </p:sp>
        <p:sp>
          <p:nvSpPr>
            <p:cNvPr id="34" name="TextBox 34"/>
            <p:cNvSpPr txBox="1"/>
            <p:nvPr/>
          </p:nvSpPr>
          <p:spPr>
            <a:xfrm>
              <a:off x="0" y="38100"/>
              <a:ext cx="5117832" cy="3047838"/>
            </a:xfrm>
            <a:prstGeom prst="rect">
              <a:avLst/>
            </a:prstGeom>
          </p:spPr>
          <p:txBody>
            <a:bodyPr lIns="0" tIns="0" rIns="0" bIns="0" rtlCol="0" anchor="ctr"/>
            <a:lstStyle/>
            <a:p>
              <a:pPr algn="ctr">
                <a:lnSpc>
                  <a:spcPts val="3726"/>
                </a:lnSpc>
              </a:pPr>
              <a:r>
                <a:rPr lang="en-US" sz="3450">
                  <a:solidFill>
                    <a:srgbClr val="FFFFFF"/>
                  </a:solidFill>
                  <a:latin typeface="Aptos"/>
                  <a:ea typeface="Aptos"/>
                  <a:cs typeface="Aptos"/>
                  <a:sym typeface="Aptos"/>
                </a:rPr>
                <a:t>Governance metric scoring</a:t>
              </a:r>
            </a:p>
            <a:p>
              <a:pPr algn="ctr">
                <a:lnSpc>
                  <a:spcPts val="3726"/>
                </a:lnSpc>
              </a:pPr>
              <a:endParaRPr lang="en-US" sz="3450">
                <a:solidFill>
                  <a:srgbClr val="FFFFFF"/>
                </a:solidFill>
                <a:latin typeface="Aptos"/>
                <a:ea typeface="Aptos"/>
                <a:cs typeface="Aptos"/>
                <a:sym typeface="Aptos"/>
              </a:endParaRPr>
            </a:p>
          </p:txBody>
        </p:sp>
      </p:grpSp>
      <p:grpSp>
        <p:nvGrpSpPr>
          <p:cNvPr id="35" name="Group 35"/>
          <p:cNvGrpSpPr/>
          <p:nvPr/>
        </p:nvGrpSpPr>
        <p:grpSpPr>
          <a:xfrm>
            <a:off x="7224814" y="6867224"/>
            <a:ext cx="3838374" cy="2314454"/>
            <a:chOff x="0" y="0"/>
            <a:chExt cx="5117832" cy="3085938"/>
          </a:xfrm>
        </p:grpSpPr>
        <p:sp>
          <p:nvSpPr>
            <p:cNvPr id="36" name="Freeform 36"/>
            <p:cNvSpPr/>
            <p:nvPr/>
          </p:nvSpPr>
          <p:spPr>
            <a:xfrm>
              <a:off x="19050" y="19050"/>
              <a:ext cx="5079746" cy="3047873"/>
            </a:xfrm>
            <a:custGeom>
              <a:avLst/>
              <a:gdLst/>
              <a:ahLst/>
              <a:cxnLst/>
              <a:rect l="l" t="t" r="r" b="b"/>
              <a:pathLst>
                <a:path w="5079746" h="3047873">
                  <a:moveTo>
                    <a:pt x="0" y="0"/>
                  </a:moveTo>
                  <a:lnTo>
                    <a:pt x="5079746" y="0"/>
                  </a:lnTo>
                  <a:lnTo>
                    <a:pt x="5079746" y="3047873"/>
                  </a:lnTo>
                  <a:lnTo>
                    <a:pt x="0" y="3047873"/>
                  </a:lnTo>
                  <a:close/>
                </a:path>
              </a:pathLst>
            </a:custGeom>
            <a:solidFill>
              <a:srgbClr val="4EA72E"/>
            </a:solidFill>
            <a:ln w="12700">
              <a:solidFill>
                <a:srgbClr val="000000"/>
              </a:solidFill>
            </a:ln>
          </p:spPr>
        </p:sp>
        <p:sp>
          <p:nvSpPr>
            <p:cNvPr id="37" name="Freeform 37"/>
            <p:cNvSpPr/>
            <p:nvPr/>
          </p:nvSpPr>
          <p:spPr>
            <a:xfrm>
              <a:off x="0" y="0"/>
              <a:ext cx="5117846" cy="3085973"/>
            </a:xfrm>
            <a:custGeom>
              <a:avLst/>
              <a:gdLst/>
              <a:ahLst/>
              <a:cxnLst/>
              <a:rect l="l" t="t" r="r" b="b"/>
              <a:pathLst>
                <a:path w="5117846" h="3085973">
                  <a:moveTo>
                    <a:pt x="19050" y="0"/>
                  </a:moveTo>
                  <a:lnTo>
                    <a:pt x="5098796" y="0"/>
                  </a:lnTo>
                  <a:cubicBezTo>
                    <a:pt x="5109337" y="0"/>
                    <a:pt x="5117846" y="8509"/>
                    <a:pt x="5117846" y="19050"/>
                  </a:cubicBezTo>
                  <a:lnTo>
                    <a:pt x="5117846" y="3066923"/>
                  </a:lnTo>
                  <a:cubicBezTo>
                    <a:pt x="5117846" y="3077464"/>
                    <a:pt x="5109337" y="3085973"/>
                    <a:pt x="5098796" y="3085973"/>
                  </a:cubicBezTo>
                  <a:lnTo>
                    <a:pt x="19050" y="3085973"/>
                  </a:lnTo>
                  <a:cubicBezTo>
                    <a:pt x="8509" y="3085973"/>
                    <a:pt x="0" y="3077464"/>
                    <a:pt x="0" y="3066923"/>
                  </a:cubicBezTo>
                  <a:lnTo>
                    <a:pt x="0" y="19050"/>
                  </a:lnTo>
                  <a:cubicBezTo>
                    <a:pt x="0" y="8509"/>
                    <a:pt x="8509" y="0"/>
                    <a:pt x="19050" y="0"/>
                  </a:cubicBezTo>
                  <a:moveTo>
                    <a:pt x="19050" y="38100"/>
                  </a:moveTo>
                  <a:lnTo>
                    <a:pt x="19050" y="19050"/>
                  </a:lnTo>
                  <a:lnTo>
                    <a:pt x="38100" y="19050"/>
                  </a:lnTo>
                  <a:lnTo>
                    <a:pt x="38100" y="3066923"/>
                  </a:lnTo>
                  <a:lnTo>
                    <a:pt x="19050" y="3066923"/>
                  </a:lnTo>
                  <a:lnTo>
                    <a:pt x="19050" y="3047873"/>
                  </a:lnTo>
                  <a:lnTo>
                    <a:pt x="5098796" y="3047873"/>
                  </a:lnTo>
                  <a:lnTo>
                    <a:pt x="5098796" y="3066923"/>
                  </a:lnTo>
                  <a:lnTo>
                    <a:pt x="5079746" y="3066923"/>
                  </a:lnTo>
                  <a:lnTo>
                    <a:pt x="5079746" y="19050"/>
                  </a:lnTo>
                  <a:lnTo>
                    <a:pt x="5098796" y="19050"/>
                  </a:lnTo>
                  <a:lnTo>
                    <a:pt x="5098796" y="38100"/>
                  </a:lnTo>
                  <a:lnTo>
                    <a:pt x="19050" y="38100"/>
                  </a:lnTo>
                  <a:close/>
                </a:path>
              </a:pathLst>
            </a:custGeom>
            <a:solidFill>
              <a:srgbClr val="FFFFFF"/>
            </a:solidFill>
            <a:ln w="12700">
              <a:solidFill>
                <a:srgbClr val="000000"/>
              </a:solidFill>
            </a:ln>
          </p:spPr>
        </p:sp>
      </p:grpSp>
      <p:grpSp>
        <p:nvGrpSpPr>
          <p:cNvPr id="38" name="Group 38"/>
          <p:cNvGrpSpPr/>
          <p:nvPr/>
        </p:nvGrpSpPr>
        <p:grpSpPr>
          <a:xfrm>
            <a:off x="7224813" y="6867224"/>
            <a:ext cx="3838374" cy="2314454"/>
            <a:chOff x="0" y="0"/>
            <a:chExt cx="5117832" cy="3085938"/>
          </a:xfrm>
        </p:grpSpPr>
        <p:sp>
          <p:nvSpPr>
            <p:cNvPr id="39" name="Freeform 39"/>
            <p:cNvSpPr/>
            <p:nvPr/>
          </p:nvSpPr>
          <p:spPr>
            <a:xfrm>
              <a:off x="0" y="0"/>
              <a:ext cx="5117832" cy="3085938"/>
            </a:xfrm>
            <a:custGeom>
              <a:avLst/>
              <a:gdLst/>
              <a:ahLst/>
              <a:cxnLst/>
              <a:rect l="l" t="t" r="r" b="b"/>
              <a:pathLst>
                <a:path w="5117832" h="3085938">
                  <a:moveTo>
                    <a:pt x="0" y="0"/>
                  </a:moveTo>
                  <a:lnTo>
                    <a:pt x="5117832" y="0"/>
                  </a:lnTo>
                  <a:lnTo>
                    <a:pt x="5117832" y="3085938"/>
                  </a:lnTo>
                  <a:lnTo>
                    <a:pt x="0" y="3085938"/>
                  </a:lnTo>
                  <a:close/>
                </a:path>
              </a:pathLst>
            </a:custGeom>
            <a:solidFill>
              <a:srgbClr val="000000">
                <a:alpha val="0"/>
              </a:srgbClr>
            </a:solidFill>
          </p:spPr>
        </p:sp>
        <p:sp>
          <p:nvSpPr>
            <p:cNvPr id="40" name="TextBox 40"/>
            <p:cNvSpPr txBox="1"/>
            <p:nvPr/>
          </p:nvSpPr>
          <p:spPr>
            <a:xfrm>
              <a:off x="0" y="38100"/>
              <a:ext cx="5117832" cy="3047838"/>
            </a:xfrm>
            <a:prstGeom prst="rect">
              <a:avLst/>
            </a:prstGeom>
          </p:spPr>
          <p:txBody>
            <a:bodyPr lIns="0" tIns="0" rIns="0" bIns="0" rtlCol="0" anchor="ctr"/>
            <a:lstStyle/>
            <a:p>
              <a:pPr algn="ctr">
                <a:lnSpc>
                  <a:spcPts val="3726"/>
                </a:lnSpc>
              </a:pPr>
              <a:r>
                <a:rPr lang="en-US" sz="3450">
                  <a:solidFill>
                    <a:srgbClr val="FFFFFF"/>
                  </a:solidFill>
                  <a:latin typeface="Aptos"/>
                  <a:ea typeface="Aptos"/>
                  <a:cs typeface="Aptos"/>
                  <a:sym typeface="Aptos"/>
                </a:rPr>
                <a:t>Compliance effectiveness review</a:t>
              </a: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 y="0"/>
            <a:ext cx="18287997" cy="3255046"/>
            <a:chOff x="0" y="0"/>
            <a:chExt cx="24383996" cy="4340062"/>
          </a:xfrm>
        </p:grpSpPr>
        <p:sp>
          <p:nvSpPr>
            <p:cNvPr id="3" name="Freeform 3"/>
            <p:cNvSpPr/>
            <p:nvPr/>
          </p:nvSpPr>
          <p:spPr>
            <a:xfrm>
              <a:off x="0" y="0"/>
              <a:ext cx="24384000" cy="4340098"/>
            </a:xfrm>
            <a:custGeom>
              <a:avLst/>
              <a:gdLst/>
              <a:ahLst/>
              <a:cxnLst/>
              <a:rect l="l" t="t" r="r" b="b"/>
              <a:pathLst>
                <a:path w="24384000" h="4340098">
                  <a:moveTo>
                    <a:pt x="24384000" y="0"/>
                  </a:moveTo>
                  <a:lnTo>
                    <a:pt x="0" y="0"/>
                  </a:lnTo>
                  <a:lnTo>
                    <a:pt x="0" y="4340098"/>
                  </a:lnTo>
                  <a:lnTo>
                    <a:pt x="24384000" y="4340098"/>
                  </a:lnTo>
                  <a:close/>
                </a:path>
              </a:pathLst>
            </a:custGeom>
            <a:gradFill rotWithShape="1">
              <a:gsLst>
                <a:gs pos="0">
                  <a:srgbClr val="000000">
                    <a:alpha val="96000"/>
                  </a:srgbClr>
                </a:gs>
                <a:gs pos="100000">
                  <a:srgbClr val="104862">
                    <a:alpha val="100000"/>
                  </a:srgbClr>
                </a:gs>
              </a:gsLst>
              <a:lin ang="19800000"/>
            </a:gradFill>
          </p:spPr>
        </p:sp>
      </p:grpSp>
      <p:grpSp>
        <p:nvGrpSpPr>
          <p:cNvPr id="4" name="Group 4"/>
          <p:cNvGrpSpPr/>
          <p:nvPr/>
        </p:nvGrpSpPr>
        <p:grpSpPr>
          <a:xfrm>
            <a:off x="12124229" y="0"/>
            <a:ext cx="6145816" cy="3255992"/>
            <a:chOff x="0" y="0"/>
            <a:chExt cx="8194422" cy="4341322"/>
          </a:xfrm>
        </p:grpSpPr>
        <p:sp>
          <p:nvSpPr>
            <p:cNvPr id="5" name="Freeform 5"/>
            <p:cNvSpPr/>
            <p:nvPr/>
          </p:nvSpPr>
          <p:spPr>
            <a:xfrm>
              <a:off x="0" y="0"/>
              <a:ext cx="8194421" cy="4341368"/>
            </a:xfrm>
            <a:custGeom>
              <a:avLst/>
              <a:gdLst/>
              <a:ahLst/>
              <a:cxnLst/>
              <a:rect l="l" t="t" r="r" b="b"/>
              <a:pathLst>
                <a:path w="8194421" h="4341368">
                  <a:moveTo>
                    <a:pt x="8194421" y="0"/>
                  </a:moveTo>
                  <a:lnTo>
                    <a:pt x="0" y="0"/>
                  </a:lnTo>
                  <a:lnTo>
                    <a:pt x="0" y="4341368"/>
                  </a:lnTo>
                  <a:lnTo>
                    <a:pt x="8194421" y="4341368"/>
                  </a:lnTo>
                  <a:close/>
                </a:path>
              </a:pathLst>
            </a:custGeom>
            <a:gradFill rotWithShape="1">
              <a:gsLst>
                <a:gs pos="19000">
                  <a:srgbClr val="0B3041">
                    <a:alpha val="68000"/>
                  </a:srgbClr>
                </a:gs>
                <a:gs pos="100000">
                  <a:srgbClr val="156082">
                    <a:alpha val="48000"/>
                  </a:srgbClr>
                </a:gs>
              </a:gsLst>
              <a:lin ang="19200000"/>
            </a:gradFill>
          </p:spPr>
        </p:sp>
      </p:grpSp>
      <p:grpSp>
        <p:nvGrpSpPr>
          <p:cNvPr id="6" name="Group 6"/>
          <p:cNvGrpSpPr/>
          <p:nvPr/>
        </p:nvGrpSpPr>
        <p:grpSpPr>
          <a:xfrm rot="-5400000">
            <a:off x="7515969" y="-7515064"/>
            <a:ext cx="3256063" cy="18288000"/>
            <a:chOff x="0" y="0"/>
            <a:chExt cx="4341418" cy="24384000"/>
          </a:xfrm>
        </p:grpSpPr>
        <p:sp>
          <p:nvSpPr>
            <p:cNvPr id="7" name="Freeform 7"/>
            <p:cNvSpPr/>
            <p:nvPr/>
          </p:nvSpPr>
          <p:spPr>
            <a:xfrm>
              <a:off x="0" y="0"/>
              <a:ext cx="4341368" cy="24384000"/>
            </a:xfrm>
            <a:custGeom>
              <a:avLst/>
              <a:gdLst/>
              <a:ahLst/>
              <a:cxnLst/>
              <a:rect l="l" t="t" r="r" b="b"/>
              <a:pathLst>
                <a:path w="4341368" h="24384000">
                  <a:moveTo>
                    <a:pt x="4341368" y="0"/>
                  </a:moveTo>
                  <a:lnTo>
                    <a:pt x="0" y="0"/>
                  </a:lnTo>
                  <a:lnTo>
                    <a:pt x="0" y="24384000"/>
                  </a:lnTo>
                  <a:lnTo>
                    <a:pt x="4341368" y="24384000"/>
                  </a:lnTo>
                  <a:close/>
                </a:path>
              </a:pathLst>
            </a:custGeom>
            <a:gradFill rotWithShape="1">
              <a:gsLst>
                <a:gs pos="23000">
                  <a:srgbClr val="104862">
                    <a:alpha val="16000"/>
                  </a:srgbClr>
                </a:gs>
                <a:gs pos="99000">
                  <a:srgbClr val="000000">
                    <a:alpha val="45000"/>
                  </a:srgbClr>
                </a:gs>
              </a:gsLst>
              <a:lin ang="4800000"/>
            </a:gradFill>
          </p:spPr>
        </p:sp>
      </p:grpSp>
      <p:grpSp>
        <p:nvGrpSpPr>
          <p:cNvPr id="8" name="Group 8"/>
          <p:cNvGrpSpPr/>
          <p:nvPr/>
        </p:nvGrpSpPr>
        <p:grpSpPr>
          <a:xfrm>
            <a:off x="2075346" y="523298"/>
            <a:ext cx="14577166" cy="2364669"/>
            <a:chOff x="0" y="0"/>
            <a:chExt cx="19436222" cy="3152892"/>
          </a:xfrm>
        </p:grpSpPr>
        <p:sp>
          <p:nvSpPr>
            <p:cNvPr id="9" name="Freeform 9"/>
            <p:cNvSpPr/>
            <p:nvPr/>
          </p:nvSpPr>
          <p:spPr>
            <a:xfrm>
              <a:off x="0" y="0"/>
              <a:ext cx="19436221" cy="3152892"/>
            </a:xfrm>
            <a:custGeom>
              <a:avLst/>
              <a:gdLst/>
              <a:ahLst/>
              <a:cxnLst/>
              <a:rect l="l" t="t" r="r" b="b"/>
              <a:pathLst>
                <a:path w="19436221" h="3152892">
                  <a:moveTo>
                    <a:pt x="0" y="0"/>
                  </a:moveTo>
                  <a:lnTo>
                    <a:pt x="19436221" y="0"/>
                  </a:lnTo>
                  <a:lnTo>
                    <a:pt x="19436221" y="3152892"/>
                  </a:lnTo>
                  <a:lnTo>
                    <a:pt x="0" y="3152892"/>
                  </a:lnTo>
                  <a:close/>
                </a:path>
              </a:pathLst>
            </a:custGeom>
            <a:solidFill>
              <a:srgbClr val="000000">
                <a:alpha val="0"/>
              </a:srgbClr>
            </a:solidFill>
          </p:spPr>
        </p:sp>
        <p:sp>
          <p:nvSpPr>
            <p:cNvPr id="10" name="TextBox 10"/>
            <p:cNvSpPr txBox="1"/>
            <p:nvPr/>
          </p:nvSpPr>
          <p:spPr>
            <a:xfrm>
              <a:off x="0" y="66675"/>
              <a:ext cx="19436222" cy="3086217"/>
            </a:xfrm>
            <a:prstGeom prst="rect">
              <a:avLst/>
            </a:prstGeom>
          </p:spPr>
          <p:txBody>
            <a:bodyPr lIns="0" tIns="0" rIns="0" bIns="0" rtlCol="0" anchor="ctr"/>
            <a:lstStyle/>
            <a:p>
              <a:pPr algn="l">
                <a:lnSpc>
                  <a:spcPts val="6480"/>
                </a:lnSpc>
              </a:pPr>
              <a:r>
                <a:rPr lang="en-US" sz="6000" b="1">
                  <a:solidFill>
                    <a:srgbClr val="FFFFFF"/>
                  </a:solidFill>
                  <a:latin typeface="Aptos Bold"/>
                  <a:ea typeface="Aptos Bold"/>
                  <a:cs typeface="Aptos Bold"/>
                  <a:sym typeface="Aptos Bold"/>
                </a:rPr>
                <a:t>Expected Outcomes</a:t>
              </a:r>
            </a:p>
          </p:txBody>
        </p:sp>
      </p:grpSp>
      <p:grpSp>
        <p:nvGrpSpPr>
          <p:cNvPr id="11" name="Group 11"/>
          <p:cNvGrpSpPr/>
          <p:nvPr/>
        </p:nvGrpSpPr>
        <p:grpSpPr>
          <a:xfrm>
            <a:off x="956598" y="4200364"/>
            <a:ext cx="3838374" cy="2314453"/>
            <a:chOff x="0" y="0"/>
            <a:chExt cx="5117832" cy="3085938"/>
          </a:xfrm>
        </p:grpSpPr>
        <p:sp>
          <p:nvSpPr>
            <p:cNvPr id="12" name="Freeform 12"/>
            <p:cNvSpPr/>
            <p:nvPr/>
          </p:nvSpPr>
          <p:spPr>
            <a:xfrm>
              <a:off x="19050" y="19050"/>
              <a:ext cx="5079746" cy="3047873"/>
            </a:xfrm>
            <a:custGeom>
              <a:avLst/>
              <a:gdLst/>
              <a:ahLst/>
              <a:cxnLst/>
              <a:rect l="l" t="t" r="r" b="b"/>
              <a:pathLst>
                <a:path w="5079746" h="3047873">
                  <a:moveTo>
                    <a:pt x="0" y="0"/>
                  </a:moveTo>
                  <a:lnTo>
                    <a:pt x="5079746" y="0"/>
                  </a:lnTo>
                  <a:lnTo>
                    <a:pt x="5079746" y="3047873"/>
                  </a:lnTo>
                  <a:lnTo>
                    <a:pt x="0" y="3047873"/>
                  </a:lnTo>
                  <a:close/>
                </a:path>
              </a:pathLst>
            </a:custGeom>
            <a:solidFill>
              <a:srgbClr val="E97132"/>
            </a:solidFill>
            <a:ln w="12700">
              <a:solidFill>
                <a:srgbClr val="000000"/>
              </a:solidFill>
            </a:ln>
          </p:spPr>
        </p:sp>
        <p:sp>
          <p:nvSpPr>
            <p:cNvPr id="13" name="Freeform 13"/>
            <p:cNvSpPr/>
            <p:nvPr/>
          </p:nvSpPr>
          <p:spPr>
            <a:xfrm>
              <a:off x="0" y="0"/>
              <a:ext cx="5117846" cy="3085973"/>
            </a:xfrm>
            <a:custGeom>
              <a:avLst/>
              <a:gdLst/>
              <a:ahLst/>
              <a:cxnLst/>
              <a:rect l="l" t="t" r="r" b="b"/>
              <a:pathLst>
                <a:path w="5117846" h="3085973">
                  <a:moveTo>
                    <a:pt x="19050" y="0"/>
                  </a:moveTo>
                  <a:lnTo>
                    <a:pt x="5098796" y="0"/>
                  </a:lnTo>
                  <a:cubicBezTo>
                    <a:pt x="5109337" y="0"/>
                    <a:pt x="5117846" y="8509"/>
                    <a:pt x="5117846" y="19050"/>
                  </a:cubicBezTo>
                  <a:lnTo>
                    <a:pt x="5117846" y="3066923"/>
                  </a:lnTo>
                  <a:cubicBezTo>
                    <a:pt x="5117846" y="3077464"/>
                    <a:pt x="5109337" y="3085973"/>
                    <a:pt x="5098796" y="3085973"/>
                  </a:cubicBezTo>
                  <a:lnTo>
                    <a:pt x="19050" y="3085973"/>
                  </a:lnTo>
                  <a:cubicBezTo>
                    <a:pt x="8509" y="3085973"/>
                    <a:pt x="0" y="3077464"/>
                    <a:pt x="0" y="3066923"/>
                  </a:cubicBezTo>
                  <a:lnTo>
                    <a:pt x="0" y="19050"/>
                  </a:lnTo>
                  <a:cubicBezTo>
                    <a:pt x="0" y="8509"/>
                    <a:pt x="8509" y="0"/>
                    <a:pt x="19050" y="0"/>
                  </a:cubicBezTo>
                  <a:moveTo>
                    <a:pt x="19050" y="38100"/>
                  </a:moveTo>
                  <a:lnTo>
                    <a:pt x="19050" y="19050"/>
                  </a:lnTo>
                  <a:lnTo>
                    <a:pt x="38100" y="19050"/>
                  </a:lnTo>
                  <a:lnTo>
                    <a:pt x="38100" y="3066923"/>
                  </a:lnTo>
                  <a:lnTo>
                    <a:pt x="19050" y="3066923"/>
                  </a:lnTo>
                  <a:lnTo>
                    <a:pt x="19050" y="3047873"/>
                  </a:lnTo>
                  <a:lnTo>
                    <a:pt x="5098796" y="3047873"/>
                  </a:lnTo>
                  <a:lnTo>
                    <a:pt x="5098796" y="3066923"/>
                  </a:lnTo>
                  <a:lnTo>
                    <a:pt x="5079746" y="3066923"/>
                  </a:lnTo>
                  <a:lnTo>
                    <a:pt x="5079746" y="19050"/>
                  </a:lnTo>
                  <a:lnTo>
                    <a:pt x="5098796" y="19050"/>
                  </a:lnTo>
                  <a:lnTo>
                    <a:pt x="5098796" y="38100"/>
                  </a:lnTo>
                  <a:lnTo>
                    <a:pt x="19050" y="38100"/>
                  </a:lnTo>
                  <a:close/>
                </a:path>
              </a:pathLst>
            </a:custGeom>
            <a:solidFill>
              <a:srgbClr val="FFFFFF"/>
            </a:solidFill>
            <a:ln w="12700">
              <a:solidFill>
                <a:srgbClr val="000000"/>
              </a:solidFill>
            </a:ln>
          </p:spPr>
        </p:sp>
      </p:grpSp>
      <p:grpSp>
        <p:nvGrpSpPr>
          <p:cNvPr id="14" name="Group 14"/>
          <p:cNvGrpSpPr/>
          <p:nvPr/>
        </p:nvGrpSpPr>
        <p:grpSpPr>
          <a:xfrm>
            <a:off x="956598" y="4200364"/>
            <a:ext cx="3838374" cy="2494014"/>
            <a:chOff x="0" y="0"/>
            <a:chExt cx="5117832" cy="3325352"/>
          </a:xfrm>
        </p:grpSpPr>
        <p:sp>
          <p:nvSpPr>
            <p:cNvPr id="15" name="Freeform 15"/>
            <p:cNvSpPr/>
            <p:nvPr/>
          </p:nvSpPr>
          <p:spPr>
            <a:xfrm>
              <a:off x="0" y="0"/>
              <a:ext cx="5117832" cy="3325352"/>
            </a:xfrm>
            <a:custGeom>
              <a:avLst/>
              <a:gdLst/>
              <a:ahLst/>
              <a:cxnLst/>
              <a:rect l="l" t="t" r="r" b="b"/>
              <a:pathLst>
                <a:path w="5117832" h="3325352">
                  <a:moveTo>
                    <a:pt x="0" y="0"/>
                  </a:moveTo>
                  <a:lnTo>
                    <a:pt x="5117832" y="0"/>
                  </a:lnTo>
                  <a:lnTo>
                    <a:pt x="5117832" y="3325352"/>
                  </a:lnTo>
                  <a:lnTo>
                    <a:pt x="0" y="3325352"/>
                  </a:lnTo>
                  <a:close/>
                </a:path>
              </a:pathLst>
            </a:custGeom>
            <a:solidFill>
              <a:srgbClr val="000000">
                <a:alpha val="0"/>
              </a:srgbClr>
            </a:solidFill>
          </p:spPr>
        </p:sp>
        <p:sp>
          <p:nvSpPr>
            <p:cNvPr id="16" name="TextBox 16"/>
            <p:cNvSpPr txBox="1"/>
            <p:nvPr/>
          </p:nvSpPr>
          <p:spPr>
            <a:xfrm>
              <a:off x="0" y="47625"/>
              <a:ext cx="5117832" cy="3277727"/>
            </a:xfrm>
            <a:prstGeom prst="rect">
              <a:avLst/>
            </a:prstGeom>
          </p:spPr>
          <p:txBody>
            <a:bodyPr lIns="0" tIns="0" rIns="0" bIns="0" rtlCol="0" anchor="ctr"/>
            <a:lstStyle/>
            <a:p>
              <a:pPr algn="ctr">
                <a:lnSpc>
                  <a:spcPts val="3996"/>
                </a:lnSpc>
              </a:pPr>
              <a:r>
                <a:rPr lang="en-US" sz="3700">
                  <a:solidFill>
                    <a:srgbClr val="FFFFFF"/>
                  </a:solidFill>
                  <a:latin typeface="Aptos"/>
                  <a:ea typeface="Aptos"/>
                  <a:cs typeface="Aptos"/>
                  <a:sym typeface="Aptos"/>
                </a:rPr>
                <a:t>Better understanding of policy impact</a:t>
              </a:r>
            </a:p>
          </p:txBody>
        </p:sp>
      </p:grpSp>
      <p:grpSp>
        <p:nvGrpSpPr>
          <p:cNvPr id="17" name="Group 17"/>
          <p:cNvGrpSpPr/>
          <p:nvPr/>
        </p:nvGrpSpPr>
        <p:grpSpPr>
          <a:xfrm>
            <a:off x="5147377" y="4200364"/>
            <a:ext cx="3838374" cy="2314453"/>
            <a:chOff x="0" y="0"/>
            <a:chExt cx="5117832" cy="3085938"/>
          </a:xfrm>
        </p:grpSpPr>
        <p:sp>
          <p:nvSpPr>
            <p:cNvPr id="18" name="Freeform 18"/>
            <p:cNvSpPr/>
            <p:nvPr/>
          </p:nvSpPr>
          <p:spPr>
            <a:xfrm>
              <a:off x="19050" y="19050"/>
              <a:ext cx="5079746" cy="3047873"/>
            </a:xfrm>
            <a:custGeom>
              <a:avLst/>
              <a:gdLst/>
              <a:ahLst/>
              <a:cxnLst/>
              <a:rect l="l" t="t" r="r" b="b"/>
              <a:pathLst>
                <a:path w="5079746" h="3047873">
                  <a:moveTo>
                    <a:pt x="0" y="0"/>
                  </a:moveTo>
                  <a:lnTo>
                    <a:pt x="5079746" y="0"/>
                  </a:lnTo>
                  <a:lnTo>
                    <a:pt x="5079746" y="3047873"/>
                  </a:lnTo>
                  <a:lnTo>
                    <a:pt x="0" y="3047873"/>
                  </a:lnTo>
                  <a:close/>
                </a:path>
              </a:pathLst>
            </a:custGeom>
            <a:solidFill>
              <a:srgbClr val="196B24"/>
            </a:solidFill>
            <a:ln w="12700">
              <a:solidFill>
                <a:srgbClr val="000000"/>
              </a:solidFill>
            </a:ln>
          </p:spPr>
        </p:sp>
        <p:sp>
          <p:nvSpPr>
            <p:cNvPr id="19" name="Freeform 19"/>
            <p:cNvSpPr/>
            <p:nvPr/>
          </p:nvSpPr>
          <p:spPr>
            <a:xfrm>
              <a:off x="0" y="0"/>
              <a:ext cx="5117846" cy="3085973"/>
            </a:xfrm>
            <a:custGeom>
              <a:avLst/>
              <a:gdLst/>
              <a:ahLst/>
              <a:cxnLst/>
              <a:rect l="l" t="t" r="r" b="b"/>
              <a:pathLst>
                <a:path w="5117846" h="3085973">
                  <a:moveTo>
                    <a:pt x="19050" y="0"/>
                  </a:moveTo>
                  <a:lnTo>
                    <a:pt x="5098796" y="0"/>
                  </a:lnTo>
                  <a:cubicBezTo>
                    <a:pt x="5109337" y="0"/>
                    <a:pt x="5117846" y="8509"/>
                    <a:pt x="5117846" y="19050"/>
                  </a:cubicBezTo>
                  <a:lnTo>
                    <a:pt x="5117846" y="3066923"/>
                  </a:lnTo>
                  <a:cubicBezTo>
                    <a:pt x="5117846" y="3077464"/>
                    <a:pt x="5109337" y="3085973"/>
                    <a:pt x="5098796" y="3085973"/>
                  </a:cubicBezTo>
                  <a:lnTo>
                    <a:pt x="19050" y="3085973"/>
                  </a:lnTo>
                  <a:cubicBezTo>
                    <a:pt x="8509" y="3085973"/>
                    <a:pt x="0" y="3077464"/>
                    <a:pt x="0" y="3066923"/>
                  </a:cubicBezTo>
                  <a:lnTo>
                    <a:pt x="0" y="19050"/>
                  </a:lnTo>
                  <a:cubicBezTo>
                    <a:pt x="0" y="8509"/>
                    <a:pt x="8509" y="0"/>
                    <a:pt x="19050" y="0"/>
                  </a:cubicBezTo>
                  <a:moveTo>
                    <a:pt x="19050" y="38100"/>
                  </a:moveTo>
                  <a:lnTo>
                    <a:pt x="19050" y="19050"/>
                  </a:lnTo>
                  <a:lnTo>
                    <a:pt x="38100" y="19050"/>
                  </a:lnTo>
                  <a:lnTo>
                    <a:pt x="38100" y="3066923"/>
                  </a:lnTo>
                  <a:lnTo>
                    <a:pt x="19050" y="3066923"/>
                  </a:lnTo>
                  <a:lnTo>
                    <a:pt x="19050" y="3047873"/>
                  </a:lnTo>
                  <a:lnTo>
                    <a:pt x="5098796" y="3047873"/>
                  </a:lnTo>
                  <a:lnTo>
                    <a:pt x="5098796" y="3066923"/>
                  </a:lnTo>
                  <a:lnTo>
                    <a:pt x="5079746" y="3066923"/>
                  </a:lnTo>
                  <a:lnTo>
                    <a:pt x="5079746" y="19050"/>
                  </a:lnTo>
                  <a:lnTo>
                    <a:pt x="5098796" y="19050"/>
                  </a:lnTo>
                  <a:lnTo>
                    <a:pt x="5098796" y="38100"/>
                  </a:lnTo>
                  <a:lnTo>
                    <a:pt x="19050" y="38100"/>
                  </a:lnTo>
                  <a:close/>
                </a:path>
              </a:pathLst>
            </a:custGeom>
            <a:solidFill>
              <a:srgbClr val="FFFFFF"/>
            </a:solidFill>
            <a:ln w="12700">
              <a:solidFill>
                <a:srgbClr val="000000"/>
              </a:solidFill>
            </a:ln>
          </p:spPr>
        </p:sp>
      </p:grpSp>
      <p:grpSp>
        <p:nvGrpSpPr>
          <p:cNvPr id="20" name="Group 20"/>
          <p:cNvGrpSpPr/>
          <p:nvPr/>
        </p:nvGrpSpPr>
        <p:grpSpPr>
          <a:xfrm>
            <a:off x="5147377" y="4200364"/>
            <a:ext cx="3838374" cy="2314453"/>
            <a:chOff x="0" y="0"/>
            <a:chExt cx="5117832" cy="3085938"/>
          </a:xfrm>
        </p:grpSpPr>
        <p:sp>
          <p:nvSpPr>
            <p:cNvPr id="21" name="Freeform 21"/>
            <p:cNvSpPr/>
            <p:nvPr/>
          </p:nvSpPr>
          <p:spPr>
            <a:xfrm>
              <a:off x="0" y="0"/>
              <a:ext cx="5117832" cy="3085938"/>
            </a:xfrm>
            <a:custGeom>
              <a:avLst/>
              <a:gdLst/>
              <a:ahLst/>
              <a:cxnLst/>
              <a:rect l="l" t="t" r="r" b="b"/>
              <a:pathLst>
                <a:path w="5117832" h="3085938">
                  <a:moveTo>
                    <a:pt x="0" y="0"/>
                  </a:moveTo>
                  <a:lnTo>
                    <a:pt x="5117832" y="0"/>
                  </a:lnTo>
                  <a:lnTo>
                    <a:pt x="5117832" y="3085938"/>
                  </a:lnTo>
                  <a:lnTo>
                    <a:pt x="0" y="3085938"/>
                  </a:lnTo>
                  <a:close/>
                </a:path>
              </a:pathLst>
            </a:custGeom>
            <a:solidFill>
              <a:srgbClr val="000000">
                <a:alpha val="0"/>
              </a:srgbClr>
            </a:solidFill>
          </p:spPr>
        </p:sp>
        <p:sp>
          <p:nvSpPr>
            <p:cNvPr id="22" name="TextBox 22"/>
            <p:cNvSpPr txBox="1"/>
            <p:nvPr/>
          </p:nvSpPr>
          <p:spPr>
            <a:xfrm>
              <a:off x="0" y="57150"/>
              <a:ext cx="5117832" cy="3028788"/>
            </a:xfrm>
            <a:prstGeom prst="rect">
              <a:avLst/>
            </a:prstGeom>
          </p:spPr>
          <p:txBody>
            <a:bodyPr lIns="0" tIns="0" rIns="0" bIns="0" rtlCol="0" anchor="ctr"/>
            <a:lstStyle/>
            <a:p>
              <a:pPr algn="ctr">
                <a:lnSpc>
                  <a:spcPts val="4860"/>
                </a:lnSpc>
              </a:pPr>
              <a:r>
                <a:rPr lang="en-US" sz="4500">
                  <a:solidFill>
                    <a:srgbClr val="FFFFFF"/>
                  </a:solidFill>
                  <a:latin typeface="Aptos"/>
                  <a:ea typeface="Aptos"/>
                  <a:cs typeface="Aptos"/>
                  <a:sym typeface="Aptos"/>
                </a:rPr>
                <a:t>Governance improvement insights</a:t>
              </a:r>
            </a:p>
          </p:txBody>
        </p:sp>
      </p:grpSp>
      <p:grpSp>
        <p:nvGrpSpPr>
          <p:cNvPr id="23" name="Group 23"/>
          <p:cNvGrpSpPr/>
          <p:nvPr/>
        </p:nvGrpSpPr>
        <p:grpSpPr>
          <a:xfrm>
            <a:off x="9338157" y="4200364"/>
            <a:ext cx="3838374" cy="2314453"/>
            <a:chOff x="0" y="0"/>
            <a:chExt cx="5117832" cy="3085938"/>
          </a:xfrm>
        </p:grpSpPr>
        <p:sp>
          <p:nvSpPr>
            <p:cNvPr id="24" name="Freeform 24"/>
            <p:cNvSpPr/>
            <p:nvPr/>
          </p:nvSpPr>
          <p:spPr>
            <a:xfrm>
              <a:off x="19050" y="19050"/>
              <a:ext cx="5079746" cy="3047873"/>
            </a:xfrm>
            <a:custGeom>
              <a:avLst/>
              <a:gdLst/>
              <a:ahLst/>
              <a:cxnLst/>
              <a:rect l="l" t="t" r="r" b="b"/>
              <a:pathLst>
                <a:path w="5079746" h="3047873">
                  <a:moveTo>
                    <a:pt x="0" y="0"/>
                  </a:moveTo>
                  <a:lnTo>
                    <a:pt x="5079746" y="0"/>
                  </a:lnTo>
                  <a:lnTo>
                    <a:pt x="5079746" y="3047873"/>
                  </a:lnTo>
                  <a:lnTo>
                    <a:pt x="0" y="3047873"/>
                  </a:lnTo>
                  <a:close/>
                </a:path>
              </a:pathLst>
            </a:custGeom>
            <a:solidFill>
              <a:srgbClr val="0F9ED5"/>
            </a:solidFill>
            <a:ln w="12700">
              <a:solidFill>
                <a:srgbClr val="000000"/>
              </a:solidFill>
            </a:ln>
          </p:spPr>
        </p:sp>
        <p:sp>
          <p:nvSpPr>
            <p:cNvPr id="25" name="Freeform 25"/>
            <p:cNvSpPr/>
            <p:nvPr/>
          </p:nvSpPr>
          <p:spPr>
            <a:xfrm>
              <a:off x="0" y="0"/>
              <a:ext cx="5117846" cy="3085973"/>
            </a:xfrm>
            <a:custGeom>
              <a:avLst/>
              <a:gdLst/>
              <a:ahLst/>
              <a:cxnLst/>
              <a:rect l="l" t="t" r="r" b="b"/>
              <a:pathLst>
                <a:path w="5117846" h="3085973">
                  <a:moveTo>
                    <a:pt x="19050" y="0"/>
                  </a:moveTo>
                  <a:lnTo>
                    <a:pt x="5098796" y="0"/>
                  </a:lnTo>
                  <a:cubicBezTo>
                    <a:pt x="5109337" y="0"/>
                    <a:pt x="5117846" y="8509"/>
                    <a:pt x="5117846" y="19050"/>
                  </a:cubicBezTo>
                  <a:lnTo>
                    <a:pt x="5117846" y="3066923"/>
                  </a:lnTo>
                  <a:cubicBezTo>
                    <a:pt x="5117846" y="3077464"/>
                    <a:pt x="5109337" y="3085973"/>
                    <a:pt x="5098796" y="3085973"/>
                  </a:cubicBezTo>
                  <a:lnTo>
                    <a:pt x="19050" y="3085973"/>
                  </a:lnTo>
                  <a:cubicBezTo>
                    <a:pt x="8509" y="3085973"/>
                    <a:pt x="0" y="3077464"/>
                    <a:pt x="0" y="3066923"/>
                  </a:cubicBezTo>
                  <a:lnTo>
                    <a:pt x="0" y="19050"/>
                  </a:lnTo>
                  <a:cubicBezTo>
                    <a:pt x="0" y="8509"/>
                    <a:pt x="8509" y="0"/>
                    <a:pt x="19050" y="0"/>
                  </a:cubicBezTo>
                  <a:moveTo>
                    <a:pt x="19050" y="38100"/>
                  </a:moveTo>
                  <a:lnTo>
                    <a:pt x="19050" y="19050"/>
                  </a:lnTo>
                  <a:lnTo>
                    <a:pt x="38100" y="19050"/>
                  </a:lnTo>
                  <a:lnTo>
                    <a:pt x="38100" y="3066923"/>
                  </a:lnTo>
                  <a:lnTo>
                    <a:pt x="19050" y="3066923"/>
                  </a:lnTo>
                  <a:lnTo>
                    <a:pt x="19050" y="3047873"/>
                  </a:lnTo>
                  <a:lnTo>
                    <a:pt x="5098796" y="3047873"/>
                  </a:lnTo>
                  <a:lnTo>
                    <a:pt x="5098796" y="3066923"/>
                  </a:lnTo>
                  <a:lnTo>
                    <a:pt x="5079746" y="3066923"/>
                  </a:lnTo>
                  <a:lnTo>
                    <a:pt x="5079746" y="19050"/>
                  </a:lnTo>
                  <a:lnTo>
                    <a:pt x="5098796" y="19050"/>
                  </a:lnTo>
                  <a:lnTo>
                    <a:pt x="5098796" y="38100"/>
                  </a:lnTo>
                  <a:lnTo>
                    <a:pt x="19050" y="38100"/>
                  </a:lnTo>
                  <a:close/>
                </a:path>
              </a:pathLst>
            </a:custGeom>
            <a:solidFill>
              <a:srgbClr val="FFFFFF"/>
            </a:solidFill>
            <a:ln w="12700">
              <a:solidFill>
                <a:srgbClr val="000000"/>
              </a:solidFill>
            </a:ln>
          </p:spPr>
        </p:sp>
      </p:grpSp>
      <p:grpSp>
        <p:nvGrpSpPr>
          <p:cNvPr id="26" name="Group 26"/>
          <p:cNvGrpSpPr/>
          <p:nvPr/>
        </p:nvGrpSpPr>
        <p:grpSpPr>
          <a:xfrm>
            <a:off x="9338157" y="4200364"/>
            <a:ext cx="3838374" cy="2314453"/>
            <a:chOff x="0" y="0"/>
            <a:chExt cx="5117832" cy="3085938"/>
          </a:xfrm>
        </p:grpSpPr>
        <p:sp>
          <p:nvSpPr>
            <p:cNvPr id="27" name="Freeform 27"/>
            <p:cNvSpPr/>
            <p:nvPr/>
          </p:nvSpPr>
          <p:spPr>
            <a:xfrm>
              <a:off x="0" y="0"/>
              <a:ext cx="5117832" cy="3085938"/>
            </a:xfrm>
            <a:custGeom>
              <a:avLst/>
              <a:gdLst/>
              <a:ahLst/>
              <a:cxnLst/>
              <a:rect l="l" t="t" r="r" b="b"/>
              <a:pathLst>
                <a:path w="5117832" h="3085938">
                  <a:moveTo>
                    <a:pt x="0" y="0"/>
                  </a:moveTo>
                  <a:lnTo>
                    <a:pt x="5117832" y="0"/>
                  </a:lnTo>
                  <a:lnTo>
                    <a:pt x="5117832" y="3085938"/>
                  </a:lnTo>
                  <a:lnTo>
                    <a:pt x="0" y="3085938"/>
                  </a:lnTo>
                  <a:close/>
                </a:path>
              </a:pathLst>
            </a:custGeom>
            <a:solidFill>
              <a:srgbClr val="000000">
                <a:alpha val="0"/>
              </a:srgbClr>
            </a:solidFill>
          </p:spPr>
        </p:sp>
        <p:sp>
          <p:nvSpPr>
            <p:cNvPr id="28" name="TextBox 28"/>
            <p:cNvSpPr txBox="1"/>
            <p:nvPr/>
          </p:nvSpPr>
          <p:spPr>
            <a:xfrm>
              <a:off x="0" y="47625"/>
              <a:ext cx="5117832" cy="3038313"/>
            </a:xfrm>
            <a:prstGeom prst="rect">
              <a:avLst/>
            </a:prstGeom>
          </p:spPr>
          <p:txBody>
            <a:bodyPr lIns="0" tIns="0" rIns="0" bIns="0" rtlCol="0" anchor="ctr"/>
            <a:lstStyle/>
            <a:p>
              <a:pPr algn="ctr">
                <a:lnSpc>
                  <a:spcPts val="3888"/>
                </a:lnSpc>
              </a:pPr>
              <a:r>
                <a:rPr lang="en-US" sz="3600">
                  <a:solidFill>
                    <a:srgbClr val="FFFFFF"/>
                  </a:solidFill>
                  <a:latin typeface="Aptos"/>
                  <a:ea typeface="Aptos"/>
                  <a:cs typeface="Aptos"/>
                  <a:sym typeface="Aptos"/>
                </a:rPr>
                <a:t>Compliance enhancement recommendations</a:t>
              </a:r>
            </a:p>
          </p:txBody>
        </p:sp>
      </p:grpSp>
      <p:grpSp>
        <p:nvGrpSpPr>
          <p:cNvPr id="29" name="Group 29"/>
          <p:cNvGrpSpPr/>
          <p:nvPr/>
        </p:nvGrpSpPr>
        <p:grpSpPr>
          <a:xfrm>
            <a:off x="13528936" y="4200364"/>
            <a:ext cx="3838374" cy="2314453"/>
            <a:chOff x="0" y="0"/>
            <a:chExt cx="5117832" cy="3085938"/>
          </a:xfrm>
        </p:grpSpPr>
        <p:sp>
          <p:nvSpPr>
            <p:cNvPr id="30" name="Freeform 30"/>
            <p:cNvSpPr/>
            <p:nvPr/>
          </p:nvSpPr>
          <p:spPr>
            <a:xfrm>
              <a:off x="19050" y="19050"/>
              <a:ext cx="5079746" cy="3047873"/>
            </a:xfrm>
            <a:custGeom>
              <a:avLst/>
              <a:gdLst/>
              <a:ahLst/>
              <a:cxnLst/>
              <a:rect l="l" t="t" r="r" b="b"/>
              <a:pathLst>
                <a:path w="5079746" h="3047873">
                  <a:moveTo>
                    <a:pt x="0" y="0"/>
                  </a:moveTo>
                  <a:lnTo>
                    <a:pt x="5079746" y="0"/>
                  </a:lnTo>
                  <a:lnTo>
                    <a:pt x="5079746" y="3047873"/>
                  </a:lnTo>
                  <a:lnTo>
                    <a:pt x="0" y="3047873"/>
                  </a:lnTo>
                  <a:close/>
                </a:path>
              </a:pathLst>
            </a:custGeom>
            <a:solidFill>
              <a:srgbClr val="A02B93"/>
            </a:solidFill>
            <a:ln w="12700">
              <a:solidFill>
                <a:srgbClr val="000000"/>
              </a:solidFill>
            </a:ln>
          </p:spPr>
        </p:sp>
        <p:sp>
          <p:nvSpPr>
            <p:cNvPr id="31" name="Freeform 31"/>
            <p:cNvSpPr/>
            <p:nvPr/>
          </p:nvSpPr>
          <p:spPr>
            <a:xfrm>
              <a:off x="0" y="0"/>
              <a:ext cx="5117846" cy="3085973"/>
            </a:xfrm>
            <a:custGeom>
              <a:avLst/>
              <a:gdLst/>
              <a:ahLst/>
              <a:cxnLst/>
              <a:rect l="l" t="t" r="r" b="b"/>
              <a:pathLst>
                <a:path w="5117846" h="3085973">
                  <a:moveTo>
                    <a:pt x="19050" y="0"/>
                  </a:moveTo>
                  <a:lnTo>
                    <a:pt x="5098796" y="0"/>
                  </a:lnTo>
                  <a:cubicBezTo>
                    <a:pt x="5109337" y="0"/>
                    <a:pt x="5117846" y="8509"/>
                    <a:pt x="5117846" y="19050"/>
                  </a:cubicBezTo>
                  <a:lnTo>
                    <a:pt x="5117846" y="3066923"/>
                  </a:lnTo>
                  <a:cubicBezTo>
                    <a:pt x="5117846" y="3077464"/>
                    <a:pt x="5109337" y="3085973"/>
                    <a:pt x="5098796" y="3085973"/>
                  </a:cubicBezTo>
                  <a:lnTo>
                    <a:pt x="19050" y="3085973"/>
                  </a:lnTo>
                  <a:cubicBezTo>
                    <a:pt x="8509" y="3085973"/>
                    <a:pt x="0" y="3077464"/>
                    <a:pt x="0" y="3066923"/>
                  </a:cubicBezTo>
                  <a:lnTo>
                    <a:pt x="0" y="19050"/>
                  </a:lnTo>
                  <a:cubicBezTo>
                    <a:pt x="0" y="8509"/>
                    <a:pt x="8509" y="0"/>
                    <a:pt x="19050" y="0"/>
                  </a:cubicBezTo>
                  <a:moveTo>
                    <a:pt x="19050" y="38100"/>
                  </a:moveTo>
                  <a:lnTo>
                    <a:pt x="19050" y="19050"/>
                  </a:lnTo>
                  <a:lnTo>
                    <a:pt x="38100" y="19050"/>
                  </a:lnTo>
                  <a:lnTo>
                    <a:pt x="38100" y="3066923"/>
                  </a:lnTo>
                  <a:lnTo>
                    <a:pt x="19050" y="3066923"/>
                  </a:lnTo>
                  <a:lnTo>
                    <a:pt x="19050" y="3047873"/>
                  </a:lnTo>
                  <a:lnTo>
                    <a:pt x="5098796" y="3047873"/>
                  </a:lnTo>
                  <a:lnTo>
                    <a:pt x="5098796" y="3066923"/>
                  </a:lnTo>
                  <a:lnTo>
                    <a:pt x="5079746" y="3066923"/>
                  </a:lnTo>
                  <a:lnTo>
                    <a:pt x="5079746" y="19050"/>
                  </a:lnTo>
                  <a:lnTo>
                    <a:pt x="5098796" y="19050"/>
                  </a:lnTo>
                  <a:lnTo>
                    <a:pt x="5098796" y="38100"/>
                  </a:lnTo>
                  <a:lnTo>
                    <a:pt x="19050" y="38100"/>
                  </a:lnTo>
                  <a:close/>
                </a:path>
              </a:pathLst>
            </a:custGeom>
            <a:solidFill>
              <a:srgbClr val="FFFFFF"/>
            </a:solidFill>
            <a:ln w="12700">
              <a:solidFill>
                <a:srgbClr val="000000"/>
              </a:solidFill>
            </a:ln>
          </p:spPr>
        </p:sp>
      </p:grpSp>
      <p:grpSp>
        <p:nvGrpSpPr>
          <p:cNvPr id="32" name="Group 32"/>
          <p:cNvGrpSpPr/>
          <p:nvPr/>
        </p:nvGrpSpPr>
        <p:grpSpPr>
          <a:xfrm>
            <a:off x="13528936" y="4200364"/>
            <a:ext cx="3838374" cy="2314453"/>
            <a:chOff x="0" y="0"/>
            <a:chExt cx="5117832" cy="3085938"/>
          </a:xfrm>
        </p:grpSpPr>
        <p:sp>
          <p:nvSpPr>
            <p:cNvPr id="33" name="Freeform 33"/>
            <p:cNvSpPr/>
            <p:nvPr/>
          </p:nvSpPr>
          <p:spPr>
            <a:xfrm>
              <a:off x="0" y="0"/>
              <a:ext cx="5117832" cy="3085938"/>
            </a:xfrm>
            <a:custGeom>
              <a:avLst/>
              <a:gdLst/>
              <a:ahLst/>
              <a:cxnLst/>
              <a:rect l="l" t="t" r="r" b="b"/>
              <a:pathLst>
                <a:path w="5117832" h="3085938">
                  <a:moveTo>
                    <a:pt x="0" y="0"/>
                  </a:moveTo>
                  <a:lnTo>
                    <a:pt x="5117832" y="0"/>
                  </a:lnTo>
                  <a:lnTo>
                    <a:pt x="5117832" y="3085938"/>
                  </a:lnTo>
                  <a:lnTo>
                    <a:pt x="0" y="3085938"/>
                  </a:lnTo>
                  <a:close/>
                </a:path>
              </a:pathLst>
            </a:custGeom>
            <a:solidFill>
              <a:srgbClr val="000000">
                <a:alpha val="0"/>
              </a:srgbClr>
            </a:solidFill>
          </p:spPr>
        </p:sp>
        <p:sp>
          <p:nvSpPr>
            <p:cNvPr id="34" name="TextBox 34"/>
            <p:cNvSpPr txBox="1"/>
            <p:nvPr/>
          </p:nvSpPr>
          <p:spPr>
            <a:xfrm>
              <a:off x="0" y="57150"/>
              <a:ext cx="5117832" cy="3028788"/>
            </a:xfrm>
            <a:prstGeom prst="rect">
              <a:avLst/>
            </a:prstGeom>
          </p:spPr>
          <p:txBody>
            <a:bodyPr lIns="0" tIns="0" rIns="0" bIns="0" rtlCol="0" anchor="ctr"/>
            <a:lstStyle/>
            <a:p>
              <a:pPr algn="ctr">
                <a:lnSpc>
                  <a:spcPts val="4860"/>
                </a:lnSpc>
              </a:pPr>
              <a:r>
                <a:rPr lang="en-US" sz="4500">
                  <a:solidFill>
                    <a:srgbClr val="FFFFFF"/>
                  </a:solidFill>
                  <a:latin typeface="Aptos"/>
                  <a:ea typeface="Aptos"/>
                  <a:cs typeface="Aptos"/>
                  <a:sym typeface="Aptos"/>
                </a:rPr>
                <a:t>Identified risks and gaps</a:t>
              </a:r>
            </a:p>
          </p:txBody>
        </p:sp>
      </p:grpSp>
      <p:grpSp>
        <p:nvGrpSpPr>
          <p:cNvPr id="35" name="Group 35"/>
          <p:cNvGrpSpPr/>
          <p:nvPr/>
        </p:nvGrpSpPr>
        <p:grpSpPr>
          <a:xfrm>
            <a:off x="7224813" y="6867224"/>
            <a:ext cx="3838374" cy="2314454"/>
            <a:chOff x="0" y="0"/>
            <a:chExt cx="5117832" cy="3085938"/>
          </a:xfrm>
        </p:grpSpPr>
        <p:sp>
          <p:nvSpPr>
            <p:cNvPr id="36" name="Freeform 36"/>
            <p:cNvSpPr/>
            <p:nvPr/>
          </p:nvSpPr>
          <p:spPr>
            <a:xfrm>
              <a:off x="19050" y="19050"/>
              <a:ext cx="5079746" cy="3047873"/>
            </a:xfrm>
            <a:custGeom>
              <a:avLst/>
              <a:gdLst/>
              <a:ahLst/>
              <a:cxnLst/>
              <a:rect l="l" t="t" r="r" b="b"/>
              <a:pathLst>
                <a:path w="5079746" h="3047873">
                  <a:moveTo>
                    <a:pt x="0" y="0"/>
                  </a:moveTo>
                  <a:lnTo>
                    <a:pt x="5079746" y="0"/>
                  </a:lnTo>
                  <a:lnTo>
                    <a:pt x="5079746" y="3047873"/>
                  </a:lnTo>
                  <a:lnTo>
                    <a:pt x="0" y="3047873"/>
                  </a:lnTo>
                  <a:close/>
                </a:path>
              </a:pathLst>
            </a:custGeom>
            <a:solidFill>
              <a:srgbClr val="4EA72E"/>
            </a:solidFill>
            <a:ln w="12700">
              <a:solidFill>
                <a:srgbClr val="000000"/>
              </a:solidFill>
            </a:ln>
          </p:spPr>
        </p:sp>
        <p:sp>
          <p:nvSpPr>
            <p:cNvPr id="37" name="Freeform 37"/>
            <p:cNvSpPr/>
            <p:nvPr/>
          </p:nvSpPr>
          <p:spPr>
            <a:xfrm>
              <a:off x="0" y="0"/>
              <a:ext cx="5117846" cy="3085973"/>
            </a:xfrm>
            <a:custGeom>
              <a:avLst/>
              <a:gdLst/>
              <a:ahLst/>
              <a:cxnLst/>
              <a:rect l="l" t="t" r="r" b="b"/>
              <a:pathLst>
                <a:path w="5117846" h="3085973">
                  <a:moveTo>
                    <a:pt x="19050" y="0"/>
                  </a:moveTo>
                  <a:lnTo>
                    <a:pt x="5098796" y="0"/>
                  </a:lnTo>
                  <a:cubicBezTo>
                    <a:pt x="5109337" y="0"/>
                    <a:pt x="5117846" y="8509"/>
                    <a:pt x="5117846" y="19050"/>
                  </a:cubicBezTo>
                  <a:lnTo>
                    <a:pt x="5117846" y="3066923"/>
                  </a:lnTo>
                  <a:cubicBezTo>
                    <a:pt x="5117846" y="3077464"/>
                    <a:pt x="5109337" y="3085973"/>
                    <a:pt x="5098796" y="3085973"/>
                  </a:cubicBezTo>
                  <a:lnTo>
                    <a:pt x="19050" y="3085973"/>
                  </a:lnTo>
                  <a:cubicBezTo>
                    <a:pt x="8509" y="3085973"/>
                    <a:pt x="0" y="3077464"/>
                    <a:pt x="0" y="3066923"/>
                  </a:cubicBezTo>
                  <a:lnTo>
                    <a:pt x="0" y="19050"/>
                  </a:lnTo>
                  <a:cubicBezTo>
                    <a:pt x="0" y="8509"/>
                    <a:pt x="8509" y="0"/>
                    <a:pt x="19050" y="0"/>
                  </a:cubicBezTo>
                  <a:moveTo>
                    <a:pt x="19050" y="38100"/>
                  </a:moveTo>
                  <a:lnTo>
                    <a:pt x="19050" y="19050"/>
                  </a:lnTo>
                  <a:lnTo>
                    <a:pt x="38100" y="19050"/>
                  </a:lnTo>
                  <a:lnTo>
                    <a:pt x="38100" y="3066923"/>
                  </a:lnTo>
                  <a:lnTo>
                    <a:pt x="19050" y="3066923"/>
                  </a:lnTo>
                  <a:lnTo>
                    <a:pt x="19050" y="3047873"/>
                  </a:lnTo>
                  <a:lnTo>
                    <a:pt x="5098796" y="3047873"/>
                  </a:lnTo>
                  <a:lnTo>
                    <a:pt x="5098796" y="3066923"/>
                  </a:lnTo>
                  <a:lnTo>
                    <a:pt x="5079746" y="3066923"/>
                  </a:lnTo>
                  <a:lnTo>
                    <a:pt x="5079746" y="19050"/>
                  </a:lnTo>
                  <a:lnTo>
                    <a:pt x="5098796" y="19050"/>
                  </a:lnTo>
                  <a:lnTo>
                    <a:pt x="5098796" y="38100"/>
                  </a:lnTo>
                  <a:lnTo>
                    <a:pt x="19050" y="38100"/>
                  </a:lnTo>
                  <a:close/>
                </a:path>
              </a:pathLst>
            </a:custGeom>
            <a:solidFill>
              <a:srgbClr val="FFFFFF"/>
            </a:solidFill>
            <a:ln w="12700">
              <a:solidFill>
                <a:srgbClr val="000000"/>
              </a:solidFill>
            </a:ln>
          </p:spPr>
        </p:sp>
      </p:grpSp>
      <p:grpSp>
        <p:nvGrpSpPr>
          <p:cNvPr id="38" name="Group 38"/>
          <p:cNvGrpSpPr/>
          <p:nvPr/>
        </p:nvGrpSpPr>
        <p:grpSpPr>
          <a:xfrm>
            <a:off x="7224813" y="6867224"/>
            <a:ext cx="3838374" cy="2314454"/>
            <a:chOff x="0" y="0"/>
            <a:chExt cx="5117832" cy="3085938"/>
          </a:xfrm>
        </p:grpSpPr>
        <p:sp>
          <p:nvSpPr>
            <p:cNvPr id="39" name="Freeform 39"/>
            <p:cNvSpPr/>
            <p:nvPr/>
          </p:nvSpPr>
          <p:spPr>
            <a:xfrm>
              <a:off x="0" y="0"/>
              <a:ext cx="5117832" cy="3085938"/>
            </a:xfrm>
            <a:custGeom>
              <a:avLst/>
              <a:gdLst/>
              <a:ahLst/>
              <a:cxnLst/>
              <a:rect l="l" t="t" r="r" b="b"/>
              <a:pathLst>
                <a:path w="5117832" h="3085938">
                  <a:moveTo>
                    <a:pt x="0" y="0"/>
                  </a:moveTo>
                  <a:lnTo>
                    <a:pt x="5117832" y="0"/>
                  </a:lnTo>
                  <a:lnTo>
                    <a:pt x="5117832" y="3085938"/>
                  </a:lnTo>
                  <a:lnTo>
                    <a:pt x="0" y="3085938"/>
                  </a:lnTo>
                  <a:close/>
                </a:path>
              </a:pathLst>
            </a:custGeom>
            <a:solidFill>
              <a:srgbClr val="000000">
                <a:alpha val="0"/>
              </a:srgbClr>
            </a:solidFill>
          </p:spPr>
        </p:sp>
        <p:sp>
          <p:nvSpPr>
            <p:cNvPr id="40" name="TextBox 40"/>
            <p:cNvSpPr txBox="1"/>
            <p:nvPr/>
          </p:nvSpPr>
          <p:spPr>
            <a:xfrm>
              <a:off x="0" y="57150"/>
              <a:ext cx="5117832" cy="3028788"/>
            </a:xfrm>
            <a:prstGeom prst="rect">
              <a:avLst/>
            </a:prstGeom>
          </p:spPr>
          <p:txBody>
            <a:bodyPr lIns="0" tIns="0" rIns="0" bIns="0" rtlCol="0" anchor="ctr"/>
            <a:lstStyle/>
            <a:p>
              <a:pPr algn="ctr">
                <a:lnSpc>
                  <a:spcPts val="4860"/>
                </a:lnSpc>
              </a:pPr>
              <a:r>
                <a:rPr lang="en-US" sz="4500">
                  <a:solidFill>
                    <a:srgbClr val="FFFFFF"/>
                  </a:solidFill>
                  <a:latin typeface="Aptos"/>
                  <a:ea typeface="Aptos"/>
                  <a:cs typeface="Aptos"/>
                  <a:sym typeface="Aptos"/>
                </a:rPr>
                <a:t>Proposed improvement model</a:t>
              </a: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 y="0"/>
            <a:ext cx="18287997" cy="2363932"/>
            <a:chOff x="0" y="0"/>
            <a:chExt cx="24383996" cy="3151910"/>
          </a:xfrm>
        </p:grpSpPr>
        <p:sp>
          <p:nvSpPr>
            <p:cNvPr id="3" name="Freeform 3"/>
            <p:cNvSpPr/>
            <p:nvPr/>
          </p:nvSpPr>
          <p:spPr>
            <a:xfrm>
              <a:off x="0" y="0"/>
              <a:ext cx="24384000" cy="3151886"/>
            </a:xfrm>
            <a:custGeom>
              <a:avLst/>
              <a:gdLst/>
              <a:ahLst/>
              <a:cxnLst/>
              <a:rect l="l" t="t" r="r" b="b"/>
              <a:pathLst>
                <a:path w="24384000" h="3151886">
                  <a:moveTo>
                    <a:pt x="24384000" y="0"/>
                  </a:moveTo>
                  <a:lnTo>
                    <a:pt x="0" y="0"/>
                  </a:lnTo>
                  <a:lnTo>
                    <a:pt x="0" y="3151886"/>
                  </a:lnTo>
                  <a:lnTo>
                    <a:pt x="24384000" y="3151886"/>
                  </a:lnTo>
                  <a:close/>
                </a:path>
              </a:pathLst>
            </a:custGeom>
            <a:gradFill rotWithShape="1">
              <a:gsLst>
                <a:gs pos="0">
                  <a:srgbClr val="000000">
                    <a:alpha val="96000"/>
                  </a:srgbClr>
                </a:gs>
                <a:gs pos="100000">
                  <a:srgbClr val="104862">
                    <a:alpha val="100000"/>
                  </a:srgbClr>
                </a:gs>
              </a:gsLst>
              <a:lin ang="8400000"/>
            </a:gradFill>
          </p:spPr>
        </p:sp>
      </p:grpSp>
      <p:grpSp>
        <p:nvGrpSpPr>
          <p:cNvPr id="4" name="Group 4"/>
          <p:cNvGrpSpPr/>
          <p:nvPr/>
        </p:nvGrpSpPr>
        <p:grpSpPr>
          <a:xfrm rot="-10800000">
            <a:off x="12193286" y="0"/>
            <a:ext cx="6094714" cy="2364618"/>
            <a:chOff x="0" y="0"/>
            <a:chExt cx="8126286" cy="3152824"/>
          </a:xfrm>
        </p:grpSpPr>
        <p:sp>
          <p:nvSpPr>
            <p:cNvPr id="5" name="Freeform 5"/>
            <p:cNvSpPr/>
            <p:nvPr/>
          </p:nvSpPr>
          <p:spPr>
            <a:xfrm>
              <a:off x="0" y="0"/>
              <a:ext cx="8126349" cy="3152775"/>
            </a:xfrm>
            <a:custGeom>
              <a:avLst/>
              <a:gdLst/>
              <a:ahLst/>
              <a:cxnLst/>
              <a:rect l="l" t="t" r="r" b="b"/>
              <a:pathLst>
                <a:path w="8126349" h="3152775">
                  <a:moveTo>
                    <a:pt x="8126349" y="0"/>
                  </a:moveTo>
                  <a:lnTo>
                    <a:pt x="0" y="0"/>
                  </a:lnTo>
                  <a:lnTo>
                    <a:pt x="0" y="3152775"/>
                  </a:lnTo>
                  <a:lnTo>
                    <a:pt x="8126349" y="3152775"/>
                  </a:lnTo>
                  <a:close/>
                </a:path>
              </a:pathLst>
            </a:custGeom>
            <a:gradFill rotWithShape="1">
              <a:gsLst>
                <a:gs pos="19000">
                  <a:srgbClr val="0B3041">
                    <a:alpha val="68000"/>
                  </a:srgbClr>
                </a:gs>
                <a:gs pos="100000">
                  <a:srgbClr val="156082">
                    <a:alpha val="79000"/>
                  </a:srgbClr>
                </a:gs>
              </a:gsLst>
              <a:lin ang="8400000"/>
            </a:gradFill>
          </p:spPr>
        </p:sp>
      </p:grpSp>
      <p:grpSp>
        <p:nvGrpSpPr>
          <p:cNvPr id="6" name="Group 6"/>
          <p:cNvGrpSpPr/>
          <p:nvPr/>
        </p:nvGrpSpPr>
        <p:grpSpPr>
          <a:xfrm rot="5400000">
            <a:off x="7961665" y="-7961667"/>
            <a:ext cx="2364669" cy="18288003"/>
            <a:chOff x="0" y="0"/>
            <a:chExt cx="3152892" cy="24384004"/>
          </a:xfrm>
        </p:grpSpPr>
        <p:sp>
          <p:nvSpPr>
            <p:cNvPr id="7" name="Freeform 7"/>
            <p:cNvSpPr/>
            <p:nvPr/>
          </p:nvSpPr>
          <p:spPr>
            <a:xfrm>
              <a:off x="0" y="0"/>
              <a:ext cx="3152902" cy="24384000"/>
            </a:xfrm>
            <a:custGeom>
              <a:avLst/>
              <a:gdLst/>
              <a:ahLst/>
              <a:cxnLst/>
              <a:rect l="l" t="t" r="r" b="b"/>
              <a:pathLst>
                <a:path w="3152902" h="24384000">
                  <a:moveTo>
                    <a:pt x="0" y="0"/>
                  </a:moveTo>
                  <a:lnTo>
                    <a:pt x="3152902" y="0"/>
                  </a:lnTo>
                  <a:lnTo>
                    <a:pt x="3152902" y="24384000"/>
                  </a:lnTo>
                  <a:lnTo>
                    <a:pt x="0" y="24384000"/>
                  </a:lnTo>
                  <a:close/>
                </a:path>
              </a:pathLst>
            </a:custGeom>
            <a:gradFill rotWithShape="1">
              <a:gsLst>
                <a:gs pos="23000">
                  <a:srgbClr val="156082">
                    <a:alpha val="0"/>
                  </a:srgbClr>
                </a:gs>
                <a:gs pos="99000">
                  <a:srgbClr val="000000">
                    <a:alpha val="74000"/>
                  </a:srgbClr>
                </a:gs>
              </a:gsLst>
              <a:lin ang="15000000"/>
            </a:gradFill>
          </p:spPr>
        </p:sp>
      </p:grpSp>
      <p:grpSp>
        <p:nvGrpSpPr>
          <p:cNvPr id="8" name="Group 8"/>
          <p:cNvGrpSpPr/>
          <p:nvPr/>
        </p:nvGrpSpPr>
        <p:grpSpPr>
          <a:xfrm>
            <a:off x="2057395" y="523297"/>
            <a:ext cx="15066034" cy="1316594"/>
            <a:chOff x="0" y="0"/>
            <a:chExt cx="20088046" cy="1755458"/>
          </a:xfrm>
        </p:grpSpPr>
        <p:sp>
          <p:nvSpPr>
            <p:cNvPr id="9" name="Freeform 9"/>
            <p:cNvSpPr/>
            <p:nvPr/>
          </p:nvSpPr>
          <p:spPr>
            <a:xfrm>
              <a:off x="0" y="0"/>
              <a:ext cx="20088047" cy="1755458"/>
            </a:xfrm>
            <a:custGeom>
              <a:avLst/>
              <a:gdLst/>
              <a:ahLst/>
              <a:cxnLst/>
              <a:rect l="l" t="t" r="r" b="b"/>
              <a:pathLst>
                <a:path w="20088047" h="1755458">
                  <a:moveTo>
                    <a:pt x="0" y="0"/>
                  </a:moveTo>
                  <a:lnTo>
                    <a:pt x="20088047" y="0"/>
                  </a:lnTo>
                  <a:lnTo>
                    <a:pt x="20088047" y="1755458"/>
                  </a:lnTo>
                  <a:lnTo>
                    <a:pt x="0" y="1755458"/>
                  </a:lnTo>
                  <a:close/>
                </a:path>
              </a:pathLst>
            </a:custGeom>
            <a:solidFill>
              <a:srgbClr val="000000">
                <a:alpha val="0"/>
              </a:srgbClr>
            </a:solidFill>
          </p:spPr>
        </p:sp>
        <p:sp>
          <p:nvSpPr>
            <p:cNvPr id="10" name="TextBox 10"/>
            <p:cNvSpPr txBox="1"/>
            <p:nvPr/>
          </p:nvSpPr>
          <p:spPr>
            <a:xfrm>
              <a:off x="0" y="66675"/>
              <a:ext cx="20088046" cy="1688783"/>
            </a:xfrm>
            <a:prstGeom prst="rect">
              <a:avLst/>
            </a:prstGeom>
          </p:spPr>
          <p:txBody>
            <a:bodyPr lIns="0" tIns="0" rIns="0" bIns="0" rtlCol="0" anchor="ctr"/>
            <a:lstStyle/>
            <a:p>
              <a:pPr algn="l">
                <a:lnSpc>
                  <a:spcPts val="6480"/>
                </a:lnSpc>
              </a:pPr>
              <a:r>
                <a:rPr lang="en-US" sz="6000" b="1">
                  <a:solidFill>
                    <a:srgbClr val="FFFFFF"/>
                  </a:solidFill>
                  <a:latin typeface="Aptos Bold"/>
                  <a:ea typeface="Aptos Bold"/>
                  <a:cs typeface="Aptos Bold"/>
                  <a:sym typeface="Aptos Bold"/>
                </a:rPr>
                <a:t>Timeline</a:t>
              </a:r>
            </a:p>
          </p:txBody>
        </p:sp>
      </p:grpSp>
      <p:grpSp>
        <p:nvGrpSpPr>
          <p:cNvPr id="11" name="Group 11"/>
          <p:cNvGrpSpPr/>
          <p:nvPr/>
        </p:nvGrpSpPr>
        <p:grpSpPr>
          <a:xfrm>
            <a:off x="956598" y="3822814"/>
            <a:ext cx="3838374" cy="2314453"/>
            <a:chOff x="0" y="0"/>
            <a:chExt cx="5117832" cy="3085938"/>
          </a:xfrm>
        </p:grpSpPr>
        <p:sp>
          <p:nvSpPr>
            <p:cNvPr id="12" name="Freeform 12"/>
            <p:cNvSpPr/>
            <p:nvPr/>
          </p:nvSpPr>
          <p:spPr>
            <a:xfrm>
              <a:off x="19050" y="19050"/>
              <a:ext cx="5079746" cy="3047873"/>
            </a:xfrm>
            <a:custGeom>
              <a:avLst/>
              <a:gdLst/>
              <a:ahLst/>
              <a:cxnLst/>
              <a:rect l="l" t="t" r="r" b="b"/>
              <a:pathLst>
                <a:path w="5079746" h="3047873">
                  <a:moveTo>
                    <a:pt x="0" y="0"/>
                  </a:moveTo>
                  <a:lnTo>
                    <a:pt x="5079746" y="0"/>
                  </a:lnTo>
                  <a:lnTo>
                    <a:pt x="5079746" y="3047873"/>
                  </a:lnTo>
                  <a:lnTo>
                    <a:pt x="0" y="3047873"/>
                  </a:lnTo>
                  <a:close/>
                </a:path>
              </a:pathLst>
            </a:custGeom>
            <a:solidFill>
              <a:srgbClr val="A02B93"/>
            </a:solidFill>
            <a:ln w="12700">
              <a:solidFill>
                <a:srgbClr val="000000"/>
              </a:solidFill>
            </a:ln>
          </p:spPr>
        </p:sp>
        <p:sp>
          <p:nvSpPr>
            <p:cNvPr id="13" name="Freeform 13"/>
            <p:cNvSpPr/>
            <p:nvPr/>
          </p:nvSpPr>
          <p:spPr>
            <a:xfrm>
              <a:off x="0" y="0"/>
              <a:ext cx="5117846" cy="3085973"/>
            </a:xfrm>
            <a:custGeom>
              <a:avLst/>
              <a:gdLst/>
              <a:ahLst/>
              <a:cxnLst/>
              <a:rect l="l" t="t" r="r" b="b"/>
              <a:pathLst>
                <a:path w="5117846" h="3085973">
                  <a:moveTo>
                    <a:pt x="19050" y="0"/>
                  </a:moveTo>
                  <a:lnTo>
                    <a:pt x="5098796" y="0"/>
                  </a:lnTo>
                  <a:cubicBezTo>
                    <a:pt x="5109337" y="0"/>
                    <a:pt x="5117846" y="8509"/>
                    <a:pt x="5117846" y="19050"/>
                  </a:cubicBezTo>
                  <a:lnTo>
                    <a:pt x="5117846" y="3066923"/>
                  </a:lnTo>
                  <a:cubicBezTo>
                    <a:pt x="5117846" y="3077464"/>
                    <a:pt x="5109337" y="3085973"/>
                    <a:pt x="5098796" y="3085973"/>
                  </a:cubicBezTo>
                  <a:lnTo>
                    <a:pt x="19050" y="3085973"/>
                  </a:lnTo>
                  <a:cubicBezTo>
                    <a:pt x="8509" y="3085973"/>
                    <a:pt x="0" y="3077464"/>
                    <a:pt x="0" y="3066923"/>
                  </a:cubicBezTo>
                  <a:lnTo>
                    <a:pt x="0" y="19050"/>
                  </a:lnTo>
                  <a:cubicBezTo>
                    <a:pt x="0" y="8509"/>
                    <a:pt x="8509" y="0"/>
                    <a:pt x="19050" y="0"/>
                  </a:cubicBezTo>
                  <a:moveTo>
                    <a:pt x="19050" y="38100"/>
                  </a:moveTo>
                  <a:lnTo>
                    <a:pt x="19050" y="19050"/>
                  </a:lnTo>
                  <a:lnTo>
                    <a:pt x="38100" y="19050"/>
                  </a:lnTo>
                  <a:lnTo>
                    <a:pt x="38100" y="3066923"/>
                  </a:lnTo>
                  <a:lnTo>
                    <a:pt x="19050" y="3066923"/>
                  </a:lnTo>
                  <a:lnTo>
                    <a:pt x="19050" y="3047873"/>
                  </a:lnTo>
                  <a:lnTo>
                    <a:pt x="5098796" y="3047873"/>
                  </a:lnTo>
                  <a:lnTo>
                    <a:pt x="5098796" y="3066923"/>
                  </a:lnTo>
                  <a:lnTo>
                    <a:pt x="5079746" y="3066923"/>
                  </a:lnTo>
                  <a:lnTo>
                    <a:pt x="5079746" y="19050"/>
                  </a:lnTo>
                  <a:lnTo>
                    <a:pt x="5098796" y="19050"/>
                  </a:lnTo>
                  <a:lnTo>
                    <a:pt x="5098796" y="38100"/>
                  </a:lnTo>
                  <a:lnTo>
                    <a:pt x="19050" y="38100"/>
                  </a:lnTo>
                  <a:close/>
                </a:path>
              </a:pathLst>
            </a:custGeom>
            <a:solidFill>
              <a:srgbClr val="FFFFFF"/>
            </a:solidFill>
            <a:ln w="12700">
              <a:solidFill>
                <a:srgbClr val="000000"/>
              </a:solidFill>
            </a:ln>
          </p:spPr>
        </p:sp>
      </p:grpSp>
      <p:grpSp>
        <p:nvGrpSpPr>
          <p:cNvPr id="14" name="Group 14"/>
          <p:cNvGrpSpPr/>
          <p:nvPr/>
        </p:nvGrpSpPr>
        <p:grpSpPr>
          <a:xfrm>
            <a:off x="956598" y="3822814"/>
            <a:ext cx="3838374" cy="2314453"/>
            <a:chOff x="0" y="0"/>
            <a:chExt cx="5117832" cy="3085938"/>
          </a:xfrm>
        </p:grpSpPr>
        <p:sp>
          <p:nvSpPr>
            <p:cNvPr id="15" name="Freeform 15"/>
            <p:cNvSpPr/>
            <p:nvPr/>
          </p:nvSpPr>
          <p:spPr>
            <a:xfrm>
              <a:off x="0" y="0"/>
              <a:ext cx="5117832" cy="3085938"/>
            </a:xfrm>
            <a:custGeom>
              <a:avLst/>
              <a:gdLst/>
              <a:ahLst/>
              <a:cxnLst/>
              <a:rect l="l" t="t" r="r" b="b"/>
              <a:pathLst>
                <a:path w="5117832" h="3085938">
                  <a:moveTo>
                    <a:pt x="0" y="0"/>
                  </a:moveTo>
                  <a:lnTo>
                    <a:pt x="5117832" y="0"/>
                  </a:lnTo>
                  <a:lnTo>
                    <a:pt x="5117832" y="3085938"/>
                  </a:lnTo>
                  <a:lnTo>
                    <a:pt x="0" y="3085938"/>
                  </a:lnTo>
                  <a:close/>
                </a:path>
              </a:pathLst>
            </a:custGeom>
            <a:solidFill>
              <a:srgbClr val="000000">
                <a:alpha val="0"/>
              </a:srgbClr>
            </a:solidFill>
          </p:spPr>
        </p:sp>
        <p:sp>
          <p:nvSpPr>
            <p:cNvPr id="16" name="TextBox 16"/>
            <p:cNvSpPr txBox="1"/>
            <p:nvPr/>
          </p:nvSpPr>
          <p:spPr>
            <a:xfrm>
              <a:off x="0" y="38100"/>
              <a:ext cx="5117832" cy="3047838"/>
            </a:xfrm>
            <a:prstGeom prst="rect">
              <a:avLst/>
            </a:prstGeom>
          </p:spPr>
          <p:txBody>
            <a:bodyPr lIns="0" tIns="0" rIns="0" bIns="0" rtlCol="0" anchor="ctr"/>
            <a:lstStyle/>
            <a:p>
              <a:pPr algn="ctr">
                <a:lnSpc>
                  <a:spcPts val="3726"/>
                </a:lnSpc>
              </a:pPr>
              <a:r>
                <a:rPr lang="en-US" sz="3450">
                  <a:solidFill>
                    <a:srgbClr val="FFFFFF"/>
                  </a:solidFill>
                  <a:latin typeface="Aptos"/>
                  <a:ea typeface="Aptos"/>
                  <a:cs typeface="Aptos"/>
                  <a:sym typeface="Aptos"/>
                </a:rPr>
                <a:t>Month 1–2: Literature Review</a:t>
              </a:r>
            </a:p>
          </p:txBody>
        </p:sp>
      </p:grpSp>
      <p:grpSp>
        <p:nvGrpSpPr>
          <p:cNvPr id="17" name="Group 17"/>
          <p:cNvGrpSpPr/>
          <p:nvPr/>
        </p:nvGrpSpPr>
        <p:grpSpPr>
          <a:xfrm>
            <a:off x="5147377" y="3822814"/>
            <a:ext cx="3838374" cy="2314453"/>
            <a:chOff x="0" y="0"/>
            <a:chExt cx="5117832" cy="3085938"/>
          </a:xfrm>
        </p:grpSpPr>
        <p:sp>
          <p:nvSpPr>
            <p:cNvPr id="18" name="Freeform 18"/>
            <p:cNvSpPr/>
            <p:nvPr/>
          </p:nvSpPr>
          <p:spPr>
            <a:xfrm>
              <a:off x="19050" y="19050"/>
              <a:ext cx="5079746" cy="3047873"/>
            </a:xfrm>
            <a:custGeom>
              <a:avLst/>
              <a:gdLst/>
              <a:ahLst/>
              <a:cxnLst/>
              <a:rect l="l" t="t" r="r" b="b"/>
              <a:pathLst>
                <a:path w="5079746" h="3047873">
                  <a:moveTo>
                    <a:pt x="0" y="0"/>
                  </a:moveTo>
                  <a:lnTo>
                    <a:pt x="5079746" y="0"/>
                  </a:lnTo>
                  <a:lnTo>
                    <a:pt x="5079746" y="3047873"/>
                  </a:lnTo>
                  <a:lnTo>
                    <a:pt x="0" y="3047873"/>
                  </a:lnTo>
                  <a:close/>
                </a:path>
              </a:pathLst>
            </a:custGeom>
            <a:solidFill>
              <a:srgbClr val="77A100"/>
            </a:solidFill>
            <a:ln w="12700">
              <a:solidFill>
                <a:srgbClr val="000000"/>
              </a:solidFill>
            </a:ln>
          </p:spPr>
        </p:sp>
        <p:sp>
          <p:nvSpPr>
            <p:cNvPr id="19" name="Freeform 19"/>
            <p:cNvSpPr/>
            <p:nvPr/>
          </p:nvSpPr>
          <p:spPr>
            <a:xfrm>
              <a:off x="0" y="0"/>
              <a:ext cx="5117846" cy="3085973"/>
            </a:xfrm>
            <a:custGeom>
              <a:avLst/>
              <a:gdLst/>
              <a:ahLst/>
              <a:cxnLst/>
              <a:rect l="l" t="t" r="r" b="b"/>
              <a:pathLst>
                <a:path w="5117846" h="3085973">
                  <a:moveTo>
                    <a:pt x="19050" y="0"/>
                  </a:moveTo>
                  <a:lnTo>
                    <a:pt x="5098796" y="0"/>
                  </a:lnTo>
                  <a:cubicBezTo>
                    <a:pt x="5109337" y="0"/>
                    <a:pt x="5117846" y="8509"/>
                    <a:pt x="5117846" y="19050"/>
                  </a:cubicBezTo>
                  <a:lnTo>
                    <a:pt x="5117846" y="3066923"/>
                  </a:lnTo>
                  <a:cubicBezTo>
                    <a:pt x="5117846" y="3077464"/>
                    <a:pt x="5109337" y="3085973"/>
                    <a:pt x="5098796" y="3085973"/>
                  </a:cubicBezTo>
                  <a:lnTo>
                    <a:pt x="19050" y="3085973"/>
                  </a:lnTo>
                  <a:cubicBezTo>
                    <a:pt x="8509" y="3085973"/>
                    <a:pt x="0" y="3077464"/>
                    <a:pt x="0" y="3066923"/>
                  </a:cubicBezTo>
                  <a:lnTo>
                    <a:pt x="0" y="19050"/>
                  </a:lnTo>
                  <a:cubicBezTo>
                    <a:pt x="0" y="8509"/>
                    <a:pt x="8509" y="0"/>
                    <a:pt x="19050" y="0"/>
                  </a:cubicBezTo>
                  <a:moveTo>
                    <a:pt x="19050" y="38100"/>
                  </a:moveTo>
                  <a:lnTo>
                    <a:pt x="19050" y="19050"/>
                  </a:lnTo>
                  <a:lnTo>
                    <a:pt x="38100" y="19050"/>
                  </a:lnTo>
                  <a:lnTo>
                    <a:pt x="38100" y="3066923"/>
                  </a:lnTo>
                  <a:lnTo>
                    <a:pt x="19050" y="3066923"/>
                  </a:lnTo>
                  <a:lnTo>
                    <a:pt x="19050" y="3047873"/>
                  </a:lnTo>
                  <a:lnTo>
                    <a:pt x="5098796" y="3047873"/>
                  </a:lnTo>
                  <a:lnTo>
                    <a:pt x="5098796" y="3066923"/>
                  </a:lnTo>
                  <a:lnTo>
                    <a:pt x="5079746" y="3066923"/>
                  </a:lnTo>
                  <a:lnTo>
                    <a:pt x="5079746" y="19050"/>
                  </a:lnTo>
                  <a:lnTo>
                    <a:pt x="5098796" y="19050"/>
                  </a:lnTo>
                  <a:lnTo>
                    <a:pt x="5098796" y="38100"/>
                  </a:lnTo>
                  <a:lnTo>
                    <a:pt x="19050" y="38100"/>
                  </a:lnTo>
                  <a:close/>
                </a:path>
              </a:pathLst>
            </a:custGeom>
            <a:solidFill>
              <a:srgbClr val="FFFFFF"/>
            </a:solidFill>
            <a:ln w="12700">
              <a:solidFill>
                <a:srgbClr val="000000"/>
              </a:solidFill>
            </a:ln>
          </p:spPr>
        </p:sp>
      </p:grpSp>
      <p:grpSp>
        <p:nvGrpSpPr>
          <p:cNvPr id="20" name="Group 20"/>
          <p:cNvGrpSpPr/>
          <p:nvPr/>
        </p:nvGrpSpPr>
        <p:grpSpPr>
          <a:xfrm>
            <a:off x="5147377" y="3822814"/>
            <a:ext cx="3838374" cy="2314453"/>
            <a:chOff x="0" y="0"/>
            <a:chExt cx="5117832" cy="3085938"/>
          </a:xfrm>
        </p:grpSpPr>
        <p:sp>
          <p:nvSpPr>
            <p:cNvPr id="21" name="Freeform 21"/>
            <p:cNvSpPr/>
            <p:nvPr/>
          </p:nvSpPr>
          <p:spPr>
            <a:xfrm>
              <a:off x="0" y="0"/>
              <a:ext cx="5117832" cy="3085938"/>
            </a:xfrm>
            <a:custGeom>
              <a:avLst/>
              <a:gdLst/>
              <a:ahLst/>
              <a:cxnLst/>
              <a:rect l="l" t="t" r="r" b="b"/>
              <a:pathLst>
                <a:path w="5117832" h="3085938">
                  <a:moveTo>
                    <a:pt x="0" y="0"/>
                  </a:moveTo>
                  <a:lnTo>
                    <a:pt x="5117832" y="0"/>
                  </a:lnTo>
                  <a:lnTo>
                    <a:pt x="5117832" y="3085938"/>
                  </a:lnTo>
                  <a:lnTo>
                    <a:pt x="0" y="3085938"/>
                  </a:lnTo>
                  <a:close/>
                </a:path>
              </a:pathLst>
            </a:custGeom>
            <a:solidFill>
              <a:srgbClr val="000000">
                <a:alpha val="0"/>
              </a:srgbClr>
            </a:solidFill>
          </p:spPr>
        </p:sp>
        <p:sp>
          <p:nvSpPr>
            <p:cNvPr id="22" name="TextBox 22"/>
            <p:cNvSpPr txBox="1"/>
            <p:nvPr/>
          </p:nvSpPr>
          <p:spPr>
            <a:xfrm>
              <a:off x="0" y="38100"/>
              <a:ext cx="5117832" cy="3047838"/>
            </a:xfrm>
            <a:prstGeom prst="rect">
              <a:avLst/>
            </a:prstGeom>
          </p:spPr>
          <p:txBody>
            <a:bodyPr lIns="0" tIns="0" rIns="0" bIns="0" rtlCol="0" anchor="ctr"/>
            <a:lstStyle/>
            <a:p>
              <a:pPr algn="ctr">
                <a:lnSpc>
                  <a:spcPts val="3726"/>
                </a:lnSpc>
              </a:pPr>
              <a:r>
                <a:rPr lang="en-US" sz="3450">
                  <a:solidFill>
                    <a:srgbClr val="FFFFFF"/>
                  </a:solidFill>
                  <a:latin typeface="Aptos"/>
                  <a:ea typeface="Aptos"/>
                  <a:cs typeface="Aptos"/>
                  <a:sym typeface="Aptos"/>
                </a:rPr>
                <a:t>Month 3–4: Data Collection</a:t>
              </a:r>
            </a:p>
          </p:txBody>
        </p:sp>
      </p:grpSp>
      <p:grpSp>
        <p:nvGrpSpPr>
          <p:cNvPr id="23" name="Group 23"/>
          <p:cNvGrpSpPr/>
          <p:nvPr/>
        </p:nvGrpSpPr>
        <p:grpSpPr>
          <a:xfrm>
            <a:off x="9338157" y="3822814"/>
            <a:ext cx="3838374" cy="2314453"/>
            <a:chOff x="0" y="0"/>
            <a:chExt cx="5117832" cy="3085938"/>
          </a:xfrm>
        </p:grpSpPr>
        <p:sp>
          <p:nvSpPr>
            <p:cNvPr id="24" name="Freeform 24"/>
            <p:cNvSpPr/>
            <p:nvPr/>
          </p:nvSpPr>
          <p:spPr>
            <a:xfrm>
              <a:off x="19050" y="19050"/>
              <a:ext cx="5079746" cy="3047873"/>
            </a:xfrm>
            <a:custGeom>
              <a:avLst/>
              <a:gdLst/>
              <a:ahLst/>
              <a:cxnLst/>
              <a:rect l="l" t="t" r="r" b="b"/>
              <a:pathLst>
                <a:path w="5079746" h="3047873">
                  <a:moveTo>
                    <a:pt x="0" y="0"/>
                  </a:moveTo>
                  <a:lnTo>
                    <a:pt x="5079746" y="0"/>
                  </a:lnTo>
                  <a:lnTo>
                    <a:pt x="5079746" y="3047873"/>
                  </a:lnTo>
                  <a:lnTo>
                    <a:pt x="0" y="3047873"/>
                  </a:lnTo>
                  <a:close/>
                </a:path>
              </a:pathLst>
            </a:custGeom>
            <a:solidFill>
              <a:srgbClr val="2C5BA2"/>
            </a:solidFill>
            <a:ln w="12700">
              <a:solidFill>
                <a:srgbClr val="000000"/>
              </a:solidFill>
            </a:ln>
          </p:spPr>
        </p:sp>
        <p:sp>
          <p:nvSpPr>
            <p:cNvPr id="25" name="Freeform 25"/>
            <p:cNvSpPr/>
            <p:nvPr/>
          </p:nvSpPr>
          <p:spPr>
            <a:xfrm>
              <a:off x="0" y="0"/>
              <a:ext cx="5117846" cy="3085973"/>
            </a:xfrm>
            <a:custGeom>
              <a:avLst/>
              <a:gdLst/>
              <a:ahLst/>
              <a:cxnLst/>
              <a:rect l="l" t="t" r="r" b="b"/>
              <a:pathLst>
                <a:path w="5117846" h="3085973">
                  <a:moveTo>
                    <a:pt x="19050" y="0"/>
                  </a:moveTo>
                  <a:lnTo>
                    <a:pt x="5098796" y="0"/>
                  </a:lnTo>
                  <a:cubicBezTo>
                    <a:pt x="5109337" y="0"/>
                    <a:pt x="5117846" y="8509"/>
                    <a:pt x="5117846" y="19050"/>
                  </a:cubicBezTo>
                  <a:lnTo>
                    <a:pt x="5117846" y="3066923"/>
                  </a:lnTo>
                  <a:cubicBezTo>
                    <a:pt x="5117846" y="3077464"/>
                    <a:pt x="5109337" y="3085973"/>
                    <a:pt x="5098796" y="3085973"/>
                  </a:cubicBezTo>
                  <a:lnTo>
                    <a:pt x="19050" y="3085973"/>
                  </a:lnTo>
                  <a:cubicBezTo>
                    <a:pt x="8509" y="3085973"/>
                    <a:pt x="0" y="3077464"/>
                    <a:pt x="0" y="3066923"/>
                  </a:cubicBezTo>
                  <a:lnTo>
                    <a:pt x="0" y="19050"/>
                  </a:lnTo>
                  <a:cubicBezTo>
                    <a:pt x="0" y="8509"/>
                    <a:pt x="8509" y="0"/>
                    <a:pt x="19050" y="0"/>
                  </a:cubicBezTo>
                  <a:moveTo>
                    <a:pt x="19050" y="38100"/>
                  </a:moveTo>
                  <a:lnTo>
                    <a:pt x="19050" y="19050"/>
                  </a:lnTo>
                  <a:lnTo>
                    <a:pt x="38100" y="19050"/>
                  </a:lnTo>
                  <a:lnTo>
                    <a:pt x="38100" y="3066923"/>
                  </a:lnTo>
                  <a:lnTo>
                    <a:pt x="19050" y="3066923"/>
                  </a:lnTo>
                  <a:lnTo>
                    <a:pt x="19050" y="3047873"/>
                  </a:lnTo>
                  <a:lnTo>
                    <a:pt x="5098796" y="3047873"/>
                  </a:lnTo>
                  <a:lnTo>
                    <a:pt x="5098796" y="3066923"/>
                  </a:lnTo>
                  <a:lnTo>
                    <a:pt x="5079746" y="3066923"/>
                  </a:lnTo>
                  <a:lnTo>
                    <a:pt x="5079746" y="19050"/>
                  </a:lnTo>
                  <a:lnTo>
                    <a:pt x="5098796" y="19050"/>
                  </a:lnTo>
                  <a:lnTo>
                    <a:pt x="5098796" y="38100"/>
                  </a:lnTo>
                  <a:lnTo>
                    <a:pt x="19050" y="38100"/>
                  </a:lnTo>
                  <a:close/>
                </a:path>
              </a:pathLst>
            </a:custGeom>
            <a:solidFill>
              <a:srgbClr val="FFFFFF"/>
            </a:solidFill>
            <a:ln w="12700">
              <a:solidFill>
                <a:srgbClr val="000000"/>
              </a:solidFill>
            </a:ln>
          </p:spPr>
        </p:sp>
      </p:grpSp>
      <p:grpSp>
        <p:nvGrpSpPr>
          <p:cNvPr id="26" name="Group 26"/>
          <p:cNvGrpSpPr/>
          <p:nvPr/>
        </p:nvGrpSpPr>
        <p:grpSpPr>
          <a:xfrm>
            <a:off x="9338157" y="3822814"/>
            <a:ext cx="3838374" cy="2314453"/>
            <a:chOff x="0" y="0"/>
            <a:chExt cx="5117832" cy="3085938"/>
          </a:xfrm>
        </p:grpSpPr>
        <p:sp>
          <p:nvSpPr>
            <p:cNvPr id="27" name="Freeform 27"/>
            <p:cNvSpPr/>
            <p:nvPr/>
          </p:nvSpPr>
          <p:spPr>
            <a:xfrm>
              <a:off x="0" y="0"/>
              <a:ext cx="5117832" cy="3085938"/>
            </a:xfrm>
            <a:custGeom>
              <a:avLst/>
              <a:gdLst/>
              <a:ahLst/>
              <a:cxnLst/>
              <a:rect l="l" t="t" r="r" b="b"/>
              <a:pathLst>
                <a:path w="5117832" h="3085938">
                  <a:moveTo>
                    <a:pt x="0" y="0"/>
                  </a:moveTo>
                  <a:lnTo>
                    <a:pt x="5117832" y="0"/>
                  </a:lnTo>
                  <a:lnTo>
                    <a:pt x="5117832" y="3085938"/>
                  </a:lnTo>
                  <a:lnTo>
                    <a:pt x="0" y="3085938"/>
                  </a:lnTo>
                  <a:close/>
                </a:path>
              </a:pathLst>
            </a:custGeom>
            <a:solidFill>
              <a:srgbClr val="000000">
                <a:alpha val="0"/>
              </a:srgbClr>
            </a:solidFill>
          </p:spPr>
        </p:sp>
        <p:sp>
          <p:nvSpPr>
            <p:cNvPr id="28" name="TextBox 28"/>
            <p:cNvSpPr txBox="1"/>
            <p:nvPr/>
          </p:nvSpPr>
          <p:spPr>
            <a:xfrm>
              <a:off x="0" y="38100"/>
              <a:ext cx="5117832" cy="3047838"/>
            </a:xfrm>
            <a:prstGeom prst="rect">
              <a:avLst/>
            </a:prstGeom>
          </p:spPr>
          <p:txBody>
            <a:bodyPr lIns="0" tIns="0" rIns="0" bIns="0" rtlCol="0" anchor="ctr"/>
            <a:lstStyle/>
            <a:p>
              <a:pPr algn="ctr">
                <a:lnSpc>
                  <a:spcPts val="3726"/>
                </a:lnSpc>
              </a:pPr>
              <a:r>
                <a:rPr lang="en-US" sz="3450">
                  <a:solidFill>
                    <a:srgbClr val="FFFFFF"/>
                  </a:solidFill>
                  <a:latin typeface="Aptos"/>
                  <a:ea typeface="Aptos"/>
                  <a:cs typeface="Aptos"/>
                  <a:sym typeface="Aptos"/>
                </a:rPr>
                <a:t>Month 5: Policy Analysis</a:t>
              </a:r>
            </a:p>
          </p:txBody>
        </p:sp>
      </p:grpSp>
      <p:grpSp>
        <p:nvGrpSpPr>
          <p:cNvPr id="29" name="Group 29"/>
          <p:cNvGrpSpPr/>
          <p:nvPr/>
        </p:nvGrpSpPr>
        <p:grpSpPr>
          <a:xfrm>
            <a:off x="13528936" y="3822814"/>
            <a:ext cx="3838374" cy="2314453"/>
            <a:chOff x="0" y="0"/>
            <a:chExt cx="5117832" cy="3085938"/>
          </a:xfrm>
        </p:grpSpPr>
        <p:sp>
          <p:nvSpPr>
            <p:cNvPr id="30" name="Freeform 30"/>
            <p:cNvSpPr/>
            <p:nvPr/>
          </p:nvSpPr>
          <p:spPr>
            <a:xfrm>
              <a:off x="19050" y="19050"/>
              <a:ext cx="5079746" cy="3047873"/>
            </a:xfrm>
            <a:custGeom>
              <a:avLst/>
              <a:gdLst/>
              <a:ahLst/>
              <a:cxnLst/>
              <a:rect l="l" t="t" r="r" b="b"/>
              <a:pathLst>
                <a:path w="5079746" h="3047873">
                  <a:moveTo>
                    <a:pt x="0" y="0"/>
                  </a:moveTo>
                  <a:lnTo>
                    <a:pt x="5079746" y="0"/>
                  </a:lnTo>
                  <a:lnTo>
                    <a:pt x="5079746" y="3047873"/>
                  </a:lnTo>
                  <a:lnTo>
                    <a:pt x="0" y="3047873"/>
                  </a:lnTo>
                  <a:close/>
                </a:path>
              </a:pathLst>
            </a:custGeom>
            <a:solidFill>
              <a:srgbClr val="A42C3F"/>
            </a:solidFill>
            <a:ln w="12700">
              <a:solidFill>
                <a:srgbClr val="000000"/>
              </a:solidFill>
            </a:ln>
          </p:spPr>
        </p:sp>
        <p:sp>
          <p:nvSpPr>
            <p:cNvPr id="31" name="Freeform 31"/>
            <p:cNvSpPr/>
            <p:nvPr/>
          </p:nvSpPr>
          <p:spPr>
            <a:xfrm>
              <a:off x="0" y="0"/>
              <a:ext cx="5117846" cy="3085973"/>
            </a:xfrm>
            <a:custGeom>
              <a:avLst/>
              <a:gdLst/>
              <a:ahLst/>
              <a:cxnLst/>
              <a:rect l="l" t="t" r="r" b="b"/>
              <a:pathLst>
                <a:path w="5117846" h="3085973">
                  <a:moveTo>
                    <a:pt x="19050" y="0"/>
                  </a:moveTo>
                  <a:lnTo>
                    <a:pt x="5098796" y="0"/>
                  </a:lnTo>
                  <a:cubicBezTo>
                    <a:pt x="5109337" y="0"/>
                    <a:pt x="5117846" y="8509"/>
                    <a:pt x="5117846" y="19050"/>
                  </a:cubicBezTo>
                  <a:lnTo>
                    <a:pt x="5117846" y="3066923"/>
                  </a:lnTo>
                  <a:cubicBezTo>
                    <a:pt x="5117846" y="3077464"/>
                    <a:pt x="5109337" y="3085973"/>
                    <a:pt x="5098796" y="3085973"/>
                  </a:cubicBezTo>
                  <a:lnTo>
                    <a:pt x="19050" y="3085973"/>
                  </a:lnTo>
                  <a:cubicBezTo>
                    <a:pt x="8509" y="3085973"/>
                    <a:pt x="0" y="3077464"/>
                    <a:pt x="0" y="3066923"/>
                  </a:cubicBezTo>
                  <a:lnTo>
                    <a:pt x="0" y="19050"/>
                  </a:lnTo>
                  <a:cubicBezTo>
                    <a:pt x="0" y="8509"/>
                    <a:pt x="8509" y="0"/>
                    <a:pt x="19050" y="0"/>
                  </a:cubicBezTo>
                  <a:moveTo>
                    <a:pt x="19050" y="38100"/>
                  </a:moveTo>
                  <a:lnTo>
                    <a:pt x="19050" y="19050"/>
                  </a:lnTo>
                  <a:lnTo>
                    <a:pt x="38100" y="19050"/>
                  </a:lnTo>
                  <a:lnTo>
                    <a:pt x="38100" y="3066923"/>
                  </a:lnTo>
                  <a:lnTo>
                    <a:pt x="19050" y="3066923"/>
                  </a:lnTo>
                  <a:lnTo>
                    <a:pt x="19050" y="3047873"/>
                  </a:lnTo>
                  <a:lnTo>
                    <a:pt x="5098796" y="3047873"/>
                  </a:lnTo>
                  <a:lnTo>
                    <a:pt x="5098796" y="3066923"/>
                  </a:lnTo>
                  <a:lnTo>
                    <a:pt x="5079746" y="3066923"/>
                  </a:lnTo>
                  <a:lnTo>
                    <a:pt x="5079746" y="19050"/>
                  </a:lnTo>
                  <a:lnTo>
                    <a:pt x="5098796" y="19050"/>
                  </a:lnTo>
                  <a:lnTo>
                    <a:pt x="5098796" y="38100"/>
                  </a:lnTo>
                  <a:lnTo>
                    <a:pt x="19050" y="38100"/>
                  </a:lnTo>
                  <a:close/>
                </a:path>
              </a:pathLst>
            </a:custGeom>
            <a:solidFill>
              <a:srgbClr val="FFFFFF"/>
            </a:solidFill>
            <a:ln w="12700">
              <a:solidFill>
                <a:srgbClr val="000000"/>
              </a:solidFill>
            </a:ln>
          </p:spPr>
        </p:sp>
      </p:grpSp>
      <p:grpSp>
        <p:nvGrpSpPr>
          <p:cNvPr id="32" name="Group 32"/>
          <p:cNvGrpSpPr/>
          <p:nvPr/>
        </p:nvGrpSpPr>
        <p:grpSpPr>
          <a:xfrm>
            <a:off x="13528936" y="3822814"/>
            <a:ext cx="3838374" cy="2314453"/>
            <a:chOff x="0" y="0"/>
            <a:chExt cx="5117832" cy="3085938"/>
          </a:xfrm>
        </p:grpSpPr>
        <p:sp>
          <p:nvSpPr>
            <p:cNvPr id="33" name="Freeform 33"/>
            <p:cNvSpPr/>
            <p:nvPr/>
          </p:nvSpPr>
          <p:spPr>
            <a:xfrm>
              <a:off x="0" y="0"/>
              <a:ext cx="5117832" cy="3085938"/>
            </a:xfrm>
            <a:custGeom>
              <a:avLst/>
              <a:gdLst/>
              <a:ahLst/>
              <a:cxnLst/>
              <a:rect l="l" t="t" r="r" b="b"/>
              <a:pathLst>
                <a:path w="5117832" h="3085938">
                  <a:moveTo>
                    <a:pt x="0" y="0"/>
                  </a:moveTo>
                  <a:lnTo>
                    <a:pt x="5117832" y="0"/>
                  </a:lnTo>
                  <a:lnTo>
                    <a:pt x="5117832" y="3085938"/>
                  </a:lnTo>
                  <a:lnTo>
                    <a:pt x="0" y="3085938"/>
                  </a:lnTo>
                  <a:close/>
                </a:path>
              </a:pathLst>
            </a:custGeom>
            <a:solidFill>
              <a:srgbClr val="000000">
                <a:alpha val="0"/>
              </a:srgbClr>
            </a:solidFill>
          </p:spPr>
        </p:sp>
        <p:sp>
          <p:nvSpPr>
            <p:cNvPr id="34" name="TextBox 34"/>
            <p:cNvSpPr txBox="1"/>
            <p:nvPr/>
          </p:nvSpPr>
          <p:spPr>
            <a:xfrm>
              <a:off x="0" y="38100"/>
              <a:ext cx="5117832" cy="3047838"/>
            </a:xfrm>
            <a:prstGeom prst="rect">
              <a:avLst/>
            </a:prstGeom>
          </p:spPr>
          <p:txBody>
            <a:bodyPr lIns="0" tIns="0" rIns="0" bIns="0" rtlCol="0" anchor="ctr"/>
            <a:lstStyle/>
            <a:p>
              <a:pPr algn="ctr">
                <a:lnSpc>
                  <a:spcPts val="3726"/>
                </a:lnSpc>
              </a:pPr>
              <a:r>
                <a:rPr lang="en-US" sz="3450">
                  <a:solidFill>
                    <a:srgbClr val="FFFFFF"/>
                  </a:solidFill>
                  <a:latin typeface="Aptos"/>
                  <a:ea typeface="Aptos"/>
                  <a:cs typeface="Aptos"/>
                  <a:sym typeface="Aptos"/>
                </a:rPr>
                <a:t>Month 6: Reporting</a:t>
              </a:r>
            </a:p>
          </p:txBody>
        </p:sp>
      </p:grpSp>
      <p:grpSp>
        <p:nvGrpSpPr>
          <p:cNvPr id="35" name="Group 35"/>
          <p:cNvGrpSpPr/>
          <p:nvPr/>
        </p:nvGrpSpPr>
        <p:grpSpPr>
          <a:xfrm>
            <a:off x="7224813" y="6489674"/>
            <a:ext cx="3838374" cy="2314453"/>
            <a:chOff x="0" y="0"/>
            <a:chExt cx="5117832" cy="3085938"/>
          </a:xfrm>
        </p:grpSpPr>
        <p:sp>
          <p:nvSpPr>
            <p:cNvPr id="36" name="Freeform 36"/>
            <p:cNvSpPr/>
            <p:nvPr/>
          </p:nvSpPr>
          <p:spPr>
            <a:xfrm>
              <a:off x="19050" y="19050"/>
              <a:ext cx="5079746" cy="3047873"/>
            </a:xfrm>
            <a:custGeom>
              <a:avLst/>
              <a:gdLst/>
              <a:ahLst/>
              <a:cxnLst/>
              <a:rect l="l" t="t" r="r" b="b"/>
              <a:pathLst>
                <a:path w="5079746" h="3047873">
                  <a:moveTo>
                    <a:pt x="0" y="0"/>
                  </a:moveTo>
                  <a:lnTo>
                    <a:pt x="5079746" y="0"/>
                  </a:lnTo>
                  <a:lnTo>
                    <a:pt x="5079746" y="3047873"/>
                  </a:lnTo>
                  <a:lnTo>
                    <a:pt x="0" y="3047873"/>
                  </a:lnTo>
                  <a:close/>
                </a:path>
              </a:pathLst>
            </a:custGeom>
            <a:solidFill>
              <a:srgbClr val="2DA537"/>
            </a:solidFill>
            <a:ln w="12700">
              <a:solidFill>
                <a:srgbClr val="000000"/>
              </a:solidFill>
            </a:ln>
          </p:spPr>
        </p:sp>
        <p:sp>
          <p:nvSpPr>
            <p:cNvPr id="37" name="Freeform 37"/>
            <p:cNvSpPr/>
            <p:nvPr/>
          </p:nvSpPr>
          <p:spPr>
            <a:xfrm>
              <a:off x="0" y="0"/>
              <a:ext cx="5117846" cy="3085973"/>
            </a:xfrm>
            <a:custGeom>
              <a:avLst/>
              <a:gdLst/>
              <a:ahLst/>
              <a:cxnLst/>
              <a:rect l="l" t="t" r="r" b="b"/>
              <a:pathLst>
                <a:path w="5117846" h="3085973">
                  <a:moveTo>
                    <a:pt x="19050" y="0"/>
                  </a:moveTo>
                  <a:lnTo>
                    <a:pt x="5098796" y="0"/>
                  </a:lnTo>
                  <a:cubicBezTo>
                    <a:pt x="5109337" y="0"/>
                    <a:pt x="5117846" y="8509"/>
                    <a:pt x="5117846" y="19050"/>
                  </a:cubicBezTo>
                  <a:lnTo>
                    <a:pt x="5117846" y="3066923"/>
                  </a:lnTo>
                  <a:cubicBezTo>
                    <a:pt x="5117846" y="3077464"/>
                    <a:pt x="5109337" y="3085973"/>
                    <a:pt x="5098796" y="3085973"/>
                  </a:cubicBezTo>
                  <a:lnTo>
                    <a:pt x="19050" y="3085973"/>
                  </a:lnTo>
                  <a:cubicBezTo>
                    <a:pt x="8509" y="3085973"/>
                    <a:pt x="0" y="3077464"/>
                    <a:pt x="0" y="3066923"/>
                  </a:cubicBezTo>
                  <a:lnTo>
                    <a:pt x="0" y="19050"/>
                  </a:lnTo>
                  <a:cubicBezTo>
                    <a:pt x="0" y="8509"/>
                    <a:pt x="8509" y="0"/>
                    <a:pt x="19050" y="0"/>
                  </a:cubicBezTo>
                  <a:moveTo>
                    <a:pt x="19050" y="38100"/>
                  </a:moveTo>
                  <a:lnTo>
                    <a:pt x="19050" y="19050"/>
                  </a:lnTo>
                  <a:lnTo>
                    <a:pt x="38100" y="19050"/>
                  </a:lnTo>
                  <a:lnTo>
                    <a:pt x="38100" y="3066923"/>
                  </a:lnTo>
                  <a:lnTo>
                    <a:pt x="19050" y="3066923"/>
                  </a:lnTo>
                  <a:lnTo>
                    <a:pt x="19050" y="3047873"/>
                  </a:lnTo>
                  <a:lnTo>
                    <a:pt x="5098796" y="3047873"/>
                  </a:lnTo>
                  <a:lnTo>
                    <a:pt x="5098796" y="3066923"/>
                  </a:lnTo>
                  <a:lnTo>
                    <a:pt x="5079746" y="3066923"/>
                  </a:lnTo>
                  <a:lnTo>
                    <a:pt x="5079746" y="19050"/>
                  </a:lnTo>
                  <a:lnTo>
                    <a:pt x="5098796" y="19050"/>
                  </a:lnTo>
                  <a:lnTo>
                    <a:pt x="5098796" y="38100"/>
                  </a:lnTo>
                  <a:lnTo>
                    <a:pt x="19050" y="38100"/>
                  </a:lnTo>
                  <a:close/>
                </a:path>
              </a:pathLst>
            </a:custGeom>
            <a:solidFill>
              <a:srgbClr val="FFFFFF"/>
            </a:solidFill>
            <a:ln w="12700">
              <a:solidFill>
                <a:srgbClr val="000000"/>
              </a:solidFill>
            </a:ln>
          </p:spPr>
        </p:sp>
      </p:grpSp>
      <p:grpSp>
        <p:nvGrpSpPr>
          <p:cNvPr id="38" name="Group 38"/>
          <p:cNvGrpSpPr/>
          <p:nvPr/>
        </p:nvGrpSpPr>
        <p:grpSpPr>
          <a:xfrm>
            <a:off x="7224814" y="6489674"/>
            <a:ext cx="3838374" cy="2314453"/>
            <a:chOff x="0" y="0"/>
            <a:chExt cx="5117832" cy="3085938"/>
          </a:xfrm>
        </p:grpSpPr>
        <p:sp>
          <p:nvSpPr>
            <p:cNvPr id="39" name="Freeform 39"/>
            <p:cNvSpPr/>
            <p:nvPr/>
          </p:nvSpPr>
          <p:spPr>
            <a:xfrm>
              <a:off x="0" y="0"/>
              <a:ext cx="5117832" cy="3085938"/>
            </a:xfrm>
            <a:custGeom>
              <a:avLst/>
              <a:gdLst/>
              <a:ahLst/>
              <a:cxnLst/>
              <a:rect l="l" t="t" r="r" b="b"/>
              <a:pathLst>
                <a:path w="5117832" h="3085938">
                  <a:moveTo>
                    <a:pt x="0" y="0"/>
                  </a:moveTo>
                  <a:lnTo>
                    <a:pt x="5117832" y="0"/>
                  </a:lnTo>
                  <a:lnTo>
                    <a:pt x="5117832" y="3085938"/>
                  </a:lnTo>
                  <a:lnTo>
                    <a:pt x="0" y="3085938"/>
                  </a:lnTo>
                  <a:close/>
                </a:path>
              </a:pathLst>
            </a:custGeom>
            <a:solidFill>
              <a:srgbClr val="000000">
                <a:alpha val="0"/>
              </a:srgbClr>
            </a:solidFill>
          </p:spPr>
        </p:sp>
        <p:sp>
          <p:nvSpPr>
            <p:cNvPr id="40" name="TextBox 40"/>
            <p:cNvSpPr txBox="1"/>
            <p:nvPr/>
          </p:nvSpPr>
          <p:spPr>
            <a:xfrm>
              <a:off x="0" y="38100"/>
              <a:ext cx="5117832" cy="3047838"/>
            </a:xfrm>
            <a:prstGeom prst="rect">
              <a:avLst/>
            </a:prstGeom>
          </p:spPr>
          <p:txBody>
            <a:bodyPr lIns="0" tIns="0" rIns="0" bIns="0" rtlCol="0" anchor="ctr"/>
            <a:lstStyle/>
            <a:p>
              <a:pPr algn="ctr">
                <a:lnSpc>
                  <a:spcPts val="3726"/>
                </a:lnSpc>
              </a:pPr>
              <a:r>
                <a:rPr lang="en-US" sz="3450">
                  <a:solidFill>
                    <a:srgbClr val="FFFFFF"/>
                  </a:solidFill>
                  <a:latin typeface="Aptos"/>
                  <a:ea typeface="Aptos"/>
                  <a:cs typeface="Aptos"/>
                  <a:sym typeface="Aptos"/>
                </a:rPr>
                <a:t>Structured according to module timeline</a:t>
              </a: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27788" y="-9525"/>
            <a:ext cx="16770220" cy="3047259"/>
            <a:chOff x="0" y="0"/>
            <a:chExt cx="22360294" cy="4063012"/>
          </a:xfrm>
        </p:grpSpPr>
        <p:sp>
          <p:nvSpPr>
            <p:cNvPr id="3" name="Freeform 3"/>
            <p:cNvSpPr/>
            <p:nvPr/>
          </p:nvSpPr>
          <p:spPr>
            <a:xfrm>
              <a:off x="0" y="0"/>
              <a:ext cx="22360255" cy="4062984"/>
            </a:xfrm>
            <a:custGeom>
              <a:avLst/>
              <a:gdLst/>
              <a:ahLst/>
              <a:cxnLst/>
              <a:rect l="l" t="t" r="r" b="b"/>
              <a:pathLst>
                <a:path w="22360255" h="4062984">
                  <a:moveTo>
                    <a:pt x="12700" y="0"/>
                  </a:moveTo>
                  <a:lnTo>
                    <a:pt x="22347555" y="0"/>
                  </a:lnTo>
                  <a:cubicBezTo>
                    <a:pt x="22354541" y="0"/>
                    <a:pt x="22360255" y="5715"/>
                    <a:pt x="22360255" y="12700"/>
                  </a:cubicBezTo>
                  <a:lnTo>
                    <a:pt x="22360255" y="4050284"/>
                  </a:lnTo>
                  <a:cubicBezTo>
                    <a:pt x="22360255" y="4057269"/>
                    <a:pt x="22354541" y="4062984"/>
                    <a:pt x="22347555" y="4062984"/>
                  </a:cubicBezTo>
                  <a:lnTo>
                    <a:pt x="12700" y="4062984"/>
                  </a:lnTo>
                  <a:cubicBezTo>
                    <a:pt x="5715" y="4062984"/>
                    <a:pt x="0" y="4057269"/>
                    <a:pt x="0" y="4050284"/>
                  </a:cubicBezTo>
                  <a:lnTo>
                    <a:pt x="0" y="12700"/>
                  </a:lnTo>
                  <a:cubicBezTo>
                    <a:pt x="0" y="5715"/>
                    <a:pt x="5715" y="0"/>
                    <a:pt x="12700" y="0"/>
                  </a:cubicBezTo>
                  <a:moveTo>
                    <a:pt x="12700" y="25400"/>
                  </a:moveTo>
                  <a:lnTo>
                    <a:pt x="12700" y="12700"/>
                  </a:lnTo>
                  <a:lnTo>
                    <a:pt x="25400" y="12700"/>
                  </a:lnTo>
                  <a:lnTo>
                    <a:pt x="25400" y="4050284"/>
                  </a:lnTo>
                  <a:lnTo>
                    <a:pt x="12700" y="4050284"/>
                  </a:lnTo>
                  <a:lnTo>
                    <a:pt x="12700" y="4037584"/>
                  </a:lnTo>
                  <a:lnTo>
                    <a:pt x="22347555" y="4037584"/>
                  </a:lnTo>
                  <a:lnTo>
                    <a:pt x="22347555" y="4050284"/>
                  </a:lnTo>
                  <a:lnTo>
                    <a:pt x="22334855" y="4050284"/>
                  </a:lnTo>
                  <a:lnTo>
                    <a:pt x="22334855" y="12700"/>
                  </a:lnTo>
                  <a:lnTo>
                    <a:pt x="22347555" y="12700"/>
                  </a:lnTo>
                  <a:lnTo>
                    <a:pt x="22347555" y="25400"/>
                  </a:lnTo>
                  <a:lnTo>
                    <a:pt x="12700" y="25400"/>
                  </a:lnTo>
                  <a:close/>
                </a:path>
              </a:pathLst>
            </a:custGeom>
            <a:solidFill>
              <a:srgbClr val="E1E1E1"/>
            </a:solidFill>
            <a:ln w="12700">
              <a:solidFill>
                <a:srgbClr val="000000"/>
              </a:solidFill>
            </a:ln>
          </p:spPr>
        </p:sp>
      </p:grpSp>
      <p:grpSp>
        <p:nvGrpSpPr>
          <p:cNvPr id="4" name="Group 4"/>
          <p:cNvGrpSpPr/>
          <p:nvPr/>
        </p:nvGrpSpPr>
        <p:grpSpPr>
          <a:xfrm>
            <a:off x="1673352" y="822960"/>
            <a:ext cx="15252192" cy="1951866"/>
            <a:chOff x="0" y="0"/>
            <a:chExt cx="20336256" cy="2602488"/>
          </a:xfrm>
        </p:grpSpPr>
        <p:sp>
          <p:nvSpPr>
            <p:cNvPr id="5" name="Freeform 5"/>
            <p:cNvSpPr/>
            <p:nvPr/>
          </p:nvSpPr>
          <p:spPr>
            <a:xfrm>
              <a:off x="0" y="0"/>
              <a:ext cx="20336256" cy="2602488"/>
            </a:xfrm>
            <a:custGeom>
              <a:avLst/>
              <a:gdLst/>
              <a:ahLst/>
              <a:cxnLst/>
              <a:rect l="l" t="t" r="r" b="b"/>
              <a:pathLst>
                <a:path w="20336256" h="2602488">
                  <a:moveTo>
                    <a:pt x="0" y="0"/>
                  </a:moveTo>
                  <a:lnTo>
                    <a:pt x="20336256" y="0"/>
                  </a:lnTo>
                  <a:lnTo>
                    <a:pt x="20336256" y="2602488"/>
                  </a:lnTo>
                  <a:lnTo>
                    <a:pt x="0" y="2602488"/>
                  </a:lnTo>
                  <a:close/>
                </a:path>
              </a:pathLst>
            </a:custGeom>
            <a:solidFill>
              <a:srgbClr val="000000">
                <a:alpha val="0"/>
              </a:srgbClr>
            </a:solidFill>
          </p:spPr>
        </p:sp>
        <p:sp>
          <p:nvSpPr>
            <p:cNvPr id="6" name="TextBox 6"/>
            <p:cNvSpPr txBox="1"/>
            <p:nvPr/>
          </p:nvSpPr>
          <p:spPr>
            <a:xfrm>
              <a:off x="0" y="66675"/>
              <a:ext cx="20336256" cy="2535813"/>
            </a:xfrm>
            <a:prstGeom prst="rect">
              <a:avLst/>
            </a:prstGeom>
          </p:spPr>
          <p:txBody>
            <a:bodyPr lIns="0" tIns="0" rIns="0" bIns="0" rtlCol="0" anchor="ctr"/>
            <a:lstStyle/>
            <a:p>
              <a:pPr algn="l">
                <a:lnSpc>
                  <a:spcPts val="6480"/>
                </a:lnSpc>
              </a:pPr>
              <a:r>
                <a:rPr lang="en-US" sz="6000" b="1">
                  <a:solidFill>
                    <a:srgbClr val="000000"/>
                  </a:solidFill>
                  <a:latin typeface="Aptos Bold"/>
                  <a:ea typeface="Aptos Bold"/>
                  <a:cs typeface="Aptos Bold"/>
                  <a:sym typeface="Aptos Bold"/>
                </a:rPr>
                <a:t>Conclusion</a:t>
              </a:r>
            </a:p>
            <a:p>
              <a:pPr algn="l">
                <a:lnSpc>
                  <a:spcPts val="6480"/>
                </a:lnSpc>
              </a:pPr>
              <a:endParaRPr lang="en-US" sz="6000" b="1">
                <a:solidFill>
                  <a:srgbClr val="000000"/>
                </a:solidFill>
                <a:latin typeface="Aptos Bold"/>
                <a:ea typeface="Aptos Bold"/>
                <a:cs typeface="Aptos Bold"/>
                <a:sym typeface="Aptos Bold"/>
              </a:endParaRPr>
            </a:p>
          </p:txBody>
        </p:sp>
      </p:grpSp>
      <p:grpSp>
        <p:nvGrpSpPr>
          <p:cNvPr id="7" name="Group 7"/>
          <p:cNvGrpSpPr/>
          <p:nvPr/>
        </p:nvGrpSpPr>
        <p:grpSpPr>
          <a:xfrm>
            <a:off x="748251" y="1156199"/>
            <a:ext cx="192024" cy="1056132"/>
            <a:chOff x="0" y="0"/>
            <a:chExt cx="256032" cy="1408176"/>
          </a:xfrm>
        </p:grpSpPr>
        <p:sp>
          <p:nvSpPr>
            <p:cNvPr id="8" name="Freeform 8"/>
            <p:cNvSpPr/>
            <p:nvPr/>
          </p:nvSpPr>
          <p:spPr>
            <a:xfrm>
              <a:off x="0" y="0"/>
              <a:ext cx="256032" cy="1408176"/>
            </a:xfrm>
            <a:custGeom>
              <a:avLst/>
              <a:gdLst/>
              <a:ahLst/>
              <a:cxnLst/>
              <a:rect l="l" t="t" r="r" b="b"/>
              <a:pathLst>
                <a:path w="256032" h="1408176">
                  <a:moveTo>
                    <a:pt x="0" y="0"/>
                  </a:moveTo>
                  <a:lnTo>
                    <a:pt x="256032" y="0"/>
                  </a:lnTo>
                  <a:lnTo>
                    <a:pt x="256032" y="1408176"/>
                  </a:lnTo>
                  <a:lnTo>
                    <a:pt x="0" y="1408176"/>
                  </a:lnTo>
                  <a:close/>
                </a:path>
              </a:pathLst>
            </a:custGeom>
            <a:solidFill>
              <a:srgbClr val="E97132"/>
            </a:solidFill>
            <a:ln w="12700">
              <a:solidFill>
                <a:srgbClr val="000000"/>
              </a:solidFill>
            </a:ln>
          </p:spPr>
        </p:sp>
      </p:grpSp>
      <p:grpSp>
        <p:nvGrpSpPr>
          <p:cNvPr id="9" name="Group 9"/>
          <p:cNvGrpSpPr/>
          <p:nvPr/>
        </p:nvGrpSpPr>
        <p:grpSpPr>
          <a:xfrm>
            <a:off x="4409188" y="2605723"/>
            <a:ext cx="7810373" cy="7376192"/>
            <a:chOff x="0" y="0"/>
            <a:chExt cx="7250586" cy="6847524"/>
          </a:xfrm>
        </p:grpSpPr>
        <p:sp>
          <p:nvSpPr>
            <p:cNvPr id="10" name="Freeform 10"/>
            <p:cNvSpPr/>
            <p:nvPr/>
          </p:nvSpPr>
          <p:spPr>
            <a:xfrm>
              <a:off x="0" y="0"/>
              <a:ext cx="6816489" cy="6175771"/>
            </a:xfrm>
            <a:custGeom>
              <a:avLst/>
              <a:gdLst/>
              <a:ahLst/>
              <a:cxnLst/>
              <a:rect l="l" t="t" r="r" b="b"/>
              <a:pathLst>
                <a:path w="6816489" h="6175771">
                  <a:moveTo>
                    <a:pt x="0" y="0"/>
                  </a:moveTo>
                  <a:lnTo>
                    <a:pt x="6816489" y="0"/>
                  </a:lnTo>
                  <a:lnTo>
                    <a:pt x="6816489" y="6175771"/>
                  </a:lnTo>
                  <a:lnTo>
                    <a:pt x="0" y="6175771"/>
                  </a:lnTo>
                  <a:close/>
                </a:path>
              </a:pathLst>
            </a:custGeom>
            <a:solidFill>
              <a:srgbClr val="000000">
                <a:alpha val="0"/>
              </a:srgbClr>
            </a:solidFill>
          </p:spPr>
        </p:sp>
        <p:sp>
          <p:nvSpPr>
            <p:cNvPr id="11" name="TextBox 11"/>
            <p:cNvSpPr txBox="1"/>
            <p:nvPr/>
          </p:nvSpPr>
          <p:spPr>
            <a:xfrm>
              <a:off x="434097" y="728902"/>
              <a:ext cx="6816489" cy="6118622"/>
            </a:xfrm>
            <a:prstGeom prst="rect">
              <a:avLst/>
            </a:prstGeom>
          </p:spPr>
          <p:txBody>
            <a:bodyPr lIns="0" tIns="0" rIns="0" bIns="0" rtlCol="0" anchor="ctr"/>
            <a:lstStyle/>
            <a:p>
              <a:pPr marL="832476" lvl="1" indent="-416238" algn="l">
                <a:lnSpc>
                  <a:spcPts val="4967"/>
                </a:lnSpc>
                <a:buFont typeface="Arial"/>
                <a:buChar char="•"/>
              </a:pPr>
              <a:r>
                <a:rPr lang="en-US" sz="4599" dirty="0">
                  <a:solidFill>
                    <a:srgbClr val="000000"/>
                  </a:solidFill>
                  <a:latin typeface="Aptos"/>
                  <a:ea typeface="Aptos"/>
                  <a:cs typeface="Aptos"/>
                  <a:sym typeface="Aptos"/>
                </a:rPr>
                <a:t>Cloud policies essential</a:t>
              </a:r>
            </a:p>
            <a:p>
              <a:pPr marL="832476" lvl="1" indent="-416238" algn="l">
                <a:lnSpc>
                  <a:spcPts val="4967"/>
                </a:lnSpc>
                <a:buFont typeface="Arial"/>
                <a:buChar char="•"/>
              </a:pPr>
              <a:r>
                <a:rPr lang="en-US" sz="4599" dirty="0">
                  <a:solidFill>
                    <a:srgbClr val="000000"/>
                  </a:solidFill>
                  <a:latin typeface="Aptos"/>
                  <a:ea typeface="Aptos"/>
                  <a:cs typeface="Aptos"/>
                  <a:sym typeface="Aptos"/>
                </a:rPr>
                <a:t>Governance needs improvement</a:t>
              </a:r>
            </a:p>
            <a:p>
              <a:pPr marL="832476" lvl="1" indent="-416238" algn="l">
                <a:lnSpc>
                  <a:spcPts val="4967"/>
                </a:lnSpc>
                <a:buFont typeface="Arial"/>
                <a:buChar char="•"/>
              </a:pPr>
              <a:r>
                <a:rPr lang="en-US" sz="4599" dirty="0">
                  <a:solidFill>
                    <a:srgbClr val="000000"/>
                  </a:solidFill>
                  <a:latin typeface="Aptos"/>
                  <a:ea typeface="Aptos"/>
                  <a:cs typeface="Aptos"/>
                  <a:sym typeface="Aptos"/>
                </a:rPr>
                <a:t>Compliance relies on enforcement</a:t>
              </a:r>
            </a:p>
            <a:p>
              <a:pPr marL="832476" lvl="1" indent="-416238" algn="l">
                <a:lnSpc>
                  <a:spcPts val="4967"/>
                </a:lnSpc>
                <a:buFont typeface="Arial"/>
                <a:buChar char="•"/>
              </a:pPr>
              <a:r>
                <a:rPr lang="en-US" sz="4599" dirty="0">
                  <a:solidFill>
                    <a:srgbClr val="000000"/>
                  </a:solidFill>
                  <a:latin typeface="Aptos"/>
                  <a:ea typeface="Aptos"/>
                  <a:cs typeface="Aptos"/>
                  <a:sym typeface="Aptos"/>
                </a:rPr>
                <a:t>Public datasets require attention</a:t>
              </a:r>
            </a:p>
            <a:p>
              <a:pPr marL="832476" lvl="1" indent="-416238" algn="l">
                <a:lnSpc>
                  <a:spcPts val="4967"/>
                </a:lnSpc>
                <a:buFont typeface="Arial"/>
                <a:buChar char="•"/>
              </a:pPr>
              <a:r>
                <a:rPr lang="en-US" sz="4599" dirty="0">
                  <a:solidFill>
                    <a:srgbClr val="000000"/>
                  </a:solidFill>
                  <a:latin typeface="Aptos"/>
                  <a:ea typeface="Aptos"/>
                  <a:cs typeface="Aptos"/>
                  <a:sym typeface="Aptos"/>
                </a:rPr>
                <a:t>Study provides evaluation model</a:t>
              </a:r>
            </a:p>
            <a:p>
              <a:pPr algn="l">
                <a:lnSpc>
                  <a:spcPts val="5831"/>
                </a:lnSpc>
              </a:pPr>
              <a:endParaRPr lang="en-US" sz="4599" dirty="0">
                <a:solidFill>
                  <a:srgbClr val="000000"/>
                </a:solidFill>
                <a:latin typeface="Aptos"/>
                <a:ea typeface="Aptos"/>
                <a:cs typeface="Aptos"/>
                <a:sym typeface="Aptos"/>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61872" y="965200"/>
            <a:ext cx="5760720" cy="8356599"/>
            <a:chOff x="0" y="0"/>
            <a:chExt cx="7680960" cy="11142132"/>
          </a:xfrm>
        </p:grpSpPr>
        <p:sp>
          <p:nvSpPr>
            <p:cNvPr id="3" name="Freeform 3"/>
            <p:cNvSpPr/>
            <p:nvPr/>
          </p:nvSpPr>
          <p:spPr>
            <a:xfrm>
              <a:off x="0" y="0"/>
              <a:ext cx="7680960" cy="11142132"/>
            </a:xfrm>
            <a:custGeom>
              <a:avLst/>
              <a:gdLst/>
              <a:ahLst/>
              <a:cxnLst/>
              <a:rect l="l" t="t" r="r" b="b"/>
              <a:pathLst>
                <a:path w="7680960" h="11142132">
                  <a:moveTo>
                    <a:pt x="0" y="0"/>
                  </a:moveTo>
                  <a:lnTo>
                    <a:pt x="7680960" y="0"/>
                  </a:lnTo>
                  <a:lnTo>
                    <a:pt x="7680960" y="11142132"/>
                  </a:lnTo>
                  <a:lnTo>
                    <a:pt x="0" y="11142132"/>
                  </a:lnTo>
                  <a:close/>
                </a:path>
              </a:pathLst>
            </a:custGeom>
            <a:solidFill>
              <a:srgbClr val="000000">
                <a:alpha val="0"/>
              </a:srgbClr>
            </a:solidFill>
          </p:spPr>
        </p:sp>
        <p:sp>
          <p:nvSpPr>
            <p:cNvPr id="4" name="TextBox 4"/>
            <p:cNvSpPr txBox="1"/>
            <p:nvPr/>
          </p:nvSpPr>
          <p:spPr>
            <a:xfrm>
              <a:off x="0" y="95250"/>
              <a:ext cx="7680960" cy="11046882"/>
            </a:xfrm>
            <a:prstGeom prst="rect">
              <a:avLst/>
            </a:prstGeom>
          </p:spPr>
          <p:txBody>
            <a:bodyPr lIns="0" tIns="0" rIns="0" bIns="0" rtlCol="0" anchor="ctr"/>
            <a:lstStyle/>
            <a:p>
              <a:pPr algn="l">
                <a:lnSpc>
                  <a:spcPts val="8748"/>
                </a:lnSpc>
              </a:pPr>
              <a:r>
                <a:rPr lang="en-US" sz="8100" b="1">
                  <a:solidFill>
                    <a:srgbClr val="000000"/>
                  </a:solidFill>
                  <a:latin typeface="Aptos Bold"/>
                  <a:ea typeface="Aptos Bold"/>
                  <a:cs typeface="Aptos Bold"/>
                  <a:sym typeface="Aptos Bold"/>
                </a:rPr>
                <a:t>References</a:t>
              </a:r>
            </a:p>
          </p:txBody>
        </p:sp>
      </p:grpSp>
      <p:sp>
        <p:nvSpPr>
          <p:cNvPr id="5" name="Freeform 5"/>
          <p:cNvSpPr/>
          <p:nvPr/>
        </p:nvSpPr>
        <p:spPr>
          <a:xfrm>
            <a:off x="7559529" y="0"/>
            <a:ext cx="10728473" cy="10287000"/>
          </a:xfrm>
          <a:custGeom>
            <a:avLst/>
            <a:gdLst/>
            <a:ahLst/>
            <a:cxnLst/>
            <a:rect l="l" t="t" r="r" b="b"/>
            <a:pathLst>
              <a:path w="10728473" h="10287000">
                <a:moveTo>
                  <a:pt x="0" y="0"/>
                </a:moveTo>
                <a:lnTo>
                  <a:pt x="10728473" y="0"/>
                </a:lnTo>
                <a:lnTo>
                  <a:pt x="10728473" y="10287000"/>
                </a:lnTo>
                <a:lnTo>
                  <a:pt x="0" y="10287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grpSp>
        <p:nvGrpSpPr>
          <p:cNvPr id="6" name="Group 6"/>
          <p:cNvGrpSpPr/>
          <p:nvPr/>
        </p:nvGrpSpPr>
        <p:grpSpPr>
          <a:xfrm>
            <a:off x="8353044" y="965200"/>
            <a:ext cx="8682228" cy="8356599"/>
            <a:chOff x="0" y="0"/>
            <a:chExt cx="11576304" cy="11142132"/>
          </a:xfrm>
        </p:grpSpPr>
        <p:sp>
          <p:nvSpPr>
            <p:cNvPr id="7" name="Freeform 7"/>
            <p:cNvSpPr/>
            <p:nvPr/>
          </p:nvSpPr>
          <p:spPr>
            <a:xfrm>
              <a:off x="0" y="0"/>
              <a:ext cx="11576304" cy="11142132"/>
            </a:xfrm>
            <a:custGeom>
              <a:avLst/>
              <a:gdLst/>
              <a:ahLst/>
              <a:cxnLst/>
              <a:rect l="l" t="t" r="r" b="b"/>
              <a:pathLst>
                <a:path w="11576304" h="11142132">
                  <a:moveTo>
                    <a:pt x="0" y="0"/>
                  </a:moveTo>
                  <a:lnTo>
                    <a:pt x="11576304" y="0"/>
                  </a:lnTo>
                  <a:lnTo>
                    <a:pt x="11576304" y="11142132"/>
                  </a:lnTo>
                  <a:lnTo>
                    <a:pt x="0" y="11142132"/>
                  </a:lnTo>
                  <a:close/>
                </a:path>
              </a:pathLst>
            </a:custGeom>
            <a:solidFill>
              <a:srgbClr val="000000">
                <a:alpha val="0"/>
              </a:srgbClr>
            </a:solidFill>
          </p:spPr>
        </p:sp>
        <p:sp>
          <p:nvSpPr>
            <p:cNvPr id="8" name="TextBox 8"/>
            <p:cNvSpPr txBox="1"/>
            <p:nvPr/>
          </p:nvSpPr>
          <p:spPr>
            <a:xfrm>
              <a:off x="0" y="0"/>
              <a:ext cx="11576304" cy="11142132"/>
            </a:xfrm>
            <a:prstGeom prst="rect">
              <a:avLst/>
            </a:prstGeom>
          </p:spPr>
          <p:txBody>
            <a:bodyPr lIns="0" tIns="0" rIns="0" bIns="0" rtlCol="0" anchor="ctr"/>
            <a:lstStyle/>
            <a:p>
              <a:pPr algn="l">
                <a:lnSpc>
                  <a:spcPts val="1134"/>
                </a:lnSpc>
              </a:pPr>
              <a:r>
                <a:rPr lang="en-US" sz="1050">
                  <a:solidFill>
                    <a:srgbClr val="FFFFFF"/>
                  </a:solidFill>
                  <a:latin typeface="Aptos"/>
                  <a:ea typeface="Aptos"/>
                  <a:cs typeface="Aptos"/>
                  <a:sym typeface="Aptos"/>
                </a:rPr>
                <a:t>Akinade, A.O., Adepoju, P.A., Ige, A.B. and Afolabi, A.I. (2024). Cloud Security Challenges and Solutions: A Review of Current Best Practices. International Journal of Multidisciplinary Research and Growth Evaluation, [online] 6(1), pp.26–35. doi:https://doi.org/10.54660/.ijmrge.2025.6.1.26-35.</a:t>
              </a:r>
            </a:p>
            <a:p>
              <a:pPr algn="l">
                <a:lnSpc>
                  <a:spcPts val="1134"/>
                </a:lnSpc>
              </a:pPr>
              <a:r>
                <a:rPr lang="en-US" sz="1050">
                  <a:solidFill>
                    <a:srgbClr val="FFFFFF"/>
                  </a:solidFill>
                  <a:latin typeface="Aptos"/>
                  <a:ea typeface="Aptos"/>
                  <a:cs typeface="Aptos"/>
                  <a:sym typeface="Aptos"/>
                </a:rPr>
                <a:t>Ali, T., Al-Khalidi, M. and Al-Zaidi, R. (2024). Information Security Risk Assessment Methods in Cloud Computing: Comprehensive Review. The Journal of Computer Information Systems, pp.1–28. doi:https://doi.org/10.1080/08874417.2024.2329985.</a:t>
              </a:r>
            </a:p>
            <a:p>
              <a:pPr algn="l">
                <a:lnSpc>
                  <a:spcPts val="1134"/>
                </a:lnSpc>
              </a:pPr>
              <a:r>
                <a:rPr lang="en-US" sz="1050">
                  <a:solidFill>
                    <a:srgbClr val="FFFFFF"/>
                  </a:solidFill>
                  <a:latin typeface="Aptos"/>
                  <a:ea typeface="Aptos"/>
                  <a:cs typeface="Aptos"/>
                  <a:sym typeface="Aptos"/>
                </a:rPr>
                <a:t>and, S. (2025). Cloud Computing | CSRC. [online] Nist.gov. Available at: https://csrc.nist.gov/Projects/cloud-computing/publications?utm_source= [Accessed 5 Dec. 2025].</a:t>
              </a:r>
            </a:p>
            <a:p>
              <a:pPr algn="l">
                <a:lnSpc>
                  <a:spcPts val="1134"/>
                </a:lnSpc>
              </a:pPr>
              <a:r>
                <a:rPr lang="en-US" sz="1050">
                  <a:solidFill>
                    <a:srgbClr val="FFFFFF"/>
                  </a:solidFill>
                  <a:latin typeface="Aptos"/>
                  <a:ea typeface="Aptos"/>
                  <a:cs typeface="Aptos"/>
                  <a:sym typeface="Aptos"/>
                </a:rPr>
                <a:t>Brandis, K., Dzombeta, S., Colomo-Palacios, R. and Stantchev, V. (2019). Governance, Risk, and Compliance in Cloud Scenarios. Applied Sciences, [online] 9(2), p.320. doi:https://doi.org/10.3390/app9020320.</a:t>
              </a:r>
            </a:p>
            <a:p>
              <a:pPr algn="l">
                <a:lnSpc>
                  <a:spcPts val="1134"/>
                </a:lnSpc>
              </a:pPr>
              <a:r>
                <a:rPr lang="en-US" sz="1050">
                  <a:solidFill>
                    <a:srgbClr val="FFFFFF"/>
                  </a:solidFill>
                  <a:latin typeface="Aptos"/>
                  <a:ea typeface="Aptos"/>
                  <a:cs typeface="Aptos"/>
                  <a:sym typeface="Aptos"/>
                </a:rPr>
                <a:t>Faruq, M.O. and Saidur, Md.J.I. (2022). ALIGNING FEDRAMP AND NIST FRAMEWORKS IN CLOUD-BASED GOVERNANCE MODELS: CHALLENGES AND BEST PRACTICES. Review of Applied Science and Technology, 01(01), pp.01-37. doi:https://doi.org/10.63125/vnkcwq87.</a:t>
              </a:r>
            </a:p>
            <a:p>
              <a:pPr algn="l">
                <a:lnSpc>
                  <a:spcPts val="1134"/>
                </a:lnSpc>
              </a:pPr>
              <a:r>
                <a:rPr lang="en-US" sz="1050">
                  <a:solidFill>
                    <a:srgbClr val="FFFFFF"/>
                  </a:solidFill>
                  <a:latin typeface="Aptos"/>
                  <a:ea typeface="Aptos"/>
                  <a:cs typeface="Aptos"/>
                  <a:sym typeface="Aptos"/>
                </a:rPr>
                <a:t>Islam, N. (2022). A SYSTEMATIC REVIEW OF LEGAL TECHNOLOGY ADOPTION IN CONTRACT MANAGEMENT, DATA GOVERNANCE, AND COMPLIANCE MONITORING. American Journal of Interdisciplinary Studies, [online] 03(01), pp.01-30. doi:https://doi.org/10.63125/caangg06.</a:t>
              </a:r>
            </a:p>
            <a:p>
              <a:pPr algn="l">
                <a:lnSpc>
                  <a:spcPts val="1134"/>
                </a:lnSpc>
              </a:pPr>
              <a:r>
                <a:rPr lang="en-US" sz="1050">
                  <a:solidFill>
                    <a:srgbClr val="FFFFFF"/>
                  </a:solidFill>
                  <a:latin typeface="Aptos"/>
                  <a:ea typeface="Aptos"/>
                  <a:cs typeface="Aptos"/>
                  <a:sym typeface="Aptos"/>
                </a:rPr>
                <a:t>Kolade, T.M., Aideyan, N.T., Oyekunle, S.M., Ogungbemi, O.S., Dapo-Oyewole, D.L. and Olaniyi, O.O. (2025). Artificial Intelligence and Information Governance: Strengthening Global Security, through Compliance Frameworks, and Data Security. SSRN Electronic Journal. [online] doi:https://doi.org/10.2139/ssrn.5044032.</a:t>
              </a:r>
            </a:p>
            <a:p>
              <a:pPr algn="l">
                <a:lnSpc>
                  <a:spcPts val="1134"/>
                </a:lnSpc>
              </a:pPr>
              <a:r>
                <a:rPr lang="en-US" sz="1050">
                  <a:solidFill>
                    <a:srgbClr val="FFFFFF"/>
                  </a:solidFill>
                  <a:latin typeface="Aptos"/>
                  <a:ea typeface="Aptos"/>
                  <a:cs typeface="Aptos"/>
                  <a:sym typeface="Aptos"/>
                </a:rPr>
                <a:t>Naik, S. (2023). Cloud-Based Data Governance: Ensuring Security, Compliance, and Privacy. The Eastasouth Journal of Information System and Computer Science, [online] 1(01), pp.69–87. doi:https://doi.org/10.58812/esiscs.v1i01.452.</a:t>
              </a:r>
            </a:p>
            <a:p>
              <a:pPr algn="l">
                <a:lnSpc>
                  <a:spcPts val="1134"/>
                </a:lnSpc>
              </a:pPr>
              <a:r>
                <a:rPr lang="en-US" sz="1050">
                  <a:solidFill>
                    <a:srgbClr val="FFFFFF"/>
                  </a:solidFill>
                  <a:latin typeface="Aptos"/>
                  <a:ea typeface="Aptos"/>
                  <a:cs typeface="Aptos"/>
                  <a:sym typeface="Aptos"/>
                </a:rPr>
                <a:t>Praveen Kumar Pemmasani, Aleksandra and Rock, D. (2023). Cloud Storage Security in Government Agencies: Protecting National Data from Cyber Threats. The Metascience, [online] 1(1), pp.239–248. Available at: https://yuktabpublisher.com/index.php/TMS/article/view/239.</a:t>
              </a:r>
            </a:p>
            <a:p>
              <a:pPr algn="l">
                <a:lnSpc>
                  <a:spcPts val="1134"/>
                </a:lnSpc>
              </a:pPr>
              <a:r>
                <a:rPr lang="en-US" sz="1050">
                  <a:solidFill>
                    <a:srgbClr val="FFFFFF"/>
                  </a:solidFill>
                  <a:latin typeface="Aptos"/>
                  <a:ea typeface="Aptos"/>
                  <a:cs typeface="Aptos"/>
                  <a:sym typeface="Aptos"/>
                </a:rPr>
                <a:t>Raj Sonani and Govindarajan, V. (2025). Cloud Integrated Governance Driven Reinforcement Framework for Ethical and Legal Compliance in AI Based Regulatory Enforcement. Journal of Selected Topics in Academic Research, [online] 1(1). Available at: http://jstarpublication.com/index.php/jstar/article/view/2.</a:t>
              </a:r>
            </a:p>
            <a:p>
              <a:pPr algn="l">
                <a:lnSpc>
                  <a:spcPts val="1134"/>
                </a:lnSpc>
              </a:pPr>
              <a:r>
                <a:rPr lang="en-US" sz="1050">
                  <a:solidFill>
                    <a:srgbClr val="FFFFFF"/>
                  </a:solidFill>
                  <a:latin typeface="Aptos"/>
                  <a:ea typeface="Aptos"/>
                  <a:cs typeface="Aptos"/>
                  <a:sym typeface="Aptos"/>
                </a:rPr>
                <a:t>V. Talati Dhruvitkumar (2022). Enhancing data security and regulatory compliance in AI-driven cloud ecosystems: Strategies for advanced information governance. [online] Philpapers.org. Available at: https://philpapers.org/rec/DHREDS.</a:t>
              </a:r>
            </a:p>
            <a:p>
              <a:pPr algn="l">
                <a:lnSpc>
                  <a:spcPts val="1134"/>
                </a:lnSpc>
              </a:pPr>
              <a:endParaRPr lang="en-US" sz="1050">
                <a:solidFill>
                  <a:srgbClr val="FFFFFF"/>
                </a:solidFill>
                <a:latin typeface="Aptos"/>
                <a:ea typeface="Aptos"/>
                <a:cs typeface="Aptos"/>
                <a:sym typeface="Aptos"/>
              </a:endParaR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1513</Words>
  <Application>Microsoft Office PowerPoint</Application>
  <PresentationFormat>Custom</PresentationFormat>
  <Paragraphs>121</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 Bold</vt:lpstr>
      <vt:lpstr>Arial</vt:lpstr>
      <vt:lpstr>Aptos</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2025-12-08T11:17:26Z</dcterms:created>
  <dcterms:modified xsi:type="dcterms:W3CDTF">2025-12-08T11:17:29Z</dcterms:modified>
  <dc:identifier/>
</cp:coreProperties>
</file>