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6" r:id="rId2"/>
    <p:sldId id="257" r:id="rId3"/>
    <p:sldId id="264" r:id="rId4"/>
    <p:sldId id="295" r:id="rId5"/>
    <p:sldId id="296" r:id="rId6"/>
    <p:sldId id="298" r:id="rId7"/>
    <p:sldId id="297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5" r:id="rId23"/>
    <p:sldId id="313" r:id="rId24"/>
    <p:sldId id="317" r:id="rId25"/>
    <p:sldId id="294" r:id="rId26"/>
    <p:sldId id="319" r:id="rId27"/>
    <p:sldId id="314" r:id="rId28"/>
    <p:sldId id="316" r:id="rId29"/>
    <p:sldId id="265" r:id="rId30"/>
    <p:sldId id="263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CB5FFD-E1D9-4F84-AC03-FEA2A05577DB}" v="5" dt="2025-12-01T16:23:01.3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841" autoAdjust="0"/>
  </p:normalViewPr>
  <p:slideViewPr>
    <p:cSldViewPr snapToGrid="0">
      <p:cViewPr varScale="1">
        <p:scale>
          <a:sx n="91" d="100"/>
          <a:sy n="91" d="100"/>
        </p:scale>
        <p:origin x="492" y="5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68FAD-C896-4FF9-9BA9-64658400CE0F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DA0F2-1344-4DA6-8494-DDBF76B8E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cience.nasa.gov/ems/01_intro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sorabatake.jp/en/9846/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8556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6112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0205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7989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Introduction to the Electromagnetic Spectrum - NASA Science</a:t>
            </a:r>
            <a:r>
              <a:rPr lang="en-GB" dirty="0"/>
              <a:t> https://science.nasa.gov/ems/01_intro/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4647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850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5009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428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7488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Caturegli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L.,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Matteoli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Gaetani,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Grossi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Magni, S., Minelli, A.,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Corsini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G.,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Remorini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Volterrani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2020. Effects of water stress on spectral reflectance of bermudagrass.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Scientific Reports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10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p.15055.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8540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1669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4174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5517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5227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089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3526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3038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Source: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Marcelli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Mattioli, W.,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Puletti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Chianucci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F.,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Gianelle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D.,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Grotti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Chirici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G., D'Amico, G.,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Francini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Travaglini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 and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Fattorini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L., 2020. Large-scale two-phase estimation of wood production by poplar plantations exploiting Sentinel-2 data as auxiliary information.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Silva </a:t>
            </a:r>
            <a:r>
              <a:rPr lang="en-GB" sz="1200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Fennica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54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(2).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9432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25828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52200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</a:t>
            </a:r>
            <a:r>
              <a:rPr lang="en-GB" dirty="0">
                <a:hlinkClick r:id="rId3"/>
              </a:rPr>
              <a:t>Can people be seen from artificial satellites? -Summary of GSD &amp; revisit/local time satellite index- | </a:t>
            </a:r>
            <a:r>
              <a:rPr lang="en-GB" dirty="0" err="1">
                <a:hlinkClick r:id="rId3"/>
              </a:rPr>
              <a:t>Sorabatake</a:t>
            </a:r>
            <a:r>
              <a:rPr lang="en-GB" dirty="0"/>
              <a:t> </a:t>
            </a:r>
          </a:p>
          <a:p>
            <a:r>
              <a:rPr lang="en-GB" dirty="0"/>
              <a:t>https://sorabatake.jp/en/9846/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68928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38964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</a:t>
            </a:r>
            <a:r>
              <a:rPr lang="en-GB" dirty="0" err="1"/>
              <a:t>Uhlemann</a:t>
            </a:r>
            <a:r>
              <a:rPr lang="en-GB" dirty="0"/>
              <a:t>-Elmer, Steffi &amp; </a:t>
            </a:r>
            <a:r>
              <a:rPr lang="en-GB" dirty="0" err="1"/>
              <a:t>Vorogushyn</a:t>
            </a:r>
            <a:r>
              <a:rPr lang="en-GB" dirty="0"/>
              <a:t>, </a:t>
            </a:r>
            <a:r>
              <a:rPr lang="en-GB" dirty="0" err="1"/>
              <a:t>Sergiy</a:t>
            </a:r>
            <a:r>
              <a:rPr lang="en-GB" dirty="0"/>
              <a:t> &amp; </a:t>
            </a:r>
            <a:r>
              <a:rPr lang="en-GB" dirty="0" err="1"/>
              <a:t>Kreibich</a:t>
            </a:r>
            <a:r>
              <a:rPr lang="en-GB" dirty="0"/>
              <a:t>, Heidi &amp; </a:t>
            </a:r>
            <a:r>
              <a:rPr lang="en-GB" dirty="0" err="1"/>
              <a:t>Mahlke</a:t>
            </a:r>
            <a:r>
              <a:rPr lang="en-GB" dirty="0"/>
              <a:t>, Holger &amp; Kunz, Michael &amp; </a:t>
            </a:r>
            <a:r>
              <a:rPr lang="en-GB" dirty="0" err="1"/>
              <a:t>Mühr</a:t>
            </a:r>
            <a:r>
              <a:rPr lang="en-GB" dirty="0"/>
              <a:t>, Bernhard &amp; </a:t>
            </a:r>
            <a:r>
              <a:rPr lang="en-GB" dirty="0" err="1"/>
              <a:t>Schmidberger</a:t>
            </a:r>
            <a:r>
              <a:rPr lang="en-GB" dirty="0"/>
              <a:t>, Manuel &amp; </a:t>
            </a:r>
            <a:r>
              <a:rPr lang="en-GB" dirty="0" err="1"/>
              <a:t>Lecacheux</a:t>
            </a:r>
            <a:r>
              <a:rPr lang="en-GB" dirty="0"/>
              <a:t>, Sophie &amp; </a:t>
            </a:r>
            <a:r>
              <a:rPr lang="en-GB" dirty="0" err="1"/>
              <a:t>Monfort</a:t>
            </a:r>
            <a:r>
              <a:rPr lang="en-GB" dirty="0"/>
              <a:t>, Daniel &amp; </a:t>
            </a:r>
            <a:r>
              <a:rPr lang="en-GB" dirty="0" err="1"/>
              <a:t>Colaço</a:t>
            </a:r>
            <a:r>
              <a:rPr lang="en-GB" dirty="0"/>
              <a:t>, M. </a:t>
            </a:r>
            <a:r>
              <a:rPr lang="en-GB" dirty="0" err="1"/>
              <a:t>Conceição</a:t>
            </a:r>
            <a:r>
              <a:rPr lang="en-GB" dirty="0"/>
              <a:t> &amp; Rego, Francisco &amp; </a:t>
            </a:r>
            <a:r>
              <a:rPr lang="en-GB" dirty="0" err="1"/>
              <a:t>Kalsnes</a:t>
            </a:r>
            <a:r>
              <a:rPr lang="en-GB" dirty="0"/>
              <a:t>, </a:t>
            </a:r>
            <a:r>
              <a:rPr lang="en-GB" dirty="0" err="1"/>
              <a:t>Bjørn</a:t>
            </a:r>
            <a:r>
              <a:rPr lang="en-GB" dirty="0"/>
              <a:t> &amp; </a:t>
            </a:r>
            <a:r>
              <a:rPr lang="en-GB" dirty="0" err="1"/>
              <a:t>Vangelsten</a:t>
            </a:r>
            <a:r>
              <a:rPr lang="en-GB" dirty="0"/>
              <a:t>, </a:t>
            </a:r>
            <a:r>
              <a:rPr lang="en-GB" dirty="0" err="1"/>
              <a:t>Bjørn</a:t>
            </a:r>
            <a:r>
              <a:rPr lang="en-GB" dirty="0"/>
              <a:t> &amp; </a:t>
            </a:r>
            <a:r>
              <a:rPr lang="en-GB" dirty="0" err="1"/>
              <a:t>Tyagunov</a:t>
            </a:r>
            <a:r>
              <a:rPr lang="en-GB" dirty="0"/>
              <a:t>, Sergey &amp; </a:t>
            </a:r>
            <a:r>
              <a:rPr lang="en-GB" dirty="0" err="1"/>
              <a:t>Reveillere</a:t>
            </a:r>
            <a:r>
              <a:rPr lang="en-GB" dirty="0"/>
              <a:t>, Arnaud &amp; </a:t>
            </a:r>
            <a:r>
              <a:rPr lang="en-GB" dirty="0" err="1"/>
              <a:t>Parolai</a:t>
            </a:r>
            <a:r>
              <a:rPr lang="en-GB" dirty="0"/>
              <a:t>, Stefano &amp; </a:t>
            </a:r>
            <a:r>
              <a:rPr lang="en-GB" dirty="0" err="1"/>
              <a:t>Pittore</a:t>
            </a:r>
            <a:r>
              <a:rPr lang="en-GB" dirty="0"/>
              <a:t>, Massimiliano &amp; Sedan, Olivier &amp; </a:t>
            </a:r>
            <a:r>
              <a:rPr lang="en-GB" dirty="0" err="1"/>
              <a:t>Bertil</a:t>
            </a:r>
            <a:r>
              <a:rPr lang="en-GB" dirty="0"/>
              <a:t>, Didier &amp; Kaiser, </a:t>
            </a:r>
            <a:r>
              <a:rPr lang="en-GB" dirty="0" err="1"/>
              <a:t>Gunilla</a:t>
            </a:r>
            <a:r>
              <a:rPr lang="en-GB" dirty="0"/>
              <a:t>. (2012). Report on single-type risk analysis procedures in the framework of synoptical risk comparison.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40273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err="1"/>
              <a:t>Sozzi</a:t>
            </a:r>
            <a:r>
              <a:rPr lang="en-GB" sz="1200" dirty="0"/>
              <a:t>, M., </a:t>
            </a:r>
            <a:r>
              <a:rPr lang="en-GB" sz="1200" dirty="0" err="1"/>
              <a:t>Marinello</a:t>
            </a:r>
            <a:r>
              <a:rPr lang="en-GB" sz="1200" dirty="0"/>
              <a:t>, F., </a:t>
            </a:r>
            <a:r>
              <a:rPr lang="en-GB" sz="1200" dirty="0" err="1"/>
              <a:t>Pezzuolo</a:t>
            </a:r>
            <a:r>
              <a:rPr lang="en-GB" sz="1200" dirty="0"/>
              <a:t>, A. and Sartori, L., 2018, July. Benchmark of satellites image services for precision agricultural use. In Proceedings of the </a:t>
            </a:r>
            <a:r>
              <a:rPr lang="en-GB" sz="1200" dirty="0" err="1"/>
              <a:t>AgEng</a:t>
            </a:r>
            <a:r>
              <a:rPr lang="en-GB" sz="1200" dirty="0"/>
              <a:t> Conference, Wageningen, The Netherlands (pp. 8-11).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527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0319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05554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28440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71410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8786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Question 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6C5E4-F653-D1E5-781B-5C80DA9A1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B1EFF-8603-5BC3-A16F-837AA235F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372A0-9BC3-4EF0-8C14-89513E57C93F}" type="datetimeFigureOut">
              <a:rPr lang="en-FI" smtClean="0"/>
              <a:t>01/07/2026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DFCB76-F866-AFF2-45A8-D75DD768A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577D54-9E7B-8CA3-C7DA-9BF166CA6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FEFA-D601-40AB-9EFD-121C9BFF3B2B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3589107-4708-E9D3-0A18-B23A231F812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1"/>
            <a:ext cx="10515600" cy="4399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4053248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gif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emf"/><Relationship Id="rId5" Type="http://schemas.openxmlformats.org/officeDocument/2006/relationships/image" Target="../media/image16.png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7.png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11" Type="http://schemas.microsoft.com/office/2007/relationships/hdphoto" Target="../media/hdphoto3.wdp"/><Relationship Id="rId5" Type="http://schemas.openxmlformats.org/officeDocument/2006/relationships/image" Target="../media/image21.png"/><Relationship Id="rId10" Type="http://schemas.openxmlformats.org/officeDocument/2006/relationships/image" Target="../media/image24.png"/><Relationship Id="rId4" Type="http://schemas.openxmlformats.org/officeDocument/2006/relationships/image" Target="../media/image16.png"/><Relationship Id="rId9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KcqxHWB2PaQ?feature=oembed" TargetMode="External"/><Relationship Id="rId5" Type="http://schemas.openxmlformats.org/officeDocument/2006/relationships/image" Target="../media/image36.jpeg"/><Relationship Id="rId4" Type="http://schemas.openxmlformats.org/officeDocument/2006/relationships/image" Target="../media/image3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1.jpe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O67fZNW_RBM?feature=oembed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42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geonarrative.usgs.gov/landsat-1/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hyperlink" Target="https://gisgeography.com/spectral-signature/" TargetMode="External"/><Relationship Id="rId4" Type="http://schemas.openxmlformats.org/officeDocument/2006/relationships/hyperlink" Target="https://apps.sentinel-hub.com/eo-browser/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mailto:a.cunningham@uwtsd.ac.uk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5297762" y="640080"/>
            <a:ext cx="4358689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ACNA6003: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Lecture 8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Introduction to Remote Sensing</a:t>
            </a:r>
            <a:endParaRPr lang="en-US" sz="5000" dirty="0"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05" r="4815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30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336251" y="4654957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2025 / 2026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10/12/2025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2025 / 2026		</a:t>
            </a:r>
            <a:r>
              <a:rPr lang="fr-FR" b="1" dirty="0"/>
              <a:t>Lecture Contents</a:t>
            </a:r>
            <a:endParaRPr lang="en-GB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3596445" y="360977"/>
            <a:ext cx="66440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lecture will contain the following:</a:t>
            </a:r>
          </a:p>
          <a:p>
            <a:endParaRPr lang="en-GB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0" y="6466114"/>
            <a:ext cx="1068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50DBE47A-56C0-9E60-6515-7A52589BA69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3538199"/>
              </p:ext>
            </p:extLst>
          </p:nvPr>
        </p:nvGraphicFramePr>
        <p:xfrm>
          <a:off x="3697112" y="776475"/>
          <a:ext cx="6992679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423">
                  <a:extLst>
                    <a:ext uri="{9D8B030D-6E8A-4147-A177-3AD203B41FA5}">
                      <a16:colId xmlns:a16="http://schemas.microsoft.com/office/drawing/2014/main" val="4217316143"/>
                    </a:ext>
                  </a:extLst>
                </a:gridCol>
                <a:gridCol w="5635256">
                  <a:extLst>
                    <a:ext uri="{9D8B030D-6E8A-4147-A177-3AD203B41FA5}">
                      <a16:colId xmlns:a16="http://schemas.microsoft.com/office/drawing/2014/main" val="2224999294"/>
                    </a:ext>
                  </a:extLst>
                </a:gridCol>
              </a:tblGrid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Slide(s)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364065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Recap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689555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Spectral resolution: Radiance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7722624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Spectral resolution: EM radiation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937406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Electromagnetic Spectrum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3503452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7 –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EM: Absorption and Reflection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221353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 – 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Spectral reflectance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172326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13 – 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Spectral bands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839914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Spectral bands - </a:t>
                      </a:r>
                      <a:r>
                        <a:rPr lang="en-GB" sz="1200" dirty="0" err="1"/>
                        <a:t>rasters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587409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16 – 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dirty="0"/>
                        <a:t>Spectral bands - Composites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1238003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18 - 19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dirty="0"/>
                        <a:t>Spectral bands - Indices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5460327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Temporal resolution: Dynamic landscapes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6215732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Temporal resolution: Revisit period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8163858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dirty="0"/>
                        <a:t>Temporal resolution: Revisit 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3458218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dirty="0"/>
                        <a:t>Synchronised orbits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6420356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dirty="0"/>
                        <a:t>Temporal dynamics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1963419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dirty="0"/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2679788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dirty="0"/>
                        <a:t>Putting it all together: Trade-offs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5973562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dirty="0"/>
                        <a:t>Putting it all together: Landsat Next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5127298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Summary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6335020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Next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5685479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57947866-0FEA-BC7E-96CE-FB057FF57E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2" t="-185" r="57284" b="18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20049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3221372" y="475349"/>
            <a:ext cx="8486013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0" dirty="0">
                <a:effectLst/>
              </a:rPr>
              <a:t>In the previous lecture we covered the following:</a:t>
            </a:r>
          </a:p>
          <a:p>
            <a:pPr algn="ctr"/>
            <a:endParaRPr lang="en-GB" sz="2800" dirty="0">
              <a:latin typeface="Comic Sans MS" panose="030F07020303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Remote sensing is the ability to gather information about a feature / phenomena without direct contact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Initial satellite sensors were designed to measure atmospheric variables, but have evolved for earth monitoring purposes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EO offers various advantages to earth system / process monitoring, but trade-offs at each elevation (drone, aerial, satellite)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There are a number of key elements of remote sensing that require consideration, including spatial, spectral, and temporal resolutions, and cost.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EO sensors have a range of available spatial resolutions, but mixed pixels are present in all resolutions.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BEF8E34-4F05-3101-81EF-3197C5C5086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2" t="-185" r="57284" b="18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7240674-971D-D187-C5F6-D01306F3C7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956" y="2244660"/>
            <a:ext cx="3065479" cy="3183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514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sz="1800" b="1" dirty="0"/>
              <a:t>Spectral resolution: Radiance</a:t>
            </a:r>
            <a:endParaRPr lang="en-GB" sz="18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2" t="-185" r="57284" b="18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3332921" y="534479"/>
            <a:ext cx="867354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effectLst/>
              </a:rPr>
              <a:t>Many re</a:t>
            </a:r>
            <a:r>
              <a:rPr lang="en-GB" sz="2400" dirty="0"/>
              <a:t>mote sensors receive and measure energy. </a:t>
            </a:r>
          </a:p>
          <a:p>
            <a:endParaRPr lang="en-GB" sz="2400" i="0" dirty="0">
              <a:effectLst/>
            </a:endParaRPr>
          </a:p>
          <a:p>
            <a:r>
              <a:rPr lang="en-GB" sz="2400" dirty="0"/>
              <a:t>Typically, for Earth Observation (EO) sensors, radiation, or ‘radiance’ is received at the sensor.</a:t>
            </a:r>
          </a:p>
          <a:p>
            <a:endParaRPr lang="en-GB" sz="2400" i="0" dirty="0">
              <a:effectLst/>
            </a:endParaRPr>
          </a:p>
          <a:p>
            <a:r>
              <a:rPr lang="en-GB" sz="2400" dirty="0"/>
              <a:t>This can be from the sun (passive sensors), or from the sensor, (active sensors)</a:t>
            </a:r>
            <a:endParaRPr lang="en-GB" sz="2400" i="0" dirty="0">
              <a:effectLst/>
            </a:endParaRPr>
          </a:p>
        </p:txBody>
      </p:sp>
      <p:pic>
        <p:nvPicPr>
          <p:cNvPr id="6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0614D1E0-3666-A693-931B-300513464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4" y="-236807"/>
            <a:ext cx="1002119" cy="10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yperspectral Data Correction - MATLAB &amp; Simulink - MathWorks España">
            <a:extLst>
              <a:ext uri="{FF2B5EF4-FFF2-40B4-BE49-F238E27FC236}">
                <a16:creationId xmlns:a16="http://schemas.microsoft.com/office/drawing/2014/main" id="{B30CDBEE-6913-6738-19D0-685ACF6FDF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3330" y="3212915"/>
            <a:ext cx="5771465" cy="3273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Remote Sensing - Passive vs Active">
            <a:extLst>
              <a:ext uri="{FF2B5EF4-FFF2-40B4-BE49-F238E27FC236}">
                <a16:creationId xmlns:a16="http://schemas.microsoft.com/office/drawing/2014/main" id="{73BBA45D-724A-E292-5D30-C2F9BD84A4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80" y="2104623"/>
            <a:ext cx="3124797" cy="132437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B590727-7F0D-DB3E-127D-7364C8DE6008}"/>
              </a:ext>
            </a:extLst>
          </p:cNvPr>
          <p:cNvSpPr txBox="1"/>
          <p:nvPr/>
        </p:nvSpPr>
        <p:spPr>
          <a:xfrm>
            <a:off x="344320" y="3501856"/>
            <a:ext cx="2491515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indent="-342900" algn="ctr">
              <a:buAutoNum type="arabicParenR"/>
            </a:pPr>
            <a:r>
              <a:rPr lang="en-GB" sz="1400" dirty="0"/>
              <a:t>Passive sensors, and </a:t>
            </a:r>
          </a:p>
          <a:p>
            <a:pPr marL="342900" indent="-342900" algn="ctr">
              <a:buAutoNum type="arabicParenR"/>
            </a:pPr>
            <a:r>
              <a:rPr lang="en-GB" sz="1400" dirty="0"/>
              <a:t>Active sensors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101E99-7B76-CF72-DB8B-024D5DF05027}"/>
              </a:ext>
            </a:extLst>
          </p:cNvPr>
          <p:cNvSpPr txBox="1"/>
          <p:nvPr/>
        </p:nvSpPr>
        <p:spPr>
          <a:xfrm>
            <a:off x="9540102" y="4115712"/>
            <a:ext cx="243097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i="1" dirty="0"/>
              <a:t>Note: The radiance received at a satellite sensor can be a combination of Earth surface, and atmospheric</a:t>
            </a:r>
            <a:endParaRPr lang="en-GB" sz="1800" i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869274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5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sz="1800" b="1" dirty="0"/>
              <a:t>Spectral resolution: EM radiation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66261" y="534479"/>
            <a:ext cx="11940209" cy="25699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i="0" dirty="0">
                <a:effectLst/>
              </a:rPr>
              <a:t>For passive sensors that are measuring radiance reflected from the Earth’s surface (and atmosphere), the energy being received is </a:t>
            </a:r>
            <a:r>
              <a:rPr lang="en-GB" sz="2300" b="1" i="1" dirty="0">
                <a:effectLst/>
              </a:rPr>
              <a:t>electromagnetic</a:t>
            </a:r>
            <a:r>
              <a:rPr lang="en-GB" sz="2300" i="0" dirty="0">
                <a:effectLst/>
              </a:rPr>
              <a:t> </a:t>
            </a:r>
            <a:r>
              <a:rPr lang="en-GB" sz="2300" b="1" i="1" dirty="0">
                <a:effectLst/>
              </a:rPr>
              <a:t>radiation</a:t>
            </a:r>
            <a:r>
              <a:rPr lang="en-GB" sz="2300" i="0" dirty="0">
                <a:effectLst/>
              </a:rPr>
              <a:t>.</a:t>
            </a:r>
          </a:p>
          <a:p>
            <a:endParaRPr lang="en-GB" sz="2300" dirty="0"/>
          </a:p>
          <a:p>
            <a:r>
              <a:rPr lang="en-GB" sz="2300" i="0" dirty="0">
                <a:effectLst/>
              </a:rPr>
              <a:t>Electromagnetic radiation travels in </a:t>
            </a:r>
            <a:r>
              <a:rPr lang="en-GB" sz="2300" b="1" i="0" dirty="0">
                <a:effectLst/>
              </a:rPr>
              <a:t>waves</a:t>
            </a:r>
            <a:r>
              <a:rPr lang="en-GB" sz="2300" i="0" dirty="0">
                <a:effectLst/>
              </a:rPr>
              <a:t>, composed of electric, and magnetic energy, that travel in the same direction, perpendicular to each other.</a:t>
            </a:r>
          </a:p>
          <a:p>
            <a:endParaRPr lang="en-GB" sz="2300" dirty="0"/>
          </a:p>
          <a:p>
            <a:r>
              <a:rPr lang="en-GB" sz="2300" i="0" dirty="0">
                <a:effectLst/>
              </a:rPr>
              <a:t>The </a:t>
            </a:r>
            <a:r>
              <a:rPr lang="en-GB" sz="2300" b="1" i="0" dirty="0">
                <a:effectLst/>
              </a:rPr>
              <a:t>wavelength</a:t>
            </a:r>
            <a:r>
              <a:rPr lang="en-GB" sz="2300" i="0" dirty="0">
                <a:effectLst/>
              </a:rPr>
              <a:t> is the distance between the peaks of two subsequent crests of the electric signal.</a:t>
            </a:r>
          </a:p>
        </p:txBody>
      </p:sp>
      <p:pic>
        <p:nvPicPr>
          <p:cNvPr id="6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0614D1E0-3666-A693-931B-300513464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4" y="-236807"/>
            <a:ext cx="1002119" cy="10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ADF53E9-3C8E-93FE-E928-6DDCCF19E9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5566" y="3310923"/>
            <a:ext cx="6742119" cy="294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126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sz="1800" b="1" dirty="0"/>
              <a:t>Electromagnetic Spectrum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pic>
        <p:nvPicPr>
          <p:cNvPr id="6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0614D1E0-3666-A693-931B-300513464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4" y="-236807"/>
            <a:ext cx="1002119" cy="10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A diagram of the electromagnetic spectrum showing the 7 regions of the spectrum (from longest to shortest wavelength):  radio waves, microwave, infrared, visible, ultraviolet, x-ray, and gamma rays. Examples of radio waves include fm &amp;amp; am radio frequencies. Mircrowaves are used in microwave ovens and their lengths are about the size of a baseball. Infrared waves are much shorter – about the size of a thickness of paper. The heat energy that radiates off human and other animals is in the infrared region.">
            <a:extLst>
              <a:ext uri="{FF2B5EF4-FFF2-40B4-BE49-F238E27FC236}">
                <a16:creationId xmlns:a16="http://schemas.microsoft.com/office/drawing/2014/main" id="{5B5F33D5-7534-EF52-BDF0-3D196480CC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574" y="1748404"/>
            <a:ext cx="8967803" cy="4689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DB7988-9060-04BF-0F5B-9B4748847130}"/>
              </a:ext>
            </a:extLst>
          </p:cNvPr>
          <p:cNvSpPr txBox="1"/>
          <p:nvPr/>
        </p:nvSpPr>
        <p:spPr>
          <a:xfrm>
            <a:off x="2736573" y="594242"/>
            <a:ext cx="89678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0" dirty="0">
                <a:effectLst/>
              </a:rPr>
              <a:t>Electromagnetic radiation can travel at different wavelengths (the distance between crests), the full range of which is called the </a:t>
            </a:r>
            <a:r>
              <a:rPr lang="en-GB" sz="2400" b="1" i="0" dirty="0">
                <a:effectLst/>
              </a:rPr>
              <a:t>electromagnetic spectrum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FA7C3C8-7211-33ED-C92E-B51E644737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77" y="591890"/>
            <a:ext cx="2617305" cy="5853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7562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EM: Absorption and </a:t>
            </a:r>
            <a:r>
              <a:rPr lang="en-GB" sz="1800" b="1" dirty="0"/>
              <a:t>Reflection 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pic>
        <p:nvPicPr>
          <p:cNvPr id="6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0614D1E0-3666-A693-931B-300513464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4" y="-236807"/>
            <a:ext cx="1002119" cy="10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DB7988-9060-04BF-0F5B-9B4748847130}"/>
              </a:ext>
            </a:extLst>
          </p:cNvPr>
          <p:cNvSpPr txBox="1"/>
          <p:nvPr/>
        </p:nvSpPr>
        <p:spPr>
          <a:xfrm>
            <a:off x="2736573" y="594242"/>
            <a:ext cx="896780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effectLst/>
              </a:rPr>
              <a:t>When EM radiation meets an object / surface, the molecules of that feature interact in one of </a:t>
            </a:r>
            <a:r>
              <a:rPr lang="en-GB" sz="2400" dirty="0"/>
              <a:t>three</a:t>
            </a:r>
            <a:r>
              <a:rPr lang="en-GB" sz="2400" i="0" dirty="0">
                <a:effectLst/>
              </a:rPr>
              <a:t> ways: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i="0" dirty="0">
                <a:effectLst/>
              </a:rPr>
              <a:t>Absorption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i="0" dirty="0">
                <a:effectLst/>
              </a:rPr>
              <a:t>Reflection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Transmission</a:t>
            </a:r>
            <a:endParaRPr lang="en-GB" sz="2400" b="1" i="0" dirty="0">
              <a:effectLst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FA7C3C8-7211-33ED-C92E-B51E644737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77" y="591890"/>
            <a:ext cx="2617305" cy="585324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FF18349-38C4-0D9F-FCD1-66D55C1B9C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4351" y="2758144"/>
            <a:ext cx="8599499" cy="3572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794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EM: Absorption and </a:t>
            </a:r>
            <a:r>
              <a:rPr lang="en-GB" sz="1800" b="1" dirty="0"/>
              <a:t>Reflection 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pic>
        <p:nvPicPr>
          <p:cNvPr id="6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0614D1E0-3666-A693-931B-300513464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4" y="-236807"/>
            <a:ext cx="1002119" cy="10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DB7988-9060-04BF-0F5B-9B4748847130}"/>
              </a:ext>
            </a:extLst>
          </p:cNvPr>
          <p:cNvSpPr txBox="1"/>
          <p:nvPr/>
        </p:nvSpPr>
        <p:spPr>
          <a:xfrm>
            <a:off x="2736573" y="594242"/>
            <a:ext cx="89678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effectLst/>
              </a:rPr>
              <a:t>Therefore, the amount of energy received can then vary from the amount emitted back to the sensor (reflected), depending on how much transmission occurs, and how much is absorbed. For example…</a:t>
            </a:r>
            <a:endParaRPr lang="en-GB" sz="2400" b="1" i="0" dirty="0">
              <a:effectLst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FA7C3C8-7211-33ED-C92E-B51E644737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77" y="591890"/>
            <a:ext cx="2617305" cy="585324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FF18349-38C4-0D9F-FCD1-66D55C1B9C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4351" y="2758144"/>
            <a:ext cx="8599499" cy="35722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5E6360-7109-1A56-2FA0-2198F258644F}"/>
              </a:ext>
            </a:extLst>
          </p:cNvPr>
          <p:cNvSpPr txBox="1"/>
          <p:nvPr/>
        </p:nvSpPr>
        <p:spPr>
          <a:xfrm>
            <a:off x="5699010" y="2946335"/>
            <a:ext cx="164931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i="0" dirty="0">
                <a:effectLst/>
              </a:rPr>
              <a:t>IR = 100 W/m</a:t>
            </a:r>
            <a:r>
              <a:rPr lang="en-GB" sz="1800" i="0" baseline="30000" dirty="0">
                <a:effectLst/>
              </a:rPr>
              <a:t>2</a:t>
            </a:r>
            <a:endParaRPr lang="en-GB" baseline="30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48E5CE-8059-9DE2-397C-9235C7E4AEF3}"/>
              </a:ext>
            </a:extLst>
          </p:cNvPr>
          <p:cNvSpPr txBox="1"/>
          <p:nvPr/>
        </p:nvSpPr>
        <p:spPr>
          <a:xfrm>
            <a:off x="5115340" y="5674426"/>
            <a:ext cx="14979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i="0" dirty="0">
                <a:effectLst/>
              </a:rPr>
              <a:t>A = 20 W/m</a:t>
            </a:r>
            <a:r>
              <a:rPr lang="en-GB" sz="1800" i="0" baseline="30000" dirty="0">
                <a:effectLst/>
              </a:rPr>
              <a:t>2</a:t>
            </a:r>
            <a:endParaRPr lang="en-GB" baseline="30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ADC250-7BDE-25BB-B266-E1DD22F2001F}"/>
              </a:ext>
            </a:extLst>
          </p:cNvPr>
          <p:cNvSpPr txBox="1"/>
          <p:nvPr/>
        </p:nvSpPr>
        <p:spPr>
          <a:xfrm>
            <a:off x="8987671" y="5305094"/>
            <a:ext cx="145097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i="0" dirty="0">
                <a:effectLst/>
              </a:rPr>
              <a:t>T = 10 W/m</a:t>
            </a:r>
            <a:r>
              <a:rPr lang="en-GB" sz="1800" i="0" baseline="30000" dirty="0">
                <a:effectLst/>
              </a:rPr>
              <a:t>2</a:t>
            </a:r>
            <a:endParaRPr lang="en-GB" baseline="30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BDD9DFC-5A63-60A3-16EA-A2C59711D861}"/>
              </a:ext>
            </a:extLst>
          </p:cNvPr>
          <p:cNvSpPr txBox="1"/>
          <p:nvPr/>
        </p:nvSpPr>
        <p:spPr>
          <a:xfrm>
            <a:off x="9195958" y="2779849"/>
            <a:ext cx="263506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i="1" dirty="0"/>
              <a:t>Reflectance  = IR – (A + T)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100 – (20 + 10)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 = 7</a:t>
            </a:r>
            <a:r>
              <a:rPr lang="en-GB" sz="1800" b="1" i="0" dirty="0">
                <a:effectLst/>
              </a:rPr>
              <a:t>0 W/m</a:t>
            </a:r>
            <a:r>
              <a:rPr lang="en-GB" sz="1800" b="1" i="0" baseline="30000" dirty="0">
                <a:effectLst/>
              </a:rPr>
              <a:t>2</a:t>
            </a:r>
            <a:endParaRPr lang="en-GB" b="1" baseline="30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B62ECF5-A9E0-A76F-BB7A-77AD3C6EA3BD}"/>
              </a:ext>
            </a:extLst>
          </p:cNvPr>
          <p:cNvSpPr txBox="1"/>
          <p:nvPr/>
        </p:nvSpPr>
        <p:spPr>
          <a:xfrm>
            <a:off x="2750198" y="2019481"/>
            <a:ext cx="896780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0" dirty="0">
                <a:effectLst/>
              </a:rPr>
              <a:t>If the incident radiation is 100 Wm</a:t>
            </a:r>
            <a:r>
              <a:rPr lang="en-GB" i="0" baseline="30000" dirty="0">
                <a:effectLst/>
              </a:rPr>
              <a:t>2</a:t>
            </a:r>
            <a:r>
              <a:rPr lang="en-GB" i="0" dirty="0">
                <a:effectLst/>
              </a:rPr>
              <a:t>, and the feature absorbs 20 Wm</a:t>
            </a:r>
            <a:r>
              <a:rPr lang="en-GB" i="0" baseline="30000" dirty="0">
                <a:effectLst/>
              </a:rPr>
              <a:t>2</a:t>
            </a:r>
            <a:r>
              <a:rPr lang="en-GB" i="0" dirty="0">
                <a:effectLst/>
              </a:rPr>
              <a:t>, and 10 Wm</a:t>
            </a:r>
            <a:r>
              <a:rPr lang="en-GB" i="0" baseline="30000" dirty="0">
                <a:effectLst/>
              </a:rPr>
              <a:t>2</a:t>
            </a:r>
            <a:r>
              <a:rPr lang="en-GB" i="0" dirty="0">
                <a:effectLst/>
              </a:rPr>
              <a:t> is transmitted, 70 Wm</a:t>
            </a:r>
            <a:r>
              <a:rPr lang="en-GB" i="0" baseline="30000" dirty="0">
                <a:effectLst/>
              </a:rPr>
              <a:t>2</a:t>
            </a:r>
            <a:r>
              <a:rPr lang="en-GB" i="0" dirty="0">
                <a:effectLst/>
              </a:rPr>
              <a:t> is reflected.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0061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EM: Absorption and </a:t>
            </a:r>
            <a:r>
              <a:rPr lang="en-GB" sz="1800" b="1" dirty="0"/>
              <a:t>Reflection 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pic>
        <p:nvPicPr>
          <p:cNvPr id="6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0614D1E0-3666-A693-931B-300513464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4" y="-236807"/>
            <a:ext cx="1002119" cy="10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DB7988-9060-04BF-0F5B-9B4748847130}"/>
              </a:ext>
            </a:extLst>
          </p:cNvPr>
          <p:cNvSpPr txBox="1"/>
          <p:nvPr/>
        </p:nvSpPr>
        <p:spPr>
          <a:xfrm>
            <a:off x="2736573" y="594242"/>
            <a:ext cx="89678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effectLst/>
              </a:rPr>
              <a:t>Therefore, the amount of energy received can then vary from the amount emitted back to the sensor (reflected), depending on how much transmission occurs, and how much is absorbed. For example…</a:t>
            </a:r>
            <a:endParaRPr lang="en-GB" sz="2400" b="1" i="0" dirty="0">
              <a:effectLst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FA7C3C8-7211-33ED-C92E-B51E644737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77" y="591890"/>
            <a:ext cx="2617305" cy="585324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FF18349-38C4-0D9F-FCD1-66D55C1B9C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4351" y="2758144"/>
            <a:ext cx="8599499" cy="35722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5E6360-7109-1A56-2FA0-2198F258644F}"/>
              </a:ext>
            </a:extLst>
          </p:cNvPr>
          <p:cNvSpPr txBox="1"/>
          <p:nvPr/>
        </p:nvSpPr>
        <p:spPr>
          <a:xfrm>
            <a:off x="5699010" y="2946335"/>
            <a:ext cx="164931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i="0" dirty="0">
                <a:effectLst/>
              </a:rPr>
              <a:t>IR = </a:t>
            </a:r>
            <a:r>
              <a:rPr lang="en-GB" dirty="0"/>
              <a:t>60</a:t>
            </a:r>
            <a:r>
              <a:rPr lang="en-GB" sz="1800" i="0" dirty="0">
                <a:effectLst/>
              </a:rPr>
              <a:t>0 W/m</a:t>
            </a:r>
            <a:r>
              <a:rPr lang="en-GB" sz="1800" i="0" baseline="30000" dirty="0">
                <a:effectLst/>
              </a:rPr>
              <a:t>2</a:t>
            </a:r>
            <a:endParaRPr lang="en-GB" baseline="30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48E5CE-8059-9DE2-397C-9235C7E4AEF3}"/>
              </a:ext>
            </a:extLst>
          </p:cNvPr>
          <p:cNvSpPr txBox="1"/>
          <p:nvPr/>
        </p:nvSpPr>
        <p:spPr>
          <a:xfrm>
            <a:off x="5115340" y="5674426"/>
            <a:ext cx="14979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i="0" dirty="0">
                <a:effectLst/>
              </a:rPr>
              <a:t>A = </a:t>
            </a:r>
            <a:r>
              <a:rPr lang="en-GB" dirty="0"/>
              <a:t>560</a:t>
            </a:r>
            <a:r>
              <a:rPr lang="en-GB" sz="1800" i="0" dirty="0">
                <a:effectLst/>
              </a:rPr>
              <a:t> W/m</a:t>
            </a:r>
            <a:r>
              <a:rPr lang="en-GB" sz="1800" i="0" baseline="30000" dirty="0">
                <a:effectLst/>
              </a:rPr>
              <a:t>2</a:t>
            </a:r>
            <a:endParaRPr lang="en-GB" baseline="30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ADC250-7BDE-25BB-B266-E1DD22F2001F}"/>
              </a:ext>
            </a:extLst>
          </p:cNvPr>
          <p:cNvSpPr txBox="1"/>
          <p:nvPr/>
        </p:nvSpPr>
        <p:spPr>
          <a:xfrm>
            <a:off x="8987671" y="5305094"/>
            <a:ext cx="145097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i="0" dirty="0">
                <a:effectLst/>
              </a:rPr>
              <a:t>T = 20 W/m</a:t>
            </a:r>
            <a:r>
              <a:rPr lang="en-GB" sz="1800" i="0" baseline="30000" dirty="0">
                <a:effectLst/>
              </a:rPr>
              <a:t>2</a:t>
            </a:r>
            <a:endParaRPr lang="en-GB" baseline="30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B62ECF5-A9E0-A76F-BB7A-77AD3C6EA3BD}"/>
              </a:ext>
            </a:extLst>
          </p:cNvPr>
          <p:cNvSpPr txBox="1"/>
          <p:nvPr/>
        </p:nvSpPr>
        <p:spPr>
          <a:xfrm>
            <a:off x="2750198" y="2019481"/>
            <a:ext cx="896780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0" dirty="0">
                <a:effectLst/>
              </a:rPr>
              <a:t>If the incident radiation is 100 Wm</a:t>
            </a:r>
            <a:r>
              <a:rPr lang="en-GB" i="0" baseline="30000" dirty="0">
                <a:effectLst/>
              </a:rPr>
              <a:t>2</a:t>
            </a:r>
            <a:r>
              <a:rPr lang="en-GB" i="0" dirty="0">
                <a:effectLst/>
              </a:rPr>
              <a:t>, and the feature absorbs 20 Wm</a:t>
            </a:r>
            <a:r>
              <a:rPr lang="en-GB" i="0" baseline="30000" dirty="0">
                <a:effectLst/>
              </a:rPr>
              <a:t>2</a:t>
            </a:r>
            <a:r>
              <a:rPr lang="en-GB" i="0" dirty="0">
                <a:effectLst/>
              </a:rPr>
              <a:t>, and 10 Wm</a:t>
            </a:r>
            <a:r>
              <a:rPr lang="en-GB" i="0" baseline="30000" dirty="0">
                <a:effectLst/>
              </a:rPr>
              <a:t>2</a:t>
            </a:r>
            <a:r>
              <a:rPr lang="en-GB" i="0" dirty="0">
                <a:effectLst/>
              </a:rPr>
              <a:t> is transmitted, 70 Wm</a:t>
            </a:r>
            <a:r>
              <a:rPr lang="en-GB" i="0" baseline="30000" dirty="0">
                <a:effectLst/>
              </a:rPr>
              <a:t>2</a:t>
            </a:r>
            <a:r>
              <a:rPr lang="en-GB" i="0" dirty="0">
                <a:effectLst/>
              </a:rPr>
              <a:t> is reflected.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13DAA8-E93F-9C5D-A3FA-2E2A1A2E3D3D}"/>
              </a:ext>
            </a:extLst>
          </p:cNvPr>
          <p:cNvSpPr txBox="1"/>
          <p:nvPr/>
        </p:nvSpPr>
        <p:spPr>
          <a:xfrm>
            <a:off x="9195958" y="2779849"/>
            <a:ext cx="263506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i="1" dirty="0"/>
              <a:t>Reflectance  = IR – (A + T)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600 – (560 + 20)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 = 2</a:t>
            </a:r>
            <a:r>
              <a:rPr lang="en-GB" sz="1800" b="1" i="0" dirty="0">
                <a:effectLst/>
              </a:rPr>
              <a:t>0 W/m</a:t>
            </a:r>
            <a:r>
              <a:rPr lang="en-GB" sz="1800" b="1" i="0" baseline="30000" dirty="0">
                <a:effectLst/>
              </a:rPr>
              <a:t>2</a:t>
            </a:r>
            <a:endParaRPr lang="en-GB" b="1" baseline="30000" dirty="0"/>
          </a:p>
        </p:txBody>
      </p:sp>
    </p:spTree>
    <p:extLst>
      <p:ext uri="{BB962C8B-B14F-4D97-AF65-F5344CB8AC3E}">
        <p14:creationId xmlns:p14="http://schemas.microsoft.com/office/powerpoint/2010/main" val="9052835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10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Spectral reflectance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pic>
        <p:nvPicPr>
          <p:cNvPr id="6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0614D1E0-3666-A693-931B-300513464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4" y="-236807"/>
            <a:ext cx="1002119" cy="10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DB7988-9060-04BF-0F5B-9B4748847130}"/>
              </a:ext>
            </a:extLst>
          </p:cNvPr>
          <p:cNvSpPr txBox="1"/>
          <p:nvPr/>
        </p:nvSpPr>
        <p:spPr>
          <a:xfrm>
            <a:off x="0" y="594242"/>
            <a:ext cx="1219199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effectLst/>
              </a:rPr>
              <a:t>The key aspect is, each surface, depending on what it is composed of, will interact differently with the incident radiation across all the wavelengths. </a:t>
            </a:r>
          </a:p>
          <a:p>
            <a:pPr algn="ctr"/>
            <a:r>
              <a:rPr lang="en-GB" sz="2400" b="1" i="0" dirty="0">
                <a:effectLst/>
              </a:rPr>
              <a:t>Each wavelength interacts differently with an object, depending on the chemical and biophysical properties of the surface feature.</a:t>
            </a:r>
          </a:p>
          <a:p>
            <a:pPr algn="ctr"/>
            <a:r>
              <a:rPr lang="en-GB" sz="2400" b="1" i="0" dirty="0">
                <a:effectLst/>
              </a:rPr>
              <a:t>The pattern of reflected energy across all the wavelengths is called the spectral reflectance.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BFFD6CC-E62A-CFEB-8E74-12108E96C8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5652" y="2617411"/>
            <a:ext cx="6067559" cy="379222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B7D17FE-32BA-7CAA-9E2F-4C9B7A83A8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25682" y="2673890"/>
            <a:ext cx="5500666" cy="379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4033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Spectral reflectance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pic>
        <p:nvPicPr>
          <p:cNvPr id="6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0614D1E0-3666-A693-931B-300513464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4" y="-236807"/>
            <a:ext cx="1002119" cy="10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DB7988-9060-04BF-0F5B-9B4748847130}"/>
              </a:ext>
            </a:extLst>
          </p:cNvPr>
          <p:cNvSpPr txBox="1"/>
          <p:nvPr/>
        </p:nvSpPr>
        <p:spPr>
          <a:xfrm>
            <a:off x="0" y="594242"/>
            <a:ext cx="121919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effectLst/>
              </a:rPr>
              <a:t>Because the composition of the feature affects the spectral reflectance, measuring the spectral reflectance can then be used to infer the composition / state of the object.</a:t>
            </a:r>
          </a:p>
          <a:p>
            <a:r>
              <a:rPr lang="en-GB" sz="2400" dirty="0"/>
              <a:t>For example, high absorption in spectral regions sensitive to water absorption indicate a higher presence of water content.</a:t>
            </a:r>
            <a:endParaRPr lang="en-GB" sz="2400" i="0" dirty="0">
              <a:effectLst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107B1B-BED4-B35B-3589-0616D1CBB9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5037" y="2534428"/>
            <a:ext cx="8216348" cy="348881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E1127BC-93ED-37FD-93B5-039336B65D6E}"/>
              </a:ext>
            </a:extLst>
          </p:cNvPr>
          <p:cNvSpPr txBox="1"/>
          <p:nvPr/>
        </p:nvSpPr>
        <p:spPr>
          <a:xfrm>
            <a:off x="1969324" y="6032925"/>
            <a:ext cx="837206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/>
              <a:t>Source: </a:t>
            </a:r>
            <a:r>
              <a:rPr lang="en-GB" sz="1200" dirty="0" err="1"/>
              <a:t>Caturegli</a:t>
            </a:r>
            <a:r>
              <a:rPr lang="en-GB" sz="1200" dirty="0"/>
              <a:t>, L., </a:t>
            </a:r>
            <a:r>
              <a:rPr lang="en-GB" sz="1200" dirty="0" err="1"/>
              <a:t>Matteoli</a:t>
            </a:r>
            <a:r>
              <a:rPr lang="en-GB" sz="1200" dirty="0"/>
              <a:t>, S., Gaetani, M., </a:t>
            </a:r>
            <a:r>
              <a:rPr lang="en-GB" sz="1200" dirty="0" err="1"/>
              <a:t>Grossi</a:t>
            </a:r>
            <a:r>
              <a:rPr lang="en-GB" sz="1200" dirty="0"/>
              <a:t>, N., Magni, S., Minelli, A., </a:t>
            </a:r>
            <a:r>
              <a:rPr lang="en-GB" sz="1200" dirty="0" err="1"/>
              <a:t>Corsini</a:t>
            </a:r>
            <a:r>
              <a:rPr lang="en-GB" sz="1200" dirty="0"/>
              <a:t>, G., </a:t>
            </a:r>
            <a:r>
              <a:rPr lang="en-GB" sz="1200" dirty="0" err="1"/>
              <a:t>Remorini</a:t>
            </a:r>
            <a:r>
              <a:rPr lang="en-GB" sz="1200" dirty="0"/>
              <a:t>, D. and </a:t>
            </a:r>
            <a:r>
              <a:rPr lang="en-GB" sz="1200" dirty="0" err="1"/>
              <a:t>Volterrani</a:t>
            </a:r>
            <a:r>
              <a:rPr lang="en-GB" sz="1200" dirty="0"/>
              <a:t>, M., 2020. Effects of water stress on spectral reflectance of bermudagrass. Scientific Reports, 10(1), p.15055.</a:t>
            </a:r>
          </a:p>
        </p:txBody>
      </p:sp>
    </p:spTree>
    <p:extLst>
      <p:ext uri="{BB962C8B-B14F-4D97-AF65-F5344CB8AC3E}">
        <p14:creationId xmlns:p14="http://schemas.microsoft.com/office/powerpoint/2010/main" val="1858590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12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Spectral reflectance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pic>
        <p:nvPicPr>
          <p:cNvPr id="6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0614D1E0-3666-A693-931B-300513464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4" y="-236807"/>
            <a:ext cx="1002119" cy="10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DB7988-9060-04BF-0F5B-9B4748847130}"/>
              </a:ext>
            </a:extLst>
          </p:cNvPr>
          <p:cNvSpPr txBox="1"/>
          <p:nvPr/>
        </p:nvSpPr>
        <p:spPr>
          <a:xfrm>
            <a:off x="231913" y="1581529"/>
            <a:ext cx="357808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effectLst/>
              </a:rPr>
              <a:t>By focussing on specific regions of the spectral reflectance curve, the properties of the feature can be inferred.  </a:t>
            </a:r>
          </a:p>
          <a:p>
            <a:endParaRPr lang="en-GB" sz="2400" dirty="0"/>
          </a:p>
          <a:p>
            <a:r>
              <a:rPr lang="en-GB" sz="2400" i="0" dirty="0">
                <a:effectLst/>
              </a:rPr>
              <a:t>Therefore, spectral regions are often selected for analysis purposes.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F7908F7-496E-DCF8-241E-FC6234152B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5815" y="623388"/>
            <a:ext cx="8181424" cy="5640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6255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13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Spectral bands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pic>
        <p:nvPicPr>
          <p:cNvPr id="6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0614D1E0-3666-A693-931B-300513464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4" y="-236807"/>
            <a:ext cx="1002119" cy="10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DB7988-9060-04BF-0F5B-9B4748847130}"/>
              </a:ext>
            </a:extLst>
          </p:cNvPr>
          <p:cNvSpPr txBox="1"/>
          <p:nvPr/>
        </p:nvSpPr>
        <p:spPr>
          <a:xfrm>
            <a:off x="232419" y="651972"/>
            <a:ext cx="117215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effectLst/>
              </a:rPr>
              <a:t>Satellites are designed to capture spectral reflectance from particular targeted wavelengths.</a:t>
            </a:r>
          </a:p>
          <a:p>
            <a:endParaRPr lang="en-GB" sz="2400" dirty="0"/>
          </a:p>
          <a:p>
            <a:r>
              <a:rPr lang="en-GB" sz="2400" i="0" dirty="0">
                <a:effectLst/>
              </a:rPr>
              <a:t>These discrete wavelength ranges are captured in targeted ‘spectral bands’</a:t>
            </a:r>
          </a:p>
          <a:p>
            <a:endParaRPr lang="en-GB" sz="2400" dirty="0"/>
          </a:p>
          <a:p>
            <a:r>
              <a:rPr lang="en-GB" sz="2400" i="0" dirty="0">
                <a:effectLst/>
              </a:rPr>
              <a:t>Satellite sensors either capture panchromatic, multi-spectral, or hyperspectral data.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A300A45-9483-679C-DDE8-0F72BA8FED0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28596"/>
          <a:stretch/>
        </p:blipFill>
        <p:spPr>
          <a:xfrm>
            <a:off x="928687" y="4071894"/>
            <a:ext cx="4577591" cy="194307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D9F214C-616A-3BAC-4FAD-AC5E9F533A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7972" y="2681898"/>
            <a:ext cx="3889570" cy="365753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1B2F950-749E-B55A-0AE4-7904F818D7C2}"/>
              </a:ext>
            </a:extLst>
          </p:cNvPr>
          <p:cNvSpPr/>
          <p:nvPr/>
        </p:nvSpPr>
        <p:spPr>
          <a:xfrm>
            <a:off x="2199861" y="3296290"/>
            <a:ext cx="3306417" cy="646043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95000"/>
                  <a:lumOff val="5000"/>
                </a:schemeClr>
              </a:gs>
              <a:gs pos="50000">
                <a:schemeClr val="bg2">
                  <a:lumMod val="50000"/>
                </a:schemeClr>
              </a:gs>
              <a:gs pos="100000">
                <a:schemeClr val="bg1">
                  <a:lumMod val="95000"/>
                </a:schemeClr>
              </a:gs>
            </a:gsLst>
            <a:lin ang="16200000" scaled="1"/>
            <a:tileRect/>
          </a:gra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1 Band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8521E3C-128B-6699-A510-FC438EB01DD4}"/>
              </a:ext>
            </a:extLst>
          </p:cNvPr>
          <p:cNvSpPr txBox="1"/>
          <p:nvPr/>
        </p:nvSpPr>
        <p:spPr>
          <a:xfrm>
            <a:off x="809882" y="3457728"/>
            <a:ext cx="1389979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500" b="1" i="0" dirty="0">
                <a:effectLst/>
              </a:rPr>
              <a:t>Panchromatic</a:t>
            </a:r>
            <a:endParaRPr lang="en-GB" sz="1500" b="1" dirty="0"/>
          </a:p>
        </p:txBody>
      </p:sp>
    </p:spTree>
    <p:extLst>
      <p:ext uri="{BB962C8B-B14F-4D97-AF65-F5344CB8AC3E}">
        <p14:creationId xmlns:p14="http://schemas.microsoft.com/office/powerpoint/2010/main" val="6953539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14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Spectral bands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pic>
        <p:nvPicPr>
          <p:cNvPr id="6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0614D1E0-3666-A693-931B-300513464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4" y="-236807"/>
            <a:ext cx="1002119" cy="10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DB7988-9060-04BF-0F5B-9B4748847130}"/>
              </a:ext>
            </a:extLst>
          </p:cNvPr>
          <p:cNvSpPr txBox="1"/>
          <p:nvPr/>
        </p:nvSpPr>
        <p:spPr>
          <a:xfrm>
            <a:off x="232419" y="765312"/>
            <a:ext cx="117215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effectLst/>
              </a:rPr>
              <a:t>Due to atmospheric absorption of certain wavelengths, the multi-spectral bands of spaceborne sensors (for Earth Observation) are targeted to transmission </a:t>
            </a:r>
            <a:r>
              <a:rPr lang="en-GB" sz="2400" dirty="0"/>
              <a:t>windows:</a:t>
            </a:r>
            <a:endParaRPr lang="en-GB" sz="2400" i="0" dirty="0">
              <a:effectLst/>
            </a:endParaRPr>
          </a:p>
        </p:txBody>
      </p:sp>
      <p:pic>
        <p:nvPicPr>
          <p:cNvPr id="4098" name="Picture 2" descr="Multispectral Imaging From Space The Nature Of Geographic, 60% OFF">
            <a:extLst>
              <a:ext uri="{FF2B5EF4-FFF2-40B4-BE49-F238E27FC236}">
                <a16:creationId xmlns:a16="http://schemas.microsoft.com/office/drawing/2014/main" id="{A3A9921E-9256-1725-A7EB-72B964EC7E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666" y="1698000"/>
            <a:ext cx="9332843" cy="4666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D486464-DF41-47FC-C460-4554FE6951F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66355"/>
          <a:stretch/>
        </p:blipFill>
        <p:spPr>
          <a:xfrm>
            <a:off x="99898" y="2090535"/>
            <a:ext cx="2012760" cy="388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2992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15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Spectral bands - </a:t>
            </a:r>
            <a:r>
              <a:rPr lang="en-GB" b="1" dirty="0" err="1"/>
              <a:t>rasters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pic>
        <p:nvPicPr>
          <p:cNvPr id="6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0614D1E0-3666-A693-931B-300513464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4" y="-236807"/>
            <a:ext cx="1002119" cy="10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DB7988-9060-04BF-0F5B-9B4748847130}"/>
              </a:ext>
            </a:extLst>
          </p:cNvPr>
          <p:cNvSpPr txBox="1"/>
          <p:nvPr/>
        </p:nvSpPr>
        <p:spPr>
          <a:xfrm>
            <a:off x="232419" y="765312"/>
            <a:ext cx="117215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i="0" dirty="0">
                <a:effectLst/>
              </a:rPr>
              <a:t>Each spectral band is recorded in a unique raster. The intensity of the reflection is recorded in the Digital Number (DN) of the raster.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i="0" dirty="0">
              <a:effectLst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i="0" dirty="0">
                <a:effectLst/>
              </a:rPr>
              <a:t>Multiple </a:t>
            </a:r>
            <a:r>
              <a:rPr lang="en-GB" sz="2400" dirty="0"/>
              <a:t>bands (from a multi-spectral sensor) can be stored in a single raster file, called a multi-band raster.</a:t>
            </a:r>
          </a:p>
          <a:p>
            <a:endParaRPr lang="en-GB" sz="2400" i="0" dirty="0">
              <a:effectLst/>
            </a:endParaRPr>
          </a:p>
          <a:p>
            <a:endParaRPr lang="en-GB" sz="2400" i="0" dirty="0">
              <a:effectLst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9FDB5B-90DB-EE47-AB3B-B014651365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6658" y="2694056"/>
            <a:ext cx="4527309" cy="267765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69CB619-0730-4931-8B33-B72BE3FFF2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2419" y="3272879"/>
            <a:ext cx="3897946" cy="2528982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C4FA8CB-E53E-A89D-01D4-F5E78BDF1E85}"/>
              </a:ext>
            </a:extLst>
          </p:cNvPr>
          <p:cNvSpPr/>
          <p:nvPr/>
        </p:nvSpPr>
        <p:spPr>
          <a:xfrm>
            <a:off x="1563756" y="3298291"/>
            <a:ext cx="2566609" cy="2478157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3C0FF93-5189-4B5E-C38D-D538C410ED61}"/>
              </a:ext>
            </a:extLst>
          </p:cNvPr>
          <p:cNvSpPr/>
          <p:nvPr/>
        </p:nvSpPr>
        <p:spPr>
          <a:xfrm>
            <a:off x="8103703" y="4039510"/>
            <a:ext cx="2855845" cy="1679345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F84DB00-4D70-C95D-58C1-6CDFDBF8823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097" y="2975127"/>
            <a:ext cx="2884377" cy="245964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5DFBF8C-8A19-D91D-ACEE-633E7F3D7098}"/>
              </a:ext>
            </a:extLst>
          </p:cNvPr>
          <p:cNvSpPr txBox="1"/>
          <p:nvPr/>
        </p:nvSpPr>
        <p:spPr>
          <a:xfrm>
            <a:off x="3387600" y="5453282"/>
            <a:ext cx="272943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Illustrative </a:t>
            </a:r>
            <a:r>
              <a:rPr lang="en-GB" sz="1800" dirty="0"/>
              <a:t>raster grid with digital numbers (DNs)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1096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16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Spectral bands - Composites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pic>
        <p:nvPicPr>
          <p:cNvPr id="6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0614D1E0-3666-A693-931B-300513464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4" y="-236807"/>
            <a:ext cx="1002119" cy="10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DB7988-9060-04BF-0F5B-9B4748847130}"/>
              </a:ext>
            </a:extLst>
          </p:cNvPr>
          <p:cNvSpPr txBox="1"/>
          <p:nvPr/>
        </p:nvSpPr>
        <p:spPr>
          <a:xfrm>
            <a:off x="232419" y="765312"/>
            <a:ext cx="117215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These individual bands can then be displayed together to make a composite image.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 computer will display a ‘colour’ depending on the unique </a:t>
            </a:r>
            <a:r>
              <a:rPr lang="en-GB" sz="2400" dirty="0" err="1"/>
              <a:t>combinaton</a:t>
            </a:r>
            <a:r>
              <a:rPr lang="en-GB" sz="2400" dirty="0"/>
              <a:t> of the intensities of the three channels of Red Green and Blue.</a:t>
            </a:r>
          </a:p>
          <a:p>
            <a:endParaRPr lang="en-GB" sz="2400" i="0" dirty="0">
              <a:effectLst/>
            </a:endParaRPr>
          </a:p>
          <a:p>
            <a:endParaRPr lang="en-GB" sz="2400" i="0" dirty="0">
              <a:effectLst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861278F-B968-D51B-31D2-4A026A9967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793" y="3553928"/>
            <a:ext cx="3159823" cy="289690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35B7774-72A9-B35B-DDE4-77DD118867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6658" y="2694056"/>
            <a:ext cx="4527309" cy="267765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F8B636C-78E0-DD8C-3838-D970CAF181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2419" y="3272879"/>
            <a:ext cx="3897946" cy="252898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B3E1910-A189-2CF2-3D6C-D09BD0C54F3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6823" y="2420419"/>
            <a:ext cx="1049197" cy="104919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0D60BE-01F1-25C3-5B73-6AB63FAFE0C2}"/>
              </a:ext>
            </a:extLst>
          </p:cNvPr>
          <p:cNvSpPr txBox="1"/>
          <p:nvPr/>
        </p:nvSpPr>
        <p:spPr>
          <a:xfrm>
            <a:off x="8321044" y="5416541"/>
            <a:ext cx="272943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Example RGB ‘true-colour’ composite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3E5E9A-AF49-7D40-7CB5-3232E46E3417}"/>
              </a:ext>
            </a:extLst>
          </p:cNvPr>
          <p:cNvSpPr txBox="1"/>
          <p:nvPr/>
        </p:nvSpPr>
        <p:spPr>
          <a:xfrm>
            <a:off x="1582314" y="5354773"/>
            <a:ext cx="272943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Example ‘false-colour’ composite</a:t>
            </a:r>
          </a:p>
        </p:txBody>
      </p:sp>
    </p:spTree>
    <p:extLst>
      <p:ext uri="{BB962C8B-B14F-4D97-AF65-F5344CB8AC3E}">
        <p14:creationId xmlns:p14="http://schemas.microsoft.com/office/powerpoint/2010/main" val="26746902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17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Spectral bands - Composites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pic>
        <p:nvPicPr>
          <p:cNvPr id="6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0614D1E0-3666-A693-931B-300513464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4" y="-236807"/>
            <a:ext cx="1002119" cy="10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DB7988-9060-04BF-0F5B-9B4748847130}"/>
              </a:ext>
            </a:extLst>
          </p:cNvPr>
          <p:cNvSpPr txBox="1"/>
          <p:nvPr/>
        </p:nvSpPr>
        <p:spPr>
          <a:xfrm>
            <a:off x="232419" y="604310"/>
            <a:ext cx="648643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When Red, Green, and Blue spectral data is displayed using the corresponding R,G,B channels, this is called a ‘True colour composite’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When any other combination is used, this is called a ‘false colour composite’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These can be used to emphasise different spectral qualities.</a:t>
            </a:r>
            <a:endParaRPr lang="en-GB" sz="2400" i="0" dirty="0">
              <a:effectLst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F8B636C-78E0-DD8C-3838-D970CAF181B1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32419" y="3272879"/>
            <a:ext cx="3897946" cy="252898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2573FDB-63FC-9D7B-07AE-822861FEF550}"/>
              </a:ext>
            </a:extLst>
          </p:cNvPr>
          <p:cNvSpPr txBox="1"/>
          <p:nvPr/>
        </p:nvSpPr>
        <p:spPr>
          <a:xfrm>
            <a:off x="1582314" y="5354773"/>
            <a:ext cx="272943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Example ‘false-colour’ composite</a:t>
            </a:r>
          </a:p>
        </p:txBody>
      </p:sp>
      <p:pic>
        <p:nvPicPr>
          <p:cNvPr id="1026" name="Picture 2" descr="Sentinel 2 Natural Color">
            <a:extLst>
              <a:ext uri="{FF2B5EF4-FFF2-40B4-BE49-F238E27FC236}">
                <a16:creationId xmlns:a16="http://schemas.microsoft.com/office/drawing/2014/main" id="{F6CC2619-22F2-9AB7-BACD-F788292DB8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852" y="382910"/>
            <a:ext cx="3704576" cy="185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ntinel 2 Color Infrared">
            <a:extLst>
              <a:ext uri="{FF2B5EF4-FFF2-40B4-BE49-F238E27FC236}">
                <a16:creationId xmlns:a16="http://schemas.microsoft.com/office/drawing/2014/main" id="{F9C54E88-1343-431C-CC97-24AFB84844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5739" y="2367786"/>
            <a:ext cx="3704576" cy="185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FA961D5F-4F44-3C58-DBA0-ED6C05C803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364198" y="3313649"/>
            <a:ext cx="3717708" cy="1861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EA6F0B1-C84A-2892-5720-189E48E666A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06130" y="4604217"/>
            <a:ext cx="3723794" cy="186189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4A120A6-71DA-3107-F3CE-7408946DC30D}"/>
              </a:ext>
            </a:extLst>
          </p:cNvPr>
          <p:cNvSpPr txBox="1"/>
          <p:nvPr/>
        </p:nvSpPr>
        <p:spPr>
          <a:xfrm>
            <a:off x="10423428" y="516997"/>
            <a:ext cx="1629409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Natural ‘True Colour’ (B4, B3, B2)</a:t>
            </a:r>
          </a:p>
          <a:p>
            <a:r>
              <a:rPr lang="en-GB" sz="1100" dirty="0"/>
              <a:t>Same as the human eye.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8B1FD64-57E5-733A-E2D4-A171930E724F}"/>
              </a:ext>
            </a:extLst>
          </p:cNvPr>
          <p:cNvSpPr txBox="1"/>
          <p:nvPr/>
        </p:nvSpPr>
        <p:spPr>
          <a:xfrm>
            <a:off x="6467062" y="2431844"/>
            <a:ext cx="190446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100" dirty="0"/>
              <a:t>Colour Infrared ‘False colour composite (B8, B4, B3)</a:t>
            </a:r>
          </a:p>
          <a:p>
            <a:pPr algn="r"/>
            <a:r>
              <a:rPr lang="en-GB" sz="1100" dirty="0"/>
              <a:t>Emphasises vegetation abundance – deeper red.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06FF5D8-A784-138A-2D12-EE939EA7D628}"/>
              </a:ext>
            </a:extLst>
          </p:cNvPr>
          <p:cNvSpPr txBox="1"/>
          <p:nvPr/>
        </p:nvSpPr>
        <p:spPr>
          <a:xfrm>
            <a:off x="6467062" y="5555422"/>
            <a:ext cx="1812784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100" dirty="0"/>
              <a:t>Geology  ‘False colour composite’ (B12, B11, B2)</a:t>
            </a:r>
          </a:p>
          <a:p>
            <a:pPr algn="r"/>
            <a:r>
              <a:rPr lang="en-GB" sz="1100" dirty="0"/>
              <a:t>Variations in SWIR bands emphasis geological features.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3340F02-4B04-4DD8-CA27-BA871E630735}"/>
              </a:ext>
            </a:extLst>
          </p:cNvPr>
          <p:cNvSpPr txBox="1"/>
          <p:nvPr/>
        </p:nvSpPr>
        <p:spPr>
          <a:xfrm>
            <a:off x="4471530" y="5175546"/>
            <a:ext cx="1812784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Agriculture  ‘False colour composite’ (B11, B8, B2)</a:t>
            </a:r>
          </a:p>
          <a:p>
            <a:r>
              <a:rPr lang="en-GB" sz="1100" dirty="0"/>
              <a:t>SWIR and NIR present to show variations in vegetation stress / health</a:t>
            </a:r>
          </a:p>
        </p:txBody>
      </p:sp>
    </p:spTree>
    <p:extLst>
      <p:ext uri="{BB962C8B-B14F-4D97-AF65-F5344CB8AC3E}">
        <p14:creationId xmlns:p14="http://schemas.microsoft.com/office/powerpoint/2010/main" val="13732848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18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Spectral bands - Indices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pic>
        <p:nvPicPr>
          <p:cNvPr id="6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0614D1E0-3666-A693-931B-300513464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4" y="-236807"/>
            <a:ext cx="1002119" cy="10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DB7988-9060-04BF-0F5B-9B4748847130}"/>
              </a:ext>
            </a:extLst>
          </p:cNvPr>
          <p:cNvSpPr txBox="1"/>
          <p:nvPr/>
        </p:nvSpPr>
        <p:spPr>
          <a:xfrm>
            <a:off x="232419" y="604310"/>
            <a:ext cx="1170779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As well as displaying spectral bands to allow for visual interpretation of variations, bands can be combined to target specific band relationships.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i="0" dirty="0">
              <a:effectLst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One common index is the Normalised Difference Infrared Index (NDVI) which emphasises the difference between cell structure (NIR) and chlorophyll content (Red) </a:t>
            </a:r>
            <a:endParaRPr lang="en-GB" sz="2400" i="0" dirty="0">
              <a:effectLst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06FF5D8-A784-138A-2D12-EE939EA7D628}"/>
              </a:ext>
            </a:extLst>
          </p:cNvPr>
          <p:cNvSpPr txBox="1"/>
          <p:nvPr/>
        </p:nvSpPr>
        <p:spPr>
          <a:xfrm>
            <a:off x="3041374" y="2578225"/>
            <a:ext cx="358471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i="1" dirty="0"/>
              <a:t>NDVI = (NIR – RED) / (NIR + RED)</a:t>
            </a:r>
          </a:p>
        </p:txBody>
      </p:sp>
      <p:pic>
        <p:nvPicPr>
          <p:cNvPr id="2050" name="Picture 2" descr="What's the matter with NDVI? You are!">
            <a:extLst>
              <a:ext uri="{FF2B5EF4-FFF2-40B4-BE49-F238E27FC236}">
                <a16:creationId xmlns:a16="http://schemas.microsoft.com/office/drawing/2014/main" id="{134F9638-DADD-1689-CBFF-226C0429DE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7" t="9981" r="3011" b="7655"/>
          <a:stretch/>
        </p:blipFill>
        <p:spPr bwMode="auto">
          <a:xfrm>
            <a:off x="2983492" y="3066413"/>
            <a:ext cx="3709440" cy="244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3D8B640C-928B-0263-7F7D-9C50F00651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1391600"/>
              </p:ext>
            </p:extLst>
          </p:nvPr>
        </p:nvGraphicFramePr>
        <p:xfrm>
          <a:off x="7031447" y="2777378"/>
          <a:ext cx="4723232" cy="193899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95345">
                  <a:extLst>
                    <a:ext uri="{9D8B030D-6E8A-4147-A177-3AD203B41FA5}">
                      <a16:colId xmlns:a16="http://schemas.microsoft.com/office/drawing/2014/main" val="2541320044"/>
                    </a:ext>
                  </a:extLst>
                </a:gridCol>
                <a:gridCol w="874075">
                  <a:extLst>
                    <a:ext uri="{9D8B030D-6E8A-4147-A177-3AD203B41FA5}">
                      <a16:colId xmlns:a16="http://schemas.microsoft.com/office/drawing/2014/main" val="2684582193"/>
                    </a:ext>
                  </a:extLst>
                </a:gridCol>
                <a:gridCol w="684604">
                  <a:extLst>
                    <a:ext uri="{9D8B030D-6E8A-4147-A177-3AD203B41FA5}">
                      <a16:colId xmlns:a16="http://schemas.microsoft.com/office/drawing/2014/main" val="1813372676"/>
                    </a:ext>
                  </a:extLst>
                </a:gridCol>
                <a:gridCol w="684604">
                  <a:extLst>
                    <a:ext uri="{9D8B030D-6E8A-4147-A177-3AD203B41FA5}">
                      <a16:colId xmlns:a16="http://schemas.microsoft.com/office/drawing/2014/main" val="501159277"/>
                    </a:ext>
                  </a:extLst>
                </a:gridCol>
                <a:gridCol w="684604">
                  <a:extLst>
                    <a:ext uri="{9D8B030D-6E8A-4147-A177-3AD203B41FA5}">
                      <a16:colId xmlns:a16="http://schemas.microsoft.com/office/drawing/2014/main" val="3296421861"/>
                    </a:ext>
                  </a:extLst>
                </a:gridCol>
              </a:tblGrid>
              <a:tr h="48474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Feature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GREEN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NIR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NDVI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8843160"/>
                  </a:ext>
                </a:extLst>
              </a:tr>
              <a:tr h="48474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Healthy Plant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0.81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5022510"/>
                  </a:ext>
                </a:extLst>
              </a:tr>
              <a:tr h="48474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Unhealthy plant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0.52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86598288"/>
                  </a:ext>
                </a:extLst>
              </a:tr>
              <a:tr h="48474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Soil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0.02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15332139"/>
                  </a:ext>
                </a:extLst>
              </a:tr>
            </a:tbl>
          </a:graphicData>
        </a:graphic>
      </p:graphicFrame>
      <p:pic>
        <p:nvPicPr>
          <p:cNvPr id="2052" name="Picture 4" descr="ndvi example">
            <a:extLst>
              <a:ext uri="{FF2B5EF4-FFF2-40B4-BE49-F238E27FC236}">
                <a16:creationId xmlns:a16="http://schemas.microsoft.com/office/drawing/2014/main" id="{33675CF2-666B-A615-1327-443CCBBA6A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23" y="2785047"/>
            <a:ext cx="2752586" cy="3059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NDVI FAQs: Frequently Asked Questions About The Index">
            <a:extLst>
              <a:ext uri="{FF2B5EF4-FFF2-40B4-BE49-F238E27FC236}">
                <a16:creationId xmlns:a16="http://schemas.microsoft.com/office/drawing/2014/main" id="{635C70DA-9C94-0AF8-81CE-E74DDD48FC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43"/>
          <a:stretch/>
        </p:blipFill>
        <p:spPr bwMode="auto">
          <a:xfrm>
            <a:off x="7432116" y="4805080"/>
            <a:ext cx="3550832" cy="1661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5623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19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Spectral bands - Indices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pic>
        <p:nvPicPr>
          <p:cNvPr id="6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0614D1E0-3666-A693-931B-300513464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204" y="-236807"/>
            <a:ext cx="1002119" cy="1002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DB7988-9060-04BF-0F5B-9B4748847130}"/>
              </a:ext>
            </a:extLst>
          </p:cNvPr>
          <p:cNvSpPr txBox="1"/>
          <p:nvPr/>
        </p:nvSpPr>
        <p:spPr>
          <a:xfrm>
            <a:off x="105146" y="1180329"/>
            <a:ext cx="51082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There are hundreds of indices available, all tailored to specific applications and specific bands (from various remote sensors).</a:t>
            </a:r>
          </a:p>
        </p:txBody>
      </p:sp>
      <p:pic>
        <p:nvPicPr>
          <p:cNvPr id="3074" name="Picture 2" descr="What is the difference between NDVI NDBI NDWI NDMI ?">
            <a:extLst>
              <a:ext uri="{FF2B5EF4-FFF2-40B4-BE49-F238E27FC236}">
                <a16:creationId xmlns:a16="http://schemas.microsoft.com/office/drawing/2014/main" id="{0AE076C6-D49B-1088-A6CF-7220B5A1EB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6011" y="369332"/>
            <a:ext cx="6925989" cy="4896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Vegetation indices derived from ESA Sentinel-2 satellite mission. |  Download Scientific Diagram">
            <a:extLst>
              <a:ext uri="{FF2B5EF4-FFF2-40B4-BE49-F238E27FC236}">
                <a16:creationId xmlns:a16="http://schemas.microsoft.com/office/drawing/2014/main" id="{DCF53BFC-9A2B-34B1-750C-B5C20C1C7D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9" y="3297804"/>
            <a:ext cx="6136276" cy="319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2D624D7-BA18-CEE2-89F2-872648FDEC88}"/>
              </a:ext>
            </a:extLst>
          </p:cNvPr>
          <p:cNvSpPr txBox="1"/>
          <p:nvPr/>
        </p:nvSpPr>
        <p:spPr>
          <a:xfrm>
            <a:off x="7025239" y="3650199"/>
            <a:ext cx="4649926" cy="147732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1800" i="1" dirty="0"/>
              <a:t>NDWI: Normalised Difference Wetness Index</a:t>
            </a:r>
          </a:p>
          <a:p>
            <a:endParaRPr lang="en-GB" sz="1800" i="1" dirty="0"/>
          </a:p>
          <a:p>
            <a:r>
              <a:rPr lang="en-GB" sz="1800" i="1" dirty="0">
                <a:effectLst/>
              </a:rPr>
              <a:t>NDBI: Normalised Difference Built Index</a:t>
            </a:r>
          </a:p>
          <a:p>
            <a:endParaRPr lang="en-GB" sz="1800" i="1" dirty="0">
              <a:effectLst/>
            </a:endParaRPr>
          </a:p>
          <a:p>
            <a:r>
              <a:rPr lang="en-GB" sz="1800" i="1" dirty="0"/>
              <a:t>NDMI: Normalised Difference Moisture Index</a:t>
            </a:r>
            <a:endParaRPr lang="en-GB" sz="1800" i="1" dirty="0">
              <a:effectLst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17E3B7-849C-0A40-5517-2808AC464DBC}"/>
              </a:ext>
            </a:extLst>
          </p:cNvPr>
          <p:cNvSpPr txBox="1"/>
          <p:nvPr/>
        </p:nvSpPr>
        <p:spPr>
          <a:xfrm>
            <a:off x="6290607" y="5773376"/>
            <a:ext cx="552370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Source: </a:t>
            </a:r>
            <a:r>
              <a:rPr lang="en-GB" sz="1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Marcelli</a:t>
            </a: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Mattioli, W., </a:t>
            </a:r>
            <a:r>
              <a:rPr lang="en-GB" sz="1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Puletti</a:t>
            </a: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</a:t>
            </a:r>
            <a:r>
              <a:rPr lang="en-GB" sz="1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Chianucci</a:t>
            </a: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F., </a:t>
            </a:r>
            <a:r>
              <a:rPr lang="en-GB" sz="1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Gianelle</a:t>
            </a: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D., </a:t>
            </a:r>
            <a:r>
              <a:rPr lang="en-GB" sz="1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Grotti</a:t>
            </a: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</a:t>
            </a:r>
            <a:r>
              <a:rPr lang="en-GB" sz="1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Chirici</a:t>
            </a: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G., D'Amico, G., </a:t>
            </a:r>
            <a:r>
              <a:rPr lang="en-GB" sz="1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Francini</a:t>
            </a: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</a:t>
            </a:r>
            <a:r>
              <a:rPr lang="en-GB" sz="1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Travaglini</a:t>
            </a: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 and </a:t>
            </a:r>
            <a:r>
              <a:rPr lang="en-GB" sz="1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Fattorini</a:t>
            </a: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L., 2020. Large-scale two-phase estimation of wood production by poplar plantations exploiting Sentinel-2 data as auxiliary information. </a:t>
            </a:r>
            <a:r>
              <a:rPr lang="en-GB" sz="10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Silva </a:t>
            </a:r>
            <a:r>
              <a:rPr lang="en-GB" sz="1000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Fennica</a:t>
            </a: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0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54</a:t>
            </a: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(2).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545577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20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Temporal resolution: Dynamic landscapes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38D9A2-E837-38A6-3661-9757685A3A59}"/>
              </a:ext>
            </a:extLst>
          </p:cNvPr>
          <p:cNvSpPr txBox="1"/>
          <p:nvPr/>
        </p:nvSpPr>
        <p:spPr>
          <a:xfrm>
            <a:off x="3379304" y="594242"/>
            <a:ext cx="83250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effectLst/>
              </a:rPr>
              <a:t>Capturing a single scene can allow the user to interpret the situation at the time of capture</a:t>
            </a:r>
          </a:p>
          <a:p>
            <a:endParaRPr lang="en-GB" sz="2400" dirty="0"/>
          </a:p>
          <a:p>
            <a:r>
              <a:rPr lang="en-GB" sz="2400" i="0" dirty="0">
                <a:effectLst/>
              </a:rPr>
              <a:t>However, landscapes are dynamic, and elements of them change at differing time scales, from annually, to hourly</a:t>
            </a:r>
          </a:p>
          <a:p>
            <a:endParaRPr lang="en-GB" sz="2400" dirty="0"/>
          </a:p>
          <a:p>
            <a:r>
              <a:rPr lang="en-GB" sz="2400" i="0" dirty="0">
                <a:effectLst/>
              </a:rPr>
              <a:t>A single scene may not represent the complete temporal dynamics of a landscape, and therefore, to understand the true temporal profile, more than one image in time is required.</a:t>
            </a:r>
          </a:p>
          <a:p>
            <a:endParaRPr lang="en-GB" sz="2400" dirty="0"/>
          </a:p>
          <a:p>
            <a:r>
              <a:rPr lang="en-GB" sz="2400" i="0" dirty="0">
                <a:effectLst/>
              </a:rPr>
              <a:t>Using multiple images </a:t>
            </a:r>
            <a:r>
              <a:rPr lang="en-GB" sz="2400" dirty="0"/>
              <a:t>across time allows the user to determine ‘natural’ temporal patterns, as well as deviations away from this.</a:t>
            </a:r>
          </a:p>
          <a:p>
            <a:endParaRPr lang="en-GB" sz="2400" b="1" i="0" dirty="0">
              <a:effectLst/>
            </a:endParaRPr>
          </a:p>
          <a:p>
            <a:r>
              <a:rPr lang="en-GB" sz="2400" dirty="0"/>
              <a:t>This is the process of temporal monitoring.</a:t>
            </a:r>
            <a:endParaRPr lang="en-GB" sz="2400" i="0" dirty="0">
              <a:effectLst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B354A5-7A25-ADDA-5FBD-557C274733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418" y="22554"/>
            <a:ext cx="426340" cy="42634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FD01972-EFC0-50FE-A17F-3CBEFD51E61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29" r="11429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579910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21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Temporal resolution: Revisit period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38D9A2-E837-38A6-3661-9757685A3A59}"/>
              </a:ext>
            </a:extLst>
          </p:cNvPr>
          <p:cNvSpPr txBox="1"/>
          <p:nvPr/>
        </p:nvSpPr>
        <p:spPr>
          <a:xfrm>
            <a:off x="3379304" y="594242"/>
            <a:ext cx="832507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effectLst/>
              </a:rPr>
              <a:t>The rate of change of some environmental impacts is accelerating</a:t>
            </a:r>
          </a:p>
          <a:p>
            <a:endParaRPr lang="en-GB" sz="2400" dirty="0"/>
          </a:p>
          <a:p>
            <a:r>
              <a:rPr lang="en-GB" sz="2400" i="0" dirty="0">
                <a:effectLst/>
              </a:rPr>
              <a:t>Therefore, there is a growing pressure for rapid monitoring, and current data</a:t>
            </a:r>
            <a:r>
              <a:rPr lang="en-GB" sz="2400" dirty="0"/>
              <a:t>.</a:t>
            </a:r>
          </a:p>
          <a:p>
            <a:endParaRPr lang="en-GB" sz="2400" i="0" dirty="0">
              <a:effectLst/>
            </a:endParaRPr>
          </a:p>
          <a:p>
            <a:r>
              <a:rPr lang="en-GB" sz="2400" dirty="0"/>
              <a:t>Sensors are required to observe locations at a frequent and regular interval to allow for consistent monitoring.</a:t>
            </a:r>
          </a:p>
          <a:p>
            <a:endParaRPr lang="en-GB" sz="2400" i="0" dirty="0">
              <a:effectLst/>
            </a:endParaRPr>
          </a:p>
          <a:p>
            <a:r>
              <a:rPr lang="en-GB" sz="2400" dirty="0"/>
              <a:t>The orbital height and path of the satellite (sun-synchronous orbit) determines the duration between each overpass of the same location of the Earth’s surface.</a:t>
            </a:r>
          </a:p>
          <a:p>
            <a:endParaRPr lang="en-GB" sz="2400" i="0" dirty="0">
              <a:effectLst/>
            </a:endParaRPr>
          </a:p>
          <a:p>
            <a:r>
              <a:rPr lang="en-GB" sz="2400" dirty="0"/>
              <a:t>This interval time is called the </a:t>
            </a:r>
            <a:r>
              <a:rPr lang="en-GB" sz="2400" b="1" i="1" dirty="0"/>
              <a:t>Revisit Period</a:t>
            </a:r>
            <a:r>
              <a:rPr lang="en-GB" sz="2400" dirty="0"/>
              <a:t>.</a:t>
            </a:r>
            <a:endParaRPr lang="en-GB" sz="2400" i="0" dirty="0">
              <a:effectLst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B354A5-7A25-ADDA-5FBD-557C274733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418" y="22554"/>
            <a:ext cx="426340" cy="42634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FD01972-EFC0-50FE-A17F-3CBEFD51E61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8" b="598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43260E-B40A-A6B5-7DB5-6F653BD542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67" y="738664"/>
            <a:ext cx="2562797" cy="1620223"/>
          </a:xfrm>
          <a:prstGeom prst="rect">
            <a:avLst/>
          </a:prstGeom>
        </p:spPr>
      </p:pic>
      <p:pic>
        <p:nvPicPr>
          <p:cNvPr id="11" name="Picture 2" descr="ESA - Polar and Sun-synchronous orbit">
            <a:extLst>
              <a:ext uri="{FF2B5EF4-FFF2-40B4-BE49-F238E27FC236}">
                <a16:creationId xmlns:a16="http://schemas.microsoft.com/office/drawing/2014/main" id="{6705A7E6-58A1-E5C1-0A80-1FFCF17196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0139" y="4350208"/>
            <a:ext cx="2569454" cy="2115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40101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22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Temporal resolution: Revisit time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38D9A2-E837-38A6-3661-9757685A3A59}"/>
              </a:ext>
            </a:extLst>
          </p:cNvPr>
          <p:cNvSpPr txBox="1"/>
          <p:nvPr/>
        </p:nvSpPr>
        <p:spPr>
          <a:xfrm>
            <a:off x="212035" y="1203842"/>
            <a:ext cx="329979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effectLst/>
              </a:rPr>
              <a:t>The </a:t>
            </a:r>
            <a:r>
              <a:rPr lang="en-GB" sz="2400" b="1" i="0" dirty="0">
                <a:effectLst/>
              </a:rPr>
              <a:t>revisit</a:t>
            </a:r>
            <a:r>
              <a:rPr lang="en-GB" sz="2400" i="0" dirty="0">
                <a:effectLst/>
              </a:rPr>
              <a:t> / </a:t>
            </a:r>
            <a:r>
              <a:rPr lang="en-GB" sz="2400" b="1" i="0" dirty="0">
                <a:effectLst/>
              </a:rPr>
              <a:t>observation</a:t>
            </a:r>
            <a:r>
              <a:rPr lang="en-GB" sz="2400" i="0" dirty="0">
                <a:effectLst/>
              </a:rPr>
              <a:t> </a:t>
            </a:r>
            <a:r>
              <a:rPr lang="en-GB" sz="2400" b="1" i="0" dirty="0">
                <a:effectLst/>
              </a:rPr>
              <a:t>time (time at which overpass occurs)</a:t>
            </a:r>
            <a:r>
              <a:rPr lang="en-GB" sz="2400" i="0" dirty="0">
                <a:effectLst/>
              </a:rPr>
              <a:t> for optical sensors is usually designed to be around midday to increase the illumination conditions and reduce the impact of changes in illuminations conditions between images.</a:t>
            </a:r>
          </a:p>
          <a:p>
            <a:r>
              <a:rPr lang="en-GB" sz="2400" dirty="0"/>
              <a:t>Radar sensors do not require solar irradiance.</a:t>
            </a:r>
            <a:r>
              <a:rPr lang="en-GB" sz="2400" i="0" dirty="0">
                <a:effectLst/>
              </a:rPr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B354A5-7A25-ADDA-5FBD-557C274733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418" y="22554"/>
            <a:ext cx="426340" cy="42634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53E5765-B0A3-C3EA-2CA7-2336E5B75A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7599" y="748748"/>
            <a:ext cx="8514577" cy="5611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9048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23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Synchronised orbits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38D9A2-E837-38A6-3661-9757685A3A59}"/>
              </a:ext>
            </a:extLst>
          </p:cNvPr>
          <p:cNvSpPr txBox="1"/>
          <p:nvPr/>
        </p:nvSpPr>
        <p:spPr>
          <a:xfrm>
            <a:off x="291548" y="594242"/>
            <a:ext cx="114128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effectLst/>
              </a:rPr>
              <a:t>Some providers put multiple sensors into synchronised orbits to reduce the overall revisit time for that sensor type.</a:t>
            </a:r>
            <a:endParaRPr lang="en-GB" sz="2400" dirty="0"/>
          </a:p>
          <a:p>
            <a:r>
              <a:rPr lang="en-GB" sz="2400" i="0" dirty="0">
                <a:effectLst/>
              </a:rPr>
              <a:t>For example, ESA’s Sentinel-2 program uses two identical sensors, each with an individual revisit period of 10 days, but when combined, the revisit period is reduced to 5 days.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B354A5-7A25-ADDA-5FBD-557C274733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5418" y="22554"/>
            <a:ext cx="426340" cy="426340"/>
          </a:xfrm>
          <a:prstGeom prst="rect">
            <a:avLst/>
          </a:prstGeom>
        </p:spPr>
      </p:pic>
      <p:pic>
        <p:nvPicPr>
          <p:cNvPr id="13" name="Online Media 12" title="Sentinel 2 coverage">
            <a:hlinkClick r:id="" action="ppaction://media"/>
            <a:extLst>
              <a:ext uri="{FF2B5EF4-FFF2-40B4-BE49-F238E27FC236}">
                <a16:creationId xmlns:a16="http://schemas.microsoft.com/office/drawing/2014/main" id="{0F5193DE-9A3A-A649-07BF-A41EE4954F3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190694" y="2163902"/>
            <a:ext cx="7614535" cy="4302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239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24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Temporal dynamics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38D9A2-E837-38A6-3661-9757685A3A59}"/>
              </a:ext>
            </a:extLst>
          </p:cNvPr>
          <p:cNvSpPr txBox="1"/>
          <p:nvPr/>
        </p:nvSpPr>
        <p:spPr>
          <a:xfrm>
            <a:off x="291548" y="594242"/>
            <a:ext cx="3893870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i="0" dirty="0">
                <a:effectLst/>
              </a:rPr>
              <a:t>A key consideration when designing a project using remote sensing data, is the applicability of the revisit period to the rate of change of the phenomena being monitored.</a:t>
            </a:r>
          </a:p>
          <a:p>
            <a:endParaRPr lang="en-GB" sz="2200" dirty="0"/>
          </a:p>
          <a:p>
            <a:r>
              <a:rPr lang="en-GB" sz="2200" i="0" dirty="0">
                <a:effectLst/>
              </a:rPr>
              <a:t>Certain land cover changes occur at very rapid intervals (hourly or less), while others are much slower (monthly, or more).</a:t>
            </a:r>
          </a:p>
          <a:p>
            <a:endParaRPr lang="en-GB" sz="2200" dirty="0"/>
          </a:p>
          <a:p>
            <a:r>
              <a:rPr lang="en-GB" sz="2200" i="0" dirty="0">
                <a:effectLst/>
              </a:rPr>
              <a:t>Therefore, picking an appropriate sensor with a suitable revisit period is important.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B354A5-7A25-ADDA-5FBD-557C274733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418" y="22554"/>
            <a:ext cx="426340" cy="426340"/>
          </a:xfrm>
          <a:prstGeom prst="rect">
            <a:avLst/>
          </a:prstGeom>
        </p:spPr>
      </p:pic>
      <p:pic>
        <p:nvPicPr>
          <p:cNvPr id="5122" name="Picture 2" descr="Spatial extent and duration of natural hazards in Germany. The scales... |  Download Scientific Diagram">
            <a:extLst>
              <a:ext uri="{FF2B5EF4-FFF2-40B4-BE49-F238E27FC236}">
                <a16:creationId xmlns:a16="http://schemas.microsoft.com/office/drawing/2014/main" id="{FEA717E1-3CFC-8B07-02D7-466F3C731B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5337" y="594242"/>
            <a:ext cx="7871051" cy="5750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87691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25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2025 / 2026		</a:t>
            </a:r>
            <a:r>
              <a:rPr lang="en-GB" b="1" dirty="0"/>
              <a:t>Cost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165652" y="528996"/>
            <a:ext cx="115227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232323"/>
                </a:solidFill>
              </a:rPr>
              <a:t>While some Earth Observation data is free, it should be recognised that there are many commercial EO data providers.</a:t>
            </a:r>
          </a:p>
          <a:p>
            <a:r>
              <a:rPr lang="en-GB" sz="2400" dirty="0">
                <a:solidFill>
                  <a:srgbClr val="232323"/>
                </a:solidFill>
              </a:rPr>
              <a:t>Typically, commercial sensors provide more advanced capabilities (increased resolutions or bespoke capture), but with increased capability comes increased cost.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B8FF85CE-195E-552A-E05A-0582421DDC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6302" y="2203891"/>
            <a:ext cx="6802550" cy="4262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C6054F1-68F5-231C-E9ED-53F856ECED5B}"/>
              </a:ext>
            </a:extLst>
          </p:cNvPr>
          <p:cNvSpPr txBox="1"/>
          <p:nvPr/>
        </p:nvSpPr>
        <p:spPr>
          <a:xfrm>
            <a:off x="165652" y="2389568"/>
            <a:ext cx="3154018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232323"/>
                </a:solidFill>
              </a:rPr>
              <a:t>While the cost of an individual scene may not be prohibitive to analysis, a multi-temporal analysis for monitoring purposes would be increasingly prohibitive.</a:t>
            </a:r>
            <a:endParaRPr lang="en-GB" sz="2400" dirty="0"/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E6D7A33B-1C2D-777C-28B6-58D371DE67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3" b="853"/>
          <a:stretch/>
        </p:blipFill>
        <p:spPr bwMode="auto">
          <a:xfrm>
            <a:off x="4155160" y="22554"/>
            <a:ext cx="406720" cy="36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28712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26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2025 / 2026		</a:t>
            </a:r>
            <a:r>
              <a:rPr lang="en-GB" b="1" dirty="0"/>
              <a:t> Putting it all together: Trade-offs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3221372" y="319328"/>
            <a:ext cx="86289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0" dirty="0">
                <a:effectLst/>
              </a:rPr>
              <a:t>Ultimately, the user has to determine which sensor, or group of sensors meets the unique requirements of the application, and the phenomena being assessed / monitored, taking into account: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4BB0C56-E47B-6822-0406-FB6E9402F32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2" t="-185" r="57284" b="18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7F8FAB2-311A-912F-A88F-3935701EEA07}"/>
              </a:ext>
            </a:extLst>
          </p:cNvPr>
          <p:cNvSpPr txBox="1"/>
          <p:nvPr/>
        </p:nvSpPr>
        <p:spPr>
          <a:xfrm>
            <a:off x="8024696" y="2251276"/>
            <a:ext cx="401490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Spatial resolution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Spectral resolution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Temporal resolution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Radiometric resolution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Data cost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400" dirty="0"/>
              <a:t>Other factors include: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data storage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processing capability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knowledge / expertise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A0F105-67EE-BEF3-335C-7B598DB839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9678" y="1888989"/>
            <a:ext cx="5337303" cy="4604183"/>
          </a:xfrm>
          <a:prstGeom prst="rect">
            <a:avLst/>
          </a:prstGeom>
        </p:spPr>
      </p:pic>
      <p:pic>
        <p:nvPicPr>
          <p:cNvPr id="6" name="Picture 2" descr="Interface, resizing, button, outlined, symbol, of, two, squares Icon in  Graphicsbay Photo and video Icons">
            <a:extLst>
              <a:ext uri="{FF2B5EF4-FFF2-40B4-BE49-F238E27FC236}">
                <a16:creationId xmlns:a16="http://schemas.microsoft.com/office/drawing/2014/main" id="{1250CB98-181B-E6F7-4834-815656626C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5385" y="2162069"/>
            <a:ext cx="451915" cy="451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DF730EB1-70D4-7CB6-D86D-C3328E7B8F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7492" y="2354019"/>
            <a:ext cx="762149" cy="762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63AC3F5-29A7-55D8-6B3D-2C1A618C262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064894" y="2992953"/>
            <a:ext cx="451915" cy="451915"/>
          </a:xfrm>
          <a:prstGeom prst="rect">
            <a:avLst/>
          </a:prstGeom>
        </p:spPr>
      </p:pic>
      <p:pic>
        <p:nvPicPr>
          <p:cNvPr id="11" name="Picture 8">
            <a:extLst>
              <a:ext uri="{FF2B5EF4-FFF2-40B4-BE49-F238E27FC236}">
                <a16:creationId xmlns:a16="http://schemas.microsoft.com/office/drawing/2014/main" id="{27B6C76D-8F01-1349-7B6F-B6C27B26EE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3" b="853"/>
          <a:stretch/>
        </p:blipFill>
        <p:spPr bwMode="auto">
          <a:xfrm>
            <a:off x="9772322" y="3815121"/>
            <a:ext cx="542737" cy="492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Interface, resizing, button, outlined, symbol, of, two, squares Icon in  Graphicsbay Photo and video Icons">
            <a:extLst>
              <a:ext uri="{FF2B5EF4-FFF2-40B4-BE49-F238E27FC236}">
                <a16:creationId xmlns:a16="http://schemas.microsoft.com/office/drawing/2014/main" id="{2BC47803-8083-C42A-208B-B4A48E0C04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5020" y="1570096"/>
            <a:ext cx="318893" cy="318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94EBDD8-D735-F481-9DA4-39BB5F5191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1827" y="1570096"/>
            <a:ext cx="318894" cy="318894"/>
          </a:xfrm>
          <a:prstGeom prst="rect">
            <a:avLst/>
          </a:prstGeom>
        </p:spPr>
      </p:pic>
      <p:pic>
        <p:nvPicPr>
          <p:cNvPr id="17" name="Picture 4" descr="Wavelength Icons - Free SVG &amp; PNG Wavelength Images - Noun Project">
            <a:extLst>
              <a:ext uri="{FF2B5EF4-FFF2-40B4-BE49-F238E27FC236}">
                <a16:creationId xmlns:a16="http://schemas.microsoft.com/office/drawing/2014/main" id="{FFE840BA-3383-2899-751D-2B56828FC3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845" y="1517839"/>
            <a:ext cx="372968" cy="372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5655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27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ACNA6003: 2025 / 2026		</a:t>
            </a:r>
            <a:r>
              <a:rPr lang="en-GB" b="1" dirty="0"/>
              <a:t>Putting it all together: Landsat Next</a:t>
            </a:r>
            <a:endParaRPr lang="en-GB" sz="1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38D9A2-E837-38A6-3661-9757685A3A59}"/>
              </a:ext>
            </a:extLst>
          </p:cNvPr>
          <p:cNvSpPr txBox="1"/>
          <p:nvPr/>
        </p:nvSpPr>
        <p:spPr>
          <a:xfrm>
            <a:off x="258923" y="448894"/>
            <a:ext cx="11668539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i="0" dirty="0">
                <a:effectLst/>
              </a:rPr>
              <a:t>In 2023, NASA announced their plans to improve their legacy ‘Landsat’ satellite series with increased:</a:t>
            </a:r>
            <a:endParaRPr lang="en-GB" sz="22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i="0" dirty="0">
                <a:effectLst/>
              </a:rPr>
              <a:t>Temporal resolution (6 days instead of the previous 16)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Spatial resolution (5 bands will have 10 metre resolution)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i="0" dirty="0">
                <a:effectLst/>
              </a:rPr>
              <a:t>Spectral resolution (the new sensor will have 26 spectral bands)</a:t>
            </a:r>
          </a:p>
        </p:txBody>
      </p:sp>
      <p:pic>
        <p:nvPicPr>
          <p:cNvPr id="6" name="Online Media 5" title="Landsat Next Defined">
            <a:hlinkClick r:id="" action="ppaction://media"/>
            <a:extLst>
              <a:ext uri="{FF2B5EF4-FFF2-40B4-BE49-F238E27FC236}">
                <a16:creationId xmlns:a16="http://schemas.microsoft.com/office/drawing/2014/main" id="{AB79F1F5-A0AF-B847-7CB0-E93AB7BB064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311736" y="1803111"/>
            <a:ext cx="8253103" cy="46630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1588B83-388E-B5E1-3F51-41168A7020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956" y="2244660"/>
            <a:ext cx="3065479" cy="3183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03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28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2025 / 2026		</a:t>
            </a:r>
            <a:r>
              <a:rPr lang="en-GB" b="1" dirty="0"/>
              <a:t>Summary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3410691" y="528996"/>
            <a:ext cx="870179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In this lecture we covered the following:</a:t>
            </a:r>
          </a:p>
          <a:p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Spectral resolution: a sensors ability to resolve information across different EM wavelengths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All earth features react differently to solar irradiance, and this unique reaction infers the biophysical properties that EO sensors can measure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Spectral bands can be manipulated to form new analytical information (spectral indices)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EO sensors have differing revisit periods ranging from daily to fortnightly, impacting the temporal scale of potential monitoring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Commercial sensors come at a cost, resulting in a trade-off decision when scoping the use of EO data.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4BB0C56-E47B-6822-0406-FB6E9402F32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2" t="-185" r="57284" b="18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746292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29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2025 / 2026		</a:t>
            </a:r>
            <a:r>
              <a:rPr lang="fr-FR" b="1" dirty="0"/>
              <a:t>Next Session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4160938" y="778468"/>
            <a:ext cx="706931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next lecture will cover: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/>
              <a:t>EO sourcing practical</a:t>
            </a:r>
          </a:p>
          <a:p>
            <a:endParaRPr lang="en-GB" sz="2400" dirty="0"/>
          </a:p>
          <a:p>
            <a:r>
              <a:rPr lang="en-GB" sz="2400" dirty="0"/>
              <a:t>Suggested activities: </a:t>
            </a:r>
          </a:p>
          <a:p>
            <a:pPr marL="800100" lvl="1" indent="-342900">
              <a:buFontTx/>
              <a:buChar char="-"/>
            </a:pPr>
            <a:r>
              <a:rPr lang="en-GB" sz="2400" dirty="0"/>
              <a:t>Explore Landsat-1’s initial discoveries: </a:t>
            </a:r>
            <a:r>
              <a:rPr lang="en-GB" sz="2400" dirty="0">
                <a:hlinkClick r:id="rId3"/>
              </a:rPr>
              <a:t>https://geonarrative.usgs.gov/landsat-1/</a:t>
            </a:r>
            <a:endParaRPr lang="en-GB" sz="2400" dirty="0"/>
          </a:p>
          <a:p>
            <a:pPr marL="800100" lvl="1" indent="-342900">
              <a:buFontTx/>
              <a:buChar char="-"/>
            </a:pPr>
            <a:r>
              <a:rPr lang="en-GB" sz="2400" dirty="0"/>
              <a:t>Visit </a:t>
            </a:r>
            <a:r>
              <a:rPr lang="en-GB" sz="2400" dirty="0" err="1"/>
              <a:t>SentinelHub’s</a:t>
            </a:r>
            <a:r>
              <a:rPr lang="en-GB" sz="2400" dirty="0"/>
              <a:t> EO browser and start exploring imagery: </a:t>
            </a:r>
            <a:r>
              <a:rPr lang="en-GB" sz="2400" dirty="0">
                <a:hlinkClick r:id="rId4"/>
              </a:rPr>
              <a:t>https://apps.sentinel-hub.com/eo-browser/</a:t>
            </a:r>
            <a:endParaRPr lang="en-GB" sz="1600" dirty="0"/>
          </a:p>
          <a:p>
            <a:pPr marL="800100" lvl="1" indent="-342900">
              <a:buFontTx/>
              <a:buChar char="-"/>
            </a:pPr>
            <a:endParaRPr lang="en-GB" sz="2400" dirty="0"/>
          </a:p>
          <a:p>
            <a:r>
              <a:rPr lang="en-GB" sz="2400" dirty="0"/>
              <a:t>Suggested reading: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5"/>
              </a:rPr>
              <a:t>Spectral Signature </a:t>
            </a:r>
            <a:r>
              <a:rPr lang="en-GB" dirty="0" err="1">
                <a:hlinkClick r:id="rId5"/>
              </a:rPr>
              <a:t>Cheatsheet</a:t>
            </a:r>
            <a:r>
              <a:rPr lang="en-GB" dirty="0">
                <a:hlinkClick r:id="rId5"/>
              </a:rPr>
              <a:t> in Remote Sensing - GIS Geography </a:t>
            </a:r>
            <a:r>
              <a:rPr lang="en-GB" dirty="0"/>
              <a:t> </a:t>
            </a:r>
            <a:r>
              <a:rPr lang="en-GB" dirty="0">
                <a:hlinkClick r:id="rId5"/>
              </a:rPr>
              <a:t>https://gisgeography.com/spectral-signature/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Lillesand, T., Kiefer, R.W. and Chipman, J., 2015.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Remote sensing and image interpretation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04/10/2023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E2C515-D378-D475-B6A8-E77742B030C2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3E78241-C51D-5C3E-0F91-23D8266E923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2" t="-185" r="57284" b="18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0668872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30</a:t>
            </a:fld>
            <a:r>
              <a:rPr lang="en-GB" dirty="0"/>
              <a:t> /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2025 / 2026		</a:t>
            </a:r>
            <a:r>
              <a:rPr lang="fr-FR" b="1" dirty="0"/>
              <a:t>Questions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25380" y="2128688"/>
            <a:ext cx="749975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Any questions?</a:t>
            </a:r>
          </a:p>
          <a:p>
            <a:endParaRPr lang="en-GB" sz="2400" dirty="0"/>
          </a:p>
          <a:p>
            <a:r>
              <a:rPr lang="en-GB" sz="2400" dirty="0"/>
              <a:t>Please contact via: </a:t>
            </a:r>
          </a:p>
          <a:p>
            <a:r>
              <a:rPr lang="en-GB" sz="2400" dirty="0"/>
              <a:t>Email:		</a:t>
            </a:r>
            <a:r>
              <a:rPr lang="en-GB" dirty="0">
                <a:hlinkClick r:id="rId3"/>
              </a:rPr>
              <a:t>a.cunningham@uwtsd.ac.uk</a:t>
            </a:r>
            <a:endParaRPr lang="en-GB" dirty="0"/>
          </a:p>
          <a:p>
            <a:r>
              <a:rPr lang="en-GB" sz="2400" dirty="0"/>
              <a:t>Teams:		</a:t>
            </a:r>
            <a:r>
              <a:rPr lang="en-GB" sz="1400" dirty="0"/>
              <a:t>“ACNA6003 GIS and Remote Sensing Technologies 25/26_GRP”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10/12/2025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8: Introduction to Remote Sensing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CE22D4-95A5-7D2E-2126-30DA2D95865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2" t="-185" r="57284" b="18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5193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3321</Words>
  <Application>Microsoft Office PowerPoint</Application>
  <PresentationFormat>Widescreen</PresentationFormat>
  <Paragraphs>395</Paragraphs>
  <Slides>30</Slides>
  <Notes>29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8</cp:revision>
  <dcterms:created xsi:type="dcterms:W3CDTF">2023-07-26T10:21:48Z</dcterms:created>
  <dcterms:modified xsi:type="dcterms:W3CDTF">2026-01-07T11:03:47Z</dcterms:modified>
</cp:coreProperties>
</file>