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0"/>
    <p:restoredTop sz="94589"/>
  </p:normalViewPr>
  <p:slideViewPr>
    <p:cSldViewPr snapToGrid="0" snapToObjects="1">
      <p:cViewPr>
        <p:scale>
          <a:sx n="64" d="100"/>
          <a:sy n="64" d="100"/>
        </p:scale>
        <p:origin x="2144"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B43581-8371-6F45-9AB0-23AF71F5E810}" type="datetimeFigureOut">
              <a:rPr lang="en-US" smtClean="0"/>
              <a:t>1/16/19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5FD76F-258C-534B-AD14-51059B248F14}" type="slidenum">
              <a:rPr lang="en-US" smtClean="0"/>
              <a:t>‹#›</a:t>
            </a:fld>
            <a:endParaRPr lang="en-US"/>
          </a:p>
        </p:txBody>
      </p:sp>
    </p:spTree>
    <p:extLst>
      <p:ext uri="{BB962C8B-B14F-4D97-AF65-F5344CB8AC3E}">
        <p14:creationId xmlns:p14="http://schemas.microsoft.com/office/powerpoint/2010/main" val="2809330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F423C24-B956-3549-B92C-8BB7558E6CD6}"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882846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423C24-B956-3549-B92C-8BB7558E6CD6}"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2275296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F423C24-B956-3549-B92C-8BB7558E6CD6}"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999920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F423C24-B956-3549-B92C-8BB7558E6CD6}"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3408402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F423C24-B956-3549-B92C-8BB7558E6CD6}" type="datetimeFigureOut">
              <a:rPr lang="en-US" smtClean="0"/>
              <a:t>1/16/19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2698331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423C24-B956-3549-B92C-8BB7558E6CD6}" type="datetimeFigureOut">
              <a:rPr lang="en-US" smtClean="0"/>
              <a:t>1/16/19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968142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1F423C24-B956-3549-B92C-8BB7558E6CD6}" type="datetimeFigureOut">
              <a:rPr lang="en-US" smtClean="0"/>
              <a:t>1/16/19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263697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423C24-B956-3549-B92C-8BB7558E6CD6}"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30629193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423C24-B956-3549-B92C-8BB7558E6CD6}"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2553598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423C24-B956-3549-B92C-8BB7558E6CD6}"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2280992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423C24-B956-3549-B92C-8BB7558E6CD6}"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2049616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423C24-B956-3549-B92C-8BB7558E6CD6}"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6B6353-56AB-0340-9548-AD14EE43F6C9}"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0863765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F423C24-B956-3549-B92C-8BB7558E6CD6}"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32439551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F423C24-B956-3549-B92C-8BB7558E6CD6}" type="datetimeFigureOut">
              <a:rPr lang="en-US" smtClean="0"/>
              <a:t>1/16/19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4968040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F423C24-B956-3549-B92C-8BB7558E6CD6}" type="datetimeFigureOut">
              <a:rPr lang="en-US" smtClean="0"/>
              <a:t>1/16/19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10680236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423C24-B956-3549-B92C-8BB7558E6CD6}"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1530695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423C24-B956-3549-B92C-8BB7558E6CD6}"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06B6353-56AB-0340-9548-AD14EE43F6C9}" type="slidenum">
              <a:rPr lang="en-US" smtClean="0"/>
              <a:t>‹#›</a:t>
            </a:fld>
            <a:endParaRPr lang="en-US"/>
          </a:p>
        </p:txBody>
      </p:sp>
    </p:spTree>
    <p:extLst>
      <p:ext uri="{BB962C8B-B14F-4D97-AF65-F5344CB8AC3E}">
        <p14:creationId xmlns:p14="http://schemas.microsoft.com/office/powerpoint/2010/main" val="607688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1F423C24-B956-3549-B92C-8BB7558E6CD6}" type="datetimeFigureOut">
              <a:rPr lang="en-US" smtClean="0"/>
              <a:t>1/16/19</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B06B6353-56AB-0340-9548-AD14EE43F6C9}" type="slidenum">
              <a:rPr lang="en-US" smtClean="0"/>
              <a:t>‹#›</a:t>
            </a:fld>
            <a:endParaRPr lang="en-US"/>
          </a:p>
        </p:txBody>
      </p:sp>
    </p:spTree>
    <p:extLst>
      <p:ext uri="{BB962C8B-B14F-4D97-AF65-F5344CB8AC3E}">
        <p14:creationId xmlns:p14="http://schemas.microsoft.com/office/powerpoint/2010/main" val="85683821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www.jrf.org.uk/" TargetMode="External"/><Relationship Id="rId2" Type="http://schemas.openxmlformats.org/officeDocument/2006/relationships/hyperlink" Target="http://www.specialeducationalneeds.co.uk/" TargetMode="External"/><Relationship Id="rId1" Type="http://schemas.openxmlformats.org/officeDocument/2006/relationships/slideLayout" Target="../slideLayouts/slideLayout1.xml"/><Relationship Id="rId4" Type="http://schemas.openxmlformats.org/officeDocument/2006/relationships/hyperlink" Target="https://gov.wales/topics/health/socialcare/safeguarding/?skip=1&amp;lang=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3F598A7-3F5E-9B40-83E6-FE3DC6398E46}"/>
              </a:ext>
            </a:extLst>
          </p:cNvPr>
          <p:cNvSpPr>
            <a:spLocks noGrp="1"/>
          </p:cNvSpPr>
          <p:nvPr>
            <p:ph type="subTitle" idx="1"/>
          </p:nvPr>
        </p:nvSpPr>
        <p:spPr>
          <a:xfrm>
            <a:off x="201386" y="332343"/>
            <a:ext cx="6003471" cy="6313487"/>
          </a:xfrm>
        </p:spPr>
        <p:txBody>
          <a:bodyPr>
            <a:normAutofit fontScale="25000" lnSpcReduction="20000"/>
          </a:bodyPr>
          <a:lstStyle/>
          <a:p>
            <a:r>
              <a:rPr lang="en-GB" sz="2400" dirty="0">
                <a:latin typeface="Arial" panose="020B0604020202020204" pitchFamily="34" charset="0"/>
                <a:cs typeface="Arial" panose="020B0604020202020204" pitchFamily="34" charset="0"/>
              </a:rPr>
              <a:t>This poster presentation is based upon the many impending changes that will be made to additional learning needs legislations in Wales which will have an influence on early year’s practitioners. England is one of the countries in the UK that is going through changes in special education needs. Ed Duff who is a Cardiff based special education needs specialist solicitor, wrote a year ago that Wales has been undergoing its own changes to the SEN, of Additional Learning Needs System. The current framework of “Special Educational Needs” will be replaced with “Additional Learning Needs”. It all started in 2015 when the Welsh Government launched a consultation on the Draft Additional Learning Needs and Education Tribunal (Wales) Bill. The proposals included ‘Additional Learning Needs’ to replace statements, school action, and School Action Plus. The current law only applies to people of the ages from 3 years old to 19 years old, but the new ALN law will apply to people of the ages 0 to 25 years old but schools and settings need to be able to provide for this. A Special Educational Needs and Disabilities Coordinator (SENDCO) will now be known as an Additional Learning Educational Needs Coordinator (ALENCO). To undertake an ALENCO role then you need the knowledge and understanding of the children that they’ll be working with to succeed in this position (</a:t>
            </a:r>
            <a:r>
              <a:rPr lang="en-GB" sz="2400" dirty="0" err="1">
                <a:latin typeface="Arial" panose="020B0604020202020204" pitchFamily="34" charset="0"/>
                <a:cs typeface="Arial" panose="020B0604020202020204" pitchFamily="34" charset="0"/>
              </a:rPr>
              <a:t>Senedd.assembly.wales</a:t>
            </a:r>
            <a:r>
              <a:rPr lang="en-GB" sz="2400" dirty="0">
                <a:latin typeface="Arial" panose="020B0604020202020204" pitchFamily="34" charset="0"/>
                <a:cs typeface="Arial" panose="020B0604020202020204" pitchFamily="34" charset="0"/>
              </a:rPr>
              <a:t>, 2017). They will also be appointed by local authorities and will be appointed for children under the compulsory school age. Another change incorporated with this is the Individual Development Plan (IDP) that will be replacing School Action, School Actions Plus and Statements. An IDP is like a child’s passport where they take everywhere with them, it includes information on their special need, how they communicate, what kind of level they’re at, the agreed outcomes for the child, success criteria and review dates </a:t>
            </a:r>
            <a:r>
              <a:rPr lang="en-GB" sz="2400" dirty="0" err="1">
                <a:latin typeface="Arial" panose="020B0604020202020204" pitchFamily="34" charset="0"/>
                <a:cs typeface="Arial" panose="020B0604020202020204" pitchFamily="34" charset="0"/>
              </a:rPr>
              <a:t>etc</a:t>
            </a:r>
            <a:r>
              <a:rPr lang="en-GB" sz="2400" dirty="0">
                <a:latin typeface="Arial" panose="020B0604020202020204" pitchFamily="34" charset="0"/>
                <a:cs typeface="Arial" panose="020B0604020202020204" pitchFamily="34" charset="0"/>
              </a:rPr>
              <a:t> (SNAP </a:t>
            </a:r>
            <a:r>
              <a:rPr lang="en-GB" sz="2400" dirty="0" err="1">
                <a:latin typeface="Arial" panose="020B0604020202020204" pitchFamily="34" charset="0"/>
                <a:cs typeface="Arial" panose="020B0604020202020204" pitchFamily="34" charset="0"/>
              </a:rPr>
              <a:t>Cymru</a:t>
            </a:r>
            <a:r>
              <a:rPr lang="en-GB" sz="2400" dirty="0">
                <a:latin typeface="Arial" panose="020B0604020202020204" pitchFamily="34" charset="0"/>
                <a:cs typeface="Arial" panose="020B0604020202020204" pitchFamily="34" charset="0"/>
              </a:rPr>
              <a:t>, 2018), this is putting the child’s needs first before their educational needs. To ensure that a child’s IDP continuities to be effective then every outcome needs to be agreed with those who are apparent, e.g. the child’s parent or guardian, the ALENCO and the child’s class teacher. This is the best interest of the child which comes under article 3 of the UN conventions on the rights of the child, as it state’s ‘the best interests of the child must be a top priority in all decisions and actions that affect children’ (</a:t>
            </a:r>
            <a:r>
              <a:rPr lang="en-GB" sz="2400" dirty="0" err="1">
                <a:latin typeface="Arial" panose="020B0604020202020204" pitchFamily="34" charset="0"/>
                <a:cs typeface="Arial" panose="020B0604020202020204" pitchFamily="34" charset="0"/>
              </a:rPr>
              <a:t>Unicef.org.uk</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n.d.</a:t>
            </a:r>
            <a:r>
              <a:rPr lang="en-GB" sz="2400" dirty="0">
                <a:latin typeface="Arial" panose="020B0604020202020204" pitchFamily="34" charset="0"/>
                <a:cs typeface="Arial" panose="020B0604020202020204" pitchFamily="34" charset="0"/>
              </a:rPr>
              <a:t>). Under the new law, the school or local authority will decide whether a child has a ALN and if an IDP will be needed (Jungle, 2018), to ensure there is accountability for the delivery of ALN provision (SNAP </a:t>
            </a:r>
            <a:r>
              <a:rPr lang="en-GB" sz="2400" dirty="0" err="1">
                <a:latin typeface="Arial" panose="020B0604020202020204" pitchFamily="34" charset="0"/>
                <a:cs typeface="Arial" panose="020B0604020202020204" pitchFamily="34" charset="0"/>
              </a:rPr>
              <a:t>Cymru</a:t>
            </a:r>
            <a:r>
              <a:rPr lang="en-GB" sz="2400" dirty="0">
                <a:latin typeface="Arial" panose="020B0604020202020204" pitchFamily="34" charset="0"/>
                <a:cs typeface="Arial" panose="020B0604020202020204" pitchFamily="34" charset="0"/>
              </a:rPr>
              <a:t>, 2018). From my experience in a special needs setting, this new law seems to becoming very successful, even though it’s not quite put into place yet, as the Foundation Phase Leader of my school has set up ‘Little Rainbows’ which is a pre/post-diagnosis playgroup that welcomes parents and toddlers into the school. The sessions consist of sensory play, music and environment and an opportunity to develop social and communication skills. It also benefits teachers as children can come into school with an IDP, this helps the teacher to paint a picture of where children are at prior to starting at school. Whereas, if they started school without an IDP, then the teacher would have to start from scratch, it would take them a lot of time to see where the child is at and how they can be worked with which could delay their development. This means that an IDP makes transitions more effective. Once the children finish school at 19, which usually this is the age the law would stop, they can then start integration to college’s, day centres, rainbow trust </a:t>
            </a:r>
            <a:r>
              <a:rPr lang="en-GB" sz="2400" dirty="0" err="1">
                <a:latin typeface="Arial" panose="020B0604020202020204" pitchFamily="34" charset="0"/>
                <a:cs typeface="Arial" panose="020B0604020202020204" pitchFamily="34" charset="0"/>
              </a:rPr>
              <a:t>etc</a:t>
            </a:r>
            <a:r>
              <a:rPr lang="en-GB" sz="2400" dirty="0">
                <a:latin typeface="Arial" panose="020B0604020202020204" pitchFamily="34" charset="0"/>
                <a:cs typeface="Arial" panose="020B0604020202020204" pitchFamily="34" charset="0"/>
              </a:rPr>
              <a:t>, which means young people who have an ALN can continue with an education. </a:t>
            </a:r>
          </a:p>
          <a:p>
            <a:r>
              <a:rPr lang="en-GB" sz="2400" u="sng" dirty="0">
                <a:latin typeface="Arial" panose="020B0604020202020204" pitchFamily="34" charset="0"/>
                <a:cs typeface="Arial" panose="020B0604020202020204" pitchFamily="34" charset="0"/>
              </a:rPr>
              <a:t>The Warnock Report</a:t>
            </a: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Baroness Warnock’s ‘landmark 1978 report on special education legislation sparked legislation that enshrined the policy of inclusion, and it changed the way we talk about disability’ (</a:t>
            </a:r>
            <a:r>
              <a:rPr lang="en-GB" sz="2400" dirty="0" err="1">
                <a:latin typeface="Arial" panose="020B0604020202020204" pitchFamily="34" charset="0"/>
                <a:cs typeface="Arial" panose="020B0604020202020204" pitchFamily="34" charset="0"/>
              </a:rPr>
              <a:t>Tes</a:t>
            </a:r>
            <a:r>
              <a:rPr lang="en-GB" sz="2400" dirty="0">
                <a:latin typeface="Arial" panose="020B0604020202020204" pitchFamily="34" charset="0"/>
                <a:cs typeface="Arial" panose="020B0604020202020204" pitchFamily="34" charset="0"/>
              </a:rPr>
              <a:t>, 2018). The Development of legislation began when the Education Act 1994 originally established that ‘children’s education should be based on their age, aptitude and ability’ (</a:t>
            </a:r>
            <a:r>
              <a:rPr lang="en-GB" sz="2400" u="sng" dirty="0">
                <a:latin typeface="Arial" panose="020B0604020202020204" pitchFamily="34" charset="0"/>
                <a:cs typeface="Arial" panose="020B0604020202020204" pitchFamily="34" charset="0"/>
                <a:hlinkClick r:id="rId2"/>
              </a:rPr>
              <a:t>www.SpecialEducationalNeeds.co.uk</a:t>
            </a:r>
            <a:r>
              <a:rPr lang="en-GB" sz="2400" dirty="0">
                <a:latin typeface="Arial" panose="020B0604020202020204" pitchFamily="34" charset="0"/>
                <a:cs typeface="Arial" panose="020B0604020202020204" pitchFamily="34" charset="0"/>
              </a:rPr>
              <a:t>, 2007). The general thought at that time was that the ‘child should fit in the school rather than the school fit the child’. The Warnock Committee’s statistics show that 20% of children at a setting could have special educational needs but only 2% would be better off in an SEN school as the support may not be available in a mainstream school. In results of this, it came to the decision that the 1996 act was then amended by the Special Educational Needs &amp; Disability Act (SENDA) 2001. This act reinforced the Government’s commitment to children with SEN that are based in a mainstream school. Warnock is strongly opinionated on the differentiating children’s needs, he’s said ‘the refusal to address genuine differences can wholly undermine attempts to meet children’s needs’, ‘too often children with special needs (with or without statements) in mainstream schools have been taught by teaching assistants who are not fully qualified…’, this is apparent as from research for my portfolio, 60% of teachers that are based in England have said that they have not been sufficiently prepared to work with children with specific needs (</a:t>
            </a:r>
            <a:r>
              <a:rPr lang="en-GB" sz="2400" dirty="0" err="1">
                <a:latin typeface="Arial" panose="020B0604020202020204" pitchFamily="34" charset="0"/>
                <a:cs typeface="Arial" panose="020B0604020202020204" pitchFamily="34" charset="0"/>
              </a:rPr>
              <a:t>Autism.org.uk</a:t>
            </a:r>
            <a:r>
              <a:rPr lang="en-GB" sz="2400" dirty="0">
                <a:latin typeface="Arial" panose="020B0604020202020204" pitchFamily="34" charset="0"/>
                <a:cs typeface="Arial" panose="020B0604020202020204" pitchFamily="34" charset="0"/>
              </a:rPr>
              <a:t>, 2018). This emphasises the importance of teachers and practitioners getting the right training. However, the schools ALENCO could hopefully help with this as they’ll have experience of working with children with an ALN as this is their role.   </a:t>
            </a:r>
          </a:p>
          <a:p>
            <a:r>
              <a:rPr lang="en-GB" u="sng" dirty="0"/>
              <a:t>References </a:t>
            </a:r>
            <a:r>
              <a:rPr lang="en-GB" dirty="0"/>
              <a:t> </a:t>
            </a:r>
          </a:p>
          <a:p>
            <a:r>
              <a:rPr lang="en-GB" dirty="0" err="1"/>
              <a:t>Autism.org.uk</a:t>
            </a:r>
            <a:r>
              <a:rPr lang="en-GB" dirty="0"/>
              <a:t>. (2018). </a:t>
            </a:r>
            <a:r>
              <a:rPr lang="en-GB" i="1" dirty="0"/>
              <a:t>Obsessions, repetition, routines - National Autistic Society</a:t>
            </a:r>
            <a:r>
              <a:rPr lang="en-GB" dirty="0"/>
              <a:t>. [online] Available at: https://</a:t>
            </a:r>
            <a:r>
              <a:rPr lang="en-GB" dirty="0" err="1"/>
              <a:t>www.autism.org.uk</a:t>
            </a:r>
            <a:r>
              <a:rPr lang="en-GB" dirty="0"/>
              <a:t>/about/behaviour/obsessions-repetitive-</a:t>
            </a:r>
            <a:r>
              <a:rPr lang="en-GB" dirty="0" err="1"/>
              <a:t>routines.aspx</a:t>
            </a:r>
            <a:r>
              <a:rPr lang="en-GB" dirty="0"/>
              <a:t> [Accessed 5 Jan. 2019]. </a:t>
            </a:r>
          </a:p>
          <a:p>
            <a:r>
              <a:rPr lang="en-GB" dirty="0" err="1"/>
              <a:t>Beta.gov.wales</a:t>
            </a:r>
            <a:r>
              <a:rPr lang="en-GB" dirty="0"/>
              <a:t>. (2018). [online] Available at: https://</a:t>
            </a:r>
            <a:r>
              <a:rPr lang="en-GB" dirty="0" err="1"/>
              <a:t>beta.gov.wales</a:t>
            </a:r>
            <a:r>
              <a:rPr lang="en-GB" dirty="0"/>
              <a:t>/sites/default/files/publications/2018-04/additional-learning-needs-and-education-tribunal-wales-act-2018-explanatory-memorandum.pdf [Accessed 12 Jan. 2019]. </a:t>
            </a:r>
          </a:p>
          <a:p>
            <a:r>
              <a:rPr lang="en-GB" dirty="0"/>
              <a:t>GOV.UK. (2018). </a:t>
            </a:r>
            <a:r>
              <a:rPr lang="en-GB" i="1" dirty="0"/>
              <a:t>New funding to support children with special educational needs</a:t>
            </a:r>
            <a:r>
              <a:rPr lang="en-GB" dirty="0"/>
              <a:t>. [online] Available at: https://</a:t>
            </a:r>
            <a:r>
              <a:rPr lang="en-GB" dirty="0" err="1"/>
              <a:t>www.gov.uk</a:t>
            </a:r>
            <a:r>
              <a:rPr lang="en-GB" dirty="0"/>
              <a:t>/government/news/new-funding-to-support-children-with-special-educational-needs [Accessed 12 Jan. 2019]. </a:t>
            </a:r>
          </a:p>
          <a:p>
            <a:r>
              <a:rPr lang="en-GB" dirty="0"/>
              <a:t>Jungle, S. (2018). </a:t>
            </a:r>
            <a:r>
              <a:rPr lang="en-GB" i="1" dirty="0"/>
              <a:t>Special educational needs reforms in Wales: All change for ALN</a:t>
            </a:r>
            <a:r>
              <a:rPr lang="en-GB" dirty="0"/>
              <a:t>. [online] Special Needs Jungle. Available at: https://</a:t>
            </a:r>
            <a:r>
              <a:rPr lang="en-GB" dirty="0" err="1"/>
              <a:t>specialneedsjungle.com</a:t>
            </a:r>
            <a:r>
              <a:rPr lang="en-GB" dirty="0"/>
              <a:t>/special-educational-needs-reforms-in-wales-all-change-for-</a:t>
            </a:r>
            <a:r>
              <a:rPr lang="en-GB" dirty="0" err="1"/>
              <a:t>aln</a:t>
            </a:r>
            <a:r>
              <a:rPr lang="en-GB" dirty="0"/>
              <a:t>/ [Accessed 13 Jan. 2019]. </a:t>
            </a:r>
          </a:p>
          <a:p>
            <a:r>
              <a:rPr lang="en-GB" dirty="0" err="1"/>
              <a:t>Senedd.assembly.wales</a:t>
            </a:r>
            <a:r>
              <a:rPr lang="en-GB" dirty="0"/>
              <a:t>. (2017). [online] Available at: http://</a:t>
            </a:r>
            <a:r>
              <a:rPr lang="en-GB" dirty="0" err="1"/>
              <a:t>www.senedd.assembly.wales</a:t>
            </a:r>
            <a:r>
              <a:rPr lang="en-GB" dirty="0"/>
              <a:t>/documents/s60571/Event%20with%20Parents%209%20February%202017%20Summary%20of%20Evidence.pdf [Accessed 12 Jan. 2019].</a:t>
            </a:r>
          </a:p>
          <a:p>
            <a:r>
              <a:rPr lang="en-GB" dirty="0"/>
              <a:t> </a:t>
            </a:r>
          </a:p>
          <a:p>
            <a:endParaRPr lang="en-US" sz="700" dirty="0">
              <a:latin typeface="Arial" panose="020B0604020202020204" pitchFamily="34" charset="0"/>
              <a:cs typeface="Arial" panose="020B0604020202020204" pitchFamily="34" charset="0"/>
            </a:endParaRPr>
          </a:p>
        </p:txBody>
      </p:sp>
      <p:sp>
        <p:nvSpPr>
          <p:cNvPr id="7" name="Subtitle 2">
            <a:extLst>
              <a:ext uri="{FF2B5EF4-FFF2-40B4-BE49-F238E27FC236}">
                <a16:creationId xmlns:a16="http://schemas.microsoft.com/office/drawing/2014/main" id="{84E35288-AD40-AE4C-B99D-87228262B8D5}"/>
              </a:ext>
            </a:extLst>
          </p:cNvPr>
          <p:cNvSpPr txBox="1">
            <a:spLocks/>
          </p:cNvSpPr>
          <p:nvPr/>
        </p:nvSpPr>
        <p:spPr>
          <a:xfrm>
            <a:off x="6204857" y="489506"/>
            <a:ext cx="5833672" cy="5999162"/>
          </a:xfrm>
          <a:prstGeom prst="rect">
            <a:avLst/>
          </a:prstGeom>
        </p:spPr>
        <p:txBody>
          <a:bodyPr vert="horz" lIns="91440" tIns="45720" rIns="91440" bIns="45720" rtlCol="0">
            <a:normAutofit fontScale="25000" lnSpcReduction="20000"/>
          </a:bodyPr>
          <a:lstStyle>
            <a:lvl1pPr marL="0" indent="0" algn="ctr" defTabSz="914400" rtl="0" eaLnBrk="1" latinLnBrk="0" hangingPunct="1">
              <a:lnSpc>
                <a:spcPct val="120000"/>
              </a:lnSpc>
              <a:spcBef>
                <a:spcPts val="1000"/>
              </a:spcBef>
              <a:buClr>
                <a:schemeClr val="tx1"/>
              </a:buClr>
              <a:buFont typeface="Arial" panose="020B0604020202020204" pitchFamily="34" charset="0"/>
              <a:buNone/>
              <a:defRPr sz="22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tx1"/>
              </a:buClr>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tx1"/>
              </a:buClr>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tx1"/>
              </a:buClr>
              <a:buFont typeface="Arial" panose="020B0604020202020204" pitchFamily="34" charset="0"/>
              <a:buNone/>
              <a:defRPr sz="1600" kern="1200" cap="all" baseline="0">
                <a:solidFill>
                  <a:schemeClr val="tx1"/>
                </a:solidFill>
                <a:effectLst/>
                <a:latin typeface="+mn-lt"/>
                <a:ea typeface="+mn-ea"/>
                <a:cs typeface="+mn-cs"/>
              </a:defRPr>
            </a:lvl9pPr>
          </a:lstStyle>
          <a:p>
            <a:r>
              <a:rPr lang="en-GB" sz="2000" u="sng" dirty="0"/>
              <a:t>Barriers</a:t>
            </a:r>
            <a:endParaRPr lang="en-GB" sz="2000" dirty="0"/>
          </a:p>
          <a:p>
            <a:r>
              <a:rPr lang="en-GB" sz="2800" dirty="0"/>
              <a:t>As good as the new legislation may be, there are some barriers that schools, teachers and practitioners that are going to need to overcome. One barrier being the cost and financial issues to get staff efficiently trained. There could also be limitations of flexibility, so when could all staff get trained at the same time as some staff may not be able to stay after school hours due to their own responsibilities e.g. having young children of their own. Also, for teachers who have been working for a long period of time then they would have to get to grip’s with this next legislation which could lead to negative staff attitudes. This will be a huge barrier with children needing advocacy if staff don’t get the correct training as children have limited say and they rely on adult’s a lot. However, the updated act states that ‘the act requires that the views of children, their parents and young people should always be considered as part of the planning process, along with their parents’ (</a:t>
            </a:r>
            <a:r>
              <a:rPr lang="en-GB" sz="2800" dirty="0" err="1"/>
              <a:t>Beta.gov.wales</a:t>
            </a:r>
            <a:r>
              <a:rPr lang="en-GB" sz="2800" dirty="0"/>
              <a:t>, 2018). This means that hopefully, children and young people have more knowledge on their planning process and have the right to have knowledge on any decisions that are being taken about them which can give them the opportunity to make their own decisions. This would apply to article 2 (non-discrimination) of the UN Convention on the Right of the Child as it states ‘The Convention applies to every child without discrimination, whatever their ethnicity, gender, religion, language, abilities or any other status, whatever they think or say, whatever their family background’ (</a:t>
            </a:r>
            <a:r>
              <a:rPr lang="en-GB" sz="2800" dirty="0" err="1"/>
              <a:t>Unicef.org.uk</a:t>
            </a:r>
            <a:r>
              <a:rPr lang="en-GB" sz="2800" dirty="0"/>
              <a:t>, </a:t>
            </a:r>
            <a:r>
              <a:rPr lang="en-GB" sz="2800" dirty="0" err="1"/>
              <a:t>n.d.</a:t>
            </a:r>
            <a:r>
              <a:rPr lang="en-GB" sz="2800" dirty="0"/>
              <a:t>). However, if a child lacks understanding when it comes to them making their own decision then that’s when their parent(s) will stop in to help make that decision. Also, children with an ALN can be seen to be more vulnerable to abuse and neglect and this could be seen if their needs are not met. This would go against the Welsh Government (2017) as they state ‘safeguarding is about protecting children and adults from abuse or neglect and educating those around them to recognise the signs and dangers’. Also, another barrier could be that if it states in a child’s IDP that they need a voice output communication aid (VOCAs) because their non-verbal, these devices cost money so it’s vital that the setting has the money there to provide this. If they didn’t have the money to provide this then that would delay the child’s development and their communication skills. However, in 2018 it was said that children with SEND will be receiving an extra £350 million funding to provide for their specialist support (GOV.UK, 2018), hopefully this means that funding won’t be a problem with it comes to a child’s needed additional support. This extra money could also go towards any additional training that staff may need to undertake under the new law. Poverty can also be a huge barrier as children with SEND are somehow more likely to experience poverty (Shaw et al., 2016). The report states different ways on how these children are more effected by poverty, a few being identification, navigating the system, funding, early years and access to quality schools. SEND children who come from a low-income family can struggle from these factors as their parents can struggle to find the support, their less able to attend high-quality schools compared to other children. This could mean that children may not be diagnosed until a later stage which means they’ve missed a lot of time of those early years where they could have diagnosed and been working on their ALN. Also, parental engagement is a huge factor which may be hard to overcome with a parent living in poverty. The parent may not always want to engage with their child’s learning and working along-side parents to better their child’s educational support then it is vital to get the correct and positive support from parents. A way that the new law helps people with an ALN when they leave school is that usually they won’t receive more education after the age of 19 but now, up until the age of 25, SEN schools are able to help their student leave at the age of 25 and experience fulfilling adult lives.  </a:t>
            </a:r>
          </a:p>
          <a:p>
            <a:r>
              <a:rPr lang="en-GB" sz="2800" dirty="0"/>
              <a:t> </a:t>
            </a:r>
            <a:r>
              <a:rPr lang="en-GB" sz="2800" u="sng" dirty="0"/>
              <a:t>Conclusion </a:t>
            </a:r>
            <a:endParaRPr lang="en-GB" sz="2800" dirty="0"/>
          </a:p>
          <a:p>
            <a:r>
              <a:rPr lang="en-GB" sz="2800" dirty="0"/>
              <a:t> To conclude, there are many positive and negative aspects for the future due to the new ALN legislation in Wales. But overall, every person who will be working around or with a child/children, may it be their parent, practitioner, carer, with an ALN need to realise that they should always put the child and their needs before anything else. So hopefully, once this law is put into place then teachers feel confident enough to deliver children with an ALN a better education which they deserve. </a:t>
            </a:r>
          </a:p>
          <a:p>
            <a:r>
              <a:rPr lang="en-GB" sz="2400" dirty="0"/>
              <a:t> Shaw, B., </a:t>
            </a:r>
            <a:r>
              <a:rPr lang="en-GB" sz="2400" dirty="0" err="1"/>
              <a:t>Bernardes</a:t>
            </a:r>
            <a:r>
              <a:rPr lang="en-GB" sz="2400" dirty="0"/>
              <a:t>, E., </a:t>
            </a:r>
            <a:r>
              <a:rPr lang="en-GB" sz="2400" dirty="0" err="1"/>
              <a:t>Trethewey</a:t>
            </a:r>
            <a:r>
              <a:rPr lang="en-GB" sz="2400" dirty="0"/>
              <a:t>, A. and Menzies, L. (2016). </a:t>
            </a:r>
            <a:r>
              <a:rPr lang="en-GB" sz="2400" i="1" dirty="0"/>
              <a:t>Special Educational Needs and their Links to Poverty</a:t>
            </a:r>
            <a:r>
              <a:rPr lang="en-GB" sz="2400" dirty="0"/>
              <a:t>. </a:t>
            </a:r>
            <a:r>
              <a:rPr lang="en-GB" sz="2400" u="sng" dirty="0">
                <a:hlinkClick r:id="rId3"/>
              </a:rPr>
              <a:t>www.jrf.org.uk</a:t>
            </a:r>
            <a:r>
              <a:rPr lang="en-GB" sz="2400" dirty="0"/>
              <a:t>. </a:t>
            </a:r>
          </a:p>
          <a:p>
            <a:r>
              <a:rPr lang="en-GB" sz="2400" dirty="0"/>
              <a:t>SNAP </a:t>
            </a:r>
            <a:r>
              <a:rPr lang="en-GB" sz="2400" dirty="0" err="1"/>
              <a:t>Cymru</a:t>
            </a:r>
            <a:r>
              <a:rPr lang="en-GB" sz="2400" dirty="0"/>
              <a:t>. (2018). </a:t>
            </a:r>
            <a:r>
              <a:rPr lang="en-GB" sz="2400" i="1" dirty="0"/>
              <a:t>ALN/SEN Reform - SNAP </a:t>
            </a:r>
            <a:r>
              <a:rPr lang="en-GB" sz="2400" i="1" dirty="0" err="1"/>
              <a:t>Cymru</a:t>
            </a:r>
            <a:r>
              <a:rPr lang="en-GB" sz="2400" dirty="0"/>
              <a:t>. [online] Available at: http://</a:t>
            </a:r>
            <a:r>
              <a:rPr lang="en-GB" sz="2400" dirty="0" err="1"/>
              <a:t>www.snapcymru.org</a:t>
            </a:r>
            <a:r>
              <a:rPr lang="en-GB" sz="2400" dirty="0"/>
              <a:t>/help-for-families/</a:t>
            </a:r>
            <a:r>
              <a:rPr lang="en-GB" sz="2400" dirty="0" err="1"/>
              <a:t>aln</a:t>
            </a:r>
            <a:r>
              <a:rPr lang="en-GB" sz="2400" dirty="0"/>
              <a:t>-reform/ [Accessed 12 Jan. 2019]. </a:t>
            </a:r>
          </a:p>
          <a:p>
            <a:r>
              <a:rPr lang="en-GB" sz="2400" dirty="0" err="1"/>
              <a:t>Tes</a:t>
            </a:r>
            <a:r>
              <a:rPr lang="en-GB" sz="2400" dirty="0"/>
              <a:t>. (2018). </a:t>
            </a:r>
            <a:r>
              <a:rPr lang="en-GB" sz="2400" i="1" dirty="0"/>
              <a:t>Why the Warnock report still matters today</a:t>
            </a:r>
            <a:r>
              <a:rPr lang="en-GB" sz="2400" dirty="0"/>
              <a:t>. [online] Available at: https://</a:t>
            </a:r>
            <a:r>
              <a:rPr lang="en-GB" sz="2400" dirty="0" err="1"/>
              <a:t>www.tes.com</a:t>
            </a:r>
            <a:r>
              <a:rPr lang="en-GB" sz="2400" dirty="0"/>
              <a:t>/news/why-</a:t>
            </a:r>
            <a:r>
              <a:rPr lang="en-GB" sz="2400" dirty="0" err="1"/>
              <a:t>warnock</a:t>
            </a:r>
            <a:r>
              <a:rPr lang="en-GB" sz="2400" dirty="0"/>
              <a:t>-report-still-matters-today [Accessed 12 Jan. 2019].</a:t>
            </a:r>
          </a:p>
          <a:p>
            <a:r>
              <a:rPr lang="en-GB" sz="2400" dirty="0" err="1"/>
              <a:t>Unicef.org.uk</a:t>
            </a:r>
            <a:r>
              <a:rPr lang="en-GB" sz="2400" dirty="0"/>
              <a:t>. (</a:t>
            </a:r>
            <a:r>
              <a:rPr lang="en-GB" sz="2400" dirty="0" err="1"/>
              <a:t>n.d.</a:t>
            </a:r>
            <a:r>
              <a:rPr lang="en-GB" sz="2400" dirty="0"/>
              <a:t>). [online] Available at: https://</a:t>
            </a:r>
            <a:r>
              <a:rPr lang="en-GB" sz="2400" dirty="0" err="1"/>
              <a:t>www.unicef.org.uk</a:t>
            </a:r>
            <a:r>
              <a:rPr lang="en-GB" sz="2400" dirty="0"/>
              <a:t>/child-rights-partners/</a:t>
            </a:r>
            <a:r>
              <a:rPr lang="en-GB" sz="2400" dirty="0" err="1"/>
              <a:t>wp</a:t>
            </a:r>
            <a:r>
              <a:rPr lang="en-GB" sz="2400" dirty="0"/>
              <a:t>-content/uploads/sites/3/2016/08/</a:t>
            </a:r>
            <a:r>
              <a:rPr lang="en-GB" sz="2400" dirty="0" err="1"/>
              <a:t>CRC_summary_leaflet_Child_Rights_Partners_web_final.pdf</a:t>
            </a:r>
            <a:r>
              <a:rPr lang="en-GB" sz="2400" dirty="0"/>
              <a:t> [Accessed 12 Jan. 2019]. </a:t>
            </a:r>
          </a:p>
          <a:p>
            <a:r>
              <a:rPr lang="en-GB" sz="2400" dirty="0"/>
              <a:t>Welsh Government (2017) ‘Safeguarding’, </a:t>
            </a:r>
            <a:r>
              <a:rPr lang="en-GB" sz="2400" u="sng" dirty="0">
                <a:hlinkClick r:id="rId4"/>
              </a:rPr>
              <a:t>https://gov.wales/topics/health/socialcare/safeguarding/?skip=1&amp;lang=en</a:t>
            </a:r>
            <a:r>
              <a:rPr lang="en-GB" sz="2400" dirty="0"/>
              <a:t> [Accessed: 12 Jan. 2019].</a:t>
            </a:r>
          </a:p>
          <a:p>
            <a:r>
              <a:rPr lang="en-GB" sz="2400" dirty="0" err="1"/>
              <a:t>www.SpecialEducationalNeeds.co.uk</a:t>
            </a:r>
            <a:r>
              <a:rPr lang="en-GB" sz="2400" dirty="0"/>
              <a:t>. (2007). </a:t>
            </a:r>
            <a:r>
              <a:rPr lang="en-GB" sz="2400" i="1" dirty="0"/>
              <a:t>Warnock &amp; SEN</a:t>
            </a:r>
            <a:r>
              <a:rPr lang="en-GB" sz="2400" dirty="0"/>
              <a:t>. [online] Available at: https://</a:t>
            </a:r>
            <a:r>
              <a:rPr lang="en-GB" sz="2400" dirty="0" err="1"/>
              <a:t>www.specialeducationalneeds.co.uk</a:t>
            </a:r>
            <a:r>
              <a:rPr lang="en-GB" sz="2400" dirty="0"/>
              <a:t>/</a:t>
            </a:r>
            <a:r>
              <a:rPr lang="en-GB" sz="2400" dirty="0" err="1"/>
              <a:t>warnock</a:t>
            </a:r>
            <a:r>
              <a:rPr lang="en-GB" sz="2400" dirty="0"/>
              <a:t>--</a:t>
            </a:r>
            <a:r>
              <a:rPr lang="en-GB" sz="2400" dirty="0" err="1"/>
              <a:t>sen.html</a:t>
            </a:r>
            <a:r>
              <a:rPr lang="en-GB" sz="2400" dirty="0"/>
              <a:t> [Accessed 12 Jan. 2019].</a:t>
            </a:r>
          </a:p>
          <a:p>
            <a:endParaRPr lang="en-GB" sz="2400" dirty="0"/>
          </a:p>
          <a:p>
            <a:r>
              <a:rPr lang="en-GB" dirty="0"/>
              <a:t> </a:t>
            </a:r>
          </a:p>
          <a:p>
            <a:r>
              <a:rPr lang="en-GB" dirty="0"/>
              <a:t> </a:t>
            </a:r>
          </a:p>
          <a:p>
            <a:endParaRPr lang="en-US" sz="700"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B1B951F8-44DB-8242-AB47-B6CAB8E93E39}"/>
              </a:ext>
            </a:extLst>
          </p:cNvPr>
          <p:cNvSpPr/>
          <p:nvPr/>
        </p:nvSpPr>
        <p:spPr>
          <a:xfrm>
            <a:off x="6013525" y="27841"/>
            <a:ext cx="5944800" cy="461665"/>
          </a:xfrm>
          <a:prstGeom prst="rect">
            <a:avLst/>
          </a:prstGeom>
          <a:noFill/>
        </p:spPr>
        <p:txBody>
          <a:bodyPr wrap="square" lIns="91440" tIns="45720" rIns="91440" bIns="45720">
            <a:spAutoFit/>
          </a:bodyPr>
          <a:lstStyle/>
          <a:p>
            <a:pPr algn="ctr"/>
            <a:r>
              <a:rPr lang="en-US" sz="2400" b="1" spc="50" dirty="0">
                <a:ln w="0"/>
                <a:solidFill>
                  <a:schemeClr val="bg2"/>
                </a:solidFill>
                <a:effectLst>
                  <a:innerShdw blurRad="63500" dist="50800" dir="13500000">
                    <a:srgbClr val="000000">
                      <a:alpha val="50000"/>
                    </a:srgbClr>
                  </a:innerShdw>
                </a:effectLst>
              </a:rPr>
              <a:t>Additional Learning Needs new legislation</a:t>
            </a:r>
            <a:endParaRPr lang="en-US" sz="2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85854934"/>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{386C75E8-F57D-A242-ACCF-7C7127A7357F}tf10001073</Template>
  <TotalTime>17</TotalTime>
  <Words>1539</Words>
  <Application>Microsoft Macintosh PowerPoint</Application>
  <PresentationFormat>Widescreen</PresentationFormat>
  <Paragraphs>24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Tw Cen MT</vt:lpstr>
      <vt:lpstr>Droplet</vt:lpstr>
      <vt:lpstr>PowerPoint Presentation</vt:lpstr>
    </vt:vector>
  </TitlesOfParts>
  <Company/>
  <LinksUpToDate>false</LinksUpToDate>
  <SharedDoc>false</SharedDoc>
  <HyperlinksChanged>false</HyperlinksChanged>
  <AppVersion>16.0010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Chelsea Hughes (1600944)</dc:creator>
  <cp:lastModifiedBy>Chelsea Hughes (1600944)</cp:lastModifiedBy>
  <cp:revision>2</cp:revision>
  <dcterms:created xsi:type="dcterms:W3CDTF">2019-01-16T13:47:03Z</dcterms:created>
  <dcterms:modified xsi:type="dcterms:W3CDTF">2019-01-16T14:04:56Z</dcterms:modified>
</cp:coreProperties>
</file>