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6.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theme/theme9.xml" ContentType="application/vnd.openxmlformats-officedocument.theme+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10.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1.xml" ContentType="application/vnd.openxmlformats-officedocument.themeOverride+xml"/>
  <Override PartName="/ppt/notesSlides/notesSlide9.xml" ContentType="application/vnd.openxmlformats-officedocument.presentationml.notesSlide+xml"/>
  <Override PartName="/ppt/theme/themeOverride2.xml" ContentType="application/vnd.openxmlformats-officedocument.themeOverr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heme/themeOverride3.xml" ContentType="application/vnd.openxmlformats-officedocument.themeOverride+xml"/>
  <Override PartName="/ppt/notesSlides/notesSlide18.xml" ContentType="application/vnd.openxmlformats-officedocument.presentationml.notesSlide+xml"/>
  <Override PartName="/ppt/theme/themeOverride4.xml" ContentType="application/vnd.openxmlformats-officedocument.themeOverride+xml"/>
  <Override PartName="/ppt/notesSlides/notesSlide19.xml" ContentType="application/vnd.openxmlformats-officedocument.presentationml.notesSlide+xml"/>
  <Override PartName="/ppt/theme/themeOverride5.xml" ContentType="application/vnd.openxmlformats-officedocument.themeOverr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theme/themeOverride6.xml" ContentType="application/vnd.openxmlformats-officedocument.themeOverride+xml"/>
  <Override PartName="/ppt/notesSlides/notesSlide34.xml" ContentType="application/vnd.openxmlformats-officedocument.presentationml.notesSlide+xml"/>
  <Override PartName="/ppt/theme/themeOverride7.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700" r:id="rId4"/>
    <p:sldMasterId id="2147483712" r:id="rId5"/>
    <p:sldMasterId id="2147483726" r:id="rId6"/>
    <p:sldMasterId id="2147483769" r:id="rId7"/>
    <p:sldMasterId id="2147483781" r:id="rId8"/>
    <p:sldMasterId id="2147483794" r:id="rId9"/>
    <p:sldMasterId id="2147483812" r:id="rId10"/>
    <p:sldMasterId id="2147483825" r:id="rId11"/>
  </p:sldMasterIdLst>
  <p:notesMasterIdLst>
    <p:notesMasterId r:id="rId102"/>
  </p:notesMasterIdLst>
  <p:sldIdLst>
    <p:sldId id="256" r:id="rId12"/>
    <p:sldId id="1297" r:id="rId13"/>
    <p:sldId id="1283" r:id="rId14"/>
    <p:sldId id="723" r:id="rId15"/>
    <p:sldId id="287" r:id="rId16"/>
    <p:sldId id="1238" r:id="rId17"/>
    <p:sldId id="1287" r:id="rId18"/>
    <p:sldId id="1288" r:id="rId19"/>
    <p:sldId id="271" r:id="rId20"/>
    <p:sldId id="1289" r:id="rId21"/>
    <p:sldId id="1267" r:id="rId22"/>
    <p:sldId id="832" r:id="rId23"/>
    <p:sldId id="257" r:id="rId24"/>
    <p:sldId id="1298" r:id="rId25"/>
    <p:sldId id="728" r:id="rId26"/>
    <p:sldId id="1211" r:id="rId27"/>
    <p:sldId id="1212" r:id="rId28"/>
    <p:sldId id="504" r:id="rId29"/>
    <p:sldId id="1299" r:id="rId30"/>
    <p:sldId id="1058" r:id="rId31"/>
    <p:sldId id="915" r:id="rId32"/>
    <p:sldId id="1164" r:id="rId33"/>
    <p:sldId id="1096" r:id="rId34"/>
    <p:sldId id="1097" r:id="rId35"/>
    <p:sldId id="1159" r:id="rId36"/>
    <p:sldId id="1268" r:id="rId37"/>
    <p:sldId id="1155" r:id="rId38"/>
    <p:sldId id="1253" r:id="rId39"/>
    <p:sldId id="1158" r:id="rId40"/>
    <p:sldId id="1140" r:id="rId41"/>
    <p:sldId id="1295" r:id="rId42"/>
    <p:sldId id="1296" r:id="rId43"/>
    <p:sldId id="1252" r:id="rId44"/>
    <p:sldId id="921" r:id="rId45"/>
    <p:sldId id="1156" r:id="rId46"/>
    <p:sldId id="1157" r:id="rId47"/>
    <p:sldId id="1162" r:id="rId48"/>
    <p:sldId id="1160" r:id="rId49"/>
    <p:sldId id="1163" r:id="rId50"/>
    <p:sldId id="1161" r:id="rId51"/>
    <p:sldId id="1285" r:id="rId52"/>
    <p:sldId id="1102" r:id="rId53"/>
    <p:sldId id="957" r:id="rId54"/>
    <p:sldId id="767" r:id="rId55"/>
    <p:sldId id="1300" r:id="rId56"/>
    <p:sldId id="1284" r:id="rId57"/>
    <p:sldId id="362" r:id="rId58"/>
    <p:sldId id="1061" r:id="rId59"/>
    <p:sldId id="786" r:id="rId60"/>
    <p:sldId id="787" r:id="rId61"/>
    <p:sldId id="788" r:id="rId62"/>
    <p:sldId id="790" r:id="rId63"/>
    <p:sldId id="510" r:id="rId64"/>
    <p:sldId id="827" r:id="rId65"/>
    <p:sldId id="828" r:id="rId66"/>
    <p:sldId id="829" r:id="rId67"/>
    <p:sldId id="830" r:id="rId68"/>
    <p:sldId id="844" r:id="rId69"/>
    <p:sldId id="834" r:id="rId70"/>
    <p:sldId id="793" r:id="rId71"/>
    <p:sldId id="835" r:id="rId72"/>
    <p:sldId id="731" r:id="rId73"/>
    <p:sldId id="733" r:id="rId74"/>
    <p:sldId id="1060" r:id="rId75"/>
    <p:sldId id="732" r:id="rId76"/>
    <p:sldId id="1251" r:id="rId77"/>
    <p:sldId id="1153" r:id="rId78"/>
    <p:sldId id="836" r:id="rId79"/>
    <p:sldId id="847" r:id="rId80"/>
    <p:sldId id="851" r:id="rId81"/>
    <p:sldId id="736" r:id="rId82"/>
    <p:sldId id="1237" r:id="rId83"/>
    <p:sldId id="322" r:id="rId84"/>
    <p:sldId id="332" r:id="rId85"/>
    <p:sldId id="326" r:id="rId86"/>
    <p:sldId id="472" r:id="rId87"/>
    <p:sldId id="1150" r:id="rId88"/>
    <p:sldId id="1290" r:id="rId89"/>
    <p:sldId id="1301" r:id="rId90"/>
    <p:sldId id="774" r:id="rId91"/>
    <p:sldId id="808" r:id="rId92"/>
    <p:sldId id="1291" r:id="rId93"/>
    <p:sldId id="1292" r:id="rId94"/>
    <p:sldId id="1293" r:id="rId95"/>
    <p:sldId id="259" r:id="rId96"/>
    <p:sldId id="260" r:id="rId97"/>
    <p:sldId id="1196" r:id="rId98"/>
    <p:sldId id="1294" r:id="rId99"/>
    <p:sldId id="1302" r:id="rId100"/>
    <p:sldId id="1303" r:id="rId10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me" initials="H"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5118" autoAdjust="0"/>
  </p:normalViewPr>
  <p:slideViewPr>
    <p:cSldViewPr snapToGrid="0">
      <p:cViewPr varScale="1">
        <p:scale>
          <a:sx n="85" d="100"/>
          <a:sy n="85" d="100"/>
        </p:scale>
        <p:origin x="138" y="60"/>
      </p:cViewPr>
      <p:guideLst/>
    </p:cSldViewPr>
  </p:slideViewPr>
  <p:notesTextViewPr>
    <p:cViewPr>
      <p:scale>
        <a:sx n="1" d="1"/>
        <a:sy n="1" d="1"/>
      </p:scale>
      <p:origin x="0" y="0"/>
    </p:cViewPr>
  </p:notesTextViewPr>
  <p:sorterViewPr>
    <p:cViewPr>
      <p:scale>
        <a:sx n="100" d="100"/>
        <a:sy n="100" d="100"/>
      </p:scale>
      <p:origin x="0" y="-2787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slide" Target="slides/slide73.xml"/><Relationship Id="rId89" Type="http://schemas.openxmlformats.org/officeDocument/2006/relationships/slide" Target="slides/slide78.xml"/><Relationship Id="rId7" Type="http://schemas.openxmlformats.org/officeDocument/2006/relationships/slideMaster" Target="slideMasters/slideMaster7.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07" Type="http://schemas.openxmlformats.org/officeDocument/2006/relationships/tableStyles" Target="tableStyles.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66" Type="http://schemas.openxmlformats.org/officeDocument/2006/relationships/slide" Target="slides/slide55.xml"/><Relationship Id="rId74" Type="http://schemas.openxmlformats.org/officeDocument/2006/relationships/slide" Target="slides/slide63.xml"/><Relationship Id="rId79" Type="http://schemas.openxmlformats.org/officeDocument/2006/relationships/slide" Target="slides/slide68.xml"/><Relationship Id="rId87" Type="http://schemas.openxmlformats.org/officeDocument/2006/relationships/slide" Target="slides/slide76.xml"/><Relationship Id="rId102"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50.xml"/><Relationship Id="rId82" Type="http://schemas.openxmlformats.org/officeDocument/2006/relationships/slide" Target="slides/slide71.xml"/><Relationship Id="rId90" Type="http://schemas.openxmlformats.org/officeDocument/2006/relationships/slide" Target="slides/slide79.xml"/><Relationship Id="rId95" Type="http://schemas.openxmlformats.org/officeDocument/2006/relationships/slide" Target="slides/slide84.xml"/><Relationship Id="rId19" Type="http://schemas.openxmlformats.org/officeDocument/2006/relationships/slide" Target="slides/slide8.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slide" Target="slides/slide58.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0.xml"/><Relationship Id="rId72" Type="http://schemas.openxmlformats.org/officeDocument/2006/relationships/slide" Target="slides/slide61.xml"/><Relationship Id="rId80" Type="http://schemas.openxmlformats.org/officeDocument/2006/relationships/slide" Target="slides/slide69.xml"/><Relationship Id="rId85" Type="http://schemas.openxmlformats.org/officeDocument/2006/relationships/slide" Target="slides/slide74.xml"/><Relationship Id="rId93" Type="http://schemas.openxmlformats.org/officeDocument/2006/relationships/slide" Target="slides/slide82.xml"/><Relationship Id="rId98" Type="http://schemas.openxmlformats.org/officeDocument/2006/relationships/slide" Target="slides/slide87.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103" Type="http://schemas.openxmlformats.org/officeDocument/2006/relationships/commentAuthors" Target="commentAuthors.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slide" Target="slides/slide64.xml"/><Relationship Id="rId83" Type="http://schemas.openxmlformats.org/officeDocument/2006/relationships/slide" Target="slides/slide72.xml"/><Relationship Id="rId88" Type="http://schemas.openxmlformats.org/officeDocument/2006/relationships/slide" Target="slides/slide77.xml"/><Relationship Id="rId91" Type="http://schemas.openxmlformats.org/officeDocument/2006/relationships/slide" Target="slides/slide80.xml"/><Relationship Id="rId96" Type="http://schemas.openxmlformats.org/officeDocument/2006/relationships/slide" Target="slides/slide85.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6"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slide" Target="slides/slide70.xml"/><Relationship Id="rId86" Type="http://schemas.openxmlformats.org/officeDocument/2006/relationships/slide" Target="slides/slide75.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4-19T20:36:32.30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2FF772-A7BC-4F29-B4A9-61AE78B2856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30AEA8B-0BE1-46BC-A257-DE08E89857BC}">
      <dgm:prSet/>
      <dgm:spPr/>
      <dgm:t>
        <a:bodyPr/>
        <a:lstStyle/>
        <a:p>
          <a:r>
            <a:rPr lang="en-GB"/>
            <a:t>Herbert A. Simon coined the phrase "bounded rationality" to express the idea that human </a:t>
          </a:r>
          <a:r>
            <a:rPr lang="en-GB" b="1"/>
            <a:t>decision making is limited by available information, available time, and the information-processing ability of the mind. </a:t>
          </a:r>
          <a:endParaRPr lang="en-US"/>
        </a:p>
      </dgm:t>
    </dgm:pt>
    <dgm:pt modelId="{33B70743-DFF6-4697-A6B6-E0E5FB0BD674}" type="parTrans" cxnId="{2633BE85-CFA5-4F0D-9D07-E9675A6E8F9B}">
      <dgm:prSet/>
      <dgm:spPr/>
      <dgm:t>
        <a:bodyPr/>
        <a:lstStyle/>
        <a:p>
          <a:endParaRPr lang="en-US"/>
        </a:p>
      </dgm:t>
    </dgm:pt>
    <dgm:pt modelId="{FB59F33D-36BB-4B9D-A274-0DD5CF4BC499}" type="sibTrans" cxnId="{2633BE85-CFA5-4F0D-9D07-E9675A6E8F9B}">
      <dgm:prSet/>
      <dgm:spPr/>
      <dgm:t>
        <a:bodyPr/>
        <a:lstStyle/>
        <a:p>
          <a:endParaRPr lang="en-US"/>
        </a:p>
      </dgm:t>
    </dgm:pt>
    <dgm:pt modelId="{0ADE2D50-8495-49DE-93D6-B6904EFEEB87}">
      <dgm:prSet/>
      <dgm:spPr/>
      <dgm:t>
        <a:bodyPr/>
        <a:lstStyle/>
        <a:p>
          <a:r>
            <a:rPr lang="en-GB"/>
            <a:t>Simon also defined two cognitive styles: </a:t>
          </a:r>
          <a:r>
            <a:rPr lang="en-GB" b="1" i="1"/>
            <a:t>maximizers</a:t>
          </a:r>
          <a:r>
            <a:rPr lang="en-GB" b="1"/>
            <a:t> try to make an optimal decision</a:t>
          </a:r>
          <a:r>
            <a:rPr lang="en-GB"/>
            <a:t>, whereas </a:t>
          </a:r>
          <a:r>
            <a:rPr lang="en-GB" b="1" i="1"/>
            <a:t>satisficers</a:t>
          </a:r>
          <a:r>
            <a:rPr lang="en-GB" b="1"/>
            <a:t> simply try to find a solution that is "good enough"</a:t>
          </a:r>
          <a:r>
            <a:rPr lang="en-GB"/>
            <a:t>. </a:t>
          </a:r>
          <a:endParaRPr lang="en-US"/>
        </a:p>
      </dgm:t>
    </dgm:pt>
    <dgm:pt modelId="{8C468AA2-F83B-428A-A411-96AB484D6BBC}" type="parTrans" cxnId="{A5B49D92-4C8C-4A76-940B-CE155C11F15D}">
      <dgm:prSet/>
      <dgm:spPr/>
      <dgm:t>
        <a:bodyPr/>
        <a:lstStyle/>
        <a:p>
          <a:endParaRPr lang="en-US"/>
        </a:p>
      </dgm:t>
    </dgm:pt>
    <dgm:pt modelId="{0591B5F3-7D09-4113-BB2C-8C5840C5E1AF}" type="sibTrans" cxnId="{A5B49D92-4C8C-4A76-940B-CE155C11F15D}">
      <dgm:prSet/>
      <dgm:spPr/>
      <dgm:t>
        <a:bodyPr/>
        <a:lstStyle/>
        <a:p>
          <a:endParaRPr lang="en-US"/>
        </a:p>
      </dgm:t>
    </dgm:pt>
    <dgm:pt modelId="{F8E65E1B-C570-45FE-A332-C7A91985756C}">
      <dgm:prSet/>
      <dgm:spPr/>
      <dgm:t>
        <a:bodyPr/>
        <a:lstStyle/>
        <a:p>
          <a:r>
            <a:rPr lang="en-GB"/>
            <a:t>Maximizers tend to take longer making decisions due to the need to maximize performance across all variables and make tradeoffs carefully; they also tend to more often regret their decisions (perhaps because they are more able than satisficers to recognise that a decision turned out to be sub-optimal).</a:t>
          </a:r>
          <a:endParaRPr lang="en-US"/>
        </a:p>
      </dgm:t>
    </dgm:pt>
    <dgm:pt modelId="{BC3CC13E-ABA8-45A7-B18F-2E95F2FC2CEE}" type="parTrans" cxnId="{07FFCACC-7EEB-4CB7-BE3D-0D033066DED1}">
      <dgm:prSet/>
      <dgm:spPr/>
      <dgm:t>
        <a:bodyPr/>
        <a:lstStyle/>
        <a:p>
          <a:endParaRPr lang="en-US"/>
        </a:p>
      </dgm:t>
    </dgm:pt>
    <dgm:pt modelId="{211D55FC-9B44-4E39-8534-37ADBE174040}" type="sibTrans" cxnId="{07FFCACC-7EEB-4CB7-BE3D-0D033066DED1}">
      <dgm:prSet/>
      <dgm:spPr/>
      <dgm:t>
        <a:bodyPr/>
        <a:lstStyle/>
        <a:p>
          <a:endParaRPr lang="en-US"/>
        </a:p>
      </dgm:t>
    </dgm:pt>
    <dgm:pt modelId="{36662A62-F525-498A-A3B0-BD19C5BAC6F6}" type="pres">
      <dgm:prSet presAssocID="{DE2FF772-A7BC-4F29-B4A9-61AE78B2856C}" presName="linear" presStyleCnt="0">
        <dgm:presLayoutVars>
          <dgm:animLvl val="lvl"/>
          <dgm:resizeHandles val="exact"/>
        </dgm:presLayoutVars>
      </dgm:prSet>
      <dgm:spPr/>
    </dgm:pt>
    <dgm:pt modelId="{FBC9BC49-5DFF-43AD-9249-18367BC5CE27}" type="pres">
      <dgm:prSet presAssocID="{730AEA8B-0BE1-46BC-A257-DE08E89857BC}" presName="parentText" presStyleLbl="node1" presStyleIdx="0" presStyleCnt="3">
        <dgm:presLayoutVars>
          <dgm:chMax val="0"/>
          <dgm:bulletEnabled val="1"/>
        </dgm:presLayoutVars>
      </dgm:prSet>
      <dgm:spPr/>
    </dgm:pt>
    <dgm:pt modelId="{9F5E167A-0A22-4C60-AE69-7DC28619A07B}" type="pres">
      <dgm:prSet presAssocID="{FB59F33D-36BB-4B9D-A274-0DD5CF4BC499}" presName="spacer" presStyleCnt="0"/>
      <dgm:spPr/>
    </dgm:pt>
    <dgm:pt modelId="{6B35D34D-45B8-45D1-8C6E-16291435884A}" type="pres">
      <dgm:prSet presAssocID="{0ADE2D50-8495-49DE-93D6-B6904EFEEB87}" presName="parentText" presStyleLbl="node1" presStyleIdx="1" presStyleCnt="3">
        <dgm:presLayoutVars>
          <dgm:chMax val="0"/>
          <dgm:bulletEnabled val="1"/>
        </dgm:presLayoutVars>
      </dgm:prSet>
      <dgm:spPr/>
    </dgm:pt>
    <dgm:pt modelId="{7BF94393-D3A0-40A1-BD63-3745510E270D}" type="pres">
      <dgm:prSet presAssocID="{0591B5F3-7D09-4113-BB2C-8C5840C5E1AF}" presName="spacer" presStyleCnt="0"/>
      <dgm:spPr/>
    </dgm:pt>
    <dgm:pt modelId="{B6046AE0-A695-4A4A-A6F8-316C82D675E2}" type="pres">
      <dgm:prSet presAssocID="{F8E65E1B-C570-45FE-A332-C7A91985756C}" presName="parentText" presStyleLbl="node1" presStyleIdx="2" presStyleCnt="3">
        <dgm:presLayoutVars>
          <dgm:chMax val="0"/>
          <dgm:bulletEnabled val="1"/>
        </dgm:presLayoutVars>
      </dgm:prSet>
      <dgm:spPr/>
    </dgm:pt>
  </dgm:ptLst>
  <dgm:cxnLst>
    <dgm:cxn modelId="{247D1E5C-A44C-46BA-90CC-15EF9578FD30}" type="presOf" srcId="{730AEA8B-0BE1-46BC-A257-DE08E89857BC}" destId="{FBC9BC49-5DFF-43AD-9249-18367BC5CE27}" srcOrd="0" destOrd="0" presId="urn:microsoft.com/office/officeart/2005/8/layout/vList2"/>
    <dgm:cxn modelId="{2BA14678-9F1A-4679-BAC8-74C5673E7539}" type="presOf" srcId="{0ADE2D50-8495-49DE-93D6-B6904EFEEB87}" destId="{6B35D34D-45B8-45D1-8C6E-16291435884A}" srcOrd="0" destOrd="0" presId="urn:microsoft.com/office/officeart/2005/8/layout/vList2"/>
    <dgm:cxn modelId="{2633BE85-CFA5-4F0D-9D07-E9675A6E8F9B}" srcId="{DE2FF772-A7BC-4F29-B4A9-61AE78B2856C}" destId="{730AEA8B-0BE1-46BC-A257-DE08E89857BC}" srcOrd="0" destOrd="0" parTransId="{33B70743-DFF6-4697-A6B6-E0E5FB0BD674}" sibTransId="{FB59F33D-36BB-4B9D-A274-0DD5CF4BC499}"/>
    <dgm:cxn modelId="{A5B49D92-4C8C-4A76-940B-CE155C11F15D}" srcId="{DE2FF772-A7BC-4F29-B4A9-61AE78B2856C}" destId="{0ADE2D50-8495-49DE-93D6-B6904EFEEB87}" srcOrd="1" destOrd="0" parTransId="{8C468AA2-F83B-428A-A411-96AB484D6BBC}" sibTransId="{0591B5F3-7D09-4113-BB2C-8C5840C5E1AF}"/>
    <dgm:cxn modelId="{667315C1-DD5F-4124-8F07-18A8DFC061D7}" type="presOf" srcId="{F8E65E1B-C570-45FE-A332-C7A91985756C}" destId="{B6046AE0-A695-4A4A-A6F8-316C82D675E2}" srcOrd="0" destOrd="0" presId="urn:microsoft.com/office/officeart/2005/8/layout/vList2"/>
    <dgm:cxn modelId="{07FFCACC-7EEB-4CB7-BE3D-0D033066DED1}" srcId="{DE2FF772-A7BC-4F29-B4A9-61AE78B2856C}" destId="{F8E65E1B-C570-45FE-A332-C7A91985756C}" srcOrd="2" destOrd="0" parTransId="{BC3CC13E-ABA8-45A7-B18F-2E95F2FC2CEE}" sibTransId="{211D55FC-9B44-4E39-8534-37ADBE174040}"/>
    <dgm:cxn modelId="{651C49DC-44EA-4AA9-BCEA-FEC4B96B9CC0}" type="presOf" srcId="{DE2FF772-A7BC-4F29-B4A9-61AE78B2856C}" destId="{36662A62-F525-498A-A3B0-BD19C5BAC6F6}" srcOrd="0" destOrd="0" presId="urn:microsoft.com/office/officeart/2005/8/layout/vList2"/>
    <dgm:cxn modelId="{768DA769-6F4C-4540-9BAB-06F235CCC081}" type="presParOf" srcId="{36662A62-F525-498A-A3B0-BD19C5BAC6F6}" destId="{FBC9BC49-5DFF-43AD-9249-18367BC5CE27}" srcOrd="0" destOrd="0" presId="urn:microsoft.com/office/officeart/2005/8/layout/vList2"/>
    <dgm:cxn modelId="{B1D3C962-74A0-4552-879B-F376968BF9AE}" type="presParOf" srcId="{36662A62-F525-498A-A3B0-BD19C5BAC6F6}" destId="{9F5E167A-0A22-4C60-AE69-7DC28619A07B}" srcOrd="1" destOrd="0" presId="urn:microsoft.com/office/officeart/2005/8/layout/vList2"/>
    <dgm:cxn modelId="{91FB5BD6-B536-489D-A14F-4BFB47949208}" type="presParOf" srcId="{36662A62-F525-498A-A3B0-BD19C5BAC6F6}" destId="{6B35D34D-45B8-45D1-8C6E-16291435884A}" srcOrd="2" destOrd="0" presId="urn:microsoft.com/office/officeart/2005/8/layout/vList2"/>
    <dgm:cxn modelId="{BE06E3DD-B846-4BBD-9145-40784CFBAA95}" type="presParOf" srcId="{36662A62-F525-498A-A3B0-BD19C5BAC6F6}" destId="{7BF94393-D3A0-40A1-BD63-3745510E270D}" srcOrd="3" destOrd="0" presId="urn:microsoft.com/office/officeart/2005/8/layout/vList2"/>
    <dgm:cxn modelId="{7897935F-A908-411E-A27A-52144EE872CD}" type="presParOf" srcId="{36662A62-F525-498A-A3B0-BD19C5BAC6F6}" destId="{B6046AE0-A695-4A4A-A6F8-316C82D675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A49C41-B43E-4D3C-A3C4-9344B4B0A2F0}"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GB"/>
        </a:p>
      </dgm:t>
    </dgm:pt>
    <dgm:pt modelId="{EE97EF91-958C-4ABC-96F2-674C751F38D1}">
      <dgm:prSet phldrT="[Text]" custT="1"/>
      <dgm:spPr/>
      <dgm:t>
        <a:bodyPr/>
        <a:lstStyle/>
        <a:p>
          <a:r>
            <a:rPr lang="en-GB" sz="2400" dirty="0"/>
            <a:t>Increasing Cognitive effort</a:t>
          </a:r>
        </a:p>
        <a:p>
          <a:r>
            <a:rPr lang="en-GB" sz="2400" dirty="0"/>
            <a:t>Increasing Effects of Stress</a:t>
          </a:r>
        </a:p>
      </dgm:t>
    </dgm:pt>
    <dgm:pt modelId="{F84B86F2-8701-4EF5-BA81-766DAA8467F5}" type="parTrans" cxnId="{DC1043ED-03D0-4FBF-B484-32944A6DE81F}">
      <dgm:prSet/>
      <dgm:spPr/>
      <dgm:t>
        <a:bodyPr/>
        <a:lstStyle/>
        <a:p>
          <a:endParaRPr lang="en-GB"/>
        </a:p>
      </dgm:t>
    </dgm:pt>
    <dgm:pt modelId="{B4F7496E-E9C1-48D6-9F52-F3D443926FD5}" type="sibTrans" cxnId="{DC1043ED-03D0-4FBF-B484-32944A6DE81F}">
      <dgm:prSet/>
      <dgm:spPr/>
      <dgm:t>
        <a:bodyPr/>
        <a:lstStyle/>
        <a:p>
          <a:endParaRPr lang="en-GB"/>
        </a:p>
      </dgm:t>
    </dgm:pt>
    <dgm:pt modelId="{2C39FE61-28BF-4A8C-911C-E107292316D2}">
      <dgm:prSet phldrT="[Text]" custT="1"/>
      <dgm:spPr/>
      <dgm:t>
        <a:bodyPr/>
        <a:lstStyle/>
        <a:p>
          <a:r>
            <a:rPr lang="en-GB" sz="2400" dirty="0"/>
            <a:t>Decreasing Cognitive Effort</a:t>
          </a:r>
        </a:p>
        <a:p>
          <a:r>
            <a:rPr lang="en-GB" sz="2400" dirty="0"/>
            <a:t>Decreasing Effects of Stress</a:t>
          </a:r>
        </a:p>
      </dgm:t>
    </dgm:pt>
    <dgm:pt modelId="{1C97E077-1AD8-4C77-AB50-2585AC2FB4BE}" type="parTrans" cxnId="{CC293070-1530-4A40-B519-5A1CC5471BD8}">
      <dgm:prSet/>
      <dgm:spPr/>
      <dgm:t>
        <a:bodyPr/>
        <a:lstStyle/>
        <a:p>
          <a:endParaRPr lang="en-GB"/>
        </a:p>
      </dgm:t>
    </dgm:pt>
    <dgm:pt modelId="{4C4106CE-0AA7-4030-BD35-869495CA1D6D}" type="sibTrans" cxnId="{CC293070-1530-4A40-B519-5A1CC5471BD8}">
      <dgm:prSet/>
      <dgm:spPr/>
      <dgm:t>
        <a:bodyPr/>
        <a:lstStyle/>
        <a:p>
          <a:endParaRPr lang="en-GB"/>
        </a:p>
      </dgm:t>
    </dgm:pt>
    <dgm:pt modelId="{BA86C03E-F78B-4444-8D6E-E2C3EA559F60}" type="pres">
      <dgm:prSet presAssocID="{7CA49C41-B43E-4D3C-A3C4-9344B4B0A2F0}" presName="compositeShape" presStyleCnt="0">
        <dgm:presLayoutVars>
          <dgm:chMax val="2"/>
          <dgm:dir/>
          <dgm:resizeHandles val="exact"/>
        </dgm:presLayoutVars>
      </dgm:prSet>
      <dgm:spPr/>
    </dgm:pt>
    <dgm:pt modelId="{742E3283-6879-421F-81DB-993D8ADD14E8}" type="pres">
      <dgm:prSet presAssocID="{7CA49C41-B43E-4D3C-A3C4-9344B4B0A2F0}" presName="ribbon" presStyleLbl="node1" presStyleIdx="0" presStyleCnt="1" custLinFactNeighborX="723" custLinFactNeighborY="36246"/>
      <dgm:spPr/>
    </dgm:pt>
    <dgm:pt modelId="{DB56A0EE-7E18-4032-AA42-35670D79E7A3}" type="pres">
      <dgm:prSet presAssocID="{7CA49C41-B43E-4D3C-A3C4-9344B4B0A2F0}" presName="leftArrowText" presStyleLbl="node1" presStyleIdx="0" presStyleCnt="1">
        <dgm:presLayoutVars>
          <dgm:chMax val="0"/>
          <dgm:bulletEnabled val="1"/>
        </dgm:presLayoutVars>
      </dgm:prSet>
      <dgm:spPr/>
    </dgm:pt>
    <dgm:pt modelId="{69B99064-1DC3-4AB6-A526-F84DE78A5C3B}" type="pres">
      <dgm:prSet presAssocID="{7CA49C41-B43E-4D3C-A3C4-9344B4B0A2F0}" presName="rightArrowText" presStyleLbl="node1" presStyleIdx="0" presStyleCnt="1">
        <dgm:presLayoutVars>
          <dgm:chMax val="0"/>
          <dgm:bulletEnabled val="1"/>
        </dgm:presLayoutVars>
      </dgm:prSet>
      <dgm:spPr/>
    </dgm:pt>
  </dgm:ptLst>
  <dgm:cxnLst>
    <dgm:cxn modelId="{57F37922-31EE-416E-B33D-F79DB57CDE7D}" type="presOf" srcId="{EE97EF91-958C-4ABC-96F2-674C751F38D1}" destId="{DB56A0EE-7E18-4032-AA42-35670D79E7A3}" srcOrd="0" destOrd="0" presId="urn:microsoft.com/office/officeart/2005/8/layout/arrow6"/>
    <dgm:cxn modelId="{CC293070-1530-4A40-B519-5A1CC5471BD8}" srcId="{7CA49C41-B43E-4D3C-A3C4-9344B4B0A2F0}" destId="{2C39FE61-28BF-4A8C-911C-E107292316D2}" srcOrd="1" destOrd="0" parTransId="{1C97E077-1AD8-4C77-AB50-2585AC2FB4BE}" sibTransId="{4C4106CE-0AA7-4030-BD35-869495CA1D6D}"/>
    <dgm:cxn modelId="{2DBF91DB-5E2D-4DE1-937C-F46CAF85D202}" type="presOf" srcId="{7CA49C41-B43E-4D3C-A3C4-9344B4B0A2F0}" destId="{BA86C03E-F78B-4444-8D6E-E2C3EA559F60}" srcOrd="0" destOrd="0" presId="urn:microsoft.com/office/officeart/2005/8/layout/arrow6"/>
    <dgm:cxn modelId="{DC1043ED-03D0-4FBF-B484-32944A6DE81F}" srcId="{7CA49C41-B43E-4D3C-A3C4-9344B4B0A2F0}" destId="{EE97EF91-958C-4ABC-96F2-674C751F38D1}" srcOrd="0" destOrd="0" parTransId="{F84B86F2-8701-4EF5-BA81-766DAA8467F5}" sibTransId="{B4F7496E-E9C1-48D6-9F52-F3D443926FD5}"/>
    <dgm:cxn modelId="{A7773EF6-D826-46F6-8DFC-6C2171257311}" type="presOf" srcId="{2C39FE61-28BF-4A8C-911C-E107292316D2}" destId="{69B99064-1DC3-4AB6-A526-F84DE78A5C3B}" srcOrd="0" destOrd="0" presId="urn:microsoft.com/office/officeart/2005/8/layout/arrow6"/>
    <dgm:cxn modelId="{6DCDCA00-2562-4CA7-8808-BCA5FFF4D244}" type="presParOf" srcId="{BA86C03E-F78B-4444-8D6E-E2C3EA559F60}" destId="{742E3283-6879-421F-81DB-993D8ADD14E8}" srcOrd="0" destOrd="0" presId="urn:microsoft.com/office/officeart/2005/8/layout/arrow6"/>
    <dgm:cxn modelId="{B23DA006-4D5F-474C-BADA-83F5EF473586}" type="presParOf" srcId="{BA86C03E-F78B-4444-8D6E-E2C3EA559F60}" destId="{DB56A0EE-7E18-4032-AA42-35670D79E7A3}" srcOrd="1" destOrd="0" presId="urn:microsoft.com/office/officeart/2005/8/layout/arrow6"/>
    <dgm:cxn modelId="{105DADB1-F64F-49D9-B813-305497B105B9}" type="presParOf" srcId="{BA86C03E-F78B-4444-8D6E-E2C3EA559F60}" destId="{69B99064-1DC3-4AB6-A526-F84DE78A5C3B}"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9BC49-5DFF-43AD-9249-18367BC5CE27}">
      <dsp:nvSpPr>
        <dsp:cNvPr id="0" name=""/>
        <dsp:cNvSpPr/>
      </dsp:nvSpPr>
      <dsp:spPr>
        <a:xfrm>
          <a:off x="0" y="409000"/>
          <a:ext cx="6513603" cy="165266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Herbert A. Simon coined the phrase "bounded rationality" to express the idea that human </a:t>
          </a:r>
          <a:r>
            <a:rPr lang="en-GB" sz="1900" b="1" kern="1200"/>
            <a:t>decision making is limited by available information, available time, and the information-processing ability of the mind. </a:t>
          </a:r>
          <a:endParaRPr lang="en-US" sz="1900" kern="1200"/>
        </a:p>
      </dsp:txBody>
      <dsp:txXfrm>
        <a:off x="80676" y="489676"/>
        <a:ext cx="6352251" cy="1491309"/>
      </dsp:txXfrm>
    </dsp:sp>
    <dsp:sp modelId="{6B35D34D-45B8-45D1-8C6E-16291435884A}">
      <dsp:nvSpPr>
        <dsp:cNvPr id="0" name=""/>
        <dsp:cNvSpPr/>
      </dsp:nvSpPr>
      <dsp:spPr>
        <a:xfrm>
          <a:off x="0" y="2116382"/>
          <a:ext cx="6513603" cy="1652661"/>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Simon also defined two cognitive styles: </a:t>
          </a:r>
          <a:r>
            <a:rPr lang="en-GB" sz="1900" b="1" i="1" kern="1200"/>
            <a:t>maximizers</a:t>
          </a:r>
          <a:r>
            <a:rPr lang="en-GB" sz="1900" b="1" kern="1200"/>
            <a:t> try to make an optimal decision</a:t>
          </a:r>
          <a:r>
            <a:rPr lang="en-GB" sz="1900" kern="1200"/>
            <a:t>, whereas </a:t>
          </a:r>
          <a:r>
            <a:rPr lang="en-GB" sz="1900" b="1" i="1" kern="1200"/>
            <a:t>satisficers</a:t>
          </a:r>
          <a:r>
            <a:rPr lang="en-GB" sz="1900" b="1" kern="1200"/>
            <a:t> simply try to find a solution that is "good enough"</a:t>
          </a:r>
          <a:r>
            <a:rPr lang="en-GB" sz="1900" kern="1200"/>
            <a:t>. </a:t>
          </a:r>
          <a:endParaRPr lang="en-US" sz="1900" kern="1200"/>
        </a:p>
      </dsp:txBody>
      <dsp:txXfrm>
        <a:off x="80676" y="2197058"/>
        <a:ext cx="6352251" cy="1491309"/>
      </dsp:txXfrm>
    </dsp:sp>
    <dsp:sp modelId="{B6046AE0-A695-4A4A-A6F8-316C82D675E2}">
      <dsp:nvSpPr>
        <dsp:cNvPr id="0" name=""/>
        <dsp:cNvSpPr/>
      </dsp:nvSpPr>
      <dsp:spPr>
        <a:xfrm>
          <a:off x="0" y="3823763"/>
          <a:ext cx="6513603" cy="1652661"/>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Maximizers tend to take longer making decisions due to the need to maximize performance across all variables and make tradeoffs carefully; they also tend to more often regret their decisions (perhaps because they are more able than satisficers to recognise that a decision turned out to be sub-optimal).</a:t>
          </a:r>
          <a:endParaRPr lang="en-US" sz="1900" kern="1200"/>
        </a:p>
      </dsp:txBody>
      <dsp:txXfrm>
        <a:off x="80676" y="3904439"/>
        <a:ext cx="6352251" cy="14913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E3283-6879-421F-81DB-993D8ADD14E8}">
      <dsp:nvSpPr>
        <dsp:cNvPr id="0" name=""/>
        <dsp:cNvSpPr/>
      </dsp:nvSpPr>
      <dsp:spPr>
        <a:xfrm>
          <a:off x="228669" y="0"/>
          <a:ext cx="7886297" cy="3154519"/>
        </a:xfrm>
        <a:prstGeom prst="leftRightRibb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6A0EE-7E18-4032-AA42-35670D79E7A3}">
      <dsp:nvSpPr>
        <dsp:cNvPr id="0" name=""/>
        <dsp:cNvSpPr/>
      </dsp:nvSpPr>
      <dsp:spPr>
        <a:xfrm>
          <a:off x="1118006" y="552040"/>
          <a:ext cx="2602478" cy="15457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Increasing Cognitive effort</a:t>
          </a:r>
        </a:p>
        <a:p>
          <a:pPr marL="0" lvl="0" indent="0" algn="ctr" defTabSz="1066800">
            <a:lnSpc>
              <a:spcPct val="90000"/>
            </a:lnSpc>
            <a:spcBef>
              <a:spcPct val="0"/>
            </a:spcBef>
            <a:spcAft>
              <a:spcPct val="35000"/>
            </a:spcAft>
            <a:buNone/>
          </a:pPr>
          <a:r>
            <a:rPr lang="en-GB" sz="2400" kern="1200" dirty="0"/>
            <a:t>Increasing Effects of Stress</a:t>
          </a:r>
        </a:p>
      </dsp:txBody>
      <dsp:txXfrm>
        <a:off x="1118006" y="552040"/>
        <a:ext cx="2602478" cy="1545714"/>
      </dsp:txXfrm>
    </dsp:sp>
    <dsp:sp modelId="{69B99064-1DC3-4AB6-A526-F84DE78A5C3B}">
      <dsp:nvSpPr>
        <dsp:cNvPr id="0" name=""/>
        <dsp:cNvSpPr/>
      </dsp:nvSpPr>
      <dsp:spPr>
        <a:xfrm>
          <a:off x="4114800" y="1056763"/>
          <a:ext cx="3075656" cy="15457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Decreasing Cognitive Effort</a:t>
          </a:r>
        </a:p>
        <a:p>
          <a:pPr marL="0" lvl="0" indent="0" algn="ctr" defTabSz="1066800">
            <a:lnSpc>
              <a:spcPct val="90000"/>
            </a:lnSpc>
            <a:spcBef>
              <a:spcPct val="0"/>
            </a:spcBef>
            <a:spcAft>
              <a:spcPct val="35000"/>
            </a:spcAft>
            <a:buNone/>
          </a:pPr>
          <a:r>
            <a:rPr lang="en-GB" sz="2400" kern="1200" dirty="0"/>
            <a:t>Decreasing Effects of Stress</a:t>
          </a:r>
        </a:p>
      </dsp:txBody>
      <dsp:txXfrm>
        <a:off x="4114800" y="1056763"/>
        <a:ext cx="3075656" cy="15457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7B2A3-4ABA-4131-9659-7F5B2E392003}" type="datetimeFigureOut">
              <a:rPr lang="en-GB" smtClean="0"/>
              <a:t>17/10/2019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C63E2C-3F6F-453C-AC8D-CFC1DC767499}" type="slidenum">
              <a:rPr lang="en-GB" smtClean="0"/>
              <a:t>‹#›</a:t>
            </a:fld>
            <a:endParaRPr lang="en-GB"/>
          </a:p>
        </p:txBody>
      </p:sp>
    </p:spTree>
    <p:extLst>
      <p:ext uri="{BB962C8B-B14F-4D97-AF65-F5344CB8AC3E}">
        <p14:creationId xmlns:p14="http://schemas.microsoft.com/office/powerpoint/2010/main" val="107612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n.wikipedia.org/wiki/Benjamin_Wilson_(painter)"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en.wikipedia.org/wiki/Decision-making" TargetMode="External"/><Relationship Id="rId5" Type="http://schemas.openxmlformats.org/officeDocument/2006/relationships/hyperlink" Target="http://en.wikipedia.org/wiki/Benjamin_Franklin#cite_note-decisions-61" TargetMode="External"/><Relationship Id="rId4" Type="http://schemas.openxmlformats.org/officeDocument/2006/relationships/hyperlink" Target="http://en.wikipedia.org/wiki/Joseph_Priestle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en.wikipedia.org/wiki/Military_strategy" TargetMode="External"/><Relationship Id="rId3" Type="http://schemas.openxmlformats.org/officeDocument/2006/relationships/hyperlink" Target="https://en.wikipedia.org/wiki/Litigation_strategy" TargetMode="External"/><Relationship Id="rId7" Type="http://schemas.openxmlformats.org/officeDocument/2006/relationships/hyperlink" Target="https://en.wikipedia.org/wiki/OODA_loop#cite_note-3"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Law_enforcement" TargetMode="External"/><Relationship Id="rId5" Type="http://schemas.openxmlformats.org/officeDocument/2006/relationships/hyperlink" Target="https://en.wikipedia.org/wiki/OODA_loop#cite_note-2" TargetMode="External"/><Relationship Id="rId4" Type="http://schemas.openxmlformats.org/officeDocument/2006/relationships/hyperlink" Target="https://en.wikipedia.org/wiki/OODA_loop#cite_note-1" TargetMode="External"/><Relationship Id="rId9" Type="http://schemas.openxmlformats.org/officeDocument/2006/relationships/hyperlink" Target="https://en.wikipedia.org/wiki/Decision-making"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hemeOverride" Target="../theme/themeOverride2.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en.wikipedia.org/wiki/Cognitive_bias" TargetMode="External"/><Relationship Id="rId3" Type="http://schemas.openxmlformats.org/officeDocument/2006/relationships/hyperlink" Target="https://en.wikipedia.org/wiki/Management" TargetMode="External"/><Relationship Id="rId7" Type="http://schemas.openxmlformats.org/officeDocument/2006/relationships/hyperlink" Target="https://en.wikipedia.org/wiki/Heuristics_in_judgment_and_decision-making"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en.wikipedia.org/wiki/Groupthink" TargetMode="External"/><Relationship Id="rId11" Type="http://schemas.openxmlformats.org/officeDocument/2006/relationships/hyperlink" Target="https://en.wikipedia.org/wiki/Harvard_Business_Review" TargetMode="External"/><Relationship Id="rId5" Type="http://schemas.openxmlformats.org/officeDocument/2006/relationships/hyperlink" Target="https://en.wikipedia.org/wiki/Pre-mortem#cite_note-2" TargetMode="External"/><Relationship Id="rId10" Type="http://schemas.openxmlformats.org/officeDocument/2006/relationships/hyperlink" Target="https://en.wikipedia.org/wiki/Planning_fallacy" TargetMode="External"/><Relationship Id="rId4" Type="http://schemas.openxmlformats.org/officeDocument/2006/relationships/hyperlink" Target="https://en.wikipedia.org/wiki/Pre-mortem#cite_note-hbr-1" TargetMode="External"/><Relationship Id="rId9" Type="http://schemas.openxmlformats.org/officeDocument/2006/relationships/hyperlink" Target="https://en.wikipedia.org/wiki/Overconfidence_effect"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en.wikipedia.org/wiki/Occam's_razor#cite_note-fn_.28101.29-2" TargetMode="External"/><Relationship Id="rId3" Type="http://schemas.openxmlformats.org/officeDocument/2006/relationships/hyperlink" Target="https://en.wikipedia.org/wiki/Latin" TargetMode="External"/><Relationship Id="rId7" Type="http://schemas.openxmlformats.org/officeDocument/2006/relationships/hyperlink" Target="https://en.wikipedia.org/wiki/Occam's_razor#cite_note-fn_.28100.29-1" TargetMode="External"/><Relationship Id="rId12" Type="http://schemas.openxmlformats.org/officeDocument/2006/relationships/hyperlink" Target="https://en.wikipedia.org/wiki/Ad_hoc_hypotheses"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en.wikipedia.org/wiki/Heuristic" TargetMode="External"/><Relationship Id="rId11" Type="http://schemas.openxmlformats.org/officeDocument/2006/relationships/hyperlink" Target="https://en.wikipedia.org/wiki/Falsifiability" TargetMode="External"/><Relationship Id="rId5" Type="http://schemas.openxmlformats.org/officeDocument/2006/relationships/hyperlink" Target="https://en.wikipedia.org/wiki/Franciscan" TargetMode="External"/><Relationship Id="rId10" Type="http://schemas.openxmlformats.org/officeDocument/2006/relationships/hyperlink" Target="https://en.wikipedia.org/wiki/Logic" TargetMode="External"/><Relationship Id="rId4" Type="http://schemas.openxmlformats.org/officeDocument/2006/relationships/hyperlink" Target="https://en.wikipedia.org/wiki/William_of_Ockham" TargetMode="External"/><Relationship Id="rId9" Type="http://schemas.openxmlformats.org/officeDocument/2006/relationships/hyperlink" Target="https://en.wikipedia.org/wiki/Scientific_method"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n.wikipedia.org/w/index.php?title=Steve_Peters_(psychiatrist)&amp;action=edit&amp;section=3&amp;editintro=Template:BLP_editintro" TargetMode="External"/><Relationship Id="rId2" Type="http://schemas.openxmlformats.org/officeDocument/2006/relationships/slide" Target="../slides/slide43.xml"/><Relationship Id="rId1" Type="http://schemas.openxmlformats.org/officeDocument/2006/relationships/notesMaster" Target="../notesMasters/notesMaster1.xml"/><Relationship Id="rId5" Type="http://schemas.openxmlformats.org/officeDocument/2006/relationships/hyperlink" Target="http://en.wikipedia.org/wiki/Steve_Peters_(psychiatrist)#cite_note-14" TargetMode="External"/><Relationship Id="rId4" Type="http://schemas.openxmlformats.org/officeDocument/2006/relationships/hyperlink" Target="http://en.wikipedia.org/wiki/Steve_Peters_(psychiatrist)#cite_note-13"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ukfrs.com/index.php/promos/16990" TargetMode="External"/><Relationship Id="rId2" Type="http://schemas.openxmlformats.org/officeDocument/2006/relationships/slide" Target="../slides/slide47.xml"/><Relationship Id="rId1" Type="http://schemas.openxmlformats.org/officeDocument/2006/relationships/notesMaster" Target="../notesMasters/notesMaster1.xml"/><Relationship Id="rId4" Type="http://schemas.openxmlformats.org/officeDocument/2006/relationships/hyperlink" Target="https://www.ukfrs.com/index.php/foundation-knowledge/foundation-incident-command?bundle=section&amp;id=16982&amp;parent=16988#id.44sinio"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54.xml"/><Relationship Id="rId2" Type="http://schemas.openxmlformats.org/officeDocument/2006/relationships/notesMaster" Target="../notesMasters/notesMaster1.xml"/><Relationship Id="rId1" Type="http://schemas.openxmlformats.org/officeDocument/2006/relationships/themeOverride" Target="../theme/themeOverride3.xml"/></Relationships>
</file>

<file path=ppt/notesSlides/_rels/notesSlide18.xml.rels><?xml version="1.0" encoding="UTF-8" standalone="yes"?>
<Relationships xmlns="http://schemas.openxmlformats.org/package/2006/relationships"><Relationship Id="rId3" Type="http://schemas.openxmlformats.org/officeDocument/2006/relationships/slide" Target="../slides/slide56.xml"/><Relationship Id="rId2" Type="http://schemas.openxmlformats.org/officeDocument/2006/relationships/notesMaster" Target="../notesMasters/notesMaster1.xml"/><Relationship Id="rId1" Type="http://schemas.openxmlformats.org/officeDocument/2006/relationships/themeOverride" Target="../theme/themeOverride4.xml"/></Relationships>
</file>

<file path=ppt/notesSlides/_rels/notesSlide19.xml.rels><?xml version="1.0" encoding="UTF-8" standalone="yes"?>
<Relationships xmlns="http://schemas.openxmlformats.org/package/2006/relationships"><Relationship Id="rId3" Type="http://schemas.openxmlformats.org/officeDocument/2006/relationships/slide" Target="../slides/slide57.xml"/><Relationship Id="rId2" Type="http://schemas.openxmlformats.org/officeDocument/2006/relationships/notesMaster" Target="../notesMasters/notesMaster1.xml"/><Relationship Id="rId1" Type="http://schemas.openxmlformats.org/officeDocument/2006/relationships/themeOverride" Target="../theme/themeOverride5.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ukfrs.com/index.php/promos/16990" TargetMode="External"/><Relationship Id="rId2" Type="http://schemas.openxmlformats.org/officeDocument/2006/relationships/slide" Target="../slides/slide58.xml"/><Relationship Id="rId1" Type="http://schemas.openxmlformats.org/officeDocument/2006/relationships/notesMaster" Target="../notesMasters/notesMaster1.xml"/><Relationship Id="rId4" Type="http://schemas.openxmlformats.org/officeDocument/2006/relationships/hyperlink" Target="https://www.ukfrs.com/index.php/foundation-knowledge/foundation-incident-command?bundle=section&amp;id=16982&amp;parent=16988#id.44sinio"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psychology.about.com/od/profilesofmajorthinkers/p/piaget.htm" TargetMode="External"/><Relationship Id="rId2" Type="http://schemas.openxmlformats.org/officeDocument/2006/relationships/slide" Target="../slides/slide60.xml"/><Relationship Id="rId1" Type="http://schemas.openxmlformats.org/officeDocument/2006/relationships/notesMaster" Target="../notesMasters/notesMaster1.xml"/><Relationship Id="rId5" Type="http://schemas.openxmlformats.org/officeDocument/2006/relationships/hyperlink" Target="http://psychology.about.com/od/pindex/g/prejudice.htm" TargetMode="External"/><Relationship Id="rId4" Type="http://schemas.openxmlformats.org/officeDocument/2006/relationships/hyperlink" Target="http://psychology.about.com/od/piagetstheory/a/keyconcepts.ht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8" Type="http://schemas.openxmlformats.org/officeDocument/2006/relationships/hyperlink" Target="https://en.wikipedia.org/wiki/Deductive_reasoning#cite_note-1" TargetMode="External"/><Relationship Id="rId3" Type="http://schemas.openxmlformats.org/officeDocument/2006/relationships/hyperlink" Target="https://en.wikipedia.org/wiki/Engineering" TargetMode="External"/><Relationship Id="rId7" Type="http://schemas.openxmlformats.org/officeDocument/2006/relationships/hyperlink" Target="https://en.wikipedia.org/wiki/Logic" TargetMode="External"/><Relationship Id="rId2" Type="http://schemas.openxmlformats.org/officeDocument/2006/relationships/slide" Target="../slides/slide62.xml"/><Relationship Id="rId1" Type="http://schemas.openxmlformats.org/officeDocument/2006/relationships/notesMaster" Target="../notesMasters/notesMaster1.xml"/><Relationship Id="rId6" Type="http://schemas.openxmlformats.org/officeDocument/2006/relationships/hyperlink" Target="https://en.wikipedia.org/wiki/Argument_(logic)" TargetMode="External"/><Relationship Id="rId5" Type="http://schemas.openxmlformats.org/officeDocument/2006/relationships/hyperlink" Target="https://en.wikipedia.org/wiki/Reasoning" TargetMode="External"/><Relationship Id="rId10" Type="http://schemas.openxmlformats.org/officeDocument/2006/relationships/hyperlink" Target="https://en.wikipedia.org/wiki/Abductive_reasoning" TargetMode="External"/><Relationship Id="rId4" Type="http://schemas.openxmlformats.org/officeDocument/2006/relationships/hyperlink" Target="https://en.wikipedia.org/wiki/Mathematics" TargetMode="External"/><Relationship Id="rId9" Type="http://schemas.openxmlformats.org/officeDocument/2006/relationships/hyperlink" Target="https://en.wikipedia.org/wiki/Inductive_reasoning"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hbr.org/archive-toc/BR0711" TargetMode="External"/><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slide" Target="../slides/slide81.xml"/><Relationship Id="rId2" Type="http://schemas.openxmlformats.org/officeDocument/2006/relationships/notesMaster" Target="../notesMasters/notesMaster1.xml"/><Relationship Id="rId1" Type="http://schemas.openxmlformats.org/officeDocument/2006/relationships/themeOverride" Target="../theme/themeOverride6.xml"/></Relationships>
</file>

<file path=ppt/notesSlides/_rels/notesSlide34.xml.rels><?xml version="1.0" encoding="UTF-8" standalone="yes"?>
<Relationships xmlns="http://schemas.openxmlformats.org/package/2006/relationships"><Relationship Id="rId3" Type="http://schemas.openxmlformats.org/officeDocument/2006/relationships/slide" Target="../slides/slide87.xml"/><Relationship Id="rId2" Type="http://schemas.openxmlformats.org/officeDocument/2006/relationships/notesMaster" Target="../notesMasters/notesMaster1.xml"/><Relationship Id="rId1" Type="http://schemas.openxmlformats.org/officeDocument/2006/relationships/themeOverride" Target="../theme/themeOverr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02030" y="3314928"/>
            <a:ext cx="8016240" cy="2712215"/>
          </a:xfrm>
          <a:prstGeom prst="rect">
            <a:avLst/>
          </a:prstGeom>
        </p:spPr>
        <p:txBody>
          <a:bodyPr/>
          <a:lstStyle/>
          <a:p>
            <a:r>
              <a:rPr lang="en-GB" sz="1300" b="1" dirty="0">
                <a:latin typeface="Arial" pitchFamily="34" charset="0"/>
              </a:rPr>
              <a:t>Decision-making</a:t>
            </a:r>
          </a:p>
          <a:p>
            <a:r>
              <a:rPr lang="en-GB" sz="1300" dirty="0">
                <a:latin typeface="Arial" pitchFamily="34" charset="0"/>
              </a:rPr>
              <a:t>Benjamin Franklin by </a:t>
            </a:r>
            <a:r>
              <a:rPr lang="en-GB" sz="1300" dirty="0">
                <a:latin typeface="Arial" pitchFamily="34" charset="0"/>
                <a:hlinkClick r:id="rId3" tooltip="Benjamin Wilson (painter)"/>
              </a:rPr>
              <a:t>Benjamin Wilson</a:t>
            </a:r>
            <a:r>
              <a:rPr lang="en-GB" sz="1300" dirty="0">
                <a:latin typeface="Arial" pitchFamily="34" charset="0"/>
              </a:rPr>
              <a:t>, 1759</a:t>
            </a:r>
          </a:p>
          <a:p>
            <a:r>
              <a:rPr lang="en-GB" sz="1300" dirty="0">
                <a:latin typeface="Arial" pitchFamily="34" charset="0"/>
              </a:rPr>
              <a:t>In a 1772 letter to </a:t>
            </a:r>
            <a:r>
              <a:rPr lang="en-GB" sz="1300" dirty="0">
                <a:latin typeface="Arial" pitchFamily="34" charset="0"/>
                <a:hlinkClick r:id="rId4" tooltip="Joseph Priestley"/>
              </a:rPr>
              <a:t>Joseph Priestley</a:t>
            </a:r>
            <a:r>
              <a:rPr lang="en-GB" sz="1300" dirty="0">
                <a:latin typeface="Arial" pitchFamily="34" charset="0"/>
              </a:rPr>
              <a:t>, Franklin lays out the earliest known description of the Pro &amp; Con list,</a:t>
            </a:r>
            <a:r>
              <a:rPr lang="en-GB" sz="1300" baseline="30000" dirty="0">
                <a:latin typeface="Arial" pitchFamily="34" charset="0"/>
                <a:hlinkClick r:id="rId5"/>
              </a:rPr>
              <a:t>[59]</a:t>
            </a:r>
            <a:r>
              <a:rPr lang="en-GB" sz="1300" dirty="0">
                <a:latin typeface="Arial" pitchFamily="34" charset="0"/>
              </a:rPr>
              <a:t> a common </a:t>
            </a:r>
            <a:r>
              <a:rPr lang="en-GB" sz="1300" dirty="0">
                <a:latin typeface="Arial" pitchFamily="34" charset="0"/>
                <a:hlinkClick r:id="rId6" tooltip="Decision-making"/>
              </a:rPr>
              <a:t>decision-</a:t>
            </a:r>
            <a:r>
              <a:rPr lang="en-GB" sz="1300" dirty="0" err="1">
                <a:latin typeface="Arial" pitchFamily="34" charset="0"/>
                <a:hlinkClick r:id="rId6" tooltip="Decision-making"/>
              </a:rPr>
              <a:t>making</a:t>
            </a:r>
            <a:r>
              <a:rPr lang="en-GB" sz="1300" dirty="0" err="1">
                <a:latin typeface="Arial" pitchFamily="34" charset="0"/>
              </a:rPr>
              <a:t>technique</a:t>
            </a:r>
            <a:r>
              <a:rPr lang="en-GB" sz="1300" dirty="0">
                <a:latin typeface="Arial" pitchFamily="34" charset="0"/>
              </a:rPr>
              <a:t>:</a:t>
            </a:r>
          </a:p>
          <a:p>
            <a:r>
              <a:rPr lang="en-GB" dirty="0">
                <a:effectLst/>
              </a:rPr>
              <a:t>... my Way is, to divide half a Sheet of Paper by a Line into two Columns, writing over the one Pro, and over the other Con. Then during three or four Days Consideration I put down under the different Heads short Hints of the different Motives that at different Times occur to me for or against the Measure. When I have thus got them all together in one View, I endeavour to estimate their respective Weights; and where I find two, one on each side, that seem equal, I strike them both out: If I find a Reason pro equal to some two Reasons con, I strike out the three. If I judge some two Reasons con equal to some three Reasons pro, I strike out the five; and thus proceeding I find at length where the </a:t>
            </a:r>
            <a:r>
              <a:rPr lang="en-GB" dirty="0" err="1">
                <a:effectLst/>
              </a:rPr>
              <a:t>Ballance</a:t>
            </a:r>
            <a:r>
              <a:rPr lang="en-GB" dirty="0">
                <a:effectLst/>
              </a:rPr>
              <a:t> lies; and if after a Day or two of farther Consideration nothing new that is of Importance occurs on either side, I come to a Determination accordingly.</a:t>
            </a:r>
            <a:r>
              <a:rPr lang="en-GB" sz="1300" baseline="30000" dirty="0">
                <a:latin typeface="Arial" pitchFamily="34" charset="0"/>
                <a:hlinkClick r:id="rId5"/>
              </a:rPr>
              <a:t>[59]</a:t>
            </a:r>
            <a:endParaRPr lang="en-GB" dirty="0">
              <a:effectLst/>
            </a:endParaRPr>
          </a:p>
          <a:p>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10/17/2019</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3267876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My God, it is intolerable to think of spending ones whole life, like a neuter bee, working, working, &amp; nothing after all. — No, no won't do. — Imagine living all one's day solitarily in smoky dirty London House. — Only picture to yourself a nice soft wife on a sofa with good fire, &amp; books &amp; music perhaps — Compare this vision with the dingy reality of </a:t>
            </a:r>
            <a:r>
              <a:rPr lang="en-GB" sz="1300" dirty="0" err="1"/>
              <a:t>Grt</a:t>
            </a:r>
            <a:r>
              <a:rPr lang="en-GB" sz="1300" dirty="0"/>
              <a:t>. </a:t>
            </a:r>
            <a:r>
              <a:rPr lang="en-GB" sz="1300" dirty="0" err="1"/>
              <a:t>Marlbro</a:t>
            </a:r>
            <a:r>
              <a:rPr lang="en-GB" sz="1300" dirty="0"/>
              <a:t>' St. Marry — Marry — Marry Q.E.D.</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10A7B8-41D6-48FD-8D50-05E1E139A3BD}"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SimSun"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300" b="0" i="0" u="none" strike="noStrike" kern="1200" cap="none" spc="0" normalizeH="0" baseline="0" noProof="0">
              <a:ln>
                <a:noFill/>
              </a:ln>
              <a:solidFill>
                <a:prstClr val="black"/>
              </a:solidFill>
              <a:effectLst/>
              <a:uLnTx/>
              <a:uFillTx/>
              <a:latin typeface="Calibri" panose="020F0502020204030204"/>
              <a:ea typeface="SimSun" charset="-122"/>
              <a:cs typeface="+mn-cs"/>
            </a:endParaRPr>
          </a:p>
        </p:txBody>
      </p:sp>
    </p:spTree>
    <p:extLst>
      <p:ext uri="{BB962C8B-B14F-4D97-AF65-F5344CB8AC3E}">
        <p14:creationId xmlns:p14="http://schemas.microsoft.com/office/powerpoint/2010/main" val="1770045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D7A623-5FC7-4CB9-878A-893D594CDE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893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The OODA loop has become an important concept in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3" tooltip="Litigation strategy">
                  <a:extLst>
                    <a:ext uri="{A12FA001-AC4F-418D-AE19-62706E023703}">
                      <ahyp:hlinkClr xmlns:ahyp="http://schemas.microsoft.com/office/drawing/2018/hyperlinkcolor" val="tx"/>
                    </a:ext>
                  </a:extLst>
                </a:hlinkClick>
              </a:rPr>
              <a:t>litigation</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4">
                  <a:extLst>
                    <a:ext uri="{A12FA001-AC4F-418D-AE19-62706E023703}">
                      <ahyp:hlinkClr xmlns:ahyp="http://schemas.microsoft.com/office/drawing/2018/hyperlinkcolor" val="tx"/>
                    </a:ext>
                  </a:extLst>
                </a:hlinkClick>
              </a:rPr>
              <a:t>[1]</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business,</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5">
                  <a:extLst>
                    <a:ext uri="{A12FA001-AC4F-418D-AE19-62706E023703}">
                      <ahyp:hlinkClr xmlns:ahyp="http://schemas.microsoft.com/office/drawing/2018/hyperlinkcolor" val="tx"/>
                    </a:ext>
                  </a:extLst>
                </a:hlinkClick>
              </a:rPr>
              <a:t>[2]</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6" tooltip="Law enforcement">
                  <a:extLst>
                    <a:ext uri="{A12FA001-AC4F-418D-AE19-62706E023703}">
                      <ahyp:hlinkClr xmlns:ahyp="http://schemas.microsoft.com/office/drawing/2018/hyperlinkcolor" val="tx"/>
                    </a:ext>
                  </a:extLst>
                </a:hlinkClick>
              </a:rPr>
              <a:t>law enforcement</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7">
                  <a:extLst>
                    <a:ext uri="{A12FA001-AC4F-418D-AE19-62706E023703}">
                      <ahyp:hlinkClr xmlns:ahyp="http://schemas.microsoft.com/office/drawing/2018/hyperlinkcolor" val="tx"/>
                    </a:ext>
                  </a:extLst>
                </a:hlinkClick>
              </a:rPr>
              <a:t>[3]</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and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8" tooltip="Military strategy">
                  <a:extLst>
                    <a:ext uri="{A12FA001-AC4F-418D-AE19-62706E023703}">
                      <ahyp:hlinkClr xmlns:ahyp="http://schemas.microsoft.com/office/drawing/2018/hyperlinkcolor" val="tx"/>
                    </a:ext>
                  </a:extLst>
                </a:hlinkClick>
              </a:rPr>
              <a:t>military strategy</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According to Boyd,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9" tooltip="Decision-making">
                  <a:extLst>
                    <a:ext uri="{A12FA001-AC4F-418D-AE19-62706E023703}">
                      <ahyp:hlinkClr xmlns:ahyp="http://schemas.microsoft.com/office/drawing/2018/hyperlinkcolor" val="tx"/>
                    </a:ext>
                  </a:extLst>
                </a:hlinkClick>
              </a:rPr>
              <a:t>decision-making</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occurs in a recurring cycle of observe–orient–decide–act. An entity (whether an individual or an organization) that can process this cycle quickly, observing and reacting to unfolding events more rapidly than an opponent can thereby "get inside" the opponent's decision cycle and gain the advantage. Frans </a:t>
            </a:r>
            <a:r>
              <a:rPr kumimoji="0" lang="en-GB" sz="18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Osinga</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has argued that Boyd's own views on the OODA loop are much deeper, richer, and more comprehensive than the common interpretation of the "rapid OODA loop" idea.</a:t>
            </a:r>
            <a:endParaRPr kumimoji="0" lang="en-GB" sz="18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262F54-8BFC-40CC-B8B4-D371C9A298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584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C63E2C-3F6F-453C-AC8D-CFC1DC767499}" type="slidenum">
              <a:rPr lang="en-GB" smtClean="0"/>
              <a:t>13</a:t>
            </a:fld>
            <a:endParaRPr lang="en-GB"/>
          </a:p>
        </p:txBody>
      </p:sp>
    </p:spTree>
    <p:extLst>
      <p:ext uri="{BB962C8B-B14F-4D97-AF65-F5344CB8AC3E}">
        <p14:creationId xmlns:p14="http://schemas.microsoft.com/office/powerpoint/2010/main" val="1797788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https://www.samatters.com/no-sops-no-game-plan/</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DFF9344-6C41-4BF5-BD5A-35059D1409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529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02030" y="3314928"/>
            <a:ext cx="8016240" cy="2712215"/>
          </a:xfrm>
          <a:prstGeom prst="rect">
            <a:avLst/>
          </a:prstGeom>
        </p:spPr>
        <p:txBody>
          <a:bodyPr/>
          <a:lstStyle/>
          <a:p>
            <a:r>
              <a:rPr lang="en-GB" sz="1300" dirty="0">
                <a:latin typeface="Arial" pitchFamily="34" charset="0"/>
              </a:rPr>
              <a:t>But the influence of Franklin’s Rule is deeply ingrained, and so we often use it to describe, falsely, how we arrived at our conclusions. In public decision-making there is an appearance of describing objectives, evaluating options and reviewing evidence. But it is often a sham. The objectives are dictated by the conclusions, with options chosen to make the favoured course look attractive, and data selected to favour the required result. What is described as evidence-based policy is, in reality, policy-based evidence.</a:t>
            </a:r>
          </a:p>
          <a:p>
            <a:r>
              <a:rPr lang="en-GB" sz="1300" dirty="0">
                <a:latin typeface="Arial" pitchFamily="34" charset="0"/>
              </a:rPr>
              <a:t>Franklin’s Gambit is how we come to have dodgy dossiers and doctored intelligence reports. Franklin’s Gambit gives us “impact assessments” that are prepared after, not before, the favoured policy has been chosen. We play Franklin’s Gambit with models in which most of the numbers are made up, and can be reworked to generate any desired outcome. We devote hours to staff evaluations, quality assessments and risk reporting, but these hours are not really devoted to evaluation, assessment or reporting: they are spent ticking boxes.</a:t>
            </a:r>
          </a:p>
          <a:p>
            <a:r>
              <a:rPr lang="en-GB" sz="1300" dirty="0">
                <a:latin typeface="Arial" pitchFamily="34" charset="0"/>
              </a:rPr>
              <a:t>Criticism of Franklin’s Rule is not an attack on reason in decision-­making, but an attack on a spurious notion of rationality. Reason is often contrasted with intuition, but “intuition” is a loose term. The same word is often used to cover the tacit knowledge that skilful practitioners develop through many years of experience, but also the ravings of madmen who hear voices in the air. But “intuitive” knowledge and expertise is subject to just the same tests of empirical validity as other claims to knowledge.</a:t>
            </a:r>
          </a:p>
          <a:p>
            <a:endParaRPr lang="en-GB" dirty="0"/>
          </a:p>
          <a:p>
            <a:r>
              <a:rPr lang="en-GB" sz="1300" b="1" dirty="0">
                <a:latin typeface="Arial" pitchFamily="34" charset="0"/>
              </a:rPr>
              <a:t>Obliquity is the principle that complex goals are best </a:t>
            </a:r>
            <a:r>
              <a:rPr lang="en-GB" sz="1300" b="1" dirty="0" err="1">
                <a:latin typeface="Arial" pitchFamily="34" charset="0"/>
              </a:rPr>
              <a:t>achieved</a:t>
            </a:r>
            <a:r>
              <a:rPr lang="en-GB" sz="1300" b="1" i="1" dirty="0" err="1">
                <a:latin typeface="Arial" pitchFamily="34" charset="0"/>
              </a:rPr>
              <a:t>indirectly</a:t>
            </a:r>
            <a:r>
              <a:rPr lang="en-GB" sz="1300" b="1" dirty="0">
                <a:latin typeface="Arial" pitchFamily="34" charset="0"/>
              </a:rPr>
              <a:t>.  This book explains why the happiest people aren’t necessarily those who focus on happiness, and how the most successful cities aren’t planned (look at Paris versus Brasilia).  And if a company announces shareholder return as its number one goal, perhaps we should beware: the most profit-orientated companies aren’t usually the most profitable.</a:t>
            </a:r>
            <a:endParaRPr lang="en-GB" sz="1300" dirty="0">
              <a:latin typeface="Arial" pitchFamily="34" charset="0"/>
            </a:endParaRPr>
          </a:p>
          <a:p>
            <a:r>
              <a:rPr lang="en-GB" sz="1300" b="1" dirty="0">
                <a:latin typeface="Arial" pitchFamily="34" charset="0"/>
              </a:rPr>
              <a:t>Paradoxical as it sounds, if you want to go in one direction, the best route may involve going in another.  Using dozens of intriguing </a:t>
            </a:r>
            <a:r>
              <a:rPr lang="en-GB" sz="1300" b="1" dirty="0" err="1">
                <a:latin typeface="Arial" pitchFamily="34" charset="0"/>
              </a:rPr>
              <a:t>examples,</a:t>
            </a:r>
            <a:r>
              <a:rPr lang="en-GB" sz="1300" b="1" i="1" dirty="0" err="1">
                <a:latin typeface="Arial" pitchFamily="34" charset="0"/>
              </a:rPr>
              <a:t>Obliquity</a:t>
            </a:r>
            <a:r>
              <a:rPr lang="en-GB" sz="1300" b="1" dirty="0">
                <a:latin typeface="Arial" pitchFamily="34" charset="0"/>
              </a:rPr>
              <a:t> explains how. The Panama Canal, for instance, follows the shortest crossing of America; and yet it starts by following a south-easterly direction. The shortest straight line running from east to west goes through Nicaragua, and this ‘direct’ route is much longer.  The people who first found this route weren’t looking west, and they were looking for silver and gold – not oceans.</a:t>
            </a:r>
            <a:endParaRPr lang="en-GB" sz="1300" dirty="0">
              <a:latin typeface="Arial" pitchFamily="34" charset="0"/>
            </a:endParaRPr>
          </a:p>
          <a:p>
            <a:r>
              <a:rPr lang="en-GB" sz="1300" b="1" dirty="0">
                <a:latin typeface="Arial" pitchFamily="34" charset="0"/>
              </a:rPr>
              <a:t>Charles Darwin weighed up scientifically the pros and cons of a happy marriage – but it was Emma Wedgwood who swept him off his feet.  Some of the most surprising examples come from the world of business.  At one time Boeing’s leaders would ‘eat, breathe, and sleep the world of aeronautics’.  The company created the 747 and its fortunes soared.  When in 1998 it shifted focus to shareholder return and return on investment the company, well, took a dive.</a:t>
            </a:r>
            <a:endParaRPr lang="en-GB" sz="1300" dirty="0">
              <a:latin typeface="Arial" pitchFamily="34" charset="0"/>
            </a:endParaRPr>
          </a:p>
          <a:p>
            <a:r>
              <a:rPr lang="en-GB" sz="1300" b="1" dirty="0">
                <a:latin typeface="Arial" pitchFamily="34" charset="0"/>
              </a:rPr>
              <a:t>And John explains the ‘why?’ and the ‘how?’  Obliquity is necessary because we live in an world of uncertainty and complexity; the problems we encounter aren’t always clear – and we often can’t pinpoint what our goals are anyway; circumstances change; people change – and are infuriatingly hard to predict; and direct approaches are often arrogant and unimaginative (Did Le Corbusier </a:t>
            </a:r>
            <a:r>
              <a:rPr lang="en-GB" sz="1300" b="1" i="1" dirty="0">
                <a:latin typeface="Arial" pitchFamily="34" charset="0"/>
              </a:rPr>
              <a:t>really</a:t>
            </a:r>
            <a:r>
              <a:rPr lang="en-GB" sz="1300" b="1" dirty="0">
                <a:latin typeface="Arial" pitchFamily="34" charset="0"/>
              </a:rPr>
              <a:t> think people would ever feel at home in his ‘machines for living in’?)  John shows how we can apply the principle of obliquity to our own lives (why ‘muddling through’ can sometimes be the answer).</a:t>
            </a:r>
            <a:endParaRPr lang="en-GB" sz="1300" dirty="0">
              <a:latin typeface="Arial" pitchFamily="34" charset="0"/>
            </a:endParaRPr>
          </a:p>
          <a:p>
            <a:r>
              <a:rPr lang="en-GB" sz="1300" b="1" dirty="0">
                <a:latin typeface="Arial" pitchFamily="34" charset="0"/>
              </a:rPr>
              <a:t>In Su </a:t>
            </a:r>
            <a:r>
              <a:rPr lang="en-GB" sz="1300" b="1" dirty="0" err="1">
                <a:latin typeface="Arial" pitchFamily="34" charset="0"/>
              </a:rPr>
              <a:t>Doku</a:t>
            </a:r>
            <a:r>
              <a:rPr lang="en-GB" sz="1300" b="1" dirty="0">
                <a:latin typeface="Arial" pitchFamily="34" charset="0"/>
              </a:rPr>
              <a:t> the world is certain and static – and people act as if the world is too, taking the direct approach.  But the challenges in our lives are not the same as those of Su </a:t>
            </a:r>
            <a:r>
              <a:rPr lang="en-GB" sz="1300" b="1" dirty="0" err="1">
                <a:latin typeface="Arial" pitchFamily="34" charset="0"/>
              </a:rPr>
              <a:t>Doku</a:t>
            </a:r>
            <a:r>
              <a:rPr lang="en-GB" sz="1300" b="1" dirty="0">
                <a:latin typeface="Arial" pitchFamily="34" charset="0"/>
              </a:rPr>
              <a:t>.  So often it’s the oblique approach which turns up trumps. Today, we face unprecedented problems: environmental, political, economic, social – and personal.  It’s time we thought obliquely</a:t>
            </a:r>
            <a:endParaRPr lang="en-GB" sz="1300" dirty="0">
              <a:latin typeface="Arial" pitchFamily="34" charset="0"/>
            </a:endParaRPr>
          </a:p>
          <a:p>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10/17/2019</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300" b="0" i="0" u="none" strike="noStrike" kern="1200" cap="none" spc="0" normalizeH="0" baseline="0" noProof="0" smtClean="0">
                <a:ln>
                  <a:noFill/>
                </a:ln>
                <a:solidFill>
                  <a:prstClr val="black"/>
                </a:solidFill>
                <a:effectLst/>
                <a:uLnTx/>
                <a:uFillTx/>
                <a:latin typeface="Calibri"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altLang="zh-CN" sz="13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spTree>
    <p:extLst>
      <p:ext uri="{BB962C8B-B14F-4D97-AF65-F5344CB8AC3E}">
        <p14:creationId xmlns:p14="http://schemas.microsoft.com/office/powerpoint/2010/main" val="2807056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99330" name="Slide Image Placeholder 1"/>
          <p:cNvSpPr>
            <a:spLocks noGrp="1" noRot="1" noChangeAspect="1" noChangeArrowheads="1" noTextEdit="1"/>
          </p:cNvSpPr>
          <p:nvPr>
            <p:ph type="sldImg" idx="4294967295"/>
          </p:nvPr>
        </p:nvSpPr>
        <p:spPr>
          <a:xfrm>
            <a:off x="-5726113" y="0"/>
            <a:ext cx="11461751" cy="6448425"/>
          </a:xfrm>
          <a:ln/>
        </p:spPr>
      </p:sp>
      <p:sp>
        <p:nvSpPr>
          <p:cNvPr id="99331" name="Notes Placeholder 2"/>
          <p:cNvSpPr>
            <a:spLocks noGrp="1" noRot="1" noChangeAspect="1" noChangeArrowheads="1"/>
          </p:cNvSpPr>
          <p:nvPr>
            <p:ph type="body" idx="1"/>
          </p:nvPr>
        </p:nvSpPr>
        <p:spPr bwMode="auto">
          <a:xfrm>
            <a:off x="0" y="0"/>
            <a:ext cx="3175" cy="7540625"/>
          </a:xfrm>
          <a:prstGeom prst="rect">
            <a:avLst/>
          </a:prstGeom>
          <a:noFill/>
          <a:ln>
            <a:miter lim="800000"/>
            <a:headEnd/>
            <a:tailEnd/>
          </a:ln>
        </p:spPr>
        <p:txBody>
          <a:bodyPr/>
          <a:lstStyle/>
          <a:p>
            <a:r>
              <a:rPr lang="en-US" altLang="zh-CN"/>
              <a:t>The Trolley Problem</a:t>
            </a:r>
          </a:p>
          <a:p>
            <a:r>
              <a:rPr lang="en-US" altLang="zh-CN"/>
              <a:t>The trolley problem is a moral dilemma originally proposed by the virtue ethicist, Philippa Foot. (A trolley, incidentally, is another name for a tram or streetcar). There isn't a right or wrong answer to this dilemma - it really is up to you to determine the moral dimensions in respect of your own ethics (much as in real life!)</a:t>
            </a:r>
          </a:p>
          <a:p>
            <a:r>
              <a:rPr lang="en-US" altLang="zh-CN"/>
              <a:t>The trolley problem goes something like this:</a:t>
            </a:r>
          </a:p>
          <a:p>
            <a:r>
              <a:rPr lang="en-US" altLang="zh-CN"/>
              <a:t>An out-of-control trolley is rushing down its track - and a mad philosopher has tied five people in its path. There is a switch which will lead the trolley down a different track - but there is a single person tied there. Should you flip the switch?</a:t>
            </a:r>
          </a:p>
          <a:p>
            <a:r>
              <a:rPr lang="en-US" altLang="zh-CN"/>
              <a:t>Please think about your answer to this dilemma before reading on.</a:t>
            </a:r>
          </a:p>
          <a:p>
            <a:r>
              <a:rPr lang="en-US" altLang="zh-CN"/>
              <a:t>Judith Jarvis Thomson proposed a variant on this theme:</a:t>
            </a:r>
          </a:p>
          <a:p>
            <a:r>
              <a:rPr lang="en-US" altLang="zh-CN"/>
              <a:t>As before, a trolley is hurtling towards five people. But this time you are on a bridge standing next to a fat man. The only way you can stop the trolley is to push the fat man in the path of the trolley, killing him to save the other five. Should you proceed?</a:t>
            </a:r>
          </a:p>
          <a:p>
            <a:r>
              <a:rPr lang="en-US" altLang="zh-CN"/>
              <a:t>Please share your views on these dilemmas in the comments!</a:t>
            </a:r>
          </a:p>
          <a:p>
            <a:r>
              <a:rPr lang="en-US" altLang="zh-CN"/>
              <a:t>Comments to this post are now closed. Please post any further comments on the follow-up post instead.</a:t>
            </a:r>
          </a:p>
          <a:p>
            <a:r>
              <a:rPr lang="en-US" altLang="zh-CN"/>
              <a:t>Chris on June 28, 2007 in Ethics | Permalink </a:t>
            </a:r>
          </a:p>
          <a:p>
            <a:r>
              <a:rPr lang="en-US" altLang="zh-CN"/>
              <a:t>TrackBack</a:t>
            </a:r>
          </a:p>
          <a:p>
            <a:r>
              <a:rPr lang="en-US" altLang="zh-CN"/>
              <a:t>TrackBack URL for this entry:</a:t>
            </a:r>
            <a:br>
              <a:rPr lang="en-US" altLang="zh-CN"/>
            </a:br>
            <a:r>
              <a:rPr lang="en-US" altLang="zh-CN"/>
              <a:t>http://www.typepad.com/services/trackback/6a00d83452030269e200e00987f51c8833</a:t>
            </a:r>
          </a:p>
          <a:p>
            <a:r>
              <a:rPr lang="en-US" altLang="zh-CN"/>
              <a:t>Listed below are links to weblogs that reference The Trolley Problem:</a:t>
            </a:r>
          </a:p>
          <a:p>
            <a:r>
              <a:rPr lang="en-US" altLang="zh-CN"/>
              <a:t>Comments</a:t>
            </a:r>
          </a:p>
          <a:p>
            <a:r>
              <a:rPr lang="en-US" altLang="zh-CN"/>
              <a:t>Fist Version: Is the trolley full of people or is it just the conductor? Regardless, I'd probably yell for everyone to jump off and I'd throw the switch half-way (assuming this is an old trolley with manual switches, otherwise I'd just have to time it carefully and hope for the best), which would be sure to send the trolley careening off the tracks, sparing all the poor people from the cruel excesses of rogue philosophers. *kniw*</a:t>
            </a:r>
          </a:p>
          <a:p>
            <a:r>
              <a:rPr lang="en-US" altLang="zh-CN"/>
              <a:t>Version Two: Given that this is a hypothetical question, I could be hypothetically as fat, or fatter, than the fat man and jump down myself, right?</a:t>
            </a:r>
          </a:p>
          <a:p>
            <a:r>
              <a:rPr lang="en-US" altLang="zh-CN"/>
              <a:t>Clearly, my philosophical leanings dictate that when life gives you lemons, you take out the bottle of tequila, agave nectar and salt you thoughtfully brought along and make cocktails...</a:t>
            </a:r>
          </a:p>
          <a:p>
            <a:r>
              <a:rPr lang="en-US" altLang="zh-CN"/>
              <a:t>Posted by: Corvus | June 28, 2007 at 01:40 PM </a:t>
            </a:r>
          </a:p>
          <a:p>
            <a:r>
              <a:rPr lang="en-US" altLang="zh-CN"/>
              <a:t>Do fat people deserve to die according so some ethical imperitive? If modern life has taught me anything, the answer is: yes, kill the fat bastard!</a:t>
            </a:r>
          </a:p>
          <a:p>
            <a:r>
              <a:rPr lang="en-US" altLang="zh-CN"/>
              <a:t>Posted by: Patrick | June 28, 2007 at 04:49 PM </a:t>
            </a:r>
          </a:p>
          <a:p>
            <a:r>
              <a:rPr lang="en-US" altLang="zh-CN"/>
              <a:t>Hello, Chris! I thought this would be a good time to jump in. :)</a:t>
            </a:r>
          </a:p>
          <a:p>
            <a:r>
              <a:rPr lang="en-US" altLang="zh-CN"/>
              <a:t>Assuming that these are the only choices I have (which is, as always seems to be true with these 'dilemmas', entirely unrealistic), that I know nothing about the people, and that I am acting in the heat of the moment, I might flip the switch, but would not push the fat man.</a:t>
            </a:r>
          </a:p>
          <a:p>
            <a:r>
              <a:rPr lang="en-US" altLang="zh-CN"/>
              <a:t>Why? Using the switch is much more impersonal, making the choice seem more quantitative--do I lose five or lose one? Pushing the man is more direct--the question becomes: "Are the lives of the five people more valuable than the life of the fat man?" There's a chance that I would make a decision in the first case, but only if my time was limited.</a:t>
            </a:r>
          </a:p>
          <a:p>
            <a:r>
              <a:rPr lang="en-US" altLang="zh-CN"/>
              <a:t>Either way, the dilemma really boils down to the question about relative value, which I don't have an answer for. (Are five always worth more than one? Is being 'fat' bad, or just convenient for stopping a trolley?) That, along with being very unwilling to kill someone, would probably cause me to do nothing in both situations. I realize that people die no matter what I do, but I think there's a significant difference between letting people die and choosing to kill someone else. It would be different (and perhaps easier?) if I was the one who had caused the trolley to go out-of-control and thus was directly responsible for all of the deaths.</a:t>
            </a:r>
          </a:p>
          <a:p>
            <a:r>
              <a:rPr lang="en-US" altLang="zh-CN"/>
              <a:t>It really shouldn't be my decision at all, though. The fat man (or single person) should decide for himself.</a:t>
            </a:r>
          </a:p>
          <a:p>
            <a:r>
              <a:rPr lang="en-US" altLang="zh-CN"/>
              <a:t>Posted by: Foster Nichols | June 28, 2007 at 05:49 PM </a:t>
            </a:r>
          </a:p>
          <a:p>
            <a:r>
              <a:rPr lang="en-US" altLang="zh-CN"/>
              <a:t>Too bad, you innocent victims. You're going to have to die to provide a lone understandably-tortured hero with the justification he/she needs to hunt and kill (never arrest) every pimp, every security guard, every renegade ex-kgb operative and every mohawked tweaker within 4 degrees of separation from the big philosopher boss.</a:t>
            </a:r>
          </a:p>
          <a:p>
            <a:endParaRPr lang="en-US" altLang="zh-CN"/>
          </a:p>
        </p:txBody>
      </p:sp>
    </p:spTree>
    <p:extLst>
      <p:ext uri="{BB962C8B-B14F-4D97-AF65-F5344CB8AC3E}">
        <p14:creationId xmlns:p14="http://schemas.microsoft.com/office/powerpoint/2010/main" val="2419197623"/>
      </p:ext>
    </p:extLst>
  </p:cSld>
  <p:clrMapOvr>
    <a:overrideClrMapping bg1="lt1" tx1="dk1" bg2="lt2" tx2="dk2" accent1="accent1" accent2="accent2" accent3="accent3" accent4="accent4" accent5="accent5" accent6="accent6" hlink="hlink" folHlink="folHlink"/>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99330" name="Slide Image Placeholder 1"/>
          <p:cNvSpPr>
            <a:spLocks noGrp="1" noRot="1" noChangeAspect="1" noChangeArrowheads="1" noTextEdit="1"/>
          </p:cNvSpPr>
          <p:nvPr>
            <p:ph type="sldImg" idx="4294967295"/>
          </p:nvPr>
        </p:nvSpPr>
        <p:spPr>
          <a:xfrm>
            <a:off x="-5726113" y="0"/>
            <a:ext cx="11461751" cy="6448425"/>
          </a:xfrm>
          <a:ln/>
        </p:spPr>
      </p:sp>
      <p:sp>
        <p:nvSpPr>
          <p:cNvPr id="99331" name="Notes Placeholder 2"/>
          <p:cNvSpPr>
            <a:spLocks noGrp="1" noRot="1" noChangeAspect="1" noChangeArrowheads="1"/>
          </p:cNvSpPr>
          <p:nvPr>
            <p:ph type="body" idx="1"/>
          </p:nvPr>
        </p:nvSpPr>
        <p:spPr bwMode="auto">
          <a:xfrm>
            <a:off x="0" y="0"/>
            <a:ext cx="3175" cy="7540625"/>
          </a:xfrm>
          <a:prstGeom prst="rect">
            <a:avLst/>
          </a:prstGeom>
          <a:noFill/>
          <a:ln>
            <a:miter lim="800000"/>
            <a:headEnd/>
            <a:tailEnd/>
          </a:ln>
        </p:spPr>
        <p:txBody>
          <a:bodyPr/>
          <a:lstStyle/>
          <a:p>
            <a:r>
              <a:rPr lang="en-US" altLang="zh-CN" dirty="0"/>
              <a:t>The Trolley Problem</a:t>
            </a:r>
          </a:p>
          <a:p>
            <a:r>
              <a:rPr lang="en-US" altLang="zh-CN" dirty="0"/>
              <a:t>The trolley problem is a moral dilemma originally proposed by the virtue ethicist, Philippa Foot. (A trolley, incidentally, is another name for a tram or streetcar). There isn't a right or wrong answer to this dilemma - it really is up to you to determine the moral dimensions in respect of your own ethics (much as in real life!)</a:t>
            </a:r>
          </a:p>
          <a:p>
            <a:r>
              <a:rPr lang="en-US" altLang="zh-CN" dirty="0"/>
              <a:t>The trolley problem goes something like this:</a:t>
            </a:r>
          </a:p>
          <a:p>
            <a:r>
              <a:rPr lang="en-US" altLang="zh-CN" dirty="0"/>
              <a:t>An out-of-control trolley is rushing down its track - and a mad philosopher has tied five people in its path. There is a switch which will lead the trolley down a different track - but there is a single person tied there. Should you flip the switch?</a:t>
            </a:r>
          </a:p>
          <a:p>
            <a:r>
              <a:rPr lang="en-US" altLang="zh-CN" dirty="0"/>
              <a:t>Please think about your answer to this dilemma before reading on.</a:t>
            </a:r>
          </a:p>
          <a:p>
            <a:r>
              <a:rPr lang="en-US" altLang="zh-CN" dirty="0"/>
              <a:t>Judith Jarvis Thomson proposed a variant on this theme:</a:t>
            </a:r>
          </a:p>
          <a:p>
            <a:r>
              <a:rPr lang="en-US" altLang="zh-CN" dirty="0"/>
              <a:t>As before, a trolley is hurtling towards five people. But this time you are on a bridge standing next to a fat man. The only way you can stop the trolley is to push the fat man in the path of the trolley, killing him to save the other five. Should you proceed?</a:t>
            </a:r>
          </a:p>
          <a:p>
            <a:r>
              <a:rPr lang="en-US" altLang="zh-CN" dirty="0"/>
              <a:t>Please share your views on these dilemmas in the comments!</a:t>
            </a:r>
          </a:p>
          <a:p>
            <a:r>
              <a:rPr lang="en-US" altLang="zh-CN" dirty="0"/>
              <a:t>Comments to this post are now closed. Please post any further comments on the follow-up post instead.</a:t>
            </a:r>
          </a:p>
          <a:p>
            <a:r>
              <a:rPr lang="en-US" altLang="zh-CN" dirty="0"/>
              <a:t>Chris on June 28, 2007 in Ethics | Permalink </a:t>
            </a:r>
          </a:p>
          <a:p>
            <a:r>
              <a:rPr lang="en-US" altLang="zh-CN" dirty="0" err="1"/>
              <a:t>TrackBack</a:t>
            </a:r>
            <a:endParaRPr lang="en-US" altLang="zh-CN" dirty="0"/>
          </a:p>
          <a:p>
            <a:r>
              <a:rPr lang="en-US" altLang="zh-CN" dirty="0" err="1"/>
              <a:t>TrackBack</a:t>
            </a:r>
            <a:r>
              <a:rPr lang="en-US" altLang="zh-CN" dirty="0"/>
              <a:t> URL for this entry:</a:t>
            </a:r>
            <a:br>
              <a:rPr lang="en-US" altLang="zh-CN" dirty="0"/>
            </a:br>
            <a:r>
              <a:rPr lang="en-US" altLang="zh-CN" dirty="0"/>
              <a:t>http://www.typepad.com/services/trackback/6a00d83452030269e200e00987f51c8833</a:t>
            </a:r>
          </a:p>
          <a:p>
            <a:r>
              <a:rPr lang="en-US" altLang="zh-CN" dirty="0"/>
              <a:t>Listed below are links to weblogs that reference The Trolley Problem:</a:t>
            </a:r>
          </a:p>
          <a:p>
            <a:r>
              <a:rPr lang="en-US" altLang="zh-CN" dirty="0"/>
              <a:t>Comments</a:t>
            </a:r>
          </a:p>
          <a:p>
            <a:r>
              <a:rPr lang="en-US" altLang="zh-CN" dirty="0"/>
              <a:t>Fist Version: Is the trolley full of people or is it just the conductor? Regardless, I'd probably yell for everyone to jump off and I'd throw the switch half-way (assuming this is an old trolley with manual switches, otherwise I'd just have to time it carefully and hope for the best), which would be sure to send the trolley careening off the tracks, sparing all the poor people from the cruel excesses of rogue philosophers. *</a:t>
            </a:r>
            <a:r>
              <a:rPr lang="en-US" altLang="zh-CN" dirty="0" err="1"/>
              <a:t>kniw</a:t>
            </a:r>
            <a:r>
              <a:rPr lang="en-US" altLang="zh-CN" dirty="0"/>
              <a:t>*</a:t>
            </a:r>
          </a:p>
          <a:p>
            <a:r>
              <a:rPr lang="en-US" altLang="zh-CN" dirty="0"/>
              <a:t>Version Two: Given that this is a hypothetical question, I could be hypothetically as fat, or fatter, than the fat man and jump down myself, right?</a:t>
            </a:r>
          </a:p>
          <a:p>
            <a:r>
              <a:rPr lang="en-US" altLang="zh-CN" dirty="0"/>
              <a:t>Clearly, my philosophical leanings dictate that when life gives you lemons, you take out the bottle of tequila, agave nectar and salt you thoughtfully brought along and make cocktails...</a:t>
            </a:r>
          </a:p>
          <a:p>
            <a:r>
              <a:rPr lang="en-US" altLang="zh-CN" dirty="0"/>
              <a:t>Posted by: </a:t>
            </a:r>
            <a:r>
              <a:rPr lang="en-US" altLang="zh-CN" dirty="0" err="1"/>
              <a:t>Corvus</a:t>
            </a:r>
            <a:r>
              <a:rPr lang="en-US" altLang="zh-CN" dirty="0"/>
              <a:t> | June 28, 2007 at 01:40 PM </a:t>
            </a:r>
          </a:p>
          <a:p>
            <a:r>
              <a:rPr lang="en-US" altLang="zh-CN" dirty="0"/>
              <a:t>Do fat people deserve to die according so some ethical </a:t>
            </a:r>
            <a:r>
              <a:rPr lang="en-US" altLang="zh-CN" dirty="0" err="1"/>
              <a:t>imperitive</a:t>
            </a:r>
            <a:r>
              <a:rPr lang="en-US" altLang="zh-CN" dirty="0"/>
              <a:t>? If modern life has taught me anything, the answer is: yes, kill the fat bastard!</a:t>
            </a:r>
          </a:p>
          <a:p>
            <a:r>
              <a:rPr lang="en-US" altLang="zh-CN" dirty="0"/>
              <a:t>Posted by: Patrick | June 28, 2007 at 04:49 PM </a:t>
            </a:r>
          </a:p>
          <a:p>
            <a:r>
              <a:rPr lang="en-US" altLang="zh-CN" dirty="0"/>
              <a:t>Hello, Chris! I thought this would be a good time to jump in. :)</a:t>
            </a:r>
          </a:p>
          <a:p>
            <a:r>
              <a:rPr lang="en-US" altLang="zh-CN" dirty="0"/>
              <a:t>Assuming that these are the only choices I have (which is, as always seems to be true with these 'dilemmas', entirely unrealistic), that I know nothing about the people, and that I am acting in the heat of the moment, I might flip the switch, but would not push the fat man.</a:t>
            </a:r>
          </a:p>
          <a:p>
            <a:r>
              <a:rPr lang="en-US" altLang="zh-CN" dirty="0"/>
              <a:t>Why? Using the switch is much more impersonal, making the choice seem more quantitative--do I lose five or lose one? Pushing the man is more direct--the question becomes: "Are the lives of the five people more valuable than the life of the fat man?" There's a chance that I would make a decision in the first case, but only if my time was limited.</a:t>
            </a:r>
          </a:p>
          <a:p>
            <a:r>
              <a:rPr lang="en-US" altLang="zh-CN" dirty="0"/>
              <a:t>Either way, the dilemma really boils down to the question about relative value, which I don't have an answer for. (Are five always worth more than one? Is being 'fat' bad, or just convenient for stopping a trolley?) That, along with being very unwilling to kill someone, would probably cause me to do nothing in both situations. I realize that people die no matter what I do, but I think there's a significant difference between letting people die and choosing to kill someone else. It would be different (and perhaps easier?) if I was the one who had caused the trolley to go out-of-control and thus was directly responsible for all of the deaths.</a:t>
            </a:r>
          </a:p>
          <a:p>
            <a:r>
              <a:rPr lang="en-US" altLang="zh-CN" dirty="0"/>
              <a:t>It really shouldn't be my decision at all, though. The fat man (or single person) should decide for himself.</a:t>
            </a:r>
          </a:p>
          <a:p>
            <a:r>
              <a:rPr lang="en-US" altLang="zh-CN" dirty="0"/>
              <a:t>Posted by: Foster Nichols | June 28, 2007 at 05:49 PM </a:t>
            </a:r>
          </a:p>
          <a:p>
            <a:r>
              <a:rPr lang="en-US" altLang="zh-CN" dirty="0"/>
              <a:t>Too bad, you innocent victims. You're going to have to die to provide a lone understandably-tortured hero with the justification he/she needs to hunt and kill (never arrest) every pimp, every security guard, every renegade ex-</a:t>
            </a:r>
            <a:r>
              <a:rPr lang="en-US" altLang="zh-CN" dirty="0" err="1"/>
              <a:t>kgb</a:t>
            </a:r>
            <a:r>
              <a:rPr lang="en-US" altLang="zh-CN" dirty="0"/>
              <a:t> operative and every </a:t>
            </a:r>
            <a:r>
              <a:rPr lang="en-US" altLang="zh-CN" dirty="0" err="1"/>
              <a:t>mohawked</a:t>
            </a:r>
            <a:r>
              <a:rPr lang="en-US" altLang="zh-CN" dirty="0"/>
              <a:t> </a:t>
            </a:r>
            <a:r>
              <a:rPr lang="en-US" altLang="zh-CN" dirty="0" err="1"/>
              <a:t>tweaker</a:t>
            </a:r>
            <a:r>
              <a:rPr lang="en-US" altLang="zh-CN" dirty="0"/>
              <a:t> within 4 degrees of separation from the big philosopher boss.</a:t>
            </a:r>
          </a:p>
          <a:p>
            <a:endParaRPr lang="en-US" altLang="zh-CN" dirty="0"/>
          </a:p>
        </p:txBody>
      </p:sp>
    </p:spTree>
    <p:extLst>
      <p:ext uri="{BB962C8B-B14F-4D97-AF65-F5344CB8AC3E}">
        <p14:creationId xmlns:p14="http://schemas.microsoft.com/office/powerpoint/2010/main" val="489794843"/>
      </p:ext>
    </p:extLst>
  </p:cSld>
  <p:clrMapOvr>
    <a:overrideClrMapping bg1="lt1" tx1="dk1" bg2="lt2" tx2="dk2" accent1="accent1" accent2="accent2" accent3="accent3" accent4="accent4" accent5="accent5" accent6="accent6" hlink="hlink" folHlink="folHlink"/>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Herbert Simon used the analogy of the blades of a scissor to explain human decision making ... one blade represents cognitive capabilities of the decision maker, the other blade represents the situational context within which the decision maker must choose.  Recognition of this scissors gives rise to the idea of "ecological rationality" --- developed by </a:t>
            </a:r>
            <a:r>
              <a:rPr lang="en-GB" sz="1200" b="0" i="0" kern="1200" dirty="0" err="1">
                <a:solidFill>
                  <a:schemeClr val="tx1"/>
                </a:solidFill>
                <a:effectLst/>
                <a:latin typeface="+mn-lt"/>
                <a:ea typeface="+mn-ea"/>
                <a:cs typeface="+mn-cs"/>
              </a:rPr>
              <a:t>Gerd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Gigerenzer</a:t>
            </a:r>
            <a:r>
              <a:rPr lang="en-GB" sz="1200" b="0" i="0" kern="1200" dirty="0">
                <a:solidFill>
                  <a:schemeClr val="tx1"/>
                </a:solidFill>
                <a:effectLst/>
                <a:latin typeface="+mn-lt"/>
                <a:ea typeface="+mn-ea"/>
                <a:cs typeface="+mn-cs"/>
              </a:rPr>
              <a:t> and also deployed consistently by Vernon Smith to discuss markets and institutions.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47501C8-EF7E-409C-803F-8957DC421C4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6938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22222"/>
                </a:solidFill>
                <a:effectLst/>
                <a:latin typeface="Arial" panose="020B0604020202020204" pitchFamily="34" charset="0"/>
              </a:rPr>
              <a:t>A </a:t>
            </a:r>
            <a:r>
              <a:rPr lang="en-GB" b="1" i="0" dirty="0">
                <a:solidFill>
                  <a:srgbClr val="222222"/>
                </a:solidFill>
                <a:effectLst/>
                <a:latin typeface="Arial" panose="020B0604020202020204" pitchFamily="34" charset="0"/>
              </a:rPr>
              <a:t>pre-mortem</a:t>
            </a:r>
            <a:r>
              <a:rPr lang="en-GB" b="0" i="0" dirty="0">
                <a:solidFill>
                  <a:srgbClr val="222222"/>
                </a:solidFill>
                <a:effectLst/>
                <a:latin typeface="Arial" panose="020B0604020202020204" pitchFamily="34" charset="0"/>
              </a:rPr>
              <a:t> — also known as a </a:t>
            </a:r>
            <a:r>
              <a:rPr lang="en-GB" b="1" i="0" dirty="0">
                <a:solidFill>
                  <a:srgbClr val="222222"/>
                </a:solidFill>
                <a:effectLst/>
                <a:latin typeface="Arial" panose="020B0604020202020204" pitchFamily="34" charset="0"/>
              </a:rPr>
              <a:t>premortem</a:t>
            </a:r>
            <a:r>
              <a:rPr lang="en-GB" b="0" i="0" dirty="0">
                <a:solidFill>
                  <a:srgbClr val="222222"/>
                </a:solidFill>
                <a:effectLst/>
                <a:latin typeface="Arial" panose="020B0604020202020204" pitchFamily="34" charset="0"/>
              </a:rPr>
              <a:t> — is a </a:t>
            </a:r>
            <a:r>
              <a:rPr lang="en-GB" b="0" i="0" u="none" strike="noStrike" dirty="0">
                <a:solidFill>
                  <a:srgbClr val="0B0080"/>
                </a:solidFill>
                <a:effectLst/>
                <a:latin typeface="Arial" panose="020B0604020202020204" pitchFamily="34" charset="0"/>
                <a:hlinkClick r:id="rId3" tooltip="Management">
                  <a:extLst>
                    <a:ext uri="{A12FA001-AC4F-418D-AE19-62706E023703}">
                      <ahyp:hlinkClr xmlns:ahyp="http://schemas.microsoft.com/office/drawing/2018/hyperlinkcolor" val="tx"/>
                    </a:ext>
                  </a:extLst>
                </a:hlinkClick>
              </a:rPr>
              <a:t>managerial strategy</a:t>
            </a:r>
            <a:r>
              <a:rPr lang="en-GB" b="0" i="0" dirty="0">
                <a:solidFill>
                  <a:srgbClr val="222222"/>
                </a:solidFill>
                <a:effectLst/>
                <a:latin typeface="Arial" panose="020B0604020202020204" pitchFamily="34" charset="0"/>
              </a:rPr>
              <a:t> in which a project team imagines that a project or organization has failed, and then works backward to determine what potentially could lead to the failure of the project or organization.</a:t>
            </a:r>
            <a:r>
              <a:rPr lang="en-GB" b="0" i="0" u="none" strike="noStrike" baseline="30000" dirty="0">
                <a:solidFill>
                  <a:srgbClr val="0B0080"/>
                </a:solidFill>
                <a:effectLst/>
                <a:latin typeface="Arial" panose="020B0604020202020204" pitchFamily="34" charset="0"/>
                <a:hlinkClick r:id="rId4">
                  <a:extLst>
                    <a:ext uri="{A12FA001-AC4F-418D-AE19-62706E023703}">
                      <ahyp:hlinkClr xmlns:ahyp="http://schemas.microsoft.com/office/drawing/2018/hyperlinkcolor" val="tx"/>
                    </a:ext>
                  </a:extLst>
                </a:hlinkClick>
              </a:rPr>
              <a:t>[1]</a:t>
            </a:r>
            <a:r>
              <a:rPr lang="en-GB" b="0" i="0" u="none" strike="noStrike" baseline="30000" dirty="0">
                <a:solidFill>
                  <a:srgbClr val="0B0080"/>
                </a:solidFill>
                <a:effectLst/>
                <a:latin typeface="Arial" panose="020B0604020202020204" pitchFamily="34" charset="0"/>
                <a:hlinkClick r:id="rId5">
                  <a:extLst>
                    <a:ext uri="{A12FA001-AC4F-418D-AE19-62706E023703}">
                      <ahyp:hlinkClr xmlns:ahyp="http://schemas.microsoft.com/office/drawing/2018/hyperlinkcolor" val="tx"/>
                    </a:ext>
                  </a:extLst>
                </a:hlinkClick>
              </a:rPr>
              <a:t>[2]</a:t>
            </a:r>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The technique breaks possible </a:t>
            </a:r>
            <a:r>
              <a:rPr lang="en-GB" b="0" i="0" u="none" strike="noStrike" dirty="0">
                <a:solidFill>
                  <a:srgbClr val="0B0080"/>
                </a:solidFill>
                <a:effectLst/>
                <a:latin typeface="Arial" panose="020B0604020202020204" pitchFamily="34" charset="0"/>
                <a:hlinkClick r:id="rId6" tooltip="Groupthink">
                  <a:extLst>
                    <a:ext uri="{A12FA001-AC4F-418D-AE19-62706E023703}">
                      <ahyp:hlinkClr xmlns:ahyp="http://schemas.microsoft.com/office/drawing/2018/hyperlinkcolor" val="tx"/>
                    </a:ext>
                  </a:extLst>
                </a:hlinkClick>
              </a:rPr>
              <a:t>groupthinking</a:t>
            </a:r>
            <a:r>
              <a:rPr lang="en-GB" b="0" i="0" dirty="0">
                <a:solidFill>
                  <a:srgbClr val="222222"/>
                </a:solidFill>
                <a:effectLst/>
                <a:latin typeface="Arial" panose="020B0604020202020204" pitchFamily="34" charset="0"/>
              </a:rPr>
              <a:t> by facilitating a positive discussion on threats, increasing the likelihood the main threats are identified. Management can then reduce the chances of failure due to </a:t>
            </a:r>
            <a:r>
              <a:rPr lang="en-GB" b="0" i="0" u="none" strike="noStrike" dirty="0">
                <a:solidFill>
                  <a:srgbClr val="0B0080"/>
                </a:solidFill>
                <a:effectLst/>
                <a:latin typeface="Arial" panose="020B0604020202020204" pitchFamily="34" charset="0"/>
                <a:hlinkClick r:id="rId7" tooltip="Heuristics in judgment and decision-making">
                  <a:extLst>
                    <a:ext uri="{A12FA001-AC4F-418D-AE19-62706E023703}">
                      <ahyp:hlinkClr xmlns:ahyp="http://schemas.microsoft.com/office/drawing/2018/hyperlinkcolor" val="tx"/>
                    </a:ext>
                  </a:extLst>
                </a:hlinkClick>
              </a:rPr>
              <a:t>heuristics</a:t>
            </a:r>
            <a:r>
              <a:rPr lang="en-GB" b="0" i="0" dirty="0">
                <a:solidFill>
                  <a:srgbClr val="222222"/>
                </a:solidFill>
                <a:effectLst/>
                <a:latin typeface="Arial" panose="020B0604020202020204" pitchFamily="34" charset="0"/>
              </a:rPr>
              <a:t> and </a:t>
            </a:r>
            <a:r>
              <a:rPr lang="en-GB" b="0" i="0" u="none" strike="noStrike" dirty="0">
                <a:solidFill>
                  <a:srgbClr val="0B0080"/>
                </a:solidFill>
                <a:effectLst/>
                <a:latin typeface="Arial" panose="020B0604020202020204" pitchFamily="34" charset="0"/>
                <a:hlinkClick r:id="rId8" tooltip="Cognitive bias">
                  <a:extLst>
                    <a:ext uri="{A12FA001-AC4F-418D-AE19-62706E023703}">
                      <ahyp:hlinkClr xmlns:ahyp="http://schemas.microsoft.com/office/drawing/2018/hyperlinkcolor" val="tx"/>
                    </a:ext>
                  </a:extLst>
                </a:hlinkClick>
              </a:rPr>
              <a:t>biases</a:t>
            </a:r>
            <a:r>
              <a:rPr lang="en-GB" b="0" i="0" dirty="0">
                <a:solidFill>
                  <a:srgbClr val="222222"/>
                </a:solidFill>
                <a:effectLst/>
                <a:latin typeface="Arial" panose="020B0604020202020204" pitchFamily="34" charset="0"/>
              </a:rPr>
              <a:t> such as </a:t>
            </a:r>
            <a:r>
              <a:rPr lang="en-GB" b="0" i="0" u="none" strike="noStrike" dirty="0">
                <a:solidFill>
                  <a:srgbClr val="0B0080"/>
                </a:solidFill>
                <a:effectLst/>
                <a:latin typeface="Arial" panose="020B0604020202020204" pitchFamily="34" charset="0"/>
                <a:hlinkClick r:id="rId9" tooltip="Overconfidence effect">
                  <a:extLst>
                    <a:ext uri="{A12FA001-AC4F-418D-AE19-62706E023703}">
                      <ahyp:hlinkClr xmlns:ahyp="http://schemas.microsoft.com/office/drawing/2018/hyperlinkcolor" val="tx"/>
                    </a:ext>
                  </a:extLst>
                </a:hlinkClick>
              </a:rPr>
              <a:t>overconfidence</a:t>
            </a:r>
            <a:r>
              <a:rPr lang="en-GB" b="0" i="0" dirty="0">
                <a:solidFill>
                  <a:srgbClr val="222222"/>
                </a:solidFill>
                <a:effectLst/>
                <a:latin typeface="Arial" panose="020B0604020202020204" pitchFamily="34" charset="0"/>
              </a:rPr>
              <a:t> and </a:t>
            </a:r>
            <a:r>
              <a:rPr lang="en-GB" b="0" i="0" u="none" strike="noStrike" dirty="0">
                <a:solidFill>
                  <a:srgbClr val="0B0080"/>
                </a:solidFill>
                <a:effectLst/>
                <a:latin typeface="Arial" panose="020B0604020202020204" pitchFamily="34" charset="0"/>
                <a:hlinkClick r:id="rId10" tooltip="Planning fallacy">
                  <a:extLst>
                    <a:ext uri="{A12FA001-AC4F-418D-AE19-62706E023703}">
                      <ahyp:hlinkClr xmlns:ahyp="http://schemas.microsoft.com/office/drawing/2018/hyperlinkcolor" val="tx"/>
                    </a:ext>
                  </a:extLst>
                </a:hlinkClick>
              </a:rPr>
              <a:t>planning fallacy</a:t>
            </a:r>
            <a:r>
              <a:rPr lang="en-GB" b="0" i="0" dirty="0">
                <a:solidFill>
                  <a:srgbClr val="222222"/>
                </a:solidFill>
                <a:effectLst/>
                <a:latin typeface="Arial" panose="020B0604020202020204" pitchFamily="34" charset="0"/>
              </a:rPr>
              <a:t> by </a:t>
            </a:r>
            <a:r>
              <a:rPr lang="en-GB" b="0" i="0" dirty="0" err="1">
                <a:solidFill>
                  <a:srgbClr val="222222"/>
                </a:solidFill>
                <a:effectLst/>
                <a:latin typeface="Arial" panose="020B0604020202020204" pitchFamily="34" charset="0"/>
              </a:rPr>
              <a:t>analyzing</a:t>
            </a:r>
            <a:r>
              <a:rPr lang="en-GB" b="0" i="0" dirty="0">
                <a:solidFill>
                  <a:srgbClr val="222222"/>
                </a:solidFill>
                <a:effectLst/>
                <a:latin typeface="Arial" panose="020B0604020202020204" pitchFamily="34" charset="0"/>
              </a:rPr>
              <a:t> the magnitude and likelihood of each threat, and take preventative actions to protect the project or organization from suffering an untimely "death".</a:t>
            </a:r>
          </a:p>
          <a:p>
            <a:pPr algn="l"/>
            <a:r>
              <a:rPr lang="en-GB" b="0" i="0" dirty="0">
                <a:solidFill>
                  <a:srgbClr val="222222"/>
                </a:solidFill>
                <a:effectLst/>
                <a:latin typeface="Arial" panose="020B0604020202020204" pitchFamily="34" charset="0"/>
              </a:rPr>
              <a:t>According to a </a:t>
            </a:r>
            <a:r>
              <a:rPr lang="en-GB" b="0" i="0" u="none" strike="noStrike" dirty="0">
                <a:solidFill>
                  <a:srgbClr val="0B0080"/>
                </a:solidFill>
                <a:effectLst/>
                <a:latin typeface="Arial" panose="020B0604020202020204" pitchFamily="34" charset="0"/>
                <a:hlinkClick r:id="rId11" tooltip="Harvard Business Review">
                  <a:extLst>
                    <a:ext uri="{A12FA001-AC4F-418D-AE19-62706E023703}">
                      <ahyp:hlinkClr xmlns:ahyp="http://schemas.microsoft.com/office/drawing/2018/hyperlinkcolor" val="tx"/>
                    </a:ext>
                  </a:extLst>
                </a:hlinkClick>
              </a:rPr>
              <a:t>Harvard Business Review</a:t>
            </a:r>
            <a:r>
              <a:rPr lang="en-GB" b="0" i="0" dirty="0">
                <a:solidFill>
                  <a:srgbClr val="222222"/>
                </a:solidFill>
                <a:effectLst/>
                <a:latin typeface="Arial" panose="020B0604020202020204" pitchFamily="34" charset="0"/>
              </a:rPr>
              <a:t> article from 2007, "unlike a typical critiquing session, in which project team members are asked what </a:t>
            </a:r>
            <a:r>
              <a:rPr lang="en-GB" b="0" i="1" dirty="0">
                <a:solidFill>
                  <a:srgbClr val="222222"/>
                </a:solidFill>
                <a:effectLst/>
                <a:latin typeface="Arial" panose="020B0604020202020204" pitchFamily="34" charset="0"/>
              </a:rPr>
              <a:t>might</a:t>
            </a:r>
            <a:r>
              <a:rPr lang="en-GB" b="0" i="0" dirty="0">
                <a:solidFill>
                  <a:srgbClr val="222222"/>
                </a:solidFill>
                <a:effectLst/>
                <a:latin typeface="Arial" panose="020B0604020202020204" pitchFamily="34" charset="0"/>
              </a:rPr>
              <a:t> go wrong, the premortem operates on the assumption that the 'patient' has died, and so asks what </a:t>
            </a:r>
            <a:r>
              <a:rPr lang="en-GB" b="0" i="1" dirty="0">
                <a:solidFill>
                  <a:srgbClr val="222222"/>
                </a:solidFill>
                <a:effectLst/>
                <a:latin typeface="Arial" panose="020B0604020202020204" pitchFamily="34" charset="0"/>
              </a:rPr>
              <a:t>did</a:t>
            </a:r>
            <a:r>
              <a:rPr lang="en-GB" b="0" i="0" dirty="0">
                <a:solidFill>
                  <a:srgbClr val="222222"/>
                </a:solidFill>
                <a:effectLst/>
                <a:latin typeface="Arial" panose="020B0604020202020204" pitchFamily="34" charset="0"/>
              </a:rPr>
              <a:t> go wrong."</a:t>
            </a:r>
            <a:r>
              <a:rPr lang="en-GB" b="0" i="0" u="none" strike="noStrike" baseline="30000" dirty="0">
                <a:solidFill>
                  <a:srgbClr val="0B0080"/>
                </a:solidFill>
                <a:effectLst/>
                <a:latin typeface="Arial" panose="020B0604020202020204" pitchFamily="34" charset="0"/>
                <a:hlinkClick r:id="rId4">
                  <a:extLst>
                    <a:ext uri="{A12FA001-AC4F-418D-AE19-62706E023703}">
                      <ahyp:hlinkClr xmlns:ahyp="http://schemas.microsoft.com/office/drawing/2018/hyperlinkcolor" val="tx"/>
                    </a:ext>
                  </a:extLst>
                </a:hlinkClick>
              </a:rPr>
              <a:t>[1]</a:t>
            </a:r>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The pre-mortem analysis seeks to identify threats and weaknesses via the hypothetical presumption of near-future failure. But if that presumption is incorrect, then the analysis may be identifying threats/weaknesses that are not in fact real.</a:t>
            </a:r>
          </a:p>
          <a:p>
            <a:endParaRPr lang="en-GB" dirty="0"/>
          </a:p>
        </p:txBody>
      </p:sp>
      <p:sp>
        <p:nvSpPr>
          <p:cNvPr id="4" name="Slide Number Placeholder 3"/>
          <p:cNvSpPr>
            <a:spLocks noGrp="1"/>
          </p:cNvSpPr>
          <p:nvPr>
            <p:ph type="sldNum" sz="quarter" idx="5"/>
          </p:nvPr>
        </p:nvSpPr>
        <p:spPr/>
        <p:txBody>
          <a:bodyPr/>
          <a:lstStyle/>
          <a:p>
            <a:fld id="{5BC63E2C-3F6F-453C-AC8D-CFC1DC767499}" type="slidenum">
              <a:rPr lang="en-GB" smtClean="0"/>
              <a:t>27</a:t>
            </a:fld>
            <a:endParaRPr lang="en-GB"/>
          </a:p>
        </p:txBody>
      </p:sp>
    </p:spTree>
    <p:extLst>
      <p:ext uri="{BB962C8B-B14F-4D97-AF65-F5344CB8AC3E}">
        <p14:creationId xmlns:p14="http://schemas.microsoft.com/office/powerpoint/2010/main" val="3000999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r>
              <a:rPr lang="en-GB" sz="1200" kern="1200" baseline="0" dirty="0">
                <a:solidFill>
                  <a:schemeClr val="tx1"/>
                </a:solidFill>
                <a:latin typeface="+mn-lt"/>
                <a:ea typeface="+mn-ea"/>
                <a:cs typeface="+mn-cs"/>
              </a:rPr>
              <a:t>September 2003 ● American Psychologist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14308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Occam's razor</a:t>
            </a:r>
            <a:r>
              <a:rPr lang="en-GB" sz="1300" dirty="0"/>
              <a:t> (also written as </a:t>
            </a:r>
            <a:r>
              <a:rPr lang="en-GB" sz="1300" b="1" dirty="0"/>
              <a:t>Ockham's razor</a:t>
            </a:r>
            <a:r>
              <a:rPr lang="en-GB" sz="1300" dirty="0"/>
              <a:t>, and </a:t>
            </a:r>
            <a:r>
              <a:rPr lang="en-GB" sz="1300" i="1" dirty="0" err="1"/>
              <a:t>lex</a:t>
            </a:r>
            <a:r>
              <a:rPr lang="en-GB" sz="1300" i="1" dirty="0"/>
              <a:t> </a:t>
            </a:r>
            <a:r>
              <a:rPr lang="en-GB" sz="1300" i="1" dirty="0" err="1"/>
              <a:t>parsimoniae</a:t>
            </a:r>
            <a:r>
              <a:rPr lang="en-GB" sz="1300" dirty="0"/>
              <a:t> in </a:t>
            </a:r>
            <a:r>
              <a:rPr lang="en-GB" sz="1300" dirty="0">
                <a:hlinkClick r:id="rId3" tooltip="Latin"/>
              </a:rPr>
              <a:t>Latin</a:t>
            </a:r>
            <a:r>
              <a:rPr lang="en-GB" sz="1300" dirty="0"/>
              <a:t>, which means </a:t>
            </a:r>
            <a:r>
              <a:rPr lang="en-GB" sz="1300" b="1" dirty="0"/>
              <a:t>law of parsimony</a:t>
            </a:r>
            <a:r>
              <a:rPr lang="en-GB" sz="1300" dirty="0"/>
              <a:t>) is a problem-solving principle attributed to </a:t>
            </a:r>
            <a:r>
              <a:rPr lang="en-GB" sz="1300" dirty="0">
                <a:hlinkClick r:id="rId4" tooltip="William of Ockham"/>
              </a:rPr>
              <a:t>William of Ockham</a:t>
            </a:r>
            <a:r>
              <a:rPr lang="en-GB" sz="1300" dirty="0"/>
              <a:t> (c. 1287–1347), who was an English </a:t>
            </a:r>
            <a:r>
              <a:rPr lang="en-GB" sz="1300" dirty="0">
                <a:hlinkClick r:id="rId5" tooltip="Franciscan"/>
              </a:rPr>
              <a:t>Franciscan</a:t>
            </a:r>
            <a:r>
              <a:rPr lang="en-GB" sz="1300" dirty="0"/>
              <a:t> friar and scholastic philosopher and theologian. The principle can be interpreted as stating </a:t>
            </a:r>
            <a:r>
              <a:rPr lang="en-GB" sz="1300" i="1" dirty="0"/>
              <a:t>Among competing hypotheses, the one with the fewest assumptions should be selected.</a:t>
            </a:r>
            <a:endParaRPr lang="en-GB" sz="1300" dirty="0"/>
          </a:p>
          <a:p>
            <a:r>
              <a:rPr lang="en-GB" sz="1300" dirty="0"/>
              <a:t>In science, Occam's razor is used as a </a:t>
            </a:r>
            <a:r>
              <a:rPr lang="en-GB" sz="1300" dirty="0">
                <a:hlinkClick r:id="rId6" tooltip="Heuristic"/>
              </a:rPr>
              <a:t>heuristic</a:t>
            </a:r>
            <a:r>
              <a:rPr lang="en-GB" sz="1300" dirty="0"/>
              <a:t> technique (discovery tool) to guide scientists in the development of theoretical models, rather than as an arbiter between published models.</a:t>
            </a:r>
            <a:r>
              <a:rPr lang="en-GB" sz="1300" baseline="30000" dirty="0">
                <a:hlinkClick r:id="rId7"/>
              </a:rPr>
              <a:t>[1]</a:t>
            </a:r>
            <a:r>
              <a:rPr lang="en-GB" sz="1300" baseline="30000" dirty="0">
                <a:hlinkClick r:id="rId8"/>
              </a:rPr>
              <a:t>[2]</a:t>
            </a:r>
            <a:r>
              <a:rPr lang="en-GB" sz="1300" dirty="0"/>
              <a:t> In the </a:t>
            </a:r>
            <a:r>
              <a:rPr lang="en-GB" sz="1300" dirty="0">
                <a:hlinkClick r:id="rId9" tooltip="Scientific method"/>
              </a:rPr>
              <a:t>scientific method</a:t>
            </a:r>
            <a:r>
              <a:rPr lang="en-GB" sz="1300" dirty="0"/>
              <a:t>, Occam's razor is not considered an irrefutable principle of </a:t>
            </a:r>
            <a:r>
              <a:rPr lang="en-GB" sz="1300" dirty="0">
                <a:hlinkClick r:id="rId10" tooltip="Logic"/>
              </a:rPr>
              <a:t>logic</a:t>
            </a:r>
            <a:r>
              <a:rPr lang="en-GB" sz="1300" dirty="0"/>
              <a:t> or a scientific result; the preference for simplicity in the scientific method is based on the </a:t>
            </a:r>
            <a:r>
              <a:rPr lang="en-GB" sz="1300" dirty="0" err="1">
                <a:hlinkClick r:id="rId11" tooltip="Falsifiability"/>
              </a:rPr>
              <a:t>falsifiability</a:t>
            </a:r>
            <a:r>
              <a:rPr lang="en-GB" sz="1300" dirty="0" err="1"/>
              <a:t>criterion</a:t>
            </a:r>
            <a:r>
              <a:rPr lang="en-GB" sz="1300" dirty="0"/>
              <a:t>. For each accepted explanation of a phenomenon, there may be an extremely large, perhaps even incomprehensible, number of possible and more complex alternatives, because one can always burden failing explanations with </a:t>
            </a:r>
            <a:r>
              <a:rPr lang="en-GB" sz="1300" dirty="0">
                <a:hlinkClick r:id="rId12" tooltip="Ad hoc hypotheses"/>
              </a:rPr>
              <a:t>ad hoc hypotheses</a:t>
            </a:r>
            <a:r>
              <a:rPr lang="en-GB" sz="1300" dirty="0"/>
              <a:t> to prevent them from being falsified; therefore, simpler theories are preferable to more complex ones because they are more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AF1032-B708-4D00-9676-23BDEC97FC0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3699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Chimp Paradox Model – "Managing the Chimp"[</a:t>
            </a:r>
            <a:r>
              <a:rPr lang="en-GB" sz="1200" b="0" i="0" u="none" strike="noStrike" kern="1200" dirty="0">
                <a:solidFill>
                  <a:schemeClr val="tx1"/>
                </a:solidFill>
                <a:effectLst/>
                <a:latin typeface="+mn-lt"/>
                <a:ea typeface="+mn-ea"/>
                <a:cs typeface="+mn-cs"/>
                <a:hlinkClick r:id="rId3" tooltip="Edit section: The Chimp Paradox Model – &quot;Managing the Chimp&quot;"/>
              </a:rPr>
              <a:t>edit</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Peters created a mind model for teaching people to understand how the mind works in practice to maximise sports performance. The Chimp Model is explained in general terms in his book </a:t>
            </a:r>
            <a:r>
              <a:rPr lang="en-GB" sz="1200" b="0" i="1" kern="1200" dirty="0">
                <a:solidFill>
                  <a:schemeClr val="tx1"/>
                </a:solidFill>
                <a:effectLst/>
                <a:latin typeface="+mn-lt"/>
                <a:ea typeface="+mn-ea"/>
                <a:cs typeface="+mn-cs"/>
              </a:rPr>
              <a:t>The Chimp Paradox</a:t>
            </a:r>
            <a:r>
              <a:rPr lang="en-GB" sz="1200" b="0" i="0" kern="1200" dirty="0">
                <a:solidFill>
                  <a:schemeClr val="tx1"/>
                </a:solidFill>
                <a:effectLst/>
                <a:latin typeface="+mn-lt"/>
                <a:ea typeface="+mn-ea"/>
                <a:cs typeface="+mn-cs"/>
              </a:rPr>
              <a:t> and focuses on everyday personal mind management, not just sports performance. This includes Peters separation of human mental function between the rational side of the brain or ego, the more emotional id or 'chimp' set of impulses which need to be managed to achieve high performance, and the super-ego or computer which governs automatic behaviour and memory and can greatly influence both.</a:t>
            </a:r>
            <a:r>
              <a:rPr lang="en-GB" sz="1200" b="0" i="0" u="none" strike="noStrike" kern="1200" baseline="30000" dirty="0">
                <a:solidFill>
                  <a:schemeClr val="tx1"/>
                </a:solidFill>
                <a:effectLst/>
                <a:latin typeface="+mn-lt"/>
                <a:ea typeface="+mn-ea"/>
                <a:cs typeface="+mn-cs"/>
                <a:hlinkClick r:id="rId4"/>
              </a:rPr>
              <a:t>[13]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Peters claims that the brains of men and women are different, giving rise to different behaviours or behavioural tendencies.</a:t>
            </a:r>
            <a:r>
              <a:rPr lang="en-GB" sz="1200" b="0" i="0" u="none" strike="noStrike" kern="1200" baseline="30000" dirty="0">
                <a:solidFill>
                  <a:schemeClr val="tx1"/>
                </a:solidFill>
                <a:effectLst/>
                <a:latin typeface="+mn-lt"/>
                <a:ea typeface="+mn-ea"/>
                <a:cs typeface="+mn-cs"/>
                <a:hlinkClick r:id="rId5"/>
              </a:rPr>
              <a:t>[14]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D7A623-5FC7-4CB9-878A-893D594CDE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649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10/17/2019</a:t>
            </a:fld>
            <a:endParaRPr kumimoji="0" lang="en-US" altLang="zh-CN"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altLang="zh-CN"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1040197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 Sans"/>
              </a:rPr>
              <a:t>Incident commanders should be aware that some factors which might affect situational awareness are:</a:t>
            </a:r>
          </a:p>
          <a:p>
            <a:pPr algn="l"/>
            <a:r>
              <a:rPr lang="en-GB" b="1" i="0" dirty="0">
                <a:solidFill>
                  <a:srgbClr val="000000"/>
                </a:solidFill>
                <a:effectLst/>
                <a:latin typeface="Open Sans"/>
              </a:rPr>
              <a:t>Location of incident command point</a:t>
            </a:r>
            <a:endParaRPr lang="en-GB" b="0" i="0" dirty="0">
              <a:solidFill>
                <a:srgbClr val="000000"/>
              </a:solidFill>
              <a:effectLst/>
              <a:latin typeface="Open Sans"/>
            </a:endParaRPr>
          </a:p>
          <a:p>
            <a:pPr algn="l"/>
            <a:r>
              <a:rPr lang="en-GB" b="0" i="0" dirty="0">
                <a:solidFill>
                  <a:srgbClr val="000000"/>
                </a:solidFill>
                <a:effectLst/>
                <a:latin typeface="Open Sans"/>
              </a:rPr>
              <a:t>Its siting and the potential scale of incident scene may prevent visual cues from the incident being seen.</a:t>
            </a:r>
          </a:p>
          <a:p>
            <a:pPr algn="l"/>
            <a:r>
              <a:rPr lang="en-GB" b="1" i="0" dirty="0">
                <a:solidFill>
                  <a:srgbClr val="000000"/>
                </a:solidFill>
                <a:effectLst/>
                <a:latin typeface="Open Sans"/>
              </a:rPr>
              <a:t>Limitations of human perceptual systems</a:t>
            </a:r>
            <a:endParaRPr lang="en-GB" b="0" i="0" dirty="0">
              <a:solidFill>
                <a:srgbClr val="000000"/>
              </a:solidFill>
              <a:effectLst/>
              <a:latin typeface="Open Sans"/>
            </a:endParaRPr>
          </a:p>
          <a:p>
            <a:pPr algn="l"/>
            <a:r>
              <a:rPr lang="en-GB" b="0" i="0" dirty="0">
                <a:solidFill>
                  <a:srgbClr val="000000"/>
                </a:solidFill>
                <a:effectLst/>
                <a:latin typeface="Open Sans"/>
              </a:rPr>
              <a:t>Human perceptual and memory systems are not infallible. A strong focus on one part of the situation, or element of the environment, can lead to other sources of information being neglected or missed.</a:t>
            </a:r>
          </a:p>
          <a:p>
            <a:pPr algn="l"/>
            <a:r>
              <a:rPr lang="en-GB" b="1" i="0" dirty="0">
                <a:solidFill>
                  <a:srgbClr val="000000"/>
                </a:solidFill>
                <a:effectLst/>
                <a:latin typeface="Open Sans"/>
              </a:rPr>
              <a:t>Stress</a:t>
            </a:r>
            <a:endParaRPr lang="en-GB" b="0" i="0" dirty="0">
              <a:solidFill>
                <a:srgbClr val="000000"/>
              </a:solidFill>
              <a:effectLst/>
              <a:latin typeface="Open Sans"/>
            </a:endParaRPr>
          </a:p>
          <a:p>
            <a:pPr algn="l"/>
            <a:r>
              <a:rPr lang="en-GB" b="0" i="0" dirty="0">
                <a:solidFill>
                  <a:srgbClr val="000000"/>
                </a:solidFill>
                <a:effectLst/>
                <a:latin typeface="Open Sans"/>
              </a:rPr>
              <a:t>Anxiety and stress take up part of a person's mental processing capacity. They can distract attention from the situation. They can also reduce available capacity for focusing on and understanding information. Neglecting important information or not processing it properly may lead to an inaccurate mental picture of the situation.</a:t>
            </a:r>
          </a:p>
          <a:p>
            <a:pPr algn="l"/>
            <a:r>
              <a:rPr lang="en-GB" b="1" i="0" dirty="0">
                <a:solidFill>
                  <a:srgbClr val="000000"/>
                </a:solidFill>
                <a:effectLst/>
                <a:latin typeface="Open Sans"/>
              </a:rPr>
              <a:t>Fatigue</a:t>
            </a:r>
            <a:endParaRPr lang="en-GB" b="0" i="0" dirty="0">
              <a:solidFill>
                <a:srgbClr val="000000"/>
              </a:solidFill>
              <a:effectLst/>
              <a:latin typeface="Open Sans"/>
            </a:endParaRPr>
          </a:p>
          <a:p>
            <a:pPr algn="l"/>
            <a:r>
              <a:rPr lang="en-GB" b="0" i="0" dirty="0">
                <a:solidFill>
                  <a:srgbClr val="000000"/>
                </a:solidFill>
                <a:effectLst/>
                <a:latin typeface="Open Sans"/>
              </a:rPr>
              <a:t>Can reduce mental processing capacity. As with the effects of stress, this can reduce the capacity available for processing and making sense of information.</a:t>
            </a:r>
          </a:p>
          <a:p>
            <a:pPr algn="l"/>
            <a:r>
              <a:rPr lang="en-GB" b="1" i="0" dirty="0">
                <a:solidFill>
                  <a:srgbClr val="000000"/>
                </a:solidFill>
                <a:effectLst/>
                <a:latin typeface="Open Sans"/>
              </a:rPr>
              <a:t>Information overload</a:t>
            </a:r>
            <a:endParaRPr lang="en-GB" b="0" i="0" dirty="0">
              <a:solidFill>
                <a:srgbClr val="000000"/>
              </a:solidFill>
              <a:effectLst/>
              <a:latin typeface="Open Sans"/>
            </a:endParaRPr>
          </a:p>
          <a:p>
            <a:pPr algn="l"/>
            <a:r>
              <a:rPr lang="en-GB" b="0" i="0" dirty="0">
                <a:solidFill>
                  <a:srgbClr val="000000"/>
                </a:solidFill>
                <a:effectLst/>
                <a:latin typeface="Open Sans"/>
              </a:rPr>
              <a:t>Can be overwhelming. It can take up mental processing capacity, leaving less to focus on and understand the wider situation.</a:t>
            </a:r>
          </a:p>
          <a:p>
            <a:pPr algn="l"/>
            <a:r>
              <a:rPr lang="en-GB" b="1" i="0" dirty="0">
                <a:solidFill>
                  <a:srgbClr val="000000"/>
                </a:solidFill>
                <a:effectLst/>
                <a:latin typeface="Open Sans"/>
              </a:rPr>
              <a:t>Automatic actions</a:t>
            </a:r>
            <a:endParaRPr lang="en-GB" b="0" i="0" dirty="0">
              <a:solidFill>
                <a:srgbClr val="000000"/>
              </a:solidFill>
              <a:effectLst/>
              <a:latin typeface="Open Sans"/>
            </a:endParaRPr>
          </a:p>
          <a:p>
            <a:pPr algn="l"/>
            <a:r>
              <a:rPr lang="en-GB" b="0" i="0" dirty="0">
                <a:solidFill>
                  <a:srgbClr val="000000"/>
                </a:solidFill>
                <a:effectLst/>
                <a:latin typeface="Open Sans"/>
              </a:rPr>
              <a:t>A cue might automatically cause a certain response. Automatically responding to an element of the situation may not always fit with the required overall incident response. See </a:t>
            </a:r>
            <a:r>
              <a:rPr lang="en-GB" b="0" i="0" u="sng" dirty="0">
                <a:solidFill>
                  <a:srgbClr val="243755"/>
                </a:solidFill>
                <a:effectLst/>
                <a:latin typeface="Open Sans"/>
                <a:hlinkClick r:id="rId3" tooltip="Intuitive decision making">
                  <a:extLst>
                    <a:ext uri="{A12FA001-AC4F-418D-AE19-62706E023703}">
                      <ahyp:hlinkClr xmlns:ahyp="http://schemas.microsoft.com/office/drawing/2018/hyperlinkcolor" val="tx"/>
                    </a:ext>
                  </a:extLst>
                </a:hlinkClick>
              </a:rPr>
              <a:t>Intuitive and Analytical decision making</a:t>
            </a:r>
            <a:r>
              <a:rPr lang="en-GB" b="0" i="0" u="sng" dirty="0">
                <a:solidFill>
                  <a:srgbClr val="243755"/>
                </a:solidFill>
                <a:effectLst/>
                <a:latin typeface="Open Sans"/>
                <a:hlinkClick r:id="rId4">
                  <a:extLst>
                    <a:ext uri="{A12FA001-AC4F-418D-AE19-62706E023703}">
                      <ahyp:hlinkClr xmlns:ahyp="http://schemas.microsoft.com/office/drawing/2018/hyperlinkcolor" val="tx"/>
                    </a:ext>
                  </a:extLst>
                </a:hlinkClick>
              </a:rPr>
              <a:t>.</a:t>
            </a:r>
            <a:endParaRPr lang="en-GB" b="0" i="0" dirty="0">
              <a:solidFill>
                <a:srgbClr val="000000"/>
              </a:solidFill>
              <a:effectLst/>
              <a:latin typeface="Open Sans"/>
            </a:endParaRPr>
          </a:p>
          <a:p>
            <a:pPr algn="l"/>
            <a:r>
              <a:rPr lang="en-GB" b="1" i="0" dirty="0">
                <a:solidFill>
                  <a:srgbClr val="000000"/>
                </a:solidFill>
                <a:effectLst/>
                <a:latin typeface="Open Sans"/>
              </a:rPr>
              <a:t>Tunnel vision</a:t>
            </a:r>
            <a:endParaRPr lang="en-GB" b="0" i="0" dirty="0">
              <a:solidFill>
                <a:srgbClr val="000000"/>
              </a:solidFill>
              <a:effectLst/>
              <a:latin typeface="Open Sans"/>
            </a:endParaRPr>
          </a:p>
          <a:p>
            <a:pPr algn="l"/>
            <a:r>
              <a:rPr lang="en-GB" b="0" i="0" dirty="0">
                <a:solidFill>
                  <a:srgbClr val="000000"/>
                </a:solidFill>
                <a:effectLst/>
                <a:latin typeface="Open Sans"/>
              </a:rPr>
              <a:t>Under some circumstances attention may become unduly focused on some elements of the situation, rather than looking at the incident as a whole. This is known as tunnel vision.</a:t>
            </a:r>
          </a:p>
          <a:p>
            <a:pPr algn="l"/>
            <a:r>
              <a:rPr lang="en-GB" b="1" i="0" dirty="0">
                <a:solidFill>
                  <a:srgbClr val="000000"/>
                </a:solidFill>
                <a:effectLst/>
                <a:latin typeface="Open Sans"/>
              </a:rPr>
              <a:t>Confirmation bias</a:t>
            </a:r>
            <a:endParaRPr lang="en-GB" b="0" i="0" dirty="0">
              <a:solidFill>
                <a:srgbClr val="000000"/>
              </a:solidFill>
              <a:effectLst/>
              <a:latin typeface="Open Sans"/>
            </a:endParaRPr>
          </a:p>
          <a:p>
            <a:pPr algn="l"/>
            <a:r>
              <a:rPr lang="en-GB" b="0" i="0" dirty="0">
                <a:solidFill>
                  <a:srgbClr val="000000"/>
                </a:solidFill>
                <a:effectLst/>
                <a:latin typeface="Open Sans"/>
              </a:rPr>
              <a:t>Under some circumstances, attention is focused on information that confirms a current interpretation of the incident, neglecting information that does not fit.</a:t>
            </a:r>
          </a:p>
          <a:p>
            <a:pPr algn="l"/>
            <a:r>
              <a:rPr lang="en-GB" b="1" i="0" dirty="0">
                <a:solidFill>
                  <a:srgbClr val="000000"/>
                </a:solidFill>
                <a:effectLst/>
                <a:latin typeface="Open Sans"/>
              </a:rPr>
              <a:t>Mental model</a:t>
            </a:r>
            <a:endParaRPr lang="en-GB" b="0" i="0" dirty="0">
              <a:solidFill>
                <a:srgbClr val="000000"/>
              </a:solidFill>
              <a:effectLst/>
              <a:latin typeface="Open Sans"/>
            </a:endParaRPr>
          </a:p>
          <a:p>
            <a:pPr algn="l"/>
            <a:r>
              <a:rPr lang="en-GB" b="0" i="0" dirty="0">
                <a:solidFill>
                  <a:srgbClr val="000000"/>
                </a:solidFill>
                <a:effectLst/>
                <a:latin typeface="Open Sans"/>
              </a:rPr>
              <a:t>The wrong mental model may be activating; the correct one is activating but it may be a poorly formed mental model; there might not be a relevant mental model; or there may be too much reliance on some features of the model.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262F54-8BFC-40CC-B8B4-D371C9A298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4561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4098" name="Rectangle 2"/>
          <p:cNvSpPr>
            <a:spLocks noGrp="1" noRot="1" noChangeAspect="1" noChangeArrowheads="1"/>
          </p:cNvSpPr>
          <p:nvPr>
            <p:ph type="sldImg"/>
          </p:nvPr>
        </p:nvSpPr>
        <p:spPr>
          <a:xfrm>
            <a:off x="409575" y="754063"/>
            <a:ext cx="5854700" cy="3294062"/>
          </a:xfrm>
          <a:ln/>
        </p:spPr>
      </p:sp>
      <p:sp>
        <p:nvSpPr>
          <p:cNvPr id="4099" name="Rectangle 3"/>
          <p:cNvSpPr>
            <a:spLocks noGrp="1" noChangeArrowheads="1"/>
          </p:cNvSpPr>
          <p:nvPr>
            <p:ph type="body" idx="1"/>
          </p:nvPr>
        </p:nvSpPr>
        <p:spPr>
          <a:xfrm>
            <a:off x="685800" y="4343400"/>
            <a:ext cx="5486400" cy="4114800"/>
          </a:xfrm>
          <a:prstGeom prst="rect">
            <a:avLst/>
          </a:prstGeom>
          <a:ln/>
        </p:spPr>
        <p:txBody>
          <a:bodyPr/>
          <a:lstStyle/>
          <a:p>
            <a:r>
              <a:rPr lang="en-US"/>
              <a:t>Dominguez, C., Vidulich, M., Vogel, E. &amp; McMillan, G. (1994). Situation awareness: Papers and annotated bibliography. Armstrong Laboratory, Human System Center, ref. AL/CF-TR-1994-0085.</a:t>
            </a:r>
          </a:p>
        </p:txBody>
      </p:sp>
    </p:spTree>
    <p:extLst>
      <p:ext uri="{BB962C8B-B14F-4D97-AF65-F5344CB8AC3E}">
        <p14:creationId xmlns:p14="http://schemas.microsoft.com/office/powerpoint/2010/main" val="2856792416"/>
      </p:ext>
    </p:extLst>
  </p:cSld>
  <p:clrMapOvr>
    <a:overrideClrMapping bg1="lt1" tx1="dk1" bg2="lt2" tx2="dk2" accent1="accent1" accent2="accent2" accent3="accent3" accent4="accent4" accent5="accent5" accent6="accent6" hlink="hlink" folHlink="folHlink"/>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7170" name="Rectangle 2"/>
          <p:cNvSpPr>
            <a:spLocks noGrp="1" noRot="1" noChangeAspect="1" noChangeArrowheads="1"/>
          </p:cNvSpPr>
          <p:nvPr>
            <p:ph type="sldImg"/>
          </p:nvPr>
        </p:nvSpPr>
        <p:spPr>
          <a:xfrm>
            <a:off x="409575" y="754063"/>
            <a:ext cx="5854700" cy="3294062"/>
          </a:xfrm>
          <a:ln/>
        </p:spPr>
      </p:sp>
      <p:sp>
        <p:nvSpPr>
          <p:cNvPr id="7171" name="Rectangle 3"/>
          <p:cNvSpPr>
            <a:spLocks noGrp="1" noChangeArrowheads="1"/>
          </p:cNvSpPr>
          <p:nvPr>
            <p:ph type="body" idx="1"/>
          </p:nvPr>
        </p:nvSpPr>
        <p:spPr>
          <a:xfrm>
            <a:off x="685800" y="4343400"/>
            <a:ext cx="5486400" cy="4114800"/>
          </a:xfrm>
          <a:prstGeom prst="rect">
            <a:avLst/>
          </a:prstGeom>
          <a:ln/>
        </p:spPr>
        <p:txBody>
          <a:bodyPr/>
          <a:lstStyle/>
          <a:p>
            <a:r>
              <a:rPr lang="en-US"/>
              <a:t>Endsley, M.R. (1995b). Toward a theory of situation awareness in dynamic systems. Human Factors 37(1), 32–64.</a:t>
            </a:r>
          </a:p>
        </p:txBody>
      </p:sp>
    </p:spTree>
    <p:extLst>
      <p:ext uri="{BB962C8B-B14F-4D97-AF65-F5344CB8AC3E}">
        <p14:creationId xmlns:p14="http://schemas.microsoft.com/office/powerpoint/2010/main" val="2080973058"/>
      </p:ext>
    </p:extLst>
  </p:cSld>
  <p:clrMapOvr>
    <a:overrideClrMapping bg1="lt1" tx1="dk1" bg2="lt2" tx2="dk2" accent1="accent1" accent2="accent2" accent3="accent3" accent4="accent4" accent5="accent5" accent6="accent6" hlink="hlink" folHlink="folHlink"/>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11266" name="Rectangle 2"/>
          <p:cNvSpPr>
            <a:spLocks noGrp="1" noRot="1" noChangeAspect="1" noChangeArrowheads="1"/>
          </p:cNvSpPr>
          <p:nvPr>
            <p:ph type="sldImg"/>
          </p:nvPr>
        </p:nvSpPr>
        <p:spPr>
          <a:xfrm>
            <a:off x="409575" y="754063"/>
            <a:ext cx="5854700" cy="3294062"/>
          </a:xfrm>
          <a:ln/>
        </p:spPr>
      </p:sp>
      <p:sp>
        <p:nvSpPr>
          <p:cNvPr id="11267" name="Rectangle 3"/>
          <p:cNvSpPr>
            <a:spLocks noGrp="1" noChangeArrowheads="1"/>
          </p:cNvSpPr>
          <p:nvPr>
            <p:ph type="body" idx="1"/>
          </p:nvPr>
        </p:nvSpPr>
        <p:spPr>
          <a:xfrm>
            <a:off x="685800" y="4343400"/>
            <a:ext cx="5486400" cy="4114800"/>
          </a:xfrm>
          <a:prstGeom prst="rect">
            <a:avLst/>
          </a:prstGeom>
          <a:ln/>
        </p:spPr>
        <p:txBody>
          <a:bodyPr/>
          <a:lstStyle/>
          <a:p>
            <a:r>
              <a:rPr lang="en-US"/>
              <a:t>Endsley, M.R. (1995b). Toward a theory of situation awareness in dynamic systems. Human Factors 37(1), 32–64.</a:t>
            </a:r>
          </a:p>
        </p:txBody>
      </p:sp>
    </p:spTree>
    <p:extLst>
      <p:ext uri="{BB962C8B-B14F-4D97-AF65-F5344CB8AC3E}">
        <p14:creationId xmlns:p14="http://schemas.microsoft.com/office/powerpoint/2010/main" val="1658959833"/>
      </p:ext>
    </p:extLst>
  </p:cSld>
  <p:clrMapOvr>
    <a:overrideClrMapping bg1="lt1" tx1="dk1" bg2="lt2" tx2="dk2" accent1="accent1" accent2="accent2" accent3="accent3" accent4="accent4" accent5="accent5" accent6="accent6" hlink="hlink" folHlink="folHlink"/>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 Sans"/>
              </a:rPr>
              <a:t>Incident commanders should be aware that some factors which might affect situational awareness are:</a:t>
            </a:r>
          </a:p>
          <a:p>
            <a:pPr algn="l"/>
            <a:r>
              <a:rPr lang="en-GB" b="1" i="0" dirty="0">
                <a:solidFill>
                  <a:srgbClr val="000000"/>
                </a:solidFill>
                <a:effectLst/>
                <a:latin typeface="Open Sans"/>
              </a:rPr>
              <a:t>Location of incident command point</a:t>
            </a:r>
            <a:endParaRPr lang="en-GB" b="0" i="0" dirty="0">
              <a:solidFill>
                <a:srgbClr val="000000"/>
              </a:solidFill>
              <a:effectLst/>
              <a:latin typeface="Open Sans"/>
            </a:endParaRPr>
          </a:p>
          <a:p>
            <a:pPr algn="l"/>
            <a:r>
              <a:rPr lang="en-GB" b="0" i="0" dirty="0">
                <a:solidFill>
                  <a:srgbClr val="000000"/>
                </a:solidFill>
                <a:effectLst/>
                <a:latin typeface="Open Sans"/>
              </a:rPr>
              <a:t>Its siting and the potential scale of incident scene may prevent visual cues from the incident being seen.</a:t>
            </a:r>
          </a:p>
          <a:p>
            <a:pPr algn="l"/>
            <a:r>
              <a:rPr lang="en-GB" b="1" i="0" dirty="0">
                <a:solidFill>
                  <a:srgbClr val="000000"/>
                </a:solidFill>
                <a:effectLst/>
                <a:latin typeface="Open Sans"/>
              </a:rPr>
              <a:t>Limitations of human perceptual systems</a:t>
            </a:r>
            <a:endParaRPr lang="en-GB" b="0" i="0" dirty="0">
              <a:solidFill>
                <a:srgbClr val="000000"/>
              </a:solidFill>
              <a:effectLst/>
              <a:latin typeface="Open Sans"/>
            </a:endParaRPr>
          </a:p>
          <a:p>
            <a:pPr algn="l"/>
            <a:r>
              <a:rPr lang="en-GB" b="0" i="0" dirty="0">
                <a:solidFill>
                  <a:srgbClr val="000000"/>
                </a:solidFill>
                <a:effectLst/>
                <a:latin typeface="Open Sans"/>
              </a:rPr>
              <a:t>Human perceptual and memory systems are not infallible. A strong focus on one part of the situation, or element of the environment, can lead to other sources of information being neglected or missed.</a:t>
            </a:r>
          </a:p>
          <a:p>
            <a:pPr algn="l"/>
            <a:r>
              <a:rPr lang="en-GB" b="1" i="0" dirty="0">
                <a:solidFill>
                  <a:srgbClr val="000000"/>
                </a:solidFill>
                <a:effectLst/>
                <a:latin typeface="Open Sans"/>
              </a:rPr>
              <a:t>Stress</a:t>
            </a:r>
            <a:endParaRPr lang="en-GB" b="0" i="0" dirty="0">
              <a:solidFill>
                <a:srgbClr val="000000"/>
              </a:solidFill>
              <a:effectLst/>
              <a:latin typeface="Open Sans"/>
            </a:endParaRPr>
          </a:p>
          <a:p>
            <a:pPr algn="l"/>
            <a:r>
              <a:rPr lang="en-GB" b="0" i="0" dirty="0">
                <a:solidFill>
                  <a:srgbClr val="000000"/>
                </a:solidFill>
                <a:effectLst/>
                <a:latin typeface="Open Sans"/>
              </a:rPr>
              <a:t>Anxiety and stress take up part of a person's mental processing capacity. They can distract attention from the situation. They can also reduce available capacity for focusing on and understanding information. Neglecting important information or not processing it properly may lead to an inaccurate mental picture of the situation.</a:t>
            </a:r>
          </a:p>
          <a:p>
            <a:pPr algn="l"/>
            <a:r>
              <a:rPr lang="en-GB" b="1" i="0" dirty="0">
                <a:solidFill>
                  <a:srgbClr val="000000"/>
                </a:solidFill>
                <a:effectLst/>
                <a:latin typeface="Open Sans"/>
              </a:rPr>
              <a:t>Fatigue</a:t>
            </a:r>
            <a:endParaRPr lang="en-GB" b="0" i="0" dirty="0">
              <a:solidFill>
                <a:srgbClr val="000000"/>
              </a:solidFill>
              <a:effectLst/>
              <a:latin typeface="Open Sans"/>
            </a:endParaRPr>
          </a:p>
          <a:p>
            <a:pPr algn="l"/>
            <a:r>
              <a:rPr lang="en-GB" b="0" i="0" dirty="0">
                <a:solidFill>
                  <a:srgbClr val="000000"/>
                </a:solidFill>
                <a:effectLst/>
                <a:latin typeface="Open Sans"/>
              </a:rPr>
              <a:t>Can reduce mental processing capacity. As with the effects of stress, this can reduce the capacity available for processing and making sense of information.</a:t>
            </a:r>
          </a:p>
          <a:p>
            <a:pPr algn="l"/>
            <a:r>
              <a:rPr lang="en-GB" b="1" i="0" dirty="0">
                <a:solidFill>
                  <a:srgbClr val="000000"/>
                </a:solidFill>
                <a:effectLst/>
                <a:latin typeface="Open Sans"/>
              </a:rPr>
              <a:t>Information overload</a:t>
            </a:r>
            <a:endParaRPr lang="en-GB" b="0" i="0" dirty="0">
              <a:solidFill>
                <a:srgbClr val="000000"/>
              </a:solidFill>
              <a:effectLst/>
              <a:latin typeface="Open Sans"/>
            </a:endParaRPr>
          </a:p>
          <a:p>
            <a:pPr algn="l"/>
            <a:r>
              <a:rPr lang="en-GB" b="0" i="0" dirty="0">
                <a:solidFill>
                  <a:srgbClr val="000000"/>
                </a:solidFill>
                <a:effectLst/>
                <a:latin typeface="Open Sans"/>
              </a:rPr>
              <a:t>Can be overwhelming. It can take up mental processing capacity, leaving less to focus on and understand the wider situation.</a:t>
            </a:r>
          </a:p>
          <a:p>
            <a:pPr algn="l"/>
            <a:r>
              <a:rPr lang="en-GB" b="1" i="0" dirty="0">
                <a:solidFill>
                  <a:srgbClr val="000000"/>
                </a:solidFill>
                <a:effectLst/>
                <a:latin typeface="Open Sans"/>
              </a:rPr>
              <a:t>Automatic actions</a:t>
            </a:r>
            <a:endParaRPr lang="en-GB" b="0" i="0" dirty="0">
              <a:solidFill>
                <a:srgbClr val="000000"/>
              </a:solidFill>
              <a:effectLst/>
              <a:latin typeface="Open Sans"/>
            </a:endParaRPr>
          </a:p>
          <a:p>
            <a:pPr algn="l"/>
            <a:r>
              <a:rPr lang="en-GB" b="0" i="0" dirty="0">
                <a:solidFill>
                  <a:srgbClr val="000000"/>
                </a:solidFill>
                <a:effectLst/>
                <a:latin typeface="Open Sans"/>
              </a:rPr>
              <a:t>A cue might automatically cause a certain response. Automatically responding to an element of the situation may not always fit with the required overall incident response. See </a:t>
            </a:r>
            <a:r>
              <a:rPr lang="en-GB" b="0" i="0" u="sng" dirty="0">
                <a:solidFill>
                  <a:srgbClr val="243755"/>
                </a:solidFill>
                <a:effectLst/>
                <a:latin typeface="Open Sans"/>
                <a:hlinkClick r:id="rId3" tooltip="Intuitive decision making">
                  <a:extLst>
                    <a:ext uri="{A12FA001-AC4F-418D-AE19-62706E023703}">
                      <ahyp:hlinkClr xmlns:ahyp="http://schemas.microsoft.com/office/drawing/2018/hyperlinkcolor" val="tx"/>
                    </a:ext>
                  </a:extLst>
                </a:hlinkClick>
              </a:rPr>
              <a:t>Intuitive and Analytical decision making</a:t>
            </a:r>
            <a:r>
              <a:rPr lang="en-GB" b="0" i="0" u="sng" dirty="0">
                <a:solidFill>
                  <a:srgbClr val="243755"/>
                </a:solidFill>
                <a:effectLst/>
                <a:latin typeface="Open Sans"/>
                <a:hlinkClick r:id="rId4">
                  <a:extLst>
                    <a:ext uri="{A12FA001-AC4F-418D-AE19-62706E023703}">
                      <ahyp:hlinkClr xmlns:ahyp="http://schemas.microsoft.com/office/drawing/2018/hyperlinkcolor" val="tx"/>
                    </a:ext>
                  </a:extLst>
                </a:hlinkClick>
              </a:rPr>
              <a:t>.</a:t>
            </a:r>
            <a:endParaRPr lang="en-GB" b="0" i="0" dirty="0">
              <a:solidFill>
                <a:srgbClr val="000000"/>
              </a:solidFill>
              <a:effectLst/>
              <a:latin typeface="Open Sans"/>
            </a:endParaRPr>
          </a:p>
          <a:p>
            <a:pPr algn="l"/>
            <a:r>
              <a:rPr lang="en-GB" b="1" i="0" dirty="0">
                <a:solidFill>
                  <a:srgbClr val="000000"/>
                </a:solidFill>
                <a:effectLst/>
                <a:latin typeface="Open Sans"/>
              </a:rPr>
              <a:t>Tunnel vision</a:t>
            </a:r>
            <a:endParaRPr lang="en-GB" b="0" i="0" dirty="0">
              <a:solidFill>
                <a:srgbClr val="000000"/>
              </a:solidFill>
              <a:effectLst/>
              <a:latin typeface="Open Sans"/>
            </a:endParaRPr>
          </a:p>
          <a:p>
            <a:pPr algn="l"/>
            <a:r>
              <a:rPr lang="en-GB" b="0" i="0" dirty="0">
                <a:solidFill>
                  <a:srgbClr val="000000"/>
                </a:solidFill>
                <a:effectLst/>
                <a:latin typeface="Open Sans"/>
              </a:rPr>
              <a:t>Under some circumstances attention may become unduly focused on some elements of the situation, rather than looking at the incident as a whole. This is known as tunnel vision.</a:t>
            </a:r>
          </a:p>
          <a:p>
            <a:pPr algn="l"/>
            <a:r>
              <a:rPr lang="en-GB" b="1" i="0" dirty="0">
                <a:solidFill>
                  <a:srgbClr val="000000"/>
                </a:solidFill>
                <a:effectLst/>
                <a:latin typeface="Open Sans"/>
              </a:rPr>
              <a:t>Confirmation bias</a:t>
            </a:r>
            <a:endParaRPr lang="en-GB" b="0" i="0" dirty="0">
              <a:solidFill>
                <a:srgbClr val="000000"/>
              </a:solidFill>
              <a:effectLst/>
              <a:latin typeface="Open Sans"/>
            </a:endParaRPr>
          </a:p>
          <a:p>
            <a:pPr algn="l"/>
            <a:r>
              <a:rPr lang="en-GB" b="0" i="0" dirty="0">
                <a:solidFill>
                  <a:srgbClr val="000000"/>
                </a:solidFill>
                <a:effectLst/>
                <a:latin typeface="Open Sans"/>
              </a:rPr>
              <a:t>Under some circumstances, attention is focused on information that confirms a current interpretation of the incident, neglecting information that does not fit.</a:t>
            </a:r>
          </a:p>
          <a:p>
            <a:pPr algn="l"/>
            <a:r>
              <a:rPr lang="en-GB" b="1" i="0" dirty="0">
                <a:solidFill>
                  <a:srgbClr val="000000"/>
                </a:solidFill>
                <a:effectLst/>
                <a:latin typeface="Open Sans"/>
              </a:rPr>
              <a:t>Mental model</a:t>
            </a:r>
            <a:endParaRPr lang="en-GB" b="0" i="0" dirty="0">
              <a:solidFill>
                <a:srgbClr val="000000"/>
              </a:solidFill>
              <a:effectLst/>
              <a:latin typeface="Open Sans"/>
            </a:endParaRPr>
          </a:p>
          <a:p>
            <a:pPr algn="l"/>
            <a:r>
              <a:rPr lang="en-GB" b="0" i="0" dirty="0">
                <a:solidFill>
                  <a:srgbClr val="000000"/>
                </a:solidFill>
                <a:effectLst/>
                <a:latin typeface="Open Sans"/>
              </a:rPr>
              <a:t>The wrong mental model may be activating; the correct one is activating but it may be a poorly formed mental model; there might not be a relevant mental model; or there may be too much reliance on some features of the model.</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262F54-8BFC-40CC-B8B4-D371C9A298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24937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r>
              <a:rPr lang="en-GB" dirty="0"/>
              <a:t>Human Factors, 1995,</a:t>
            </a:r>
            <a:r>
              <a:rPr lang="en-GB" baseline="0" dirty="0"/>
              <a:t> 37(1), 32-64 (page 43)</a:t>
            </a:r>
          </a:p>
          <a:p>
            <a:r>
              <a:rPr lang="en-GB" baseline="0" dirty="0"/>
              <a:t>Toward a Theory of Situation Awareness in Dynamic Systems</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213852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fontScale="85000" lnSpcReduction="10000"/>
          </a:bodyPr>
          <a:lstStyle/>
          <a:p>
            <a:r>
              <a:rPr lang="en-GB" b="1" dirty="0"/>
              <a:t>The History of Schemas</a:t>
            </a:r>
          </a:p>
          <a:p>
            <a:r>
              <a:rPr lang="en-GB" dirty="0"/>
              <a:t>The use of schemas as a basic concept was first used by a British psychologist named Frederic Bartlett as part of his learning theory. </a:t>
            </a:r>
            <a:r>
              <a:rPr lang="en-GB" dirty="0" err="1"/>
              <a:t>Barlett's</a:t>
            </a:r>
            <a:r>
              <a:rPr lang="en-GB" dirty="0"/>
              <a:t> theory suggested that our understanding of the world is formed by a network of abstract mental structures. </a:t>
            </a:r>
          </a:p>
          <a:p>
            <a:r>
              <a:rPr lang="en-GB" dirty="0"/>
              <a:t>Theorist </a:t>
            </a:r>
            <a:r>
              <a:rPr lang="en-GB" dirty="0">
                <a:hlinkClick r:id="rId3"/>
              </a:rPr>
              <a:t>Jean Piaget</a:t>
            </a:r>
            <a:r>
              <a:rPr lang="en-GB" dirty="0"/>
              <a:t> introduced the term schema and its use was popularized through his work. According to his stage theory of cognitive development, children go through a series of stages of intellectual growth. In </a:t>
            </a:r>
            <a:r>
              <a:rPr lang="en-GB" dirty="0">
                <a:hlinkClick r:id="rId4"/>
              </a:rPr>
              <a:t>Piaget's theory</a:t>
            </a:r>
            <a:r>
              <a:rPr lang="en-GB" dirty="0"/>
              <a:t>, a schema is both the category of knowledge as well as the process of acquiring that knowledge. As experiences happen and new information is presented, new schemas are developed and old schemas are changed or modified. </a:t>
            </a:r>
          </a:p>
          <a:p>
            <a:r>
              <a:rPr lang="en-GB" b="1" dirty="0"/>
              <a:t>Schema Examples</a:t>
            </a:r>
          </a:p>
          <a:p>
            <a:r>
              <a:rPr lang="en-GB" dirty="0"/>
              <a:t>For example, a young child may first develop a schema for a horse. She knows that a horse is large, has hair, four legs and a tail. When the little girl encounters a cow for the first time, she might initially call it a horse. After all, it fits in with her schema for the characteristics of a horse; it is a large animal that has hair, four legs and a tail. Once she is told that this is a different animal called a cow, she will modify her existing schema for a horse and create a new schema for a cow. </a:t>
            </a:r>
          </a:p>
          <a:p>
            <a:r>
              <a:rPr lang="en-GB" dirty="0"/>
              <a:t>Now, let's imagine that this very young girl encounters a miniature horse for the first time and mistakenly identifies it as a dog. Her parents explain to her that the animal is actually a very small type of horse, so the little girl must this time modify her existing schema for horses. She now realizes that while some horses are very large animals, others can be very small. Through her new experiences, her existing schemas are modified and new information is learned. </a:t>
            </a:r>
          </a:p>
          <a:p>
            <a:r>
              <a:rPr lang="en-GB" b="1" dirty="0"/>
              <a:t>Problems With Schemas</a:t>
            </a:r>
          </a:p>
          <a:p>
            <a:r>
              <a:rPr lang="en-GB" dirty="0"/>
              <a:t>While the use of schemas to learn in most situations occurs automatically or with little effort, sometimes an existing schema can actually hinder the learning of new information. </a:t>
            </a:r>
            <a:r>
              <a:rPr lang="en-GB" dirty="0">
                <a:hlinkClick r:id="rId5"/>
              </a:rPr>
              <a:t>Prejudice</a:t>
            </a:r>
            <a:r>
              <a:rPr lang="en-GB" dirty="0"/>
              <a:t> is one example of schema that prevents people from seeing the world as it really is and inhibits them from taking in new information. By holding certain beliefs about a particular group of people, this existing schema may cause people to interpret situations incorrectly. When an event happens that challenges these existing beliefs, people may come up with alternative explanations that uphold and support their existing schema instead of adapting or changing their beliefs.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192067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r>
              <a:rPr lang="en-GB" dirty="0"/>
              <a:t>Human Factors, 1995,</a:t>
            </a:r>
            <a:r>
              <a:rPr lang="en-GB" baseline="0" dirty="0"/>
              <a:t> 37(1), 32-64 (page 43)</a:t>
            </a:r>
          </a:p>
          <a:p>
            <a:r>
              <a:rPr lang="en-GB" baseline="0" dirty="0"/>
              <a:t>Toward a Theory of Situation Awareness in Dynamic Systems</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5708983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200" b="0" i="0" kern="1200" dirty="0">
                <a:solidFill>
                  <a:schemeClr val="tx1"/>
                </a:solidFill>
                <a:effectLst/>
                <a:latin typeface="Arial" pitchFamily="34" charset="0"/>
                <a:ea typeface="+mn-ea"/>
                <a:cs typeface="+mn-cs"/>
              </a:rPr>
              <a:t>The engineer in this story has reasoned defeasibly; since </a:t>
            </a:r>
            <a:r>
              <a:rPr lang="en-GB" sz="1200" b="0" i="0" u="none" strike="noStrike" kern="1200" dirty="0">
                <a:solidFill>
                  <a:schemeClr val="tx1"/>
                </a:solidFill>
                <a:effectLst/>
                <a:latin typeface="Arial" pitchFamily="34" charset="0"/>
                <a:ea typeface="+mn-ea"/>
                <a:cs typeface="+mn-cs"/>
                <a:hlinkClick r:id="rId3" tooltip="Engineering"/>
              </a:rPr>
              <a:t>engineering</a:t>
            </a:r>
            <a:r>
              <a:rPr lang="en-GB" sz="1200" b="0" i="0" kern="1200" dirty="0">
                <a:solidFill>
                  <a:schemeClr val="tx1"/>
                </a:solidFill>
                <a:effectLst/>
                <a:latin typeface="Arial" pitchFamily="34" charset="0"/>
                <a:ea typeface="+mn-ea"/>
                <a:cs typeface="+mn-cs"/>
              </a:rPr>
              <a:t> is a highly practical discipline, it is receptive to generalizations. In particular, engineers cannot and need not defer decisions until they have acquired perfect and complete knowledge. But </a:t>
            </a:r>
            <a:r>
              <a:rPr lang="en-GB" sz="1200" b="0" i="0" u="none" strike="noStrike" kern="1200" dirty="0">
                <a:solidFill>
                  <a:schemeClr val="tx1"/>
                </a:solidFill>
                <a:effectLst/>
                <a:latin typeface="Arial" pitchFamily="34" charset="0"/>
                <a:ea typeface="+mn-ea"/>
                <a:cs typeface="+mn-cs"/>
                <a:hlinkClick r:id="rId4" tooltip="Mathematics"/>
              </a:rPr>
              <a:t>mathematical reasoning</a:t>
            </a:r>
            <a:r>
              <a:rPr lang="en-GB" sz="1200" b="0" i="0" kern="1200" dirty="0">
                <a:solidFill>
                  <a:schemeClr val="tx1"/>
                </a:solidFill>
                <a:effectLst/>
                <a:latin typeface="Arial" pitchFamily="34" charset="0"/>
                <a:ea typeface="+mn-ea"/>
                <a:cs typeface="+mn-cs"/>
              </a:rPr>
              <a:t>, having different goals, inclines one to account for even the rare and special cases, and thus typically leads to a stance that is indefeasible.     </a:t>
            </a:r>
          </a:p>
          <a:p>
            <a:r>
              <a:rPr lang="en-GB" sz="1200" b="1" i="0" kern="1200" dirty="0">
                <a:solidFill>
                  <a:schemeClr val="tx1"/>
                </a:solidFill>
                <a:effectLst/>
                <a:latin typeface="Arial" pitchFamily="34" charset="0"/>
                <a:ea typeface="+mn-ea"/>
                <a:cs typeface="+mn-cs"/>
              </a:rPr>
              <a:t>Deductive reasoning</a:t>
            </a:r>
            <a:r>
              <a:rPr lang="en-GB" sz="1200" b="0" i="0" kern="1200" dirty="0">
                <a:solidFill>
                  <a:schemeClr val="tx1"/>
                </a:solidFill>
                <a:effectLst/>
                <a:latin typeface="Arial" pitchFamily="34" charset="0"/>
                <a:ea typeface="+mn-ea"/>
                <a:cs typeface="+mn-cs"/>
              </a:rPr>
              <a:t>, also </a:t>
            </a:r>
            <a:r>
              <a:rPr lang="en-GB" sz="1200" b="1" i="0" kern="1200" dirty="0">
                <a:solidFill>
                  <a:schemeClr val="tx1"/>
                </a:solidFill>
                <a:effectLst/>
                <a:latin typeface="Arial" pitchFamily="34" charset="0"/>
                <a:ea typeface="+mn-ea"/>
                <a:cs typeface="+mn-cs"/>
              </a:rPr>
              <a:t>deductive logic</a:t>
            </a:r>
            <a:r>
              <a:rPr lang="en-GB" sz="1200" b="0" i="0" kern="1200" dirty="0">
                <a:solidFill>
                  <a:schemeClr val="tx1"/>
                </a:solidFill>
                <a:effectLst/>
                <a:latin typeface="Arial" pitchFamily="34" charset="0"/>
                <a:ea typeface="+mn-ea"/>
                <a:cs typeface="+mn-cs"/>
              </a:rPr>
              <a:t>, </a:t>
            </a:r>
            <a:r>
              <a:rPr lang="en-GB" sz="1200" b="1" i="0" kern="1200" dirty="0">
                <a:solidFill>
                  <a:schemeClr val="tx1"/>
                </a:solidFill>
                <a:effectLst/>
                <a:latin typeface="Arial" pitchFamily="34" charset="0"/>
                <a:ea typeface="+mn-ea"/>
                <a:cs typeface="+mn-cs"/>
              </a:rPr>
              <a:t>logical deduction</a:t>
            </a:r>
            <a:r>
              <a:rPr lang="en-GB" sz="1200" b="0" i="0" kern="1200" dirty="0">
                <a:solidFill>
                  <a:schemeClr val="tx1"/>
                </a:solidFill>
                <a:effectLst/>
                <a:latin typeface="Arial" pitchFamily="34" charset="0"/>
                <a:ea typeface="+mn-ea"/>
                <a:cs typeface="+mn-cs"/>
              </a:rPr>
              <a:t> is the process of </a:t>
            </a:r>
            <a:r>
              <a:rPr lang="en-GB" sz="1200" b="0" i="0" u="none" strike="noStrike" kern="1200" dirty="0">
                <a:solidFill>
                  <a:schemeClr val="tx1"/>
                </a:solidFill>
                <a:effectLst/>
                <a:latin typeface="Arial" pitchFamily="34" charset="0"/>
                <a:ea typeface="+mn-ea"/>
                <a:cs typeface="+mn-cs"/>
                <a:hlinkClick r:id="rId5" tooltip="Reasoning"/>
              </a:rPr>
              <a:t>reasoning</a:t>
            </a:r>
            <a:r>
              <a:rPr lang="en-GB" sz="1200" b="0" i="0" kern="1200" dirty="0">
                <a:solidFill>
                  <a:schemeClr val="tx1"/>
                </a:solidFill>
                <a:effectLst/>
                <a:latin typeface="Arial" pitchFamily="34" charset="0"/>
                <a:ea typeface="+mn-ea"/>
                <a:cs typeface="+mn-cs"/>
              </a:rPr>
              <a:t> from one or more </a:t>
            </a:r>
            <a:r>
              <a:rPr lang="en-GB" sz="1200" b="0" i="0" u="none" strike="noStrike" kern="1200" dirty="0">
                <a:solidFill>
                  <a:schemeClr val="tx1"/>
                </a:solidFill>
                <a:effectLst/>
                <a:latin typeface="Arial" pitchFamily="34" charset="0"/>
                <a:ea typeface="+mn-ea"/>
                <a:cs typeface="+mn-cs"/>
                <a:hlinkClick r:id="rId6" tooltip="Argument (logic)"/>
              </a:rPr>
              <a:t>statements</a:t>
            </a:r>
            <a:r>
              <a:rPr lang="en-GB" sz="1200" b="0" i="0" kern="1200" dirty="0">
                <a:solidFill>
                  <a:schemeClr val="tx1"/>
                </a:solidFill>
                <a:effectLst/>
                <a:latin typeface="Arial" pitchFamily="34" charset="0"/>
                <a:ea typeface="+mn-ea"/>
                <a:cs typeface="+mn-cs"/>
              </a:rPr>
              <a:t> (premises) to reach a </a:t>
            </a:r>
            <a:r>
              <a:rPr lang="en-GB" sz="1200" b="0" i="0" u="none" strike="noStrike" kern="1200" dirty="0">
                <a:solidFill>
                  <a:schemeClr val="tx1"/>
                </a:solidFill>
                <a:effectLst/>
                <a:latin typeface="Arial" pitchFamily="34" charset="0"/>
                <a:ea typeface="+mn-ea"/>
                <a:cs typeface="+mn-cs"/>
                <a:hlinkClick r:id="rId7" tooltip="Logic"/>
              </a:rPr>
              <a:t>logically</a:t>
            </a:r>
            <a:r>
              <a:rPr lang="en-GB" sz="1200" b="0" i="0" kern="1200" dirty="0">
                <a:solidFill>
                  <a:schemeClr val="tx1"/>
                </a:solidFill>
                <a:effectLst/>
                <a:latin typeface="Arial" pitchFamily="34" charset="0"/>
                <a:ea typeface="+mn-ea"/>
                <a:cs typeface="+mn-cs"/>
              </a:rPr>
              <a:t> certain conclusion.</a:t>
            </a:r>
            <a:r>
              <a:rPr lang="en-GB" sz="1200" b="0" i="0" u="none" strike="noStrike" kern="1200" baseline="30000" dirty="0">
                <a:solidFill>
                  <a:schemeClr val="tx1"/>
                </a:solidFill>
                <a:effectLst/>
                <a:latin typeface="Arial" pitchFamily="34" charset="0"/>
                <a:ea typeface="+mn-ea"/>
                <a:cs typeface="+mn-cs"/>
                <a:hlinkClick r:id="rId8"/>
              </a:rPr>
              <a:t>[1]</a:t>
            </a:r>
            <a:r>
              <a:rPr lang="en-GB" sz="1200" b="0" i="0" kern="1200" dirty="0">
                <a:solidFill>
                  <a:schemeClr val="tx1"/>
                </a:solidFill>
                <a:effectLst/>
                <a:latin typeface="Arial" pitchFamily="34" charset="0"/>
                <a:ea typeface="+mn-ea"/>
                <a:cs typeface="+mn-cs"/>
              </a:rPr>
              <a:t> It differs from </a:t>
            </a:r>
            <a:r>
              <a:rPr lang="en-GB" sz="1200" b="0" i="0" u="none" strike="noStrike" kern="1200" dirty="0">
                <a:solidFill>
                  <a:schemeClr val="tx1"/>
                </a:solidFill>
                <a:effectLst/>
                <a:latin typeface="Arial" pitchFamily="34" charset="0"/>
                <a:ea typeface="+mn-ea"/>
                <a:cs typeface="+mn-cs"/>
                <a:hlinkClick r:id="rId9" tooltip="Inductive reasoning"/>
              </a:rPr>
              <a:t>inductive reasoning</a:t>
            </a:r>
            <a:r>
              <a:rPr lang="en-GB" sz="1200" b="0" i="0" kern="1200" dirty="0">
                <a:solidFill>
                  <a:schemeClr val="tx1"/>
                </a:solidFill>
                <a:effectLst/>
                <a:latin typeface="Arial" pitchFamily="34" charset="0"/>
                <a:ea typeface="+mn-ea"/>
                <a:cs typeface="+mn-cs"/>
              </a:rPr>
              <a:t> and </a:t>
            </a:r>
            <a:r>
              <a:rPr lang="en-GB" sz="1200" b="0" i="0" u="none" strike="noStrike" kern="1200" dirty="0">
                <a:solidFill>
                  <a:schemeClr val="tx1"/>
                </a:solidFill>
                <a:effectLst/>
                <a:latin typeface="Arial" pitchFamily="34" charset="0"/>
                <a:ea typeface="+mn-ea"/>
                <a:cs typeface="+mn-cs"/>
                <a:hlinkClick r:id="rId10" tooltip="Abductive reasoning"/>
              </a:rPr>
              <a:t>abductive reasoning</a:t>
            </a:r>
            <a:r>
              <a:rPr lang="en-GB" sz="1200" b="0" i="0" kern="1200" dirty="0">
                <a:solidFill>
                  <a:schemeClr val="tx1"/>
                </a:solidFill>
                <a:effectLst/>
                <a:latin typeface="Arial" pitchFamily="34" charset="0"/>
                <a:ea typeface="+mn-ea"/>
                <a:cs typeface="+mn-cs"/>
              </a:rPr>
              <a:t>.</a:t>
            </a:r>
            <a:endParaRPr lang="en-GB" dirty="0"/>
          </a:p>
        </p:txBody>
      </p:sp>
      <p:sp>
        <p:nvSpPr>
          <p:cNvPr id="4" name="Date Placeholder 3"/>
          <p:cNvSpPr>
            <a:spLocks noGrp="1"/>
          </p:cNvSpPr>
          <p:nvPr>
            <p:ph type="dt"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4FA97818-E36C-4554-8E57-84754E03C40F}" type="datetime1">
              <a:rPr kumimoji="0" lang="en-US" altLang="zh-CN" sz="1800" b="0" i="0" u="none" strike="noStrike" kern="1200" cap="none" spc="0" normalizeH="0" baseline="0" noProof="0" smtClean="0">
                <a:ln>
                  <a:noFill/>
                </a:ln>
                <a:solidFill>
                  <a:srgbClr val="000000"/>
                </a:solidFill>
                <a:effectLst/>
                <a:uLnTx/>
                <a:uFillTx/>
                <a:latin typeface="Arial" pitchFamily="34" charset="0"/>
                <a:ea typeface="SimSun" charset="-122"/>
                <a:cs typeface="+mn-cs"/>
              </a:rPr>
              <a:pPr marL="0" marR="0" lvl="0" indent="0" algn="l" defTabSz="914400" rtl="0" eaLnBrk="1" fontAlgn="base" latinLnBrk="0" hangingPunct="1">
                <a:lnSpc>
                  <a:spcPct val="100000"/>
                </a:lnSpc>
                <a:spcBef>
                  <a:spcPct val="0"/>
                </a:spcBef>
                <a:spcAft>
                  <a:spcPct val="0"/>
                </a:spcAft>
                <a:buClrTx/>
                <a:buSzTx/>
                <a:buFontTx/>
                <a:buNone/>
                <a:tabLst/>
                <a:defRPr/>
              </a:pPr>
              <a:t>10/18/2019</a:t>
            </a:fld>
            <a:endParaRPr kumimoji="0" lang="en-US" altLang="zh-CN" sz="1800" b="0" i="0" u="none" strike="noStrike" kern="1200" cap="none" spc="0" normalizeH="0" baseline="0" noProof="0">
              <a:ln>
                <a:noFill/>
              </a:ln>
              <a:solidFill>
                <a:srgbClr val="000000"/>
              </a:solidFill>
              <a:effectLst/>
              <a:uLnTx/>
              <a:uFillTx/>
              <a:latin typeface="Arial" pitchFamily="34" charset="0"/>
              <a:ea typeface="SimSun" charset="-122"/>
              <a:cs typeface="+mn-cs"/>
            </a:endParaRPr>
          </a:p>
        </p:txBody>
      </p:sp>
      <p:sp>
        <p:nvSpPr>
          <p:cNvPr id="5" name="Slide Number Placeholder 4"/>
          <p:cNvSpPr>
            <a:spLocks noGrp="1"/>
          </p:cNvSpPr>
          <p:nvPr>
            <p:ph type="sldNum"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6D086872-B7F6-4C8D-B247-FEAA71C09C37}" type="slidenum">
              <a:rPr kumimoji="0" lang="en-US" altLang="zh-CN" sz="1800" b="0" i="0" u="none" strike="noStrike" kern="1200" cap="none" spc="0" normalizeH="0" baseline="0" noProof="0" smtClean="0">
                <a:ln>
                  <a:noFill/>
                </a:ln>
                <a:solidFill>
                  <a:srgbClr val="000000"/>
                </a:solidFill>
                <a:effectLst/>
                <a:uLnTx/>
                <a:uFillTx/>
                <a:latin typeface="Arial" pitchFamily="34" charset="0"/>
                <a:ea typeface="SimSun" charset="-122"/>
                <a:cs typeface="+mn-cs"/>
              </a:rPr>
              <a:pPr marL="0" marR="0" lvl="0" indent="0" algn="l" defTabSz="914400" rtl="0" eaLnBrk="1" fontAlgn="base" latinLnBrk="0" hangingPunct="1">
                <a:lnSpc>
                  <a:spcPct val="100000"/>
                </a:lnSpc>
                <a:spcBef>
                  <a:spcPct val="0"/>
                </a:spcBef>
                <a:spcAft>
                  <a:spcPct val="0"/>
                </a:spcAft>
                <a:buClrTx/>
                <a:buSzTx/>
                <a:buFontTx/>
                <a:buNone/>
                <a:tabLst/>
                <a:defRPr/>
              </a:pPr>
              <a:t>62</a:t>
            </a:fld>
            <a:endParaRPr kumimoji="0" lang="en-US" altLang="zh-CN" sz="1800" b="0" i="0" u="none" strike="noStrike" kern="1200" cap="none" spc="0" normalizeH="0" baseline="0" noProof="0">
              <a:ln>
                <a:noFill/>
              </a:ln>
              <a:solidFill>
                <a:srgbClr val="000000"/>
              </a:solidFill>
              <a:effectLst/>
              <a:uLnTx/>
              <a:uFillTx/>
              <a:latin typeface="Arial" pitchFamily="34" charset="0"/>
              <a:ea typeface="SimSun" charset="-122"/>
              <a:cs typeface="+mn-cs"/>
            </a:endParaRPr>
          </a:p>
        </p:txBody>
      </p:sp>
    </p:spTree>
    <p:extLst>
      <p:ext uri="{BB962C8B-B14F-4D97-AF65-F5344CB8AC3E}">
        <p14:creationId xmlns:p14="http://schemas.microsoft.com/office/powerpoint/2010/main" val="33269451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Leadership – a very short introduction.  page 137</a:t>
            </a:r>
          </a:p>
          <a:p>
            <a:endParaRPr lang="en-GB" dirty="0"/>
          </a:p>
        </p:txBody>
      </p:sp>
      <p:sp>
        <p:nvSpPr>
          <p:cNvPr id="4" name="Slide Number Placeholder 3"/>
          <p:cNvSpPr>
            <a:spLocks noGrp="1"/>
          </p:cNvSpPr>
          <p:nvPr>
            <p:ph type="sldNum"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fld id="{C64B8A70-E6D5-469D-8798-7484BA85625B}" type="slidenum">
              <a:rPr kumimoji="0" lang="en-GB" sz="1800" b="0" i="0" u="none" strike="noStrike" kern="1200" cap="none" spc="0" normalizeH="0" baseline="0" noProof="0" smtClean="0">
                <a:ln>
                  <a:noFill/>
                </a:ln>
                <a:solidFill>
                  <a:srgbClr val="000000"/>
                </a:solidFill>
                <a:effectLst/>
                <a:uLnTx/>
                <a:uFillTx/>
                <a:latin typeface="Arial" pitchFamily="34" charset="0"/>
                <a:ea typeface="SimSun" charset="-122"/>
                <a:cs typeface="+mn-cs"/>
              </a:rPr>
              <a:pPr marL="0" marR="0" lvl="0" indent="0" algn="l" defTabSz="914400" rtl="0" eaLnBrk="1" fontAlgn="base" latinLnBrk="0" hangingPunct="1">
                <a:lnSpc>
                  <a:spcPct val="100000"/>
                </a:lnSpc>
                <a:spcBef>
                  <a:spcPct val="0"/>
                </a:spcBef>
                <a:spcAft>
                  <a:spcPct val="0"/>
                </a:spcAft>
                <a:buClrTx/>
                <a:buSzTx/>
                <a:buFontTx/>
                <a:buNone/>
                <a:tabLst/>
                <a:defRPr/>
              </a:pPr>
              <a:t>63</a:t>
            </a:fld>
            <a:endParaRPr kumimoji="0" lang="en-GB" sz="1800" b="0" i="0" u="none" strike="noStrike" kern="1200" cap="none" spc="0" normalizeH="0" baseline="0" noProof="0">
              <a:ln>
                <a:noFill/>
              </a:ln>
              <a:solidFill>
                <a:srgbClr val="000000"/>
              </a:solidFill>
              <a:effectLst/>
              <a:uLnTx/>
              <a:uFillTx/>
              <a:latin typeface="Arial" pitchFamily="34" charset="0"/>
              <a:ea typeface="SimSun" charset="-122"/>
              <a:cs typeface="+mn-cs"/>
            </a:endParaRPr>
          </a:p>
        </p:txBody>
      </p:sp>
    </p:spTree>
    <p:extLst>
      <p:ext uri="{BB962C8B-B14F-4D97-AF65-F5344CB8AC3E}">
        <p14:creationId xmlns:p14="http://schemas.microsoft.com/office/powerpoint/2010/main" val="23536189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331001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r>
              <a:rPr lang="en-GB" dirty="0"/>
              <a:t>Human Factors, 1995,</a:t>
            </a:r>
            <a:r>
              <a:rPr lang="en-GB" baseline="0" dirty="0"/>
              <a:t> 37(1), 32-64 (page 43)</a:t>
            </a:r>
          </a:p>
          <a:p>
            <a:r>
              <a:rPr lang="en-GB" baseline="0" dirty="0"/>
              <a:t>Toward a Theory of Situation Awareness in Dynamic Systems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A087B7-927E-45A2-8111-8F77CC1A35FD}" type="slidenum">
              <a:rPr kumimoji="0" lang="ar-SA"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ar-SA"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959276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Intuitive decision making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rapid, reflexive processes that are experienced as relatively automatic. Some decisions can be very reflexive. Such intuitive processes are fast and are usually invoked without consciously thinking. They may be driven by cues and clues that can automatically and directly trigger a decision or response.</a:t>
            </a:r>
          </a:p>
          <a:p>
            <a:r>
              <a:rPr lang="en-GB" sz="1200" kern="1200" dirty="0">
                <a:solidFill>
                  <a:schemeClr val="tx1"/>
                </a:solidFill>
                <a:effectLst/>
                <a:latin typeface="+mn-lt"/>
                <a:ea typeface="+mn-ea"/>
                <a:cs typeface="+mn-cs"/>
              </a:rPr>
              <a:t>Commanders can react to elements of the situation, such as the cues and clues that act as triggers. This might be via </a:t>
            </a:r>
            <a:r>
              <a:rPr lang="en-GB" sz="1200" b="1" kern="1200" dirty="0">
                <a:solidFill>
                  <a:schemeClr val="tx1"/>
                </a:solidFill>
                <a:effectLst/>
                <a:latin typeface="+mn-lt"/>
                <a:ea typeface="+mn-ea"/>
                <a:cs typeface="+mn-cs"/>
              </a:rPr>
              <a:t>Conditioned Processes (CP) </a:t>
            </a:r>
            <a:r>
              <a:rPr lang="en-GB" sz="1200" kern="1200" dirty="0">
                <a:solidFill>
                  <a:schemeClr val="tx1"/>
                </a:solidFill>
                <a:effectLst/>
                <a:latin typeface="+mn-lt"/>
                <a:ea typeface="+mn-ea"/>
                <a:cs typeface="+mn-cs"/>
              </a:rPr>
              <a:t>or a Recognition Primed Decision (RPD) approach. A conditioned connection is very automatic, so does not involve explicit planning. This means that the rationale is not considered at the time, making it difficult to articulate the reasons that action is taken.</a:t>
            </a:r>
          </a:p>
          <a:p>
            <a:r>
              <a:rPr lang="en-GB" sz="1200" kern="1200" dirty="0">
                <a:solidFill>
                  <a:schemeClr val="tx1"/>
                </a:solidFill>
                <a:effectLst/>
                <a:latin typeface="+mn-lt"/>
                <a:ea typeface="+mn-ea"/>
                <a:cs typeface="+mn-cs"/>
              </a:rPr>
              <a:t>Recognition primed decision making is a similarly reflexive process whereby elements of the situation may prompt the commander to recognise, remember and select the responses they made to similar situations in the past. Because this process is also fast it feels like an automatic response. There is little conscious deliberation.</a:t>
            </a:r>
          </a:p>
          <a:p>
            <a:r>
              <a:rPr lang="en-GB" sz="1200" kern="1200" dirty="0">
                <a:solidFill>
                  <a:schemeClr val="tx1"/>
                </a:solidFill>
                <a:effectLst/>
                <a:latin typeface="+mn-lt"/>
                <a:ea typeface="+mn-ea"/>
                <a:cs typeface="+mn-cs"/>
              </a:rPr>
              <a:t>Recognition primed decision making processes may be useful for decision makers operating in a relatively familiar and routine situation. Such processes are less likely to be useful at more novel or unusual incidents where there may be less experience to draw on.</a:t>
            </a:r>
          </a:p>
          <a:p>
            <a:r>
              <a:rPr lang="en-GB" sz="1200" kern="1200" dirty="0">
                <a:solidFill>
                  <a:schemeClr val="tx1"/>
                </a:solidFill>
                <a:effectLst/>
                <a:latin typeface="+mn-lt"/>
                <a:ea typeface="+mn-ea"/>
                <a:cs typeface="+mn-cs"/>
              </a:rPr>
              <a:t>Incident commanders should also be aware that because recognition primed decision making involves matching cues from the current situation to one that the decision maker recognises, it might encourage the decision maker to look for evidence to support their interpretation of the situation. The actual situation may not reflect the interpreted situation. An incident commander should be aware of these possibilities and should consider using decision controls before they implement a decision. See Decision controls</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This will help them avoid decision traps. See Decision traps.</a:t>
            </a:r>
          </a:p>
          <a:p>
            <a:r>
              <a:rPr lang="en-GB" sz="1200" i="1" kern="1200" dirty="0">
                <a:solidFill>
                  <a:schemeClr val="tx1"/>
                </a:solidFill>
                <a:effectLst/>
                <a:latin typeface="+mn-lt"/>
                <a:ea typeface="+mn-ea"/>
                <a:cs typeface="+mn-cs"/>
              </a:rPr>
              <a:t>Analytical decision making (AD)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more reflective processes involve a greater degree of conscious mental effort. Here, the situation is analysed. The commander may draw on their knowledge, memories and experience that relates to the situation or problems faced. They will then consider what to do. They might use a rule-based process for example, standard operating procedure, compare and evaluate possible options, or create a completely new solution to an unfamiliar problem.</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CE9686-0D13-40C2-A927-3A77700EE6F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42308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262F54-8BFC-40CC-B8B4-D371C9A298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57705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4E906A-1FD7-41C6-B035-CD2EBD1B2EE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823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n January 1993, a gunman murdered seven people in a fast-food restaurant in Palatine, a suburb of Chicago. In his dual roles as an administrative executive and spokesperson for the police department, Deputy Chief Walter </a:t>
            </a:r>
            <a:r>
              <a:rPr lang="en-GB" sz="1300" dirty="0" err="1"/>
              <a:t>Gasior</a:t>
            </a:r>
            <a:r>
              <a:rPr lang="en-GB" sz="1300" dirty="0"/>
              <a:t> suddenly had to cope with several different situations at once. He had to deal with the grieving families and a frightened community, help direct the operations of an extremely busy police department, and take questions from the media, which inundated the town with reporters and film crews. “There would literally be four people coming at me with logistics and media issues all at once,” he recalls. “And in the midst of all this, we still had a department that had to keep running on a routine basis.”</a:t>
            </a:r>
          </a:p>
          <a:p>
            <a:r>
              <a:rPr lang="en-GB" sz="1300" dirty="0"/>
              <a:t>Though </a:t>
            </a:r>
            <a:r>
              <a:rPr lang="en-GB" sz="1300" dirty="0" err="1"/>
              <a:t>Gasior</a:t>
            </a:r>
            <a:r>
              <a:rPr lang="en-GB" sz="1300" dirty="0"/>
              <a:t> was ultimately successful in juggling multiple demands, not all leaders achieve the desired results when they face situations that require a variety of decisions and responses. All too often, managers rely on common leadership approaches that work well in one set of circumstances but fall short in others. Why do these approaches fail even when logic indicates they should prevail? The answer lies in a fundamental assumption of organizational theory and practice: that a certain level of predictability and order exists in the world. This assumption, grounded in the Newtonian science that underlies scientific management, encourages simplifications that are useful in ordered circumstances. Circumstances change, however, and as they become more complex, the simplifications can fail. Good leadership is not a one-size-fits-all proposition.</a:t>
            </a:r>
          </a:p>
          <a:p>
            <a:r>
              <a:rPr lang="en-GB" sz="1300" dirty="0"/>
              <a:t>We believe the time has come to broaden the traditional approach to leadership and decision making and form a new perspective based on complexity science. (For more on this, see the sidebar “Understanding Complexity.”) Over the past ten years, we have applied the principles of that science to governments and a broad range of industries. Working with other contributors, we developed the Cynefin framework, which allows executives to see things from new viewpoints, assimilate complex concepts, and address real-world problems and opportunities. (</a:t>
            </a:r>
            <a:r>
              <a:rPr lang="en-GB" sz="1300" i="1" dirty="0"/>
              <a:t>Cynefin</a:t>
            </a:r>
            <a:r>
              <a:rPr lang="en-GB" sz="1300" dirty="0"/>
              <a:t>, pronounced </a:t>
            </a:r>
            <a:r>
              <a:rPr lang="en-GB" sz="1300" dirty="0" err="1"/>
              <a:t>ku</a:t>
            </a:r>
            <a:r>
              <a:rPr lang="en-GB" sz="1300" dirty="0"/>
              <a:t>-</a:t>
            </a:r>
            <a:r>
              <a:rPr lang="en-GB" sz="1300" i="1" dirty="0" err="1"/>
              <a:t>nev</a:t>
            </a:r>
            <a:r>
              <a:rPr lang="en-GB" sz="1300" dirty="0"/>
              <a:t>-in, is a Welsh word that signifies the multiple factors in our environment and our experience that influence us in ways we can never understand.) Using this approach, leaders learn to define the framework with examples from their own organization’s history and scenarios of its possible future. This enhances communication and helps executives rapidly understand the context in which they are operating.</a:t>
            </a:r>
          </a:p>
          <a:p>
            <a:r>
              <a:rPr lang="en-GB" sz="1300" b="1" dirty="0"/>
              <a:t>Understanding Complexity</a:t>
            </a:r>
          </a:p>
          <a:p>
            <a:r>
              <a:rPr lang="en-GB" sz="1300" b="1" cap="all" dirty="0"/>
              <a:t>READ MORE</a:t>
            </a:r>
          </a:p>
          <a:p>
            <a:r>
              <a:rPr lang="en-GB" sz="1300" dirty="0"/>
              <a:t>The U.S. </a:t>
            </a:r>
            <a:r>
              <a:rPr lang="en-GB" sz="1300" dirty="0" err="1"/>
              <a:t>Defense</a:t>
            </a:r>
            <a:r>
              <a:rPr lang="en-GB" sz="1300" dirty="0"/>
              <a:t> Advanced Research Projects Agency has applied the framework to counterterrorism, and it is currently a key component of Singapore’s Risk Assessment and Horizon Scanning program. Over time, the framework has evolved through hundreds of applications, from helping a pharmaceutical company develop a new product strategy to assisting a Canadian provincial government in its efforts to engage employees in policy making.</a:t>
            </a:r>
          </a:p>
          <a:p>
            <a:r>
              <a:rPr lang="en-GB" sz="1300" dirty="0"/>
              <a:t>The framework sorts the issues facing leaders into five contexts defined by the nature of the relationship between cause and effect. Four of these—simple, complicated, complex, and chaotic—require leaders to diagnose situations and to act in contextually appropriate ways. The fifth—disorder—applies when it is unclear which of the other four contexts is predominant.</a:t>
            </a:r>
          </a:p>
          <a:p>
            <a:r>
              <a:rPr lang="en-GB" sz="1300" dirty="0"/>
              <a:t>Using the Cynefin framework can help executives sense which context they are in so that they can not only make better decisions but also avoid the problems that arise when their preferred management style causes them to make mistakes. In this article, we focus on the first four contexts, offering examples and suggestions about how to lead and make appropriate decisions in each of them. Since the complex domain is much more prevalent in the business world than most leaders realize—and requires different, often counterintuitive, responses—we concentrate particularly on that context. Leaders who understand that the world is often irrational and unpredictable will find the Cynefin framework particularly useful.</a:t>
            </a:r>
          </a:p>
          <a:p>
            <a:r>
              <a:rPr lang="en-GB" sz="1300" b="1" dirty="0"/>
              <a:t>Simple Contexts: The Domain of Best Practice</a:t>
            </a:r>
          </a:p>
          <a:p>
            <a:r>
              <a:rPr lang="en-GB" sz="1300" dirty="0"/>
              <a:t>Simple contexts are characterized by stability and clear cause-and-effect relationships that are easily discernible by everyone. Often, the right answer is self-evident and undisputed. In this realm of “known knowns,” decisions are unquestioned because all parties share an understanding. Areas that are little subject to change, such as problems with order processing and </a:t>
            </a:r>
            <a:r>
              <a:rPr lang="en-GB" sz="1300" dirty="0" err="1"/>
              <a:t>fulfillment</a:t>
            </a:r>
            <a:r>
              <a:rPr lang="en-GB" sz="1300" dirty="0"/>
              <a:t>, usually belong here.</a:t>
            </a:r>
          </a:p>
          <a:p>
            <a:r>
              <a:rPr lang="en-GB" sz="1300" dirty="0"/>
              <a:t>Simple contexts, properly assessed, require straightforward management and monitoring. Here, leaders </a:t>
            </a:r>
            <a:r>
              <a:rPr lang="en-GB" sz="1300" i="1" dirty="0"/>
              <a:t>sense, categorize</a:t>
            </a:r>
            <a:r>
              <a:rPr lang="en-GB" sz="1300" dirty="0"/>
              <a:t>, and </a:t>
            </a:r>
            <a:r>
              <a:rPr lang="en-GB" sz="1300" i="1" dirty="0"/>
              <a:t>respond</a:t>
            </a:r>
            <a:r>
              <a:rPr lang="en-GB" sz="1300" dirty="0"/>
              <a:t>. That is, they assess the facts of the situation, categorize them, and then base their response on established practice. Heavily process-oriented situations, such as loan payment processing, are often simple contexts. If something goes awry, an employee can usually identify the problem (when, say, a borrower pays less than is required), categorize it (review the loan documents to see how partial payments must be processed), and respond appropriately (either not accept the payment or apply the funds according to the terms of the note). Since both managers and employees have access to the information necessary for dealing with the situation in this domain, a command-and-control style for setting parameters works best. Directives are straightforward, decisions can be easily delegated, and functions are automated. Adhering to best practices or process reengineering makes sense. Exhaustive communication among managers and employees is not usually required because disagreement about what needs to be done is rare.</a:t>
            </a:r>
          </a:p>
          <a:p>
            <a:r>
              <a:rPr lang="en-GB" sz="1300" dirty="0"/>
              <a:t>Nevertheless, problems can arise in simple contexts. First, issues may be incorrectly classified within this domain because they have been oversimplified. Leaders who constantly ask for condensed information, regardless of the complexity of the situation, particularly run this risk.</a:t>
            </a:r>
          </a:p>
          <a:p>
            <a:r>
              <a:rPr lang="en-GB" sz="1300" dirty="0"/>
              <a:t>Second, leaders are susceptible to </a:t>
            </a:r>
            <a:r>
              <a:rPr lang="en-GB" sz="1300" i="1" dirty="0"/>
              <a:t>entrained thinking</a:t>
            </a:r>
            <a:r>
              <a:rPr lang="en-GB" sz="1300" dirty="0"/>
              <a:t>, a conditioned response that occurs when people are blinded to new ways of thinking by the perspectives they acquired through past experience, training, and success.</a:t>
            </a:r>
          </a:p>
          <a:p>
            <a:r>
              <a:rPr lang="en-GB" sz="1300" dirty="0"/>
              <a:t>Third, when things appear to be going smoothly, leaders often become complacent. If the context changes at that point, a leader is likely to miss what is happening and react too late. In the exhibit “The Cynefin Framework,” the simple domain lies adjacent to the chaotic—and for good reason. The most frequent collapses into chaos occur because success has bred complacency. This shift can bring about catastrophic failure—think of the many previously dominant technologies that were suddenly disrupted by more dynamic alternatives.</a:t>
            </a:r>
          </a:p>
          <a:p>
            <a:r>
              <a:rPr lang="en-GB" sz="1300" b="1" dirty="0"/>
              <a:t>The Cynefin Framework</a:t>
            </a:r>
          </a:p>
          <a:p>
            <a:r>
              <a:rPr lang="en-GB" sz="1300" dirty="0"/>
              <a:t>The Cynefin framework helps leaders determine the prevailing operative context so that they can make appropriate choices. Each domain requires different actions. </a:t>
            </a:r>
            <a:r>
              <a:rPr lang="en-GB" sz="1300" i="1" dirty="0"/>
              <a:t>Simple</a:t>
            </a:r>
            <a:r>
              <a:rPr lang="en-GB" sz="1300" dirty="0"/>
              <a:t> and </a:t>
            </a:r>
            <a:r>
              <a:rPr lang="en-GB" sz="1300" i="1" dirty="0"/>
              <a:t>complicated</a:t>
            </a:r>
            <a:r>
              <a:rPr lang="en-GB" sz="1300" dirty="0"/>
              <a:t> contexts assume an ordered universe, where cause-and-effect relationships are perceptible, and right answers can be determined based on the facts. </a:t>
            </a:r>
            <a:r>
              <a:rPr lang="en-GB" sz="1300" i="1" dirty="0"/>
              <a:t>Complex</a:t>
            </a:r>
            <a:r>
              <a:rPr lang="en-GB" sz="1300" dirty="0"/>
              <a:t> and </a:t>
            </a:r>
            <a:r>
              <a:rPr lang="en-GB" sz="1300" i="1" dirty="0"/>
              <a:t>chaotic</a:t>
            </a:r>
            <a:r>
              <a:rPr lang="en-GB" sz="1300" dirty="0"/>
              <a:t> contexts are unordered—there is no immediately apparent relationship between cause and effect, and the way forward is determined based on emerging patterns. The ordered world is the world of fact-based management; the unordered world represents pattern-based management.</a:t>
            </a:r>
          </a:p>
          <a:p>
            <a:r>
              <a:rPr lang="en-GB" sz="1300" dirty="0"/>
              <a:t>The very nature of the fifth context—</a:t>
            </a:r>
            <a:r>
              <a:rPr lang="en-GB" sz="1300" i="1" dirty="0"/>
              <a:t>disorder</a:t>
            </a:r>
            <a:r>
              <a:rPr lang="en-GB" sz="1300" dirty="0"/>
              <a:t>—makes it particularly difficult to recognize when one is in it. Here, multiple perspectives jostle for prominence, factional leaders argue with one another, and cacophony rules. The way out of this realm is to break down the situation into constituent parts and assign each to one of the other four realms. Leaders can then make decisions and intervene in contextually appropriate ways.</a:t>
            </a:r>
          </a:p>
          <a:p>
            <a:r>
              <a:rPr lang="en-GB" sz="1300" dirty="0"/>
              <a:t>Leaders need to avoid micromanaging and stay connected to what is happening in order to spot a change in context. By and large, line workers in a simple situation are more than capable of independently handling any issues that may arise. Indeed, those with years of experience also have deep insight into how the work should be done. Leaders should create a communication channel—an anonymous one, if necessary—that allows dissenters to provide early warnings about complacency.</a:t>
            </a:r>
          </a:p>
          <a:p>
            <a:r>
              <a:rPr lang="en-GB" sz="1300" dirty="0"/>
              <a:t>Finally, it’s important to remember that best practice is, by definition, past practice. Using best practices is common, and often appropriate, in simple contexts. Difficulties arise, however, if staff members are discouraged from bucking the process even when it’s not working anymore. Since hindsight no longer leads to foresight after a shift in context, a corresponding change in management style may be called for.</a:t>
            </a:r>
          </a:p>
          <a:p>
            <a:r>
              <a:rPr lang="en-GB" sz="1300" b="1" dirty="0"/>
              <a:t>Complicated Contexts: The Domain of Experts</a:t>
            </a:r>
          </a:p>
          <a:p>
            <a:r>
              <a:rPr lang="en-GB" sz="1300" dirty="0"/>
              <a:t>Complicated contexts, unlike simple ones, may contain multiple right answers, and though there is a clear relationship between cause and effect, not everyone can see it. This is the realm of “known unknowns.” While leaders in a simple context must sense, categorize, and respond to a situation, those in a complicated context must sense, </a:t>
            </a:r>
            <a:r>
              <a:rPr lang="en-GB" sz="1300" i="1" dirty="0" err="1"/>
              <a:t>analyze</a:t>
            </a:r>
            <a:r>
              <a:rPr lang="en-GB" sz="1300" dirty="0"/>
              <a:t>, and respond. This approach is not easy and often requires expertise: A motorist may know that something is wrong with his car because the engine is knocking, but he has to take it to a mechanic to diagnose the problem.</a:t>
            </a:r>
          </a:p>
          <a:p>
            <a:r>
              <a:rPr lang="en-GB" sz="1300" dirty="0"/>
              <a:t>Because the complicated context calls for investigating several options—many of which may be excellent—good practice, as opposed to best practice, is more appropriate. For example, the customary approach to engineering a new cell phone might emphasize feature A over feature B, but an alternative plan—emphasizing feature C—might be equally valuable.</a:t>
            </a:r>
          </a:p>
          <a:p>
            <a:r>
              <a:rPr lang="en-GB" sz="1300" dirty="0"/>
              <a:t>Another example is the search for oil or mineral deposits. The effort usually requires a team of experts, more than one place will potentially produce results, and the location of the right spots for drilling or mining involves complicated analysis and understanding of consequences at multiple levels.</a:t>
            </a:r>
          </a:p>
          <a:p>
            <a:r>
              <a:rPr lang="en-GB" sz="1300" dirty="0"/>
              <a:t>Entrained thinking is a danger in complicated contexts, too, but it is the experts (rather than the leaders) who are prone to it, and they tend to dominate the domain. When this problem occurs, innovative suggestions by nonexperts may be overlooked or dismissed, resulting in lost opportunities. The experts have, after all, invested in building their knowledge, and they are unlikely to tolerate controversial ideas. If the context has shifted, however, the leader may need access to those maverick concepts. To get around this issue, a leader must listen to the experts while simultaneously welcoming novel thoughts and solutions from others. Executives at one shoe manufacturer did this by opening up the brainstorming process for new shoe styles to the entire company. As a result, a security guard submitted a design for a shoe that became one of their best sellers.</a:t>
            </a:r>
          </a:p>
          <a:p>
            <a:r>
              <a:rPr lang="en-GB" sz="1300" dirty="0"/>
              <a:t>Another potential obstacle is “analysis paralysis,” where a group of experts hits a stalemate, unable to agree on any answers because of each individual’s entrained thinking—or ego.</a:t>
            </a:r>
          </a:p>
          <a:p>
            <a:r>
              <a:rPr lang="en-GB" sz="1300" dirty="0"/>
              <a:t>Working in unfamiliar environments can help leaders and experts approach decision making more creatively. For instance, we put retail marketing professionals in several military research environments for two weeks. The settings were unfamiliar and challenging, but they shared a primary similarity with the retail environment: In both cases, the marketers had to work with large volumes of data from which it was critical to identify small trends or weak signals. They discovered that there was little difference between, say, handling outgoing disaffected customers and anticipating incoming ballistic missiles. The exercise helped the marketing group learn how to detect a potential loss of loyalty and take action before a valued customer switched to a competitor. By improving their strategy, the marketers were able to retain far more high-volume business.</a:t>
            </a:r>
          </a:p>
          <a:p>
            <a:r>
              <a:rPr lang="en-GB" sz="1300" dirty="0"/>
              <a:t>Games, too, can encourage novel thinking. We created a game played on a fictional planet that was based on the culture of a real client organization. When the executives “landed” on the alien planet, they were asked to address problems and opportunities facing the inhabitants. The issues they encountered were disguised but designed to mirror real situations, many of which were controversial or sensitive. Because the environment seemed so foreign and remote, however, the players found it much easier to come up with fresh ideas than they otherwise might have done. Playing a metaphorical game increases managers’ willingness to experiment, allows them to resolve issues or problems more easily and creatively, and broadens the range of options in their decision-making processes. The goal of such games is to get as many perspectives as possible to promote unfettered analysis.</a:t>
            </a:r>
          </a:p>
          <a:p>
            <a:r>
              <a:rPr lang="en-GB" sz="1300" dirty="0"/>
              <a:t>Reaching decisions in the complicated domain can often take a lot of time, and there is always a trade-off between finding the right answer and simply making a decision. When the right answer is elusive, however, and you must base your decision on incomplete data, your situation is probably complex rather than complicated.</a:t>
            </a:r>
          </a:p>
          <a:p>
            <a:r>
              <a:rPr lang="en-GB" sz="1300" b="1" dirty="0"/>
              <a:t>Complex Contexts: The Domain of Emergence</a:t>
            </a:r>
          </a:p>
          <a:p>
            <a:r>
              <a:rPr lang="en-GB" sz="1300" dirty="0"/>
              <a:t>In a complicated context, at least one right answer exists. In a complex context, however, right answers can’t be ferreted out. It’s like the difference between, say, a Ferrari and the Brazilian rainforest. Ferraris are complicated machines, but an expert mechanic can take one apart and reassemble it without changing a thing. The car is static, and the whole is the sum of its parts. The rainforest, on the other hand, is in constant flux—a species becomes extinct, weather patterns change, an agricultural project reroutes a water source—and the whole is far more than the sum of its parts. This is the realm of “unknown unknowns,” and it is the domain to which much of contemporary business has shifted.</a:t>
            </a:r>
          </a:p>
          <a:p>
            <a:r>
              <a:rPr lang="en-GB" sz="1300" dirty="0"/>
              <a:t>Most situations and decisions in organizations are complex because some major change—a bad quarter, a shift in management, a merger or acquisition—introduces unpredictability and flux. In this domain, we can understand why things happen only in retrospect. Instructive patterns, however, can emerge if the leader conducts experiments that are safe to fail. That is why, instead of attempting to impose a course of action, leaders must patiently allow the path forward to reveal itself. They need to probe first, then sense, and then respond.</a:t>
            </a:r>
          </a:p>
          <a:p>
            <a:r>
              <a:rPr lang="en-GB" sz="1300" dirty="0"/>
              <a:t>There is a scene in the film </a:t>
            </a:r>
            <a:r>
              <a:rPr lang="en-GB" sz="1300" i="1" dirty="0"/>
              <a:t>Apollo 13</a:t>
            </a:r>
            <a:r>
              <a:rPr lang="en-GB" sz="1300" dirty="0"/>
              <a:t> when the astronauts encounter a crisis (“Houston, we have a problem”) that moves the situation into a complex domain. A group of experts is put in a room with a mishmash of materials—bits of plastic and odds and ends that mirror the resources available to the astronauts in flight. Leaders tell the team: This is what you have; find a solution or the astronauts will die. None of those experts knew a priori what would work. Instead, they had to let a solution emerge from the materials at hand. And they succeeded. (Conditions of scarcity often produce more creative results than conditions of abundance.)</a:t>
            </a:r>
          </a:p>
          <a:p>
            <a:r>
              <a:rPr lang="en-GB" sz="1300" dirty="0"/>
              <a:t>Another example comes from YouTube. The founders could not possibly have predicted all the applications for streaming video technology that now exist. Once people started using YouTube creatively, however, the company could support and augment the emerging patterns of use. YouTube has become a popular platform for expressing political views, for example. The company built on this pattern by sponsoring a debate for presidential hopefuls with video feeds from the site.</a:t>
            </a:r>
          </a:p>
          <a:p>
            <a:r>
              <a:rPr lang="en-GB" sz="1300" dirty="0"/>
              <a:t>As in the other contexts, leaders face several challenges in the complex domain. Of primary concern is the temptation to fall back into traditional command-and-control management styles—to demand fail-safe business plans with defined outcomes. Leaders who don’t recognize that a complex domain requires a more experimental mode of management may become impatient when they don’t seem to be achieving the results they were aiming for. They may also find it difficult to tolerate failure, which is an essential aspect of experimental understanding. If they try to overcontrol the organization, they will </a:t>
            </a:r>
            <a:r>
              <a:rPr lang="en-GB" sz="1300" dirty="0" err="1"/>
              <a:t>preempt</a:t>
            </a:r>
            <a:r>
              <a:rPr lang="en-GB" sz="1300" dirty="0"/>
              <a:t> the opportunity for informative patterns to emerge. Leaders who try to impose order in a complex context will fail, but those who set the stage, step back a bit, allow patterns to emerge, and determine which ones are desirable will succeed. (See the sidebar “Tools for Managing in a Complex Context.”) They will discern many opportunities for innovation, creativity, and new business models.</a:t>
            </a:r>
          </a:p>
          <a:p>
            <a:r>
              <a:rPr lang="en-GB" sz="1300" b="1" dirty="0"/>
              <a:t>Tools for Managing in a Complex Context</a:t>
            </a:r>
          </a:p>
          <a:p>
            <a:r>
              <a:rPr lang="en-GB" sz="1300" b="1" cap="all" dirty="0"/>
              <a:t>READ MORE</a:t>
            </a:r>
          </a:p>
          <a:p>
            <a:r>
              <a:rPr lang="en-GB" sz="1300" b="1" dirty="0"/>
              <a:t>Chaotic Contexts: The Domain of Rapid Response</a:t>
            </a:r>
          </a:p>
          <a:p>
            <a:r>
              <a:rPr lang="en-GB" sz="1300" dirty="0"/>
              <a:t>In a chaotic context, searching for right answers would be pointless: The relationships between cause and effect are impossible to determine because they shift constantly and no manageable patterns exist—only turbulence. This is the realm of </a:t>
            </a:r>
            <a:r>
              <a:rPr lang="en-GB" sz="1300" dirty="0" err="1"/>
              <a:t>unknowables</a:t>
            </a:r>
            <a:r>
              <a:rPr lang="en-GB" sz="1300" dirty="0"/>
              <a:t>. The events of September 11, 2001, fall into this category.</a:t>
            </a:r>
          </a:p>
          <a:p>
            <a:r>
              <a:rPr lang="en-GB" sz="1300" dirty="0"/>
              <a:t>In the chaotic domain, a leader’s immediate job is not to discover patterns but to stanch the bleeding. A leader must first </a:t>
            </a:r>
            <a:r>
              <a:rPr lang="en-GB" sz="1300" i="1" dirty="0"/>
              <a:t>act</a:t>
            </a:r>
            <a:r>
              <a:rPr lang="en-GB" sz="1300" dirty="0"/>
              <a:t> to establish order, then sense where stability is present and from where it is absent, and then respond by working to transform the situation from chaos to complexity, where the identification of emerging patterns can both help prevent future crises and discern new opportunities. Communication of the most direct top-down or broadcast kind is imperative; there’s simply no time to ask for input.</a:t>
            </a:r>
          </a:p>
          <a:p>
            <a:r>
              <a:rPr lang="en-GB" sz="1300" dirty="0"/>
              <a:t>Unfortunately, most leadership “recipes” arise from examples of good crisis management. This is a mistake, and not only because chaotic situations are mercifully rare. Though the events of September 11 were not immediately comprehensible, the crisis demanded decisive action. New York’s mayor at the time, Rudy Giuliani, demonstrated exceptional effectiveness under chaotic conditions by issuing directives and taking action to </a:t>
            </a:r>
            <a:r>
              <a:rPr lang="en-GB" sz="1300" dirty="0" err="1"/>
              <a:t>reestablish</a:t>
            </a:r>
            <a:r>
              <a:rPr lang="en-GB" sz="1300" dirty="0"/>
              <a:t> order. However, in his role as mayor—certainly one of the most complex jobs in the world—he was widely criticized for the same top-down leadership style that proved so enormously effective during the catastrophe. He was also criticized afterward for suggesting that elections be postponed so he could maintain order and stability. Indeed, a specific danger for leaders following a crisis is that some of them become less successful when the context shifts because they are not able to switch styles to match it.</a:t>
            </a:r>
          </a:p>
          <a:p>
            <a:r>
              <a:rPr lang="en-GB" sz="1300" dirty="0"/>
              <a:t>Moreover, leaders who are highly successful in chaotic contexts can develop an overinflated self-image, becoming legends in their own minds. When they generate </a:t>
            </a:r>
            <a:r>
              <a:rPr lang="en-GB" sz="1300" dirty="0" err="1"/>
              <a:t>cultlike</a:t>
            </a:r>
            <a:r>
              <a:rPr lang="en-GB" sz="1300" dirty="0"/>
              <a:t> adoration, leading actually becomes harder for them because a circle of admiring supporters cuts them off from accurate information.</a:t>
            </a:r>
          </a:p>
          <a:p>
            <a:r>
              <a:rPr lang="en-GB" sz="1300" dirty="0"/>
              <a:t>Yet the chaotic domain is nearly always the best place for leaders to impel innovation. People are more open to novelty and directive leadership in these situations than they would be in other contexts. One excellent technique is to manage chaos and innovation in parallel: The minute you encounter a crisis, appoint a reliable manager or crisis management team to resolve the issue. At the same time, pick out a separate team and focus its members on the opportunities for doing things differently. If you wait until the crisis is over, the chance will be gone.</a:t>
            </a:r>
          </a:p>
          <a:p>
            <a:r>
              <a:rPr lang="en-GB" sz="1300" b="1" dirty="0"/>
              <a:t>Leadership Across Contexts</a:t>
            </a:r>
          </a:p>
          <a:p>
            <a:r>
              <a:rPr lang="en-GB" sz="1300" dirty="0"/>
              <a:t>Good leadership requires openness to change on an individual level. Truly adept leaders will know not only how to identify the context they’re working in at any given time but also how to change their </a:t>
            </a:r>
            <a:r>
              <a:rPr lang="en-GB" sz="1300" dirty="0" err="1"/>
              <a:t>behavior</a:t>
            </a:r>
            <a:r>
              <a:rPr lang="en-GB" sz="1300" dirty="0"/>
              <a:t> and their decisions to match that context. They also prepare their organization to understand the different contexts and the conditions for transition between them. Many leaders lead effectively—though usually in only one or two domains (not in all of them) and few, if any, prepare their organizations for diverse contexts.</a:t>
            </a:r>
          </a:p>
          <a:p>
            <a:r>
              <a:rPr lang="en-GB" sz="1300" b="1" dirty="0"/>
              <a:t>Decisions in Multiple Contexts: A Leader’s Guide</a:t>
            </a:r>
          </a:p>
          <a:p>
            <a:r>
              <a:rPr lang="en-GB" sz="1300" b="1" cap="all" dirty="0"/>
              <a:t>READ MORE</a:t>
            </a:r>
          </a:p>
          <a:p>
            <a:r>
              <a:rPr lang="en-GB" sz="1300" dirty="0"/>
              <a:t>During the Palatine murders of 1993, Deputy Chief </a:t>
            </a:r>
            <a:r>
              <a:rPr lang="en-GB" sz="1300" dirty="0" err="1"/>
              <a:t>Gasior</a:t>
            </a:r>
            <a:r>
              <a:rPr lang="en-GB" sz="1300" dirty="0"/>
              <a:t> faced four contexts at once. He had to take immediate action via the media to stem the tide of initial panic by keeping the community informed (chaotic); he had to help keep the department running routinely and according to established procedure (simple); he had to call in experts (complicated); and he had to continue to calm the community in the days and weeks following the crime (complex). That last situation proved the most challenging. Parents were afraid to let their children go to school, and employees were concerned about safety in their workplaces. Had </a:t>
            </a:r>
            <a:r>
              <a:rPr lang="en-GB" sz="1300" dirty="0" err="1"/>
              <a:t>Gasior</a:t>
            </a:r>
            <a:r>
              <a:rPr lang="en-GB" sz="1300" dirty="0"/>
              <a:t> misread the context as simple, he might just have said, “Carry on,” which would have done nothing to reassure the community. Had he misread it as complicated, he might have called in experts to say it was safe—risking a loss of credibility and trust. Instead, </a:t>
            </a:r>
            <a:r>
              <a:rPr lang="en-GB" sz="1300" dirty="0" err="1"/>
              <a:t>Gasior</a:t>
            </a:r>
            <a:r>
              <a:rPr lang="en-GB" sz="1300" dirty="0"/>
              <a:t> set up a forum for business owners, high school students, teachers, and parents to share concerns and hear the facts. It was the right approach for a complex context: He allowed solutions to emerge from the community itself rather than trying to impose them.• • •</a:t>
            </a:r>
          </a:p>
          <a:p>
            <a:r>
              <a:rPr lang="en-GB" sz="1300" dirty="0"/>
              <a:t>Business schools and organizations equip leaders to operate in ordered domains (simple and complicated), but most leaders usually must rely on their natural capabilities when operating in unordered contexts (complex and chaotic). In the face of greater complexity today, however, intuition, intellect, and charisma are no longer enough. Leaders need tools and approaches to guide their firms through less familiar waters.</a:t>
            </a:r>
          </a:p>
          <a:p>
            <a:r>
              <a:rPr lang="en-GB" sz="1300" dirty="0"/>
              <a:t>In the complex environment of the current business world, leaders often will be called upon to act against their instincts. They will need to know when to share power and when to wield it alone, when to look to the wisdom of the group and when to take their own counsel. A deep understanding of context, the ability to embrace complexity and paradox, and a willingness to flexibly change leadership style will be required for leaders who want to make things happen in a time of increasing uncertainty.</a:t>
            </a:r>
          </a:p>
          <a:p>
            <a:r>
              <a:rPr lang="en-GB" sz="1300" dirty="0"/>
              <a:t>A version of this article appeared in the </a:t>
            </a:r>
            <a:r>
              <a:rPr lang="en-GB" sz="1300" dirty="0">
                <a:hlinkClick r:id="rId3"/>
              </a:rPr>
              <a:t>November 2007</a:t>
            </a:r>
            <a:r>
              <a:rPr lang="en-GB" sz="1300" dirty="0"/>
              <a:t> issue of </a:t>
            </a:r>
            <a:r>
              <a:rPr lang="en-GB" sz="1300" i="1" dirty="0"/>
              <a:t>Harvard Business Review</a:t>
            </a:r>
            <a:r>
              <a:rPr lang="en-GB" sz="1300" dirty="0"/>
              <a: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5243CC-7007-4736-BF6A-CFDCD376FA3F}"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04177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114800"/>
          </a:xfrm>
          <a:prstGeom prst="rect">
            <a:avLst/>
          </a:prstGeom>
        </p:spPr>
        <p:txBody>
          <a:bodyPr>
            <a:normAutofit/>
          </a:bodyPr>
          <a:lstStyle/>
          <a:p>
            <a:r>
              <a:rPr lang="en-GB" sz="1200" b="1" kern="1200" baseline="0" dirty="0">
                <a:solidFill>
                  <a:schemeClr val="tx1"/>
                </a:solidFill>
                <a:latin typeface="Arial" pitchFamily="34" charset="0"/>
                <a:ea typeface="+mn-ea"/>
                <a:cs typeface="+mn-cs"/>
              </a:rPr>
              <a:t>Extroversion vs. introversion (where energy is derived and focused)</a:t>
            </a:r>
          </a:p>
          <a:p>
            <a:r>
              <a:rPr lang="en-GB" sz="1200" kern="1200" baseline="0" dirty="0">
                <a:solidFill>
                  <a:schemeClr val="tx1"/>
                </a:solidFill>
                <a:latin typeface="Arial" pitchFamily="34" charset="0"/>
                <a:ea typeface="+mn-ea"/>
                <a:cs typeface="+mn-cs"/>
              </a:rPr>
              <a:t>􀂃 </a:t>
            </a:r>
            <a:r>
              <a:rPr lang="en-GB" sz="1200" b="1" kern="1200" baseline="0" dirty="0">
                <a:solidFill>
                  <a:schemeClr val="tx1"/>
                </a:solidFill>
                <a:latin typeface="Arial" pitchFamily="34" charset="0"/>
                <a:ea typeface="+mn-ea"/>
                <a:cs typeface="+mn-cs"/>
              </a:rPr>
              <a:t>Sensing vs. intuition (how information is obtained)</a:t>
            </a:r>
          </a:p>
          <a:p>
            <a:r>
              <a:rPr lang="en-GB" sz="1200" kern="1200" baseline="0" dirty="0">
                <a:solidFill>
                  <a:schemeClr val="tx1"/>
                </a:solidFill>
                <a:latin typeface="Arial" pitchFamily="34" charset="0"/>
                <a:ea typeface="+mn-ea"/>
                <a:cs typeface="+mn-cs"/>
              </a:rPr>
              <a:t>􀂃 </a:t>
            </a:r>
            <a:r>
              <a:rPr lang="en-GB" sz="1200" b="1" kern="1200" baseline="0" dirty="0">
                <a:solidFill>
                  <a:schemeClr val="tx1"/>
                </a:solidFill>
                <a:latin typeface="Arial" pitchFamily="34" charset="0"/>
                <a:ea typeface="+mn-ea"/>
                <a:cs typeface="+mn-cs"/>
              </a:rPr>
              <a:t>Thinking vs. feeling (how decisions are made)</a:t>
            </a:r>
          </a:p>
          <a:p>
            <a:r>
              <a:rPr lang="en-GB" sz="1200" kern="1200" baseline="0" dirty="0">
                <a:solidFill>
                  <a:schemeClr val="tx1"/>
                </a:solidFill>
                <a:latin typeface="Arial" pitchFamily="34" charset="0"/>
                <a:ea typeface="+mn-ea"/>
                <a:cs typeface="+mn-cs"/>
              </a:rPr>
              <a:t>􀂃 </a:t>
            </a:r>
            <a:r>
              <a:rPr lang="en-GB" sz="1200" b="1" kern="1200" baseline="0" dirty="0">
                <a:solidFill>
                  <a:schemeClr val="tx1"/>
                </a:solidFill>
                <a:latin typeface="Arial" pitchFamily="34" charset="0"/>
                <a:ea typeface="+mn-ea"/>
                <a:cs typeface="+mn-cs"/>
              </a:rPr>
              <a:t>Judging vs. perceiving (how the test taker is oriented toward the external</a:t>
            </a:r>
          </a:p>
          <a:p>
            <a:r>
              <a:rPr lang="en-GB" sz="1200" kern="1200" baseline="0" dirty="0">
                <a:solidFill>
                  <a:schemeClr val="tx1"/>
                </a:solidFill>
                <a:latin typeface="Arial" pitchFamily="34" charset="0"/>
                <a:ea typeface="+mn-ea"/>
                <a:cs typeface="+mn-cs"/>
              </a:rPr>
              <a:t>world)</a:t>
            </a:r>
            <a:endParaRPr lang="en-GB" dirty="0"/>
          </a:p>
        </p:txBody>
      </p:sp>
      <p:sp>
        <p:nvSpPr>
          <p:cNvPr id="4" name="Date Placeholder 3"/>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A97818-E36C-4554-8E57-84754E03C40F}" type="datetime1">
              <a:rPr kumimoji="0" lang="en-US" altLang="zh-CN"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10/17/2019</a:t>
            </a:fld>
            <a:endParaRPr kumimoji="0" lang="en-US" altLang="zh-CN"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086872-B7F6-4C8D-B247-FEAA71C09C37}" type="slidenum">
              <a:rPr kumimoji="0" lang="en-US" altLang="zh-CN" sz="1200" b="0" i="0" u="none" strike="noStrike" kern="1200" cap="none" spc="0" normalizeH="0" baseline="0" noProof="0" smtClean="0">
                <a:ln>
                  <a:noFill/>
                </a:ln>
                <a:solidFill>
                  <a:prstClr val="black"/>
                </a:solidFill>
                <a:effectLst/>
                <a:uLnTx/>
                <a:uFillTx/>
                <a:latin typeface="Calibri" panose="020F0502020204030204"/>
                <a:ea typeface="宋体"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altLang="zh-CN" sz="12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Tree>
    <p:extLst>
      <p:ext uri="{BB962C8B-B14F-4D97-AF65-F5344CB8AC3E}">
        <p14:creationId xmlns:p14="http://schemas.microsoft.com/office/powerpoint/2010/main" val="5394754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89090" name="Slide Image Placeholder 1"/>
          <p:cNvSpPr>
            <a:spLocks noGrp="1" noRot="1" noChangeAspect="1" noChangeArrowheads="1"/>
          </p:cNvSpPr>
          <p:nvPr>
            <p:ph type="sldImg" idx="4294967295"/>
          </p:nvPr>
        </p:nvSpPr>
        <p:spPr>
          <a:xfrm>
            <a:off x="2530475" y="6172200"/>
            <a:ext cx="654050" cy="368300"/>
          </a:xfrm>
          <a:ln/>
        </p:spPr>
      </p:sp>
      <p:sp>
        <p:nvSpPr>
          <p:cNvPr id="89091" name="Notes Placeholder 2"/>
          <p:cNvSpPr>
            <a:spLocks noGrp="1" noRot="1" noChangeAspect="1" noChangeArrowheads="1"/>
          </p:cNvSpPr>
          <p:nvPr>
            <p:ph type="body" idx="1"/>
          </p:nvPr>
        </p:nvSpPr>
        <p:spPr bwMode="auto">
          <a:xfrm>
            <a:off x="0" y="7216775"/>
            <a:ext cx="6299200" cy="431800"/>
          </a:xfrm>
          <a:prstGeom prst="rect">
            <a:avLst/>
          </a:prstGeom>
          <a:noFill/>
          <a:ln>
            <a:miter lim="800000"/>
            <a:headEnd/>
            <a:tailEnd/>
          </a:ln>
        </p:spPr>
        <p:txBody>
          <a:bodyPr/>
          <a:lstStyle/>
          <a:p>
            <a:r>
              <a:rPr lang="en-US" altLang="zh-CN" dirty="0"/>
              <a:t>The MBTI instrument[edit]</a:t>
            </a:r>
          </a:p>
          <a:p>
            <a:r>
              <a:rPr lang="en-US" altLang="zh-CN" dirty="0"/>
              <a:t>The MBTI preferences indicate the differences in people based on the following:[4]</a:t>
            </a:r>
          </a:p>
          <a:p>
            <a:r>
              <a:rPr lang="en-US" altLang="zh-CN" dirty="0"/>
              <a:t>How they focus their attention or get their energy (extraversion or introversion)</a:t>
            </a:r>
          </a:p>
          <a:p>
            <a:r>
              <a:rPr lang="en-US" altLang="zh-CN" dirty="0"/>
              <a:t>How they perceive or take in information (sensing or intuition)</a:t>
            </a:r>
          </a:p>
          <a:p>
            <a:r>
              <a:rPr lang="en-US" altLang="zh-CN" dirty="0"/>
              <a:t>How they prefer to make decisions (thinking or feeling)</a:t>
            </a:r>
          </a:p>
          <a:p>
            <a:r>
              <a:rPr lang="en-US" altLang="zh-CN" dirty="0"/>
              <a:t>How they orient themselves to the external world (judgment or perception)</a:t>
            </a:r>
          </a:p>
          <a:p>
            <a:r>
              <a:rPr lang="en-US" altLang="zh-CN" dirty="0"/>
              <a:t>By using their preference in each of these areas, people develop what Jung and Myers called psychological type. This underlying personality pattern results from the dynamic interaction of their four preferences, in conjunction with environmental influences and their own individual tendencies. People are likely to develop behaviors, skills, and attitudes based on their particular type. Each personality type has its own potential strengths as well as areas that offer opportunities for growth.</a:t>
            </a:r>
          </a:p>
          <a:p>
            <a:r>
              <a:rPr lang="en-US" altLang="zh-CN" dirty="0"/>
              <a:t>The MBTI tool consists of multiple choice questions that sort respondents on the basis of the four "dichotomies" (pairs of psychological opposites). Sixteen different outcomes are possible, each identified by its own four-letter code, referred to by initial letters. (N is used for </a:t>
            </a:r>
            <a:r>
              <a:rPr lang="en-US" altLang="zh-CN" dirty="0" err="1"/>
              <a:t>iNtuition</a:t>
            </a:r>
            <a:r>
              <a:rPr lang="en-US" altLang="zh-CN" dirty="0"/>
              <a:t>, since I is used for Introversion). The MBTI is approximately 75% accurate according to its own manual.[5]</a:t>
            </a:r>
          </a:p>
          <a:p>
            <a:r>
              <a:rPr lang="en-US" altLang="zh-CN" dirty="0"/>
              <a:t>E – Extroversion preferred to introversion: ENTPs gain energy through interactions with people or objects in the outside world. They tend to enjoy having a wide circle of acquaintances.[6]</a:t>
            </a:r>
          </a:p>
          <a:p>
            <a:r>
              <a:rPr lang="en-US" altLang="zh-CN" dirty="0"/>
              <a:t>N – Intuition preferred to sensing: ENTPs tend to be more abstract than concrete. They focus their attention on the big picture rather than the details, and on future possibilities rather than immediate realities.[7]</a:t>
            </a:r>
          </a:p>
          <a:p>
            <a:r>
              <a:rPr lang="en-US" altLang="zh-CN" dirty="0"/>
              <a:t>T – Thinking preferred to feeling: ENTPs tend to value objective criteria above personal preference. When making decisions, they generally give more weight to logic than to social considerations.[8]</a:t>
            </a:r>
          </a:p>
          <a:p>
            <a:r>
              <a:rPr lang="en-US" altLang="zh-CN" dirty="0"/>
              <a:t>P – Perception preferred to judgment: ENTPs tend to withhold judgment and delay important decisions, preferring to "keep their options open" should circumstances change.[9]</a:t>
            </a:r>
          </a:p>
          <a:p>
            <a:endParaRPr lang="en-US" altLang="zh-CN" dirty="0"/>
          </a:p>
          <a:p>
            <a:endParaRPr lang="en-US" altLang="zh-CN" dirty="0"/>
          </a:p>
          <a:p>
            <a:r>
              <a:rPr lang="en-US" altLang="zh-CN" dirty="0"/>
              <a:t>Myers-Briggs description[edit]</a:t>
            </a:r>
          </a:p>
          <a:p>
            <a:r>
              <a:rPr lang="en-US" altLang="zh-CN" dirty="0"/>
              <a:t>Using their primary function-attitude of extraverted intuition (Ne), ENTPs are quick to see complex interrelationships between people, things, and ideas. These interrelationships are analyzed in profound detail through the ENTPs auxiliary function, introverted thinking (Ti). The result is an in-depth understanding of the way things and relationships work, and how they can be improved. To the ENTP, competence and intelligence are particularly prized, both in themselves and in other people.</a:t>
            </a:r>
          </a:p>
          <a:p>
            <a:r>
              <a:rPr lang="en-US" altLang="zh-CN" dirty="0"/>
              <a:t>ENTPs are frequently described as clever, cerebrally and verbally quick, enthusiastic, outgoing, innovative, flexible, loyal, and resourceful. ENTPs are motivated by a desire to understand and improve the world they live in. They are usually accurate in sizing up a situation. They may have a perverse sense of humor and sometimes play devil's advocate, which can create misunderstandings with friends, coworkers, and family. ENTPs are ingenious and adept at directing relationships between means and ends. ENTPs devise fresh, unexpected solutions to difficult problems. However, they are less interested in generating and following through with detailed plans than in generating ideas and possibilities. In a team environment, ENTPs are most effective in a role where they can draw on their abilities to offer deep understanding, a high degree of flexibility, and innovative solutions to problems. The ENTP regards a comment like "it can't be done" as a personal challenge, and, if properly motivated, will spare no effort to discover a solution.[citation needed]</a:t>
            </a:r>
          </a:p>
          <a:p>
            <a:endParaRPr lang="en-US" altLang="zh-CN" dirty="0"/>
          </a:p>
        </p:txBody>
      </p:sp>
    </p:spTree>
    <p:extLst>
      <p:ext uri="{BB962C8B-B14F-4D97-AF65-F5344CB8AC3E}">
        <p14:creationId xmlns:p14="http://schemas.microsoft.com/office/powerpoint/2010/main" val="1860226761"/>
      </p:ext>
    </p:extLst>
  </p:cSld>
  <p:clrMapOvr>
    <a:overrideClrMapping bg1="lt1" tx1="dk1" bg2="lt2" tx2="dk2" accent1="accent1" accent2="accent2" accent3="accent3" accent4="accent4" accent5="accent5" accent6="accent6" hlink="hlink" folHlink="folHlink"/>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91138" name="Slide Image Placeholder 1"/>
          <p:cNvSpPr>
            <a:spLocks noGrp="1" noRot="1" noChangeAspect="1" noChangeArrowheads="1"/>
          </p:cNvSpPr>
          <p:nvPr>
            <p:ph type="sldImg" idx="4294967295"/>
          </p:nvPr>
        </p:nvSpPr>
        <p:spPr>
          <a:xfrm>
            <a:off x="-719138" y="1219200"/>
            <a:ext cx="10429876" cy="5867400"/>
          </a:xfrm>
          <a:ln/>
        </p:spPr>
      </p:sp>
      <p:sp>
        <p:nvSpPr>
          <p:cNvPr id="91139" name="Notes Placeholder 2"/>
          <p:cNvSpPr>
            <a:spLocks noGrp="1" noRot="1" noChangeAspect="1" noChangeArrowheads="1"/>
          </p:cNvSpPr>
          <p:nvPr>
            <p:ph type="body" idx="1"/>
          </p:nvPr>
        </p:nvSpPr>
        <p:spPr bwMode="auto">
          <a:xfrm>
            <a:off x="457200" y="1600200"/>
            <a:ext cx="8229600" cy="4525963"/>
          </a:xfrm>
          <a:prstGeom prst="rect">
            <a:avLst/>
          </a:prstGeom>
          <a:noFill/>
          <a:ln>
            <a:miter lim="800000"/>
            <a:headEnd/>
            <a:tailEnd/>
          </a:ln>
        </p:spPr>
        <p:txBody>
          <a:bodyPr>
            <a:normAutofit fontScale="25000" lnSpcReduction="20000"/>
          </a:bodyPr>
          <a:lstStyle/>
          <a:p>
            <a:r>
              <a:rPr lang="en-US" altLang="zh-CN" dirty="0"/>
              <a:t>Introduction</a:t>
            </a:r>
          </a:p>
          <a:p>
            <a:r>
              <a:rPr lang="en-US" altLang="zh-CN" dirty="0"/>
              <a:t>In this unit, you will learn about the various styles of decision making. After</a:t>
            </a:r>
          </a:p>
          <a:p>
            <a:r>
              <a:rPr lang="en-US" altLang="zh-CN" dirty="0"/>
              <a:t>completing this unit, you should be able to:</a:t>
            </a:r>
          </a:p>
          <a:p>
            <a:r>
              <a:rPr lang="zh-CN" dirty="0"/>
              <a:t>􀂃 </a:t>
            </a:r>
            <a:r>
              <a:rPr lang="en-US" altLang="zh-CN" dirty="0"/>
              <a:t>Identify your psychological type and relate it to personal preferences.</a:t>
            </a:r>
          </a:p>
          <a:p>
            <a:r>
              <a:rPr lang="zh-CN" dirty="0"/>
              <a:t>􀂃 </a:t>
            </a:r>
            <a:r>
              <a:rPr lang="en-US" altLang="zh-CN" dirty="0"/>
              <a:t>Describe factors and personal styles that have an impact on decision</a:t>
            </a:r>
          </a:p>
          <a:p>
            <a:r>
              <a:rPr lang="en-US" altLang="zh-CN" dirty="0"/>
              <a:t>making.</a:t>
            </a:r>
          </a:p>
          <a:p>
            <a:r>
              <a:rPr lang="zh-CN" dirty="0"/>
              <a:t>􀂃 </a:t>
            </a:r>
            <a:r>
              <a:rPr lang="en-US" altLang="zh-CN" dirty="0"/>
              <a:t>Distinguish between situations requiring individual decisions and those</a:t>
            </a:r>
          </a:p>
          <a:p>
            <a:r>
              <a:rPr lang="en-US" altLang="zh-CN" dirty="0"/>
              <a:t>requiring group decisions.</a:t>
            </a:r>
          </a:p>
          <a:p>
            <a:r>
              <a:rPr lang="zh-CN" dirty="0"/>
              <a:t>􀂃 </a:t>
            </a:r>
            <a:r>
              <a:rPr lang="en-US" altLang="zh-CN" dirty="0"/>
              <a:t>Identify the attributes of an effective decision maker.</a:t>
            </a:r>
          </a:p>
          <a:p>
            <a:r>
              <a:rPr lang="zh-CN" dirty="0"/>
              <a:t>􀂃 </a:t>
            </a:r>
            <a:r>
              <a:rPr lang="en-US" altLang="zh-CN" dirty="0"/>
              <a:t>This unit uses the Myers-Briggs Type Indicator® (MBTI®), although there are</a:t>
            </a:r>
          </a:p>
          <a:p>
            <a:r>
              <a:rPr lang="en-US" altLang="zh-CN" dirty="0"/>
              <a:t>many other equally reliable inventories available to help you determine your</a:t>
            </a:r>
          </a:p>
          <a:p>
            <a:r>
              <a:rPr lang="en-US" altLang="zh-CN" dirty="0"/>
              <a:t>preferences and decision-making style.</a:t>
            </a:r>
          </a:p>
          <a:p>
            <a:r>
              <a:rPr lang="en-US" altLang="zh-CN" dirty="0"/>
              <a:t>What Is Psychological Type?</a:t>
            </a:r>
          </a:p>
          <a:p>
            <a:r>
              <a:rPr lang="en-US" altLang="zh-CN" dirty="0"/>
              <a:t>Definition</a:t>
            </a:r>
          </a:p>
          <a:p>
            <a:r>
              <a:rPr lang="en-US" altLang="zh-CN" dirty="0"/>
              <a:t>A psychological type is a personality pattern based on the theory of</a:t>
            </a:r>
          </a:p>
          <a:p>
            <a:r>
              <a:rPr lang="en-US" altLang="zh-CN" dirty="0"/>
              <a:t>psychiatrist Carl Jung. Based on his observation of people’s behavior, Jung</a:t>
            </a:r>
          </a:p>
          <a:p>
            <a:r>
              <a:rPr lang="en-US" altLang="zh-CN" dirty="0"/>
              <a:t>concluded that people have inherent differences in how they use their minds</a:t>
            </a:r>
          </a:p>
          <a:p>
            <a:r>
              <a:rPr lang="en-US" altLang="zh-CN" dirty="0"/>
              <a:t>and where they derive and focus their energy.</a:t>
            </a:r>
          </a:p>
          <a:p>
            <a:r>
              <a:rPr lang="en-US" altLang="zh-CN" dirty="0"/>
              <a:t>Jung identified two mental processes:</a:t>
            </a:r>
          </a:p>
          <a:p>
            <a:r>
              <a:rPr lang="zh-CN" dirty="0"/>
              <a:t>􀂃 </a:t>
            </a:r>
            <a:r>
              <a:rPr lang="en-US" altLang="zh-CN" dirty="0"/>
              <a:t>Taking in information (or perceiving).</a:t>
            </a:r>
          </a:p>
          <a:p>
            <a:r>
              <a:rPr lang="zh-CN" dirty="0"/>
              <a:t>􀂃 </a:t>
            </a:r>
            <a:r>
              <a:rPr lang="en-US" altLang="zh-CN" dirty="0"/>
              <a:t>Organizing information and drawing conclusions (or judging).</a:t>
            </a:r>
          </a:p>
          <a:p>
            <a:r>
              <a:rPr lang="en-US" altLang="zh-CN" dirty="0"/>
              <a:t>UNIT 3: IDENTIFYING DECISION-MAKING STYLES AND ATTRIBUTES</a:t>
            </a:r>
          </a:p>
          <a:p>
            <a:r>
              <a:rPr lang="en-US" altLang="zh-CN" dirty="0"/>
              <a:t>Decision Making and Problem Solving Page 3.2</a:t>
            </a:r>
          </a:p>
          <a:p>
            <a:r>
              <a:rPr lang="en-US" altLang="zh-CN" dirty="0"/>
              <a:t>What Is Psychological Type? (Continued)</a:t>
            </a:r>
          </a:p>
          <a:p>
            <a:r>
              <a:rPr lang="en-US" altLang="zh-CN" dirty="0"/>
              <a:t>Jung also identified two different ways in which people do each of these mental</a:t>
            </a:r>
          </a:p>
          <a:p>
            <a:r>
              <a:rPr lang="en-US" altLang="zh-CN" dirty="0"/>
              <a:t>activities:</a:t>
            </a:r>
          </a:p>
          <a:p>
            <a:r>
              <a:rPr lang="zh-CN" dirty="0"/>
              <a:t>􀂃 </a:t>
            </a:r>
            <a:r>
              <a:rPr lang="en-US" altLang="zh-CN" dirty="0"/>
              <a:t>People take in information either through their senses or by intuition.</a:t>
            </a:r>
          </a:p>
          <a:p>
            <a:r>
              <a:rPr lang="zh-CN" dirty="0"/>
              <a:t>􀂃 </a:t>
            </a:r>
            <a:r>
              <a:rPr lang="en-US" altLang="zh-CN" dirty="0"/>
              <a:t>People organize information either by thinking or by feeling.</a:t>
            </a:r>
          </a:p>
          <a:p>
            <a:r>
              <a:rPr lang="en-US" altLang="zh-CN" dirty="0"/>
              <a:t>People also differ in where they derive and focus their energy. They are either</a:t>
            </a:r>
          </a:p>
          <a:p>
            <a:r>
              <a:rPr lang="en-US" altLang="zh-CN" dirty="0"/>
              <a:t>externally oriented (extroverts), energized by people and activity; or internally</a:t>
            </a:r>
          </a:p>
          <a:p>
            <a:r>
              <a:rPr lang="en-US" altLang="zh-CN" dirty="0"/>
              <a:t>oriented (introverts), energized by ideas and thoughts.</a:t>
            </a:r>
          </a:p>
          <a:p>
            <a:r>
              <a:rPr lang="en-US" altLang="zh-CN" dirty="0"/>
              <a:t>These different ways of organizing and relating to the world obviously can be</a:t>
            </a:r>
          </a:p>
          <a:p>
            <a:r>
              <a:rPr lang="en-US" altLang="zh-CN" dirty="0"/>
              <a:t>combined in different ways, thus creating different psychological types. For</a:t>
            </a:r>
          </a:p>
          <a:p>
            <a:r>
              <a:rPr lang="en-US" altLang="zh-CN" dirty="0"/>
              <a:t>example, one person could be an extrovert who relies on thinking more than</a:t>
            </a:r>
          </a:p>
          <a:p>
            <a:r>
              <a:rPr lang="en-US" altLang="zh-CN" dirty="0"/>
              <a:t>feeling and sensing over intuiting, while another individual could be an introvert</a:t>
            </a:r>
          </a:p>
          <a:p>
            <a:r>
              <a:rPr lang="en-US" altLang="zh-CN" dirty="0"/>
              <a:t>who is intuitive and feeling-oriented.</a:t>
            </a:r>
          </a:p>
          <a:p>
            <a:r>
              <a:rPr lang="en-US" altLang="zh-CN" dirty="0"/>
              <a:t>What Are Preferences?</a:t>
            </a:r>
          </a:p>
          <a:p>
            <a:r>
              <a:rPr lang="en-US" altLang="zh-CN" dirty="0"/>
              <a:t>Definition</a:t>
            </a:r>
          </a:p>
          <a:p>
            <a:r>
              <a:rPr lang="en-US" altLang="zh-CN" dirty="0"/>
              <a:t>Preferences are the dominant ways in which an individual functions. The</a:t>
            </a:r>
          </a:p>
          <a:p>
            <a:r>
              <a:rPr lang="en-US" altLang="zh-CN" dirty="0"/>
              <a:t>following brief exercise illustrates what is meant by preferences.</a:t>
            </a:r>
          </a:p>
          <a:p>
            <a:r>
              <a:rPr lang="en-US" altLang="zh-CN" dirty="0"/>
              <a:t>Fold your hands. Note which thumb is on top. Now fold your hands so that the</a:t>
            </a:r>
          </a:p>
          <a:p>
            <a:r>
              <a:rPr lang="en-US" altLang="zh-CN" dirty="0"/>
              <a:t>opposite thumb is on top. Did you notice that you naturally fold your hands one</a:t>
            </a:r>
          </a:p>
          <a:p>
            <a:r>
              <a:rPr lang="en-US" altLang="zh-CN" dirty="0"/>
              <a:t>way, while the other required a bit more thought and effort? The natural way—</a:t>
            </a:r>
          </a:p>
          <a:p>
            <a:r>
              <a:rPr lang="en-US" altLang="zh-CN" dirty="0"/>
              <a:t>the way you do it first, without thinking—is your preference. Notice that you</a:t>
            </a:r>
          </a:p>
          <a:p>
            <a:r>
              <a:rPr lang="en-US" altLang="zh-CN" dirty="0"/>
              <a:t>were able to do the task the other way, but that it was not your preferred way.</a:t>
            </a:r>
          </a:p>
          <a:p>
            <a:r>
              <a:rPr lang="en-US" altLang="zh-CN" dirty="0"/>
              <a:t>Using Type Inventories to Determine Preferences</a:t>
            </a:r>
          </a:p>
          <a:p>
            <a:r>
              <a:rPr lang="en-US" altLang="zh-CN" dirty="0"/>
              <a:t>One kind of personality test called a type inventory can help you to determine</a:t>
            </a:r>
          </a:p>
          <a:p>
            <a:r>
              <a:rPr lang="en-US" altLang="zh-CN" dirty="0"/>
              <a:t>your preferred or dominant ways of functioning, including your preferred</a:t>
            </a:r>
          </a:p>
          <a:p>
            <a:r>
              <a:rPr lang="en-US" altLang="zh-CN" dirty="0"/>
              <a:t>decision-making style. Such tests ask you to answer a series of questions, and,</a:t>
            </a:r>
          </a:p>
          <a:p>
            <a:r>
              <a:rPr lang="en-US" altLang="zh-CN" dirty="0"/>
              <a:t>based on your responses, assign you a type that is an aggregate of your</a:t>
            </a:r>
          </a:p>
          <a:p>
            <a:r>
              <a:rPr lang="en-US" altLang="zh-CN" dirty="0"/>
              <a:t>preferences.</a:t>
            </a:r>
          </a:p>
          <a:p>
            <a:r>
              <a:rPr lang="en-US" altLang="zh-CN" dirty="0"/>
              <a:t>UNIT 3: IDENTIFYING DECISION-MAKING STYLES AND ATTRIBUTES</a:t>
            </a:r>
          </a:p>
          <a:p>
            <a:r>
              <a:rPr lang="en-US" altLang="zh-CN" dirty="0"/>
              <a:t>Decision Making and Problem Solving Page 3.3</a:t>
            </a:r>
          </a:p>
          <a:p>
            <a:r>
              <a:rPr lang="en-US" altLang="zh-CN" dirty="0"/>
              <a:t>Using Type Inventories to Determine Preferences (Continued)</a:t>
            </a:r>
          </a:p>
          <a:p>
            <a:r>
              <a:rPr lang="en-US" altLang="zh-CN" dirty="0"/>
              <a:t>One such test is the MBTI®. The MBTI® is based on the personality theory of</a:t>
            </a:r>
          </a:p>
          <a:p>
            <a:r>
              <a:rPr lang="en-US" altLang="zh-CN" dirty="0"/>
              <a:t>Jung previously described. It assesses the test taker’s preferences on four</a:t>
            </a:r>
          </a:p>
          <a:p>
            <a:r>
              <a:rPr lang="en-US" altLang="zh-CN" dirty="0"/>
              <a:t>polarities:</a:t>
            </a:r>
          </a:p>
          <a:p>
            <a:r>
              <a:rPr lang="zh-CN" dirty="0"/>
              <a:t>􀂃 </a:t>
            </a:r>
            <a:r>
              <a:rPr lang="en-US" altLang="zh-CN" dirty="0"/>
              <a:t>Extroversion vs. introversion (where energy is derived and focused)</a:t>
            </a:r>
          </a:p>
          <a:p>
            <a:r>
              <a:rPr lang="zh-CN" dirty="0"/>
              <a:t>􀂃 </a:t>
            </a:r>
            <a:r>
              <a:rPr lang="en-US" altLang="zh-CN" dirty="0"/>
              <a:t>Sensing vs. intuition (how information is obtained)</a:t>
            </a:r>
          </a:p>
          <a:p>
            <a:r>
              <a:rPr lang="zh-CN" dirty="0"/>
              <a:t>􀂃 </a:t>
            </a:r>
            <a:r>
              <a:rPr lang="en-US" altLang="zh-CN" dirty="0"/>
              <a:t>Thinking vs. feeling (how decisions are made)</a:t>
            </a:r>
          </a:p>
          <a:p>
            <a:r>
              <a:rPr lang="zh-CN" dirty="0"/>
              <a:t>􀂃 </a:t>
            </a:r>
            <a:r>
              <a:rPr lang="en-US" altLang="zh-CN" dirty="0"/>
              <a:t>Judging vs. perceiving (how the test taker is oriented toward the external</a:t>
            </a:r>
          </a:p>
          <a:p>
            <a:r>
              <a:rPr lang="en-US" altLang="zh-CN" dirty="0"/>
              <a:t>world)</a:t>
            </a:r>
          </a:p>
          <a:p>
            <a:r>
              <a:rPr lang="en-US" altLang="zh-CN" dirty="0"/>
              <a:t>Based on the test taker’s expressed preferences, the MBTI® assigns a type</a:t>
            </a:r>
          </a:p>
          <a:p>
            <a:r>
              <a:rPr lang="en-US" altLang="zh-CN" dirty="0"/>
              <a:t>coded by four letters (one letter for each polarity—e.g., E or I for the first scale).</a:t>
            </a:r>
          </a:p>
          <a:p>
            <a:r>
              <a:rPr lang="en-US" altLang="zh-CN" dirty="0"/>
              <a:t>Because these four preferences can be combined in various ways, there are a</a:t>
            </a:r>
          </a:p>
          <a:p>
            <a:r>
              <a:rPr lang="en-US" altLang="zh-CN" dirty="0"/>
              <a:t>total of 16 psychological types.</a:t>
            </a:r>
          </a:p>
          <a:p>
            <a:r>
              <a:rPr lang="en-US" altLang="zh-CN" dirty="0"/>
              <a:t>It is important to note that there are no right or wrong preferences. Each type</a:t>
            </a:r>
          </a:p>
          <a:p>
            <a:r>
              <a:rPr lang="en-US" altLang="zh-CN" dirty="0"/>
              <a:t>has characteristic strengths and weaknesses. The point is to know yourself so</a:t>
            </a:r>
          </a:p>
          <a:p>
            <a:r>
              <a:rPr lang="en-US" altLang="zh-CN" dirty="0"/>
              <a:t>that you can maximize your strengths, minimize or compensate for your</a:t>
            </a:r>
          </a:p>
          <a:p>
            <a:r>
              <a:rPr lang="en-US" altLang="zh-CN" dirty="0"/>
              <a:t>weaknesses, and realize that your preferences affect the way you make</a:t>
            </a:r>
          </a:p>
          <a:p>
            <a:r>
              <a:rPr lang="en-US" altLang="zh-CN" dirty="0"/>
              <a:t>decisions.</a:t>
            </a:r>
          </a:p>
          <a:p>
            <a:r>
              <a:rPr lang="en-US" altLang="zh-CN" dirty="0"/>
              <a:t>The Myers-Briggs Type Indicator®</a:t>
            </a:r>
          </a:p>
          <a:p>
            <a:r>
              <a:rPr lang="en-US" altLang="zh-CN" dirty="0"/>
              <a:t>Log onto the MBTI® Web site:</a:t>
            </a:r>
          </a:p>
          <a:p>
            <a:r>
              <a:rPr lang="en-US" altLang="zh-CN" dirty="0"/>
              <a:t>www.humanmetrics.com/cgi-win/JTypes2.asp and complete the inventory.</a:t>
            </a:r>
          </a:p>
          <a:p>
            <a:r>
              <a:rPr lang="en-US" altLang="zh-CN" dirty="0"/>
              <a:t>Note your type and then continue with this unit.</a:t>
            </a:r>
          </a:p>
          <a:p>
            <a:r>
              <a:rPr lang="en-US" altLang="zh-CN" dirty="0"/>
              <a:t>UNIT 3: IDENTIFYING DECISION-MAKING STYLES AND ATTRIBUTES</a:t>
            </a:r>
          </a:p>
          <a:p>
            <a:r>
              <a:rPr lang="en-US" altLang="zh-CN" dirty="0"/>
              <a:t>Decision Making and Problem Solving Page 3.4</a:t>
            </a:r>
          </a:p>
          <a:p>
            <a:r>
              <a:rPr lang="en-US" altLang="zh-CN" dirty="0"/>
              <a:t>Preferences and Decision Making</a:t>
            </a:r>
          </a:p>
          <a:p>
            <a:r>
              <a:rPr lang="en-US" altLang="zh-CN" dirty="0"/>
              <a:t>Our preferences affect how we make decisions. For example, someone who is</a:t>
            </a:r>
          </a:p>
          <a:p>
            <a:r>
              <a:rPr lang="en-US" altLang="zh-CN" dirty="0"/>
              <a:t>thinking-oriented will obviously have a different approach to decision making</a:t>
            </a:r>
          </a:p>
          <a:p>
            <a:r>
              <a:rPr lang="en-US" altLang="zh-CN" dirty="0"/>
              <a:t>than someone who is feeling-oriented.</a:t>
            </a:r>
          </a:p>
          <a:p>
            <a:r>
              <a:rPr lang="en-US" altLang="zh-CN" dirty="0"/>
              <a:t>Your Type—What Does It Mean for Decision Making?</a:t>
            </a:r>
          </a:p>
          <a:p>
            <a:r>
              <a:rPr lang="en-US" altLang="zh-CN" dirty="0"/>
              <a:t>When you took the personality profile online, you received four letters indicating</a:t>
            </a:r>
          </a:p>
          <a:p>
            <a:r>
              <a:rPr lang="en-US" altLang="zh-CN" dirty="0"/>
              <a:t>your preferred type (of two possible types) in each of four functions. The two</a:t>
            </a:r>
          </a:p>
          <a:p>
            <a:r>
              <a:rPr lang="en-US" altLang="zh-CN" dirty="0"/>
              <a:t>middle letters (S or N, T or F) indicate your dominant decision-making type.</a:t>
            </a:r>
          </a:p>
          <a:p>
            <a:r>
              <a:rPr lang="en-US" altLang="zh-CN" dirty="0"/>
              <a:t>Each dominant function has its own characteristic strengths and blind spots</a:t>
            </a:r>
          </a:p>
          <a:p>
            <a:r>
              <a:rPr lang="en-US" altLang="zh-CN" dirty="0"/>
              <a:t>when it comes to decision making. The following are some generalizations</a:t>
            </a:r>
          </a:p>
          <a:p>
            <a:r>
              <a:rPr lang="en-US" altLang="zh-CN" dirty="0"/>
              <a:t>about each dominant function:</a:t>
            </a:r>
          </a:p>
          <a:p>
            <a:r>
              <a:rPr lang="zh-CN" dirty="0"/>
              <a:t>􀂃 </a:t>
            </a:r>
            <a:r>
              <a:rPr lang="en-US" altLang="zh-CN" dirty="0"/>
              <a:t>Sensing: The bias is toward stability. Decisions have to make sense</a:t>
            </a:r>
          </a:p>
          <a:p>
            <a:r>
              <a:rPr lang="en-US" altLang="zh-CN" dirty="0"/>
              <a:t>based on past experience. Asks, “What are the facts, costs, and benefits?”</a:t>
            </a:r>
          </a:p>
          <a:p>
            <a:r>
              <a:rPr lang="zh-CN" dirty="0"/>
              <a:t>􀂃 </a:t>
            </a:r>
            <a:r>
              <a:rPr lang="en-US" altLang="zh-CN" dirty="0"/>
              <a:t>Intuition: The bias is toward innovation. Decisions should creatively make</a:t>
            </a:r>
          </a:p>
          <a:p>
            <a:r>
              <a:rPr lang="en-US" altLang="zh-CN" dirty="0"/>
              <a:t>use of new opportunities and insights. Asks, “What are the patterns and</a:t>
            </a:r>
          </a:p>
          <a:p>
            <a:r>
              <a:rPr lang="en-US" altLang="zh-CN" dirty="0"/>
              <a:t>possible interpretations?”</a:t>
            </a:r>
          </a:p>
          <a:p>
            <a:r>
              <a:rPr lang="zh-CN" dirty="0"/>
              <a:t>􀂃 </a:t>
            </a:r>
            <a:r>
              <a:rPr lang="en-US" altLang="zh-CN" dirty="0"/>
              <a:t>Thinking: The bias is toward effectiveness. Decisions must be objective</a:t>
            </a:r>
          </a:p>
          <a:p>
            <a:r>
              <a:rPr lang="en-US" altLang="zh-CN" dirty="0"/>
              <a:t>and logical. Asks, “What are the pros and cons, causes and effects?”</a:t>
            </a:r>
          </a:p>
          <a:p>
            <a:r>
              <a:rPr lang="zh-CN" dirty="0"/>
              <a:t>􀂃 </a:t>
            </a:r>
            <a:r>
              <a:rPr lang="en-US" altLang="zh-CN" dirty="0"/>
              <a:t>Feeling: The bias is toward integrity. Decisions should consider people’s</a:t>
            </a:r>
          </a:p>
          <a:p>
            <a:r>
              <a:rPr lang="en-US" altLang="zh-CN" dirty="0"/>
              <a:t>values and needs. Asks, “How does this affect those involved?”</a:t>
            </a:r>
          </a:p>
          <a:p>
            <a:r>
              <a:rPr lang="en-US" altLang="zh-CN" dirty="0"/>
              <a:t>What Does It Mean to Flex?</a:t>
            </a:r>
          </a:p>
          <a:p>
            <a:r>
              <a:rPr lang="en-US" altLang="zh-CN" dirty="0"/>
              <a:t>A key to good decision making is that it uses both sensing and intuition to</a:t>
            </a:r>
          </a:p>
          <a:p>
            <a:r>
              <a:rPr lang="en-US" altLang="zh-CN" dirty="0"/>
              <a:t>gather all the pertinent information, and both thinking and feeling to weigh all</a:t>
            </a:r>
          </a:p>
          <a:p>
            <a:r>
              <a:rPr lang="en-US" altLang="zh-CN" dirty="0"/>
              <a:t>the factors involved. When we rely only on our dominant function, we tend to</a:t>
            </a:r>
          </a:p>
          <a:p>
            <a:r>
              <a:rPr lang="en-US" altLang="zh-CN" dirty="0"/>
              <a:t>miss things and make poorer decisions.</a:t>
            </a:r>
          </a:p>
          <a:p>
            <a:r>
              <a:rPr lang="en-US" altLang="zh-CN" dirty="0"/>
              <a:t>To flex means to ask yourself the questions of the other three functions, as well</a:t>
            </a:r>
          </a:p>
          <a:p>
            <a:r>
              <a:rPr lang="en-US" altLang="zh-CN" dirty="0"/>
              <a:t>as the questions of your dominant function that naturally occur to you. Although</a:t>
            </a:r>
          </a:p>
          <a:p>
            <a:r>
              <a:rPr lang="en-US" altLang="zh-CN" dirty="0"/>
              <a:t>this process may feel awkward at first, it will lead to decisions that are more</a:t>
            </a:r>
          </a:p>
          <a:p>
            <a:r>
              <a:rPr lang="en-US" altLang="zh-CN" dirty="0"/>
              <a:t>sound.</a:t>
            </a:r>
          </a:p>
        </p:txBody>
      </p:sp>
    </p:spTree>
    <p:extLst>
      <p:ext uri="{BB962C8B-B14F-4D97-AF65-F5344CB8AC3E}">
        <p14:creationId xmlns:p14="http://schemas.microsoft.com/office/powerpoint/2010/main" val="1440416437"/>
      </p:ext>
    </p:extLst>
  </p:cSld>
  <p:clrMapOvr>
    <a:overrideClrMapping bg1="lt1" tx1="dk1" bg2="lt2" tx2="dk2" accent1="accent1" accent2="accent2" accent3="accent3" accent4="accent4" accent5="accent5" accent6="accent6" hlink="hlink" folHlink="folHlink"/>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DACD8-29DE-4B7F-A0AA-D0B84FE18B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5F9880-74B4-4FB7-8694-038AD293B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2BE6C0-A480-41C5-B7B0-1063E3137870}"/>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65558A67-59A8-4275-899C-D04CA6DA8F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B2C8F-7EBB-4CA0-B770-5CAA9E15E5CB}"/>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926863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7A42-8480-413B-BDE8-07810B25F6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EBEEE4-4173-4D44-B931-99B9A8AE09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C01F4-A141-4C02-8FE0-2F53149D104A}"/>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A00CBBF1-6D1B-4B78-BF7C-14D20F93F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F59246-23AC-49AA-B3A6-760CBD92F1C8}"/>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3067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6920C-D334-4DEE-8795-1B02D0F8A2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9E3E20-E4C1-4AF9-B529-AECCFFBBF4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E72E83-ADED-4414-8F53-7C893F458951}"/>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5C0A62FB-7568-4E2A-81D2-C80F73466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03B02B-7CC8-48F9-8490-E8261881AF60}"/>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221518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DEDDB-1161-4650-9D1D-D59585482B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3E3097-E0A4-40AF-8E67-029CD6E0E6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509CFC-544B-4132-A19C-D6BD5D5A1C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54D015-0104-4FEF-82C7-257341827655}"/>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6" name="Footer Placeholder 5">
            <a:extLst>
              <a:ext uri="{FF2B5EF4-FFF2-40B4-BE49-F238E27FC236}">
                <a16:creationId xmlns:a16="http://schemas.microsoft.com/office/drawing/2014/main" id="{0A6F6504-419C-44B7-97B1-49FC85A2EA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2C14CD-6CAE-455E-BC5D-623EFBC084E0}"/>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1189994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BC82-C090-4865-AB84-0F708FADC2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9244F-8792-4C8E-ACC7-9C83426A71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A9FEE7-B732-463D-AFE8-867640018B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7FD349-76D2-4901-A2F2-574C2B27BF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D236B6-B969-47DC-9E7A-16751E3D3F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D8B7D1-ADF6-46C3-960B-7EBC53830D68}"/>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8" name="Footer Placeholder 7">
            <a:extLst>
              <a:ext uri="{FF2B5EF4-FFF2-40B4-BE49-F238E27FC236}">
                <a16:creationId xmlns:a16="http://schemas.microsoft.com/office/drawing/2014/main" id="{8C0DE92B-F210-4947-8764-1499CA1337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F11A19-3AFE-43F2-B0AF-02A40F6C4651}"/>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4009607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D9E69-687D-4790-8F7B-28E9938AE3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981226-3A09-4602-B1B9-2130B144A51B}"/>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4" name="Footer Placeholder 3">
            <a:extLst>
              <a:ext uri="{FF2B5EF4-FFF2-40B4-BE49-F238E27FC236}">
                <a16:creationId xmlns:a16="http://schemas.microsoft.com/office/drawing/2014/main" id="{CFCF4562-AB40-4577-BCBC-A93550DBF4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DE3C12-2D0D-4A98-B4FC-3D2EE421DBA8}"/>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2955216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450EC7-7CF5-4374-A9D6-38B6B2C479F2}"/>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3" name="Footer Placeholder 2">
            <a:extLst>
              <a:ext uri="{FF2B5EF4-FFF2-40B4-BE49-F238E27FC236}">
                <a16:creationId xmlns:a16="http://schemas.microsoft.com/office/drawing/2014/main" id="{4007D77E-3F45-4B08-A167-40C8434F31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8AFAA9-37C7-4213-B56D-A2851E47A3A9}"/>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2855101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7D766-84A2-4924-9C51-68C8F47594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C48AAB-394E-4F69-8310-916577C15A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F2221B-9B66-4347-9A34-C0FE26ADF7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3B7A9C-0B54-4184-B3B7-0C31AB7CDCBB}"/>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6" name="Footer Placeholder 5">
            <a:extLst>
              <a:ext uri="{FF2B5EF4-FFF2-40B4-BE49-F238E27FC236}">
                <a16:creationId xmlns:a16="http://schemas.microsoft.com/office/drawing/2014/main" id="{A4C3E9E8-519F-424A-8E1C-31EA08A86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68C833-69D9-40D5-8396-036AB2799DFD}"/>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2606259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2F860-C749-44A9-B7CE-46B0AECB21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6FE696-5774-44B4-A7D8-55F2458529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78BC60-F6D3-499C-9FF5-EA6AE689A1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0BF90E-BB48-489E-8175-C0661D5531CE}"/>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6" name="Footer Placeholder 5">
            <a:extLst>
              <a:ext uri="{FF2B5EF4-FFF2-40B4-BE49-F238E27FC236}">
                <a16:creationId xmlns:a16="http://schemas.microsoft.com/office/drawing/2014/main" id="{CD40C14E-3B46-4E38-B4D3-91AF71E2E2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21B70-F04B-4483-AB3C-8A255C62B91B}"/>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420767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B2AA-1897-4418-AA2D-EEEDDA720B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766A43-A483-4DE8-9960-5E3CF35E60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A43001-900A-4C8F-BC0E-C7F575659B08}"/>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CE53E20C-6B60-4EE2-B429-77AA182D2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FED70-B98E-4434-BD5E-BDFEF440F065}"/>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374233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000FEF-8468-4F6A-A0E7-72B443793D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A8345A-F6EB-4D84-BB62-99F9853BE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C27673-C731-4072-800D-00A4B2B5BE8F}"/>
              </a:ext>
            </a:extLst>
          </p:cNvPr>
          <p:cNvSpPr>
            <a:spLocks noGrp="1"/>
          </p:cNvSpPr>
          <p:nvPr>
            <p:ph type="dt" sz="half" idx="10"/>
          </p:nvPr>
        </p:nvSpPr>
        <p:spPr/>
        <p:txBody>
          <a:body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9BBDC86F-49DC-4EED-91C0-41396984C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FB3217-1C31-432D-937A-A00FA89A30F0}"/>
              </a:ext>
            </a:extLst>
          </p:cNvPr>
          <p:cNvSpPr>
            <a:spLocks noGrp="1"/>
          </p:cNvSpPr>
          <p:nvPr>
            <p:ph type="sldNum" sz="quarter" idx="12"/>
          </p:nvPr>
        </p:nvSpPr>
        <p:spPr/>
        <p:txBody>
          <a:bodyPr/>
          <a:lstStyle/>
          <a:p>
            <a:fld id="{F3F92A97-3E4F-4DFD-B524-97049BC9A1D5}" type="slidenum">
              <a:rPr lang="en-GB" smtClean="0"/>
              <a:t>‹#›</a:t>
            </a:fld>
            <a:endParaRPr lang="en-GB"/>
          </a:p>
        </p:txBody>
      </p:sp>
    </p:spTree>
    <p:extLst>
      <p:ext uri="{BB962C8B-B14F-4D97-AF65-F5344CB8AC3E}">
        <p14:creationId xmlns:p14="http://schemas.microsoft.com/office/powerpoint/2010/main" val="2325255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E574B3-3E67-455C-BFD4-DBE7CB210FD1}"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38390960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574B3-3E67-455C-BFD4-DBE7CB210FD1}"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1594615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E574B3-3E67-455C-BFD4-DBE7CB210FD1}"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3348278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E574B3-3E67-455C-BFD4-DBE7CB210FD1}"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19784504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E574B3-3E67-455C-BFD4-DBE7CB210FD1}"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3911919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E574B3-3E67-455C-BFD4-DBE7CB210FD1}"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8885550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574B3-3E67-455C-BFD4-DBE7CB210FD1}"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11634416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E574B3-3E67-455C-BFD4-DBE7CB210FD1}"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39178188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E574B3-3E67-455C-BFD4-DBE7CB210FD1}"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35174209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574B3-3E67-455C-BFD4-DBE7CB210FD1}"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22400115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574B3-3E67-455C-BFD4-DBE7CB210FD1}"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0CCEFC-610E-4BF0-8A70-7BF62D6EE634}" type="slidenum">
              <a:rPr lang="en-GB" smtClean="0"/>
              <a:t>‹#›</a:t>
            </a:fld>
            <a:endParaRPr lang="en-GB"/>
          </a:p>
        </p:txBody>
      </p:sp>
    </p:spTree>
    <p:extLst>
      <p:ext uri="{BB962C8B-B14F-4D97-AF65-F5344CB8AC3E}">
        <p14:creationId xmlns:p14="http://schemas.microsoft.com/office/powerpoint/2010/main" val="23714891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8D7C2581-1D5D-49B1-BBEC-A458CB3A2251}" type="datetime1">
              <a:rPr lang="en-US" altLang="en-US" smtClean="0"/>
              <a:pPr/>
              <a:t>10/17/2019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14776450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BD56D55-E477-42FD-B958-FEE279A6FAD7}" type="datetime1">
              <a:rPr lang="en-GB" smtClean="0"/>
              <a:t>17/10/2019</a:t>
            </a:fld>
            <a:endParaRPr lang="en-GB"/>
          </a:p>
        </p:txBody>
      </p:sp>
      <p:sp>
        <p:nvSpPr>
          <p:cNvPr id="5" name="Footer Placeholder 4"/>
          <p:cNvSpPr>
            <a:spLocks noGrp="1"/>
          </p:cNvSpPr>
          <p:nvPr>
            <p:ph type="ftr" sz="quarter" idx="11"/>
          </p:nvPr>
        </p:nvSpPr>
        <p:spPr/>
        <p:txBody>
          <a:bodyPr/>
          <a:lstStyle/>
          <a:p>
            <a:r>
              <a:rPr lang="en-GB"/>
              <a:t>Jim Sinnott (C) Artemis</a:t>
            </a:r>
          </a:p>
        </p:txBody>
      </p:sp>
      <p:sp>
        <p:nvSpPr>
          <p:cNvPr id="6" name="Slide Number Placeholder 5"/>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18920120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F36025-3ADA-427F-8D40-1FB0013F122E}" type="datetime1">
              <a:rPr lang="en-GB" smtClean="0"/>
              <a:t>17/10/2019</a:t>
            </a:fld>
            <a:endParaRPr lang="en-GB"/>
          </a:p>
        </p:txBody>
      </p:sp>
      <p:sp>
        <p:nvSpPr>
          <p:cNvPr id="5" name="Footer Placeholder 4"/>
          <p:cNvSpPr>
            <a:spLocks noGrp="1"/>
          </p:cNvSpPr>
          <p:nvPr>
            <p:ph type="ftr" sz="quarter" idx="11"/>
          </p:nvPr>
        </p:nvSpPr>
        <p:spPr/>
        <p:txBody>
          <a:bodyPr/>
          <a:lstStyle/>
          <a:p>
            <a:r>
              <a:rPr lang="en-GB"/>
              <a:t>Jim Sinnott (C) Artemis</a:t>
            </a:r>
          </a:p>
        </p:txBody>
      </p:sp>
      <p:sp>
        <p:nvSpPr>
          <p:cNvPr id="6" name="Slide Number Placeholder 5"/>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18095724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BD4FA8-437D-40D9-B86D-2FCECF014D20}" type="datetime1">
              <a:rPr lang="en-GB" smtClean="0"/>
              <a:t>17/10/2019</a:t>
            </a:fld>
            <a:endParaRPr lang="en-GB"/>
          </a:p>
        </p:txBody>
      </p:sp>
      <p:sp>
        <p:nvSpPr>
          <p:cNvPr id="5" name="Footer Placeholder 4"/>
          <p:cNvSpPr>
            <a:spLocks noGrp="1"/>
          </p:cNvSpPr>
          <p:nvPr>
            <p:ph type="ftr" sz="quarter" idx="11"/>
          </p:nvPr>
        </p:nvSpPr>
        <p:spPr/>
        <p:txBody>
          <a:bodyPr/>
          <a:lstStyle/>
          <a:p>
            <a:r>
              <a:rPr lang="en-GB"/>
              <a:t>Jim Sinnott (C) Artemis</a:t>
            </a:r>
          </a:p>
        </p:txBody>
      </p:sp>
      <p:sp>
        <p:nvSpPr>
          <p:cNvPr id="6" name="Slide Number Placeholder 5"/>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2497773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E2620D-1980-4631-97E9-683F23B6008C}" type="datetime1">
              <a:rPr lang="en-GB" smtClean="0"/>
              <a:t>17/10/2019</a:t>
            </a:fld>
            <a:endParaRPr lang="en-GB"/>
          </a:p>
        </p:txBody>
      </p:sp>
      <p:sp>
        <p:nvSpPr>
          <p:cNvPr id="6" name="Footer Placeholder 5"/>
          <p:cNvSpPr>
            <a:spLocks noGrp="1"/>
          </p:cNvSpPr>
          <p:nvPr>
            <p:ph type="ftr" sz="quarter" idx="11"/>
          </p:nvPr>
        </p:nvSpPr>
        <p:spPr/>
        <p:txBody>
          <a:bodyPr/>
          <a:lstStyle/>
          <a:p>
            <a:r>
              <a:rPr lang="en-GB"/>
              <a:t>Jim Sinnott (C) Artemis</a:t>
            </a:r>
          </a:p>
        </p:txBody>
      </p:sp>
      <p:sp>
        <p:nvSpPr>
          <p:cNvPr id="7" name="Slide Number Placeholder 6"/>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7089983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83EFF31-5184-4589-841D-4AC6BCA8008A}" type="datetime1">
              <a:rPr lang="en-GB" smtClean="0"/>
              <a:t>17/10/2019</a:t>
            </a:fld>
            <a:endParaRPr lang="en-GB"/>
          </a:p>
        </p:txBody>
      </p:sp>
      <p:sp>
        <p:nvSpPr>
          <p:cNvPr id="8" name="Footer Placeholder 7"/>
          <p:cNvSpPr>
            <a:spLocks noGrp="1"/>
          </p:cNvSpPr>
          <p:nvPr>
            <p:ph type="ftr" sz="quarter" idx="11"/>
          </p:nvPr>
        </p:nvSpPr>
        <p:spPr/>
        <p:txBody>
          <a:bodyPr/>
          <a:lstStyle/>
          <a:p>
            <a:r>
              <a:rPr lang="en-GB"/>
              <a:t>Jim Sinnott (C) Artemis</a:t>
            </a:r>
          </a:p>
        </p:txBody>
      </p:sp>
      <p:sp>
        <p:nvSpPr>
          <p:cNvPr id="9" name="Slide Number Placeholder 8"/>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9124720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0E45C-97DD-4193-B825-85E1392B99C9}" type="datetime1">
              <a:rPr lang="en-GB" smtClean="0"/>
              <a:t>17/10/2019</a:t>
            </a:fld>
            <a:endParaRPr lang="en-GB"/>
          </a:p>
        </p:txBody>
      </p:sp>
      <p:sp>
        <p:nvSpPr>
          <p:cNvPr id="4" name="Footer Placeholder 3"/>
          <p:cNvSpPr>
            <a:spLocks noGrp="1"/>
          </p:cNvSpPr>
          <p:nvPr>
            <p:ph type="ftr" sz="quarter" idx="11"/>
          </p:nvPr>
        </p:nvSpPr>
        <p:spPr/>
        <p:txBody>
          <a:bodyPr/>
          <a:lstStyle/>
          <a:p>
            <a:r>
              <a:rPr lang="en-GB"/>
              <a:t>Jim Sinnott (C) Artemis</a:t>
            </a:r>
          </a:p>
        </p:txBody>
      </p:sp>
      <p:sp>
        <p:nvSpPr>
          <p:cNvPr id="5" name="Slide Number Placeholder 4"/>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34649990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066010-3CF7-4FA8-B6FB-EA07A910C1A9}" type="datetime1">
              <a:rPr lang="en-GB" smtClean="0"/>
              <a:t>17/10/2019</a:t>
            </a:fld>
            <a:endParaRPr lang="en-GB"/>
          </a:p>
        </p:txBody>
      </p:sp>
      <p:sp>
        <p:nvSpPr>
          <p:cNvPr id="3" name="Footer Placeholder 2"/>
          <p:cNvSpPr>
            <a:spLocks noGrp="1"/>
          </p:cNvSpPr>
          <p:nvPr>
            <p:ph type="ftr" sz="quarter" idx="11"/>
          </p:nvPr>
        </p:nvSpPr>
        <p:spPr/>
        <p:txBody>
          <a:bodyPr/>
          <a:lstStyle/>
          <a:p>
            <a:r>
              <a:rPr lang="en-GB"/>
              <a:t>Jim Sinnott (C) Artemis</a:t>
            </a:r>
          </a:p>
        </p:txBody>
      </p:sp>
      <p:sp>
        <p:nvSpPr>
          <p:cNvPr id="4" name="Slide Number Placeholder 3"/>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34439498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9A2563-5CCA-4DEB-8A92-B92850823FD5}" type="datetime1">
              <a:rPr lang="en-GB" smtClean="0"/>
              <a:t>17/10/2019</a:t>
            </a:fld>
            <a:endParaRPr lang="en-GB"/>
          </a:p>
        </p:txBody>
      </p:sp>
      <p:sp>
        <p:nvSpPr>
          <p:cNvPr id="6" name="Footer Placeholder 5"/>
          <p:cNvSpPr>
            <a:spLocks noGrp="1"/>
          </p:cNvSpPr>
          <p:nvPr>
            <p:ph type="ftr" sz="quarter" idx="11"/>
          </p:nvPr>
        </p:nvSpPr>
        <p:spPr/>
        <p:txBody>
          <a:bodyPr/>
          <a:lstStyle/>
          <a:p>
            <a:r>
              <a:rPr lang="en-GB"/>
              <a:t>Jim Sinnott (C) Artemis</a:t>
            </a:r>
          </a:p>
        </p:txBody>
      </p:sp>
      <p:sp>
        <p:nvSpPr>
          <p:cNvPr id="7" name="Slide Number Placeholder 6"/>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40433051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497399-0E67-44ED-A11D-CEF1C635B807}" type="datetime1">
              <a:rPr lang="en-GB" smtClean="0"/>
              <a:t>17/10/2019</a:t>
            </a:fld>
            <a:endParaRPr lang="en-GB"/>
          </a:p>
        </p:txBody>
      </p:sp>
      <p:sp>
        <p:nvSpPr>
          <p:cNvPr id="6" name="Footer Placeholder 5"/>
          <p:cNvSpPr>
            <a:spLocks noGrp="1"/>
          </p:cNvSpPr>
          <p:nvPr>
            <p:ph type="ftr" sz="quarter" idx="11"/>
          </p:nvPr>
        </p:nvSpPr>
        <p:spPr/>
        <p:txBody>
          <a:bodyPr/>
          <a:lstStyle/>
          <a:p>
            <a:r>
              <a:rPr lang="en-GB"/>
              <a:t>Jim Sinnott (C) Artemis</a:t>
            </a:r>
          </a:p>
        </p:txBody>
      </p:sp>
      <p:sp>
        <p:nvSpPr>
          <p:cNvPr id="7" name="Slide Number Placeholder 6"/>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8664480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EF0FE6-667E-4256-BC72-43DDAD0697C4}" type="datetime1">
              <a:rPr lang="en-GB" smtClean="0"/>
              <a:t>17/10/2019</a:t>
            </a:fld>
            <a:endParaRPr lang="en-GB"/>
          </a:p>
        </p:txBody>
      </p:sp>
      <p:sp>
        <p:nvSpPr>
          <p:cNvPr id="5" name="Footer Placeholder 4"/>
          <p:cNvSpPr>
            <a:spLocks noGrp="1"/>
          </p:cNvSpPr>
          <p:nvPr>
            <p:ph type="ftr" sz="quarter" idx="11"/>
          </p:nvPr>
        </p:nvSpPr>
        <p:spPr/>
        <p:txBody>
          <a:bodyPr/>
          <a:lstStyle/>
          <a:p>
            <a:r>
              <a:rPr lang="en-GB"/>
              <a:t>Jim Sinnott (C) Artemis</a:t>
            </a:r>
          </a:p>
        </p:txBody>
      </p:sp>
      <p:sp>
        <p:nvSpPr>
          <p:cNvPr id="6" name="Slide Number Placeholder 5"/>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20636252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037E94F-0691-4B51-8BAF-16EDEA0EC961}" type="datetime1">
              <a:rPr lang="en-GB" smtClean="0"/>
              <a:t>17/10/2019</a:t>
            </a:fld>
            <a:endParaRPr lang="en-GB"/>
          </a:p>
        </p:txBody>
      </p:sp>
      <p:sp>
        <p:nvSpPr>
          <p:cNvPr id="5" name="Footer Placeholder 4"/>
          <p:cNvSpPr>
            <a:spLocks noGrp="1"/>
          </p:cNvSpPr>
          <p:nvPr>
            <p:ph type="ftr" sz="quarter" idx="11"/>
          </p:nvPr>
        </p:nvSpPr>
        <p:spPr/>
        <p:txBody>
          <a:bodyPr/>
          <a:lstStyle/>
          <a:p>
            <a:r>
              <a:rPr lang="en-GB"/>
              <a:t>Jim Sinnott (C) Artemis</a:t>
            </a:r>
          </a:p>
        </p:txBody>
      </p:sp>
      <p:sp>
        <p:nvSpPr>
          <p:cNvPr id="6" name="Slide Number Placeholder 5"/>
          <p:cNvSpPr>
            <a:spLocks noGrp="1"/>
          </p:cNvSpPr>
          <p:nvPr>
            <p:ph type="sldNum" sz="quarter" idx="12"/>
          </p:nvPr>
        </p:nvSpPr>
        <p:spPr/>
        <p:txBody>
          <a:bodyPr/>
          <a:lstStyle/>
          <a:p>
            <a:fld id="{55713535-1751-49AB-AF67-6F4475356E3F}" type="slidenum">
              <a:rPr lang="en-GB" smtClean="0"/>
              <a:t>‹#›</a:t>
            </a:fld>
            <a:endParaRPr lang="en-GB"/>
          </a:p>
        </p:txBody>
      </p:sp>
    </p:spTree>
    <p:extLst>
      <p:ext uri="{BB962C8B-B14F-4D97-AF65-F5344CB8AC3E}">
        <p14:creationId xmlns:p14="http://schemas.microsoft.com/office/powerpoint/2010/main" val="369973084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7B9C2F23-275D-42F3-8780-6D95F43B68BA}" type="datetime1">
              <a:rPr lang="en-GB" altLang="en-US" smtClean="0"/>
              <a:t>17/10/2019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8488297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609600" y="6245225"/>
            <a:ext cx="2844800" cy="476250"/>
          </a:xfrm>
        </p:spPr>
        <p:txBody>
          <a:bodyPr/>
          <a:lstStyle>
            <a:lvl1pPr>
              <a:defRPr/>
            </a:lvl1pPr>
          </a:lstStyle>
          <a:p>
            <a:fld id="{22001B2B-0C97-4452-B0A1-406F1E0E6E59}" type="datetime1">
              <a:rPr lang="en-GB" altLang="en-US" smtClean="0"/>
              <a:t>17/10/2019</a:t>
            </a:fld>
            <a:endParaRPr lang="en-GB" altLang="en-US"/>
          </a:p>
        </p:txBody>
      </p:sp>
      <p:sp>
        <p:nvSpPr>
          <p:cNvPr id="8" name="Footer Placeholder 7"/>
          <p:cNvSpPr>
            <a:spLocks noGrp="1"/>
          </p:cNvSpPr>
          <p:nvPr>
            <p:ph type="ftr" sz="quarter" idx="11"/>
          </p:nvPr>
        </p:nvSpPr>
        <p:spPr>
          <a:xfrm>
            <a:off x="4165600" y="6245225"/>
            <a:ext cx="3860800" cy="476250"/>
          </a:xfrm>
        </p:spPr>
        <p:txBody>
          <a:bodyPr/>
          <a:lstStyle>
            <a:lvl1pPr>
              <a:defRPr/>
            </a:lvl1pPr>
          </a:lstStyle>
          <a:p>
            <a:r>
              <a:rPr lang="en-GB" altLang="en-US"/>
              <a:t>Jim Sinnott (C) Artemis</a:t>
            </a:r>
          </a:p>
        </p:txBody>
      </p:sp>
      <p:sp>
        <p:nvSpPr>
          <p:cNvPr id="9" name="Slide Number Placeholder 8"/>
          <p:cNvSpPr>
            <a:spLocks noGrp="1"/>
          </p:cNvSpPr>
          <p:nvPr>
            <p:ph type="sldNum" sz="quarter" idx="12"/>
          </p:nvPr>
        </p:nvSpPr>
        <p:spPr>
          <a:xfrm>
            <a:off x="8737600" y="6245225"/>
            <a:ext cx="2844800" cy="476250"/>
          </a:xfrm>
        </p:spPr>
        <p:txBody>
          <a:bodyPr/>
          <a:lstStyle>
            <a:lvl1pPr>
              <a:defRPr/>
            </a:lvl1pPr>
          </a:lstStyle>
          <a:p>
            <a:fld id="{12ABB0B9-23BB-4393-9B48-024939813655}" type="slidenum">
              <a:rPr lang="en-GB" altLang="en-US"/>
              <a:pPr/>
              <a:t>‹#›</a:t>
            </a:fld>
            <a:endParaRPr lang="en-GB" altLang="en-US"/>
          </a:p>
        </p:txBody>
      </p:sp>
    </p:spTree>
    <p:extLst>
      <p:ext uri="{BB962C8B-B14F-4D97-AF65-F5344CB8AC3E}">
        <p14:creationId xmlns:p14="http://schemas.microsoft.com/office/powerpoint/2010/main" val="18527408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fld id="{30C2E3C9-99B2-43A2-A76E-D6D48AAFC5C6}" type="datetime1">
              <a:rPr lang="en-GB" altLang="en-US" smtClean="0"/>
              <a:t>17/10/2019</a:t>
            </a:fld>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r>
              <a:rPr lang="en-GB" altLang="en-US"/>
              <a:t>Jim Sinnott (C) Artemis</a:t>
            </a:r>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4085BBE3-597D-42D0-9CE1-6074058EE568}" type="slidenum">
              <a:rPr lang="en-GB" altLang="en-US"/>
              <a:pPr/>
              <a:t>‹#›</a:t>
            </a:fld>
            <a:endParaRPr lang="en-GB" altLang="en-US"/>
          </a:p>
        </p:txBody>
      </p:sp>
    </p:spTree>
    <p:extLst>
      <p:ext uri="{BB962C8B-B14F-4D97-AF65-F5344CB8AC3E}">
        <p14:creationId xmlns:p14="http://schemas.microsoft.com/office/powerpoint/2010/main" val="36949541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669214-859C-4852-8ABE-0EADA8FE333C}"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E3E14-0C6C-4278-A882-4AA64619E19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21466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69214-859C-4852-8ABE-0EADA8FE333C}"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39328846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669214-859C-4852-8ABE-0EADA8FE333C}"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E3E14-0C6C-4278-A882-4AA64619E19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7046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669214-859C-4852-8ABE-0EADA8FE333C}"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1633184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669214-859C-4852-8ABE-0EADA8FE333C}"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19760872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669214-859C-4852-8ABE-0EADA8FE333C}"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25269989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669214-859C-4852-8ABE-0EADA8FE333C}"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2540931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5669214-859C-4852-8ABE-0EADA8FE333C}"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19130051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5669214-859C-4852-8ABE-0EADA8FE333C}"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E3E14-0C6C-4278-A882-4AA64619E199}"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463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69214-859C-4852-8ABE-0EADA8FE333C}"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E3E14-0C6C-4278-A882-4AA64619E199}" type="slidenum">
              <a:rPr lang="en-GB" smtClean="0"/>
              <a:t>‹#›</a:t>
            </a:fld>
            <a:endParaRPr lang="en-GB"/>
          </a:p>
        </p:txBody>
      </p:sp>
    </p:spTree>
    <p:extLst>
      <p:ext uri="{BB962C8B-B14F-4D97-AF65-F5344CB8AC3E}">
        <p14:creationId xmlns:p14="http://schemas.microsoft.com/office/powerpoint/2010/main" val="36402439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669214-859C-4852-8ABE-0EADA8FE333C}"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E3E14-0C6C-4278-A882-4AA64619E199}"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63974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4E55298-46C4-4CC3-A7D3-324F3301963F}"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3285960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623E008-C8A6-45E9-8C87-14D9E3551325}"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9326410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F4221C-9AB0-4E40-A552-72A9904A41B3}"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17421679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A6EEFE-2D07-4994-B24C-28A4F0BE32F7}"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41785758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71A02C-4FAF-4D89-91C6-60451EE16452}" type="datetime1">
              <a:rPr lang="en-GB" smtClean="0"/>
              <a:t>17/10/2019</a:t>
            </a:fld>
            <a:endParaRPr lang="en-GB"/>
          </a:p>
        </p:txBody>
      </p:sp>
      <p:sp>
        <p:nvSpPr>
          <p:cNvPr id="8" name="Footer Placeholder 7"/>
          <p:cNvSpPr>
            <a:spLocks noGrp="1"/>
          </p:cNvSpPr>
          <p:nvPr>
            <p:ph type="ftr" sz="quarter" idx="11"/>
          </p:nvPr>
        </p:nvSpPr>
        <p:spPr/>
        <p:txBody>
          <a:bodyPr/>
          <a:lstStyle/>
          <a:p>
            <a:r>
              <a:rPr lang="en-GB"/>
              <a:t>(c) Artemis</a:t>
            </a:r>
          </a:p>
        </p:txBody>
      </p:sp>
      <p:sp>
        <p:nvSpPr>
          <p:cNvPr id="9" name="Slide Number Placeholder 8"/>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47518499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7E297B-D370-416F-B87E-372298ADF18A}" type="datetime1">
              <a:rPr lang="en-GB" smtClean="0"/>
              <a:t>17/10/2019</a:t>
            </a:fld>
            <a:endParaRPr lang="en-GB"/>
          </a:p>
        </p:txBody>
      </p:sp>
      <p:sp>
        <p:nvSpPr>
          <p:cNvPr id="4" name="Footer Placeholder 3"/>
          <p:cNvSpPr>
            <a:spLocks noGrp="1"/>
          </p:cNvSpPr>
          <p:nvPr>
            <p:ph type="ftr" sz="quarter" idx="11"/>
          </p:nvPr>
        </p:nvSpPr>
        <p:spPr/>
        <p:txBody>
          <a:bodyPr/>
          <a:lstStyle/>
          <a:p>
            <a:r>
              <a:rPr lang="en-GB"/>
              <a:t>(c) Artemis</a:t>
            </a:r>
          </a:p>
        </p:txBody>
      </p:sp>
      <p:sp>
        <p:nvSpPr>
          <p:cNvPr id="5" name="Slide Number Placeholder 4"/>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268210286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7C7752-D916-4CBE-8822-2274654F4B25}" type="datetime1">
              <a:rPr lang="en-GB" smtClean="0"/>
              <a:t>17/10/2019</a:t>
            </a:fld>
            <a:endParaRPr lang="en-GB"/>
          </a:p>
        </p:txBody>
      </p:sp>
      <p:sp>
        <p:nvSpPr>
          <p:cNvPr id="3" name="Footer Placeholder 2"/>
          <p:cNvSpPr>
            <a:spLocks noGrp="1"/>
          </p:cNvSpPr>
          <p:nvPr>
            <p:ph type="ftr" sz="quarter" idx="11"/>
          </p:nvPr>
        </p:nvSpPr>
        <p:spPr/>
        <p:txBody>
          <a:bodyPr/>
          <a:lstStyle/>
          <a:p>
            <a:r>
              <a:rPr lang="en-GB"/>
              <a:t>(c) Artemis</a:t>
            </a:r>
          </a:p>
        </p:txBody>
      </p:sp>
      <p:sp>
        <p:nvSpPr>
          <p:cNvPr id="4" name="Slide Number Placeholder 3"/>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341201324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A6D69FD-6DA8-4F7F-8BF5-A3FF79A3E8FE}"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81238155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6AFC94C-8ADC-4165-818D-8D2C6474D38A}"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11751613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529C87-FB3F-43AF-970F-95EA5AC69A79}"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16491322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CB6006-9436-4E73-AEC5-16B88E647DFA}"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BAFBD4D6-43BA-4083-B446-0A917B16E3B2}" type="slidenum">
              <a:rPr lang="en-GB" smtClean="0"/>
              <a:t>‹#›</a:t>
            </a:fld>
            <a:endParaRPr lang="en-GB"/>
          </a:p>
        </p:txBody>
      </p:sp>
    </p:spTree>
    <p:extLst>
      <p:ext uri="{BB962C8B-B14F-4D97-AF65-F5344CB8AC3E}">
        <p14:creationId xmlns:p14="http://schemas.microsoft.com/office/powerpoint/2010/main" val="7345054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114800"/>
            <a:ext cx="5080000"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248400"/>
            <a:ext cx="2540000" cy="457200"/>
          </a:xfrm>
        </p:spPr>
        <p:txBody>
          <a:bodyPr/>
          <a:lstStyle>
            <a:lvl1pPr>
              <a:defRPr/>
            </a:lvl1pPr>
          </a:lstStyle>
          <a:p>
            <a:fld id="{B2BFBEF5-59E1-4B54-A589-B9B085D04A7D}" type="datetime1">
              <a:rPr lang="en-GB" altLang="en-US" smtClean="0"/>
              <a:t>17/10/2019</a:t>
            </a:fld>
            <a:endParaRPr lang="en-GB" altLang="en-US"/>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r>
              <a:rPr lang="en-GB" altLang="en-US"/>
              <a:t>(c) Artemis</a:t>
            </a:r>
          </a:p>
        </p:txBody>
      </p:sp>
      <p:sp>
        <p:nvSpPr>
          <p:cNvPr id="8" name="Slide Number Placeholder 7"/>
          <p:cNvSpPr>
            <a:spLocks noGrp="1"/>
          </p:cNvSpPr>
          <p:nvPr>
            <p:ph type="sldNum" sz="quarter" idx="12"/>
          </p:nvPr>
        </p:nvSpPr>
        <p:spPr>
          <a:xfrm>
            <a:off x="8737600" y="6248400"/>
            <a:ext cx="2540000" cy="457200"/>
          </a:xfrm>
        </p:spPr>
        <p:txBody>
          <a:bodyPr/>
          <a:lstStyle>
            <a:lvl1pPr>
              <a:defRPr/>
            </a:lvl1pPr>
          </a:lstStyle>
          <a:p>
            <a:fld id="{6B9B7159-297B-4662-AC46-8B5243B55778}" type="slidenum">
              <a:rPr lang="en-GB" altLang="en-US"/>
              <a:pPr/>
              <a:t>‹#›</a:t>
            </a:fld>
            <a:endParaRPr lang="en-GB" altLang="en-US"/>
          </a:p>
        </p:txBody>
      </p:sp>
    </p:spTree>
    <p:extLst>
      <p:ext uri="{BB962C8B-B14F-4D97-AF65-F5344CB8AC3E}">
        <p14:creationId xmlns:p14="http://schemas.microsoft.com/office/powerpoint/2010/main" val="27026242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248400"/>
            <a:ext cx="2540000" cy="457200"/>
          </a:xfrm>
        </p:spPr>
        <p:txBody>
          <a:bodyPr/>
          <a:lstStyle>
            <a:lvl1pPr>
              <a:defRPr/>
            </a:lvl1pPr>
          </a:lstStyle>
          <a:p>
            <a:fld id="{CC5B9088-FDFF-4878-B7B9-7BB953CFFC46}" type="datetime1">
              <a:rPr lang="en-GB" altLang="en-US" smtClean="0"/>
              <a:t>17/10/2019</a:t>
            </a:fld>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r>
              <a:rPr lang="en-GB" altLang="en-US"/>
              <a:t>(c) Artemis</a:t>
            </a:r>
          </a:p>
        </p:txBody>
      </p:sp>
      <p:sp>
        <p:nvSpPr>
          <p:cNvPr id="7" name="Slide Number Placeholder 6"/>
          <p:cNvSpPr>
            <a:spLocks noGrp="1"/>
          </p:cNvSpPr>
          <p:nvPr>
            <p:ph type="sldNum" sz="quarter" idx="12"/>
          </p:nvPr>
        </p:nvSpPr>
        <p:spPr>
          <a:xfrm>
            <a:off x="8737600" y="6248400"/>
            <a:ext cx="2540000" cy="457200"/>
          </a:xfrm>
        </p:spPr>
        <p:txBody>
          <a:bodyPr/>
          <a:lstStyle>
            <a:lvl1pPr>
              <a:defRPr/>
            </a:lvl1pPr>
          </a:lstStyle>
          <a:p>
            <a:fld id="{8F5ED0E7-389D-450C-8F32-BD170C0E14E6}" type="slidenum">
              <a:rPr lang="en-GB" altLang="en-US"/>
              <a:pPr/>
              <a:t>‹#›</a:t>
            </a:fld>
            <a:endParaRPr lang="en-GB" altLang="en-US"/>
          </a:p>
        </p:txBody>
      </p:sp>
    </p:spTree>
    <p:extLst>
      <p:ext uri="{BB962C8B-B14F-4D97-AF65-F5344CB8AC3E}">
        <p14:creationId xmlns:p14="http://schemas.microsoft.com/office/powerpoint/2010/main" val="1532436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788B16-BB3E-4269-B451-39B5F14DEFF4}" type="datetime1">
              <a:rPr lang="en-GB" smtClean="0"/>
              <a:pPr/>
              <a:t>17/10/2019</a:t>
            </a:fld>
            <a:endParaRPr lang="en-GB"/>
          </a:p>
        </p:txBody>
      </p:sp>
      <p:sp>
        <p:nvSpPr>
          <p:cNvPr id="5" name="Footer Placeholder 4"/>
          <p:cNvSpPr>
            <a:spLocks noGrp="1"/>
          </p:cNvSpPr>
          <p:nvPr>
            <p:ph type="ftr" sz="quarter" idx="11"/>
          </p:nvPr>
        </p:nvSpPr>
        <p:spPr/>
        <p:txBody>
          <a:bodyPr/>
          <a:lstStyle/>
          <a:p>
            <a:r>
              <a:rPr lang="sv-SE"/>
              <a:t>Jim Sinnott       (C) Artemis 2014</a:t>
            </a:r>
            <a:endParaRPr lang="en-GB"/>
          </a:p>
        </p:txBody>
      </p:sp>
      <p:sp>
        <p:nvSpPr>
          <p:cNvPr id="6" name="Slide Number Placeholder 5"/>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281756988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7AF1B8-8104-4622-8C8F-9C6D29CB8618}" type="datetime1">
              <a:rPr lang="en-GB" smtClean="0"/>
              <a:pPr/>
              <a:t>17/10/2019</a:t>
            </a:fld>
            <a:endParaRPr lang="en-GB"/>
          </a:p>
        </p:txBody>
      </p:sp>
      <p:sp>
        <p:nvSpPr>
          <p:cNvPr id="5" name="Footer Placeholder 4"/>
          <p:cNvSpPr>
            <a:spLocks noGrp="1"/>
          </p:cNvSpPr>
          <p:nvPr>
            <p:ph type="ftr" sz="quarter" idx="11"/>
          </p:nvPr>
        </p:nvSpPr>
        <p:spPr/>
        <p:txBody>
          <a:bodyPr/>
          <a:lstStyle/>
          <a:p>
            <a:r>
              <a:rPr lang="sv-SE"/>
              <a:t>Jim Sinnott       (C) Artemis 2014</a:t>
            </a:r>
            <a:endParaRPr lang="en-GB"/>
          </a:p>
        </p:txBody>
      </p:sp>
      <p:sp>
        <p:nvSpPr>
          <p:cNvPr id="6" name="Slide Number Placeholder 5"/>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206356822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D4CF16-2E21-4DF1-A9B0-5FD24876D65B}" type="datetime1">
              <a:rPr lang="en-GB" smtClean="0"/>
              <a:pPr/>
              <a:t>17/10/2019</a:t>
            </a:fld>
            <a:endParaRPr lang="en-GB"/>
          </a:p>
        </p:txBody>
      </p:sp>
      <p:sp>
        <p:nvSpPr>
          <p:cNvPr id="5" name="Footer Placeholder 4"/>
          <p:cNvSpPr>
            <a:spLocks noGrp="1"/>
          </p:cNvSpPr>
          <p:nvPr>
            <p:ph type="ftr" sz="quarter" idx="11"/>
          </p:nvPr>
        </p:nvSpPr>
        <p:spPr/>
        <p:txBody>
          <a:bodyPr/>
          <a:lstStyle/>
          <a:p>
            <a:r>
              <a:rPr lang="sv-SE"/>
              <a:t>Jim Sinnott       (C) Artemis 2014</a:t>
            </a:r>
            <a:endParaRPr lang="en-GB"/>
          </a:p>
        </p:txBody>
      </p:sp>
      <p:sp>
        <p:nvSpPr>
          <p:cNvPr id="6" name="Slide Number Placeholder 5"/>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3312988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ED1CD9-8488-445C-8E99-B7DE4117E2B6}" type="datetime1">
              <a:rPr lang="en-GB" smtClean="0"/>
              <a:pPr/>
              <a:t>17/10/2019</a:t>
            </a:fld>
            <a:endParaRPr lang="en-GB"/>
          </a:p>
        </p:txBody>
      </p:sp>
      <p:sp>
        <p:nvSpPr>
          <p:cNvPr id="6" name="Footer Placeholder 5"/>
          <p:cNvSpPr>
            <a:spLocks noGrp="1"/>
          </p:cNvSpPr>
          <p:nvPr>
            <p:ph type="ftr" sz="quarter" idx="11"/>
          </p:nvPr>
        </p:nvSpPr>
        <p:spPr/>
        <p:txBody>
          <a:bodyPr/>
          <a:lstStyle/>
          <a:p>
            <a:r>
              <a:rPr lang="sv-SE"/>
              <a:t>Jim Sinnott       (C) Artemis 2014</a:t>
            </a:r>
            <a:endParaRPr lang="en-GB"/>
          </a:p>
        </p:txBody>
      </p:sp>
      <p:sp>
        <p:nvSpPr>
          <p:cNvPr id="7" name="Slide Number Placeholder 6"/>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34700815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BCA2309-C128-411B-A7B9-D88A22989026}" type="datetime1">
              <a:rPr lang="en-GB" smtClean="0"/>
              <a:pPr/>
              <a:t>17/10/2019</a:t>
            </a:fld>
            <a:endParaRPr lang="en-GB"/>
          </a:p>
        </p:txBody>
      </p:sp>
      <p:sp>
        <p:nvSpPr>
          <p:cNvPr id="8" name="Footer Placeholder 7"/>
          <p:cNvSpPr>
            <a:spLocks noGrp="1"/>
          </p:cNvSpPr>
          <p:nvPr>
            <p:ph type="ftr" sz="quarter" idx="11"/>
          </p:nvPr>
        </p:nvSpPr>
        <p:spPr/>
        <p:txBody>
          <a:bodyPr/>
          <a:lstStyle/>
          <a:p>
            <a:r>
              <a:rPr lang="sv-SE"/>
              <a:t>Jim Sinnott       (C) Artemis 2014</a:t>
            </a:r>
            <a:endParaRPr lang="en-GB"/>
          </a:p>
        </p:txBody>
      </p:sp>
      <p:sp>
        <p:nvSpPr>
          <p:cNvPr id="9" name="Slide Number Placeholder 8"/>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387202868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53645D4-49D5-4EFD-AA81-4CFE6A398EF1}" type="datetime1">
              <a:rPr lang="en-GB" smtClean="0"/>
              <a:pPr/>
              <a:t>17/10/2019</a:t>
            </a:fld>
            <a:endParaRPr lang="en-GB"/>
          </a:p>
        </p:txBody>
      </p:sp>
      <p:sp>
        <p:nvSpPr>
          <p:cNvPr id="4" name="Footer Placeholder 3"/>
          <p:cNvSpPr>
            <a:spLocks noGrp="1"/>
          </p:cNvSpPr>
          <p:nvPr>
            <p:ph type="ftr" sz="quarter" idx="11"/>
          </p:nvPr>
        </p:nvSpPr>
        <p:spPr/>
        <p:txBody>
          <a:bodyPr/>
          <a:lstStyle/>
          <a:p>
            <a:r>
              <a:rPr lang="sv-SE"/>
              <a:t>Jim Sinnott       (C) Artemis 2014</a:t>
            </a:r>
            <a:endParaRPr lang="en-GB"/>
          </a:p>
        </p:txBody>
      </p:sp>
      <p:sp>
        <p:nvSpPr>
          <p:cNvPr id="5" name="Slide Number Placeholder 4"/>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37438545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4DDC4A-F286-4C96-9D13-BB4324F380F0}" type="datetime1">
              <a:rPr lang="en-GB" smtClean="0"/>
              <a:pPr/>
              <a:t>17/10/2019</a:t>
            </a:fld>
            <a:endParaRPr lang="en-GB"/>
          </a:p>
        </p:txBody>
      </p:sp>
      <p:sp>
        <p:nvSpPr>
          <p:cNvPr id="3" name="Footer Placeholder 2"/>
          <p:cNvSpPr>
            <a:spLocks noGrp="1"/>
          </p:cNvSpPr>
          <p:nvPr>
            <p:ph type="ftr" sz="quarter" idx="11"/>
          </p:nvPr>
        </p:nvSpPr>
        <p:spPr/>
        <p:txBody>
          <a:bodyPr/>
          <a:lstStyle/>
          <a:p>
            <a:r>
              <a:rPr lang="sv-SE"/>
              <a:t>Jim Sinnott       (C) Artemis 2014</a:t>
            </a:r>
            <a:endParaRPr lang="en-GB"/>
          </a:p>
        </p:txBody>
      </p:sp>
      <p:sp>
        <p:nvSpPr>
          <p:cNvPr id="4" name="Slide Number Placeholder 3"/>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307253224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729873-045D-416E-B96F-443788444437}" type="datetime1">
              <a:rPr lang="en-GB" smtClean="0"/>
              <a:pPr/>
              <a:t>17/10/2019</a:t>
            </a:fld>
            <a:endParaRPr lang="en-GB"/>
          </a:p>
        </p:txBody>
      </p:sp>
      <p:sp>
        <p:nvSpPr>
          <p:cNvPr id="6" name="Footer Placeholder 5"/>
          <p:cNvSpPr>
            <a:spLocks noGrp="1"/>
          </p:cNvSpPr>
          <p:nvPr>
            <p:ph type="ftr" sz="quarter" idx="11"/>
          </p:nvPr>
        </p:nvSpPr>
        <p:spPr/>
        <p:txBody>
          <a:bodyPr/>
          <a:lstStyle/>
          <a:p>
            <a:r>
              <a:rPr lang="sv-SE"/>
              <a:t>Jim Sinnott       (C) Artemis 2014</a:t>
            </a:r>
            <a:endParaRPr lang="en-GB"/>
          </a:p>
        </p:txBody>
      </p:sp>
      <p:sp>
        <p:nvSpPr>
          <p:cNvPr id="7" name="Slide Number Placeholder 6"/>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237395429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7F120F-70CE-4557-BD08-1D7EDA607510}" type="datetime1">
              <a:rPr lang="en-GB" smtClean="0"/>
              <a:pPr/>
              <a:t>17/10/2019</a:t>
            </a:fld>
            <a:endParaRPr lang="en-GB"/>
          </a:p>
        </p:txBody>
      </p:sp>
      <p:sp>
        <p:nvSpPr>
          <p:cNvPr id="6" name="Footer Placeholder 5"/>
          <p:cNvSpPr>
            <a:spLocks noGrp="1"/>
          </p:cNvSpPr>
          <p:nvPr>
            <p:ph type="ftr" sz="quarter" idx="11"/>
          </p:nvPr>
        </p:nvSpPr>
        <p:spPr/>
        <p:txBody>
          <a:bodyPr/>
          <a:lstStyle/>
          <a:p>
            <a:r>
              <a:rPr lang="sv-SE"/>
              <a:t>Jim Sinnott       (C) Artemis 2014</a:t>
            </a:r>
            <a:endParaRPr lang="en-GB"/>
          </a:p>
        </p:txBody>
      </p:sp>
      <p:sp>
        <p:nvSpPr>
          <p:cNvPr id="7" name="Slide Number Placeholder 6"/>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263117730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486C71-B52C-4549-BB07-DC27406A8891}" type="datetime1">
              <a:rPr lang="en-GB" smtClean="0"/>
              <a:pPr/>
              <a:t>17/10/2019</a:t>
            </a:fld>
            <a:endParaRPr lang="en-GB"/>
          </a:p>
        </p:txBody>
      </p:sp>
      <p:sp>
        <p:nvSpPr>
          <p:cNvPr id="5" name="Footer Placeholder 4"/>
          <p:cNvSpPr>
            <a:spLocks noGrp="1"/>
          </p:cNvSpPr>
          <p:nvPr>
            <p:ph type="ftr" sz="quarter" idx="11"/>
          </p:nvPr>
        </p:nvSpPr>
        <p:spPr/>
        <p:txBody>
          <a:bodyPr/>
          <a:lstStyle/>
          <a:p>
            <a:r>
              <a:rPr lang="sv-SE"/>
              <a:t>Jim Sinnott       (C) Artemis 2014</a:t>
            </a:r>
            <a:endParaRPr lang="en-GB"/>
          </a:p>
        </p:txBody>
      </p:sp>
      <p:sp>
        <p:nvSpPr>
          <p:cNvPr id="6" name="Slide Number Placeholder 5"/>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426748585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43F236-24C2-46DC-B7B7-3577E6FCD496}" type="datetime1">
              <a:rPr lang="en-GB" smtClean="0"/>
              <a:pPr/>
              <a:t>17/10/2019</a:t>
            </a:fld>
            <a:endParaRPr lang="en-GB"/>
          </a:p>
        </p:txBody>
      </p:sp>
      <p:sp>
        <p:nvSpPr>
          <p:cNvPr id="5" name="Footer Placeholder 4"/>
          <p:cNvSpPr>
            <a:spLocks noGrp="1"/>
          </p:cNvSpPr>
          <p:nvPr>
            <p:ph type="ftr" sz="quarter" idx="11"/>
          </p:nvPr>
        </p:nvSpPr>
        <p:spPr/>
        <p:txBody>
          <a:bodyPr/>
          <a:lstStyle/>
          <a:p>
            <a:r>
              <a:rPr lang="sv-SE"/>
              <a:t>Jim Sinnott       (C) Artemis 2014</a:t>
            </a:r>
            <a:endParaRPr lang="en-GB"/>
          </a:p>
        </p:txBody>
      </p:sp>
      <p:sp>
        <p:nvSpPr>
          <p:cNvPr id="6" name="Slide Number Placeholder 5"/>
          <p:cNvSpPr>
            <a:spLocks noGrp="1"/>
          </p:cNvSpPr>
          <p:nvPr>
            <p:ph type="sldNum" sz="quarter" idx="12"/>
          </p:nvPr>
        </p:nvSpPr>
        <p:spPr/>
        <p:txBody>
          <a:bodyPr/>
          <a:lstStyle/>
          <a:p>
            <a:fld id="{2A4CEA0A-ECAE-42DA-BCFB-F3E695499EEC}" type="slidenum">
              <a:rPr lang="en-GB" smtClean="0"/>
              <a:pPr/>
              <a:t>‹#›</a:t>
            </a:fld>
            <a:endParaRPr lang="en-GB"/>
          </a:p>
        </p:txBody>
      </p:sp>
    </p:spTree>
    <p:extLst>
      <p:ext uri="{BB962C8B-B14F-4D97-AF65-F5344CB8AC3E}">
        <p14:creationId xmlns:p14="http://schemas.microsoft.com/office/powerpoint/2010/main" val="15187666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954DA-E42D-4456-99EA-37748ACE42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76402D-AD2A-49DD-A024-B85654367F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DA27BD-ACD5-49C2-9C26-835424D07656}"/>
              </a:ext>
            </a:extLst>
          </p:cNvPr>
          <p:cNvSpPr>
            <a:spLocks noGrp="1"/>
          </p:cNvSpPr>
          <p:nvPr>
            <p:ph type="dt" sz="half" idx="10"/>
          </p:nvPr>
        </p:nvSpPr>
        <p:spPr/>
        <p:txBody>
          <a:bodyPr/>
          <a:lstStyle/>
          <a:p>
            <a:fld id="{A86EF62A-606F-42AB-ACE0-747642254B03}" type="datetime1">
              <a:rPr lang="en-GB" smtClean="0"/>
              <a:t>17/10/2019</a:t>
            </a:fld>
            <a:endParaRPr lang="en-GB"/>
          </a:p>
        </p:txBody>
      </p:sp>
      <p:sp>
        <p:nvSpPr>
          <p:cNvPr id="5" name="Footer Placeholder 4">
            <a:extLst>
              <a:ext uri="{FF2B5EF4-FFF2-40B4-BE49-F238E27FC236}">
                <a16:creationId xmlns:a16="http://schemas.microsoft.com/office/drawing/2014/main" id="{2A0174A2-D094-4341-9932-1AC88D02A769}"/>
              </a:ext>
            </a:extLst>
          </p:cNvPr>
          <p:cNvSpPr>
            <a:spLocks noGrp="1"/>
          </p:cNvSpPr>
          <p:nvPr>
            <p:ph type="ftr" sz="quarter" idx="11"/>
          </p:nvPr>
        </p:nvSpPr>
        <p:spPr/>
        <p:txBody>
          <a:body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8B2D6D9C-00EF-403B-9877-244CD68AE8BB}"/>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207404101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DEDC5-B6B8-4AB6-B69A-61B9B938DD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067D56-2551-480C-9C09-D984CED4F5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94EF68-E916-48D6-8510-CB0E91969FCF}"/>
              </a:ext>
            </a:extLst>
          </p:cNvPr>
          <p:cNvSpPr>
            <a:spLocks noGrp="1"/>
          </p:cNvSpPr>
          <p:nvPr>
            <p:ph type="dt" sz="half" idx="10"/>
          </p:nvPr>
        </p:nvSpPr>
        <p:spPr/>
        <p:txBody>
          <a:bodyPr/>
          <a:lstStyle/>
          <a:p>
            <a:fld id="{D585249A-BB4B-4A9B-8210-18BBA81FE076}" type="datetime1">
              <a:rPr lang="en-GB" smtClean="0"/>
              <a:t>17/10/2019</a:t>
            </a:fld>
            <a:endParaRPr lang="en-GB"/>
          </a:p>
        </p:txBody>
      </p:sp>
      <p:sp>
        <p:nvSpPr>
          <p:cNvPr id="5" name="Footer Placeholder 4">
            <a:extLst>
              <a:ext uri="{FF2B5EF4-FFF2-40B4-BE49-F238E27FC236}">
                <a16:creationId xmlns:a16="http://schemas.microsoft.com/office/drawing/2014/main" id="{F6D4BD20-0ACD-4978-A257-4880AF2A12CF}"/>
              </a:ext>
            </a:extLst>
          </p:cNvPr>
          <p:cNvSpPr>
            <a:spLocks noGrp="1"/>
          </p:cNvSpPr>
          <p:nvPr>
            <p:ph type="ftr" sz="quarter" idx="11"/>
          </p:nvPr>
        </p:nvSpPr>
        <p:spPr/>
        <p:txBody>
          <a:body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17AA57AB-F74B-4095-8EC5-ED33FA328316}"/>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5544522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A953-6DCB-47E7-89B3-D9EE62EF42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B4A54D-3B04-4C69-B20B-C45E667698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8716A2-83DD-42B3-9101-417FB83E25C1}"/>
              </a:ext>
            </a:extLst>
          </p:cNvPr>
          <p:cNvSpPr>
            <a:spLocks noGrp="1"/>
          </p:cNvSpPr>
          <p:nvPr>
            <p:ph type="dt" sz="half" idx="10"/>
          </p:nvPr>
        </p:nvSpPr>
        <p:spPr/>
        <p:txBody>
          <a:bodyPr/>
          <a:lstStyle/>
          <a:p>
            <a:fld id="{C1604EFA-F0C5-4585-9129-11792DCD1059}" type="datetime1">
              <a:rPr lang="en-GB" smtClean="0"/>
              <a:t>17/10/2019</a:t>
            </a:fld>
            <a:endParaRPr lang="en-GB"/>
          </a:p>
        </p:txBody>
      </p:sp>
      <p:sp>
        <p:nvSpPr>
          <p:cNvPr id="5" name="Footer Placeholder 4">
            <a:extLst>
              <a:ext uri="{FF2B5EF4-FFF2-40B4-BE49-F238E27FC236}">
                <a16:creationId xmlns:a16="http://schemas.microsoft.com/office/drawing/2014/main" id="{6524C635-9B15-4ED9-AB38-92C62491E0D7}"/>
              </a:ext>
            </a:extLst>
          </p:cNvPr>
          <p:cNvSpPr>
            <a:spLocks noGrp="1"/>
          </p:cNvSpPr>
          <p:nvPr>
            <p:ph type="ftr" sz="quarter" idx="11"/>
          </p:nvPr>
        </p:nvSpPr>
        <p:spPr/>
        <p:txBody>
          <a:body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69F5DEB8-4119-4315-B0A0-CE595CD0D103}"/>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351407031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8178-E51E-42EE-B57B-D9A2D8DD2C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3D3C4B-834E-4D55-BF50-FDBE11FEEA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9D7BA1-0675-4D77-9C92-F03D756B29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8930C-1F48-4817-8AC7-23C7A189A733}"/>
              </a:ext>
            </a:extLst>
          </p:cNvPr>
          <p:cNvSpPr>
            <a:spLocks noGrp="1"/>
          </p:cNvSpPr>
          <p:nvPr>
            <p:ph type="dt" sz="half" idx="10"/>
          </p:nvPr>
        </p:nvSpPr>
        <p:spPr/>
        <p:txBody>
          <a:bodyPr/>
          <a:lstStyle/>
          <a:p>
            <a:fld id="{8361A3D6-D4B3-4B63-8F42-6EE122CF6FC6}" type="datetime1">
              <a:rPr lang="en-GB" smtClean="0"/>
              <a:t>17/10/2019</a:t>
            </a:fld>
            <a:endParaRPr lang="en-GB"/>
          </a:p>
        </p:txBody>
      </p:sp>
      <p:sp>
        <p:nvSpPr>
          <p:cNvPr id="6" name="Footer Placeholder 5">
            <a:extLst>
              <a:ext uri="{FF2B5EF4-FFF2-40B4-BE49-F238E27FC236}">
                <a16:creationId xmlns:a16="http://schemas.microsoft.com/office/drawing/2014/main" id="{C0F9EFBF-93C8-49C1-9800-DB5B5A236474}"/>
              </a:ext>
            </a:extLst>
          </p:cNvPr>
          <p:cNvSpPr>
            <a:spLocks noGrp="1"/>
          </p:cNvSpPr>
          <p:nvPr>
            <p:ph type="ftr" sz="quarter" idx="11"/>
          </p:nvPr>
        </p:nvSpPr>
        <p:spPr/>
        <p:txBody>
          <a:bodyPr/>
          <a:lstStyle/>
          <a:p>
            <a:r>
              <a:rPr lang="en-GB"/>
              <a:t>Unit 1 - Understand the wider context of incident command training</a:t>
            </a:r>
          </a:p>
        </p:txBody>
      </p:sp>
      <p:sp>
        <p:nvSpPr>
          <p:cNvPr id="7" name="Slide Number Placeholder 6">
            <a:extLst>
              <a:ext uri="{FF2B5EF4-FFF2-40B4-BE49-F238E27FC236}">
                <a16:creationId xmlns:a16="http://schemas.microsoft.com/office/drawing/2014/main" id="{E64096B2-5E06-4E8F-BDE4-D04FE1F96DEF}"/>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298404153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B0979-F27B-490C-A450-C4FC7D8019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D364F8-C7ED-45E7-9C86-E2D5EE58D5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F644B-5C00-4F79-92ED-670201CE3F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0037AD-2131-4F24-A7BB-CEF5E9C543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FB3E3-FF4F-49F3-B6A2-76C5CB8B24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4849EC-F3F5-48F5-BB22-1D33CFD32434}"/>
              </a:ext>
            </a:extLst>
          </p:cNvPr>
          <p:cNvSpPr>
            <a:spLocks noGrp="1"/>
          </p:cNvSpPr>
          <p:nvPr>
            <p:ph type="dt" sz="half" idx="10"/>
          </p:nvPr>
        </p:nvSpPr>
        <p:spPr/>
        <p:txBody>
          <a:bodyPr/>
          <a:lstStyle/>
          <a:p>
            <a:fld id="{8E581E9D-08D7-465D-AC9A-C101E4BBCE98}" type="datetime1">
              <a:rPr lang="en-GB" smtClean="0"/>
              <a:t>17/10/2019</a:t>
            </a:fld>
            <a:endParaRPr lang="en-GB"/>
          </a:p>
        </p:txBody>
      </p:sp>
      <p:sp>
        <p:nvSpPr>
          <p:cNvPr id="8" name="Footer Placeholder 7">
            <a:extLst>
              <a:ext uri="{FF2B5EF4-FFF2-40B4-BE49-F238E27FC236}">
                <a16:creationId xmlns:a16="http://schemas.microsoft.com/office/drawing/2014/main" id="{E46B7B63-0584-44D8-85DD-37418295C858}"/>
              </a:ext>
            </a:extLst>
          </p:cNvPr>
          <p:cNvSpPr>
            <a:spLocks noGrp="1"/>
          </p:cNvSpPr>
          <p:nvPr>
            <p:ph type="ftr" sz="quarter" idx="11"/>
          </p:nvPr>
        </p:nvSpPr>
        <p:spPr/>
        <p:txBody>
          <a:bodyPr/>
          <a:lstStyle/>
          <a:p>
            <a:r>
              <a:rPr lang="en-GB"/>
              <a:t>Unit 1 - Understand the wider context of incident command training</a:t>
            </a:r>
          </a:p>
        </p:txBody>
      </p:sp>
      <p:sp>
        <p:nvSpPr>
          <p:cNvPr id="9" name="Slide Number Placeholder 8">
            <a:extLst>
              <a:ext uri="{FF2B5EF4-FFF2-40B4-BE49-F238E27FC236}">
                <a16:creationId xmlns:a16="http://schemas.microsoft.com/office/drawing/2014/main" id="{50883431-E16A-4BD4-8BCA-547FC7886EF5}"/>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99819892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7F7D-F819-4950-849C-552DA631AC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1480AC-F2F7-4F60-AC11-8F0FE056F9D5}"/>
              </a:ext>
            </a:extLst>
          </p:cNvPr>
          <p:cNvSpPr>
            <a:spLocks noGrp="1"/>
          </p:cNvSpPr>
          <p:nvPr>
            <p:ph type="dt" sz="half" idx="10"/>
          </p:nvPr>
        </p:nvSpPr>
        <p:spPr/>
        <p:txBody>
          <a:bodyPr/>
          <a:lstStyle/>
          <a:p>
            <a:fld id="{DDE9F0C9-6282-40A3-883F-5141F11A5BA9}" type="datetime1">
              <a:rPr lang="en-GB" smtClean="0"/>
              <a:t>17/10/2019</a:t>
            </a:fld>
            <a:endParaRPr lang="en-GB"/>
          </a:p>
        </p:txBody>
      </p:sp>
      <p:sp>
        <p:nvSpPr>
          <p:cNvPr id="4" name="Footer Placeholder 3">
            <a:extLst>
              <a:ext uri="{FF2B5EF4-FFF2-40B4-BE49-F238E27FC236}">
                <a16:creationId xmlns:a16="http://schemas.microsoft.com/office/drawing/2014/main" id="{368ECE15-5063-4264-8578-E72F28A454F8}"/>
              </a:ext>
            </a:extLst>
          </p:cNvPr>
          <p:cNvSpPr>
            <a:spLocks noGrp="1"/>
          </p:cNvSpPr>
          <p:nvPr>
            <p:ph type="ftr" sz="quarter" idx="11"/>
          </p:nvPr>
        </p:nvSpPr>
        <p:spPr/>
        <p:txBody>
          <a:bodyPr/>
          <a:lstStyle/>
          <a:p>
            <a:r>
              <a:rPr lang="en-GB"/>
              <a:t>Unit 1 - Understand the wider context of incident command training</a:t>
            </a:r>
          </a:p>
        </p:txBody>
      </p:sp>
      <p:sp>
        <p:nvSpPr>
          <p:cNvPr id="5" name="Slide Number Placeholder 4">
            <a:extLst>
              <a:ext uri="{FF2B5EF4-FFF2-40B4-BE49-F238E27FC236}">
                <a16:creationId xmlns:a16="http://schemas.microsoft.com/office/drawing/2014/main" id="{46293FC4-CB60-4334-BB41-8C920E23126B}"/>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270811013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999856-F5DF-466F-9CDB-E5A027FCDD67}"/>
              </a:ext>
            </a:extLst>
          </p:cNvPr>
          <p:cNvSpPr>
            <a:spLocks noGrp="1"/>
          </p:cNvSpPr>
          <p:nvPr>
            <p:ph type="dt" sz="half" idx="10"/>
          </p:nvPr>
        </p:nvSpPr>
        <p:spPr/>
        <p:txBody>
          <a:bodyPr/>
          <a:lstStyle/>
          <a:p>
            <a:fld id="{413A3A85-7592-44B8-B5B1-12DD769B57F8}" type="datetime1">
              <a:rPr lang="en-GB" smtClean="0"/>
              <a:t>17/10/2019</a:t>
            </a:fld>
            <a:endParaRPr lang="en-GB"/>
          </a:p>
        </p:txBody>
      </p:sp>
      <p:sp>
        <p:nvSpPr>
          <p:cNvPr id="3" name="Footer Placeholder 2">
            <a:extLst>
              <a:ext uri="{FF2B5EF4-FFF2-40B4-BE49-F238E27FC236}">
                <a16:creationId xmlns:a16="http://schemas.microsoft.com/office/drawing/2014/main" id="{F0CFC247-95D0-441B-87A6-AD3EC94D96B0}"/>
              </a:ext>
            </a:extLst>
          </p:cNvPr>
          <p:cNvSpPr>
            <a:spLocks noGrp="1"/>
          </p:cNvSpPr>
          <p:nvPr>
            <p:ph type="ftr" sz="quarter" idx="11"/>
          </p:nvPr>
        </p:nvSpPr>
        <p:spPr/>
        <p:txBody>
          <a:bodyPr/>
          <a:lstStyle/>
          <a:p>
            <a:r>
              <a:rPr lang="en-GB"/>
              <a:t>Unit 1 - Understand the wider context of incident command training</a:t>
            </a:r>
          </a:p>
        </p:txBody>
      </p:sp>
      <p:sp>
        <p:nvSpPr>
          <p:cNvPr id="4" name="Slide Number Placeholder 3">
            <a:extLst>
              <a:ext uri="{FF2B5EF4-FFF2-40B4-BE49-F238E27FC236}">
                <a16:creationId xmlns:a16="http://schemas.microsoft.com/office/drawing/2014/main" id="{1DD77545-3B4D-4BAF-88C5-31CA7563CF11}"/>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177967391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7501-47A0-4D26-9E55-C1E24E5F3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55D0B3-C491-40E3-8AF4-503769CA7C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9179D1-CA55-4F60-AFC7-32BE187F2C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C5268-C7B0-4822-86DD-31E92F225C3A}"/>
              </a:ext>
            </a:extLst>
          </p:cNvPr>
          <p:cNvSpPr>
            <a:spLocks noGrp="1"/>
          </p:cNvSpPr>
          <p:nvPr>
            <p:ph type="dt" sz="half" idx="10"/>
          </p:nvPr>
        </p:nvSpPr>
        <p:spPr/>
        <p:txBody>
          <a:bodyPr/>
          <a:lstStyle/>
          <a:p>
            <a:fld id="{BFD5AD49-C4B1-498E-9DD0-D710F59CBE5A}" type="datetime1">
              <a:rPr lang="en-GB" smtClean="0"/>
              <a:t>17/10/2019</a:t>
            </a:fld>
            <a:endParaRPr lang="en-GB"/>
          </a:p>
        </p:txBody>
      </p:sp>
      <p:sp>
        <p:nvSpPr>
          <p:cNvPr id="6" name="Footer Placeholder 5">
            <a:extLst>
              <a:ext uri="{FF2B5EF4-FFF2-40B4-BE49-F238E27FC236}">
                <a16:creationId xmlns:a16="http://schemas.microsoft.com/office/drawing/2014/main" id="{EF67A174-0231-4928-B1CC-87D86DF9C9B9}"/>
              </a:ext>
            </a:extLst>
          </p:cNvPr>
          <p:cNvSpPr>
            <a:spLocks noGrp="1"/>
          </p:cNvSpPr>
          <p:nvPr>
            <p:ph type="ftr" sz="quarter" idx="11"/>
          </p:nvPr>
        </p:nvSpPr>
        <p:spPr/>
        <p:txBody>
          <a:bodyPr/>
          <a:lstStyle/>
          <a:p>
            <a:r>
              <a:rPr lang="en-GB"/>
              <a:t>Unit 1 - Understand the wider context of incident command training</a:t>
            </a:r>
          </a:p>
        </p:txBody>
      </p:sp>
      <p:sp>
        <p:nvSpPr>
          <p:cNvPr id="7" name="Slide Number Placeholder 6">
            <a:extLst>
              <a:ext uri="{FF2B5EF4-FFF2-40B4-BE49-F238E27FC236}">
                <a16:creationId xmlns:a16="http://schemas.microsoft.com/office/drawing/2014/main" id="{A39A228D-00C9-4345-B16F-67DDCE8A1B04}"/>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218446636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34B40-D34B-4A60-91F1-FD4B47068F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DF702C-86F3-48AE-BBCF-A604561E98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431FF5-6448-46F4-A314-46AA94CB9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9B157A-494A-4007-BE22-B8B2BB1BB9DD}"/>
              </a:ext>
            </a:extLst>
          </p:cNvPr>
          <p:cNvSpPr>
            <a:spLocks noGrp="1"/>
          </p:cNvSpPr>
          <p:nvPr>
            <p:ph type="dt" sz="half" idx="10"/>
          </p:nvPr>
        </p:nvSpPr>
        <p:spPr/>
        <p:txBody>
          <a:bodyPr/>
          <a:lstStyle/>
          <a:p>
            <a:fld id="{D8D9C16C-30FB-40AE-9C8E-9E4E54117372}" type="datetime1">
              <a:rPr lang="en-GB" smtClean="0"/>
              <a:t>17/10/2019</a:t>
            </a:fld>
            <a:endParaRPr lang="en-GB"/>
          </a:p>
        </p:txBody>
      </p:sp>
      <p:sp>
        <p:nvSpPr>
          <p:cNvPr id="6" name="Footer Placeholder 5">
            <a:extLst>
              <a:ext uri="{FF2B5EF4-FFF2-40B4-BE49-F238E27FC236}">
                <a16:creationId xmlns:a16="http://schemas.microsoft.com/office/drawing/2014/main" id="{2D9B32FC-9F40-4C21-A2E9-63105E5BB7E5}"/>
              </a:ext>
            </a:extLst>
          </p:cNvPr>
          <p:cNvSpPr>
            <a:spLocks noGrp="1"/>
          </p:cNvSpPr>
          <p:nvPr>
            <p:ph type="ftr" sz="quarter" idx="11"/>
          </p:nvPr>
        </p:nvSpPr>
        <p:spPr/>
        <p:txBody>
          <a:bodyPr/>
          <a:lstStyle/>
          <a:p>
            <a:r>
              <a:rPr lang="en-GB"/>
              <a:t>Unit 1 - Understand the wider context of incident command training</a:t>
            </a:r>
          </a:p>
        </p:txBody>
      </p:sp>
      <p:sp>
        <p:nvSpPr>
          <p:cNvPr id="7" name="Slide Number Placeholder 6">
            <a:extLst>
              <a:ext uri="{FF2B5EF4-FFF2-40B4-BE49-F238E27FC236}">
                <a16:creationId xmlns:a16="http://schemas.microsoft.com/office/drawing/2014/main" id="{DB4F261B-F39C-47A6-B581-A06F4FE07929}"/>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234590709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6D07-9532-43AA-982A-CC44F1E45C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D7DF0E-1AF6-484B-B8F6-609C7BF964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A897E0-2078-4EDF-9BE6-FEF171AE27E7}"/>
              </a:ext>
            </a:extLst>
          </p:cNvPr>
          <p:cNvSpPr>
            <a:spLocks noGrp="1"/>
          </p:cNvSpPr>
          <p:nvPr>
            <p:ph type="dt" sz="half" idx="10"/>
          </p:nvPr>
        </p:nvSpPr>
        <p:spPr/>
        <p:txBody>
          <a:bodyPr/>
          <a:lstStyle/>
          <a:p>
            <a:fld id="{F4C9A2DF-7033-4A0B-9170-67DF8397CF11}" type="datetime1">
              <a:rPr lang="en-GB" smtClean="0"/>
              <a:t>17/10/2019</a:t>
            </a:fld>
            <a:endParaRPr lang="en-GB"/>
          </a:p>
        </p:txBody>
      </p:sp>
      <p:sp>
        <p:nvSpPr>
          <p:cNvPr id="5" name="Footer Placeholder 4">
            <a:extLst>
              <a:ext uri="{FF2B5EF4-FFF2-40B4-BE49-F238E27FC236}">
                <a16:creationId xmlns:a16="http://schemas.microsoft.com/office/drawing/2014/main" id="{BB18EE57-C483-4BF3-BFB9-82796665A014}"/>
              </a:ext>
            </a:extLst>
          </p:cNvPr>
          <p:cNvSpPr>
            <a:spLocks noGrp="1"/>
          </p:cNvSpPr>
          <p:nvPr>
            <p:ph type="ftr" sz="quarter" idx="11"/>
          </p:nvPr>
        </p:nvSpPr>
        <p:spPr/>
        <p:txBody>
          <a:body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7E19A01A-F8F2-4283-BFDA-DA31C5E8E0CA}"/>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339582183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1EDC13-E8DE-405E-9C21-F3271C454C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AD006-F5A6-4EE5-911B-BA43A40304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C9DD8-6FE8-4502-B588-8FFF45645E6C}"/>
              </a:ext>
            </a:extLst>
          </p:cNvPr>
          <p:cNvSpPr>
            <a:spLocks noGrp="1"/>
          </p:cNvSpPr>
          <p:nvPr>
            <p:ph type="dt" sz="half" idx="10"/>
          </p:nvPr>
        </p:nvSpPr>
        <p:spPr/>
        <p:txBody>
          <a:bodyPr/>
          <a:lstStyle/>
          <a:p>
            <a:fld id="{0293DB8B-4DD6-493A-A4FF-990B6D1559BC}" type="datetime1">
              <a:rPr lang="en-GB" smtClean="0"/>
              <a:t>17/10/2019</a:t>
            </a:fld>
            <a:endParaRPr lang="en-GB"/>
          </a:p>
        </p:txBody>
      </p:sp>
      <p:sp>
        <p:nvSpPr>
          <p:cNvPr id="5" name="Footer Placeholder 4">
            <a:extLst>
              <a:ext uri="{FF2B5EF4-FFF2-40B4-BE49-F238E27FC236}">
                <a16:creationId xmlns:a16="http://schemas.microsoft.com/office/drawing/2014/main" id="{CBA3DB4A-D623-4393-B027-D98C35C190C8}"/>
              </a:ext>
            </a:extLst>
          </p:cNvPr>
          <p:cNvSpPr>
            <a:spLocks noGrp="1"/>
          </p:cNvSpPr>
          <p:nvPr>
            <p:ph type="ftr" sz="quarter" idx="11"/>
          </p:nvPr>
        </p:nvSpPr>
        <p:spPr/>
        <p:txBody>
          <a:body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C4EC9F01-95E9-47F8-861D-7548D4AAB7F3}"/>
              </a:ext>
            </a:extLst>
          </p:cNvPr>
          <p:cNvSpPr>
            <a:spLocks noGrp="1"/>
          </p:cNvSpPr>
          <p:nvPr>
            <p:ph type="sldNum" sz="quarter" idx="12"/>
          </p:nvPr>
        </p:nvSpPr>
        <p:spPr/>
        <p:txBody>
          <a:bodyPr/>
          <a:lstStyle/>
          <a:p>
            <a:fld id="{69EF81DD-7DF6-40D3-944A-0F406319A840}" type="slidenum">
              <a:rPr lang="en-GB" smtClean="0"/>
              <a:t>‹#›</a:t>
            </a:fld>
            <a:endParaRPr lang="en-GB"/>
          </a:p>
        </p:txBody>
      </p:sp>
    </p:spTree>
    <p:extLst>
      <p:ext uri="{BB962C8B-B14F-4D97-AF65-F5344CB8AC3E}">
        <p14:creationId xmlns:p14="http://schemas.microsoft.com/office/powerpoint/2010/main" val="314840852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3E55649E-613F-4E92-9D90-87DB0DBEA46E}" type="datetime1">
              <a:rPr lang="en-US" altLang="en-US" smtClean="0"/>
              <a:pPr/>
              <a:t>10/17/2019</a:t>
            </a:fld>
            <a:endParaRPr 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r>
              <a:rPr lang="en-US"/>
              <a:t>Jim Sinnott   (C) Artemis</a:t>
            </a:r>
          </a:p>
        </p:txBody>
      </p:sp>
      <p:sp>
        <p:nvSpPr>
          <p:cNvPr id="6" name="Slide Number Placeholder 5"/>
          <p:cNvSpPr>
            <a:spLocks noGrp="1"/>
          </p:cNvSpPr>
          <p:nvPr>
            <p:ph type="sldNum" sz="quarter" idx="12"/>
          </p:nvPr>
        </p:nvSpPr>
        <p:spPr/>
        <p:txBody>
          <a:bodyPr/>
          <a:lstStyle>
            <a:lvl1pPr>
              <a:defRPr/>
            </a:lvl1pPr>
          </a:lstStyle>
          <a:p>
            <a:fld id="{F83E80F4-3D8A-4B00-B76F-8EA8D35C2EB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45767126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756A0FBA-A265-4C89-A519-BDEADB92485F}" type="datetime1">
              <a:rPr lang="en-US" altLang="en-US" smtClean="0"/>
              <a:pPr/>
              <a:t>10/17/2019</a:t>
            </a:fld>
            <a:endParaRPr 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r>
              <a:rPr lang="en-US"/>
              <a:t>Jim Sinnott   (C) Artemis</a:t>
            </a:r>
          </a:p>
        </p:txBody>
      </p:sp>
      <p:sp>
        <p:nvSpPr>
          <p:cNvPr id="6" name="Slide Number Placeholder 5"/>
          <p:cNvSpPr>
            <a:spLocks noGrp="1"/>
          </p:cNvSpPr>
          <p:nvPr>
            <p:ph type="sldNum" sz="quarter" idx="12"/>
          </p:nvPr>
        </p:nvSpPr>
        <p:spPr/>
        <p:txBody>
          <a:bodyPr/>
          <a:lstStyle>
            <a:lvl1pPr>
              <a:defRPr/>
            </a:lvl1pPr>
          </a:lstStyle>
          <a:p>
            <a:fld id="{7A9A3391-66E7-4B21-A3CF-DBC5C323C6B3}"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147383910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1C789673-06A7-4899-A68F-0F5320CC49DD}" type="datetime1">
              <a:rPr lang="en-US" altLang="en-US" smtClean="0"/>
              <a:pPr/>
              <a:t>10/17/2019</a:t>
            </a:fld>
            <a:endParaRPr 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r>
              <a:rPr lang="en-US"/>
              <a:t>Jim Sinnott   (C) Artemis</a:t>
            </a:r>
          </a:p>
        </p:txBody>
      </p:sp>
      <p:sp>
        <p:nvSpPr>
          <p:cNvPr id="6" name="Slide Number Placeholder 5"/>
          <p:cNvSpPr>
            <a:spLocks noGrp="1"/>
          </p:cNvSpPr>
          <p:nvPr>
            <p:ph type="sldNum" sz="quarter" idx="12"/>
          </p:nvPr>
        </p:nvSpPr>
        <p:spPr/>
        <p:txBody>
          <a:bodyPr/>
          <a:lstStyle>
            <a:lvl1pPr>
              <a:defRPr/>
            </a:lvl1pPr>
          </a:lstStyle>
          <a:p>
            <a:fld id="{DC02754E-B0E9-4413-B8F2-FFE041BE80DF}"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21155395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fld id="{8FB4323B-D016-4B3F-B07A-9CFEE9E773DB}" type="datetime1">
              <a:rPr lang="en-US" altLang="en-US" smtClean="0"/>
              <a:pPr/>
              <a:t>10/17/2019</a:t>
            </a:fld>
            <a:endParaRPr 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r>
              <a:rPr lang="en-US"/>
              <a:t>Jim Sinnott   (C) Artemis</a:t>
            </a:r>
          </a:p>
        </p:txBody>
      </p:sp>
      <p:sp>
        <p:nvSpPr>
          <p:cNvPr id="7" name="Slide Number Placeholder 6"/>
          <p:cNvSpPr>
            <a:spLocks noGrp="1"/>
          </p:cNvSpPr>
          <p:nvPr>
            <p:ph type="sldNum" sz="quarter" idx="12"/>
          </p:nvPr>
        </p:nvSpPr>
        <p:spPr/>
        <p:txBody>
          <a:bodyPr/>
          <a:lstStyle>
            <a:lvl1pPr>
              <a:defRPr/>
            </a:lvl1pPr>
          </a:lstStyle>
          <a:p>
            <a:fld id="{6EDB5B32-4709-4572-B89E-6E32032618FB}"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1562174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fld id="{3852A3BA-8805-488D-9A6B-F684047174BF}" type="datetime1">
              <a:rPr lang="en-US" altLang="en-US" smtClean="0"/>
              <a:pPr/>
              <a:t>10/17/2019</a:t>
            </a:fld>
            <a:endParaRPr lang="en-US" sz="1800">
              <a:solidFill>
                <a:schemeClr val="tx1"/>
              </a:solidFill>
            </a:endParaRPr>
          </a:p>
        </p:txBody>
      </p:sp>
      <p:sp>
        <p:nvSpPr>
          <p:cNvPr id="8" name="Footer Placeholder 7"/>
          <p:cNvSpPr>
            <a:spLocks noGrp="1"/>
          </p:cNvSpPr>
          <p:nvPr>
            <p:ph type="ftr" sz="quarter" idx="11"/>
          </p:nvPr>
        </p:nvSpPr>
        <p:spPr/>
        <p:txBody>
          <a:bodyPr/>
          <a:lstStyle>
            <a:lvl1pPr>
              <a:defRPr/>
            </a:lvl1pPr>
          </a:lstStyle>
          <a:p>
            <a:r>
              <a:rPr lang="en-US"/>
              <a:t>Jim Sinnott   (C) Artemis</a:t>
            </a:r>
          </a:p>
        </p:txBody>
      </p:sp>
      <p:sp>
        <p:nvSpPr>
          <p:cNvPr id="9" name="Slide Number Placeholder 8"/>
          <p:cNvSpPr>
            <a:spLocks noGrp="1"/>
          </p:cNvSpPr>
          <p:nvPr>
            <p:ph type="sldNum" sz="quarter" idx="12"/>
          </p:nvPr>
        </p:nvSpPr>
        <p:spPr/>
        <p:txBody>
          <a:bodyPr/>
          <a:lstStyle>
            <a:lvl1pPr>
              <a:defRPr/>
            </a:lvl1pPr>
          </a:lstStyle>
          <a:p>
            <a:fld id="{D6873E45-3C2E-4DB5-853D-4336DEC7D9D5}"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59502311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fld id="{F31FE851-C795-46F1-AF16-6F3750F79255}" type="datetime1">
              <a:rPr lang="en-US" altLang="en-US" smtClean="0"/>
              <a:pPr/>
              <a:t>10/17/2019</a:t>
            </a:fld>
            <a:endParaRPr lang="en-US" sz="1800">
              <a:solidFill>
                <a:schemeClr val="tx1"/>
              </a:solidFill>
            </a:endParaRPr>
          </a:p>
        </p:txBody>
      </p:sp>
      <p:sp>
        <p:nvSpPr>
          <p:cNvPr id="4" name="Footer Placeholder 3"/>
          <p:cNvSpPr>
            <a:spLocks noGrp="1"/>
          </p:cNvSpPr>
          <p:nvPr>
            <p:ph type="ftr" sz="quarter" idx="11"/>
          </p:nvPr>
        </p:nvSpPr>
        <p:spPr/>
        <p:txBody>
          <a:bodyPr/>
          <a:lstStyle>
            <a:lvl1pPr>
              <a:defRPr/>
            </a:lvl1pPr>
          </a:lstStyle>
          <a:p>
            <a:r>
              <a:rPr lang="en-US"/>
              <a:t>Jim Sinnott   (C) Artemis</a:t>
            </a:r>
          </a:p>
        </p:txBody>
      </p:sp>
      <p:sp>
        <p:nvSpPr>
          <p:cNvPr id="5" name="Slide Number Placeholder 4"/>
          <p:cNvSpPr>
            <a:spLocks noGrp="1"/>
          </p:cNvSpPr>
          <p:nvPr>
            <p:ph type="sldNum" sz="quarter" idx="12"/>
          </p:nvPr>
        </p:nvSpPr>
        <p:spPr/>
        <p:txBody>
          <a:bodyPr/>
          <a:lstStyle>
            <a:lvl1pPr>
              <a:defRPr/>
            </a:lvl1pPr>
          </a:lstStyle>
          <a:p>
            <a:fld id="{B4D89D7F-1B5C-4BCD-9B2E-007982FE6093}"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93165286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264C7569-DDE8-4579-B32B-08DB85D95ECE}" type="datetime1">
              <a:rPr lang="en-US" altLang="en-US" smtClean="0"/>
              <a:pPr/>
              <a:t>10/17/2019</a:t>
            </a:fld>
            <a:endParaRPr lang="en-US" sz="1800">
              <a:solidFill>
                <a:schemeClr val="tx1"/>
              </a:solidFill>
            </a:endParaRPr>
          </a:p>
        </p:txBody>
      </p:sp>
      <p:sp>
        <p:nvSpPr>
          <p:cNvPr id="3" name="Footer Placeholder 2"/>
          <p:cNvSpPr>
            <a:spLocks noGrp="1"/>
          </p:cNvSpPr>
          <p:nvPr>
            <p:ph type="ftr" sz="quarter" idx="11"/>
          </p:nvPr>
        </p:nvSpPr>
        <p:spPr/>
        <p:txBody>
          <a:bodyPr/>
          <a:lstStyle>
            <a:lvl1pPr>
              <a:defRPr/>
            </a:lvl1pPr>
          </a:lstStyle>
          <a:p>
            <a:r>
              <a:rPr lang="en-US"/>
              <a:t>Jim Sinnott   (C) Artemis</a:t>
            </a:r>
          </a:p>
        </p:txBody>
      </p:sp>
      <p:sp>
        <p:nvSpPr>
          <p:cNvPr id="4" name="Slide Number Placeholder 3"/>
          <p:cNvSpPr>
            <a:spLocks noGrp="1"/>
          </p:cNvSpPr>
          <p:nvPr>
            <p:ph type="sldNum" sz="quarter" idx="12"/>
          </p:nvPr>
        </p:nvSpPr>
        <p:spPr/>
        <p:txBody>
          <a:bodyPr/>
          <a:lstStyle>
            <a:lvl1pPr>
              <a:defRPr/>
            </a:lvl1pPr>
          </a:lstStyle>
          <a:p>
            <a:fld id="{5B70FE65-7F2E-4BC0-828B-6D1F5A78B445}"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8415643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80953E84-CBE4-466F-8BAB-69F76E979A0A}" type="datetime1">
              <a:rPr lang="en-US" altLang="en-US" smtClean="0"/>
              <a:pPr/>
              <a:t>10/17/2019</a:t>
            </a:fld>
            <a:endParaRPr 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r>
              <a:rPr lang="en-US"/>
              <a:t>Jim Sinnott   (C) Artemis</a:t>
            </a:r>
          </a:p>
        </p:txBody>
      </p:sp>
      <p:sp>
        <p:nvSpPr>
          <p:cNvPr id="7" name="Slide Number Placeholder 6"/>
          <p:cNvSpPr>
            <a:spLocks noGrp="1"/>
          </p:cNvSpPr>
          <p:nvPr>
            <p:ph type="sldNum" sz="quarter" idx="12"/>
          </p:nvPr>
        </p:nvSpPr>
        <p:spPr/>
        <p:txBody>
          <a:bodyPr/>
          <a:lstStyle>
            <a:lvl1pPr>
              <a:defRPr/>
            </a:lvl1pPr>
          </a:lstStyle>
          <a:p>
            <a:fld id="{83F5DB33-1323-4BC9-8B4B-8C372317EB4A}"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51516769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2657487-29B4-463E-92CD-E45F4D02F3AD}" type="datetime1">
              <a:rPr lang="en-US" altLang="en-US" smtClean="0"/>
              <a:pPr/>
              <a:t>10/17/2019</a:t>
            </a:fld>
            <a:endParaRPr lang="en-US" sz="1800">
              <a:solidFill>
                <a:schemeClr val="tx1"/>
              </a:solidFill>
            </a:endParaRPr>
          </a:p>
        </p:txBody>
      </p:sp>
      <p:sp>
        <p:nvSpPr>
          <p:cNvPr id="6" name="Footer Placeholder 5"/>
          <p:cNvSpPr>
            <a:spLocks noGrp="1"/>
          </p:cNvSpPr>
          <p:nvPr>
            <p:ph type="ftr" sz="quarter" idx="11"/>
          </p:nvPr>
        </p:nvSpPr>
        <p:spPr/>
        <p:txBody>
          <a:bodyPr/>
          <a:lstStyle>
            <a:lvl1pPr>
              <a:defRPr/>
            </a:lvl1pPr>
          </a:lstStyle>
          <a:p>
            <a:r>
              <a:rPr lang="en-US"/>
              <a:t>Jim Sinnott   (C) Artemis</a:t>
            </a:r>
          </a:p>
        </p:txBody>
      </p:sp>
      <p:sp>
        <p:nvSpPr>
          <p:cNvPr id="7" name="Slide Number Placeholder 6"/>
          <p:cNvSpPr>
            <a:spLocks noGrp="1"/>
          </p:cNvSpPr>
          <p:nvPr>
            <p:ph type="sldNum" sz="quarter" idx="12"/>
          </p:nvPr>
        </p:nvSpPr>
        <p:spPr/>
        <p:txBody>
          <a:bodyPr/>
          <a:lstStyle>
            <a:lvl1pPr>
              <a:defRPr/>
            </a:lvl1pPr>
          </a:lstStyle>
          <a:p>
            <a:fld id="{229C0339-7B36-4552-A7EE-30C4864ED2BA}"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63960775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066C8B75-FFAF-440E-9E94-7F0291506519}" type="datetime1">
              <a:rPr lang="en-US" altLang="en-US" smtClean="0"/>
              <a:pPr/>
              <a:t>10/17/2019</a:t>
            </a:fld>
            <a:endParaRPr 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r>
              <a:rPr lang="en-US"/>
              <a:t>Jim Sinnott   (C) Artemis</a:t>
            </a:r>
          </a:p>
        </p:txBody>
      </p:sp>
      <p:sp>
        <p:nvSpPr>
          <p:cNvPr id="6" name="Slide Number Placeholder 5"/>
          <p:cNvSpPr>
            <a:spLocks noGrp="1"/>
          </p:cNvSpPr>
          <p:nvPr>
            <p:ph type="sldNum" sz="quarter" idx="12"/>
          </p:nvPr>
        </p:nvSpPr>
        <p:spPr/>
        <p:txBody>
          <a:bodyPr/>
          <a:lstStyle>
            <a:lvl1pPr>
              <a:defRPr/>
            </a:lvl1pPr>
          </a:lstStyle>
          <a:p>
            <a:fld id="{8B418898-A62D-4B3D-86E8-B917E2403C3D}"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96780308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35DFBDC5-CFEC-49F7-81CE-6EABF370123B}" type="datetime1">
              <a:rPr lang="en-US" altLang="en-US" smtClean="0"/>
              <a:pPr/>
              <a:t>10/17/2019</a:t>
            </a:fld>
            <a:endParaRPr lang="en-US" sz="1800">
              <a:solidFill>
                <a:schemeClr val="tx1"/>
              </a:solidFill>
            </a:endParaRPr>
          </a:p>
        </p:txBody>
      </p:sp>
      <p:sp>
        <p:nvSpPr>
          <p:cNvPr id="5" name="Footer Placeholder 4"/>
          <p:cNvSpPr>
            <a:spLocks noGrp="1"/>
          </p:cNvSpPr>
          <p:nvPr>
            <p:ph type="ftr" sz="quarter" idx="11"/>
          </p:nvPr>
        </p:nvSpPr>
        <p:spPr/>
        <p:txBody>
          <a:bodyPr/>
          <a:lstStyle>
            <a:lvl1pPr>
              <a:defRPr/>
            </a:lvl1pPr>
          </a:lstStyle>
          <a:p>
            <a:r>
              <a:rPr lang="en-US"/>
              <a:t>Jim Sinnott   (C) Artemis</a:t>
            </a:r>
          </a:p>
        </p:txBody>
      </p:sp>
      <p:sp>
        <p:nvSpPr>
          <p:cNvPr id="6" name="Slide Number Placeholder 5"/>
          <p:cNvSpPr>
            <a:spLocks noGrp="1"/>
          </p:cNvSpPr>
          <p:nvPr>
            <p:ph type="sldNum" sz="quarter" idx="12"/>
          </p:nvPr>
        </p:nvSpPr>
        <p:spPr/>
        <p:txBody>
          <a:bodyPr/>
          <a:lstStyle>
            <a:lvl1pPr>
              <a:defRPr/>
            </a:lvl1pPr>
          </a:lstStyle>
          <a:p>
            <a:fld id="{A9E445EC-5623-4DC4-9625-87D481B14C54}"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72156457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8D7C2581-1D5D-49B1-BBEC-A458CB3A2251}" type="datetime1">
              <a:rPr lang="en-US" altLang="en-US" smtClean="0"/>
              <a:pPr/>
              <a:t>10/17/2019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72148095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F42BAAB-A4C0-4A16-9E53-45716D4A9AD8}" type="datetime1">
              <a:rPr lang="en-US" smtClean="0"/>
              <a:pPr/>
              <a:t>10/17/2019</a:t>
            </a:fld>
            <a:endParaRPr lang="en-US"/>
          </a:p>
        </p:txBody>
      </p:sp>
      <p:sp>
        <p:nvSpPr>
          <p:cNvPr id="5" name="Footer Placeholder 4"/>
          <p:cNvSpPr>
            <a:spLocks noGrp="1"/>
          </p:cNvSpPr>
          <p:nvPr>
            <p:ph type="ftr" sz="quarter" idx="11"/>
          </p:nvPr>
        </p:nvSpPr>
        <p:spPr/>
        <p:txBody>
          <a:bodyPr/>
          <a:lstStyle/>
          <a:p>
            <a:r>
              <a:rPr lang="en-US"/>
              <a:t>Jim Sinnott    (C) Artemis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6992432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566573-7904-4FC7-A79D-EC2813CF5285}" type="datetime1">
              <a:rPr lang="en-US" smtClean="0"/>
              <a:pPr/>
              <a:t>10/17/2019</a:t>
            </a:fld>
            <a:endParaRPr lang="en-US"/>
          </a:p>
        </p:txBody>
      </p:sp>
      <p:sp>
        <p:nvSpPr>
          <p:cNvPr id="5" name="Footer Placeholder 4"/>
          <p:cNvSpPr>
            <a:spLocks noGrp="1"/>
          </p:cNvSpPr>
          <p:nvPr>
            <p:ph type="ftr" sz="quarter" idx="11"/>
          </p:nvPr>
        </p:nvSpPr>
        <p:spPr/>
        <p:txBody>
          <a:bodyPr/>
          <a:lstStyle/>
          <a:p>
            <a:r>
              <a:rPr lang="en-US"/>
              <a:t>Jim Sinnott    (C) Artemis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5196935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9D2A2C-56BA-49E9-926D-744C560D0172}" type="datetime1">
              <a:rPr lang="en-US" smtClean="0"/>
              <a:pPr/>
              <a:t>10/17/2019</a:t>
            </a:fld>
            <a:endParaRPr lang="en-US"/>
          </a:p>
        </p:txBody>
      </p:sp>
      <p:sp>
        <p:nvSpPr>
          <p:cNvPr id="5" name="Footer Placeholder 4"/>
          <p:cNvSpPr>
            <a:spLocks noGrp="1"/>
          </p:cNvSpPr>
          <p:nvPr>
            <p:ph type="ftr" sz="quarter" idx="11"/>
          </p:nvPr>
        </p:nvSpPr>
        <p:spPr/>
        <p:txBody>
          <a:bodyPr/>
          <a:lstStyle/>
          <a:p>
            <a:r>
              <a:rPr lang="en-US"/>
              <a:t>Jim Sinnott    (C) Artemis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392981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0D214A-6773-4016-B6A2-45DFACAED010}" type="datetime1">
              <a:rPr lang="en-US" smtClean="0"/>
              <a:pPr/>
              <a:t>10/17/2019</a:t>
            </a:fld>
            <a:endParaRPr lang="en-US"/>
          </a:p>
        </p:txBody>
      </p:sp>
      <p:sp>
        <p:nvSpPr>
          <p:cNvPr id="6" name="Footer Placeholder 5"/>
          <p:cNvSpPr>
            <a:spLocks noGrp="1"/>
          </p:cNvSpPr>
          <p:nvPr>
            <p:ph type="ftr" sz="quarter" idx="11"/>
          </p:nvPr>
        </p:nvSpPr>
        <p:spPr/>
        <p:txBody>
          <a:bodyPr/>
          <a:lstStyle/>
          <a:p>
            <a:r>
              <a:rPr lang="en-US"/>
              <a:t>Jim Sinnott    (C) Artemis</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841547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42B45D-D304-47A4-8FEE-E0EC00A0FB35}" type="datetime1">
              <a:rPr lang="en-US" smtClean="0"/>
              <a:pPr/>
              <a:t>10/17/2019</a:t>
            </a:fld>
            <a:endParaRPr lang="en-US"/>
          </a:p>
        </p:txBody>
      </p:sp>
      <p:sp>
        <p:nvSpPr>
          <p:cNvPr id="8" name="Footer Placeholder 7"/>
          <p:cNvSpPr>
            <a:spLocks noGrp="1"/>
          </p:cNvSpPr>
          <p:nvPr>
            <p:ph type="ftr" sz="quarter" idx="11"/>
          </p:nvPr>
        </p:nvSpPr>
        <p:spPr/>
        <p:txBody>
          <a:bodyPr/>
          <a:lstStyle/>
          <a:p>
            <a:r>
              <a:rPr lang="en-US"/>
              <a:t>Jim Sinnott    (C) Artemis</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0435216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DD5799B-7CCB-4D44-AF0E-6993D7444D71}" type="datetime1">
              <a:rPr lang="en-US" smtClean="0"/>
              <a:pPr/>
              <a:t>10/17/2019</a:t>
            </a:fld>
            <a:endParaRPr lang="en-US"/>
          </a:p>
        </p:txBody>
      </p:sp>
      <p:sp>
        <p:nvSpPr>
          <p:cNvPr id="4" name="Footer Placeholder 3"/>
          <p:cNvSpPr>
            <a:spLocks noGrp="1"/>
          </p:cNvSpPr>
          <p:nvPr>
            <p:ph type="ftr" sz="quarter" idx="11"/>
          </p:nvPr>
        </p:nvSpPr>
        <p:spPr/>
        <p:txBody>
          <a:bodyPr/>
          <a:lstStyle/>
          <a:p>
            <a:r>
              <a:rPr lang="en-US"/>
              <a:t>Jim Sinnott    (C) Artemis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322210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AB4C26-F0FF-4B20-864F-AF6F2F7602F8}" type="datetime1">
              <a:rPr lang="en-US" smtClean="0"/>
              <a:pPr/>
              <a:t>10/17/2019</a:t>
            </a:fld>
            <a:endParaRPr lang="en-US"/>
          </a:p>
        </p:txBody>
      </p:sp>
      <p:sp>
        <p:nvSpPr>
          <p:cNvPr id="3" name="Footer Placeholder 2"/>
          <p:cNvSpPr>
            <a:spLocks noGrp="1"/>
          </p:cNvSpPr>
          <p:nvPr>
            <p:ph type="ftr" sz="quarter" idx="11"/>
          </p:nvPr>
        </p:nvSpPr>
        <p:spPr/>
        <p:txBody>
          <a:bodyPr/>
          <a:lstStyle/>
          <a:p>
            <a:r>
              <a:rPr lang="en-US"/>
              <a:t>Jim Sinnott    (C) Artemis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3082945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30DE6-441D-4763-A8F3-650B8E0C2483}" type="datetime1">
              <a:rPr lang="en-US" smtClean="0"/>
              <a:pPr/>
              <a:t>10/17/2019</a:t>
            </a:fld>
            <a:endParaRPr lang="en-US"/>
          </a:p>
        </p:txBody>
      </p:sp>
      <p:sp>
        <p:nvSpPr>
          <p:cNvPr id="6" name="Footer Placeholder 5"/>
          <p:cNvSpPr>
            <a:spLocks noGrp="1"/>
          </p:cNvSpPr>
          <p:nvPr>
            <p:ph type="ftr" sz="quarter" idx="11"/>
          </p:nvPr>
        </p:nvSpPr>
        <p:spPr/>
        <p:txBody>
          <a:bodyPr/>
          <a:lstStyle/>
          <a:p>
            <a:r>
              <a:rPr lang="en-US"/>
              <a:t>Jim Sinnott    (C) Artemis</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188486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41FA811-CDD0-453F-BF98-82137DCF3E9E}" type="datetime1">
              <a:rPr lang="en-US" smtClean="0"/>
              <a:pPr/>
              <a:t>10/17/2019</a:t>
            </a:fld>
            <a:endParaRPr lang="en-US"/>
          </a:p>
        </p:txBody>
      </p:sp>
      <p:sp>
        <p:nvSpPr>
          <p:cNvPr id="6" name="Footer Placeholder 5"/>
          <p:cNvSpPr>
            <a:spLocks noGrp="1"/>
          </p:cNvSpPr>
          <p:nvPr>
            <p:ph type="ftr" sz="quarter" idx="11"/>
          </p:nvPr>
        </p:nvSpPr>
        <p:spPr/>
        <p:txBody>
          <a:bodyPr/>
          <a:lstStyle/>
          <a:p>
            <a:r>
              <a:rPr lang="en-US"/>
              <a:t>Jim Sinnott    (C) Artemis</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8718345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0AA3E6-64A3-424C-A212-1D04412172BF}" type="datetime1">
              <a:rPr lang="en-US" smtClean="0"/>
              <a:pPr/>
              <a:t>10/17/2019</a:t>
            </a:fld>
            <a:endParaRPr lang="en-US"/>
          </a:p>
        </p:txBody>
      </p:sp>
      <p:sp>
        <p:nvSpPr>
          <p:cNvPr id="5" name="Footer Placeholder 4"/>
          <p:cNvSpPr>
            <a:spLocks noGrp="1"/>
          </p:cNvSpPr>
          <p:nvPr>
            <p:ph type="ftr" sz="quarter" idx="11"/>
          </p:nvPr>
        </p:nvSpPr>
        <p:spPr/>
        <p:txBody>
          <a:bodyPr/>
          <a:lstStyle/>
          <a:p>
            <a:r>
              <a:rPr lang="en-US"/>
              <a:t>Jim Sinnott    (C) Artemis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1198645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EE699E-E2A9-4ABF-B9A0-DB25B40FE1E5}" type="datetime1">
              <a:rPr lang="en-US" smtClean="0"/>
              <a:pPr/>
              <a:t>10/17/2019</a:t>
            </a:fld>
            <a:endParaRPr lang="en-US"/>
          </a:p>
        </p:txBody>
      </p:sp>
      <p:sp>
        <p:nvSpPr>
          <p:cNvPr id="5" name="Footer Placeholder 4"/>
          <p:cNvSpPr>
            <a:spLocks noGrp="1"/>
          </p:cNvSpPr>
          <p:nvPr>
            <p:ph type="ftr" sz="quarter" idx="11"/>
          </p:nvPr>
        </p:nvSpPr>
        <p:spPr/>
        <p:txBody>
          <a:bodyPr/>
          <a:lstStyle/>
          <a:p>
            <a:r>
              <a:rPr lang="en-US"/>
              <a:t>Jim Sinnott    (C) Artemis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8742933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09600" y="274639"/>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609600" y="6245225"/>
            <a:ext cx="2844800" cy="476250"/>
          </a:xfrm>
        </p:spPr>
        <p:txBody>
          <a:bodyPr/>
          <a:lstStyle>
            <a:lvl1pPr>
              <a:defRPr/>
            </a:lvl1pPr>
          </a:lstStyle>
          <a:p>
            <a:fld id="{C98DBEEE-7F87-4919-AC73-8E665FFA412B}" type="datetime1">
              <a:rPr lang="en-US" smtClean="0"/>
              <a:pPr/>
              <a:t>10/17/2019</a:t>
            </a:fld>
            <a:endParaRPr lang="en-US"/>
          </a:p>
        </p:txBody>
      </p:sp>
      <p:sp>
        <p:nvSpPr>
          <p:cNvPr id="4" name="Footer Placeholder 3"/>
          <p:cNvSpPr>
            <a:spLocks noGrp="1"/>
          </p:cNvSpPr>
          <p:nvPr>
            <p:ph type="ftr" sz="quarter" idx="11"/>
          </p:nvPr>
        </p:nvSpPr>
        <p:spPr>
          <a:xfrm>
            <a:off x="4165600" y="6245225"/>
            <a:ext cx="3860800" cy="476250"/>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245225"/>
            <a:ext cx="2844800" cy="476250"/>
          </a:xfrm>
        </p:spPr>
        <p:txBody>
          <a:bodyPr/>
          <a:lstStyle>
            <a:lvl1pPr>
              <a:defRPr/>
            </a:lvl1pPr>
          </a:lstStyle>
          <a:p>
            <a:fld id="{414DB196-6723-4B6B-9E62-1E5E7BA2B304}" type="slidenum">
              <a:rPr lang="en-US"/>
              <a:pPr/>
              <a:t>‹#›</a:t>
            </a:fld>
            <a:endParaRPr lang="en-US"/>
          </a:p>
        </p:txBody>
      </p:sp>
    </p:spTree>
    <p:extLst>
      <p:ext uri="{BB962C8B-B14F-4D97-AF65-F5344CB8AC3E}">
        <p14:creationId xmlns:p14="http://schemas.microsoft.com/office/powerpoint/2010/main" val="156908194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981200"/>
            <a:ext cx="538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981200"/>
            <a:ext cx="538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fld id="{1A604319-6909-4D35-A1D6-AB8696ADB555}" type="datetime1">
              <a:rPr lang="en-US" smtClean="0"/>
              <a:pPr/>
              <a:t>10/17/2019</a:t>
            </a:fld>
            <a:endParaRPr lang="en-GB"/>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r>
              <a:rPr lang="en-GB"/>
              <a:t>Jim Sinnott    (C) Artemis</a:t>
            </a:r>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F04406DC-4339-424E-9FAE-5D83C51BBC36}" type="slidenum">
              <a:rPr lang="en-GB"/>
              <a:pPr/>
              <a:t>‹#›</a:t>
            </a:fld>
            <a:endParaRPr lang="en-GB"/>
          </a:p>
        </p:txBody>
      </p:sp>
    </p:spTree>
    <p:extLst>
      <p:ext uri="{BB962C8B-B14F-4D97-AF65-F5344CB8AC3E}">
        <p14:creationId xmlns:p14="http://schemas.microsoft.com/office/powerpoint/2010/main" val="136589621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61FEA1EA-F5E0-4FDF-B313-9E5105259C36}" type="datetime1">
              <a:rPr lang="en-US" altLang="en-US" smtClean="0"/>
              <a:pPr/>
              <a:t>10/17/2019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271974621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62051" y="192089"/>
            <a:ext cx="10883900" cy="1431925"/>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1217084" y="1905000"/>
            <a:ext cx="5304367" cy="4191000"/>
          </a:xfrm>
        </p:spPr>
        <p:txBody>
          <a:bodyPr/>
          <a:lstStyle/>
          <a:p>
            <a:pPr lvl="0"/>
            <a:endParaRPr lang="en-GB" noProof="0"/>
          </a:p>
        </p:txBody>
      </p:sp>
      <p:sp>
        <p:nvSpPr>
          <p:cNvPr id="4" name="Text Placeholder 3"/>
          <p:cNvSpPr>
            <a:spLocks noGrp="1"/>
          </p:cNvSpPr>
          <p:nvPr>
            <p:ph type="body" sz="half" idx="2"/>
          </p:nvPr>
        </p:nvSpPr>
        <p:spPr>
          <a:xfrm>
            <a:off x="6724651" y="1905000"/>
            <a:ext cx="5306483"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7"/>
          <p:cNvSpPr>
            <a:spLocks noGrp="1" noChangeArrowheads="1"/>
          </p:cNvSpPr>
          <p:nvPr>
            <p:ph type="dt" sz="half" idx="10"/>
          </p:nvPr>
        </p:nvSpPr>
        <p:spPr/>
        <p:txBody>
          <a:bodyPr/>
          <a:lstStyle>
            <a:lvl1pPr>
              <a:defRPr/>
            </a:lvl1pPr>
          </a:lstStyle>
          <a:p>
            <a:pPr>
              <a:defRPr/>
            </a:pPr>
            <a:endParaRPr lang="en-GB"/>
          </a:p>
        </p:txBody>
      </p:sp>
      <p:sp>
        <p:nvSpPr>
          <p:cNvPr id="6" name="Rectangle 68"/>
          <p:cNvSpPr>
            <a:spLocks noGrp="1" noChangeArrowheads="1"/>
          </p:cNvSpPr>
          <p:nvPr>
            <p:ph type="ftr" sz="quarter" idx="11"/>
          </p:nvPr>
        </p:nvSpPr>
        <p:spPr/>
        <p:txBody>
          <a:bodyPr/>
          <a:lstStyle>
            <a:lvl1pPr>
              <a:defRPr/>
            </a:lvl1pPr>
          </a:lstStyle>
          <a:p>
            <a:pPr>
              <a:defRPr/>
            </a:pPr>
            <a:endParaRPr lang="en-GB"/>
          </a:p>
        </p:txBody>
      </p:sp>
      <p:sp>
        <p:nvSpPr>
          <p:cNvPr id="7" name="Rectangle 69"/>
          <p:cNvSpPr>
            <a:spLocks noGrp="1" noChangeArrowheads="1"/>
          </p:cNvSpPr>
          <p:nvPr>
            <p:ph type="sldNum" sz="quarter" idx="12"/>
          </p:nvPr>
        </p:nvSpPr>
        <p:spPr/>
        <p:txBody>
          <a:bodyPr/>
          <a:lstStyle>
            <a:lvl1pPr>
              <a:defRPr/>
            </a:lvl1pPr>
          </a:lstStyle>
          <a:p>
            <a:pPr>
              <a:defRPr/>
            </a:pPr>
            <a:fld id="{61515423-029C-40A1-865C-B671ADFFEFB5}" type="slidenum">
              <a:rPr lang="en-GB"/>
              <a:pPr>
                <a:defRPr/>
              </a:pPr>
              <a:t>‹#›</a:t>
            </a:fld>
            <a:endParaRPr lang="en-GB"/>
          </a:p>
        </p:txBody>
      </p:sp>
    </p:spTree>
    <p:extLst>
      <p:ext uri="{BB962C8B-B14F-4D97-AF65-F5344CB8AC3E}">
        <p14:creationId xmlns:p14="http://schemas.microsoft.com/office/powerpoint/2010/main" val="252418739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endParaRPr lang="en-GB"/>
          </a:p>
        </p:txBody>
      </p:sp>
      <p:sp>
        <p:nvSpPr>
          <p:cNvPr id="4" name="Date Placeholder 3"/>
          <p:cNvSpPr>
            <a:spLocks noGrp="1"/>
          </p:cNvSpPr>
          <p:nvPr>
            <p:ph type="dt" sz="half" idx="10"/>
          </p:nvPr>
        </p:nvSpPr>
        <p:spPr>
          <a:xfrm>
            <a:off x="609600" y="6245225"/>
            <a:ext cx="2844800" cy="476250"/>
          </a:xfrm>
        </p:spPr>
        <p:txBody>
          <a:bodyPr/>
          <a:lstStyle>
            <a:lvl1pPr>
              <a:defRPr/>
            </a:lvl1pPr>
          </a:lstStyle>
          <a:p>
            <a:fld id="{A343F3D0-F0DF-46F7-AC03-EF256F46E67C}" type="datetime1">
              <a:rPr lang="en-US" smtClean="0"/>
              <a:pPr/>
              <a:t>10/17/2019</a:t>
            </a:fld>
            <a:endParaRPr lang="en-US"/>
          </a:p>
        </p:txBody>
      </p:sp>
      <p:sp>
        <p:nvSpPr>
          <p:cNvPr id="5" name="Footer Placeholder 4"/>
          <p:cNvSpPr>
            <a:spLocks noGrp="1"/>
          </p:cNvSpPr>
          <p:nvPr>
            <p:ph type="ftr" sz="quarter" idx="11"/>
          </p:nvPr>
        </p:nvSpPr>
        <p:spPr>
          <a:xfrm>
            <a:off x="4165600" y="6245225"/>
            <a:ext cx="3860800" cy="476250"/>
          </a:xfrm>
        </p:spPr>
        <p:txBody>
          <a:bodyPr/>
          <a:lstStyle>
            <a:lvl1pPr>
              <a:defRPr/>
            </a:lvl1pPr>
          </a:lstStyle>
          <a:p>
            <a:r>
              <a:rPr lang="en-US"/>
              <a:t>Jim Sinnott    (C) Artemis</a:t>
            </a:r>
          </a:p>
        </p:txBody>
      </p:sp>
      <p:sp>
        <p:nvSpPr>
          <p:cNvPr id="6" name="Slide Number Placeholder 5"/>
          <p:cNvSpPr>
            <a:spLocks noGrp="1"/>
          </p:cNvSpPr>
          <p:nvPr>
            <p:ph type="sldNum" sz="quarter" idx="12"/>
          </p:nvPr>
        </p:nvSpPr>
        <p:spPr>
          <a:xfrm>
            <a:off x="8737600" y="6245225"/>
            <a:ext cx="2844800" cy="476250"/>
          </a:xfrm>
        </p:spPr>
        <p:txBody>
          <a:bodyPr/>
          <a:lstStyle>
            <a:lvl1pPr>
              <a:defRPr/>
            </a:lvl1pPr>
          </a:lstStyle>
          <a:p>
            <a:fld id="{9C1AE1A2-BD0F-4810-ABCF-93E10E7EC5AA}" type="slidenum">
              <a:rPr lang="en-US"/>
              <a:pPr/>
              <a:t>‹#›</a:t>
            </a:fld>
            <a:endParaRPr lang="en-US"/>
          </a:p>
        </p:txBody>
      </p:sp>
    </p:spTree>
    <p:extLst>
      <p:ext uri="{BB962C8B-B14F-4D97-AF65-F5344CB8AC3E}">
        <p14:creationId xmlns:p14="http://schemas.microsoft.com/office/powerpoint/2010/main" val="381193831"/>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533900"/>
          </a:xfrm>
        </p:spPr>
        <p:txBody>
          <a:bodyPr/>
          <a:lstStyle/>
          <a:p>
            <a:pPr lvl="0"/>
            <a:endParaRPr lang="en-GB" noProof="0"/>
          </a:p>
        </p:txBody>
      </p:sp>
      <p:sp>
        <p:nvSpPr>
          <p:cNvPr id="4" name="Rectangle 218"/>
          <p:cNvSpPr>
            <a:spLocks noGrp="1" noChangeArrowheads="1"/>
          </p:cNvSpPr>
          <p:nvPr>
            <p:ph type="sldNum" sz="quarter" idx="10"/>
          </p:nvPr>
        </p:nvSpPr>
        <p:spPr>
          <a:ln/>
        </p:spPr>
        <p:txBody>
          <a:bodyPr/>
          <a:lstStyle>
            <a:lvl1pPr>
              <a:defRPr/>
            </a:lvl1pPr>
          </a:lstStyle>
          <a:p>
            <a:pPr>
              <a:defRPr/>
            </a:pPr>
            <a:fld id="{7419DC4E-5B3F-42BD-A9F3-BDDE51755585}" type="slidenum">
              <a:rPr lang="en-GB"/>
              <a:pPr>
                <a:defRPr/>
              </a:pPr>
              <a:t>‹#›</a:t>
            </a:fld>
            <a:endParaRPr lang="en-GB"/>
          </a:p>
        </p:txBody>
      </p:sp>
      <p:sp>
        <p:nvSpPr>
          <p:cNvPr id="5" name="Rectangle 219"/>
          <p:cNvSpPr>
            <a:spLocks noGrp="1" noChangeArrowheads="1"/>
          </p:cNvSpPr>
          <p:nvPr>
            <p:ph type="dt" sz="half" idx="11"/>
          </p:nvPr>
        </p:nvSpPr>
        <p:spPr>
          <a:ln/>
        </p:spPr>
        <p:txBody>
          <a:bodyPr/>
          <a:lstStyle>
            <a:lvl1pPr>
              <a:defRPr/>
            </a:lvl1pPr>
          </a:lstStyle>
          <a:p>
            <a:pPr>
              <a:defRPr/>
            </a:pPr>
            <a:fld id="{D643926C-56C3-43F9-8A84-89774C363CD3}" type="datetime1">
              <a:rPr lang="en-US" smtClean="0"/>
              <a:pPr>
                <a:defRPr/>
              </a:pPr>
              <a:t>10/17/2019</a:t>
            </a:fld>
            <a:endParaRPr lang="en-GB"/>
          </a:p>
        </p:txBody>
      </p:sp>
      <p:sp>
        <p:nvSpPr>
          <p:cNvPr id="6" name="Rectangle 220"/>
          <p:cNvSpPr>
            <a:spLocks noGrp="1" noChangeArrowheads="1"/>
          </p:cNvSpPr>
          <p:nvPr>
            <p:ph type="ftr" sz="quarter" idx="12"/>
          </p:nvPr>
        </p:nvSpPr>
        <p:spPr>
          <a:ln/>
        </p:spPr>
        <p:txBody>
          <a:bodyPr/>
          <a:lstStyle>
            <a:lvl1pPr>
              <a:defRPr/>
            </a:lvl1pPr>
          </a:lstStyle>
          <a:p>
            <a:pPr>
              <a:defRPr/>
            </a:pPr>
            <a:r>
              <a:rPr lang="en-GB"/>
              <a:t>Jim Sinnott    (C) Artemis</a:t>
            </a:r>
          </a:p>
        </p:txBody>
      </p:sp>
    </p:spTree>
    <p:extLst>
      <p:ext uri="{BB962C8B-B14F-4D97-AF65-F5344CB8AC3E}">
        <p14:creationId xmlns:p14="http://schemas.microsoft.com/office/powerpoint/2010/main" val="396778419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F59875F-1F04-452A-9D88-62898E2F5F8B}"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109114326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B65047-B685-4EBA-AFCF-DEE85952B4BD}"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1451444460"/>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FC0884-8DD0-4979-9111-C1788538F856}"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369493904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7CF091-A125-4846-B437-6379A3440CC4}"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359505118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815EB58-AB03-4287-8522-2027E33C0830}" type="datetime1">
              <a:rPr lang="en-GB" smtClean="0"/>
              <a:t>17/10/2019</a:t>
            </a:fld>
            <a:endParaRPr lang="en-GB"/>
          </a:p>
        </p:txBody>
      </p:sp>
      <p:sp>
        <p:nvSpPr>
          <p:cNvPr id="8" name="Footer Placeholder 7"/>
          <p:cNvSpPr>
            <a:spLocks noGrp="1"/>
          </p:cNvSpPr>
          <p:nvPr>
            <p:ph type="ftr" sz="quarter" idx="11"/>
          </p:nvPr>
        </p:nvSpPr>
        <p:spPr/>
        <p:txBody>
          <a:bodyPr/>
          <a:lstStyle/>
          <a:p>
            <a:r>
              <a:rPr lang="en-GB"/>
              <a:t>(c) Artemis</a:t>
            </a:r>
          </a:p>
        </p:txBody>
      </p:sp>
      <p:sp>
        <p:nvSpPr>
          <p:cNvPr id="9" name="Slide Number Placeholder 8"/>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401415857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7778AC-8F45-43A2-B370-2A069D969814}" type="datetime1">
              <a:rPr lang="en-GB" smtClean="0"/>
              <a:t>17/10/2019</a:t>
            </a:fld>
            <a:endParaRPr lang="en-GB"/>
          </a:p>
        </p:txBody>
      </p:sp>
      <p:sp>
        <p:nvSpPr>
          <p:cNvPr id="4" name="Footer Placeholder 3"/>
          <p:cNvSpPr>
            <a:spLocks noGrp="1"/>
          </p:cNvSpPr>
          <p:nvPr>
            <p:ph type="ftr" sz="quarter" idx="11"/>
          </p:nvPr>
        </p:nvSpPr>
        <p:spPr/>
        <p:txBody>
          <a:bodyPr/>
          <a:lstStyle/>
          <a:p>
            <a:r>
              <a:rPr lang="en-GB"/>
              <a:t>(c) Artemis</a:t>
            </a:r>
          </a:p>
        </p:txBody>
      </p:sp>
      <p:sp>
        <p:nvSpPr>
          <p:cNvPr id="5" name="Slide Number Placeholder 4"/>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340138346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BBA2FA-C1A3-4051-906F-1CCB6F103674}" type="datetime1">
              <a:rPr lang="en-GB" smtClean="0"/>
              <a:t>17/10/2019</a:t>
            </a:fld>
            <a:endParaRPr lang="en-GB"/>
          </a:p>
        </p:txBody>
      </p:sp>
      <p:sp>
        <p:nvSpPr>
          <p:cNvPr id="3" name="Footer Placeholder 2"/>
          <p:cNvSpPr>
            <a:spLocks noGrp="1"/>
          </p:cNvSpPr>
          <p:nvPr>
            <p:ph type="ftr" sz="quarter" idx="11"/>
          </p:nvPr>
        </p:nvSpPr>
        <p:spPr/>
        <p:txBody>
          <a:bodyPr/>
          <a:lstStyle/>
          <a:p>
            <a:r>
              <a:rPr lang="en-GB"/>
              <a:t>(c) Artemis</a:t>
            </a:r>
          </a:p>
        </p:txBody>
      </p:sp>
      <p:sp>
        <p:nvSpPr>
          <p:cNvPr id="4" name="Slide Number Placeholder 3"/>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22076414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A083628-E087-47F1-A1DF-402760BED366}"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183010445"/>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DC18E3-ECE7-43C4-B7A2-9AE54442A9AE}" type="datetime1">
              <a:rPr lang="en-GB" smtClean="0"/>
              <a:t>17/10/2019</a:t>
            </a:fld>
            <a:endParaRPr lang="en-GB"/>
          </a:p>
        </p:txBody>
      </p:sp>
      <p:sp>
        <p:nvSpPr>
          <p:cNvPr id="6" name="Footer Placeholder 5"/>
          <p:cNvSpPr>
            <a:spLocks noGrp="1"/>
          </p:cNvSpPr>
          <p:nvPr>
            <p:ph type="ftr" sz="quarter" idx="11"/>
          </p:nvPr>
        </p:nvSpPr>
        <p:spPr/>
        <p:txBody>
          <a:bodyPr/>
          <a:lstStyle/>
          <a:p>
            <a:r>
              <a:rPr lang="en-GB"/>
              <a:t>(c) Artemis</a:t>
            </a:r>
          </a:p>
        </p:txBody>
      </p:sp>
      <p:sp>
        <p:nvSpPr>
          <p:cNvPr id="7" name="Slide Number Placeholder 6"/>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61708980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1A4B20-6808-43D6-8727-7C339E0A117A}"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1053928324"/>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B8CEFC-3661-4B33-8BC9-B7890C9B3354}" type="datetime1">
              <a:rPr lang="en-GB" smtClean="0"/>
              <a:t>17/10/2019</a:t>
            </a:fld>
            <a:endParaRPr lang="en-GB"/>
          </a:p>
        </p:txBody>
      </p:sp>
      <p:sp>
        <p:nvSpPr>
          <p:cNvPr id="5" name="Footer Placeholder 4"/>
          <p:cNvSpPr>
            <a:spLocks noGrp="1"/>
          </p:cNvSpPr>
          <p:nvPr>
            <p:ph type="ftr" sz="quarter" idx="11"/>
          </p:nvPr>
        </p:nvSpPr>
        <p:spPr/>
        <p:txBody>
          <a:bodyPr/>
          <a:lstStyle/>
          <a:p>
            <a:r>
              <a:rPr lang="en-GB"/>
              <a:t>(c) Artemis</a:t>
            </a:r>
          </a:p>
        </p:txBody>
      </p:sp>
      <p:sp>
        <p:nvSpPr>
          <p:cNvPr id="6" name="Slide Number Placeholder 5"/>
          <p:cNvSpPr>
            <a:spLocks noGrp="1"/>
          </p:cNvSpPr>
          <p:nvPr>
            <p:ph type="sldNum" sz="quarter" idx="12"/>
          </p:nvPr>
        </p:nvSpPr>
        <p:spPr/>
        <p:txBody>
          <a:bodyPr/>
          <a:lstStyle/>
          <a:p>
            <a:fld id="{6856D64A-984C-41A1-AF1D-E7DAEEA5CDFB}" type="slidenum">
              <a:rPr lang="en-GB" smtClean="0"/>
              <a:t>‹#›</a:t>
            </a:fld>
            <a:endParaRPr lang="en-GB"/>
          </a:p>
        </p:txBody>
      </p:sp>
    </p:spTree>
    <p:extLst>
      <p:ext uri="{BB962C8B-B14F-4D97-AF65-F5344CB8AC3E}">
        <p14:creationId xmlns:p14="http://schemas.microsoft.com/office/powerpoint/2010/main" val="34190403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AC668B75-BE13-4694-B90B-F35F667BF796}" type="datetime1">
              <a:rPr lang="en-GB" altLang="en-US" smtClean="0"/>
              <a:t>17/10/2019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395164399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BC6144-D61C-4427-A8B3-849250F50D3E}"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3522219428"/>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BC6144-D61C-4427-A8B3-849250F50D3E}"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1848824714"/>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BC6144-D61C-4427-A8B3-849250F50D3E}"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191751571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BC6144-D61C-4427-A8B3-849250F50D3E}"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29537117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BC6144-D61C-4427-A8B3-849250F50D3E}"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87916200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BC6144-D61C-4427-A8B3-849250F50D3E}"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346239753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BC6144-D61C-4427-A8B3-849250F50D3E}"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351949617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BC6144-D61C-4427-A8B3-849250F50D3E}"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92010779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BC6144-D61C-4427-A8B3-849250F50D3E}"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233879827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BC6144-D61C-4427-A8B3-849250F50D3E}"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329150453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BC6144-D61C-4427-A8B3-849250F50D3E}"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6174E0-18E6-4799-962F-F67A5C735381}" type="slidenum">
              <a:rPr lang="en-GB" smtClean="0"/>
              <a:t>‹#›</a:t>
            </a:fld>
            <a:endParaRPr lang="en-GB"/>
          </a:p>
        </p:txBody>
      </p:sp>
    </p:spTree>
    <p:extLst>
      <p:ext uri="{BB962C8B-B14F-4D97-AF65-F5344CB8AC3E}">
        <p14:creationId xmlns:p14="http://schemas.microsoft.com/office/powerpoint/2010/main" val="272647652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Date Placeholder 2"/>
          <p:cNvSpPr>
            <a:spLocks noGrp="1"/>
          </p:cNvSpPr>
          <p:nvPr>
            <p:ph type="dt" sz="half" idx="10"/>
          </p:nvPr>
        </p:nvSpPr>
        <p:spPr>
          <a:xfrm>
            <a:off x="609600" y="6356351"/>
            <a:ext cx="2844800" cy="365125"/>
          </a:xfrm>
        </p:spPr>
        <p:txBody>
          <a:bodyPr/>
          <a:lstStyle>
            <a:lvl1pPr>
              <a:defRPr/>
            </a:lvl1pPr>
          </a:lstStyle>
          <a:p>
            <a:fld id="{8D7C2581-1D5D-49B1-BBEC-A458CB3A2251}" type="datetime1">
              <a:rPr lang="en-US" altLang="en-US" smtClean="0"/>
              <a:pPr/>
              <a:t>10/17/2019</a:t>
            </a:fld>
            <a:endParaRPr lang="en-US" sz="1800">
              <a:solidFill>
                <a:schemeClr val="tx1"/>
              </a:solidFill>
            </a:endParaRPr>
          </a:p>
        </p:txBody>
      </p:sp>
      <p:sp>
        <p:nvSpPr>
          <p:cNvPr id="4" name="Footer Placeholder 3"/>
          <p:cNvSpPr>
            <a:spLocks noGrp="1"/>
          </p:cNvSpPr>
          <p:nvPr>
            <p:ph type="ftr" sz="quarter" idx="11"/>
          </p:nvPr>
        </p:nvSpPr>
        <p:spPr>
          <a:xfrm>
            <a:off x="4165600" y="6356351"/>
            <a:ext cx="3860800" cy="365125"/>
          </a:xfrm>
        </p:spPr>
        <p:txBody>
          <a:bodyPr/>
          <a:lstStyle>
            <a:lvl1pPr>
              <a:defRPr/>
            </a:lvl1pPr>
          </a:lstStyle>
          <a:p>
            <a:r>
              <a:rPr lang="en-US"/>
              <a:t>Jim Sinnott   (C) Artemis</a:t>
            </a:r>
          </a:p>
        </p:txBody>
      </p:sp>
      <p:sp>
        <p:nvSpPr>
          <p:cNvPr id="5" name="Slide Number Placeholder 4"/>
          <p:cNvSpPr>
            <a:spLocks noGrp="1"/>
          </p:cNvSpPr>
          <p:nvPr>
            <p:ph type="sldNum" sz="quarter" idx="12"/>
          </p:nvPr>
        </p:nvSpPr>
        <p:spPr>
          <a:xfrm>
            <a:off x="8737600" y="6356351"/>
            <a:ext cx="2844800" cy="365125"/>
          </a:xfrm>
        </p:spPr>
        <p:txBody>
          <a:bodyPr/>
          <a:lstStyle>
            <a:lvl1pPr>
              <a:defRPr/>
            </a:lvl1pPr>
          </a:lstStyle>
          <a:p>
            <a:fld id="{2708460F-32AF-4ADD-9123-4F6CFEB55E76}" type="slidenum">
              <a:rPr lang="en-US" altLang="en-US"/>
              <a:pPr/>
              <a:t>‹#›</a:t>
            </a:fld>
            <a:endParaRPr lang="en-US" sz="1800">
              <a:solidFill>
                <a:schemeClr val="tx1"/>
              </a:solidFill>
            </a:endParaRPr>
          </a:p>
        </p:txBody>
      </p:sp>
    </p:spTree>
    <p:extLst>
      <p:ext uri="{BB962C8B-B14F-4D97-AF65-F5344CB8AC3E}">
        <p14:creationId xmlns:p14="http://schemas.microsoft.com/office/powerpoint/2010/main" val="162259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theme" Target="../theme/theme3.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0.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theme" Target="../theme/theme7.xml"/><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8.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18" Type="http://schemas.openxmlformats.org/officeDocument/2006/relationships/theme" Target="../theme/theme9.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17" Type="http://schemas.openxmlformats.org/officeDocument/2006/relationships/slideLayout" Target="../slideLayouts/slideLayout112.xml"/><Relationship Id="rId2" Type="http://schemas.openxmlformats.org/officeDocument/2006/relationships/slideLayout" Target="../slideLayouts/slideLayout97.xml"/><Relationship Id="rId16" Type="http://schemas.openxmlformats.org/officeDocument/2006/relationships/slideLayout" Target="../slideLayouts/slideLayout111.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slideLayout" Target="../slideLayouts/slideLayout11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0.xml"/><Relationship Id="rId13" Type="http://schemas.openxmlformats.org/officeDocument/2006/relationships/theme" Target="../theme/theme10.xml"/><Relationship Id="rId3" Type="http://schemas.openxmlformats.org/officeDocument/2006/relationships/slideLayout" Target="../slideLayouts/slideLayout115.xml"/><Relationship Id="rId7" Type="http://schemas.openxmlformats.org/officeDocument/2006/relationships/slideLayout" Target="../slideLayouts/slideLayout119.xml"/><Relationship Id="rId12" Type="http://schemas.openxmlformats.org/officeDocument/2006/relationships/slideLayout" Target="../slideLayouts/slideLayout124.xml"/><Relationship Id="rId2" Type="http://schemas.openxmlformats.org/officeDocument/2006/relationships/slideLayout" Target="../slideLayouts/slideLayout114.xml"/><Relationship Id="rId1" Type="http://schemas.openxmlformats.org/officeDocument/2006/relationships/slideLayout" Target="../slideLayouts/slideLayout113.xml"/><Relationship Id="rId6" Type="http://schemas.openxmlformats.org/officeDocument/2006/relationships/slideLayout" Target="../slideLayouts/slideLayout118.xml"/><Relationship Id="rId11" Type="http://schemas.openxmlformats.org/officeDocument/2006/relationships/slideLayout" Target="../slideLayouts/slideLayout123.xml"/><Relationship Id="rId5" Type="http://schemas.openxmlformats.org/officeDocument/2006/relationships/slideLayout" Target="../slideLayouts/slideLayout117.xml"/><Relationship Id="rId10" Type="http://schemas.openxmlformats.org/officeDocument/2006/relationships/slideLayout" Target="../slideLayouts/slideLayout122.xml"/><Relationship Id="rId4" Type="http://schemas.openxmlformats.org/officeDocument/2006/relationships/slideLayout" Target="../slideLayouts/slideLayout116.xml"/><Relationship Id="rId9" Type="http://schemas.openxmlformats.org/officeDocument/2006/relationships/slideLayout" Target="../slideLayouts/slideLayout12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theme" Target="../theme/theme11.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FF6FCE-1F10-4815-A267-063C308F5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196F1D-C7D0-449C-B1F9-E3A606B3D0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05B4D8-DE5B-4C1E-AE6C-AB11CEAFD7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5062A-C569-4FAA-9F40-C4A2111F8C50}" type="datetimeFigureOut">
              <a:rPr lang="en-GB" smtClean="0"/>
              <a:t>17/10/2019</a:t>
            </a:fld>
            <a:endParaRPr lang="en-GB"/>
          </a:p>
        </p:txBody>
      </p:sp>
      <p:sp>
        <p:nvSpPr>
          <p:cNvPr id="5" name="Footer Placeholder 4">
            <a:extLst>
              <a:ext uri="{FF2B5EF4-FFF2-40B4-BE49-F238E27FC236}">
                <a16:creationId xmlns:a16="http://schemas.microsoft.com/office/drawing/2014/main" id="{ECB5CDEF-923F-4A46-993E-7D2AABA8DD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5826CC-0219-40D2-886A-774FDBD760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F92A97-3E4F-4DFD-B524-97049BC9A1D5}" type="slidenum">
              <a:rPr lang="en-GB" smtClean="0"/>
              <a:t>‹#›</a:t>
            </a:fld>
            <a:endParaRPr lang="en-GB"/>
          </a:p>
        </p:txBody>
      </p:sp>
    </p:spTree>
    <p:extLst>
      <p:ext uri="{BB962C8B-B14F-4D97-AF65-F5344CB8AC3E}">
        <p14:creationId xmlns:p14="http://schemas.microsoft.com/office/powerpoint/2010/main" val="630885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E574B3-3E67-455C-BFD4-DBE7CB210FD1}" type="datetimeFigureOut">
              <a:rPr lang="en-GB" smtClean="0"/>
              <a:t>17/10/2019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0CCEFC-610E-4BF0-8A70-7BF62D6EE634}" type="slidenum">
              <a:rPr lang="en-GB" smtClean="0"/>
              <a:t>‹#›</a:t>
            </a:fld>
            <a:endParaRPr lang="en-GB"/>
          </a:p>
        </p:txBody>
      </p:sp>
    </p:spTree>
    <p:extLst>
      <p:ext uri="{BB962C8B-B14F-4D97-AF65-F5344CB8AC3E}">
        <p14:creationId xmlns:p14="http://schemas.microsoft.com/office/powerpoint/2010/main" val="23787415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8F5078-D13E-411C-82CE-A4C37E6FA001}" type="datetime1">
              <a:rPr lang="en-GB" smtClean="0"/>
              <a:t>17/10/2019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Jim Sinnott (C) Artemis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713535-1751-49AB-AF67-6F4475356E3F}" type="slidenum">
              <a:rPr lang="en-GB" smtClean="0"/>
              <a:t>‹#›</a:t>
            </a:fld>
            <a:endParaRPr lang="en-GB"/>
          </a:p>
        </p:txBody>
      </p:sp>
    </p:spTree>
    <p:extLst>
      <p:ext uri="{BB962C8B-B14F-4D97-AF65-F5344CB8AC3E}">
        <p14:creationId xmlns:p14="http://schemas.microsoft.com/office/powerpoint/2010/main" val="24395954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669214-859C-4852-8ABE-0EADA8FE333C}" type="datetimeFigureOut">
              <a:rPr lang="en-GB" smtClean="0"/>
              <a:t>17/10/2019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A2E3E14-0C6C-4278-A882-4AA64619E199}"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462661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16EBCD6-1867-4A67-AACE-0D82A83A9CED}" type="datetime1">
              <a:rPr lang="en-GB" smtClean="0"/>
              <a:t>17/10/2019</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GB"/>
              <a:t>(c) Artemis</a:t>
            </a: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FBD4D6-43BA-4083-B446-0A917B16E3B2}" type="slidenum">
              <a:rPr lang="en-GB" smtClean="0"/>
              <a:t>‹#›</a:t>
            </a:fld>
            <a:endParaRPr lang="en-GB"/>
          </a:p>
        </p:txBody>
      </p:sp>
    </p:spTree>
    <p:extLst>
      <p:ext uri="{BB962C8B-B14F-4D97-AF65-F5344CB8AC3E}">
        <p14:creationId xmlns:p14="http://schemas.microsoft.com/office/powerpoint/2010/main" val="1608318239"/>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16F265-96F1-4579-AFA3-BE991B854D4A}" type="datetime1">
              <a:rPr lang="en-GB" smtClean="0"/>
              <a:pPr/>
              <a:t>17/10/2019</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sv-SE"/>
              <a:t>Jim Sinnott       (C) Artemis 2014</a:t>
            </a: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4CEA0A-ECAE-42DA-BCFB-F3E695499EEC}" type="slidenum">
              <a:rPr lang="en-GB" smtClean="0"/>
              <a:pPr/>
              <a:t>‹#›</a:t>
            </a:fld>
            <a:endParaRPr lang="en-GB"/>
          </a:p>
        </p:txBody>
      </p:sp>
    </p:spTree>
    <p:extLst>
      <p:ext uri="{BB962C8B-B14F-4D97-AF65-F5344CB8AC3E}">
        <p14:creationId xmlns:p14="http://schemas.microsoft.com/office/powerpoint/2010/main" val="268492164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5335B8-636D-4B4F-A966-21AA6C7DDC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433D9-8166-437D-9436-C91050CD88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30F9C8-7301-4BF1-84BF-8489B8BE49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334354-914F-45B3-8954-EBC6F43B65E6}" type="datetime1">
              <a:rPr lang="en-GB" smtClean="0"/>
              <a:t>17/10/2019</a:t>
            </a:fld>
            <a:endParaRPr lang="en-GB"/>
          </a:p>
        </p:txBody>
      </p:sp>
      <p:sp>
        <p:nvSpPr>
          <p:cNvPr id="5" name="Footer Placeholder 4">
            <a:extLst>
              <a:ext uri="{FF2B5EF4-FFF2-40B4-BE49-F238E27FC236}">
                <a16:creationId xmlns:a16="http://schemas.microsoft.com/office/drawing/2014/main" id="{9F64222A-BAFB-42A6-A1AA-07B811FFCE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Unit 1 - Understand the wider context of incident command training</a:t>
            </a:r>
          </a:p>
        </p:txBody>
      </p:sp>
      <p:sp>
        <p:nvSpPr>
          <p:cNvPr id="6" name="Slide Number Placeholder 5">
            <a:extLst>
              <a:ext uri="{FF2B5EF4-FFF2-40B4-BE49-F238E27FC236}">
                <a16:creationId xmlns:a16="http://schemas.microsoft.com/office/drawing/2014/main" id="{FFA3A511-CC97-445C-B06E-1C11670167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F81DD-7DF6-40D3-944A-0F406319A840}" type="slidenum">
              <a:rPr lang="en-GB" smtClean="0"/>
              <a:t>‹#›</a:t>
            </a:fld>
            <a:endParaRPr lang="en-GB"/>
          </a:p>
        </p:txBody>
      </p:sp>
    </p:spTree>
    <p:extLst>
      <p:ext uri="{BB962C8B-B14F-4D97-AF65-F5344CB8AC3E}">
        <p14:creationId xmlns:p14="http://schemas.microsoft.com/office/powerpoint/2010/main" val="1217570152"/>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noChangeArrowheads="1"/>
          </p:cNvSpPr>
          <p:nvPr>
            <p:ph type="title" idx="4294967295"/>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zh-CN">
                <a:sym typeface="Calibri" pitchFamily="34" charset="0"/>
              </a:rPr>
              <a:t>Click to edit Master title style</a:t>
            </a:r>
          </a:p>
        </p:txBody>
      </p:sp>
      <p:sp>
        <p:nvSpPr>
          <p:cNvPr id="1027" name="Text Placeholder 2"/>
          <p:cNvSpPr>
            <a:spLocks noGrp="1" noChangeArrowheads="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sym typeface="Calibri" pitchFamily="34" charset="0"/>
              </a:rPr>
              <a:t>Click to edit Master text styles</a:t>
            </a:r>
          </a:p>
          <a:p>
            <a:pPr lvl="1"/>
            <a:r>
              <a:rPr lang="en-US" altLang="zh-CN">
                <a:sym typeface="Calibri" pitchFamily="34" charset="0"/>
              </a:rPr>
              <a:t>Second level</a:t>
            </a:r>
          </a:p>
          <a:p>
            <a:pPr lvl="2"/>
            <a:r>
              <a:rPr lang="en-US" altLang="zh-CN">
                <a:sym typeface="Calibri" pitchFamily="34" charset="0"/>
              </a:rPr>
              <a:t>Third level</a:t>
            </a:r>
          </a:p>
          <a:p>
            <a:pPr lvl="3"/>
            <a:r>
              <a:rPr lang="en-US" altLang="zh-CN">
                <a:sym typeface="Calibri" pitchFamily="34" charset="0"/>
              </a:rPr>
              <a:t>Fourth level</a:t>
            </a:r>
          </a:p>
          <a:p>
            <a:pPr lvl="4"/>
            <a:r>
              <a:rPr lang="en-US" altLang="zh-CN">
                <a:sym typeface="Calibri" pitchFamily="34" charset="0"/>
              </a:rPr>
              <a:t>Fifth level</a:t>
            </a:r>
          </a:p>
        </p:txBody>
      </p:sp>
      <p:sp>
        <p:nvSpPr>
          <p:cNvPr id="1028" name="Date Placeholder 3"/>
          <p:cNvSpPr>
            <a:spLocks noGrp="1" noChangeArrowheads="1"/>
          </p:cNvSpPr>
          <p:nvPr>
            <p:ph type="dt" sz="half" idx="2"/>
          </p:nvPr>
        </p:nvSpPr>
        <p:spPr bwMode="auto">
          <a:xfrm>
            <a:off x="609600" y="6356351"/>
            <a:ext cx="284480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fld id="{7641DB73-984A-4387-8864-1DF85BDB8E8A}" type="datetime1">
              <a:rPr lang="en-US" altLang="en-US" smtClean="0"/>
              <a:pPr/>
              <a:t>10/17/2019</a:t>
            </a:fld>
            <a:endParaRPr lang="en-US"/>
          </a:p>
        </p:txBody>
      </p:sp>
      <p:sp>
        <p:nvSpPr>
          <p:cNvPr id="1029" name="Footer Placeholder 4"/>
          <p:cNvSpPr>
            <a:spLocks noGrp="1" noChangeArrowheads="1"/>
          </p:cNvSpPr>
          <p:nvPr>
            <p:ph type="ftr" sz="quarter" idx="3"/>
          </p:nvPr>
        </p:nvSpPr>
        <p:spPr bwMode="auto">
          <a:xfrm>
            <a:off x="4165600" y="6356351"/>
            <a:ext cx="386080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a:defRPr sz="1200">
                <a:solidFill>
                  <a:srgbClr val="898989"/>
                </a:solidFill>
              </a:defRPr>
            </a:lvl1pPr>
          </a:lstStyle>
          <a:p>
            <a:r>
              <a:rPr lang="en-US"/>
              <a:t>Jim Sinnott   (C) Artemis</a:t>
            </a:r>
          </a:p>
        </p:txBody>
      </p:sp>
      <p:sp>
        <p:nvSpPr>
          <p:cNvPr id="1030" name="Slide Number Placeholder 5"/>
          <p:cNvSpPr>
            <a:spLocks noGrp="1" noChangeArrowheads="1"/>
          </p:cNvSpPr>
          <p:nvPr>
            <p:ph type="sldNum" sz="quarter" idx="4"/>
          </p:nvPr>
        </p:nvSpPr>
        <p:spPr bwMode="auto">
          <a:xfrm>
            <a:off x="8737600" y="6356351"/>
            <a:ext cx="2844800" cy="3651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4DDB279D-D6CC-4DE6-A7A8-3C22CB175624}" type="slidenum">
              <a:rPr lang="en-US" altLang="en-US"/>
              <a:pPr/>
              <a:t>‹#›</a:t>
            </a:fld>
            <a:endParaRPr lang="en-US"/>
          </a:p>
        </p:txBody>
      </p:sp>
    </p:spTree>
    <p:extLst>
      <p:ext uri="{BB962C8B-B14F-4D97-AF65-F5344CB8AC3E}">
        <p14:creationId xmlns:p14="http://schemas.microsoft.com/office/powerpoint/2010/main" val="620488679"/>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Lst>
  <p:hf sldNum="0" hdr="0"/>
  <p:txStyles>
    <p:titleStyle>
      <a:lvl1pPr marL="914400" indent="-914400" algn="ctr" rtl="0" fontAlgn="base">
        <a:spcBef>
          <a:spcPct val="0"/>
        </a:spcBef>
        <a:spcAft>
          <a:spcPct val="0"/>
        </a:spcAft>
        <a:defRPr sz="4400">
          <a:solidFill>
            <a:schemeClr val="tx1"/>
          </a:solidFill>
          <a:latin typeface="+mj-lt"/>
          <a:ea typeface="+mj-ea"/>
          <a:cs typeface="+mj-cs"/>
          <a:sym typeface="Calibri" pitchFamily="34" charset="0"/>
        </a:defRPr>
      </a:lvl1pPr>
      <a:lvl2pPr marL="9144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2pPr>
      <a:lvl3pPr marL="9144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3pPr>
      <a:lvl4pPr marL="9144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4pPr>
      <a:lvl5pPr marL="9144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5pPr>
      <a:lvl6pPr marL="13716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6pPr>
      <a:lvl7pPr marL="18288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7pPr>
      <a:lvl8pPr marL="22860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8pPr>
      <a:lvl9pPr marL="2743200" indent="-914400" algn="ctr" rtl="0" fontAlgn="base">
        <a:spcBef>
          <a:spcPct val="0"/>
        </a:spcBef>
        <a:spcAft>
          <a:spcPct val="0"/>
        </a:spcAft>
        <a:defRPr sz="4400">
          <a:solidFill>
            <a:schemeClr val="tx1"/>
          </a:solidFill>
          <a:latin typeface="Calibri" pitchFamily="34" charset="0"/>
          <a:ea typeface="SimSun" charset="-122"/>
          <a:sym typeface="Calibri" pitchFamily="34" charset="0"/>
        </a:defRPr>
      </a:lvl9pPr>
    </p:titleStyle>
    <p:bodyStyle>
      <a:lvl1pPr marL="342900" indent="-342900" algn="l" rtl="0" fontAlgn="base">
        <a:spcBef>
          <a:spcPct val="20000"/>
        </a:spcBef>
        <a:spcAft>
          <a:spcPct val="0"/>
        </a:spcAft>
        <a:buFont typeface="Arial" pitchFamily="34" charset="0"/>
        <a:buChar char="•"/>
        <a:defRPr sz="3200">
          <a:solidFill>
            <a:schemeClr val="tx1"/>
          </a:solidFill>
          <a:latin typeface="+mn-lt"/>
          <a:ea typeface="+mn-ea"/>
          <a:cs typeface="+mn-cs"/>
          <a:sym typeface="Calibri" pitchFamily="34" charset="0"/>
        </a:defRPr>
      </a:lvl1pPr>
      <a:lvl2pPr marL="742950" indent="-285750" algn="l" rtl="0" fontAlgn="base">
        <a:spcBef>
          <a:spcPct val="20000"/>
        </a:spcBef>
        <a:spcAft>
          <a:spcPct val="0"/>
        </a:spcAft>
        <a:buFont typeface="Arial" pitchFamily="34" charset="0"/>
        <a:buChar char="–"/>
        <a:defRPr sz="2800">
          <a:solidFill>
            <a:schemeClr val="tx1"/>
          </a:solidFill>
          <a:latin typeface="+mn-lt"/>
          <a:ea typeface="+mn-ea"/>
          <a:sym typeface="Calibri" pitchFamily="34" charset="0"/>
        </a:defRPr>
      </a:lvl2pPr>
      <a:lvl3pPr marL="1143000" indent="-228600" algn="l" rtl="0" fontAlgn="base">
        <a:spcBef>
          <a:spcPct val="20000"/>
        </a:spcBef>
        <a:spcAft>
          <a:spcPct val="0"/>
        </a:spcAft>
        <a:buFont typeface="Arial" pitchFamily="34" charset="0"/>
        <a:buChar char="•"/>
        <a:defRPr sz="2400">
          <a:solidFill>
            <a:schemeClr val="tx1"/>
          </a:solidFill>
          <a:latin typeface="+mn-lt"/>
          <a:ea typeface="+mn-ea"/>
          <a:sym typeface="Calibri" pitchFamily="34" charset="0"/>
        </a:defRPr>
      </a:lvl3pPr>
      <a:lvl4pPr marL="16002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4pPr>
      <a:lvl5pPr marL="20574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5pPr>
      <a:lvl6pPr marL="25146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6pPr>
      <a:lvl7pPr marL="29718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7pPr>
      <a:lvl8pPr marL="34290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8pPr>
      <a:lvl9pPr marL="3886200" indent="-228600" algn="l" rtl="0" fontAlgn="base">
        <a:spcBef>
          <a:spcPct val="20000"/>
        </a:spcBef>
        <a:spcAft>
          <a:spcPct val="0"/>
        </a:spcAft>
        <a:buFont typeface="Arial" pitchFamily="34" charset="0"/>
        <a:buChar char="»"/>
        <a:defRPr sz="2000">
          <a:solidFill>
            <a:schemeClr val="tx1"/>
          </a:solidFill>
          <a:latin typeface="+mn-lt"/>
          <a:ea typeface="+mn-ea"/>
          <a:sym typeface="Calibri" pitchFamily="34"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F4F21B-85A8-4C47-BDF7-E0795A24EFCF}" type="datetime1">
              <a:rPr lang="en-US" smtClean="0"/>
              <a:pPr/>
              <a:t>10/17/2019</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Jim Sinnott    (C) Artemis</a:t>
            </a: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284012011"/>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50C4D9-4A2D-46E2-9679-172EF03D697C}" type="datetime1">
              <a:rPr lang="en-GB" smtClean="0"/>
              <a:t>17/10/2019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 Artemis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56D64A-984C-41A1-AF1D-E7DAEEA5CDFB}" type="slidenum">
              <a:rPr lang="en-GB" smtClean="0"/>
              <a:t>‹#›</a:t>
            </a:fld>
            <a:endParaRPr lang="en-GB"/>
          </a:p>
        </p:txBody>
      </p:sp>
    </p:spTree>
    <p:extLst>
      <p:ext uri="{BB962C8B-B14F-4D97-AF65-F5344CB8AC3E}">
        <p14:creationId xmlns:p14="http://schemas.microsoft.com/office/powerpoint/2010/main" val="2397987345"/>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BC6144-D61C-4427-A8B3-849250F50D3E}" type="datetimeFigureOut">
              <a:rPr lang="en-GB" smtClean="0"/>
              <a:t>17/10/2019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6174E0-18E6-4799-962F-F67A5C735381}" type="slidenum">
              <a:rPr lang="en-GB" smtClean="0"/>
              <a:t>‹#›</a:t>
            </a:fld>
            <a:endParaRPr lang="en-GB"/>
          </a:p>
        </p:txBody>
      </p:sp>
    </p:spTree>
    <p:extLst>
      <p:ext uri="{BB962C8B-B14F-4D97-AF65-F5344CB8AC3E}">
        <p14:creationId xmlns:p14="http://schemas.microsoft.com/office/powerpoint/2010/main" val="66501781"/>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0.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Military_strategy" TargetMode="External"/><Relationship Id="rId3" Type="http://schemas.openxmlformats.org/officeDocument/2006/relationships/hyperlink" Target="https://en.wikipedia.org/wiki/Litigation_strategy" TargetMode="External"/><Relationship Id="rId7" Type="http://schemas.openxmlformats.org/officeDocument/2006/relationships/hyperlink" Target="https://en.wikipedia.org/wiki/OODA_loop#cite_note-3" TargetMode="External"/><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hyperlink" Target="https://en.wikipedia.org/wiki/Law_enforcement" TargetMode="External"/><Relationship Id="rId5" Type="http://schemas.openxmlformats.org/officeDocument/2006/relationships/hyperlink" Target="https://en.wikipedia.org/wiki/OODA_loop#cite_note-2" TargetMode="External"/><Relationship Id="rId10" Type="http://schemas.openxmlformats.org/officeDocument/2006/relationships/image" Target="../media/image7.png"/><Relationship Id="rId4" Type="http://schemas.openxmlformats.org/officeDocument/2006/relationships/hyperlink" Target="https://en.wikipedia.org/wiki/OODA_loop#cite_note-1" TargetMode="External"/><Relationship Id="rId9" Type="http://schemas.openxmlformats.org/officeDocument/2006/relationships/hyperlink" Target="https://en.wikipedia.org/wiki/Decision-making"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gif"/><Relationship Id="rId1" Type="http://schemas.openxmlformats.org/officeDocument/2006/relationships/slideLayout" Target="../slideLayouts/slideLayout118.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53.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youtu.be/PWU9g1Fce3U" TargetMode="External"/><Relationship Id="rId1" Type="http://schemas.openxmlformats.org/officeDocument/2006/relationships/slideLayout" Target="../slideLayouts/slideLayout68.xml"/><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_BoAtYL3OWU&amp;desktop_uri=/watch?v=_BoAtYL3OWU&amp;utm_content=buffer05456&amp;utm_source=buffer&amp;utm_medium=twitter&amp;utm_campaign=Buffer&amp;nomobile=1" TargetMode="External"/><Relationship Id="rId2" Type="http://schemas.openxmlformats.org/officeDocument/2006/relationships/notesSlide" Target="../notesSlides/notesSlide7.xml"/><Relationship Id="rId1" Type="http://schemas.openxmlformats.org/officeDocument/2006/relationships/slideLayout" Target="../slideLayouts/slideLayout95.xml"/><Relationship Id="rId5" Type="http://schemas.openxmlformats.org/officeDocument/2006/relationships/image" Target="../media/image29.jpeg"/><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35.xml"/><Relationship Id="rId5" Type="http://schemas.openxmlformats.org/officeDocument/2006/relationships/hyperlink" Target="https://www.youtube.com/watch?v=bOpf6KcWYyw" TargetMode="External"/><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youtu.be/d2ETQ74gt_Q?t=517" TargetMode="External"/><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8" Type="http://schemas.openxmlformats.org/officeDocument/2006/relationships/hyperlink" Target="https://youtu.be/z9aUseqgCiY" TargetMode="External"/><Relationship Id="rId3" Type="http://schemas.openxmlformats.org/officeDocument/2006/relationships/hyperlink" Target="https://youtu.be/IGQmdoK_ZfY" TargetMode="External"/><Relationship Id="rId7" Type="http://schemas.openxmlformats.org/officeDocument/2006/relationships/image" Target="../media/image36.jpeg"/><Relationship Id="rId2" Type="http://schemas.openxmlformats.org/officeDocument/2006/relationships/hyperlink" Target="https://youtu.be/vJG698U2Mvo" TargetMode="External"/><Relationship Id="rId1" Type="http://schemas.openxmlformats.org/officeDocument/2006/relationships/slideLayout" Target="../slideLayouts/slideLayout25.xml"/><Relationship Id="rId6" Type="http://schemas.openxmlformats.org/officeDocument/2006/relationships/image" Target="../media/image35.jpeg"/><Relationship Id="rId11" Type="http://schemas.openxmlformats.org/officeDocument/2006/relationships/hyperlink" Target="https://youtu.be/xAFfYLR_IRY" TargetMode="External"/><Relationship Id="rId5" Type="http://schemas.openxmlformats.org/officeDocument/2006/relationships/hyperlink" Target="https://youtu.be/9Il_D3Xt9W0" TargetMode="External"/><Relationship Id="rId10" Type="http://schemas.openxmlformats.org/officeDocument/2006/relationships/hyperlink" Target="https://youtu.be/EzC_sHTW43c" TargetMode="External"/><Relationship Id="rId4" Type="http://schemas.openxmlformats.org/officeDocument/2006/relationships/hyperlink" Target="http://www.theinvisiblegorilla.com/videos.html" TargetMode="External"/><Relationship Id="rId9" Type="http://schemas.openxmlformats.org/officeDocument/2006/relationships/hyperlink" Target="https://youtu.be/K4aVEllPwLQ"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s://youtu.be/n5OO9L67jL4" TargetMode="External"/><Relationship Id="rId1" Type="http://schemas.openxmlformats.org/officeDocument/2006/relationships/slideLayout" Target="../slideLayouts/slideLayout25.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www.mckinsey.com/business-functions/strategy-and-corporate-finance/our-insights/strategic-decisions-when-can-you-trust-your-gut" TargetMode="External"/><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youtu.be/-Lg7G8TMe_A?t=577" TargetMode="Externa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9.xml"/><Relationship Id="rId6" Type="http://schemas.openxmlformats.org/officeDocument/2006/relationships/comments" Target="../comments/comment1.xml"/><Relationship Id="rId5" Type="http://schemas.openxmlformats.org/officeDocument/2006/relationships/image" Target="../media/image49.png"/><Relationship Id="rId4" Type="http://schemas.openxmlformats.org/officeDocument/2006/relationships/image" Target="../media/image48.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29.xml"/><Relationship Id="rId6" Type="http://schemas.openxmlformats.org/officeDocument/2006/relationships/hyperlink" Target="https://youtu.be/PirFrDVRBo4" TargetMode="External"/><Relationship Id="rId5" Type="http://schemas.openxmlformats.org/officeDocument/2006/relationships/hyperlink" Target="https://youtu.be/uqXVAo7dVRU" TargetMode="External"/><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s://www.heartinternet.uk/blog/how-to-think-clearly-24-ways-cognitive-bias-distorts-business-decision-making/?utm_source=facebook.com&amp;utm_medium=banner&amp;utm_campaign=how-to-think-clearly-24-ways-cognitive-bias-distorts-business-decision-making/&amp;utm_content=content" TargetMode="Externa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5.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43.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hyperlink" Target="https://youtu.be/R-KI1D5NPJs" TargetMode="External"/><Relationship Id="rId7" Type="http://schemas.openxmlformats.org/officeDocument/2006/relationships/image" Target="../media/image66.png"/><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3.jpe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0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9.xml"/></Relationships>
</file>

<file path=ppt/slides/_rels/slide50.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hyperlink" Target="https://youtu.be/XXzS9tgP3Gc" TargetMode="External"/><Relationship Id="rId1" Type="http://schemas.openxmlformats.org/officeDocument/2006/relationships/slideLayout" Target="../slideLayouts/slideLayout29.xml"/></Relationships>
</file>

<file path=ppt/slides/_rels/slide5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9.xml"/></Relationships>
</file>

<file path=ppt/slides/_rels/slide52.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hyperlink" Target="https://youtu.be/-2TsVBLcEmE?t=723" TargetMode="External"/><Relationship Id="rId2" Type="http://schemas.openxmlformats.org/officeDocument/2006/relationships/image" Target="../media/image74.png"/><Relationship Id="rId1" Type="http://schemas.openxmlformats.org/officeDocument/2006/relationships/slideLayout" Target="../slideLayouts/slideLayout1.xml"/><Relationship Id="rId4" Type="http://schemas.openxmlformats.org/officeDocument/2006/relationships/image" Target="../media/image75.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5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5.xml"/><Relationship Id="rId4" Type="http://schemas.openxmlformats.org/officeDocument/2006/relationships/image" Target="../media/image78.sv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57.xml.rels><?xml version="1.0" encoding="UTF-8" standalone="yes"?>
<Relationships xmlns="http://schemas.openxmlformats.org/package/2006/relationships"><Relationship Id="rId3" Type="http://schemas.openxmlformats.org/officeDocument/2006/relationships/image" Target="../media/image79.emf"/><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60.xml.rels><?xml version="1.0" encoding="UTF-8" standalone="yes"?>
<Relationships xmlns="http://schemas.openxmlformats.org/package/2006/relationships"><Relationship Id="rId3" Type="http://schemas.openxmlformats.org/officeDocument/2006/relationships/hyperlink" Target="http://psychology.about.com/od/sindex/g/def_schema.htm" TargetMode="External"/><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6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4.xml"/><Relationship Id="rId1" Type="http://schemas.openxmlformats.org/officeDocument/2006/relationships/slideLayout" Target="../slideLayouts/slideLayout85.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4.xml"/></Relationships>
</file>

<file path=ppt/slides/_rels/slide6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26.xml"/><Relationship Id="rId1" Type="http://schemas.openxmlformats.org/officeDocument/2006/relationships/slideLayout" Target="../slideLayouts/slideLayout2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6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5.xm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OqmdLcyES_Q&amp;feature=youtu.be" TargetMode="External"/><Relationship Id="rId2" Type="http://schemas.openxmlformats.org/officeDocument/2006/relationships/image" Target="../media/image83.png"/><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7.xml"/><Relationship Id="rId1" Type="http://schemas.openxmlformats.org/officeDocument/2006/relationships/slideLayout" Target="../slideLayouts/slideLayout25.xml"/><Relationship Id="rId4" Type="http://schemas.openxmlformats.org/officeDocument/2006/relationships/image" Target="../media/image85.svg"/></Relationships>
</file>

<file path=ppt/slides/_rels/slide6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8.xml"/><Relationship Id="rId1" Type="http://schemas.openxmlformats.org/officeDocument/2006/relationships/slideLayout" Target="../slideLayouts/slideLayout29.xml"/></Relationships>
</file>

<file path=ppt/slides/_rels/slide7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9.xml"/></Relationships>
</file>

<file path=ppt/slides/_rels/slide71.xml.rels><?xml version="1.0" encoding="UTF-8" standalone="yes"?>
<Relationships xmlns="http://schemas.openxmlformats.org/package/2006/relationships"><Relationship Id="rId3" Type="http://schemas.openxmlformats.org/officeDocument/2006/relationships/hyperlink" Target="http://www.ted.com/talks/dan_ariely_asks_are_we_in_control_of_our_own_decisions" TargetMode="External"/><Relationship Id="rId2" Type="http://schemas.openxmlformats.org/officeDocument/2006/relationships/notesSlide" Target="../notesSlides/notesSlide29.xml"/><Relationship Id="rId1" Type="http://schemas.openxmlformats.org/officeDocument/2006/relationships/slideLayout" Target="../slideLayouts/slideLayout89.xml"/><Relationship Id="rId5" Type="http://schemas.openxmlformats.org/officeDocument/2006/relationships/image" Target="../media/image89.jpeg"/><Relationship Id="rId4" Type="http://schemas.openxmlformats.org/officeDocument/2006/relationships/image" Target="../media/image88.png"/></Relationships>
</file>

<file path=ppt/slides/_rels/slide7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35.xml"/></Relationships>
</file>

<file path=ppt/slides/_rels/slide73.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0.xml"/><Relationship Id="rId1" Type="http://schemas.openxmlformats.org/officeDocument/2006/relationships/slideLayout" Target="../slideLayouts/slideLayout114.xml"/><Relationship Id="rId4" Type="http://schemas.openxmlformats.org/officeDocument/2006/relationships/hyperlink" Target="https://youtu.be/N7oz366X0-8"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hbr.org/2007/11/a-leaders-framework-for-decision-making" TargetMode="External"/><Relationship Id="rId2" Type="http://schemas.openxmlformats.org/officeDocument/2006/relationships/notesSlide" Target="../notesSlides/notesSlide31.xml"/><Relationship Id="rId1" Type="http://schemas.openxmlformats.org/officeDocument/2006/relationships/slideLayout" Target="../slideLayouts/slideLayout114.xml"/><Relationship Id="rId4" Type="http://schemas.openxmlformats.org/officeDocument/2006/relationships/image" Target="../media/image92.gif"/></Relationships>
</file>

<file path=ppt/slides/_rels/slide75.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26.xml"/></Relationships>
</file>

<file path=ppt/slides/_rels/slide76.xml.rels><?xml version="1.0" encoding="UTF-8" standalone="yes"?>
<Relationships xmlns="http://schemas.openxmlformats.org/package/2006/relationships"><Relationship Id="rId3" Type="http://schemas.openxmlformats.org/officeDocument/2006/relationships/hyperlink" Target="https://youtu.be/N7oz366X0-8" TargetMode="External"/><Relationship Id="rId2" Type="http://schemas.openxmlformats.org/officeDocument/2006/relationships/hyperlink" Target="https://en.wikipedia.org/wiki/M%C4%81ori_language" TargetMode="External"/><Relationship Id="rId1" Type="http://schemas.openxmlformats.org/officeDocument/2006/relationships/slideLayout" Target="../slideLayouts/slideLayout39.xml"/><Relationship Id="rId5" Type="http://schemas.openxmlformats.org/officeDocument/2006/relationships/image" Target="../media/image95.jpeg"/><Relationship Id="rId4" Type="http://schemas.openxmlformats.org/officeDocument/2006/relationships/image" Target="../media/image94.jpeg"/></Relationships>
</file>

<file path=ppt/slides/_rels/slide7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jpeg"/><Relationship Id="rId1" Type="http://schemas.openxmlformats.org/officeDocument/2006/relationships/slideLayout" Target="../slideLayouts/slideLayout25.xml"/></Relationships>
</file>

<file path=ppt/slides/_rels/slide7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35.xml"/></Relationships>
</file>

<file path=ppt/slides/_rels/slide7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5.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1.xml.rels><?xml version="1.0" encoding="UTF-8" standalone="yes"?>
<Relationships xmlns="http://schemas.openxmlformats.org/package/2006/relationships"><Relationship Id="rId3" Type="http://schemas.openxmlformats.org/officeDocument/2006/relationships/hyperlink" Target="//upload.wikimedia.org/wikipedia/commons/e/e6/CognitiveFunctions.png" TargetMode="External"/><Relationship Id="rId2" Type="http://schemas.openxmlformats.org/officeDocument/2006/relationships/notesSlide" Target="../notesSlides/notesSlide33.xml"/><Relationship Id="rId1" Type="http://schemas.openxmlformats.org/officeDocument/2006/relationships/slideLayout" Target="../slideLayouts/slideLayout35.xml"/><Relationship Id="rId6" Type="http://schemas.openxmlformats.org/officeDocument/2006/relationships/hyperlink" Target="http://www.humanmetrics.com/cgi-win/JTypes2.asp" TargetMode="External"/><Relationship Id="rId5" Type="http://schemas.openxmlformats.org/officeDocument/2006/relationships/image" Target="../media/image101.jpeg"/><Relationship Id="rId4" Type="http://schemas.openxmlformats.org/officeDocument/2006/relationships/image" Target="../media/image100.png"/></Relationships>
</file>

<file path=ppt/slides/_rels/slide82.xml.rels><?xml version="1.0" encoding="UTF-8" standalone="yes"?>
<Relationships xmlns="http://schemas.openxmlformats.org/package/2006/relationships"><Relationship Id="rId3" Type="http://schemas.openxmlformats.org/officeDocument/2006/relationships/hyperlink" Target="https://brightside.me/inspiration-psychology/the-most-precise-4-question-personality-test-392210/?utm_source=fb_r927d07ba7111&amp;utm_campaign=5a849d0be612&amp;utm_medium=cpm" TargetMode="External"/><Relationship Id="rId2" Type="http://schemas.openxmlformats.org/officeDocument/2006/relationships/image" Target="../media/image102.jpeg"/><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17.xml"/></Relationships>
</file>

<file path=ppt/slides/_rels/slide84.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17.xml"/></Relationships>
</file>

<file path=ppt/slides/_rels/slide85.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7.xml"/></Relationships>
</file>

<file path=ppt/slides/_rels/slide86.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17.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9.xml"/></Relationships>
</file>

<file path=ppt/slides/_rels/slide8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109.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0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D88C3-4A54-447D-A95B-4ED85890E199}"/>
              </a:ext>
            </a:extLst>
          </p:cNvPr>
          <p:cNvSpPr>
            <a:spLocks noGrp="1"/>
          </p:cNvSpPr>
          <p:nvPr>
            <p:ph type="ctrTitle"/>
          </p:nvPr>
        </p:nvSpPr>
        <p:spPr/>
        <p:txBody>
          <a:bodyPr/>
          <a:lstStyle/>
          <a:p>
            <a:r>
              <a:rPr lang="en-GB" dirty="0"/>
              <a:t>Decision Making</a:t>
            </a:r>
          </a:p>
        </p:txBody>
      </p:sp>
      <p:sp>
        <p:nvSpPr>
          <p:cNvPr id="3" name="Subtitle 2">
            <a:extLst>
              <a:ext uri="{FF2B5EF4-FFF2-40B4-BE49-F238E27FC236}">
                <a16:creationId xmlns:a16="http://schemas.microsoft.com/office/drawing/2014/main" id="{0C4C4EA5-3115-4EDF-8319-67AB40238B20}"/>
              </a:ext>
            </a:extLst>
          </p:cNvPr>
          <p:cNvSpPr>
            <a:spLocks noGrp="1"/>
          </p:cNvSpPr>
          <p:nvPr>
            <p:ph type="subTitle" idx="1"/>
          </p:nvPr>
        </p:nvSpPr>
        <p:spPr/>
        <p:txBody>
          <a:bodyPr/>
          <a:lstStyle/>
          <a:p>
            <a:r>
              <a:rPr lang="en-GB" dirty="0"/>
              <a:t>Jim Sinnott</a:t>
            </a:r>
          </a:p>
        </p:txBody>
      </p:sp>
    </p:spTree>
    <p:extLst>
      <p:ext uri="{BB962C8B-B14F-4D97-AF65-F5344CB8AC3E}">
        <p14:creationId xmlns:p14="http://schemas.microsoft.com/office/powerpoint/2010/main" val="299021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0FC3BA5-47B1-4543-9FBA-0B2D66B8358E}"/>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to do?</a:t>
            </a:r>
          </a:p>
        </p:txBody>
      </p:sp>
      <p:sp>
        <p:nvSpPr>
          <p:cNvPr id="3" name="Content Placeholder 2">
            <a:extLst>
              <a:ext uri="{FF2B5EF4-FFF2-40B4-BE49-F238E27FC236}">
                <a16:creationId xmlns:a16="http://schemas.microsoft.com/office/drawing/2014/main" id="{D6276B17-577E-4FAF-AB0A-A867B9BD63B4}"/>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400" kern="1200" dirty="0">
                <a:solidFill>
                  <a:srgbClr val="FFFFFF"/>
                </a:solidFill>
                <a:latin typeface="+mn-lt"/>
                <a:ea typeface="+mn-ea"/>
                <a:cs typeface="+mn-cs"/>
              </a:rPr>
              <a:t>I’m booked to work on my son’s 18</a:t>
            </a:r>
            <a:r>
              <a:rPr lang="en-US" sz="2400" kern="1200" baseline="30000" dirty="0">
                <a:solidFill>
                  <a:srgbClr val="FFFFFF"/>
                </a:solidFill>
                <a:latin typeface="+mn-lt"/>
                <a:ea typeface="+mn-ea"/>
                <a:cs typeface="+mn-cs"/>
              </a:rPr>
              <a:t>th</a:t>
            </a:r>
            <a:r>
              <a:rPr lang="en-US" sz="2400" kern="1200" dirty="0">
                <a:solidFill>
                  <a:srgbClr val="FFFFFF"/>
                </a:solidFill>
                <a:latin typeface="+mn-lt"/>
                <a:ea typeface="+mn-ea"/>
                <a:cs typeface="+mn-cs"/>
              </a:rPr>
              <a:t> birthday.</a:t>
            </a:r>
          </a:p>
        </p:txBody>
      </p:sp>
    </p:spTree>
    <p:extLst>
      <p:ext uri="{BB962C8B-B14F-4D97-AF65-F5344CB8AC3E}">
        <p14:creationId xmlns:p14="http://schemas.microsoft.com/office/powerpoint/2010/main" val="3429786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6310" y="232279"/>
            <a:ext cx="4487090" cy="1587986"/>
          </a:xfrm>
        </p:spPr>
        <p:txBody>
          <a:bodyPr>
            <a:noAutofit/>
          </a:bodyPr>
          <a:lstStyle/>
          <a:p>
            <a:r>
              <a:rPr lang="en-GB" sz="4500" b="1" dirty="0"/>
              <a:t>Rational Choice…</a:t>
            </a:r>
          </a:p>
        </p:txBody>
      </p:sp>
      <p:sp>
        <p:nvSpPr>
          <p:cNvPr id="3" name="Content Placeholder 2"/>
          <p:cNvSpPr>
            <a:spLocks noGrp="1"/>
          </p:cNvSpPr>
          <p:nvPr>
            <p:ph idx="1"/>
          </p:nvPr>
        </p:nvSpPr>
        <p:spPr>
          <a:xfrm>
            <a:off x="568412" y="2875462"/>
            <a:ext cx="11182864" cy="2855530"/>
          </a:xfrm>
        </p:spPr>
        <p:txBody>
          <a:bodyPr>
            <a:noAutofit/>
          </a:bodyPr>
          <a:lstStyle/>
          <a:p>
            <a:r>
              <a:rPr lang="en-GB" sz="2400" dirty="0"/>
              <a:t>“My way is to divide half a sheet of paper by a line into two columns; writing over the one Pro and over the other Con. Then during three or four days’ consideration, I put down under the different heads short hints of the different motives, that at different time occur to me, for or against the measure. When I have thus got them altogether in one view, I endeavour to estimate their respective weights; and where I find two, one on each side, that seem equal, I strike them both out. If I judge some two reasons con equal to some three reasons pro, I strike out five; and thus proceeding, I find where the balance lies; and if after a day or two of further consideration, nothing new that is of importance occurs on either side, I come to a determination accordingly.” </a:t>
            </a:r>
          </a:p>
          <a:p>
            <a:pPr marL="0" indent="0" algn="r">
              <a:buNone/>
            </a:pPr>
            <a:r>
              <a:rPr lang="en-GB" sz="2400" dirty="0"/>
              <a:t>Benjamin Franklin</a:t>
            </a:r>
          </a:p>
        </p:txBody>
      </p:sp>
      <p:pic>
        <p:nvPicPr>
          <p:cNvPr id="114692" name="Picture 4" descr="BenFranklinDuplessi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3892" y="232279"/>
            <a:ext cx="1937245" cy="235991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pros and cons meaning"/>
          <p:cNvPicPr>
            <a:picLocks noChangeAspect="1" noChangeArrowheads="1"/>
          </p:cNvPicPr>
          <p:nvPr/>
        </p:nvPicPr>
        <p:blipFill rotWithShape="1">
          <a:blip r:embed="rId4">
            <a:extLst>
              <a:ext uri="{28A0092B-C50C-407E-A947-70E740481C1C}">
                <a14:useLocalDpi xmlns:a14="http://schemas.microsoft.com/office/drawing/2010/main" val="0"/>
              </a:ext>
            </a:extLst>
          </a:blip>
          <a:srcRect l="-37" t="22459" r="795" b="14495"/>
          <a:stretch/>
        </p:blipFill>
        <p:spPr bwMode="auto">
          <a:xfrm>
            <a:off x="8397852" y="351066"/>
            <a:ext cx="3353424" cy="174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2499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32" y="217762"/>
            <a:ext cx="7798252" cy="1878806"/>
          </a:xfrm>
          <a:solidFill>
            <a:schemeClr val="accent1">
              <a:lumMod val="60000"/>
              <a:lumOff val="40000"/>
            </a:schemeClr>
          </a:solidFill>
        </p:spPr>
        <p:txBody>
          <a:bodyPr>
            <a:normAutofit/>
          </a:bodyPr>
          <a:lstStyle/>
          <a:p>
            <a:pPr algn="ctr"/>
            <a:r>
              <a:rPr lang="en-GB" sz="1800" dirty="0"/>
              <a:t>My God, it is intolerable to think of spending ones whole life, like a neuter bee, working, working, &amp; nothing after all. — No, no won't do. — Imagine living all one's day solitarily in smoky dirty London House. — Only picture to yourself a nice soft wife on a sofa with good fire, &amp; books &amp; music perhaps — Compare this vision with the dingy reality of </a:t>
            </a:r>
            <a:r>
              <a:rPr lang="en-GB" sz="1800" dirty="0" err="1"/>
              <a:t>Grt</a:t>
            </a:r>
            <a:r>
              <a:rPr lang="en-GB" sz="1800" dirty="0"/>
              <a:t>. </a:t>
            </a:r>
            <a:r>
              <a:rPr lang="en-GB" sz="1800" dirty="0" err="1"/>
              <a:t>Marlbro</a:t>
            </a:r>
            <a:r>
              <a:rPr lang="en-GB" sz="1800" dirty="0"/>
              <a:t>' St. Marry — Marry — </a:t>
            </a:r>
            <a:r>
              <a:rPr lang="en-GB" sz="1800" b="1" dirty="0"/>
              <a:t>Marry Q.E.D</a:t>
            </a:r>
            <a:r>
              <a:rPr lang="en-GB" sz="1800" dirty="0"/>
              <a:t>.</a:t>
            </a:r>
          </a:p>
        </p:txBody>
      </p:sp>
      <p:sp>
        <p:nvSpPr>
          <p:cNvPr id="3" name="Text Placeholder 2"/>
          <p:cNvSpPr>
            <a:spLocks noGrp="1"/>
          </p:cNvSpPr>
          <p:nvPr>
            <p:ph type="body" idx="1"/>
          </p:nvPr>
        </p:nvSpPr>
        <p:spPr>
          <a:xfrm>
            <a:off x="912448" y="2263393"/>
            <a:ext cx="3336168" cy="311875"/>
          </a:xfrm>
        </p:spPr>
        <p:txBody>
          <a:bodyPr>
            <a:normAutofit fontScale="92500" lnSpcReduction="10000"/>
          </a:bodyPr>
          <a:lstStyle/>
          <a:p>
            <a:r>
              <a:rPr lang="en-GB" dirty="0"/>
              <a:t>The Pros of Marriage</a:t>
            </a:r>
          </a:p>
        </p:txBody>
      </p:sp>
      <p:sp>
        <p:nvSpPr>
          <p:cNvPr id="4" name="Content Placeholder 3"/>
          <p:cNvSpPr>
            <a:spLocks noGrp="1"/>
          </p:cNvSpPr>
          <p:nvPr>
            <p:ph sz="half" idx="2"/>
          </p:nvPr>
        </p:nvSpPr>
        <p:spPr>
          <a:xfrm>
            <a:off x="664709" y="2654918"/>
            <a:ext cx="4574555" cy="3701434"/>
          </a:xfrm>
        </p:spPr>
        <p:txBody>
          <a:bodyPr>
            <a:normAutofit lnSpcReduction="10000"/>
          </a:bodyPr>
          <a:lstStyle/>
          <a:p>
            <a:r>
              <a:rPr lang="en-GB" dirty="0"/>
              <a:t>The following items, according to Darwin, are the upsides of married life:</a:t>
            </a:r>
          </a:p>
          <a:p>
            <a:r>
              <a:rPr lang="en-GB" dirty="0"/>
              <a:t>Children</a:t>
            </a:r>
          </a:p>
          <a:p>
            <a:r>
              <a:rPr lang="en-GB" dirty="0"/>
              <a:t>A constant friend in life</a:t>
            </a:r>
          </a:p>
          <a:p>
            <a:r>
              <a:rPr lang="en-GB" dirty="0"/>
              <a:t>A companion in old age</a:t>
            </a:r>
          </a:p>
          <a:p>
            <a:r>
              <a:rPr lang="en-GB" dirty="0"/>
              <a:t>An object to be loved and to play with ("</a:t>
            </a:r>
            <a:r>
              <a:rPr lang="en-GB" b="1" dirty="0"/>
              <a:t>better [sic] than a dog anyhow</a:t>
            </a:r>
            <a:r>
              <a:rPr lang="en-GB" dirty="0"/>
              <a:t>")</a:t>
            </a:r>
          </a:p>
          <a:p>
            <a:r>
              <a:rPr lang="en-GB" dirty="0"/>
              <a:t>Good for one's health</a:t>
            </a:r>
          </a:p>
          <a:p>
            <a:r>
              <a:rPr lang="en-GB" dirty="0"/>
              <a:t>Someone to take care of one in old age</a:t>
            </a:r>
          </a:p>
          <a:p>
            <a:r>
              <a:rPr lang="en-GB" dirty="0"/>
              <a:t>A second life</a:t>
            </a:r>
          </a:p>
          <a:p>
            <a:endParaRPr lang="en-GB" dirty="0"/>
          </a:p>
        </p:txBody>
      </p:sp>
      <p:sp>
        <p:nvSpPr>
          <p:cNvPr id="5" name="Text Placeholder 4"/>
          <p:cNvSpPr>
            <a:spLocks noGrp="1"/>
          </p:cNvSpPr>
          <p:nvPr>
            <p:ph type="body" sz="quarter" idx="3"/>
          </p:nvPr>
        </p:nvSpPr>
        <p:spPr>
          <a:xfrm>
            <a:off x="6627057" y="2266738"/>
            <a:ext cx="3422027" cy="319019"/>
          </a:xfrm>
        </p:spPr>
        <p:txBody>
          <a:bodyPr>
            <a:normAutofit fontScale="92500" lnSpcReduction="10000"/>
          </a:bodyPr>
          <a:lstStyle/>
          <a:p>
            <a:r>
              <a:rPr lang="en-GB" dirty="0"/>
              <a:t>The Cons of Marriage</a:t>
            </a:r>
          </a:p>
        </p:txBody>
      </p:sp>
      <p:sp>
        <p:nvSpPr>
          <p:cNvPr id="6" name="Content Placeholder 5"/>
          <p:cNvSpPr>
            <a:spLocks noGrp="1"/>
          </p:cNvSpPr>
          <p:nvPr>
            <p:ph sz="quarter" idx="4"/>
          </p:nvPr>
        </p:nvSpPr>
        <p:spPr>
          <a:xfrm>
            <a:off x="5753100" y="2654918"/>
            <a:ext cx="5774190" cy="3439153"/>
          </a:xfrm>
        </p:spPr>
        <p:txBody>
          <a:bodyPr>
            <a:noAutofit/>
          </a:bodyPr>
          <a:lstStyle/>
          <a:p>
            <a:pPr marL="0" indent="0">
              <a:buNone/>
            </a:pPr>
            <a:r>
              <a:rPr lang="en-GB" sz="1400" dirty="0"/>
              <a:t>Darwin knew that marriage is by no means a perfect arrangement.  The downsides of marriage, according to this famous man, are as follows:</a:t>
            </a:r>
          </a:p>
          <a:p>
            <a:r>
              <a:rPr lang="en-GB" sz="1400" dirty="0"/>
              <a:t>"Terrible loss of time"</a:t>
            </a:r>
          </a:p>
          <a:p>
            <a:r>
              <a:rPr lang="en-GB" sz="1400" dirty="0"/>
              <a:t>Freedom to go where one wants to go</a:t>
            </a:r>
          </a:p>
          <a:p>
            <a:r>
              <a:rPr lang="en-GB" sz="1400" dirty="0"/>
              <a:t>Freedom to choose who to hang out with - or to withdraw to solitude</a:t>
            </a:r>
          </a:p>
          <a:p>
            <a:r>
              <a:rPr lang="en-GB" sz="1400" dirty="0"/>
              <a:t>Freedom to hang out with the guys: "Conversation of clever men at clubs"</a:t>
            </a:r>
          </a:p>
          <a:p>
            <a:r>
              <a:rPr lang="en-GB" sz="1400" dirty="0"/>
              <a:t>The bliss of not being forced to visit relatives </a:t>
            </a:r>
          </a:p>
          <a:p>
            <a:r>
              <a:rPr lang="en-GB" sz="1400" dirty="0"/>
              <a:t>No being forced to "bend in every trifle"</a:t>
            </a:r>
          </a:p>
          <a:p>
            <a:r>
              <a:rPr lang="en-GB" sz="1400" dirty="0"/>
              <a:t>No stress of having children</a:t>
            </a:r>
          </a:p>
          <a:p>
            <a:r>
              <a:rPr lang="en-GB" sz="1400" dirty="0"/>
              <a:t>Avoidance of "fatness &amp; idleness"</a:t>
            </a:r>
          </a:p>
          <a:p>
            <a:r>
              <a:rPr lang="en-GB" sz="1400" b="1" dirty="0"/>
              <a:t>Less cash for books</a:t>
            </a:r>
            <a:r>
              <a:rPr lang="en-GB" sz="1400" dirty="0"/>
              <a:t> (this is my favourite argument)</a:t>
            </a:r>
          </a:p>
          <a:p>
            <a:r>
              <a:rPr lang="en-GB" sz="1400" dirty="0"/>
              <a:t>No need to take on extra work in order to support many children</a:t>
            </a:r>
          </a:p>
          <a:p>
            <a:r>
              <a:rPr lang="en-GB" sz="1400" dirty="0"/>
              <a:t>No risk of having to move out of the city (London, in Darwin's case) should the wife not like urban life</a:t>
            </a:r>
          </a:p>
        </p:txBody>
      </p:sp>
      <p:pic>
        <p:nvPicPr>
          <p:cNvPr id="7" name="Picture 6"/>
          <p:cNvPicPr>
            <a:picLocks noChangeAspect="1"/>
          </p:cNvPicPr>
          <p:nvPr/>
        </p:nvPicPr>
        <p:blipFill>
          <a:blip r:embed="rId3"/>
          <a:stretch>
            <a:fillRect/>
          </a:stretch>
        </p:blipFill>
        <p:spPr>
          <a:xfrm>
            <a:off x="390831" y="289151"/>
            <a:ext cx="1352005" cy="1838207"/>
          </a:xfrm>
          <a:prstGeom prst="rect">
            <a:avLst/>
          </a:prstGeom>
        </p:spPr>
      </p:pic>
      <p:sp>
        <p:nvSpPr>
          <p:cNvPr id="8" name="TextBox 7"/>
          <p:cNvSpPr txBox="1"/>
          <p:nvPr/>
        </p:nvSpPr>
        <p:spPr>
          <a:xfrm>
            <a:off x="518169" y="1963311"/>
            <a:ext cx="1352006"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1" i="0" u="none" strike="noStrike" kern="1200" cap="none" spc="0" normalizeH="0" baseline="0" noProof="0" dirty="0">
                <a:ln>
                  <a:noFill/>
                </a:ln>
                <a:solidFill>
                  <a:prstClr val="black"/>
                </a:solidFill>
                <a:effectLst/>
                <a:uLnTx/>
                <a:uFillTx/>
                <a:latin typeface="Calibri" panose="020F0502020204030204"/>
                <a:ea typeface="SimSun" charset="-122"/>
                <a:cs typeface="+mn-cs"/>
              </a:rPr>
              <a:t>Charles Darwin</a:t>
            </a:r>
          </a:p>
        </p:txBody>
      </p:sp>
      <p:pic>
        <p:nvPicPr>
          <p:cNvPr id="9" name="Picture 8"/>
          <p:cNvPicPr>
            <a:picLocks noChangeAspect="1"/>
          </p:cNvPicPr>
          <p:nvPr/>
        </p:nvPicPr>
        <p:blipFill>
          <a:blip r:embed="rId4"/>
          <a:stretch>
            <a:fillRect/>
          </a:stretch>
        </p:blipFill>
        <p:spPr>
          <a:xfrm>
            <a:off x="10282220" y="217761"/>
            <a:ext cx="1780460" cy="1745549"/>
          </a:xfrm>
          <a:prstGeom prst="rect">
            <a:avLst/>
          </a:prstGeom>
        </p:spPr>
      </p:pic>
      <p:sp>
        <p:nvSpPr>
          <p:cNvPr id="10" name="Footer Placeholder 9"/>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dirty="0">
              <a:ln>
                <a:noFill/>
              </a:ln>
              <a:solidFill>
                <a:prstClr val="black">
                  <a:tint val="75000"/>
                </a:prstClr>
              </a:solidFill>
              <a:effectLst/>
              <a:uLnTx/>
              <a:uFillTx/>
              <a:latin typeface="Calibri" panose="020F0502020204030204"/>
              <a:ea typeface="SimSun" charset="-122"/>
              <a:cs typeface="+mn-cs"/>
            </a:endParaRPr>
          </a:p>
        </p:txBody>
      </p:sp>
    </p:spTree>
    <p:extLst>
      <p:ext uri="{BB962C8B-B14F-4D97-AF65-F5344CB8AC3E}">
        <p14:creationId xmlns:p14="http://schemas.microsoft.com/office/powerpoint/2010/main" val="1985061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32" name="Text Box 23"/>
          <p:cNvSpPr>
            <a:spLocks noChangeArrowheads="1"/>
          </p:cNvSpPr>
          <p:nvPr/>
        </p:nvSpPr>
        <p:spPr bwMode="auto">
          <a:xfrm>
            <a:off x="1768476" y="6278564"/>
            <a:ext cx="8791575" cy="390525"/>
          </a:xfrm>
          <a:prstGeom prst="rect">
            <a:avLst/>
          </a:prstGeom>
          <a:solidFill>
            <a:schemeClr val="bg1"/>
          </a:solidFill>
          <a:ln w="9525" cmpd="sng">
            <a:noFill/>
            <a:miter lim="800000"/>
            <a:headEnd/>
            <a:tailEnd/>
          </a:ln>
        </p:spPr>
        <p: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altLang="zh-CN" sz="12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Source:  The UK Fire Service Manual, Volume 2, Fire Service Operations: Incident Command (3</a:t>
            </a:r>
            <a:r>
              <a:rPr kumimoji="0" lang="en-US" altLang="zh-CN" sz="1200" b="1" i="0" u="none" strike="noStrike" kern="1200" cap="none" spc="0" normalizeH="0" baseline="3000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rd</a:t>
            </a:r>
            <a:r>
              <a:rPr kumimoji="0" lang="en-US" altLang="zh-CN" sz="12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 Edition 2008) page 17.</a:t>
            </a:r>
            <a:endParaRPr kumimoji="0" lang="en-US" altLang="zh-CN" sz="1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endParaRPr>
          </a:p>
        </p:txBody>
      </p:sp>
      <p:sp>
        <p:nvSpPr>
          <p:cNvPr id="64533" name="Text Box 2"/>
          <p:cNvSpPr>
            <a:spLocks noChangeArrowheads="1"/>
          </p:cNvSpPr>
          <p:nvPr/>
        </p:nvSpPr>
        <p:spPr bwMode="auto">
          <a:xfrm>
            <a:off x="2160590" y="226838"/>
            <a:ext cx="7920037" cy="1050431"/>
          </a:xfrm>
          <a:prstGeom prst="rect">
            <a:avLst/>
          </a:prstGeom>
          <a:solidFill>
            <a:srgbClr val="FFFFFF"/>
          </a:solidFill>
          <a:ln w="9525" cmpd="sng">
            <a:noFill/>
            <a:miter lim="800000"/>
            <a:headEnd/>
            <a:tailEnd/>
          </a:ln>
        </p:spPr>
        <p:txBody>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28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Managing Incidents: Decision-making Model</a:t>
            </a:r>
            <a:endParaRPr kumimoji="0" lang="en-US" altLang="zh-CN" sz="1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endParaRPr>
          </a:p>
        </p:txBody>
      </p:sp>
      <p:grpSp>
        <p:nvGrpSpPr>
          <p:cNvPr id="2" name="Group 1"/>
          <p:cNvGrpSpPr/>
          <p:nvPr/>
        </p:nvGrpSpPr>
        <p:grpSpPr>
          <a:xfrm>
            <a:off x="1692276" y="1142220"/>
            <a:ext cx="8426449" cy="4918856"/>
            <a:chOff x="1692276" y="1142220"/>
            <a:chExt cx="8426449" cy="4918856"/>
          </a:xfrm>
        </p:grpSpPr>
        <p:sp>
          <p:nvSpPr>
            <p:cNvPr id="64514" name="Text Box 2"/>
            <p:cNvSpPr>
              <a:spLocks noChangeArrowheads="1"/>
            </p:cNvSpPr>
            <p:nvPr/>
          </p:nvSpPr>
          <p:spPr bwMode="auto">
            <a:xfrm>
              <a:off x="1692276" y="1773238"/>
              <a:ext cx="1666875" cy="658642"/>
            </a:xfrm>
            <a:prstGeom prst="rect">
              <a:avLst/>
            </a:prstGeom>
            <a:solidFill>
              <a:schemeClr val="accent1"/>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srgbClr val="FFFFFF"/>
                  </a:solidFill>
                  <a:effectLst/>
                  <a:uLnTx/>
                  <a:uFillTx/>
                  <a:latin typeface="Calibri" panose="020F0502020204030204"/>
                  <a:ea typeface="Calibri" pitchFamily="34" charset="0"/>
                  <a:cs typeface="Calibri" pitchFamily="34" charset="0"/>
                  <a:sym typeface="Calibri" pitchFamily="34" charset="0"/>
                </a:rPr>
                <a:t>Incident Information</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15" name="Text Box 2"/>
            <p:cNvSpPr>
              <a:spLocks noChangeArrowheads="1"/>
            </p:cNvSpPr>
            <p:nvPr/>
          </p:nvSpPr>
          <p:spPr bwMode="auto">
            <a:xfrm>
              <a:off x="1703389" y="2997200"/>
              <a:ext cx="1666875" cy="658642"/>
            </a:xfrm>
            <a:prstGeom prst="rect">
              <a:avLst/>
            </a:prstGeom>
            <a:solidFill>
              <a:schemeClr val="accent1"/>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srgbClr val="FFFFFF"/>
                  </a:solidFill>
                  <a:effectLst/>
                  <a:uLnTx/>
                  <a:uFillTx/>
                  <a:latin typeface="Calibri" panose="020F0502020204030204"/>
                  <a:ea typeface="Calibri" pitchFamily="34" charset="0"/>
                  <a:cs typeface="Calibri" pitchFamily="34" charset="0"/>
                  <a:sym typeface="Calibri" pitchFamily="34" charset="0"/>
                </a:rPr>
                <a:t>Resource Information</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16" name="Text Box 2"/>
            <p:cNvSpPr>
              <a:spLocks noChangeArrowheads="1"/>
            </p:cNvSpPr>
            <p:nvPr/>
          </p:nvSpPr>
          <p:spPr bwMode="auto">
            <a:xfrm>
              <a:off x="1703389" y="4221163"/>
              <a:ext cx="1666875" cy="658642"/>
            </a:xfrm>
            <a:prstGeom prst="rect">
              <a:avLst/>
            </a:prstGeom>
            <a:solidFill>
              <a:schemeClr val="accent1"/>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srgbClr val="FFFFFF"/>
                  </a:solidFill>
                  <a:effectLst/>
                  <a:uLnTx/>
                  <a:uFillTx/>
                  <a:latin typeface="Calibri" panose="020F0502020204030204"/>
                  <a:ea typeface="Calibri" pitchFamily="34" charset="0"/>
                  <a:cs typeface="Calibri" pitchFamily="34" charset="0"/>
                  <a:sym typeface="Calibri" pitchFamily="34" charset="0"/>
                </a:rPr>
                <a:t>Hazard Information</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17" name="Text Box 2"/>
            <p:cNvSpPr>
              <a:spLocks noChangeArrowheads="1"/>
            </p:cNvSpPr>
            <p:nvPr/>
          </p:nvSpPr>
          <p:spPr bwMode="auto">
            <a:xfrm rot="16200000">
              <a:off x="2863850" y="3200400"/>
              <a:ext cx="2374900" cy="374650"/>
            </a:xfrm>
            <a:prstGeom prst="rect">
              <a:avLst/>
            </a:prstGeom>
            <a:solidFill>
              <a:srgbClr val="C00000"/>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prstClr val="white"/>
                  </a:solidFill>
                  <a:effectLst/>
                  <a:uLnTx/>
                  <a:uFillTx/>
                  <a:latin typeface="Calibri" panose="020F0502020204030204"/>
                  <a:ea typeface="Calibri" pitchFamily="34" charset="0"/>
                  <a:cs typeface="Calibri" pitchFamily="34" charset="0"/>
                  <a:sym typeface="Calibri" pitchFamily="34" charset="0"/>
                </a:rPr>
                <a:t>Think</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18" name="Hexagon 5"/>
            <p:cNvSpPr>
              <a:spLocks noChangeArrowheads="1"/>
            </p:cNvSpPr>
            <p:nvPr/>
          </p:nvSpPr>
          <p:spPr bwMode="auto">
            <a:xfrm>
              <a:off x="4419028" y="2708276"/>
              <a:ext cx="1905650" cy="1285875"/>
            </a:xfrm>
            <a:prstGeom prst="hexagon">
              <a:avLst>
                <a:gd name="adj" fmla="val 24992"/>
                <a:gd name="vf" fmla="val 115470"/>
              </a:avLst>
            </a:prstGeom>
            <a:solidFill>
              <a:srgbClr val="FFFF00"/>
            </a:solidFill>
            <a:ln w="25400" cmpd="sng">
              <a:solidFill>
                <a:srgbClr val="00956F"/>
              </a:solidFill>
              <a:miter lim="800000"/>
              <a:headEnd/>
              <a:tailEnd/>
            </a:ln>
          </p:spPr>
          <p:txBody>
            <a:bodyPr anchor="ct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800" b="1" i="0" u="none" strike="noStrike" kern="1200" cap="none" spc="0" normalizeH="0" baseline="0" noProof="0" dirty="0" err="1">
                  <a:ln>
                    <a:noFill/>
                  </a:ln>
                  <a:solidFill>
                    <a:prstClr val="black"/>
                  </a:solidFill>
                  <a:effectLst/>
                  <a:uLnTx/>
                  <a:uFillTx/>
                  <a:latin typeface="Calibri" panose="020F0502020204030204"/>
                  <a:ea typeface="Calibri" pitchFamily="34" charset="0"/>
                  <a:cs typeface="Calibri" pitchFamily="34" charset="0"/>
                  <a:sym typeface="Calibri" pitchFamily="34" charset="0"/>
                </a:rPr>
                <a:t>Prioritise</a:t>
              </a:r>
              <a:endParaRPr kumimoji="0" lang="en-US" altLang="zh-CN" sz="18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endParaRPr>
            </a:p>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Objective</a:t>
              </a:r>
              <a:r>
                <a:rPr kumimoji="0" lang="en-US" altLang="zh-CN" sz="1600" b="1" i="0" u="none" strike="noStrike" kern="1200" cap="none" spc="0" normalizeH="0" baseline="0" noProof="0" dirty="0">
                  <a:ln>
                    <a:noFill/>
                  </a:ln>
                  <a:solidFill>
                    <a:prstClr val="black"/>
                  </a:solidFill>
                  <a:effectLst/>
                  <a:uLnTx/>
                  <a:uFillTx/>
                  <a:latin typeface="Calibri" panose="020F0502020204030204"/>
                  <a:ea typeface="Calibri" pitchFamily="34" charset="0"/>
                  <a:cs typeface="Calibri" pitchFamily="34" charset="0"/>
                  <a:sym typeface="Calibri" pitchFamily="34" charset="0"/>
                </a:rPr>
                <a:t>s</a:t>
              </a:r>
              <a:endParaRPr kumimoji="0" lang="en-US" altLang="zh-CN" sz="1800" b="0"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endParaRPr>
            </a:p>
          </p:txBody>
        </p:sp>
        <p:sp>
          <p:nvSpPr>
            <p:cNvPr id="64519" name="Text Box 2"/>
            <p:cNvSpPr>
              <a:spLocks noChangeArrowheads="1"/>
            </p:cNvSpPr>
            <p:nvPr/>
          </p:nvSpPr>
          <p:spPr bwMode="auto">
            <a:xfrm rot="16200000">
              <a:off x="5588794" y="3241257"/>
              <a:ext cx="2374900" cy="375487"/>
            </a:xfrm>
            <a:prstGeom prst="rect">
              <a:avLst/>
            </a:prstGeom>
            <a:solidFill>
              <a:schemeClr val="accent1"/>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srgbClr val="FFFFFF"/>
                  </a:solidFill>
                  <a:effectLst/>
                  <a:uLnTx/>
                  <a:uFillTx/>
                  <a:latin typeface="Calibri" panose="020F0502020204030204"/>
                  <a:ea typeface="Calibri" pitchFamily="34" charset="0"/>
                  <a:cs typeface="Calibri" pitchFamily="34" charset="0"/>
                  <a:sym typeface="Calibri" pitchFamily="34" charset="0"/>
                </a:rPr>
                <a:t>Plan</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20" name="Text Box 2"/>
            <p:cNvSpPr>
              <a:spLocks noChangeArrowheads="1"/>
            </p:cNvSpPr>
            <p:nvPr/>
          </p:nvSpPr>
          <p:spPr bwMode="auto">
            <a:xfrm>
              <a:off x="7391401" y="2708276"/>
              <a:ext cx="1666875" cy="375487"/>
            </a:xfrm>
            <a:prstGeom prst="rect">
              <a:avLst/>
            </a:prstGeom>
            <a:solidFill>
              <a:srgbClr val="FFFF00"/>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prstClr val="black"/>
                  </a:solidFill>
                  <a:effectLst/>
                  <a:uLnTx/>
                  <a:uFillTx/>
                  <a:latin typeface="Calibri" panose="020F0502020204030204"/>
                  <a:ea typeface="Calibri" pitchFamily="34" charset="0"/>
                  <a:cs typeface="Calibri" pitchFamily="34" charset="0"/>
                  <a:sym typeface="Calibri" pitchFamily="34" charset="0"/>
                </a:rPr>
                <a:t>Communicate</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21" name="Text Box 2"/>
            <p:cNvSpPr>
              <a:spLocks noChangeArrowheads="1"/>
            </p:cNvSpPr>
            <p:nvPr/>
          </p:nvSpPr>
          <p:spPr bwMode="auto">
            <a:xfrm>
              <a:off x="7381876" y="3581401"/>
              <a:ext cx="1666875" cy="375487"/>
            </a:xfrm>
            <a:prstGeom prst="rect">
              <a:avLst/>
            </a:prstGeom>
            <a:solidFill>
              <a:srgbClr val="FFFF00"/>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prstClr val="black"/>
                  </a:solidFill>
                  <a:effectLst/>
                  <a:uLnTx/>
                  <a:uFillTx/>
                  <a:latin typeface="Calibri" panose="020F0502020204030204"/>
                  <a:ea typeface="Calibri" pitchFamily="34" charset="0"/>
                  <a:cs typeface="Calibri" pitchFamily="34" charset="0"/>
                  <a:sym typeface="Calibri" pitchFamily="34" charset="0"/>
                </a:rPr>
                <a:t>Control</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22" name="Text Box 2"/>
            <p:cNvSpPr>
              <a:spLocks noChangeArrowheads="1"/>
            </p:cNvSpPr>
            <p:nvPr/>
          </p:nvSpPr>
          <p:spPr bwMode="auto">
            <a:xfrm rot="16200000">
              <a:off x="8714582" y="3228557"/>
              <a:ext cx="2374900" cy="375487"/>
            </a:xfrm>
            <a:prstGeom prst="rect">
              <a:avLst/>
            </a:prstGeom>
            <a:solidFill>
              <a:srgbClr val="C00000"/>
            </a:solidFill>
            <a:ln w="9525" cmpd="sng">
              <a:solidFill>
                <a:srgbClr val="000000"/>
              </a:solidFill>
              <a:miter lim="800000"/>
              <a:headEnd/>
              <a:tailEnd/>
            </a:ln>
          </p:spPr>
          <p:txBody>
            <a:bodyPr>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prstClr val="white"/>
                  </a:solidFill>
                  <a:effectLst/>
                  <a:uLnTx/>
                  <a:uFillTx/>
                  <a:latin typeface="Calibri" panose="020F0502020204030204"/>
                  <a:ea typeface="Calibri" pitchFamily="34" charset="0"/>
                  <a:cs typeface="Calibri" pitchFamily="34" charset="0"/>
                  <a:sym typeface="Calibri" pitchFamily="34" charset="0"/>
                </a:rPr>
                <a:t>Outcome</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64523" name="Straight Arrow Connector 10"/>
            <p:cNvSpPr>
              <a:spLocks noChangeShapeType="1"/>
            </p:cNvSpPr>
            <p:nvPr/>
          </p:nvSpPr>
          <p:spPr bwMode="auto">
            <a:xfrm>
              <a:off x="4224338" y="3351213"/>
              <a:ext cx="431800" cy="6350"/>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4" name="Straight Arrow Connector 11"/>
            <p:cNvSpPr>
              <a:spLocks noChangeShapeType="1"/>
            </p:cNvSpPr>
            <p:nvPr/>
          </p:nvSpPr>
          <p:spPr bwMode="auto">
            <a:xfrm>
              <a:off x="6221414" y="3351213"/>
              <a:ext cx="325437" cy="6350"/>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5" name="Straight Arrow Connector 12"/>
            <p:cNvSpPr>
              <a:spLocks noChangeShapeType="1"/>
            </p:cNvSpPr>
            <p:nvPr/>
          </p:nvSpPr>
          <p:spPr bwMode="auto">
            <a:xfrm>
              <a:off x="7032625" y="3357564"/>
              <a:ext cx="522288" cy="1587"/>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6" name="Straight Arrow Connector 13"/>
            <p:cNvSpPr>
              <a:spLocks noChangeShapeType="1"/>
            </p:cNvSpPr>
            <p:nvPr/>
          </p:nvSpPr>
          <p:spPr bwMode="auto">
            <a:xfrm>
              <a:off x="3359151" y="2133601"/>
              <a:ext cx="523875" cy="403225"/>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7" name="Straight Arrow Connector 14"/>
            <p:cNvSpPr>
              <a:spLocks noChangeShapeType="1"/>
            </p:cNvSpPr>
            <p:nvPr/>
          </p:nvSpPr>
          <p:spPr bwMode="auto">
            <a:xfrm flipV="1">
              <a:off x="3359151" y="4076701"/>
              <a:ext cx="523875" cy="504825"/>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8" name="Straight Arrow Connector 15"/>
            <p:cNvSpPr>
              <a:spLocks noChangeShapeType="1"/>
            </p:cNvSpPr>
            <p:nvPr/>
          </p:nvSpPr>
          <p:spPr bwMode="auto">
            <a:xfrm>
              <a:off x="9058275" y="3357564"/>
              <a:ext cx="566738" cy="1587"/>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29" name="Straight Arrow Connector 21"/>
            <p:cNvSpPr>
              <a:spLocks noChangeShapeType="1"/>
            </p:cNvSpPr>
            <p:nvPr/>
          </p:nvSpPr>
          <p:spPr bwMode="auto">
            <a:xfrm>
              <a:off x="3370263" y="3351213"/>
              <a:ext cx="512762" cy="6350"/>
            </a:xfrm>
            <a:prstGeom prst="straightConnector1">
              <a:avLst/>
            </a:prstGeom>
            <a:noFill/>
            <a:ln w="38100" cap="rnd" cmpd="sng">
              <a:solidFill>
                <a:schemeClr val="tx1"/>
              </a:solidFill>
              <a:round/>
              <a:headEnd/>
              <a:tailEnd type="arrow" w="med" len="me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530" name="Curved Left Arrow 27"/>
            <p:cNvSpPr>
              <a:spLocks noChangeArrowheads="1"/>
            </p:cNvSpPr>
            <p:nvPr/>
          </p:nvSpPr>
          <p:spPr bwMode="auto">
            <a:xfrm rot="5400000">
              <a:off x="6168232" y="2110582"/>
              <a:ext cx="1408112" cy="6492875"/>
            </a:xfrm>
            <a:prstGeom prst="curvedLeftArrow">
              <a:avLst>
                <a:gd name="adj1" fmla="val 25019"/>
                <a:gd name="adj2" fmla="val 49996"/>
                <a:gd name="adj3" fmla="val 25000"/>
              </a:avLst>
            </a:prstGeom>
            <a:solidFill>
              <a:srgbClr val="FFFF00"/>
            </a:solidFill>
            <a:ln w="25400" cmpd="sng">
              <a:solidFill>
                <a:srgbClr val="00956F"/>
              </a:solidFill>
              <a:miter lim="800000"/>
              <a:headEnd/>
              <a:tailEnd/>
            </a:ln>
          </p:spPr>
          <p:txBody>
            <a:bodyPr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itchFamily="34" charset="0"/>
                <a:ea typeface="Calibri" pitchFamily="34" charset="0"/>
                <a:cs typeface="Calibri" pitchFamily="34" charset="0"/>
                <a:sym typeface="Calibri" pitchFamily="34" charset="0"/>
              </a:endParaRPr>
            </a:p>
          </p:txBody>
        </p:sp>
        <p:sp>
          <p:nvSpPr>
            <p:cNvPr id="64531" name="Text Box 2"/>
            <p:cNvSpPr>
              <a:spLocks noChangeArrowheads="1"/>
            </p:cNvSpPr>
            <p:nvPr/>
          </p:nvSpPr>
          <p:spPr bwMode="auto">
            <a:xfrm>
              <a:off x="5738813" y="5434014"/>
              <a:ext cx="2228850" cy="371475"/>
            </a:xfrm>
            <a:prstGeom prst="rect">
              <a:avLst/>
            </a:prstGeom>
            <a:solidFill>
              <a:srgbClr val="FFFF00"/>
            </a:solidFill>
            <a:ln w="9525" cmpd="sng">
              <a:solidFill>
                <a:srgbClr val="000000"/>
              </a:solidFill>
              <a:miter lim="800000"/>
              <a:headEnd/>
              <a:tailEnd/>
            </a:ln>
          </p:spPr>
          <p:txBody>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altLang="zh-CN" sz="1600" b="1" i="0" u="none" strike="noStrike" kern="1200" cap="none" spc="0" normalizeH="0" baseline="0" noProof="0">
                  <a:ln>
                    <a:noFill/>
                  </a:ln>
                  <a:solidFill>
                    <a:prstClr val="black"/>
                  </a:solidFill>
                  <a:effectLst/>
                  <a:uLnTx/>
                  <a:uFillTx/>
                  <a:latin typeface="Calibri" panose="020F0502020204030204"/>
                  <a:ea typeface="Calibri" pitchFamily="34" charset="0"/>
                  <a:cs typeface="Calibri" pitchFamily="34" charset="0"/>
                  <a:sym typeface="Calibri" pitchFamily="34" charset="0"/>
                </a:rPr>
                <a:t>Evaluate</a:t>
              </a:r>
              <a:endParaRPr kumimoji="0" lang="en-US" altLang="zh-CN" sz="1800" b="0" i="0" u="none" strike="noStrike" kern="1200" cap="none" spc="0" normalizeH="0" baseline="0" noProof="0">
                <a:ln>
                  <a:noFill/>
                </a:ln>
                <a:solidFill>
                  <a:prstClr val="black"/>
                </a:solidFill>
                <a:effectLst/>
                <a:uLnTx/>
                <a:uFillTx/>
                <a:latin typeface="Calibri" panose="020F0502020204030204"/>
                <a:ea typeface="宋体" panose="02010600030101010101" pitchFamily="2" charset="-122"/>
                <a:cs typeface="+mn-cs"/>
              </a:endParaRPr>
            </a:p>
          </p:txBody>
        </p:sp>
        <p:sp>
          <p:nvSpPr>
            <p:cNvPr id="22" name="TextBox 21"/>
            <p:cNvSpPr txBox="1"/>
            <p:nvPr/>
          </p:nvSpPr>
          <p:spPr>
            <a:xfrm>
              <a:off x="1692276" y="1142220"/>
              <a:ext cx="8388350" cy="369332"/>
            </a:xfrm>
            <a:prstGeom prst="rect">
              <a:avLst/>
            </a:prstGeom>
            <a:solidFill>
              <a:srgbClr val="92D05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[Situational Awareness                   Make Decision                       Implement Solution]</a:t>
              </a:r>
            </a:p>
          </p:txBody>
        </p:sp>
      </p:grpSp>
      <p:sp>
        <p:nvSpPr>
          <p:cNvPr id="24" name="Footer Placeholder 2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254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98B4F-DE94-482F-A24F-5F63DC8E5FA1}"/>
              </a:ext>
            </a:extLst>
          </p:cNvPr>
          <p:cNvSpPr>
            <a:spLocks noGrp="1"/>
          </p:cNvSpPr>
          <p:nvPr>
            <p:ph type="title"/>
          </p:nvPr>
        </p:nvSpPr>
        <p:spPr/>
        <p:txBody>
          <a:bodyPr/>
          <a:lstStyle/>
          <a:p>
            <a:r>
              <a:rPr lang="en-GB" sz="1800" dirty="0">
                <a:solidFill>
                  <a:srgbClr val="222222"/>
                </a:solidFill>
                <a:latin typeface="Arial" panose="020B0604020202020204" pitchFamily="34" charset="0"/>
                <a:ea typeface="+mn-ea"/>
                <a:cs typeface="+mn-cs"/>
              </a:rPr>
              <a:t>The OODA loop</a:t>
            </a:r>
            <a:endParaRPr lang="en-GB" dirty="0"/>
          </a:p>
        </p:txBody>
      </p:sp>
      <p:sp>
        <p:nvSpPr>
          <p:cNvPr id="3" name="Footer Placeholder 2">
            <a:extLst>
              <a:ext uri="{FF2B5EF4-FFF2-40B4-BE49-F238E27FC236}">
                <a16:creationId xmlns:a16="http://schemas.microsoft.com/office/drawing/2014/main" id="{EE5101F7-0603-4281-9F5E-DF0AF390BE9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Jim Sinnott (C) Artemis</a:t>
            </a:r>
          </a:p>
        </p:txBody>
      </p:sp>
      <p:sp>
        <p:nvSpPr>
          <p:cNvPr id="4" name="Rectangle 3">
            <a:extLst>
              <a:ext uri="{FF2B5EF4-FFF2-40B4-BE49-F238E27FC236}">
                <a16:creationId xmlns:a16="http://schemas.microsoft.com/office/drawing/2014/main" id="{967311EB-B60F-453C-B551-881641194DC5}"/>
              </a:ext>
            </a:extLst>
          </p:cNvPr>
          <p:cNvSpPr/>
          <p:nvPr/>
        </p:nvSpPr>
        <p:spPr>
          <a:xfrm>
            <a:off x="643328" y="2878978"/>
            <a:ext cx="7779895" cy="286232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The OODA loop has become an important concept in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3" tooltip="Litigation strategy">
                  <a:extLst>
                    <a:ext uri="{A12FA001-AC4F-418D-AE19-62706E023703}">
                      <ahyp:hlinkClr xmlns:ahyp="http://schemas.microsoft.com/office/drawing/2018/hyperlinkcolor" val="tx"/>
                    </a:ext>
                  </a:extLst>
                </a:hlinkClick>
              </a:rPr>
              <a:t>litigation</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4">
                  <a:extLst>
                    <a:ext uri="{A12FA001-AC4F-418D-AE19-62706E023703}">
                      <ahyp:hlinkClr xmlns:ahyp="http://schemas.microsoft.com/office/drawing/2018/hyperlinkcolor" val="tx"/>
                    </a:ext>
                  </a:extLst>
                </a:hlinkClick>
              </a:rPr>
              <a:t>[1]</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business,</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5">
                  <a:extLst>
                    <a:ext uri="{A12FA001-AC4F-418D-AE19-62706E023703}">
                      <ahyp:hlinkClr xmlns:ahyp="http://schemas.microsoft.com/office/drawing/2018/hyperlinkcolor" val="tx"/>
                    </a:ext>
                  </a:extLst>
                </a:hlinkClick>
              </a:rPr>
              <a:t>[2]</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6" tooltip="Law enforcement">
                  <a:extLst>
                    <a:ext uri="{A12FA001-AC4F-418D-AE19-62706E023703}">
                      <ahyp:hlinkClr xmlns:ahyp="http://schemas.microsoft.com/office/drawing/2018/hyperlinkcolor" val="tx"/>
                    </a:ext>
                  </a:extLst>
                </a:hlinkClick>
              </a:rPr>
              <a:t>law enforcement</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r>
              <a:rPr kumimoji="0" lang="en-GB" sz="1800" b="0" i="0" u="none" strike="noStrike" kern="1200" cap="none" spc="0" normalizeH="0" baseline="30000" noProof="0" dirty="0">
                <a:ln>
                  <a:noFill/>
                </a:ln>
                <a:solidFill>
                  <a:srgbClr val="0B0080"/>
                </a:solidFill>
                <a:effectLst/>
                <a:uLnTx/>
                <a:uFillTx/>
                <a:latin typeface="Arial" panose="020B0604020202020204" pitchFamily="34" charset="0"/>
                <a:ea typeface="+mn-ea"/>
                <a:cs typeface="+mn-cs"/>
                <a:hlinkClick r:id="rId7">
                  <a:extLst>
                    <a:ext uri="{A12FA001-AC4F-418D-AE19-62706E023703}">
                      <ahyp:hlinkClr xmlns:ahyp="http://schemas.microsoft.com/office/drawing/2018/hyperlinkcolor" val="tx"/>
                    </a:ext>
                  </a:extLst>
                </a:hlinkClick>
              </a:rPr>
              <a:t>[3]</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and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8" tooltip="Military strategy">
                  <a:extLst>
                    <a:ext uri="{A12FA001-AC4F-418D-AE19-62706E023703}">
                      <ahyp:hlinkClr xmlns:ahyp="http://schemas.microsoft.com/office/drawing/2018/hyperlinkcolor" val="tx"/>
                    </a:ext>
                  </a:extLst>
                </a:hlinkClick>
              </a:rPr>
              <a:t>military strategy</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According to Boyd, </a:t>
            </a:r>
            <a:r>
              <a:rPr kumimoji="0" lang="en-GB" sz="1800" b="0" i="0" u="none" strike="noStrike" kern="1200" cap="none" spc="0" normalizeH="0" baseline="0" noProof="0" dirty="0">
                <a:ln>
                  <a:noFill/>
                </a:ln>
                <a:solidFill>
                  <a:srgbClr val="0B0080"/>
                </a:solidFill>
                <a:effectLst/>
                <a:uLnTx/>
                <a:uFillTx/>
                <a:latin typeface="Arial" panose="020B0604020202020204" pitchFamily="34" charset="0"/>
                <a:ea typeface="+mn-ea"/>
                <a:cs typeface="+mn-cs"/>
                <a:hlinkClick r:id="rId9" tooltip="Decision-making">
                  <a:extLst>
                    <a:ext uri="{A12FA001-AC4F-418D-AE19-62706E023703}">
                      <ahyp:hlinkClr xmlns:ahyp="http://schemas.microsoft.com/office/drawing/2018/hyperlinkcolor" val="tx"/>
                    </a:ext>
                  </a:extLst>
                </a:hlinkClick>
              </a:rPr>
              <a:t>decision-making</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occurs in a recurring cycle of observe–orient–decide–act. An entity (whether an individual or an organization) that can process this cycle quickly, observing and reacting to unfolding events more rapidly than an opponent can thereby "get inside" the opponent's decision cycle and gain the advantage. Frans </a:t>
            </a:r>
            <a:r>
              <a:rPr kumimoji="0" lang="en-GB" sz="18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Osinga</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has argued that Boyd's own views on the OODA loop are much deeper, richer, and more comprehensive than the common interpretation of the "rapid OODA loop" idea.</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9931924-EA2D-4CEA-90B1-EA7DC642A7C1}"/>
              </a:ext>
            </a:extLst>
          </p:cNvPr>
          <p:cNvPicPr>
            <a:picLocks noChangeAspect="1"/>
          </p:cNvPicPr>
          <p:nvPr/>
        </p:nvPicPr>
        <p:blipFill>
          <a:blip r:embed="rId10"/>
          <a:stretch>
            <a:fillRect/>
          </a:stretch>
        </p:blipFill>
        <p:spPr>
          <a:xfrm>
            <a:off x="0" y="0"/>
            <a:ext cx="12191999" cy="6858000"/>
          </a:xfrm>
          <a:prstGeom prst="rect">
            <a:avLst/>
          </a:prstGeom>
        </p:spPr>
      </p:pic>
      <p:sp>
        <p:nvSpPr>
          <p:cNvPr id="6" name="Rectangle 5">
            <a:extLst>
              <a:ext uri="{FF2B5EF4-FFF2-40B4-BE49-F238E27FC236}">
                <a16:creationId xmlns:a16="http://schemas.microsoft.com/office/drawing/2014/main" id="{47DC974E-94FD-44B1-8945-C8641820DE87}"/>
              </a:ext>
            </a:extLst>
          </p:cNvPr>
          <p:cNvSpPr/>
          <p:nvPr/>
        </p:nvSpPr>
        <p:spPr>
          <a:xfrm>
            <a:off x="4649008" y="104576"/>
            <a:ext cx="7430103"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By processing this recurring cycle quickly, observing and reacting to unfolding events more rapidly than an opponent can, thereby "get inside" the opponent's decision cycle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5397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250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C10C9-26E2-4DB3-92BA-C3D6237CD103}"/>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2600" dirty="0">
                <a:solidFill>
                  <a:srgbClr val="FFFFFF"/>
                </a:solidFill>
              </a:rPr>
              <a:t>JESIP</a:t>
            </a:r>
          </a:p>
        </p:txBody>
      </p:sp>
      <p:pic>
        <p:nvPicPr>
          <p:cNvPr id="4" name="Picture 3" descr="A close up of text on a black background&#10;&#10;Description automatically generated">
            <a:extLst>
              <a:ext uri="{FF2B5EF4-FFF2-40B4-BE49-F238E27FC236}">
                <a16:creationId xmlns:a16="http://schemas.microsoft.com/office/drawing/2014/main" id="{F55E59E1-F273-4374-9A52-60C9FEA396BC}"/>
              </a:ext>
            </a:extLst>
          </p:cNvPr>
          <p:cNvPicPr>
            <a:picLocks noChangeAspect="1"/>
          </p:cNvPicPr>
          <p:nvPr/>
        </p:nvPicPr>
        <p:blipFill>
          <a:blip r:embed="rId2"/>
          <a:stretch>
            <a:fillRect/>
          </a:stretch>
        </p:blipFill>
        <p:spPr>
          <a:xfrm>
            <a:off x="5097487" y="961812"/>
            <a:ext cx="5070424" cy="4930987"/>
          </a:xfrm>
          <a:prstGeom prst="rect">
            <a:avLst/>
          </a:prstGeom>
        </p:spPr>
      </p:pic>
      <p:sp>
        <p:nvSpPr>
          <p:cNvPr id="3" name="Footer Placeholder 2">
            <a:extLst>
              <a:ext uri="{FF2B5EF4-FFF2-40B4-BE49-F238E27FC236}">
                <a16:creationId xmlns:a16="http://schemas.microsoft.com/office/drawing/2014/main" id="{10A1621E-354B-40D9-BF05-C63E271D7E19}"/>
              </a:ext>
            </a:extLst>
          </p:cNvPr>
          <p:cNvSpPr>
            <a:spLocks noGrp="1"/>
          </p:cNvSpPr>
          <p:nvPr>
            <p:ph type="ftr" sz="quarter" idx="11"/>
          </p:nvPr>
        </p:nvSpPr>
        <p:spPr>
          <a:xfrm>
            <a:off x="4116613" y="6356350"/>
            <a:ext cx="7032172" cy="365125"/>
          </a:xfrm>
        </p:spPr>
        <p:txBody>
          <a:bodyPr>
            <a:normAutofit/>
          </a:bodyPr>
          <a:lstStyle/>
          <a:p>
            <a:pPr>
              <a:spcAft>
                <a:spcPts val="600"/>
              </a:spcAft>
            </a:pPr>
            <a:r>
              <a:rPr lang="en-GB">
                <a:solidFill>
                  <a:srgbClr val="898989"/>
                </a:solidFill>
              </a:rPr>
              <a:t>Jim Sinnott (C) Artemis</a:t>
            </a:r>
          </a:p>
        </p:txBody>
      </p:sp>
    </p:spTree>
    <p:extLst>
      <p:ext uri="{BB962C8B-B14F-4D97-AF65-F5344CB8AC3E}">
        <p14:creationId xmlns:p14="http://schemas.microsoft.com/office/powerpoint/2010/main" val="3681026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D502A-C371-4489-A9C0-F0C4A57DC9B3}"/>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E3C0B7D-C859-46AF-8E5D-D4F23AC54337}"/>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CC5C0670-07C9-4721-94BF-D7395508F27D}"/>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CAC6224B-736E-48D2-8230-7043FCC0C7D6}"/>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805736E1-7D46-447E-9282-C2DDD4D1B19A}"/>
              </a:ext>
            </a:extLst>
          </p:cNvPr>
          <p:cNvSpPr>
            <a:spLocks noGrp="1"/>
          </p:cNvSpPr>
          <p:nvPr>
            <p:ph sz="quarter" idx="4"/>
          </p:nvPr>
        </p:nvSpPr>
        <p:spPr/>
        <p:txBody>
          <a:bodyPr/>
          <a:lstStyle/>
          <a:p>
            <a:endParaRPr lang="en-GB"/>
          </a:p>
        </p:txBody>
      </p:sp>
      <p:sp>
        <p:nvSpPr>
          <p:cNvPr id="7" name="Footer Placeholder 6">
            <a:extLst>
              <a:ext uri="{FF2B5EF4-FFF2-40B4-BE49-F238E27FC236}">
                <a16:creationId xmlns:a16="http://schemas.microsoft.com/office/drawing/2014/main" id="{055EC769-D36E-4C1A-AF23-67F7BE6E8556}"/>
              </a:ext>
            </a:extLst>
          </p:cNvPr>
          <p:cNvSpPr>
            <a:spLocks noGrp="1"/>
          </p:cNvSpPr>
          <p:nvPr>
            <p:ph type="ftr" sz="quarter" idx="11"/>
          </p:nvPr>
        </p:nvSpPr>
        <p:spPr/>
        <p:txBody>
          <a:bodyPr/>
          <a:lstStyle/>
          <a:p>
            <a:r>
              <a:rPr lang="en-GB"/>
              <a:t>(c) Artemis</a:t>
            </a:r>
          </a:p>
        </p:txBody>
      </p:sp>
      <p:pic>
        <p:nvPicPr>
          <p:cNvPr id="8" name="Picture 7">
            <a:extLst>
              <a:ext uri="{FF2B5EF4-FFF2-40B4-BE49-F238E27FC236}">
                <a16:creationId xmlns:a16="http://schemas.microsoft.com/office/drawing/2014/main" id="{04DBC4FA-7230-4800-A651-CE88A55372A5}"/>
              </a:ext>
            </a:extLst>
          </p:cNvPr>
          <p:cNvPicPr>
            <a:picLocks noChangeAspect="1"/>
          </p:cNvPicPr>
          <p:nvPr/>
        </p:nvPicPr>
        <p:blipFill>
          <a:blip r:embed="rId2"/>
          <a:stretch>
            <a:fillRect/>
          </a:stretch>
        </p:blipFill>
        <p:spPr>
          <a:xfrm>
            <a:off x="1210962" y="0"/>
            <a:ext cx="8776129" cy="6588975"/>
          </a:xfrm>
          <a:prstGeom prst="rect">
            <a:avLst/>
          </a:prstGeom>
        </p:spPr>
      </p:pic>
    </p:spTree>
    <p:extLst>
      <p:ext uri="{BB962C8B-B14F-4D97-AF65-F5344CB8AC3E}">
        <p14:creationId xmlns:p14="http://schemas.microsoft.com/office/powerpoint/2010/main" val="616565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9132" y="274638"/>
            <a:ext cx="7101942" cy="1143000"/>
          </a:xfrm>
        </p:spPr>
        <p:txBody>
          <a:bodyPr>
            <a:normAutofit fontScale="90000"/>
          </a:bodyPr>
          <a:lstStyle/>
          <a:p>
            <a:r>
              <a:rPr lang="en-GB" dirty="0"/>
              <a:t>Incremental Change</a:t>
            </a:r>
            <a:br>
              <a:rPr lang="en-GB" dirty="0"/>
            </a:br>
            <a:r>
              <a:rPr lang="en-GB" dirty="0"/>
              <a:t>Deming - PDCA</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111618" name="Picture 2" descr="http://abhinavpmp.com/wp-content/uploads/pds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5789" y="1906260"/>
            <a:ext cx="8315051" cy="4450092"/>
          </a:xfrm>
          <a:prstGeom prst="rect">
            <a:avLst/>
          </a:prstGeom>
          <a:noFill/>
          <a:extLst>
            <a:ext uri="{909E8E84-426E-40DD-AFC4-6F175D3DCCD1}">
              <a14:hiddenFill xmlns:a14="http://schemas.microsoft.com/office/drawing/2010/main">
                <a:solidFill>
                  <a:srgbClr val="FFFFFF"/>
                </a:solidFill>
              </a14:hiddenFill>
            </a:ext>
          </a:extLst>
        </p:spPr>
      </p:pic>
      <p:pic>
        <p:nvPicPr>
          <p:cNvPr id="111620" name="Picture 4" descr="http://www.systems2win.com/images/illustrations/PDCA-25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7804" y="52387"/>
            <a:ext cx="2381250" cy="2390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282440" y="5086276"/>
            <a:ext cx="167647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(Understand?)</a:t>
            </a:r>
          </a:p>
        </p:txBody>
      </p:sp>
      <p:pic>
        <p:nvPicPr>
          <p:cNvPr id="111622" name="Picture 6" descr="https://encrypted-tbn3.gstatic.com/images?q=tbn:ANd9GcQ1AbwepAYAAUIrVHwz0Yj8HnXgtCmgvDmZW6_gTbfpQtN1Nf8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3214" y="104775"/>
            <a:ext cx="1552575" cy="2286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378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8A67-6D6E-4ADF-BDCA-3B8AA8415A9B}"/>
              </a:ext>
            </a:extLst>
          </p:cNvPr>
          <p:cNvSpPr>
            <a:spLocks noGrp="1"/>
          </p:cNvSpPr>
          <p:nvPr>
            <p:ph type="title"/>
          </p:nvPr>
        </p:nvSpPr>
        <p:spPr/>
        <p:txBody>
          <a:bodyPr/>
          <a:lstStyle/>
          <a:p>
            <a:r>
              <a:rPr lang="en-GB" dirty="0"/>
              <a:t>Just be logical and take your pick!</a:t>
            </a:r>
          </a:p>
        </p:txBody>
      </p:sp>
      <p:sp>
        <p:nvSpPr>
          <p:cNvPr id="3" name="Text Placeholder 2">
            <a:extLst>
              <a:ext uri="{FF2B5EF4-FFF2-40B4-BE49-F238E27FC236}">
                <a16:creationId xmlns:a16="http://schemas.microsoft.com/office/drawing/2014/main" id="{6A2A1956-4B86-4307-AF87-5D2C12638FF9}"/>
              </a:ext>
            </a:extLst>
          </p:cNvPr>
          <p:cNvSpPr>
            <a:spLocks noGrp="1"/>
          </p:cNvSpPr>
          <p:nvPr>
            <p:ph type="body" idx="1"/>
          </p:nvPr>
        </p:nvSpPr>
        <p:spPr/>
        <p:txBody>
          <a:bodyPr/>
          <a:lstStyle/>
          <a:p>
            <a:endParaRPr lang="en-GB"/>
          </a:p>
        </p:txBody>
      </p:sp>
      <p:pic>
        <p:nvPicPr>
          <p:cNvPr id="8" name="Content Placeholder 7">
            <a:extLst>
              <a:ext uri="{FF2B5EF4-FFF2-40B4-BE49-F238E27FC236}">
                <a16:creationId xmlns:a16="http://schemas.microsoft.com/office/drawing/2014/main" id="{26ADEA66-9CF7-4A66-B71F-3C4888368507}"/>
              </a:ext>
            </a:extLst>
          </p:cNvPr>
          <p:cNvPicPr>
            <a:picLocks noGrp="1" noChangeAspect="1"/>
          </p:cNvPicPr>
          <p:nvPr>
            <p:ph sz="half" idx="2"/>
          </p:nvPr>
        </p:nvPicPr>
        <p:blipFill>
          <a:blip r:embed="rId2"/>
          <a:stretch>
            <a:fillRect/>
          </a:stretch>
        </p:blipFill>
        <p:spPr>
          <a:xfrm>
            <a:off x="6395124" y="1866909"/>
            <a:ext cx="5134890" cy="3908404"/>
          </a:xfrm>
          <a:prstGeom prst="rect">
            <a:avLst/>
          </a:prstGeom>
        </p:spPr>
      </p:pic>
      <p:sp>
        <p:nvSpPr>
          <p:cNvPr id="5" name="Text Placeholder 4">
            <a:extLst>
              <a:ext uri="{FF2B5EF4-FFF2-40B4-BE49-F238E27FC236}">
                <a16:creationId xmlns:a16="http://schemas.microsoft.com/office/drawing/2014/main" id="{850A2197-D928-46FE-8F08-7B75385C0264}"/>
              </a:ext>
            </a:extLst>
          </p:cNvPr>
          <p:cNvSpPr>
            <a:spLocks noGrp="1"/>
          </p:cNvSpPr>
          <p:nvPr>
            <p:ph type="body" sz="quarter" idx="3"/>
          </p:nvPr>
        </p:nvSpPr>
        <p:spPr/>
        <p:txBody>
          <a:bodyPr/>
          <a:lstStyle/>
          <a:p>
            <a:endParaRPr lang="en-GB"/>
          </a:p>
        </p:txBody>
      </p:sp>
      <p:sp>
        <p:nvSpPr>
          <p:cNvPr id="7" name="Footer Placeholder 6">
            <a:extLst>
              <a:ext uri="{FF2B5EF4-FFF2-40B4-BE49-F238E27FC236}">
                <a16:creationId xmlns:a16="http://schemas.microsoft.com/office/drawing/2014/main" id="{47419935-830A-4F85-8795-E7CC575CE564}"/>
              </a:ext>
            </a:extLst>
          </p:cNvPr>
          <p:cNvSpPr>
            <a:spLocks noGrp="1"/>
          </p:cNvSpPr>
          <p:nvPr>
            <p:ph type="ftr" sz="quarter" idx="11"/>
          </p:nvPr>
        </p:nvSpPr>
        <p:spPr/>
        <p:txBody>
          <a:bodyPr/>
          <a:lstStyle/>
          <a:p>
            <a:r>
              <a:rPr lang="en-GB"/>
              <a:t>(c) Artemis</a:t>
            </a:r>
          </a:p>
        </p:txBody>
      </p:sp>
      <p:pic>
        <p:nvPicPr>
          <p:cNvPr id="10" name="Content Placeholder 9">
            <a:extLst>
              <a:ext uri="{FF2B5EF4-FFF2-40B4-BE49-F238E27FC236}">
                <a16:creationId xmlns:a16="http://schemas.microsoft.com/office/drawing/2014/main" id="{038072C2-C415-4718-A30C-8D00CC9E9CA8}"/>
              </a:ext>
            </a:extLst>
          </p:cNvPr>
          <p:cNvPicPr>
            <a:picLocks noGrp="1" noChangeAspect="1"/>
          </p:cNvPicPr>
          <p:nvPr>
            <p:ph sz="quarter" idx="4"/>
          </p:nvPr>
        </p:nvPicPr>
        <p:blipFill>
          <a:blip r:embed="rId3"/>
          <a:stretch>
            <a:fillRect/>
          </a:stretch>
        </p:blipFill>
        <p:spPr>
          <a:xfrm>
            <a:off x="363026" y="1774034"/>
            <a:ext cx="5306481" cy="4498973"/>
          </a:xfrm>
          <a:prstGeom prst="rect">
            <a:avLst/>
          </a:prstGeom>
        </p:spPr>
      </p:pic>
      <p:pic>
        <p:nvPicPr>
          <p:cNvPr id="11" name="Picture 10">
            <a:extLst>
              <a:ext uri="{FF2B5EF4-FFF2-40B4-BE49-F238E27FC236}">
                <a16:creationId xmlns:a16="http://schemas.microsoft.com/office/drawing/2014/main" id="{21BA4D3D-7B96-4CE7-93D2-EEDDE6E41AD6}"/>
              </a:ext>
            </a:extLst>
          </p:cNvPr>
          <p:cNvPicPr>
            <a:picLocks noChangeAspect="1"/>
          </p:cNvPicPr>
          <p:nvPr/>
        </p:nvPicPr>
        <p:blipFill>
          <a:blip r:embed="rId4"/>
          <a:stretch>
            <a:fillRect/>
          </a:stretch>
        </p:blipFill>
        <p:spPr>
          <a:xfrm>
            <a:off x="2186451" y="0"/>
            <a:ext cx="7819097" cy="6858000"/>
          </a:xfrm>
          <a:prstGeom prst="rect">
            <a:avLst/>
          </a:prstGeom>
        </p:spPr>
      </p:pic>
      <p:pic>
        <p:nvPicPr>
          <p:cNvPr id="12" name="Picture 11">
            <a:extLst>
              <a:ext uri="{FF2B5EF4-FFF2-40B4-BE49-F238E27FC236}">
                <a16:creationId xmlns:a16="http://schemas.microsoft.com/office/drawing/2014/main" id="{7ACC8D5E-ED1C-47B5-8153-86A7707725E8}"/>
              </a:ext>
            </a:extLst>
          </p:cNvPr>
          <p:cNvPicPr>
            <a:picLocks noChangeAspect="1"/>
          </p:cNvPicPr>
          <p:nvPr/>
        </p:nvPicPr>
        <p:blipFill>
          <a:blip r:embed="rId5"/>
          <a:stretch>
            <a:fillRect/>
          </a:stretch>
        </p:blipFill>
        <p:spPr>
          <a:xfrm rot="20338940">
            <a:off x="3841682" y="1612890"/>
            <a:ext cx="6470312" cy="4332419"/>
          </a:xfrm>
          <a:prstGeom prst="rect">
            <a:avLst/>
          </a:prstGeom>
        </p:spPr>
      </p:pic>
      <p:pic>
        <p:nvPicPr>
          <p:cNvPr id="13" name="Picture 12">
            <a:extLst>
              <a:ext uri="{FF2B5EF4-FFF2-40B4-BE49-F238E27FC236}">
                <a16:creationId xmlns:a16="http://schemas.microsoft.com/office/drawing/2014/main" id="{282B6D51-D7FB-4641-BB86-1F69D5EF7DA9}"/>
              </a:ext>
            </a:extLst>
          </p:cNvPr>
          <p:cNvPicPr>
            <a:picLocks noChangeAspect="1"/>
          </p:cNvPicPr>
          <p:nvPr/>
        </p:nvPicPr>
        <p:blipFill>
          <a:blip r:embed="rId6"/>
          <a:stretch>
            <a:fillRect/>
          </a:stretch>
        </p:blipFill>
        <p:spPr>
          <a:xfrm rot="1186642">
            <a:off x="5797271" y="500282"/>
            <a:ext cx="5029200" cy="5029200"/>
          </a:xfrm>
          <a:prstGeom prst="rect">
            <a:avLst/>
          </a:prstGeom>
        </p:spPr>
      </p:pic>
      <p:pic>
        <p:nvPicPr>
          <p:cNvPr id="14" name="Picture 13">
            <a:extLst>
              <a:ext uri="{FF2B5EF4-FFF2-40B4-BE49-F238E27FC236}">
                <a16:creationId xmlns:a16="http://schemas.microsoft.com/office/drawing/2014/main" id="{6973BC8F-4B9E-497A-8CE0-D595A14CCD4A}"/>
              </a:ext>
            </a:extLst>
          </p:cNvPr>
          <p:cNvPicPr>
            <a:picLocks noChangeAspect="1"/>
          </p:cNvPicPr>
          <p:nvPr/>
        </p:nvPicPr>
        <p:blipFill>
          <a:blip r:embed="rId7"/>
          <a:stretch>
            <a:fillRect/>
          </a:stretch>
        </p:blipFill>
        <p:spPr>
          <a:xfrm rot="20609778">
            <a:off x="1165157" y="835963"/>
            <a:ext cx="5744862" cy="5658058"/>
          </a:xfrm>
          <a:prstGeom prst="rect">
            <a:avLst/>
          </a:prstGeom>
        </p:spPr>
      </p:pic>
      <p:pic>
        <p:nvPicPr>
          <p:cNvPr id="15" name="Picture 14">
            <a:extLst>
              <a:ext uri="{FF2B5EF4-FFF2-40B4-BE49-F238E27FC236}">
                <a16:creationId xmlns:a16="http://schemas.microsoft.com/office/drawing/2014/main" id="{1524B155-DC81-4287-9D08-FD58A5E8881D}"/>
              </a:ext>
            </a:extLst>
          </p:cNvPr>
          <p:cNvPicPr>
            <a:picLocks noChangeAspect="1"/>
          </p:cNvPicPr>
          <p:nvPr/>
        </p:nvPicPr>
        <p:blipFill>
          <a:blip r:embed="rId8"/>
          <a:stretch>
            <a:fillRect/>
          </a:stretch>
        </p:blipFill>
        <p:spPr>
          <a:xfrm rot="453313">
            <a:off x="5663467" y="2183643"/>
            <a:ext cx="4501464" cy="4501464"/>
          </a:xfrm>
          <a:prstGeom prst="rect">
            <a:avLst/>
          </a:prstGeom>
        </p:spPr>
      </p:pic>
      <p:pic>
        <p:nvPicPr>
          <p:cNvPr id="16" name="Picture 15">
            <a:extLst>
              <a:ext uri="{FF2B5EF4-FFF2-40B4-BE49-F238E27FC236}">
                <a16:creationId xmlns:a16="http://schemas.microsoft.com/office/drawing/2014/main" id="{8B5AF7C8-78EA-47ED-B63D-506438787025}"/>
              </a:ext>
            </a:extLst>
          </p:cNvPr>
          <p:cNvPicPr>
            <a:picLocks noChangeAspect="1"/>
          </p:cNvPicPr>
          <p:nvPr/>
        </p:nvPicPr>
        <p:blipFill>
          <a:blip r:embed="rId9"/>
          <a:stretch>
            <a:fillRect/>
          </a:stretch>
        </p:blipFill>
        <p:spPr>
          <a:xfrm rot="20950429">
            <a:off x="2850763" y="850410"/>
            <a:ext cx="7744862" cy="4821489"/>
          </a:xfrm>
          <a:prstGeom prst="rect">
            <a:avLst/>
          </a:prstGeom>
        </p:spPr>
      </p:pic>
      <p:pic>
        <p:nvPicPr>
          <p:cNvPr id="4" name="Picture 3">
            <a:extLst>
              <a:ext uri="{FF2B5EF4-FFF2-40B4-BE49-F238E27FC236}">
                <a16:creationId xmlns:a16="http://schemas.microsoft.com/office/drawing/2014/main" id="{0C4B55E5-EA2C-4AB0-846F-94230D52E807}"/>
              </a:ext>
            </a:extLst>
          </p:cNvPr>
          <p:cNvPicPr>
            <a:picLocks noChangeAspect="1"/>
          </p:cNvPicPr>
          <p:nvPr/>
        </p:nvPicPr>
        <p:blipFill>
          <a:blip r:embed="rId10"/>
          <a:stretch>
            <a:fillRect/>
          </a:stretch>
        </p:blipFill>
        <p:spPr>
          <a:xfrm>
            <a:off x="2584983" y="2095500"/>
            <a:ext cx="5306480" cy="3941152"/>
          </a:xfrm>
          <a:prstGeom prst="rect">
            <a:avLst/>
          </a:prstGeom>
        </p:spPr>
      </p:pic>
    </p:spTree>
    <p:extLst>
      <p:ext uri="{BB962C8B-B14F-4D97-AF65-F5344CB8AC3E}">
        <p14:creationId xmlns:p14="http://schemas.microsoft.com/office/powerpoint/2010/main" val="2629234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2000"/>
                                        <p:tgtEl>
                                          <p:spTgt spid="11"/>
                                        </p:tgtEl>
                                      </p:cBhvr>
                                    </p:animEffect>
                                    <p:anim calcmode="lin" valueType="num">
                                      <p:cBhvr>
                                        <p:cTn id="16" dur="2000" fill="hold"/>
                                        <p:tgtEl>
                                          <p:spTgt spid="11"/>
                                        </p:tgtEl>
                                        <p:attrNameLst>
                                          <p:attrName>ppt_w</p:attrName>
                                        </p:attrNameLst>
                                      </p:cBhvr>
                                      <p:tavLst>
                                        <p:tav tm="0" fmla="#ppt_w*sin(2.5*pi*$)">
                                          <p:val>
                                            <p:fltVal val="0"/>
                                          </p:val>
                                        </p:tav>
                                        <p:tav tm="100000">
                                          <p:val>
                                            <p:fltVal val="1"/>
                                          </p:val>
                                        </p:tav>
                                      </p:tavLst>
                                    </p:anim>
                                    <p:anim calcmode="lin" valueType="num">
                                      <p:cBhvr>
                                        <p:cTn id="17"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ppt_x"/>
                                          </p:val>
                                        </p:tav>
                                        <p:tav tm="100000">
                                          <p:val>
                                            <p:strVal val="#ppt_x"/>
                                          </p:val>
                                        </p:tav>
                                      </p:tavLst>
                                    </p:anim>
                                    <p:anim calcmode="lin" valueType="num">
                                      <p:cBhvr additive="base">
                                        <p:cTn id="2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1000"/>
                                        <p:tgtEl>
                                          <p:spTgt spid="15"/>
                                        </p:tgtEl>
                                      </p:cBhvr>
                                    </p:animEffect>
                                    <p:anim calcmode="lin" valueType="num">
                                      <p:cBhvr>
                                        <p:cTn id="39" dur="1000" fill="hold"/>
                                        <p:tgtEl>
                                          <p:spTgt spid="15"/>
                                        </p:tgtEl>
                                        <p:attrNameLst>
                                          <p:attrName>ppt_x</p:attrName>
                                        </p:attrNameLst>
                                      </p:cBhvr>
                                      <p:tavLst>
                                        <p:tav tm="0">
                                          <p:val>
                                            <p:strVal val="#ppt_x"/>
                                          </p:val>
                                        </p:tav>
                                        <p:tav tm="100000">
                                          <p:val>
                                            <p:strVal val="#ppt_x"/>
                                          </p:val>
                                        </p:tav>
                                      </p:tavLst>
                                    </p:anim>
                                    <p:anim calcmode="lin" valueType="num">
                                      <p:cBhvr>
                                        <p:cTn id="4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nodeType="clickEffect">
                                  <p:stCondLst>
                                    <p:cond delay="0"/>
                                  </p:stCondLst>
                                  <p:childTnLst>
                                    <p:set>
                                      <p:cBhvr>
                                        <p:cTn id="49" dur="1" fill="hold">
                                          <p:stCondLst>
                                            <p:cond delay="0"/>
                                          </p:stCondLst>
                                        </p:cTn>
                                        <p:tgtEl>
                                          <p:spTgt spid="4"/>
                                        </p:tgtEl>
                                        <p:attrNameLst>
                                          <p:attrName>style.visibility</p:attrName>
                                        </p:attrNameLst>
                                      </p:cBhvr>
                                      <p:to>
                                        <p:strVal val="visible"/>
                                      </p:to>
                                    </p:set>
                                    <p:anim calcmode="lin" valueType="num">
                                      <p:cBhvr>
                                        <p:cTn id="50" dur="1000" fill="hold"/>
                                        <p:tgtEl>
                                          <p:spTgt spid="4"/>
                                        </p:tgtEl>
                                        <p:attrNameLst>
                                          <p:attrName>ppt_w</p:attrName>
                                        </p:attrNameLst>
                                      </p:cBhvr>
                                      <p:tavLst>
                                        <p:tav tm="0">
                                          <p:val>
                                            <p:fltVal val="0"/>
                                          </p:val>
                                        </p:tav>
                                        <p:tav tm="100000">
                                          <p:val>
                                            <p:strVal val="#ppt_w"/>
                                          </p:val>
                                        </p:tav>
                                      </p:tavLst>
                                    </p:anim>
                                    <p:anim calcmode="lin" valueType="num">
                                      <p:cBhvr>
                                        <p:cTn id="51" dur="1000" fill="hold"/>
                                        <p:tgtEl>
                                          <p:spTgt spid="4"/>
                                        </p:tgtEl>
                                        <p:attrNameLst>
                                          <p:attrName>ppt_h</p:attrName>
                                        </p:attrNameLst>
                                      </p:cBhvr>
                                      <p:tavLst>
                                        <p:tav tm="0">
                                          <p:val>
                                            <p:fltVal val="0"/>
                                          </p:val>
                                        </p:tav>
                                        <p:tav tm="100000">
                                          <p:val>
                                            <p:strVal val="#ppt_h"/>
                                          </p:val>
                                        </p:tav>
                                      </p:tavLst>
                                    </p:anim>
                                    <p:anim calcmode="lin" valueType="num">
                                      <p:cBhvr>
                                        <p:cTn id="52" dur="1000" fill="hold"/>
                                        <p:tgtEl>
                                          <p:spTgt spid="4"/>
                                        </p:tgtEl>
                                        <p:attrNameLst>
                                          <p:attrName>style.rotation</p:attrName>
                                        </p:attrNameLst>
                                      </p:cBhvr>
                                      <p:tavLst>
                                        <p:tav tm="0">
                                          <p:val>
                                            <p:fltVal val="90"/>
                                          </p:val>
                                        </p:tav>
                                        <p:tav tm="100000">
                                          <p:val>
                                            <p:fltVal val="0"/>
                                          </p:val>
                                        </p:tav>
                                      </p:tavLst>
                                    </p:anim>
                                    <p:animEffect transition="in" filter="fade">
                                      <p:cBhvr>
                                        <p:cTn id="5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789B2D-CE65-45BB-B520-7E0931C8C5D5}"/>
              </a:ext>
            </a:extLst>
          </p:cNvPr>
          <p:cNvSpPr>
            <a:spLocks noGrp="1"/>
          </p:cNvSpPr>
          <p:nvPr>
            <p:ph type="title"/>
          </p:nvPr>
        </p:nvSpPr>
        <p:spPr>
          <a:xfrm>
            <a:off x="77608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It’s illogical</a:t>
            </a:r>
          </a:p>
        </p:txBody>
      </p:sp>
      <p:sp>
        <p:nvSpPr>
          <p:cNvPr id="3" name="Content Placeholder 2">
            <a:extLst>
              <a:ext uri="{FF2B5EF4-FFF2-40B4-BE49-F238E27FC236}">
                <a16:creationId xmlns:a16="http://schemas.microsoft.com/office/drawing/2014/main" id="{6C1B1EFD-797C-416F-8426-C39E58271447}"/>
              </a:ext>
            </a:extLst>
          </p:cNvPr>
          <p:cNvSpPr>
            <a:spLocks noGrp="1"/>
          </p:cNvSpPr>
          <p:nvPr>
            <p:ph idx="1"/>
          </p:nvPr>
        </p:nvSpPr>
        <p:spPr>
          <a:xfrm>
            <a:off x="77608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Maybe we should be more analytical?</a:t>
            </a:r>
          </a:p>
        </p:txBody>
      </p:sp>
      <p:pic>
        <p:nvPicPr>
          <p:cNvPr id="5" name="Picture 4">
            <a:extLst>
              <a:ext uri="{FF2B5EF4-FFF2-40B4-BE49-F238E27FC236}">
                <a16:creationId xmlns:a16="http://schemas.microsoft.com/office/drawing/2014/main" id="{1AC3A64C-00CB-4024-9773-3FE593E0EFD4}"/>
              </a:ext>
            </a:extLst>
          </p:cNvPr>
          <p:cNvPicPr>
            <a:picLocks noChangeAspect="1"/>
          </p:cNvPicPr>
          <p:nvPr/>
        </p:nvPicPr>
        <p:blipFill>
          <a:blip r:embed="rId2"/>
          <a:stretch>
            <a:fillRect/>
          </a:stretch>
        </p:blipFill>
        <p:spPr>
          <a:xfrm>
            <a:off x="444662" y="557603"/>
            <a:ext cx="6553545" cy="5750735"/>
          </a:xfrm>
          <a:prstGeom prst="rect">
            <a:avLst/>
          </a:prstGeom>
        </p:spPr>
      </p:pic>
      <p:cxnSp>
        <p:nvCxnSpPr>
          <p:cNvPr id="28" name="Straight Connector 27">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65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E8D9B7D-65B7-4A09-89FC-2FAA67F1808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4FFEA729-4989-4B30-966F-71C01DF78704}"/>
              </a:ext>
            </a:extLst>
          </p:cNvPr>
          <p:cNvSpPr/>
          <p:nvPr/>
        </p:nvSpPr>
        <p:spPr>
          <a:xfrm>
            <a:off x="2866109" y="5011074"/>
            <a:ext cx="6492806" cy="163121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The Omnipotent Decision Maker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Fact or Fiction?</a:t>
            </a:r>
            <a:endParaRPr kumimoji="0" lang="en-GB" sz="3200" b="0" i="0" u="none" strike="noStrike" kern="1200" cap="none" spc="0" normalizeH="0" baseline="0" noProof="0" dirty="0">
              <a:ln>
                <a:noFill/>
              </a:ln>
              <a:solidFill>
                <a:prstClr val="black"/>
              </a:solidFill>
              <a:effectLst/>
              <a:uLnTx/>
              <a:uFillTx/>
              <a:latin typeface="Calibri"/>
              <a:ea typeface="+mn-ea"/>
              <a:cs typeface="+mn-cs"/>
              <a:hlinkClick r:id="rId2"/>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hlinkClick r:id="" action="ppaction://noaction"/>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hlinkClick r:id="" action="ppaction://noaction"/>
              </a:rPr>
              <a:t>https://youtu.be/PWU9g1Fce3U</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8" name="Picture 7">
            <a:extLst>
              <a:ext uri="{FF2B5EF4-FFF2-40B4-BE49-F238E27FC236}">
                <a16:creationId xmlns:a16="http://schemas.microsoft.com/office/drawing/2014/main" id="{18B46E7C-BF80-4D86-B36E-46A48136D1C9}"/>
              </a:ext>
            </a:extLst>
          </p:cNvPr>
          <p:cNvPicPr>
            <a:picLocks noChangeAspect="1"/>
          </p:cNvPicPr>
          <p:nvPr/>
        </p:nvPicPr>
        <p:blipFill>
          <a:blip r:embed="rId3"/>
          <a:stretch>
            <a:fillRect/>
          </a:stretch>
        </p:blipFill>
        <p:spPr>
          <a:xfrm>
            <a:off x="1814754" y="215710"/>
            <a:ext cx="8595517" cy="4813490"/>
          </a:xfrm>
          <a:prstGeom prst="rect">
            <a:avLst/>
          </a:prstGeom>
        </p:spPr>
      </p:pic>
      <p:pic>
        <p:nvPicPr>
          <p:cNvPr id="126978" name="Picture 2" descr="Image result for santa claus">
            <a:extLst>
              <a:ext uri="{FF2B5EF4-FFF2-40B4-BE49-F238E27FC236}">
                <a16:creationId xmlns:a16="http://schemas.microsoft.com/office/drawing/2014/main" id="{6AF17395-7214-4016-A1C3-6B6D702FF80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524" y="4076054"/>
            <a:ext cx="1818568" cy="278194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750009F6-81C7-420C-A3DC-488310CFF02A}"/>
              </a:ext>
            </a:extLst>
          </p:cNvPr>
          <p:cNvPicPr>
            <a:picLocks noChangeAspect="1"/>
          </p:cNvPicPr>
          <p:nvPr/>
        </p:nvPicPr>
        <p:blipFill>
          <a:blip r:embed="rId5"/>
          <a:stretch>
            <a:fillRect/>
          </a:stretch>
        </p:blipFill>
        <p:spPr>
          <a:xfrm>
            <a:off x="10268769" y="5029200"/>
            <a:ext cx="1863885" cy="1828800"/>
          </a:xfrm>
          <a:prstGeom prst="rect">
            <a:avLst/>
          </a:prstGeom>
        </p:spPr>
      </p:pic>
    </p:spTree>
    <p:extLst>
      <p:ext uri="{BB962C8B-B14F-4D97-AF65-F5344CB8AC3E}">
        <p14:creationId xmlns:p14="http://schemas.microsoft.com/office/powerpoint/2010/main" val="2969432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D69E1-D8EF-46CF-BB7B-B49DE99A4CAE}"/>
              </a:ext>
            </a:extLst>
          </p:cNvPr>
          <p:cNvSpPr>
            <a:spLocks noGrp="1"/>
          </p:cNvSpPr>
          <p:nvPr>
            <p:ph type="title"/>
          </p:nvPr>
        </p:nvSpPr>
        <p:spPr>
          <a:xfrm>
            <a:off x="166686" y="365125"/>
            <a:ext cx="2490790" cy="5949950"/>
          </a:xfrm>
        </p:spPr>
        <p:txBody>
          <a:bodyPr>
            <a:normAutofit/>
          </a:bodyPr>
          <a:lstStyle/>
          <a:p>
            <a:r>
              <a:rPr lang="en-GB" sz="2800" b="1" dirty="0"/>
              <a:t>List Your desired qualities across the top.</a:t>
            </a:r>
            <a:br>
              <a:rPr lang="en-GB" sz="2800" b="1" dirty="0"/>
            </a:br>
            <a:br>
              <a:rPr lang="en-GB" sz="2800" b="1" dirty="0"/>
            </a:br>
            <a:r>
              <a:rPr lang="en-GB" sz="2800" b="1" dirty="0"/>
              <a:t>Then compare each option.</a:t>
            </a:r>
            <a:br>
              <a:rPr lang="en-GB" sz="2800" b="1" dirty="0"/>
            </a:br>
            <a:br>
              <a:rPr lang="en-GB" sz="2800" b="1" dirty="0"/>
            </a:br>
            <a:r>
              <a:rPr lang="en-GB" sz="2800" b="1" dirty="0"/>
              <a:t>(I got it wrong!)</a:t>
            </a:r>
          </a:p>
        </p:txBody>
      </p:sp>
      <p:pic>
        <p:nvPicPr>
          <p:cNvPr id="5" name="Content Placeholder 4" descr="A close up of text on a white background&#10;&#10;Description automatically generated">
            <a:extLst>
              <a:ext uri="{FF2B5EF4-FFF2-40B4-BE49-F238E27FC236}">
                <a16:creationId xmlns:a16="http://schemas.microsoft.com/office/drawing/2014/main" id="{1944BCC3-C64A-4065-8274-FC6AA61E323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3969456" y="-1254919"/>
            <a:ext cx="6743878" cy="9367837"/>
          </a:xfrm>
        </p:spPr>
      </p:pic>
    </p:spTree>
    <p:extLst>
      <p:ext uri="{BB962C8B-B14F-4D97-AF65-F5344CB8AC3E}">
        <p14:creationId xmlns:p14="http://schemas.microsoft.com/office/powerpoint/2010/main" val="2178313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72F5D1-DDA4-49D5-8C6F-C7A8DF4A49B1}"/>
              </a:ext>
            </a:extLst>
          </p:cNvPr>
          <p:cNvPicPr>
            <a:picLocks noChangeAspect="1"/>
          </p:cNvPicPr>
          <p:nvPr/>
        </p:nvPicPr>
        <p:blipFill rotWithShape="1">
          <a:blip r:embed="rId3"/>
          <a:srcRect l="7753" r="5510"/>
          <a:stretch/>
        </p:blipFill>
        <p:spPr>
          <a:xfrm>
            <a:off x="7552266" y="10"/>
            <a:ext cx="4639734" cy="6857990"/>
          </a:xfrm>
          <a:prstGeom prst="rect">
            <a:avLst/>
          </a:prstGeom>
        </p:spPr>
      </p:pic>
      <p:sp>
        <p:nvSpPr>
          <p:cNvPr id="9" name="Rectangle 8">
            <a:extLst>
              <a:ext uri="{FF2B5EF4-FFF2-40B4-BE49-F238E27FC236}">
                <a16:creationId xmlns:a16="http://schemas.microsoft.com/office/drawing/2014/main" id="{6109556B-EAE9-4435-B409-0519F2CBDB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11" name="Straight Connector 10">
            <a:extLst>
              <a:ext uri="{FF2B5EF4-FFF2-40B4-BE49-F238E27FC236}">
                <a16:creationId xmlns:a16="http://schemas.microsoft.com/office/drawing/2014/main" id="{5814CCBE-423E-41B2-A9F3-82679F490EF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0874FC-A187-41DE-B3B9-2EFF6B10214D}"/>
              </a:ext>
            </a:extLst>
          </p:cNvPr>
          <p:cNvSpPr>
            <a:spLocks noGrp="1"/>
          </p:cNvSpPr>
          <p:nvPr>
            <p:ph type="title"/>
          </p:nvPr>
        </p:nvSpPr>
        <p:spPr>
          <a:xfrm>
            <a:off x="1024128" y="585216"/>
            <a:ext cx="6007027" cy="1499616"/>
          </a:xfrm>
        </p:spPr>
        <p:txBody>
          <a:bodyPr>
            <a:normAutofit/>
          </a:bodyPr>
          <a:lstStyle/>
          <a:p>
            <a:r>
              <a:rPr lang="en-GB" sz="3200" dirty="0">
                <a:solidFill>
                  <a:srgbClr val="FFFFFF"/>
                </a:solidFill>
                <a:latin typeface="Open Sans"/>
              </a:rPr>
              <a:t>No plan is perfect. In fact, General Dwight D. Eisenhower stated</a:t>
            </a:r>
            <a:endParaRPr lang="en-GB" sz="3200" dirty="0">
              <a:solidFill>
                <a:srgbClr val="FFFFFF"/>
              </a:solidFill>
            </a:endParaRPr>
          </a:p>
        </p:txBody>
      </p:sp>
      <p:sp>
        <p:nvSpPr>
          <p:cNvPr id="3" name="Content Placeholder 2">
            <a:extLst>
              <a:ext uri="{FF2B5EF4-FFF2-40B4-BE49-F238E27FC236}">
                <a16:creationId xmlns:a16="http://schemas.microsoft.com/office/drawing/2014/main" id="{021B97E7-6C72-4CCB-8662-D0B99A36E9E6}"/>
              </a:ext>
            </a:extLst>
          </p:cNvPr>
          <p:cNvSpPr>
            <a:spLocks noGrp="1"/>
          </p:cNvSpPr>
          <p:nvPr>
            <p:ph idx="1"/>
          </p:nvPr>
        </p:nvSpPr>
        <p:spPr>
          <a:xfrm>
            <a:off x="1024128" y="2286000"/>
            <a:ext cx="6007027" cy="4023360"/>
          </a:xfrm>
        </p:spPr>
        <p:txBody>
          <a:bodyPr>
            <a:normAutofit/>
          </a:bodyPr>
          <a:lstStyle/>
          <a:p>
            <a:pPr fontAlgn="base"/>
            <a:r>
              <a:rPr lang="en-GB" sz="1700" dirty="0">
                <a:solidFill>
                  <a:srgbClr val="FFFFFF"/>
                </a:solidFill>
                <a:latin typeface="Open Sans"/>
              </a:rPr>
              <a:t> “</a:t>
            </a:r>
            <a:r>
              <a:rPr lang="en-GB" sz="1700" b="1" dirty="0">
                <a:solidFill>
                  <a:srgbClr val="FFFFFF"/>
                </a:solidFill>
                <a:latin typeface="Open Sans"/>
              </a:rPr>
              <a:t>No plan survives the first encounter with the enemy</a:t>
            </a:r>
            <a:r>
              <a:rPr lang="en-GB" sz="1700" dirty="0">
                <a:solidFill>
                  <a:srgbClr val="FFFFFF"/>
                </a:solidFill>
                <a:latin typeface="Open Sans"/>
              </a:rPr>
              <a:t>”. General Eisenhower also noted that “</a:t>
            </a:r>
            <a:r>
              <a:rPr lang="en-GB" sz="1700" b="1" dirty="0">
                <a:solidFill>
                  <a:srgbClr val="FFFFFF"/>
                </a:solidFill>
                <a:latin typeface="Open Sans"/>
              </a:rPr>
              <a:t>Plans are useless, but the act of planning is priceless”</a:t>
            </a:r>
            <a:r>
              <a:rPr lang="en-GB" sz="1700" dirty="0">
                <a:solidFill>
                  <a:srgbClr val="FFFFFF"/>
                </a:solidFill>
                <a:latin typeface="Open Sans"/>
              </a:rPr>
              <a:t>. Planning helps responders get on the same page of understanding and expectations. When the plan won’t work, it’s perfectly fine – even essential – to </a:t>
            </a:r>
            <a:r>
              <a:rPr lang="en-GB" sz="1700" b="1" dirty="0">
                <a:solidFill>
                  <a:srgbClr val="FFFFFF"/>
                </a:solidFill>
                <a:latin typeface="Open Sans"/>
              </a:rPr>
              <a:t>deviate</a:t>
            </a:r>
            <a:r>
              <a:rPr lang="en-GB" sz="1700" dirty="0">
                <a:solidFill>
                  <a:srgbClr val="FFFFFF"/>
                </a:solidFill>
                <a:latin typeface="Open Sans"/>
              </a:rPr>
              <a:t>.</a:t>
            </a:r>
          </a:p>
          <a:p>
            <a:pPr fontAlgn="base"/>
            <a:r>
              <a:rPr lang="en-GB" sz="1700" dirty="0">
                <a:solidFill>
                  <a:srgbClr val="FFFFFF"/>
                </a:solidFill>
                <a:latin typeface="Open Sans"/>
              </a:rPr>
              <a:t>However, it is very important to communicate the deviation from the plan so others know why the standard, as written, won’t work. This also helps to strengthen mutual understanding and cut down on confusion. </a:t>
            </a:r>
          </a:p>
          <a:p>
            <a:pPr fontAlgn="base"/>
            <a:r>
              <a:rPr lang="en-GB" sz="1700" dirty="0">
                <a:solidFill>
                  <a:srgbClr val="FFFFFF"/>
                </a:solidFill>
                <a:latin typeface="Open Sans"/>
              </a:rPr>
              <a:t>When a crew is not doing what is expected, it will result in confusion. Communicating the deviation gets everyone </a:t>
            </a:r>
            <a:r>
              <a:rPr lang="en-GB" sz="1700" dirty="0" err="1">
                <a:solidFill>
                  <a:srgbClr val="FFFFFF"/>
                </a:solidFill>
                <a:latin typeface="Open Sans"/>
              </a:rPr>
              <a:t>dialed</a:t>
            </a:r>
            <a:r>
              <a:rPr lang="en-GB" sz="1700" dirty="0">
                <a:solidFill>
                  <a:srgbClr val="FFFFFF"/>
                </a:solidFill>
                <a:latin typeface="Open Sans"/>
              </a:rPr>
              <a:t> in to the new plan – with an explanation.</a:t>
            </a:r>
            <a:endParaRPr lang="en-GB" sz="1700" dirty="0">
              <a:solidFill>
                <a:srgbClr val="FFFFFF"/>
              </a:solidFill>
            </a:endParaRPr>
          </a:p>
        </p:txBody>
      </p:sp>
    </p:spTree>
    <p:extLst>
      <p:ext uri="{BB962C8B-B14F-4D97-AF65-F5344CB8AC3E}">
        <p14:creationId xmlns:p14="http://schemas.microsoft.com/office/powerpoint/2010/main" val="1660641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noChangeArrowheads="1"/>
          </p:cNvSpPr>
          <p:nvPr>
            <p:ph type="title" idx="4294967295"/>
          </p:nvPr>
        </p:nvSpPr>
        <p:spPr>
          <a:xfrm>
            <a:off x="553156" y="313702"/>
            <a:ext cx="5667674" cy="2463365"/>
          </a:xfrm>
          <a:ln/>
        </p:spPr>
        <p:txBody>
          <a:bodyPr>
            <a:normAutofit/>
          </a:bodyPr>
          <a:lstStyle/>
          <a:p>
            <a:pPr marL="257175" indent="-257175">
              <a:spcBef>
                <a:spcPct val="20000"/>
              </a:spcBef>
            </a:pPr>
            <a:r>
              <a:rPr lang="en-US" altLang="zh-CN" dirty="0"/>
              <a:t>John Kay - Obliquity</a:t>
            </a:r>
            <a:br>
              <a:rPr lang="en-US" altLang="zh-CN" dirty="0"/>
            </a:br>
            <a:r>
              <a:rPr lang="en-US" altLang="zh-CN" dirty="0"/>
              <a:t>Franklin's Gambit</a:t>
            </a:r>
            <a:br>
              <a:rPr lang="en-US" altLang="zh-CN" sz="3000" dirty="0"/>
            </a:br>
            <a:r>
              <a:rPr lang="en-US" altLang="zh-CN" sz="600" dirty="0">
                <a:solidFill>
                  <a:srgbClr val="000000"/>
                </a:solidFill>
                <a:cs typeface="+mn-cs"/>
                <a:hlinkClick r:id="rId3"/>
              </a:rPr>
              <a:t>http://www.youtube.com/watch?v=_BoAtYL3OWU&amp;desktop_uri=%2Fwatch%3Fv%3D_BoAtYL3OWU&amp;utm_content=buffer05456&amp;utm_source=buffer&amp;utm_medium=twitter&amp;utm_campaign=Buffer&amp;nomobile=1</a:t>
            </a:r>
            <a:br>
              <a:rPr lang="en-US" altLang="zh-CN" sz="750" dirty="0">
                <a:solidFill>
                  <a:srgbClr val="000000"/>
                </a:solidFill>
                <a:cs typeface="+mn-cs"/>
              </a:rPr>
            </a:br>
            <a:endParaRPr lang="en-US" altLang="zh-CN" sz="3000" dirty="0"/>
          </a:p>
        </p:txBody>
      </p:sp>
      <p:sp>
        <p:nvSpPr>
          <p:cNvPr id="71683" name="Content Placeholder 2"/>
          <p:cNvSpPr>
            <a:spLocks noGrp="1" noChangeArrowheads="1"/>
          </p:cNvSpPr>
          <p:nvPr>
            <p:ph idx="4294967295"/>
          </p:nvPr>
        </p:nvSpPr>
        <p:spPr bwMode="auto">
          <a:xfrm>
            <a:off x="643467" y="2940366"/>
            <a:ext cx="10905066" cy="4098885"/>
          </a:xfrm>
          <a:prstGeom prst="rect">
            <a:avLst/>
          </a:prstGeom>
          <a:noFill/>
          <a:ln/>
        </p:spPr>
        <p:txBody>
          <a:bodyPr>
            <a:normAutofit/>
          </a:bodyPr>
          <a:lstStyle/>
          <a:p>
            <a:pPr>
              <a:buFont typeface="Arial" pitchFamily="34" charset="0"/>
              <a:buNone/>
            </a:pPr>
            <a:r>
              <a:rPr lang="en-US" altLang="zh-CN" sz="1800" b="1" dirty="0"/>
              <a:t>Franklin’s Gambit - Process looks for reasons to justify predetermined conclusions</a:t>
            </a:r>
          </a:p>
          <a:p>
            <a:r>
              <a:rPr lang="en-US" altLang="zh-CN" sz="1350" dirty="0"/>
              <a:t> </a:t>
            </a:r>
            <a:r>
              <a:rPr lang="en-GB" sz="1350" dirty="0"/>
              <a:t>But the influence of Franklin’s Rule is deeply ingrained, and so we often use it to describe, falsely, how we arrived at our conclusions. In public decision-making there is an appearance of describing objectives, evaluating options and reviewing evidence. But it is often a sham. The objectives are dictated by the conclusions, with options chosen to make the favoured course look attractive, and data selected to favour the required result</a:t>
            </a:r>
            <a:r>
              <a:rPr lang="en-GB" sz="1350" b="1" dirty="0"/>
              <a:t>. What is described as evidence-based policy is, in reality, policy-based evidence.</a:t>
            </a:r>
          </a:p>
          <a:p>
            <a:r>
              <a:rPr lang="en-GB" sz="1350" dirty="0"/>
              <a:t>Franklin’s Gambit is how we come to have dodgy dossiers and doctored intelligence reports. Franklin’s Gambit gives us “impact assessments” that are prepared after, not before, the favoured policy has been chosen. We play Franklin’s Gambit with models in which most of the numbers are made up, and can be reworked to generate any desired outcome. </a:t>
            </a:r>
            <a:r>
              <a:rPr lang="en-GB" sz="1350" b="1" dirty="0"/>
              <a:t>We devote hours to staff evaluations, quality assessments and risk reporting, but these hours are not really devoted to evaluation, assessment or reporting: they are spent ticking boxes.</a:t>
            </a:r>
          </a:p>
          <a:p>
            <a:r>
              <a:rPr lang="en-GB" sz="1350" dirty="0"/>
              <a:t>Criticism of Franklin’s Rule is not an attack on reason in decision-­making, but an attack on a spurious notion of rationality. Reason is often contrasted with intuition, but “</a:t>
            </a:r>
            <a:r>
              <a:rPr lang="en-GB" sz="1350" b="1" dirty="0"/>
              <a:t>intuition</a:t>
            </a:r>
            <a:r>
              <a:rPr lang="en-GB" sz="1350" dirty="0"/>
              <a:t>” is a loose term. The same word is often </a:t>
            </a:r>
            <a:r>
              <a:rPr lang="en-GB" sz="1350" b="1" dirty="0"/>
              <a:t>used to cover the tacit knowledge that skilful practitioners develop through many years of experience, but also the ravings of madmen who hear voices in the air</a:t>
            </a:r>
            <a:r>
              <a:rPr lang="en-GB" sz="1350" dirty="0"/>
              <a:t>. But “intuitive” knowledge and expertise is subject to just the same tests of empirical validity as other claims to knowledge.</a:t>
            </a:r>
          </a:p>
          <a:p>
            <a:endParaRPr lang="en-GB" altLang="zh-CN" sz="1350" dirty="0"/>
          </a:p>
          <a:p>
            <a:r>
              <a:rPr lang="en-GB" altLang="zh-CN" sz="1350" b="1" dirty="0"/>
              <a:t>Retrospective Plausibility – apply logic after the event.</a:t>
            </a:r>
            <a:endParaRPr lang="en-US" altLang="zh-CN" sz="1350" b="1" dirty="0"/>
          </a:p>
        </p:txBody>
      </p:sp>
      <p:sp>
        <p:nvSpPr>
          <p:cNvPr id="6" name="Footer Placeholder 5"/>
          <p:cNvSpPr>
            <a:spLocks noGrp="1"/>
          </p:cNvSpPr>
          <p:nvPr>
            <p:ph type="ftr" sz="quarter" idx="11"/>
          </p:nvPr>
        </p:nvSpPr>
        <p:spPr/>
        <p:txBody>
          <a:bodyPr/>
          <a:lstStyle/>
          <a:p>
            <a:pPr defTabSz="685800">
              <a:defRPr/>
            </a:pPr>
            <a:endParaRPr lang="en-US" dirty="0">
              <a:solidFill>
                <a:prstClr val="black">
                  <a:tint val="75000"/>
                </a:prstClr>
              </a:solidFill>
              <a:latin typeface="Calibri" panose="020F0502020204030204"/>
              <a:ea typeface="SimSun"/>
            </a:endParaRPr>
          </a:p>
        </p:txBody>
      </p:sp>
      <p:pic>
        <p:nvPicPr>
          <p:cNvPr id="115714" name="Picture 2" descr="Photo of Joh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7220" y="129880"/>
            <a:ext cx="2010047" cy="2917809"/>
          </a:xfrm>
          <a:prstGeom prst="rect">
            <a:avLst/>
          </a:prstGeom>
          <a:noFill/>
          <a:extLst>
            <a:ext uri="{909E8E84-426E-40DD-AFC4-6F175D3DCCD1}">
              <a14:hiddenFill xmlns:a14="http://schemas.microsoft.com/office/drawing/2010/main">
                <a:solidFill>
                  <a:srgbClr val="FFFFFF"/>
                </a:solidFill>
              </a14:hiddenFill>
            </a:ext>
          </a:extLst>
        </p:spPr>
      </p:pic>
      <p:pic>
        <p:nvPicPr>
          <p:cNvPr id="115716" name="Picture 4" descr="Obliquity Cover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4001" y="30656"/>
            <a:ext cx="2010048" cy="3055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669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06" name="Title 1"/>
          <p:cNvSpPr>
            <a:spLocks noGrp="1" noChangeArrowheads="1"/>
          </p:cNvSpPr>
          <p:nvPr>
            <p:ph type="title" idx="4294967295"/>
          </p:nvPr>
        </p:nvSpPr>
        <p:spPr>
          <a:xfrm>
            <a:off x="443754" y="2340430"/>
            <a:ext cx="4639876" cy="2206364"/>
          </a:xfrm>
        </p:spPr>
        <p:txBody>
          <a:bodyPr vert="horz" lIns="91440" tIns="45720" rIns="91440" bIns="45720" rtlCol="0" anchor="ctr">
            <a:noAutofit/>
          </a:bodyPr>
          <a:lstStyle/>
          <a:p>
            <a:r>
              <a:rPr lang="en-US" altLang="zh-CN" sz="2400" b="1" kern="1200" dirty="0">
                <a:solidFill>
                  <a:schemeClr val="tx1"/>
                </a:solidFill>
                <a:latin typeface="Arial" panose="020B0604020202020204" pitchFamily="34" charset="0"/>
                <a:cs typeface="Arial" panose="020B0604020202020204" pitchFamily="34" charset="0"/>
              </a:rPr>
              <a:t>The Trolley Car Problem</a:t>
            </a:r>
            <a:br>
              <a:rPr lang="en-US" altLang="zh-CN" sz="1800" b="1" kern="1200" dirty="0">
                <a:solidFill>
                  <a:schemeClr val="tx1"/>
                </a:solidFill>
                <a:latin typeface="Arial" panose="020B0604020202020204" pitchFamily="34" charset="0"/>
                <a:cs typeface="Arial" panose="020B0604020202020204" pitchFamily="34" charset="0"/>
              </a:rPr>
            </a:br>
            <a:br>
              <a:rPr lang="en-US" altLang="zh-CN" sz="1800" b="1" kern="1200" dirty="0">
                <a:solidFill>
                  <a:schemeClr val="tx1"/>
                </a:solidFill>
                <a:latin typeface="Arial" panose="020B0604020202020204" pitchFamily="34" charset="0"/>
                <a:cs typeface="Arial" panose="020B0604020202020204" pitchFamily="34" charset="0"/>
              </a:rPr>
            </a:br>
            <a:r>
              <a:rPr lang="en-US" altLang="zh-CN" sz="1800" kern="1200" dirty="0">
                <a:solidFill>
                  <a:schemeClr val="tx1"/>
                </a:solidFill>
                <a:latin typeface="Arial" panose="020B0604020202020204" pitchFamily="34" charset="0"/>
                <a:cs typeface="Arial" panose="020B0604020202020204" pitchFamily="34" charset="0"/>
              </a:rPr>
              <a:t>An out-of-control trolley is rushing down its track - and a mad philosopher has tied five people in its path. There is a switch which will lead the trolley down a different track - but there is a single person tied there. Should you flip the switch?</a:t>
            </a:r>
            <a:br>
              <a:rPr lang="en-US" altLang="zh-CN" sz="1800" kern="1200" dirty="0">
                <a:solidFill>
                  <a:schemeClr val="tx1"/>
                </a:solidFill>
                <a:latin typeface="Arial" panose="020B0604020202020204" pitchFamily="34" charset="0"/>
                <a:cs typeface="Arial" panose="020B0604020202020204" pitchFamily="34" charset="0"/>
              </a:rPr>
            </a:br>
            <a:endParaRPr lang="en-US" altLang="zh-CN" sz="1800" b="1" kern="1200" dirty="0">
              <a:solidFill>
                <a:schemeClr val="tx1"/>
              </a:solidFill>
              <a:latin typeface="Arial" panose="020B0604020202020204" pitchFamily="34" charset="0"/>
              <a:cs typeface="Arial" panose="020B0604020202020204" pitchFamily="34" charset="0"/>
            </a:endParaRPr>
          </a:p>
        </p:txBody>
      </p:sp>
      <p:sp>
        <p:nvSpPr>
          <p:cNvPr id="72"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8307" name="Picture 2"/>
          <p:cNvPicPr>
            <a:picLocks noChangeAspect="1" noChangeArrowheads="1"/>
          </p:cNvPicPr>
          <p:nvPr/>
        </p:nvPicPr>
        <p:blipFill>
          <a:blip r:embed="rId3" cstate="print"/>
          <a:stretch>
            <a:fillRect/>
          </a:stretch>
        </p:blipFill>
        <p:spPr bwMode="auto">
          <a:xfrm>
            <a:off x="6085115" y="1164460"/>
            <a:ext cx="5466806" cy="2878539"/>
          </a:xfrm>
          <a:prstGeom prst="rect">
            <a:avLst/>
          </a:prstGeom>
          <a:noFill/>
        </p:spPr>
      </p:pic>
      <p:sp>
        <p:nvSpPr>
          <p:cNvPr id="74"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B2B2B2"/>
              </a:solidFill>
              <a:effectLst/>
              <a:uLnTx/>
              <a:uFillTx/>
              <a:latin typeface="Calibri" panose="020F0502020204030204"/>
              <a:ea typeface="+mn-ea"/>
              <a:cs typeface="+mn-cs"/>
            </a:endParaRPr>
          </a:p>
        </p:txBody>
      </p:sp>
      <p:sp>
        <p:nvSpPr>
          <p:cNvPr id="7" name="Footer Placeholder 6"/>
          <p:cNvSpPr>
            <a:spLocks noGrp="1"/>
          </p:cNvSpPr>
          <p:nvPr>
            <p:ph type="ftr" sz="quarter" idx="11"/>
          </p:nvPr>
        </p:nvSpPr>
        <p:spPr>
          <a:xfrm>
            <a:off x="7290323" y="5625144"/>
            <a:ext cx="4063478"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43328F4-C331-4E2A-97D3-9F45B5A55BCF}"/>
              </a:ext>
            </a:extLst>
          </p:cNvPr>
          <p:cNvSpPr txBox="1"/>
          <p:nvPr/>
        </p:nvSpPr>
        <p:spPr>
          <a:xfrm>
            <a:off x="443753" y="5163671"/>
            <a:ext cx="5378823" cy="800219"/>
          </a:xfrm>
          <a:prstGeom prst="rect">
            <a:avLst/>
          </a:prstGeom>
          <a:noFill/>
        </p:spPr>
        <p:txBody>
          <a:bodyPr wrap="square" rtlCol="0">
            <a:spAutoFit/>
          </a:bodyPr>
          <a:lstStyle/>
          <a:p>
            <a:r>
              <a:rPr lang="en-GB" sz="2800" dirty="0"/>
              <a:t>This is a ‘thought experiment’ only.</a:t>
            </a:r>
          </a:p>
          <a:p>
            <a:r>
              <a:rPr lang="en-GB" dirty="0"/>
              <a:t>(No one will be hurt in the thinking about this problem)</a:t>
            </a:r>
          </a:p>
        </p:txBody>
      </p:sp>
    </p:spTree>
    <p:extLst>
      <p:ext uri="{BB962C8B-B14F-4D97-AF65-F5344CB8AC3E}">
        <p14:creationId xmlns:p14="http://schemas.microsoft.com/office/powerpoint/2010/main" val="3316104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p:cNvSpPr>
            <a:spLocks noGrp="1" noChangeArrowheads="1"/>
          </p:cNvSpPr>
          <p:nvPr>
            <p:ph type="title" idx="4294967295"/>
          </p:nvPr>
        </p:nvSpPr>
        <p:spPr>
          <a:xfrm>
            <a:off x="689317" y="228600"/>
            <a:ext cx="11141612" cy="2422253"/>
          </a:xfrm>
          <a:ln/>
        </p:spPr>
        <p:txBody>
          <a:bodyPr>
            <a:normAutofit fontScale="90000"/>
          </a:bodyPr>
          <a:lstStyle/>
          <a:p>
            <a:r>
              <a:rPr lang="en-US" altLang="zh-CN" sz="2900" b="1" dirty="0"/>
              <a:t>The Trolley Car Problem</a:t>
            </a:r>
            <a:br>
              <a:rPr lang="en-US" altLang="zh-CN" sz="2900" b="1" dirty="0"/>
            </a:br>
            <a:br>
              <a:rPr lang="en-US" altLang="zh-CN" sz="2900" b="1" dirty="0"/>
            </a:br>
            <a:r>
              <a:rPr lang="en-US" altLang="zh-CN" sz="2900" dirty="0"/>
              <a:t>An out-of-control trolley is rushing down its track - and a mad philosopher has tied five people in its path. There is a switch which will lead the trolley down a different track - but there is a single person tied there. Should you flip the switch?</a:t>
            </a:r>
            <a:br>
              <a:rPr lang="en-US" altLang="zh-CN" sz="2900" dirty="0"/>
            </a:br>
            <a:endParaRPr lang="en-US" altLang="zh-CN" sz="2900" b="1" dirty="0"/>
          </a:p>
        </p:txBody>
      </p:sp>
      <p:pic>
        <p:nvPicPr>
          <p:cNvPr id="98308" name="Picture 4"/>
          <p:cNvPicPr>
            <a:picLocks noChangeAspect="1" noChangeArrowheads="1"/>
          </p:cNvPicPr>
          <p:nvPr/>
        </p:nvPicPr>
        <p:blipFill>
          <a:blip r:embed="rId3" cstate="print"/>
          <a:srcRect/>
          <a:stretch>
            <a:fillRect/>
          </a:stretch>
        </p:blipFill>
        <p:spPr bwMode="auto">
          <a:xfrm>
            <a:off x="8026400" y="3050735"/>
            <a:ext cx="3003477" cy="3781084"/>
          </a:xfrm>
          <a:prstGeom prst="rect">
            <a:avLst/>
          </a:prstGeom>
          <a:noFill/>
          <a:ln w="9525" cmpd="sng">
            <a:noFill/>
            <a:miter lim="800000"/>
            <a:headEnd/>
            <a:tailEnd/>
          </a:ln>
        </p:spPr>
      </p:pic>
      <p:pic>
        <p:nvPicPr>
          <p:cNvPr id="98309" name="Picture 6"/>
          <p:cNvPicPr>
            <a:picLocks noChangeAspect="1" noChangeArrowheads="1"/>
          </p:cNvPicPr>
          <p:nvPr/>
        </p:nvPicPr>
        <p:blipFill>
          <a:blip r:embed="rId4" cstate="print"/>
          <a:srcRect/>
          <a:stretch>
            <a:fillRect/>
          </a:stretch>
        </p:blipFill>
        <p:spPr bwMode="auto">
          <a:xfrm>
            <a:off x="376377" y="2375743"/>
            <a:ext cx="3970540" cy="4345733"/>
          </a:xfrm>
          <a:prstGeom prst="rect">
            <a:avLst/>
          </a:prstGeom>
          <a:noFill/>
          <a:ln w="9525" cmpd="sng">
            <a:noFill/>
            <a:miter lim="800000"/>
            <a:headEnd/>
            <a:tailEnd/>
          </a:ln>
        </p:spPr>
      </p:pic>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TextBox 1"/>
          <p:cNvSpPr txBox="1"/>
          <p:nvPr/>
        </p:nvSpPr>
        <p:spPr>
          <a:xfrm>
            <a:off x="5752489" y="4420850"/>
            <a:ext cx="358262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p:cNvSpPr txBox="1"/>
          <p:nvPr/>
        </p:nvSpPr>
        <p:spPr>
          <a:xfrm>
            <a:off x="4933034" y="5190064"/>
            <a:ext cx="276316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https://www.youtube.com/watch?v=bOpf6KcWYyw</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59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83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C7BD6F-BEFD-49D3-8295-5FD4B714DA7C}"/>
              </a:ext>
            </a:extLst>
          </p:cNvPr>
          <p:cNvSpPr>
            <a:spLocks noGrp="1"/>
          </p:cNvSpPr>
          <p:nvPr>
            <p:ph idx="1"/>
          </p:nvPr>
        </p:nvSpPr>
        <p:spPr>
          <a:xfrm>
            <a:off x="1024128" y="422031"/>
            <a:ext cx="9720073" cy="5887329"/>
          </a:xfrm>
        </p:spPr>
        <p:txBody>
          <a:bodyPr/>
          <a:lstStyle/>
          <a:p>
            <a:r>
              <a:rPr lang="en-GB" dirty="0">
                <a:hlinkClick r:id="rId2"/>
              </a:rPr>
              <a:t>https://youtu.be/d2ETQ74gt_Q?t=517</a:t>
            </a:r>
            <a:r>
              <a:rPr lang="en-GB" dirty="0"/>
              <a:t>    </a:t>
            </a:r>
          </a:p>
          <a:p>
            <a:r>
              <a:rPr lang="en-GB" dirty="0"/>
              <a:t>(8.37 - 14.06 minutes)</a:t>
            </a:r>
          </a:p>
        </p:txBody>
      </p:sp>
      <p:pic>
        <p:nvPicPr>
          <p:cNvPr id="4" name="Picture 3">
            <a:extLst>
              <a:ext uri="{FF2B5EF4-FFF2-40B4-BE49-F238E27FC236}">
                <a16:creationId xmlns:a16="http://schemas.microsoft.com/office/drawing/2014/main" id="{F7A7C8BF-F11C-4250-9157-B05D1C271157}"/>
              </a:ext>
            </a:extLst>
          </p:cNvPr>
          <p:cNvPicPr>
            <a:picLocks noChangeAspect="1"/>
          </p:cNvPicPr>
          <p:nvPr/>
        </p:nvPicPr>
        <p:blipFill>
          <a:blip r:embed="rId3"/>
          <a:stretch>
            <a:fillRect/>
          </a:stretch>
        </p:blipFill>
        <p:spPr>
          <a:xfrm>
            <a:off x="1" y="1477109"/>
            <a:ext cx="12192000" cy="5380892"/>
          </a:xfrm>
          <a:prstGeom prst="rect">
            <a:avLst/>
          </a:prstGeom>
        </p:spPr>
      </p:pic>
      <p:sp>
        <p:nvSpPr>
          <p:cNvPr id="2" name="TextBox 1">
            <a:extLst>
              <a:ext uri="{FF2B5EF4-FFF2-40B4-BE49-F238E27FC236}">
                <a16:creationId xmlns:a16="http://schemas.microsoft.com/office/drawing/2014/main" id="{A785756C-137C-4FD9-8239-0683E63F0E9E}"/>
              </a:ext>
            </a:extLst>
          </p:cNvPr>
          <p:cNvSpPr txBox="1"/>
          <p:nvPr/>
        </p:nvSpPr>
        <p:spPr>
          <a:xfrm>
            <a:off x="6464968" y="272716"/>
            <a:ext cx="5422232" cy="123110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Tw Cen MT" panose="020B0602020104020603"/>
                <a:ea typeface="+mn-ea"/>
                <a:cs typeface="+mn-cs"/>
              </a:rPr>
              <a:t>Perceiving = Intuition V Sensing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Tw Cen MT" panose="020B0602020104020603"/>
                <a:ea typeface="+mn-ea"/>
                <a:cs typeface="+mn-cs"/>
              </a:rPr>
              <a:t>Judging = Thinking V Feeling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02865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96B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4CAC2-4FAE-439E-BEF0-6A3EB8B3BD4F}"/>
              </a:ext>
            </a:extLst>
          </p:cNvPr>
          <p:cNvSpPr>
            <a:spLocks noGrp="1"/>
          </p:cNvSpPr>
          <p:nvPr>
            <p:ph type="title"/>
          </p:nvPr>
        </p:nvSpPr>
        <p:spPr>
          <a:xfrm>
            <a:off x="634276" y="406401"/>
            <a:ext cx="4208656" cy="6062132"/>
          </a:xfrm>
        </p:spPr>
        <p:txBody>
          <a:bodyPr vert="horz" lIns="91440" tIns="45720" rIns="91440" bIns="45720" rtlCol="0" anchor="b">
            <a:normAutofit/>
          </a:bodyPr>
          <a:lstStyle/>
          <a:p>
            <a:pPr algn="r"/>
            <a:r>
              <a:rPr lang="en-US" sz="5400" kern="1200" dirty="0">
                <a:solidFill>
                  <a:srgbClr val="FFFFFF"/>
                </a:solidFill>
                <a:latin typeface="+mj-lt"/>
                <a:ea typeface="+mj-ea"/>
                <a:cs typeface="+mj-cs"/>
              </a:rPr>
              <a:t>So, you're not logical.  </a:t>
            </a:r>
            <a:br>
              <a:rPr lang="en-US" sz="5400" kern="1200" dirty="0">
                <a:solidFill>
                  <a:srgbClr val="FFFFFF"/>
                </a:solidFill>
                <a:latin typeface="+mj-lt"/>
                <a:ea typeface="+mj-ea"/>
                <a:cs typeface="+mj-cs"/>
              </a:rPr>
            </a:br>
            <a:br>
              <a:rPr lang="en-US" sz="5400" kern="1200" dirty="0">
                <a:solidFill>
                  <a:srgbClr val="FFFFFF"/>
                </a:solidFill>
                <a:latin typeface="+mj-lt"/>
                <a:ea typeface="+mj-ea"/>
                <a:cs typeface="+mj-cs"/>
              </a:rPr>
            </a:br>
            <a:br>
              <a:rPr lang="en-US" sz="5400" kern="1200" dirty="0">
                <a:solidFill>
                  <a:srgbClr val="FFFFFF"/>
                </a:solidFill>
                <a:latin typeface="+mj-lt"/>
                <a:ea typeface="+mj-ea"/>
                <a:cs typeface="+mj-cs"/>
              </a:rPr>
            </a:br>
            <a:r>
              <a:rPr lang="en-US" sz="5400" kern="1200" dirty="0">
                <a:solidFill>
                  <a:srgbClr val="FFFFFF"/>
                </a:solidFill>
                <a:latin typeface="+mj-lt"/>
                <a:ea typeface="+mj-ea"/>
                <a:cs typeface="+mj-cs"/>
              </a:rPr>
              <a:t>At least you can see what is happening…</a:t>
            </a:r>
          </a:p>
        </p:txBody>
      </p:sp>
      <p:cxnSp>
        <p:nvCxnSpPr>
          <p:cNvPr id="17" name="Straight Connector 16">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1726D2C-7B99-4B9E-89D9-AF7D46BDC2A5}"/>
              </a:ext>
            </a:extLst>
          </p:cNvPr>
          <p:cNvPicPr>
            <a:picLocks noGrp="1" noChangeAspect="1"/>
          </p:cNvPicPr>
          <p:nvPr>
            <p:ph idx="1"/>
          </p:nvPr>
        </p:nvPicPr>
        <p:blipFill rotWithShape="1">
          <a:blip r:embed="rId2"/>
          <a:srcRect t="10350" r="-1" b="-1"/>
          <a:stretch/>
        </p:blipFill>
        <p:spPr>
          <a:xfrm>
            <a:off x="6375477" y="640080"/>
            <a:ext cx="4900516" cy="5578816"/>
          </a:xfrm>
          <a:prstGeom prst="rect">
            <a:avLst/>
          </a:prstGeom>
        </p:spPr>
      </p:pic>
      <p:sp>
        <p:nvSpPr>
          <p:cNvPr id="4" name="Footer Placeholder 3">
            <a:extLst>
              <a:ext uri="{FF2B5EF4-FFF2-40B4-BE49-F238E27FC236}">
                <a16:creationId xmlns:a16="http://schemas.microsoft.com/office/drawing/2014/main" id="{14CDBD1B-8651-4112-A0B0-BF67B8F86C05}"/>
              </a:ext>
            </a:extLst>
          </p:cNvPr>
          <p:cNvSpPr>
            <a:spLocks noGrp="1"/>
          </p:cNvSpPr>
          <p:nvPr>
            <p:ph type="ftr" sz="quarter" idx="11"/>
          </p:nvPr>
        </p:nvSpPr>
        <p:spPr>
          <a:xfrm>
            <a:off x="6094362" y="6356350"/>
            <a:ext cx="4281671" cy="365125"/>
          </a:xfrm>
        </p:spPr>
        <p:txBody>
          <a:bodyPr vert="horz" lIns="91440" tIns="45720" rIns="91440" bIns="45720" rtlCol="0" anchor="ctr">
            <a:normAutofit/>
          </a:bodyPr>
          <a:lstStyle/>
          <a:p>
            <a:pPr algn="l">
              <a:spcAft>
                <a:spcPts val="600"/>
              </a:spcAft>
              <a:defRPr/>
            </a:pPr>
            <a:endParaRPr lang="en-US" kern="1200" dirty="0">
              <a:solidFill>
                <a:schemeClr val="tx1">
                  <a:tint val="75000"/>
                </a:schemeClr>
              </a:solidFill>
              <a:latin typeface="+mn-lt"/>
              <a:ea typeface="+mn-ea"/>
              <a:cs typeface="+mn-cs"/>
            </a:endParaRPr>
          </a:p>
        </p:txBody>
      </p:sp>
    </p:spTree>
    <p:extLst>
      <p:ext uri="{BB962C8B-B14F-4D97-AF65-F5344CB8AC3E}">
        <p14:creationId xmlns:p14="http://schemas.microsoft.com/office/powerpoint/2010/main" val="810877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Basketball – Count the passes for</a:t>
            </a:r>
            <a:br>
              <a:rPr lang="en-GB" b="1" dirty="0"/>
            </a:br>
            <a:r>
              <a:rPr lang="en-GB" b="1" dirty="0"/>
              <a:t> the white Team</a:t>
            </a:r>
          </a:p>
        </p:txBody>
      </p:sp>
      <p:sp>
        <p:nvSpPr>
          <p:cNvPr id="3" name="Content Placeholder 2"/>
          <p:cNvSpPr>
            <a:spLocks noGrp="1"/>
          </p:cNvSpPr>
          <p:nvPr>
            <p:ph idx="1"/>
          </p:nvPr>
        </p:nvSpPr>
        <p:spPr/>
        <p:txBody>
          <a:bodyPr/>
          <a:lstStyle/>
          <a:p>
            <a:r>
              <a:rPr lang="en-GB" dirty="0"/>
              <a:t>Basketball </a:t>
            </a:r>
            <a:r>
              <a:rPr lang="en-GB" sz="1400" dirty="0"/>
              <a:t>(1.21 mins)</a:t>
            </a:r>
            <a:r>
              <a:rPr lang="en-GB" dirty="0"/>
              <a:t> </a:t>
            </a:r>
            <a:r>
              <a:rPr lang="en-GB" sz="1400" dirty="0">
                <a:hlinkClick r:id="rId2"/>
              </a:rPr>
              <a:t>https://youtu.be/vJG698U2Mvo</a:t>
            </a:r>
            <a:endParaRPr lang="en-GB" sz="1400" dirty="0"/>
          </a:p>
          <a:p>
            <a:r>
              <a:rPr lang="en-GB" dirty="0"/>
              <a:t>Basketball plus  </a:t>
            </a:r>
            <a:r>
              <a:rPr lang="en-GB" sz="1200" dirty="0">
                <a:hlinkClick r:id="rId3"/>
              </a:rPr>
              <a:t>https://youtu.be/IGQmdoK_ZfY</a:t>
            </a:r>
            <a:endParaRPr lang="en-GB" sz="1200" dirty="0"/>
          </a:p>
          <a:p>
            <a:r>
              <a:rPr lang="en-GB" dirty="0"/>
              <a:t>Basketball All </a:t>
            </a:r>
            <a:r>
              <a:rPr lang="en-GB" sz="1200" dirty="0">
                <a:hlinkClick r:id="rId4"/>
              </a:rPr>
              <a:t>http://www.theinvisiblegorilla.com/videos.html</a:t>
            </a:r>
            <a:endParaRPr lang="en-GB" sz="1200" dirty="0"/>
          </a:p>
          <a:p>
            <a:r>
              <a:rPr lang="en-GB" dirty="0"/>
              <a:t>TED  </a:t>
            </a:r>
            <a:r>
              <a:rPr lang="en-GB" sz="1200" dirty="0">
                <a:hlinkClick r:id="rId5"/>
              </a:rPr>
              <a:t>https://youtu.be/9Il_D3Xt9W0</a:t>
            </a:r>
            <a:r>
              <a:rPr lang="en-GB" sz="1200" dirty="0"/>
              <a:t>   (7.22 mins)</a:t>
            </a:r>
          </a:p>
        </p:txBody>
      </p:sp>
      <p:pic>
        <p:nvPicPr>
          <p:cNvPr id="2050" name="Picture 2" descr="http://cache1.asset-cache.net/gc/459548380-bryn-forbes-of-the-michigan-state-spartans-gettyimages.jpg?v=1&amp;c=IWSAsset&amp;k=2&amp;d=GkZZ8bf5zL1ZiijUmxa7QQyW786ath7lZ3l6BzzrDIzzVGypAhnXFfBh7FDs4GVp0h4INB%2Fmv%2BBb2k1rcHn2Jg%3D%3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07968" y="3477005"/>
            <a:ext cx="4721746" cy="31478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foxnews.com/images/236484/0_61_basketball_new_nba.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81200" y="4338837"/>
            <a:ext cx="3048000" cy="2286001"/>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2"/>
          <p:cNvSpPr txBox="1">
            <a:spLocks/>
          </p:cNvSpPr>
          <p:nvPr/>
        </p:nvSpPr>
        <p:spPr>
          <a:xfrm>
            <a:off x="8622632" y="1607917"/>
            <a:ext cx="2731168" cy="14023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8"/>
              </a:rPr>
              <a:t>https://youtu.be/z9aUseqgCiY</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Banana/ rugby/ chicken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9"/>
              </a:rPr>
              <a:t>https://youtu.be/K4aVEllPwLQ</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House fire USA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p:cNvSpPr txBox="1">
            <a:spLocks/>
          </p:cNvSpPr>
          <p:nvPr/>
        </p:nvSpPr>
        <p:spPr>
          <a:xfrm>
            <a:off x="8718885" y="510890"/>
            <a:ext cx="3048000" cy="10340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hlinkClick r:id="rId10"/>
              </a:rPr>
              <a:t>https://youtu.be/EzC_sHTW43c</a:t>
            </a:r>
            <a:b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t>juggler/ pop</a:t>
            </a:r>
            <a:b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hlinkClick r:id="rId11"/>
              </a:rPr>
              <a:t>https://youtu.be/xAFfYLR_IRY</a:t>
            </a:r>
            <a:b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br>
            <a:r>
              <a:rPr kumimoji="0" lang="en-GB" sz="1200" b="0" i="0" u="none" strike="noStrike" kern="1200" cap="none" spc="0" normalizeH="0" baseline="0" noProof="0" dirty="0" err="1">
                <a:ln>
                  <a:noFill/>
                </a:ln>
                <a:solidFill>
                  <a:prstClr val="black"/>
                </a:solidFill>
                <a:effectLst/>
                <a:uLnTx/>
                <a:uFillTx/>
                <a:latin typeface="Calibri Light" panose="020F0302020204030204"/>
                <a:ea typeface="+mj-ea"/>
                <a:cs typeface="+mj-cs"/>
              </a:rPr>
              <a:t>blackbelt</a:t>
            </a:r>
            <a: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1200" b="0" i="0" u="none" strike="noStrike" kern="1200" cap="none" spc="0" normalizeH="0" baseline="0" noProof="0" dirty="0" err="1">
                <a:ln>
                  <a:noFill/>
                </a:ln>
                <a:solidFill>
                  <a:prstClr val="black"/>
                </a:solidFill>
                <a:effectLst/>
                <a:uLnTx/>
                <a:uFillTx/>
                <a:latin typeface="Calibri Light" panose="020F0302020204030204"/>
                <a:ea typeface="+mj-ea"/>
                <a:cs typeface="+mj-cs"/>
              </a:rPr>
              <a:t>gor</a:t>
            </a:r>
            <a:br>
              <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rPr>
            </a:br>
            <a:endParaRPr kumimoji="0" lang="en-GB" sz="1200" b="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191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Top Corners Rounded 70">
            <a:extLst>
              <a:ext uri="{FF2B5EF4-FFF2-40B4-BE49-F238E27FC236}">
                <a16:creationId xmlns:a16="http://schemas.microsoft.com/office/drawing/2014/main" id="{76E6212F-EB21-4328-8386-832840CB4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332315" y="1122363"/>
            <a:ext cx="3971220" cy="3249386"/>
          </a:xfrm>
        </p:spPr>
        <p:txBody>
          <a:bodyPr anchor="ctr">
            <a:normAutofit/>
          </a:bodyPr>
          <a:lstStyle/>
          <a:p>
            <a:pPr algn="l"/>
            <a:r>
              <a:rPr lang="en-GB" sz="4600">
                <a:solidFill>
                  <a:schemeClr val="bg1"/>
                </a:solidFill>
              </a:rPr>
              <a:t>How do you make  decisions when you are removed from the context?</a:t>
            </a:r>
          </a:p>
        </p:txBody>
      </p:sp>
      <p:sp>
        <p:nvSpPr>
          <p:cNvPr id="3" name="Subtitle 2"/>
          <p:cNvSpPr>
            <a:spLocks noGrp="1"/>
          </p:cNvSpPr>
          <p:nvPr>
            <p:ph type="subTitle" idx="1"/>
          </p:nvPr>
        </p:nvSpPr>
        <p:spPr>
          <a:xfrm>
            <a:off x="332314" y="4714874"/>
            <a:ext cx="3971221" cy="1240803"/>
          </a:xfrm>
        </p:spPr>
        <p:txBody>
          <a:bodyPr>
            <a:normAutofit/>
          </a:bodyPr>
          <a:lstStyle/>
          <a:p>
            <a:pPr algn="l"/>
            <a:endParaRPr lang="en-GB" dirty="0">
              <a:solidFill>
                <a:schemeClr val="bg1"/>
              </a:solidFill>
            </a:endParaRPr>
          </a:p>
        </p:txBody>
      </p:sp>
      <p:sp>
        <p:nvSpPr>
          <p:cNvPr id="73" name="Rectangle: Top Corners Rounded 72">
            <a:extLst>
              <a:ext uri="{FF2B5EF4-FFF2-40B4-BE49-F238E27FC236}">
                <a16:creationId xmlns:a16="http://schemas.microsoft.com/office/drawing/2014/main" id="{9E74304E-CF2D-41E1-92CF-7FC508311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5" name="Straight Connector 74">
            <a:extLst>
              <a:ext uri="{FF2B5EF4-FFF2-40B4-BE49-F238E27FC236}">
                <a16:creationId xmlns:a16="http://schemas.microsoft.com/office/drawing/2014/main" id="{4717401F-8127-4697-8085-3D6C69B5D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http://image.slidesharecdn.com/intuitioninbusinessmodmpf-120625074144-phpapp01/95/intuition-in-business-5-728.jpg?cb=134061054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58342" y="467256"/>
            <a:ext cx="6801343" cy="592348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a:xfrm>
            <a:off x="4038600" y="6408388"/>
            <a:ext cx="4114800"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black">
                  <a:lumMod val="50000"/>
                  <a:lumOff val="5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3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A0E7A0-ECFA-43E6-B437-80D43AA8640D}"/>
              </a:ext>
            </a:extLst>
          </p:cNvPr>
          <p:cNvPicPr>
            <a:picLocks noGrp="1" noChangeAspect="1"/>
          </p:cNvPicPr>
          <p:nvPr>
            <p:ph idx="1"/>
          </p:nvPr>
        </p:nvPicPr>
        <p:blipFill rotWithShape="1">
          <a:blip r:embed="rId2"/>
          <a:srcRect t="1653" r="-1" b="-1"/>
          <a:stretch/>
        </p:blipFill>
        <p:spPr>
          <a:xfrm>
            <a:off x="20" y="10"/>
            <a:ext cx="4637226" cy="6857990"/>
          </a:xfrm>
          <a:prstGeom prst="rect">
            <a:avLst/>
          </a:prstGeom>
        </p:spPr>
      </p:pic>
      <p:sp>
        <p:nvSpPr>
          <p:cNvPr id="10" name="Rectangle 9">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604A08-514E-4573-93E5-4B2A461F11BB}"/>
              </a:ext>
            </a:extLst>
          </p:cNvPr>
          <p:cNvSpPr>
            <a:spLocks noGrp="1"/>
          </p:cNvSpPr>
          <p:nvPr>
            <p:ph type="title"/>
          </p:nvPr>
        </p:nvSpPr>
        <p:spPr>
          <a:xfrm>
            <a:off x="5277328" y="640081"/>
            <a:ext cx="6274591" cy="4986995"/>
          </a:xfrm>
        </p:spPr>
        <p:txBody>
          <a:bodyPr vert="horz" lIns="91440" tIns="45720" rIns="91440" bIns="45720" rtlCol="0" anchor="b">
            <a:noAutofit/>
          </a:bodyPr>
          <a:lstStyle/>
          <a:p>
            <a:br>
              <a:rPr lang="en-GB" sz="2800" b="1" dirty="0">
                <a:solidFill>
                  <a:srgbClr val="FFFF00"/>
                </a:solidFill>
                <a:latin typeface="Arial" panose="020B0604020202020204" pitchFamily="34" charset="0"/>
              </a:rPr>
            </a:br>
            <a:br>
              <a:rPr lang="en-GB" sz="2800" b="1" dirty="0">
                <a:solidFill>
                  <a:srgbClr val="FFFF00"/>
                </a:solidFill>
                <a:latin typeface="Arial" panose="020B0604020202020204" pitchFamily="34" charset="0"/>
              </a:rPr>
            </a:br>
            <a:br>
              <a:rPr lang="en-GB" sz="2800" b="1" dirty="0">
                <a:solidFill>
                  <a:srgbClr val="FFFF00"/>
                </a:solidFill>
                <a:latin typeface="Arial" panose="020B0604020202020204" pitchFamily="34" charset="0"/>
              </a:rPr>
            </a:br>
            <a:r>
              <a:rPr lang="en-GB" dirty="0">
                <a:solidFill>
                  <a:schemeClr val="bg1"/>
                </a:solidFill>
                <a:latin typeface="arial" panose="020B0604020202020204" pitchFamily="34" charset="0"/>
              </a:rPr>
              <a:t>Herbert A. Simon</a:t>
            </a:r>
            <a:br>
              <a:rPr lang="en-GB" sz="2800" dirty="0">
                <a:solidFill>
                  <a:schemeClr val="bg1"/>
                </a:solidFill>
                <a:latin typeface="arial" panose="020B0604020202020204" pitchFamily="34" charset="0"/>
              </a:rPr>
            </a:br>
            <a:br>
              <a:rPr lang="en-GB" sz="2800" b="1" dirty="0">
                <a:solidFill>
                  <a:srgbClr val="FFFF00"/>
                </a:solidFill>
                <a:latin typeface="Arial" panose="020B0604020202020204" pitchFamily="34" charset="0"/>
              </a:rPr>
            </a:br>
            <a:r>
              <a:rPr lang="en-GB" sz="2800" b="1" dirty="0">
                <a:solidFill>
                  <a:srgbClr val="FFFF00"/>
                </a:solidFill>
                <a:latin typeface="Arial" panose="020B0604020202020204" pitchFamily="34" charset="0"/>
              </a:rPr>
              <a:t>Bounded rationality</a:t>
            </a:r>
            <a:r>
              <a:rPr lang="en-GB" sz="2800" dirty="0">
                <a:solidFill>
                  <a:srgbClr val="FFFF00"/>
                </a:solidFill>
                <a:latin typeface="Arial" panose="020B0604020202020204" pitchFamily="34" charset="0"/>
              </a:rPr>
              <a:t> is the idea that rationality is limited when individuals make decisions: by the tractability of the decision problem, the cognitive limitations of the mind, and the time available to make the decision. </a:t>
            </a:r>
            <a:br>
              <a:rPr lang="en-GB" sz="2800" dirty="0">
                <a:solidFill>
                  <a:srgbClr val="FFFF00"/>
                </a:solidFill>
                <a:latin typeface="Arial" panose="020B0604020202020204" pitchFamily="34" charset="0"/>
              </a:rPr>
            </a:br>
            <a:r>
              <a:rPr lang="en-GB" sz="2800" dirty="0">
                <a:solidFill>
                  <a:srgbClr val="FFFF00"/>
                </a:solidFill>
                <a:latin typeface="Arial" panose="020B0604020202020204" pitchFamily="34" charset="0"/>
              </a:rPr>
              <a:t>Decision-makers, in this view, act as satisficers, seeking a satisfactory solution rather than an optimal one.</a:t>
            </a:r>
            <a:endParaRPr lang="en-US" sz="2800" dirty="0">
              <a:solidFill>
                <a:srgbClr val="FFFF00"/>
              </a:solidFill>
            </a:endParaRPr>
          </a:p>
        </p:txBody>
      </p:sp>
      <p:sp>
        <p:nvSpPr>
          <p:cNvPr id="4" name="Footer Placeholder 3">
            <a:extLst>
              <a:ext uri="{FF2B5EF4-FFF2-40B4-BE49-F238E27FC236}">
                <a16:creationId xmlns:a16="http://schemas.microsoft.com/office/drawing/2014/main" id="{6388033E-AED7-47FB-8B0D-9AD4F79F6715}"/>
              </a:ext>
            </a:extLst>
          </p:cNvPr>
          <p:cNvSpPr>
            <a:spLocks noGrp="1"/>
          </p:cNvSpPr>
          <p:nvPr>
            <p:ph type="ftr" sz="quarter" idx="11"/>
          </p:nvPr>
        </p:nvSpPr>
        <p:spPr>
          <a:xfrm>
            <a:off x="5093108" y="6356350"/>
            <a:ext cx="411480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100" b="0" i="0" u="none" strike="noStrike" kern="1200" cap="none" spc="0" normalizeH="0" baseline="0" noProof="0">
                <a:ln>
                  <a:noFill/>
                </a:ln>
                <a:solidFill>
                  <a:prstClr val="white">
                    <a:lumMod val="85000"/>
                  </a:prstClr>
                </a:solidFill>
                <a:effectLst/>
                <a:uLnTx/>
                <a:uFillTx/>
                <a:latin typeface="Calibri" panose="020F0502020204030204"/>
                <a:ea typeface="+mn-ea"/>
                <a:cs typeface="+mn-cs"/>
              </a:rPr>
              <a:t>Unit 1 - Understand the wider context of incident command training</a:t>
            </a:r>
          </a:p>
        </p:txBody>
      </p:sp>
    </p:spTree>
    <p:extLst>
      <p:ext uri="{BB962C8B-B14F-4D97-AF65-F5344CB8AC3E}">
        <p14:creationId xmlns:p14="http://schemas.microsoft.com/office/powerpoint/2010/main" val="2461715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87644325-3D7C-433E-8A80-DF3792033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chemeClr val="tx1">
              <a:alpha val="80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1039155" y="1895752"/>
            <a:ext cx="2591150" cy="2690284"/>
          </a:xfrm>
          <a:prstGeom prst="rect">
            <a:avLst/>
          </a:prstGeom>
          <a:noFill/>
        </p:spPr>
        <p:txBody>
          <a:bodyPr wrap="square"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1800" b="1" i="0" u="none" strike="noStrike" kern="1200" cap="none" spc="0" normalizeH="0" baseline="0" noProof="0">
                <a:ln>
                  <a:noFill/>
                </a:ln>
                <a:solidFill>
                  <a:prstClr val="white"/>
                </a:solidFill>
                <a:effectLst/>
                <a:uLnTx/>
                <a:uFillTx/>
                <a:latin typeface="Calibri" panose="020F0502020204030204"/>
                <a:ea typeface="+mn-ea"/>
                <a:cs typeface="+mn-cs"/>
              </a:rPr>
              <a:t>Bounded rationality</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is the idea that when individuals make decisions, their </a:t>
            </a:r>
            <a:r>
              <a:rPr kumimoji="0" lang="en-GB" sz="1800" b="1" i="0" u="none" strike="noStrike" kern="1200" cap="none" spc="0" normalizeH="0" baseline="0" noProof="0">
                <a:ln>
                  <a:noFill/>
                </a:ln>
                <a:solidFill>
                  <a:prstClr val="white"/>
                </a:solidFill>
                <a:effectLst/>
                <a:uLnTx/>
                <a:uFillTx/>
                <a:latin typeface="Calibri" panose="020F0502020204030204"/>
                <a:ea typeface="+mn-ea"/>
                <a:cs typeface="+mn-cs"/>
              </a:rPr>
              <a:t>rationality</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is limited by the information they have, the cognitive limitations of their minds, and the time available to make the decision.</a:t>
            </a:r>
          </a:p>
        </p:txBody>
      </p:sp>
      <p:sp>
        <p:nvSpPr>
          <p:cNvPr id="3" name="Content Placeholder 2"/>
          <p:cNvSpPr>
            <a:spLocks noGrp="1"/>
          </p:cNvSpPr>
          <p:nvPr>
            <p:ph idx="1"/>
          </p:nvPr>
        </p:nvSpPr>
        <p:spPr>
          <a:xfrm>
            <a:off x="4599376" y="590843"/>
            <a:ext cx="6754423" cy="5360970"/>
          </a:xfrm>
        </p:spPr>
        <p:txBody>
          <a:bodyPr>
            <a:normAutofit lnSpcReduction="10000"/>
          </a:bodyPr>
          <a:lstStyle/>
          <a:p>
            <a:r>
              <a:rPr lang="en-GB" sz="1800" b="1" dirty="0"/>
              <a:t>Bounded rationality</a:t>
            </a:r>
            <a:r>
              <a:rPr lang="en-GB" sz="1800" dirty="0"/>
              <a:t> is the idea that in decision-making, rationality of individuals is </a:t>
            </a:r>
            <a:r>
              <a:rPr lang="en-GB" sz="1800" b="1" dirty="0"/>
              <a:t>limited by the information they have, the cognitive limitations of their minds, and the finite amount of time they have to make a decision</a:t>
            </a:r>
            <a:r>
              <a:rPr lang="en-GB" sz="1800" dirty="0"/>
              <a:t>. It was proposed by Herbert A. Simon as an alternative basis for the mathematical modelling of decision making, as used in economics, political science and related disciplines; it complements </a:t>
            </a:r>
            <a:r>
              <a:rPr lang="en-GB" sz="1800" i="1" dirty="0"/>
              <a:t>rationality as optimization</a:t>
            </a:r>
            <a:r>
              <a:rPr lang="en-GB" sz="1800" dirty="0"/>
              <a:t>, which views </a:t>
            </a:r>
            <a:r>
              <a:rPr lang="en-GB" sz="1800" b="1" dirty="0"/>
              <a:t>decision-making as a fully rational process of finding an optimal choice given the information available</a:t>
            </a:r>
            <a:r>
              <a:rPr lang="en-GB" sz="1800" dirty="0"/>
              <a:t>. Another way to look at bounded rationality is that, because decision-makers lack the ability and resources to arrive at the optimal solution, they instead apply their rationality only after having greatly simplified the choices available. Thus the decision-maker is a </a:t>
            </a:r>
            <a:r>
              <a:rPr lang="en-GB" sz="1800" dirty="0" err="1"/>
              <a:t>satisficer</a:t>
            </a:r>
            <a:r>
              <a:rPr lang="en-GB" sz="1800" dirty="0"/>
              <a:t>, one seeking a </a:t>
            </a:r>
            <a:r>
              <a:rPr lang="en-GB" sz="1800" b="1" dirty="0"/>
              <a:t>satisfactory solution rather than the optimal one </a:t>
            </a:r>
            <a:r>
              <a:rPr lang="en-GB" sz="1800" dirty="0"/>
              <a:t>Simon used the analogy of </a:t>
            </a:r>
            <a:r>
              <a:rPr lang="en-GB" sz="1800" b="1" dirty="0"/>
              <a:t>a pair of scissors, where one blade is the "cognitive limitations" of actual humans and the other the "structures of the environment</a:t>
            </a:r>
            <a:r>
              <a:rPr lang="en-GB" sz="1800" dirty="0"/>
              <a:t>"; minds with limited cognitive resources can thus be successful by exploiting pre-existing structure and regularity in the environment.</a:t>
            </a:r>
          </a:p>
          <a:p>
            <a:r>
              <a:rPr lang="en-GB" sz="1800" dirty="0"/>
              <a:t>The concept of bounded rationality revises this assumption to account for the fact that </a:t>
            </a:r>
            <a:r>
              <a:rPr lang="en-GB" sz="1800" b="1" dirty="0"/>
              <a:t>perfectly rational decisions are often not feasible in practice because of the finite computational resources available for making them.</a:t>
            </a:r>
          </a:p>
        </p:txBody>
      </p:sp>
      <p:sp>
        <p:nvSpPr>
          <p:cNvPr id="5" name="Footer Placeholder 4"/>
          <p:cNvSpPr>
            <a:spLocks noGrp="1"/>
          </p:cNvSpPr>
          <p:nvPr>
            <p:ph type="ftr" sz="quarter" idx="11"/>
          </p:nvPr>
        </p:nvSpPr>
        <p:spPr>
          <a:xfrm>
            <a:off x="4038600" y="6356350"/>
            <a:ext cx="4114800"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lumMod val="85000"/>
                  <a:lumOff val="1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6181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b="1">
                <a:solidFill>
                  <a:srgbClr val="FFFFFF"/>
                </a:solidFill>
              </a:rPr>
              <a:t>Optimizing vs. satisficing</a:t>
            </a:r>
            <a:endParaRPr lang="en-GB">
              <a:solidFill>
                <a:srgbClr val="FFFFFF"/>
              </a:solidFill>
            </a:endParaRPr>
          </a:p>
        </p:txBody>
      </p:sp>
      <p:sp>
        <p:nvSpPr>
          <p:cNvPr id="4" name="Footer Placeholder 3"/>
          <p:cNvSpPr>
            <a:spLocks noGrp="1"/>
          </p:cNvSpPr>
          <p:nvPr>
            <p:ph type="ftr" sz="quarter" idx="11"/>
          </p:nvPr>
        </p:nvSpPr>
        <p:spPr>
          <a:xfrm>
            <a:off x="750305" y="6356350"/>
            <a:ext cx="411480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AC06BBDB-E809-4E29-9857-897AFBEEC1F4}"/>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98253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4A6D-5164-4909-8789-F66E18490454}"/>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2100" dirty="0"/>
              <a:t>Recognition-Primed Decision (RPD) model</a:t>
            </a:r>
            <a:br>
              <a:rPr lang="en-US" sz="2100" dirty="0"/>
            </a:br>
            <a:r>
              <a:rPr lang="en-US" sz="2100" dirty="0"/>
              <a:t>Naturalistic Decision Making</a:t>
            </a:r>
            <a:br>
              <a:rPr lang="en-US" sz="2100" dirty="0"/>
            </a:br>
            <a:r>
              <a:rPr lang="en-US" sz="2100" dirty="0" err="1"/>
              <a:t>PreMortem</a:t>
            </a:r>
            <a:r>
              <a:rPr lang="en-US" sz="2100" dirty="0"/>
              <a:t> method of risk assessment</a:t>
            </a:r>
          </a:p>
        </p:txBody>
      </p:sp>
      <p:sp>
        <p:nvSpPr>
          <p:cNvPr id="5" name="TextBox 4">
            <a:extLst>
              <a:ext uri="{FF2B5EF4-FFF2-40B4-BE49-F238E27FC236}">
                <a16:creationId xmlns:a16="http://schemas.microsoft.com/office/drawing/2014/main" id="{1B3BF3BC-6CAD-4EA6-8378-D6059E224AFD}"/>
              </a:ext>
            </a:extLst>
          </p:cNvPr>
          <p:cNvSpPr txBox="1"/>
          <p:nvPr/>
        </p:nvSpPr>
        <p:spPr>
          <a:xfrm>
            <a:off x="762000" y="2279018"/>
            <a:ext cx="5314543" cy="3375920"/>
          </a:xfrm>
          <a:prstGeom prst="rect">
            <a:avLst/>
          </a:prstGeo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https://youtu.be/n5OO9L67jL4</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(17 mins)</a:t>
            </a:r>
          </a:p>
        </p:txBody>
      </p:sp>
      <p:sp>
        <p:nvSpPr>
          <p:cNvPr id="135" name="Freeform: Shape 13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Image result for gary klein naturalistic decision making">
            <a:extLst>
              <a:ext uri="{FF2B5EF4-FFF2-40B4-BE49-F238E27FC236}">
                <a16:creationId xmlns:a16="http://schemas.microsoft.com/office/drawing/2014/main" id="{FC097C93-21C8-48E6-88C9-95A033BA6CD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5618" r="10344" b="-1"/>
          <a:stretch/>
        </p:blipFill>
        <p:spPr bwMode="auto">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C9D3474-16E5-4D3E-81CC-FBD0206C9CD4}"/>
              </a:ext>
            </a:extLst>
          </p:cNvPr>
          <p:cNvSpPr>
            <a:spLocks noGrp="1"/>
          </p:cNvSpPr>
          <p:nvPr>
            <p:ph type="ftr" sz="quarter" idx="11"/>
          </p:nvPr>
        </p:nvSpPr>
        <p:spPr>
          <a:xfrm>
            <a:off x="6053666" y="6199632"/>
            <a:ext cx="4802755" cy="365760"/>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endParaRPr kumimoji="0" lang="en-US" sz="11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1E2D7782-94D1-44B3-B6A0-85E4FB8E45C9}"/>
              </a:ext>
            </a:extLst>
          </p:cNvPr>
          <p:cNvPicPr>
            <a:picLocks noChangeAspect="1"/>
          </p:cNvPicPr>
          <p:nvPr/>
        </p:nvPicPr>
        <p:blipFill rotWithShape="1">
          <a:blip r:embed="rId4"/>
          <a:srcRect l="13797" t="13608" r="14973" b="7065"/>
          <a:stretch/>
        </p:blipFill>
        <p:spPr>
          <a:xfrm>
            <a:off x="255762" y="4272880"/>
            <a:ext cx="3299185" cy="2350305"/>
          </a:xfrm>
          <a:prstGeom prst="rect">
            <a:avLst/>
          </a:prstGeom>
        </p:spPr>
      </p:pic>
      <p:pic>
        <p:nvPicPr>
          <p:cNvPr id="7" name="Picture 6">
            <a:extLst>
              <a:ext uri="{FF2B5EF4-FFF2-40B4-BE49-F238E27FC236}">
                <a16:creationId xmlns:a16="http://schemas.microsoft.com/office/drawing/2014/main" id="{659DA8A4-7FEC-4E3F-BFFE-17B7B1B55348}"/>
              </a:ext>
            </a:extLst>
          </p:cNvPr>
          <p:cNvPicPr>
            <a:picLocks noChangeAspect="1"/>
          </p:cNvPicPr>
          <p:nvPr/>
        </p:nvPicPr>
        <p:blipFill>
          <a:blip r:embed="rId5"/>
          <a:stretch>
            <a:fillRect/>
          </a:stretch>
        </p:blipFill>
        <p:spPr>
          <a:xfrm>
            <a:off x="1259277" y="2765081"/>
            <a:ext cx="2361753" cy="1327838"/>
          </a:xfrm>
          <a:prstGeom prst="rect">
            <a:avLst/>
          </a:prstGeom>
        </p:spPr>
      </p:pic>
      <p:pic>
        <p:nvPicPr>
          <p:cNvPr id="9" name="Picture 8">
            <a:extLst>
              <a:ext uri="{FF2B5EF4-FFF2-40B4-BE49-F238E27FC236}">
                <a16:creationId xmlns:a16="http://schemas.microsoft.com/office/drawing/2014/main" id="{0C460882-1374-40CB-990B-177515A64479}"/>
              </a:ext>
            </a:extLst>
          </p:cNvPr>
          <p:cNvPicPr>
            <a:picLocks noChangeAspect="1"/>
          </p:cNvPicPr>
          <p:nvPr/>
        </p:nvPicPr>
        <p:blipFill>
          <a:blip r:embed="rId6"/>
          <a:stretch>
            <a:fillRect/>
          </a:stretch>
        </p:blipFill>
        <p:spPr>
          <a:xfrm>
            <a:off x="3792267" y="4272881"/>
            <a:ext cx="3299186" cy="2350305"/>
          </a:xfrm>
          <a:prstGeom prst="rect">
            <a:avLst/>
          </a:prstGeom>
        </p:spPr>
      </p:pic>
    </p:spTree>
    <p:extLst>
      <p:ext uri="{BB962C8B-B14F-4D97-AF65-F5344CB8AC3E}">
        <p14:creationId xmlns:p14="http://schemas.microsoft.com/office/powerpoint/2010/main" val="3281007918"/>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B8C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ree&#10;&#10;Description automatically generated">
            <a:extLst>
              <a:ext uri="{FF2B5EF4-FFF2-40B4-BE49-F238E27FC236}">
                <a16:creationId xmlns:a16="http://schemas.microsoft.com/office/drawing/2014/main" id="{A95ABED9-B121-49C1-8544-0111ABB26028}"/>
              </a:ext>
            </a:extLst>
          </p:cNvPr>
          <p:cNvPicPr>
            <a:picLocks noGrp="1" noChangeAspect="1"/>
          </p:cNvPicPr>
          <p:nvPr>
            <p:ph idx="1"/>
          </p:nvPr>
        </p:nvPicPr>
        <p:blipFill>
          <a:blip r:embed="rId2"/>
          <a:stretch>
            <a:fillRect/>
          </a:stretch>
        </p:blipFill>
        <p:spPr>
          <a:xfrm>
            <a:off x="2186481" y="643467"/>
            <a:ext cx="7819037" cy="5571066"/>
          </a:xfrm>
          <a:prstGeom prst="rect">
            <a:avLst/>
          </a:prstGeom>
        </p:spPr>
      </p:pic>
    </p:spTree>
    <p:extLst>
      <p:ext uri="{BB962C8B-B14F-4D97-AF65-F5344CB8AC3E}">
        <p14:creationId xmlns:p14="http://schemas.microsoft.com/office/powerpoint/2010/main" val="2077722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0E433-F0EA-4DB6-B15D-BB864A58938D}"/>
              </a:ext>
            </a:extLst>
          </p:cNvPr>
          <p:cNvSpPr>
            <a:spLocks noGrp="1"/>
          </p:cNvSpPr>
          <p:nvPr>
            <p:ph type="title"/>
          </p:nvPr>
        </p:nvSpPr>
        <p:spPr>
          <a:xfrm>
            <a:off x="838200" y="365126"/>
            <a:ext cx="10515600" cy="958850"/>
          </a:xfrm>
        </p:spPr>
        <p:txBody>
          <a:bodyPr/>
          <a:lstStyle/>
          <a:p>
            <a:r>
              <a:rPr lang="en-GB" dirty="0"/>
              <a:t>Gary Klein - Premortem</a:t>
            </a:r>
          </a:p>
        </p:txBody>
      </p:sp>
      <p:sp>
        <p:nvSpPr>
          <p:cNvPr id="3" name="Content Placeholder 2">
            <a:extLst>
              <a:ext uri="{FF2B5EF4-FFF2-40B4-BE49-F238E27FC236}">
                <a16:creationId xmlns:a16="http://schemas.microsoft.com/office/drawing/2014/main" id="{56613C5A-BA2A-4686-9200-CCDC4C9CD7E3}"/>
              </a:ext>
            </a:extLst>
          </p:cNvPr>
          <p:cNvSpPr>
            <a:spLocks noGrp="1"/>
          </p:cNvSpPr>
          <p:nvPr>
            <p:ph idx="1"/>
          </p:nvPr>
        </p:nvSpPr>
        <p:spPr>
          <a:xfrm>
            <a:off x="838200" y="1323975"/>
            <a:ext cx="10515600" cy="5032375"/>
          </a:xfrm>
        </p:spPr>
        <p:txBody>
          <a:bodyPr>
            <a:normAutofit fontScale="70000" lnSpcReduction="20000"/>
          </a:bodyPr>
          <a:lstStyle/>
          <a:p>
            <a:r>
              <a:rPr lang="en-GB" b="1" dirty="0">
                <a:solidFill>
                  <a:srgbClr val="333333"/>
                </a:solidFill>
                <a:latin typeface="McKinsey Theinhardt"/>
              </a:rPr>
              <a:t>Gary Klein: The premortem technique is a sneaky way to get people to do contrarian, devil’s advocate thinking without encountering resistance</a:t>
            </a:r>
            <a:r>
              <a:rPr lang="en-GB" dirty="0">
                <a:solidFill>
                  <a:srgbClr val="333333"/>
                </a:solidFill>
                <a:latin typeface="McKinsey Theinhardt"/>
              </a:rPr>
              <a:t>. If a project goes poorly, there will be a lessons-learned session that looks at what went wrong and why the project failed—like a medical </a:t>
            </a:r>
            <a:r>
              <a:rPr lang="en-GB" dirty="0" err="1">
                <a:solidFill>
                  <a:srgbClr val="333333"/>
                </a:solidFill>
                <a:latin typeface="McKinsey Theinhardt"/>
              </a:rPr>
              <a:t>postmortem</a:t>
            </a:r>
            <a:r>
              <a:rPr lang="en-GB" dirty="0">
                <a:solidFill>
                  <a:srgbClr val="333333"/>
                </a:solidFill>
                <a:latin typeface="McKinsey Theinhardt"/>
              </a:rPr>
              <a:t>. Why don’t we do that up front? Before a project starts, we should say, “We’re looking in a crystal ball, and this project has failed; it’s a fiasco. </a:t>
            </a:r>
            <a:r>
              <a:rPr lang="en-GB" b="1" dirty="0">
                <a:solidFill>
                  <a:srgbClr val="333333"/>
                </a:solidFill>
                <a:latin typeface="McKinsey Theinhardt"/>
              </a:rPr>
              <a:t>Now, everybody, take two minutes and write down all the reasons why you think the project failed.”</a:t>
            </a:r>
          </a:p>
          <a:p>
            <a:r>
              <a:rPr lang="en-GB" dirty="0">
                <a:solidFill>
                  <a:srgbClr val="333333"/>
                </a:solidFill>
                <a:latin typeface="McKinsey Theinhardt"/>
              </a:rPr>
              <a:t>The logic is that instead of showing people that you are smart because you can come up with a good plan, </a:t>
            </a:r>
            <a:r>
              <a:rPr lang="en-GB" b="1" dirty="0">
                <a:solidFill>
                  <a:srgbClr val="333333"/>
                </a:solidFill>
                <a:latin typeface="McKinsey Theinhardt"/>
              </a:rPr>
              <a:t>you show you’re smart by thinking of insightful reasons why this project might go south</a:t>
            </a:r>
            <a:r>
              <a:rPr lang="en-GB" dirty="0">
                <a:solidFill>
                  <a:srgbClr val="333333"/>
                </a:solidFill>
                <a:latin typeface="McKinsey Theinhardt"/>
              </a:rPr>
              <a:t>. If you make it part of your corporate culture, then you create an interesting competition: “I want to come up with some possible problem that other people haven’t even thought of.” The whole dynamic changes from trying to avoid anything that might disrupt harmony to trying to surface potential problems.</a:t>
            </a:r>
          </a:p>
          <a:p>
            <a:r>
              <a:rPr lang="en-GB" dirty="0">
                <a:solidFill>
                  <a:srgbClr val="222222"/>
                </a:solidFill>
                <a:latin typeface="Arial" panose="020B0604020202020204" pitchFamily="34" charset="0"/>
              </a:rPr>
              <a:t>The technique </a:t>
            </a:r>
            <a:r>
              <a:rPr lang="en-GB" b="1" dirty="0">
                <a:solidFill>
                  <a:srgbClr val="222222"/>
                </a:solidFill>
                <a:latin typeface="Arial" panose="020B0604020202020204" pitchFamily="34" charset="0"/>
              </a:rPr>
              <a:t>breaks possible </a:t>
            </a:r>
            <a:r>
              <a:rPr lang="en-GB" b="1" dirty="0">
                <a:latin typeface="Arial" panose="020B0604020202020204" pitchFamily="34" charset="0"/>
              </a:rPr>
              <a:t>groupthink</a:t>
            </a:r>
            <a:r>
              <a:rPr lang="en-GB" b="1" dirty="0">
                <a:solidFill>
                  <a:srgbClr val="222222"/>
                </a:solidFill>
                <a:latin typeface="Arial" panose="020B0604020202020204" pitchFamily="34" charset="0"/>
              </a:rPr>
              <a:t> by facilitating a positive discussion </a:t>
            </a:r>
            <a:r>
              <a:rPr lang="en-GB" dirty="0">
                <a:solidFill>
                  <a:srgbClr val="222222"/>
                </a:solidFill>
                <a:latin typeface="Arial" panose="020B0604020202020204" pitchFamily="34" charset="0"/>
              </a:rPr>
              <a:t>on threats, increasing the likelihood the main threats are identified. Management can then </a:t>
            </a:r>
            <a:r>
              <a:rPr lang="en-GB" b="1" dirty="0">
                <a:solidFill>
                  <a:srgbClr val="222222"/>
                </a:solidFill>
                <a:latin typeface="Arial" panose="020B0604020202020204" pitchFamily="34" charset="0"/>
              </a:rPr>
              <a:t>reduce the chances of failure due to </a:t>
            </a:r>
            <a:r>
              <a:rPr lang="en-GB" b="1" dirty="0">
                <a:latin typeface="Arial" panose="020B0604020202020204" pitchFamily="34" charset="0"/>
              </a:rPr>
              <a:t>heuristics</a:t>
            </a:r>
            <a:r>
              <a:rPr lang="en-GB" b="1" dirty="0">
                <a:solidFill>
                  <a:srgbClr val="222222"/>
                </a:solidFill>
                <a:latin typeface="Arial" panose="020B0604020202020204" pitchFamily="34" charset="0"/>
              </a:rPr>
              <a:t> and </a:t>
            </a:r>
            <a:r>
              <a:rPr lang="en-GB" b="1" dirty="0">
                <a:latin typeface="Arial" panose="020B0604020202020204" pitchFamily="34" charset="0"/>
              </a:rPr>
              <a:t>biases </a:t>
            </a:r>
            <a:r>
              <a:rPr lang="en-GB" b="1" dirty="0">
                <a:solidFill>
                  <a:srgbClr val="222222"/>
                </a:solidFill>
                <a:latin typeface="Arial" panose="020B0604020202020204" pitchFamily="34" charset="0"/>
              </a:rPr>
              <a:t>such as </a:t>
            </a:r>
            <a:r>
              <a:rPr lang="en-GB" b="1" dirty="0">
                <a:latin typeface="Arial" panose="020B0604020202020204" pitchFamily="34" charset="0"/>
              </a:rPr>
              <a:t>overconfidence</a:t>
            </a:r>
            <a:r>
              <a:rPr lang="en-GB" b="1" dirty="0">
                <a:solidFill>
                  <a:srgbClr val="222222"/>
                </a:solidFill>
                <a:latin typeface="Arial" panose="020B0604020202020204" pitchFamily="34" charset="0"/>
              </a:rPr>
              <a:t> and </a:t>
            </a:r>
            <a:r>
              <a:rPr lang="en-GB" b="1" dirty="0">
                <a:latin typeface="Arial" panose="020B0604020202020204" pitchFamily="34" charset="0"/>
              </a:rPr>
              <a:t>planning fallacy</a:t>
            </a:r>
            <a:r>
              <a:rPr lang="en-GB" dirty="0">
                <a:solidFill>
                  <a:srgbClr val="222222"/>
                </a:solidFill>
                <a:latin typeface="Arial" panose="020B0604020202020204" pitchFamily="34" charset="0"/>
              </a:rPr>
              <a:t> by analysing the magnitude and likelihood of each threat, and take preventative actions to protect the project or organization from suffering an untimely "death".</a:t>
            </a:r>
          </a:p>
          <a:p>
            <a:r>
              <a:rPr lang="en-GB" sz="1900" dirty="0">
                <a:hlinkClick r:id="rId3"/>
              </a:rPr>
              <a:t>https://www.mckinsey.com/business-functions/strategy-and-corporate-finance/our-insights/strategic-decisions-when-can-you-trust-your-gut</a:t>
            </a:r>
            <a:endParaRPr lang="en-GB" sz="1900" dirty="0"/>
          </a:p>
        </p:txBody>
      </p:sp>
      <p:sp>
        <p:nvSpPr>
          <p:cNvPr id="4" name="Footer Placeholder 3">
            <a:extLst>
              <a:ext uri="{FF2B5EF4-FFF2-40B4-BE49-F238E27FC236}">
                <a16:creationId xmlns:a16="http://schemas.microsoft.com/office/drawing/2014/main" id="{C94CD56F-FF19-4E40-ACC5-A3403FADA75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3346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080E42-4684-4C90-958E-C792F108D363}"/>
              </a:ext>
            </a:extLst>
          </p:cNvPr>
          <p:cNvSpPr>
            <a:spLocks noGrp="1"/>
          </p:cNvSpPr>
          <p:nvPr>
            <p:ph type="title"/>
          </p:nvPr>
        </p:nvSpPr>
        <p:spPr>
          <a:xfrm>
            <a:off x="4384039" y="365125"/>
            <a:ext cx="7164493" cy="1325563"/>
          </a:xfrm>
        </p:spPr>
        <p:txBody>
          <a:bodyPr>
            <a:normAutofit/>
          </a:bodyPr>
          <a:lstStyle/>
          <a:p>
            <a:r>
              <a:rPr lang="en-GB" sz="4100" dirty="0"/>
              <a:t>Gerd </a:t>
            </a:r>
            <a:r>
              <a:rPr lang="en-GB" sz="4100" dirty="0" err="1"/>
              <a:t>Gigerenzer</a:t>
            </a:r>
            <a:r>
              <a:rPr lang="en-GB" sz="4100" dirty="0"/>
              <a:t>   </a:t>
            </a:r>
            <a:r>
              <a:rPr lang="en-GB" sz="1600" dirty="0">
                <a:hlinkClick r:id="rId2"/>
              </a:rPr>
              <a:t>https://youtu.be/-Lg7G8TMe_A?t=577</a:t>
            </a:r>
            <a:endParaRPr lang="en-GB" sz="1600" dirty="0"/>
          </a:p>
        </p:txBody>
      </p:sp>
      <p:pic>
        <p:nvPicPr>
          <p:cNvPr id="5" name="Picture 4">
            <a:extLst>
              <a:ext uri="{FF2B5EF4-FFF2-40B4-BE49-F238E27FC236}">
                <a16:creationId xmlns:a16="http://schemas.microsoft.com/office/drawing/2014/main" id="{762727D5-093F-4F48-B3BE-C5D40D9D9E73}"/>
              </a:ext>
            </a:extLst>
          </p:cNvPr>
          <p:cNvPicPr>
            <a:picLocks noChangeAspect="1"/>
          </p:cNvPicPr>
          <p:nvPr/>
        </p:nvPicPr>
        <p:blipFill>
          <a:blip r:embed="rId3"/>
          <a:stretch>
            <a:fillRect/>
          </a:stretch>
        </p:blipFill>
        <p:spPr>
          <a:xfrm>
            <a:off x="480060" y="803505"/>
            <a:ext cx="3425957" cy="5250508"/>
          </a:xfrm>
          <a:prstGeom prst="rect">
            <a:avLst/>
          </a:prstGeom>
        </p:spPr>
      </p:pic>
      <p:sp>
        <p:nvSpPr>
          <p:cNvPr id="3" name="Content Placeholder 2">
            <a:extLst>
              <a:ext uri="{FF2B5EF4-FFF2-40B4-BE49-F238E27FC236}">
                <a16:creationId xmlns:a16="http://schemas.microsoft.com/office/drawing/2014/main" id="{62DBA15E-A4DE-4702-8B95-AA8A0DE85165}"/>
              </a:ext>
            </a:extLst>
          </p:cNvPr>
          <p:cNvSpPr>
            <a:spLocks noGrp="1"/>
          </p:cNvSpPr>
          <p:nvPr>
            <p:ph idx="1"/>
          </p:nvPr>
        </p:nvSpPr>
        <p:spPr>
          <a:xfrm>
            <a:off x="4387515" y="1547447"/>
            <a:ext cx="7161017" cy="4629516"/>
          </a:xfrm>
        </p:spPr>
        <p:txBody>
          <a:bodyPr>
            <a:normAutofit/>
          </a:bodyPr>
          <a:lstStyle/>
          <a:p>
            <a:pPr marL="0" indent="0">
              <a:buNone/>
            </a:pPr>
            <a:r>
              <a:rPr lang="en-GB" sz="1600" dirty="0"/>
              <a:t>SUMMARY POINTS</a:t>
            </a:r>
          </a:p>
          <a:p>
            <a:pPr marL="0" indent="0">
              <a:buNone/>
            </a:pPr>
            <a:r>
              <a:rPr lang="en-GB" sz="1600" dirty="0"/>
              <a:t>1. </a:t>
            </a:r>
            <a:r>
              <a:rPr lang="en-GB" sz="1800" b="1" dirty="0"/>
              <a:t>Heuristics can be more accurate than more complex strategies even though they process less information (less-is-more effects).</a:t>
            </a:r>
          </a:p>
          <a:p>
            <a:pPr marL="0" indent="0">
              <a:buNone/>
            </a:pPr>
            <a:r>
              <a:rPr lang="en-GB" sz="1600" dirty="0"/>
              <a:t>2. A heuristic is not good or bad, rational or irrational; its accuracy depends on the structure of the environment (ecological rationality).</a:t>
            </a:r>
          </a:p>
          <a:p>
            <a:pPr marL="0" indent="0">
              <a:buNone/>
            </a:pPr>
            <a:r>
              <a:rPr lang="en-GB" sz="1600" dirty="0"/>
              <a:t>3. Heuristics are embodied and situated in the sense that they exploit core capacities of the brain and their success depends on the structure of the environment. They provide an alternative to stable traits, attitudes, preferences, and other internal explanations of behaviour.</a:t>
            </a:r>
          </a:p>
          <a:p>
            <a:pPr marL="0" indent="0">
              <a:buNone/>
            </a:pPr>
            <a:r>
              <a:rPr lang="en-GB" sz="1600" dirty="0"/>
              <a:t>4. With sufficient experience, people learn to select proper heuristics from their adaptive toolbox.</a:t>
            </a:r>
          </a:p>
          <a:p>
            <a:pPr marL="0" indent="0">
              <a:buNone/>
            </a:pPr>
            <a:r>
              <a:rPr lang="en-GB" sz="1600" dirty="0"/>
              <a:t>5. Usually, the same heuristic can be used both consciously and unconsciously, for inferences and preferences, and underlies social as well as </a:t>
            </a:r>
            <a:r>
              <a:rPr lang="en-GB" sz="1600" dirty="0" err="1"/>
              <a:t>nonsocial</a:t>
            </a:r>
            <a:r>
              <a:rPr lang="en-GB" sz="1600" dirty="0"/>
              <a:t> intelligence.</a:t>
            </a:r>
          </a:p>
          <a:p>
            <a:pPr marL="0" indent="0">
              <a:buNone/>
            </a:pPr>
            <a:r>
              <a:rPr lang="en-GB" sz="1600" dirty="0"/>
              <a:t>6. </a:t>
            </a:r>
            <a:r>
              <a:rPr lang="en-GB" sz="1800" b="1" dirty="0"/>
              <a:t>Decision making in organizations typically involves heuristics because the conditions for rational models rarely hold in an uncertain world.</a:t>
            </a:r>
          </a:p>
        </p:txBody>
      </p:sp>
      <p:sp>
        <p:nvSpPr>
          <p:cNvPr id="4" name="Footer Placeholder 3">
            <a:extLst>
              <a:ext uri="{FF2B5EF4-FFF2-40B4-BE49-F238E27FC236}">
                <a16:creationId xmlns:a16="http://schemas.microsoft.com/office/drawing/2014/main" id="{3C474362-0F5F-489A-976D-BCC0E51A93DC}"/>
              </a:ext>
            </a:extLst>
          </p:cNvPr>
          <p:cNvSpPr>
            <a:spLocks noGrp="1"/>
          </p:cNvSpPr>
          <p:nvPr>
            <p:ph type="ftr" sz="quarter" idx="11"/>
          </p:nvPr>
        </p:nvSpPr>
        <p:spPr>
          <a:xfrm>
            <a:off x="4038600" y="6356350"/>
            <a:ext cx="4114800" cy="365125"/>
          </a:xfr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white">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536330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3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26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1F16BC-1EDD-4E88-B6C2-CBABB3FEC45F}"/>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500">
                <a:solidFill>
                  <a:srgbClr val="FFFFFF"/>
                </a:solidFill>
              </a:rPr>
              <a:t>…book reveals how our minds are tripped up by error and prejudice (even when we think we are being logical), and gives you practical techniques for slower, smarter thinking.</a:t>
            </a:r>
          </a:p>
        </p:txBody>
      </p:sp>
      <p:sp>
        <p:nvSpPr>
          <p:cNvPr id="36"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 name="Content Placeholder 4" descr="A person wearing a suit and tie&#10;&#10;Description automatically generated">
            <a:extLst>
              <a:ext uri="{FF2B5EF4-FFF2-40B4-BE49-F238E27FC236}">
                <a16:creationId xmlns:a16="http://schemas.microsoft.com/office/drawing/2014/main" id="{32B966D8-283C-4546-A87B-97902BFCF41B}"/>
              </a:ext>
            </a:extLst>
          </p:cNvPr>
          <p:cNvPicPr>
            <a:picLocks noGrp="1" noChangeAspect="1"/>
          </p:cNvPicPr>
          <p:nvPr>
            <p:ph idx="1"/>
          </p:nvPr>
        </p:nvPicPr>
        <p:blipFill rotWithShape="1">
          <a:blip r:embed="rId2"/>
          <a:srcRect r="16575" b="1"/>
          <a:stretch/>
        </p:blipFill>
        <p:spPr>
          <a:xfrm>
            <a:off x="976250" y="942538"/>
            <a:ext cx="7177149" cy="4808332"/>
          </a:xfrm>
          <a:prstGeom prst="rect">
            <a:avLst/>
          </a:prstGeom>
          <a:effectLst/>
        </p:spPr>
      </p:pic>
      <p:sp>
        <p:nvSpPr>
          <p:cNvPr id="4" name="Footer Placeholder 3">
            <a:extLst>
              <a:ext uri="{FF2B5EF4-FFF2-40B4-BE49-F238E27FC236}">
                <a16:creationId xmlns:a16="http://schemas.microsoft.com/office/drawing/2014/main" id="{BA72C880-34A4-4482-AFB7-B60B1BD7BE8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71246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1853" y="253218"/>
            <a:ext cx="8265315" cy="2741052"/>
          </a:xfrm>
        </p:spPr>
        <p:txBody>
          <a:bodyPr>
            <a:noAutofit/>
          </a:bodyPr>
          <a:lstStyle/>
          <a:p>
            <a:r>
              <a:rPr lang="en-GB" sz="1800" dirty="0"/>
              <a:t>To explain overconfidence, </a:t>
            </a:r>
            <a:r>
              <a:rPr lang="en-GB" sz="1800" dirty="0" err="1"/>
              <a:t>Kahneman</a:t>
            </a:r>
            <a:r>
              <a:rPr lang="en-GB" sz="1800" dirty="0"/>
              <a:t> introduces the concept he labels </a:t>
            </a:r>
            <a:r>
              <a:rPr lang="en-GB" sz="1800" i="1" dirty="0"/>
              <a:t>What You See Is All There Is</a:t>
            </a:r>
            <a:r>
              <a:rPr lang="en-GB" sz="1800" dirty="0"/>
              <a:t> (</a:t>
            </a:r>
            <a:r>
              <a:rPr lang="en-GB" sz="1800" dirty="0">
                <a:solidFill>
                  <a:srgbClr val="FF0000"/>
                </a:solidFill>
              </a:rPr>
              <a:t>WYSIATI</a:t>
            </a:r>
            <a:r>
              <a:rPr lang="en-GB" sz="1800" dirty="0"/>
              <a:t>). This theory states that when the mind makes decisions, it deals primarily with </a:t>
            </a:r>
            <a:r>
              <a:rPr lang="en-GB" sz="1800" i="1" dirty="0">
                <a:solidFill>
                  <a:srgbClr val="FF0000"/>
                </a:solidFill>
              </a:rPr>
              <a:t>Known Knowns</a:t>
            </a:r>
            <a:r>
              <a:rPr lang="en-GB" sz="1800" dirty="0"/>
              <a:t>, phenomena it has already observed. It rarely considers </a:t>
            </a:r>
            <a:r>
              <a:rPr lang="en-GB" sz="1800" i="1" dirty="0">
                <a:solidFill>
                  <a:srgbClr val="FF0000"/>
                </a:solidFill>
              </a:rPr>
              <a:t>Known Unknowns</a:t>
            </a:r>
            <a:r>
              <a:rPr lang="en-GB" sz="1800" dirty="0"/>
              <a:t>, phenomena that it knows to be relevant but about which it has no information. Finally it appears oblivious to the possibility of </a:t>
            </a:r>
            <a:r>
              <a:rPr lang="en-GB" sz="1800" i="1" dirty="0">
                <a:solidFill>
                  <a:srgbClr val="FF0000"/>
                </a:solidFill>
              </a:rPr>
              <a:t>Unknown Unknowns</a:t>
            </a:r>
            <a:r>
              <a:rPr lang="en-GB" sz="1800" dirty="0"/>
              <a:t>, unknown phenomena of unknown relevance</a:t>
            </a:r>
            <a:r>
              <a:rPr lang="en-GB" sz="800" dirty="0"/>
              <a:t>.  (408)</a:t>
            </a:r>
            <a:br>
              <a:rPr lang="en-GB" sz="800" b="1" dirty="0"/>
            </a:br>
            <a:br>
              <a:rPr lang="en-GB" sz="1800" b="1" dirty="0"/>
            </a:br>
            <a:r>
              <a:rPr lang="en-GB" sz="2000" b="1" dirty="0"/>
              <a:t>System 1: Fast, automatic, frequent, emotional, stereotypic, subconscious</a:t>
            </a:r>
            <a:br>
              <a:rPr lang="en-GB" sz="2000" b="1" dirty="0"/>
            </a:br>
            <a:r>
              <a:rPr lang="en-GB" sz="2000" b="1" dirty="0"/>
              <a:t>System 2: Slow, effortful, infrequent, logical, calculating, conscious</a:t>
            </a:r>
            <a:br>
              <a:rPr lang="en-GB" sz="1800" dirty="0"/>
            </a:br>
            <a:br>
              <a:rPr lang="en-GB" sz="1800" dirty="0"/>
            </a:br>
            <a:endParaRPr lang="en-GB" sz="1800" dirty="0"/>
          </a:p>
        </p:txBody>
      </p:sp>
      <p:pic>
        <p:nvPicPr>
          <p:cNvPr id="1028" name="Picture 4" descr="DK-pic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21852" cy="26145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60926" y="3640601"/>
            <a:ext cx="2623930" cy="769441"/>
          </a:xfrm>
          <a:prstGeom prst="rect">
            <a:avLst/>
          </a:prstGeom>
          <a:noFill/>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2  + 2 = ?</a:t>
            </a:r>
          </a:p>
        </p:txBody>
      </p:sp>
      <p:sp>
        <p:nvSpPr>
          <p:cNvPr id="6" name="TextBox 5"/>
          <p:cNvSpPr txBox="1"/>
          <p:nvPr/>
        </p:nvSpPr>
        <p:spPr>
          <a:xfrm>
            <a:off x="1554423" y="4267057"/>
            <a:ext cx="2623930" cy="769441"/>
          </a:xfrm>
          <a:prstGeom prst="rect">
            <a:avLst/>
          </a:prstGeom>
          <a:noFill/>
        </p:spPr>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17 x 24 = ?</a:t>
            </a:r>
          </a:p>
        </p:txBody>
      </p:sp>
      <p:graphicFrame>
        <p:nvGraphicFramePr>
          <p:cNvPr id="7" name="Table 3"/>
          <p:cNvGraphicFramePr>
            <a:graphicFrameLocks noGrp="1"/>
          </p:cNvGraphicFramePr>
          <p:nvPr/>
        </p:nvGraphicFramePr>
        <p:xfrm>
          <a:off x="30488" y="5205177"/>
          <a:ext cx="5724219" cy="1564100"/>
        </p:xfrm>
        <a:graphic>
          <a:graphicData uri="http://schemas.openxmlformats.org/drawingml/2006/table">
            <a:tbl>
              <a:tblPr/>
              <a:tblGrid>
                <a:gridCol w="1908073">
                  <a:extLst>
                    <a:ext uri="{9D8B030D-6E8A-4147-A177-3AD203B41FA5}">
                      <a16:colId xmlns:a16="http://schemas.microsoft.com/office/drawing/2014/main" val="20000"/>
                    </a:ext>
                  </a:extLst>
                </a:gridCol>
                <a:gridCol w="1908073">
                  <a:extLst>
                    <a:ext uri="{9D8B030D-6E8A-4147-A177-3AD203B41FA5}">
                      <a16:colId xmlns:a16="http://schemas.microsoft.com/office/drawing/2014/main" val="20001"/>
                    </a:ext>
                  </a:extLst>
                </a:gridCol>
                <a:gridCol w="1908073">
                  <a:extLst>
                    <a:ext uri="{9D8B030D-6E8A-4147-A177-3AD203B41FA5}">
                      <a16:colId xmlns:a16="http://schemas.microsoft.com/office/drawing/2014/main" val="20002"/>
                    </a:ext>
                  </a:extLst>
                </a:gridCol>
              </a:tblGrid>
              <a:tr h="1564100">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endParaRPr kumimoji="0" lang="en-US" sz="1400" b="0" i="0" u="none" strike="noStrike" cap="none" normalizeH="0" baseline="0" dirty="0">
                        <a:ln>
                          <a:noFill/>
                        </a:ln>
                        <a:effectLst/>
                        <a:latin typeface="Papyrus" pitchFamily="66" charset="0"/>
                        <a:ea typeface="SimSun" charset="-122"/>
                        <a:sym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r>
                        <a:rPr kumimoji="0" lang="en-US" altLang="zh-CN" sz="2200" b="0" i="0" u="none" strike="noStrike" cap="none" normalizeH="0" baseline="0" dirty="0">
                          <a:ln>
                            <a:noFill/>
                          </a:ln>
                          <a:effectLst/>
                          <a:latin typeface="Calibri" pitchFamily="34" charset="0"/>
                          <a:ea typeface="SimSun" charset="-122"/>
                          <a:sym typeface="Times New Roman" pitchFamily="18" charset="0"/>
                        </a:rPr>
                        <a:t>Ann approached the bank</a:t>
                      </a:r>
                      <a:endParaRPr kumimoji="0" lang="en-US" altLang="zh-CN" sz="2800" b="0" i="0" u="none" strike="noStrike" cap="none" normalizeH="0" baseline="0" dirty="0">
                        <a:ln>
                          <a:noFill/>
                        </a:ln>
                        <a:solidFill>
                          <a:schemeClr val="tx1"/>
                        </a:solidFill>
                        <a:effectLst/>
                        <a:latin typeface="Calibri" pitchFamily="34" charset="0"/>
                        <a:ea typeface="SimSun" charset="-122"/>
                        <a:sym typeface="Calibri" pitchFamily="34"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endParaRPr kumimoji="0" lang="en-US" sz="1100" b="0" i="0" u="none" strike="noStrike" cap="none" normalizeH="0" baseline="0" dirty="0">
                        <a:ln>
                          <a:noFill/>
                        </a:ln>
                        <a:effectLst/>
                        <a:latin typeface="Calibri" pitchFamily="34" charset="0"/>
                        <a:ea typeface="SimSun" charset="-122"/>
                        <a:sym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8" name="il_fi"/>
          <p:cNvPicPr>
            <a:picLocks noChangeAspect="1" noChangeArrowheads="1"/>
          </p:cNvPicPr>
          <p:nvPr/>
        </p:nvPicPr>
        <p:blipFill>
          <a:blip r:embed="rId3" cstate="print"/>
          <a:srcRect/>
          <a:stretch>
            <a:fillRect/>
          </a:stretch>
        </p:blipFill>
        <p:spPr bwMode="auto">
          <a:xfrm>
            <a:off x="36155" y="5602305"/>
            <a:ext cx="1824473" cy="775401"/>
          </a:xfrm>
          <a:prstGeom prst="rect">
            <a:avLst/>
          </a:prstGeom>
          <a:noFill/>
          <a:ln w="9525">
            <a:noFill/>
            <a:miter lim="800000"/>
            <a:headEnd/>
            <a:tailEnd/>
          </a:ln>
        </p:spPr>
      </p:pic>
      <p:pic>
        <p:nvPicPr>
          <p:cNvPr id="9" name="Picture 4"/>
          <p:cNvPicPr>
            <a:picLocks noChangeAspect="1" noChangeArrowheads="1"/>
          </p:cNvPicPr>
          <p:nvPr/>
        </p:nvPicPr>
        <p:blipFill>
          <a:blip r:embed="rId4" cstate="print"/>
          <a:srcRect/>
          <a:stretch>
            <a:fillRect/>
          </a:stretch>
        </p:blipFill>
        <p:spPr bwMode="auto">
          <a:xfrm>
            <a:off x="3864684" y="5643408"/>
            <a:ext cx="1802368" cy="734298"/>
          </a:xfrm>
          <a:prstGeom prst="rect">
            <a:avLst/>
          </a:prstGeom>
          <a:noFill/>
          <a:ln w="9525">
            <a:noFill/>
            <a:miter lim="800000"/>
            <a:headEnd/>
            <a:tailEnd/>
          </a:ln>
        </p:spPr>
      </p:pic>
      <p:sp>
        <p:nvSpPr>
          <p:cNvPr id="4" name="TextBox 3"/>
          <p:cNvSpPr txBox="1"/>
          <p:nvPr/>
        </p:nvSpPr>
        <p:spPr>
          <a:xfrm>
            <a:off x="211015" y="2614568"/>
            <a:ext cx="360133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Daniel Kahneman</a:t>
            </a: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543599F-DF6B-4312-A5FD-E3F1BE0ADB64}"/>
              </a:ext>
            </a:extLst>
          </p:cNvPr>
          <p:cNvPicPr>
            <a:picLocks noChangeAspect="1"/>
          </p:cNvPicPr>
          <p:nvPr/>
        </p:nvPicPr>
        <p:blipFill>
          <a:blip r:embed="rId5"/>
          <a:stretch>
            <a:fillRect/>
          </a:stretch>
        </p:blipFill>
        <p:spPr>
          <a:xfrm>
            <a:off x="5868740" y="3183713"/>
            <a:ext cx="6337061" cy="3705570"/>
          </a:xfrm>
          <a:prstGeom prst="rect">
            <a:avLst/>
          </a:prstGeom>
        </p:spPr>
      </p:pic>
    </p:spTree>
    <p:extLst>
      <p:ext uri="{BB962C8B-B14F-4D97-AF65-F5344CB8AC3E}">
        <p14:creationId xmlns:p14="http://schemas.microsoft.com/office/powerpoint/2010/main" val="153173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47E9D-B305-459D-80C6-B04F42C2ABD7}"/>
              </a:ext>
            </a:extLst>
          </p:cNvPr>
          <p:cNvSpPr>
            <a:spLocks noGrp="1"/>
          </p:cNvSpPr>
          <p:nvPr>
            <p:ph type="title"/>
          </p:nvPr>
        </p:nvSpPr>
        <p:spPr/>
        <p:txBody>
          <a:bodyPr/>
          <a:lstStyle/>
          <a:p>
            <a:r>
              <a:rPr lang="en-GB" dirty="0"/>
              <a:t>What was in the three boxes?</a:t>
            </a:r>
          </a:p>
        </p:txBody>
      </p:sp>
      <p:sp>
        <p:nvSpPr>
          <p:cNvPr id="3" name="Footer Placeholder 2">
            <a:extLst>
              <a:ext uri="{FF2B5EF4-FFF2-40B4-BE49-F238E27FC236}">
                <a16:creationId xmlns:a16="http://schemas.microsoft.com/office/drawing/2014/main" id="{A55AC545-9711-49D3-8FD8-CDCE51C0F86D}"/>
              </a:ext>
            </a:extLst>
          </p:cNvPr>
          <p:cNvSpPr>
            <a:spLocks noGrp="1"/>
          </p:cNvSpPr>
          <p:nvPr>
            <p:ph type="ftr" sz="quarter" idx="11"/>
          </p:nvPr>
        </p:nvSpPr>
        <p:spPr/>
        <p:txBody>
          <a:bodyPr/>
          <a:lstStyle/>
          <a:p>
            <a:endParaRPr lang="en-GB" dirty="0"/>
          </a:p>
        </p:txBody>
      </p:sp>
      <p:graphicFrame>
        <p:nvGraphicFramePr>
          <p:cNvPr id="5" name="Table 3">
            <a:extLst>
              <a:ext uri="{FF2B5EF4-FFF2-40B4-BE49-F238E27FC236}">
                <a16:creationId xmlns:a16="http://schemas.microsoft.com/office/drawing/2014/main" id="{93949019-DB5F-48A4-93D1-10B066A4871A}"/>
              </a:ext>
            </a:extLst>
          </p:cNvPr>
          <p:cNvGraphicFramePr>
            <a:graphicFrameLocks noGrp="1"/>
          </p:cNvGraphicFramePr>
          <p:nvPr>
            <p:extLst>
              <p:ext uri="{D42A27DB-BD31-4B8C-83A1-F6EECF244321}">
                <p14:modId xmlns:p14="http://schemas.microsoft.com/office/powerpoint/2010/main" val="3735918067"/>
              </p:ext>
            </p:extLst>
          </p:nvPr>
        </p:nvGraphicFramePr>
        <p:xfrm>
          <a:off x="3233890" y="3019190"/>
          <a:ext cx="5724219" cy="1564100"/>
        </p:xfrm>
        <a:graphic>
          <a:graphicData uri="http://schemas.openxmlformats.org/drawingml/2006/table">
            <a:tbl>
              <a:tblPr/>
              <a:tblGrid>
                <a:gridCol w="1908073">
                  <a:extLst>
                    <a:ext uri="{9D8B030D-6E8A-4147-A177-3AD203B41FA5}">
                      <a16:colId xmlns:a16="http://schemas.microsoft.com/office/drawing/2014/main" val="20000"/>
                    </a:ext>
                  </a:extLst>
                </a:gridCol>
                <a:gridCol w="1908073">
                  <a:extLst>
                    <a:ext uri="{9D8B030D-6E8A-4147-A177-3AD203B41FA5}">
                      <a16:colId xmlns:a16="http://schemas.microsoft.com/office/drawing/2014/main" val="20001"/>
                    </a:ext>
                  </a:extLst>
                </a:gridCol>
                <a:gridCol w="1908073">
                  <a:extLst>
                    <a:ext uri="{9D8B030D-6E8A-4147-A177-3AD203B41FA5}">
                      <a16:colId xmlns:a16="http://schemas.microsoft.com/office/drawing/2014/main" val="20002"/>
                    </a:ext>
                  </a:extLst>
                </a:gridCol>
              </a:tblGrid>
              <a:tr h="1564100">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endParaRPr kumimoji="0" lang="en-US" sz="1400" b="0" i="0" u="none" strike="noStrike" cap="none" normalizeH="0" baseline="0" dirty="0">
                        <a:ln>
                          <a:noFill/>
                        </a:ln>
                        <a:effectLst/>
                        <a:latin typeface="Papyrus" pitchFamily="66" charset="0"/>
                        <a:ea typeface="SimSun" charset="-122"/>
                        <a:sym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endParaRPr kumimoji="0" lang="en-US" altLang="zh-CN" sz="2800" b="0" i="0" u="none" strike="noStrike" cap="none" normalizeH="0" baseline="0" dirty="0">
                        <a:ln>
                          <a:noFill/>
                        </a:ln>
                        <a:solidFill>
                          <a:schemeClr val="tx1"/>
                        </a:solidFill>
                        <a:effectLst/>
                        <a:latin typeface="Calibri" pitchFamily="34" charset="0"/>
                        <a:ea typeface="SimSun" charset="-122"/>
                        <a:sym typeface="Calibri" pitchFamily="34"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15000"/>
                        </a:lnSpc>
                        <a:spcBef>
                          <a:spcPct val="0"/>
                        </a:spcBef>
                        <a:spcAft>
                          <a:spcPct val="0"/>
                        </a:spcAft>
                        <a:buClrTx/>
                        <a:buSzTx/>
                        <a:buFont typeface="Arial" pitchFamily="34" charset="0"/>
                        <a:buNone/>
                        <a:tabLst/>
                      </a:pPr>
                      <a:endParaRPr kumimoji="0" lang="en-US" sz="1100" b="0" i="0" u="none" strike="noStrike" cap="none" normalizeH="0" baseline="0" dirty="0">
                        <a:ln>
                          <a:noFill/>
                        </a:ln>
                        <a:effectLst/>
                        <a:latin typeface="Calibri" pitchFamily="34" charset="0"/>
                        <a:ea typeface="SimSun" charset="-122"/>
                        <a:sym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41846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89089A0-ADAC-401A-A023-978153D95E6D}"/>
              </a:ext>
            </a:extLst>
          </p:cNvPr>
          <p:cNvPicPr>
            <a:picLocks noGrp="1" noChangeAspect="1"/>
          </p:cNvPicPr>
          <p:nvPr>
            <p:ph idx="1"/>
          </p:nvPr>
        </p:nvPicPr>
        <p:blipFill rotWithShape="1">
          <a:blip r:embed="rId2"/>
          <a:srcRect l="1333"/>
          <a:stretch/>
        </p:blipFill>
        <p:spPr>
          <a:xfrm>
            <a:off x="643467" y="1939865"/>
            <a:ext cx="5294716" cy="2978267"/>
          </a:xfrm>
          <a:prstGeom prst="rect">
            <a:avLst/>
          </a:prstGeom>
        </p:spPr>
      </p:pic>
      <p:cxnSp>
        <p:nvCxnSpPr>
          <p:cNvPr id="16" name="Straight Connector 15">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334541A-8D03-4A4D-87E7-947DC2D314BA}"/>
              </a:ext>
            </a:extLst>
          </p:cNvPr>
          <p:cNvPicPr>
            <a:picLocks noChangeAspect="1"/>
          </p:cNvPicPr>
          <p:nvPr/>
        </p:nvPicPr>
        <p:blipFill>
          <a:blip r:embed="rId3"/>
          <a:stretch>
            <a:fillRect/>
          </a:stretch>
        </p:blipFill>
        <p:spPr>
          <a:xfrm>
            <a:off x="6253817" y="1456719"/>
            <a:ext cx="5294715" cy="3944562"/>
          </a:xfrm>
          <a:prstGeom prst="rect">
            <a:avLst/>
          </a:prstGeom>
        </p:spPr>
      </p:pic>
      <p:sp>
        <p:nvSpPr>
          <p:cNvPr id="4" name="Footer Placeholder 3">
            <a:extLst>
              <a:ext uri="{FF2B5EF4-FFF2-40B4-BE49-F238E27FC236}">
                <a16:creationId xmlns:a16="http://schemas.microsoft.com/office/drawing/2014/main" id="{E83334B2-9848-4F92-AE1A-2D196780EE4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endParaRPr lang="en-US" kern="1200" dirty="0">
              <a:solidFill>
                <a:schemeClr val="tx1">
                  <a:tint val="75000"/>
                </a:schemeClr>
              </a:solidFill>
              <a:latin typeface="+mn-lt"/>
              <a:ea typeface="+mn-ea"/>
              <a:cs typeface="+mn-cs"/>
            </a:endParaRPr>
          </a:p>
        </p:txBody>
      </p:sp>
    </p:spTree>
    <p:extLst>
      <p:ext uri="{BB962C8B-B14F-4D97-AF65-F5344CB8AC3E}">
        <p14:creationId xmlns:p14="http://schemas.microsoft.com/office/powerpoint/2010/main" val="1037162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3347" y="91440"/>
            <a:ext cx="10876548" cy="1378008"/>
          </a:xfrm>
        </p:spPr>
        <p:txBody>
          <a:bodyPr>
            <a:normAutofit fontScale="90000"/>
          </a:bodyPr>
          <a:lstStyle/>
          <a:p>
            <a:r>
              <a:rPr lang="en-GB" b="1" dirty="0"/>
              <a:t>Daniel Kahneman</a:t>
            </a:r>
            <a:br>
              <a:rPr lang="en-GB" b="1" dirty="0"/>
            </a:br>
            <a:r>
              <a:rPr lang="en-GB" dirty="0"/>
              <a:t>BBC Horizon How You Really Make Decisions (17+)</a:t>
            </a:r>
            <a:br>
              <a:rPr lang="en-GB" dirty="0"/>
            </a:br>
            <a:endParaRPr lang="en-GB" sz="1800" dirty="0"/>
          </a:p>
        </p:txBody>
      </p:sp>
      <p:pic>
        <p:nvPicPr>
          <p:cNvPr id="1026" name="Picture 2"/>
          <p:cNvPicPr>
            <a:picLocks noChangeAspect="1" noChangeArrowheads="1"/>
          </p:cNvPicPr>
          <p:nvPr/>
        </p:nvPicPr>
        <p:blipFill>
          <a:blip r:embed="rId3" cstate="print"/>
          <a:srcRect l="4055" t="11438" r="10305" b="20641"/>
          <a:stretch>
            <a:fillRect/>
          </a:stretch>
        </p:blipFill>
        <p:spPr bwMode="auto">
          <a:xfrm>
            <a:off x="1775157" y="1570360"/>
            <a:ext cx="7591522" cy="4515647"/>
          </a:xfrm>
          <a:prstGeom prst="rect">
            <a:avLst/>
          </a:prstGeom>
          <a:noFill/>
          <a:ln w="9525">
            <a:noFill/>
            <a:miter lim="800000"/>
            <a:headEnd/>
            <a:tailEnd/>
          </a:ln>
        </p:spPr>
      </p:pic>
      <p:pic>
        <p:nvPicPr>
          <p:cNvPr id="1027" name="Picture 3"/>
          <p:cNvPicPr>
            <a:picLocks noChangeAspect="1" noChangeArrowheads="1"/>
          </p:cNvPicPr>
          <p:nvPr/>
        </p:nvPicPr>
        <p:blipFill>
          <a:blip r:embed="rId4" cstate="print"/>
          <a:srcRect/>
          <a:stretch>
            <a:fillRect/>
          </a:stretch>
        </p:blipFill>
        <p:spPr bwMode="auto">
          <a:xfrm>
            <a:off x="9456097" y="2057362"/>
            <a:ext cx="2331960" cy="3541642"/>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TextBox 3"/>
          <p:cNvSpPr txBox="1"/>
          <p:nvPr/>
        </p:nvSpPr>
        <p:spPr>
          <a:xfrm>
            <a:off x="3194649" y="6036513"/>
            <a:ext cx="893361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https://www.youtube.com/watch?feature=player_embedded&amp;v=mWaIE6u3wvw</a:t>
            </a:r>
          </a:p>
        </p:txBody>
      </p:sp>
      <p:sp>
        <p:nvSpPr>
          <p:cNvPr id="5" name="TextBox 4"/>
          <p:cNvSpPr txBox="1"/>
          <p:nvPr/>
        </p:nvSpPr>
        <p:spPr>
          <a:xfrm>
            <a:off x="194872" y="1623336"/>
            <a:ext cx="1580285"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Inattentional</a:t>
            </a: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blindness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System 1 &amp; 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6" name="TextBox 5"/>
          <p:cNvSpPr txBox="1"/>
          <p:nvPr/>
        </p:nvSpPr>
        <p:spPr>
          <a:xfrm>
            <a:off x="19028" y="3844623"/>
            <a:ext cx="1711420" cy="22467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Thinking fast and Slow interview (schematic with biases 9.54 mins)***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https://youtu.be/uqXVAo7dVRU</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p:cNvSpPr/>
          <p:nvPr/>
        </p:nvSpPr>
        <p:spPr>
          <a:xfrm>
            <a:off x="126508" y="2834007"/>
            <a:ext cx="1665514"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https://youtu.be/PirFrDVRBo4</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6.35 mins</a:t>
            </a:r>
          </a:p>
        </p:txBody>
      </p:sp>
    </p:spTree>
    <p:extLst>
      <p:ext uri="{BB962C8B-B14F-4D97-AF65-F5344CB8AC3E}">
        <p14:creationId xmlns:p14="http://schemas.microsoft.com/office/powerpoint/2010/main" val="34281766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ChangeAspect="1" noChangeArrowheads="1"/>
          </p:cNvPicPr>
          <p:nvPr/>
        </p:nvPicPr>
        <p:blipFill>
          <a:blip r:embed="rId2" cstate="print"/>
          <a:srcRect/>
          <a:stretch>
            <a:fillRect/>
          </a:stretch>
        </p:blipFill>
        <p:spPr bwMode="auto">
          <a:xfrm>
            <a:off x="2840304" y="0"/>
            <a:ext cx="6356893" cy="68580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Jim Sinnott (C) Artemis</a:t>
            </a:r>
          </a:p>
        </p:txBody>
      </p:sp>
    </p:spTree>
    <p:extLst>
      <p:ext uri="{BB962C8B-B14F-4D97-AF65-F5344CB8AC3E}">
        <p14:creationId xmlns:p14="http://schemas.microsoft.com/office/powerpoint/2010/main" val="8981746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00661F-A11A-4347-966B-6FEDC624AF43}"/>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dirty="0">
                <a:solidFill>
                  <a:schemeClr val="bg1"/>
                </a:solidFill>
              </a:rPr>
              <a:t>Biases…</a:t>
            </a:r>
          </a:p>
        </p:txBody>
      </p:sp>
      <p:sp>
        <p:nvSpPr>
          <p:cNvPr id="3" name="Content Placeholder 2">
            <a:extLst>
              <a:ext uri="{FF2B5EF4-FFF2-40B4-BE49-F238E27FC236}">
                <a16:creationId xmlns:a16="http://schemas.microsoft.com/office/drawing/2014/main" id="{046814AE-92B2-4D4C-8465-3A05FCD22AD8}"/>
              </a:ext>
            </a:extLst>
          </p:cNvPr>
          <p:cNvSpPr>
            <a:spLocks noGrp="1"/>
          </p:cNvSpPr>
          <p:nvPr>
            <p:ph idx="1"/>
          </p:nvPr>
        </p:nvSpPr>
        <p:spPr>
          <a:xfrm>
            <a:off x="643468" y="2638044"/>
            <a:ext cx="3363974" cy="3415622"/>
          </a:xfrm>
        </p:spPr>
        <p:txBody>
          <a:bodyPr>
            <a:normAutofit/>
          </a:bodyPr>
          <a:lstStyle/>
          <a:p>
            <a:r>
              <a:rPr lang="en-GB" sz="2000" dirty="0">
                <a:solidFill>
                  <a:schemeClr val="bg1"/>
                </a:solidFill>
              </a:rPr>
              <a:t>Confirmation bias</a:t>
            </a:r>
          </a:p>
          <a:p>
            <a:r>
              <a:rPr lang="en-GB" sz="2000" dirty="0">
                <a:solidFill>
                  <a:schemeClr val="bg1"/>
                </a:solidFill>
              </a:rPr>
              <a:t>Tunnel vision</a:t>
            </a:r>
          </a:p>
          <a:p>
            <a:r>
              <a:rPr lang="en-GB" sz="2000" dirty="0">
                <a:solidFill>
                  <a:schemeClr val="bg1"/>
                </a:solidFill>
              </a:rPr>
              <a:t>Availability bias</a:t>
            </a:r>
          </a:p>
          <a:p>
            <a:r>
              <a:rPr lang="en-GB" sz="2000" dirty="0">
                <a:solidFill>
                  <a:schemeClr val="bg1"/>
                </a:solidFill>
              </a:rPr>
              <a:t>Anchoring bias</a:t>
            </a:r>
          </a:p>
          <a:p>
            <a:r>
              <a:rPr lang="en-GB" sz="2000" dirty="0">
                <a:solidFill>
                  <a:schemeClr val="bg1"/>
                </a:solidFill>
              </a:rPr>
              <a:t>Sunk cost fallacy</a:t>
            </a:r>
          </a:p>
          <a:p>
            <a:r>
              <a:rPr lang="en-GB" sz="1000" dirty="0">
                <a:hlinkClick r:id="rId2"/>
              </a:rPr>
              <a:t>https://www.heartinternet.uk/blog/how-to-think-clearly-24-ways-cognitive-bias-distorts-business-decision-making/?utm_source=facebook.com&amp;utm_medium=banner&amp;utm_campaign=how-to-think-clearly-24-ways-cognitive-bias-distorts-business-decision-making/&amp;utm_content=content</a:t>
            </a:r>
            <a:endParaRPr lang="en-GB" sz="1000" dirty="0">
              <a:solidFill>
                <a:schemeClr val="bg1"/>
              </a:solidFill>
            </a:endParaRPr>
          </a:p>
        </p:txBody>
      </p:sp>
      <p:pic>
        <p:nvPicPr>
          <p:cNvPr id="1026" name="Picture 2" descr="Image result for cognitive biases meaning">
            <a:extLst>
              <a:ext uri="{FF2B5EF4-FFF2-40B4-BE49-F238E27FC236}">
                <a16:creationId xmlns:a16="http://schemas.microsoft.com/office/drawing/2014/main" id="{B6D98924-8BC5-41F4-BFF1-C8C7CE08AB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32017" y="643467"/>
            <a:ext cx="4382261" cy="541019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3FA1330-7B68-4D06-817B-BA4EB3B55C14}"/>
              </a:ext>
            </a:extLst>
          </p:cNvPr>
          <p:cNvSpPr>
            <a:spLocks noGrp="1"/>
          </p:cNvSpPr>
          <p:nvPr>
            <p:ph type="ftr" sz="quarter" idx="11"/>
          </p:nvPr>
        </p:nvSpPr>
        <p:spPr>
          <a:xfrm>
            <a:off x="5297762" y="6356350"/>
            <a:ext cx="4579768"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96852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FAFF64C6-4726-4F6E-A017-B58B17EA6FF2}"/>
              </a:ext>
            </a:extLst>
          </p:cNvPr>
          <p:cNvSpPr>
            <a:spLocks noGrp="1"/>
          </p:cNvSpPr>
          <p:nvPr>
            <p:ph idx="1"/>
          </p:nvPr>
        </p:nvSpPr>
        <p:spPr>
          <a:xfrm>
            <a:off x="643468" y="562708"/>
            <a:ext cx="3363974" cy="5490958"/>
          </a:xfrm>
        </p:spPr>
        <p:txBody>
          <a:bodyPr>
            <a:normAutofit fontScale="92500" lnSpcReduction="20000"/>
          </a:bodyPr>
          <a:lstStyle/>
          <a:p>
            <a:r>
              <a:rPr lang="en-GB" sz="2600" dirty="0">
                <a:solidFill>
                  <a:schemeClr val="bg1"/>
                </a:solidFill>
                <a:latin typeface="Lato"/>
              </a:rPr>
              <a:t>Cognitive biases can be organized into four categories: </a:t>
            </a:r>
          </a:p>
          <a:p>
            <a:pPr lvl="1"/>
            <a:r>
              <a:rPr lang="en-GB" sz="2200" dirty="0">
                <a:solidFill>
                  <a:schemeClr val="bg1"/>
                </a:solidFill>
                <a:latin typeface="Lato"/>
              </a:rPr>
              <a:t>biases that arise from too much information, </a:t>
            </a:r>
          </a:p>
          <a:p>
            <a:pPr lvl="1"/>
            <a:r>
              <a:rPr lang="en-GB" sz="2200" dirty="0">
                <a:solidFill>
                  <a:schemeClr val="bg1"/>
                </a:solidFill>
                <a:latin typeface="Lato"/>
              </a:rPr>
              <a:t>not enough meaning, </a:t>
            </a:r>
          </a:p>
          <a:p>
            <a:pPr lvl="1"/>
            <a:r>
              <a:rPr lang="en-GB" sz="2200" dirty="0">
                <a:solidFill>
                  <a:schemeClr val="bg1"/>
                </a:solidFill>
                <a:latin typeface="Lato"/>
              </a:rPr>
              <a:t>the need to act quickly, and</a:t>
            </a:r>
          </a:p>
          <a:p>
            <a:pPr lvl="1"/>
            <a:r>
              <a:rPr lang="en-GB" sz="2200" dirty="0">
                <a:solidFill>
                  <a:schemeClr val="bg1"/>
                </a:solidFill>
                <a:latin typeface="Lato"/>
              </a:rPr>
              <a:t>the limits of memory.</a:t>
            </a:r>
          </a:p>
          <a:p>
            <a:r>
              <a:rPr lang="en-GB" sz="2600" dirty="0">
                <a:solidFill>
                  <a:schemeClr val="bg1"/>
                </a:solidFill>
                <a:latin typeface="Lato"/>
              </a:rPr>
              <a:t>Cognitive biases are systematic patterns of deviation from norm or rationality in judgment, and are often studied in psychology and </a:t>
            </a:r>
          </a:p>
          <a:p>
            <a:pPr marL="0" indent="0">
              <a:buNone/>
            </a:pPr>
            <a:r>
              <a:rPr lang="en-GB" sz="2600" dirty="0">
                <a:solidFill>
                  <a:schemeClr val="bg1"/>
                </a:solidFill>
                <a:latin typeface="Lato"/>
              </a:rPr>
              <a:t>behavioural economics.</a:t>
            </a:r>
          </a:p>
          <a:p>
            <a:endParaRPr lang="en-GB" sz="1600" dirty="0">
              <a:solidFill>
                <a:schemeClr val="bg1"/>
              </a:solidFill>
              <a:latin typeface="Lato"/>
            </a:endParaRPr>
          </a:p>
        </p:txBody>
      </p:sp>
      <p:pic>
        <p:nvPicPr>
          <p:cNvPr id="6" name="Picture 5">
            <a:extLst>
              <a:ext uri="{FF2B5EF4-FFF2-40B4-BE49-F238E27FC236}">
                <a16:creationId xmlns:a16="http://schemas.microsoft.com/office/drawing/2014/main" id="{E53524EB-CB95-4B98-9072-4D2F6D7CFB4B}"/>
              </a:ext>
            </a:extLst>
          </p:cNvPr>
          <p:cNvPicPr>
            <a:picLocks noChangeAspect="1"/>
          </p:cNvPicPr>
          <p:nvPr/>
        </p:nvPicPr>
        <p:blipFill>
          <a:blip r:embed="rId2"/>
          <a:stretch>
            <a:fillRect/>
          </a:stretch>
        </p:blipFill>
        <p:spPr>
          <a:xfrm>
            <a:off x="5297763" y="848259"/>
            <a:ext cx="6250769" cy="5000614"/>
          </a:xfrm>
          <a:prstGeom prst="rect">
            <a:avLst/>
          </a:prstGeom>
        </p:spPr>
      </p:pic>
      <p:sp>
        <p:nvSpPr>
          <p:cNvPr id="4" name="Footer Placeholder 3">
            <a:extLst>
              <a:ext uri="{FF2B5EF4-FFF2-40B4-BE49-F238E27FC236}">
                <a16:creationId xmlns:a16="http://schemas.microsoft.com/office/drawing/2014/main" id="{1E852BD1-1C78-44EA-AF7F-0563F55E7A49}"/>
              </a:ext>
            </a:extLst>
          </p:cNvPr>
          <p:cNvSpPr>
            <a:spLocks noGrp="1"/>
          </p:cNvSpPr>
          <p:nvPr>
            <p:ph type="ftr" sz="quarter" idx="11"/>
          </p:nvPr>
        </p:nvSpPr>
        <p:spPr>
          <a:xfrm>
            <a:off x="5297762" y="6356350"/>
            <a:ext cx="4579768" cy="365125"/>
          </a:xfrm>
        </p:spPr>
        <p:txBody>
          <a:bodyPr vert="horz" lIns="91440" tIns="45720" rIns="91440" bIns="45720" rtlCol="0">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39603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43404A-9098-4F7D-987E-7CECA0FAE850}"/>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br>
              <a:rPr lang="en-US" sz="3000" kern="1200" dirty="0">
                <a:solidFill>
                  <a:srgbClr val="FFFFFF"/>
                </a:solidFill>
                <a:latin typeface="+mj-lt"/>
                <a:ea typeface="+mj-ea"/>
                <a:cs typeface="+mj-cs"/>
              </a:rPr>
            </a:br>
            <a:r>
              <a:rPr lang="en-US" sz="3000" kern="1200" dirty="0">
                <a:solidFill>
                  <a:srgbClr val="FFFFFF"/>
                </a:solidFill>
                <a:latin typeface="+mj-lt"/>
                <a:ea typeface="+mj-ea"/>
                <a:cs typeface="+mj-cs"/>
              </a:rPr>
              <a:t>Assumptions</a:t>
            </a:r>
            <a:br>
              <a:rPr lang="en-US" sz="3000" kern="1200" dirty="0">
                <a:solidFill>
                  <a:srgbClr val="FFFFFF"/>
                </a:solidFill>
                <a:latin typeface="+mj-lt"/>
                <a:ea typeface="+mj-ea"/>
                <a:cs typeface="+mj-cs"/>
              </a:rPr>
            </a:br>
            <a:r>
              <a:rPr lang="en-US" sz="3000" kern="1200" dirty="0">
                <a:solidFill>
                  <a:srgbClr val="FFFFFF"/>
                </a:solidFill>
                <a:latin typeface="+mj-lt"/>
                <a:ea typeface="+mj-ea"/>
                <a:cs typeface="+mj-cs"/>
              </a:rPr>
              <a:t>Guestimate </a:t>
            </a:r>
            <a:br>
              <a:rPr lang="en-US" sz="3000" kern="1200" dirty="0">
                <a:solidFill>
                  <a:srgbClr val="FFFFFF"/>
                </a:solidFill>
                <a:latin typeface="+mj-lt"/>
                <a:ea typeface="+mj-ea"/>
                <a:cs typeface="+mj-cs"/>
              </a:rPr>
            </a:br>
            <a:r>
              <a:rPr lang="en-US" sz="3000" kern="1200" dirty="0">
                <a:solidFill>
                  <a:srgbClr val="FFFFFF"/>
                </a:solidFill>
                <a:latin typeface="+mj-lt"/>
                <a:ea typeface="+mj-ea"/>
                <a:cs typeface="+mj-cs"/>
              </a:rPr>
              <a:t>Gaps</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46539E8D-7962-4453-B580-FFF1AC3F91F8}"/>
              </a:ext>
            </a:extLst>
          </p:cNvPr>
          <p:cNvPicPr>
            <a:picLocks noGrp="1" noChangeAspect="1"/>
          </p:cNvPicPr>
          <p:nvPr>
            <p:ph idx="1"/>
          </p:nvPr>
        </p:nvPicPr>
        <p:blipFill>
          <a:blip r:embed="rId2"/>
          <a:stretch>
            <a:fillRect/>
          </a:stretch>
        </p:blipFill>
        <p:spPr>
          <a:xfrm>
            <a:off x="6445826" y="492573"/>
            <a:ext cx="3969537" cy="5880796"/>
          </a:xfrm>
          <a:prstGeom prst="rect">
            <a:avLst/>
          </a:prstGeom>
        </p:spPr>
      </p:pic>
      <p:sp>
        <p:nvSpPr>
          <p:cNvPr id="4" name="Footer Placeholder 3">
            <a:extLst>
              <a:ext uri="{FF2B5EF4-FFF2-40B4-BE49-F238E27FC236}">
                <a16:creationId xmlns:a16="http://schemas.microsoft.com/office/drawing/2014/main" id="{F97F6CDA-9BE6-494E-91F9-EE5B62A2C7B5}"/>
              </a:ext>
            </a:extLst>
          </p:cNvPr>
          <p:cNvSpPr>
            <a:spLocks noGrp="1"/>
          </p:cNvSpPr>
          <p:nvPr>
            <p:ph type="ftr" sz="quarter" idx="11"/>
          </p:nvPr>
        </p:nvSpPr>
        <p:spPr>
          <a:xfrm>
            <a:off x="5153822" y="6356350"/>
            <a:ext cx="461582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595959"/>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93ABA5E2-D062-4E94-9291-77B0EB40AF9F}"/>
              </a:ext>
            </a:extLst>
          </p:cNvPr>
          <p:cNvSpPr/>
          <p:nvPr/>
        </p:nvSpPr>
        <p:spPr>
          <a:xfrm>
            <a:off x="1393085" y="4018556"/>
            <a:ext cx="2219903" cy="553998"/>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0" i="0" u="none" strike="noStrike" kern="1200" cap="none" spc="0" normalizeH="0" baseline="0" noProof="0" dirty="0">
                <a:ln>
                  <a:noFill/>
                </a:ln>
                <a:solidFill>
                  <a:srgbClr val="FFFFFF"/>
                </a:solidFill>
                <a:effectLst/>
                <a:uLnTx/>
                <a:uFillTx/>
                <a:latin typeface="Calibri Light" panose="020F0302020204030204"/>
                <a:ea typeface="+mn-ea"/>
                <a:cs typeface="+mn-cs"/>
              </a:rPr>
              <a:t>Procrastinate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B7AA7B7-D15B-44DA-BA8C-D5FE01F08BA6}"/>
              </a:ext>
            </a:extLst>
          </p:cNvPr>
          <p:cNvSpPr/>
          <p:nvPr/>
        </p:nvSpPr>
        <p:spPr>
          <a:xfrm>
            <a:off x="5153822" y="135987"/>
            <a:ext cx="6701294" cy="52322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285"/>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Not enough meaning: </a:t>
            </a: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 person perceives that there is insufficient information available in the decision-making. </a:t>
            </a:r>
          </a:p>
        </p:txBody>
      </p:sp>
    </p:spTree>
    <p:extLst>
      <p:ext uri="{BB962C8B-B14F-4D97-AF65-F5344CB8AC3E}">
        <p14:creationId xmlns:p14="http://schemas.microsoft.com/office/powerpoint/2010/main" val="1147985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43404A-9098-4F7D-987E-7CECA0FAE850}"/>
              </a:ext>
            </a:extLst>
          </p:cNvPr>
          <p:cNvSpPr>
            <a:spLocks noGrp="1"/>
          </p:cNvSpPr>
          <p:nvPr>
            <p:ph type="title"/>
          </p:nvPr>
        </p:nvSpPr>
        <p:spPr>
          <a:xfrm>
            <a:off x="7760837" y="914400"/>
            <a:ext cx="3657600" cy="2887579"/>
          </a:xfrm>
        </p:spPr>
        <p:txBody>
          <a:bodyPr vert="horz" lIns="91440" tIns="45720" rIns="91440" bIns="45720" rtlCol="0" anchor="b">
            <a:normAutofit/>
          </a:bodyPr>
          <a:lstStyle/>
          <a:p>
            <a:pPr algn="ctr"/>
            <a:r>
              <a:rPr lang="en-US" sz="3200" kern="1200" dirty="0">
                <a:solidFill>
                  <a:srgbClr val="FFFFFF"/>
                </a:solidFill>
                <a:latin typeface="+mj-lt"/>
                <a:ea typeface="+mj-ea"/>
                <a:cs typeface="+mj-cs"/>
              </a:rPr>
              <a:t>Bullet points</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Confirmation bias</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RPD</a:t>
            </a:r>
          </a:p>
        </p:txBody>
      </p:sp>
      <p:pic>
        <p:nvPicPr>
          <p:cNvPr id="3082" name="Picture 2" descr="https://throughthelookingglassnews.files.wordpress.com/2018/01/cognitive-bias-codex-what-should-we-remember9.jpg">
            <a:extLst>
              <a:ext uri="{FF2B5EF4-FFF2-40B4-BE49-F238E27FC236}">
                <a16:creationId xmlns:a16="http://schemas.microsoft.com/office/drawing/2014/main" id="{E014C5B7-F3AB-40DA-8966-44C087E360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2263" y="492573"/>
            <a:ext cx="6078342" cy="5880796"/>
          </a:xfrm>
          <a:prstGeom prst="rect">
            <a:avLst/>
          </a:prstGeom>
          <a:noFill/>
          <a:extLst>
            <a:ext uri="{909E8E84-426E-40DD-AFC4-6F175D3DCCD1}">
              <a14:hiddenFill xmlns:a14="http://schemas.microsoft.com/office/drawing/2010/main">
                <a:solidFill>
                  <a:srgbClr val="FFFFFF"/>
                </a:solidFill>
              </a14:hiddenFill>
            </a:ext>
          </a:extLst>
        </p:spPr>
      </p:pic>
      <p:cxnSp>
        <p:nvCxnSpPr>
          <p:cNvPr id="193" name="Straight Connector 19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97F6CDA-9BE6-494E-91F9-EE5B62A2C7B5}"/>
              </a:ext>
            </a:extLst>
          </p:cNvPr>
          <p:cNvSpPr>
            <a:spLocks noGrp="1"/>
          </p:cNvSpPr>
          <p:nvPr>
            <p:ph type="ftr" sz="quarter" idx="11"/>
          </p:nvPr>
        </p:nvSpPr>
        <p:spPr>
          <a:xfrm>
            <a:off x="482762" y="6356350"/>
            <a:ext cx="461582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595959"/>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FCD013D4-25B0-4358-8D90-01A2F50D5D44}"/>
              </a:ext>
            </a:extLst>
          </p:cNvPr>
          <p:cNvSpPr/>
          <p:nvPr/>
        </p:nvSpPr>
        <p:spPr>
          <a:xfrm>
            <a:off x="138527" y="28789"/>
            <a:ext cx="7284957"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What should we remember: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 person perceives their recall of the information available is limited requiring them to prioritize information for access. </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B0C73BAD-BD9B-4115-BD80-D58873247CF8}"/>
              </a:ext>
            </a:extLst>
          </p:cNvPr>
          <p:cNvSpPr txBox="1">
            <a:spLocks/>
          </p:cNvSpPr>
          <p:nvPr/>
        </p:nvSpPr>
        <p:spPr>
          <a:xfrm>
            <a:off x="7852137" y="4018556"/>
            <a:ext cx="3657600" cy="593337"/>
          </a:xfrm>
          <a:prstGeom prst="rect">
            <a:avLst/>
          </a:prstGeom>
        </p:spPr>
        <p:txBody>
          <a:bodyPr vert="horz" lIns="91440" tIns="45720" rIns="91440" bIns="45720" rtlCol="0" anchor="b">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solidFill>
                  <a:srgbClr val="FFFFFF"/>
                </a:solidFill>
              </a:rPr>
              <a:t>Filter</a:t>
            </a:r>
          </a:p>
          <a:p>
            <a:pPr algn="ctr"/>
            <a:r>
              <a:rPr lang="en-US" sz="3200" dirty="0" err="1">
                <a:solidFill>
                  <a:srgbClr val="FFFFFF"/>
                </a:solidFill>
              </a:rPr>
              <a:t>Prioritise</a:t>
            </a:r>
            <a:r>
              <a:rPr lang="en-US" sz="3200" dirty="0">
                <a:solidFill>
                  <a:srgbClr val="FFFFFF"/>
                </a:solidFill>
              </a:rPr>
              <a:t> and order.</a:t>
            </a:r>
          </a:p>
        </p:txBody>
      </p:sp>
    </p:spTree>
    <p:extLst>
      <p:ext uri="{BB962C8B-B14F-4D97-AF65-F5344CB8AC3E}">
        <p14:creationId xmlns:p14="http://schemas.microsoft.com/office/powerpoint/2010/main" val="18865922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93FB79-086B-47AC-A8EC-36AC5C9C0EA8}"/>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br>
              <a:rPr lang="en-US" sz="3700" kern="1200" dirty="0">
                <a:solidFill>
                  <a:srgbClr val="FFFFFF"/>
                </a:solidFill>
                <a:latin typeface="+mj-lt"/>
                <a:ea typeface="+mj-ea"/>
                <a:cs typeface="+mj-cs"/>
              </a:rPr>
            </a:b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Satisfice</a:t>
            </a:r>
            <a:br>
              <a:rPr lang="en-US" sz="3700" kern="1200" dirty="0">
                <a:solidFill>
                  <a:srgbClr val="FFFFFF"/>
                </a:solidFill>
                <a:latin typeface="+mj-lt"/>
                <a:ea typeface="+mj-ea"/>
                <a:cs typeface="+mj-cs"/>
              </a:rPr>
            </a:br>
            <a:r>
              <a:rPr lang="en-US" sz="3700" kern="1200" dirty="0">
                <a:solidFill>
                  <a:srgbClr val="FFFFFF"/>
                </a:solidFill>
                <a:latin typeface="+mj-lt"/>
                <a:ea typeface="+mj-ea"/>
                <a:cs typeface="+mj-cs"/>
              </a:rPr>
              <a:t>Heuristic</a:t>
            </a:r>
            <a:br>
              <a:rPr lang="en-US" sz="3700" kern="1200" dirty="0">
                <a:solidFill>
                  <a:srgbClr val="FFFFFF"/>
                </a:solidFill>
                <a:latin typeface="+mj-lt"/>
                <a:ea typeface="+mj-ea"/>
                <a:cs typeface="+mj-cs"/>
              </a:rPr>
            </a:br>
            <a:r>
              <a:rPr lang="en-US" sz="3700" dirty="0">
                <a:solidFill>
                  <a:srgbClr val="FFFFFF"/>
                </a:solidFill>
              </a:rPr>
              <a:t>Schema</a:t>
            </a:r>
            <a:endParaRPr lang="en-US" sz="3700" kern="1200" dirty="0">
              <a:solidFill>
                <a:srgbClr val="FFFFFF"/>
              </a:solidFill>
              <a:latin typeface="+mj-lt"/>
              <a:ea typeface="+mj-ea"/>
              <a:cs typeface="+mj-cs"/>
            </a:endParaRP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0702A591-55AD-411C-96B8-4476BF622845}"/>
              </a:ext>
            </a:extLst>
          </p:cNvPr>
          <p:cNvPicPr>
            <a:picLocks noGrp="1" noChangeAspect="1"/>
          </p:cNvPicPr>
          <p:nvPr>
            <p:ph idx="1"/>
          </p:nvPr>
        </p:nvPicPr>
        <p:blipFill>
          <a:blip r:embed="rId2"/>
          <a:stretch>
            <a:fillRect/>
          </a:stretch>
        </p:blipFill>
        <p:spPr>
          <a:xfrm>
            <a:off x="5541654" y="492573"/>
            <a:ext cx="5777881" cy="5880796"/>
          </a:xfrm>
          <a:prstGeom prst="rect">
            <a:avLst/>
          </a:prstGeom>
        </p:spPr>
      </p:pic>
      <p:sp>
        <p:nvSpPr>
          <p:cNvPr id="4" name="Footer Placeholder 3">
            <a:extLst>
              <a:ext uri="{FF2B5EF4-FFF2-40B4-BE49-F238E27FC236}">
                <a16:creationId xmlns:a16="http://schemas.microsoft.com/office/drawing/2014/main" id="{45D6D223-44E7-4291-98DF-0071D6AA002F}"/>
              </a:ext>
            </a:extLst>
          </p:cNvPr>
          <p:cNvSpPr>
            <a:spLocks noGrp="1"/>
          </p:cNvSpPr>
          <p:nvPr>
            <p:ph type="ftr" sz="quarter" idx="11"/>
          </p:nvPr>
        </p:nvSpPr>
        <p:spPr>
          <a:xfrm>
            <a:off x="5153822" y="6356350"/>
            <a:ext cx="461582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595959"/>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35367FAB-C840-45CB-B2B3-18DAB32F6895}"/>
              </a:ext>
            </a:extLst>
          </p:cNvPr>
          <p:cNvSpPr/>
          <p:nvPr/>
        </p:nvSpPr>
        <p:spPr>
          <a:xfrm>
            <a:off x="1062681" y="4050393"/>
            <a:ext cx="3447535" cy="123110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FFFFFF"/>
                </a:solidFill>
                <a:effectLst/>
                <a:uLnTx/>
                <a:uFillTx/>
                <a:latin typeface="Calibri Light" panose="020F0302020204030204"/>
                <a:ea typeface="+mn-ea"/>
                <a:cs typeface="+mn-cs"/>
              </a:rPr>
              <a:t>Inertia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700" dirty="0">
                <a:solidFill>
                  <a:srgbClr val="FFFFFF"/>
                </a:solidFill>
                <a:latin typeface="Calibri Light" panose="020F0302020204030204"/>
              </a:rPr>
              <a:t>Analysis paralysis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C53B1D3-F316-4795-9DF8-4C8A4D17BD34}"/>
              </a:ext>
            </a:extLst>
          </p:cNvPr>
          <p:cNvSpPr/>
          <p:nvPr/>
        </p:nvSpPr>
        <p:spPr>
          <a:xfrm>
            <a:off x="5057022" y="28789"/>
            <a:ext cx="6798093"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285"/>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Too much information: </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 person perceives that there is more information available than can be processed. </a:t>
            </a:r>
          </a:p>
        </p:txBody>
      </p:sp>
    </p:spTree>
    <p:extLst>
      <p:ext uri="{BB962C8B-B14F-4D97-AF65-F5344CB8AC3E}">
        <p14:creationId xmlns:p14="http://schemas.microsoft.com/office/powerpoint/2010/main" val="42927365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43404A-9098-4F7D-987E-7CECA0FAE850}"/>
              </a:ext>
            </a:extLst>
          </p:cNvPr>
          <p:cNvSpPr>
            <a:spLocks noGrp="1"/>
          </p:cNvSpPr>
          <p:nvPr>
            <p:ph type="title"/>
          </p:nvPr>
        </p:nvSpPr>
        <p:spPr>
          <a:xfrm>
            <a:off x="77608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Satisfice</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System 1</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Intuitive</a:t>
            </a:r>
          </a:p>
        </p:txBody>
      </p:sp>
      <p:pic>
        <p:nvPicPr>
          <p:cNvPr id="5" name="Content Placeholder 4">
            <a:extLst>
              <a:ext uri="{FF2B5EF4-FFF2-40B4-BE49-F238E27FC236}">
                <a16:creationId xmlns:a16="http://schemas.microsoft.com/office/drawing/2014/main" id="{EB9831CB-E9C8-4F88-934C-7477E4D81CD6}"/>
              </a:ext>
            </a:extLst>
          </p:cNvPr>
          <p:cNvPicPr>
            <a:picLocks noGrp="1" noChangeAspect="1"/>
          </p:cNvPicPr>
          <p:nvPr>
            <p:ph idx="1"/>
          </p:nvPr>
        </p:nvPicPr>
        <p:blipFill>
          <a:blip r:embed="rId2"/>
          <a:stretch>
            <a:fillRect/>
          </a:stretch>
        </p:blipFill>
        <p:spPr>
          <a:xfrm>
            <a:off x="1332361" y="492573"/>
            <a:ext cx="4778146" cy="5880796"/>
          </a:xfrm>
          <a:prstGeom prst="rect">
            <a:avLst/>
          </a:prstGeom>
        </p:spPr>
      </p:pic>
      <p:cxnSp>
        <p:nvCxnSpPr>
          <p:cNvPr id="19" name="Straight Connector 1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97F6CDA-9BE6-494E-91F9-EE5B62A2C7B5}"/>
              </a:ext>
            </a:extLst>
          </p:cNvPr>
          <p:cNvSpPr>
            <a:spLocks noGrp="1"/>
          </p:cNvSpPr>
          <p:nvPr>
            <p:ph type="ftr" sz="quarter" idx="11"/>
          </p:nvPr>
        </p:nvSpPr>
        <p:spPr>
          <a:xfrm>
            <a:off x="482762" y="6356350"/>
            <a:ext cx="4615820"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a:ln>
                  <a:noFill/>
                </a:ln>
                <a:solidFill>
                  <a:srgbClr val="595959"/>
                </a:solidFill>
                <a:effectLst/>
                <a:uLnTx/>
                <a:uFillTx/>
                <a:latin typeface="Calibri" panose="020F0502020204030204"/>
                <a:ea typeface="+mn-ea"/>
                <a:cs typeface="+mn-cs"/>
              </a:rPr>
              <a:t>Jim Sinnott (C) Artemis</a:t>
            </a:r>
          </a:p>
        </p:txBody>
      </p:sp>
      <p:sp>
        <p:nvSpPr>
          <p:cNvPr id="3" name="TextBox 2">
            <a:extLst>
              <a:ext uri="{FF2B5EF4-FFF2-40B4-BE49-F238E27FC236}">
                <a16:creationId xmlns:a16="http://schemas.microsoft.com/office/drawing/2014/main" id="{81C59522-D3D6-4B67-89CA-F569E3A27D00}"/>
              </a:ext>
            </a:extLst>
          </p:cNvPr>
          <p:cNvSpPr txBox="1"/>
          <p:nvPr/>
        </p:nvSpPr>
        <p:spPr>
          <a:xfrm>
            <a:off x="8398412" y="4065563"/>
            <a:ext cx="2757268"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Just do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prstClr val="white"/>
                </a:solidFill>
                <a:latin typeface="Calibri" panose="020F0502020204030204"/>
              </a:rPr>
              <a:t>Then reconsider.</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7208A171-0F70-412B-BCE6-AD6371046BBD}"/>
              </a:ext>
            </a:extLst>
          </p:cNvPr>
          <p:cNvSpPr/>
          <p:nvPr/>
        </p:nvSpPr>
        <p:spPr>
          <a:xfrm>
            <a:off x="165033" y="77075"/>
            <a:ext cx="6924880" cy="5847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Need to act fast: </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Arial" panose="020B0604020202020204" pitchFamily="34" charset="0"/>
              </a:rPr>
              <a:t>A person perceives that they do not have enough time to process all the information available. </a:t>
            </a:r>
          </a:p>
        </p:txBody>
      </p:sp>
    </p:spTree>
    <p:extLst>
      <p:ext uri="{BB962C8B-B14F-4D97-AF65-F5344CB8AC3E}">
        <p14:creationId xmlns:p14="http://schemas.microsoft.com/office/powerpoint/2010/main" val="15206373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F576-E220-40EB-861A-29EB0C41BB1E}"/>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DA8A8299-FE23-429C-A843-A567D9FD646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Jim Sinnott (C) Artemis</a:t>
            </a:r>
          </a:p>
        </p:txBody>
      </p:sp>
      <p:pic>
        <p:nvPicPr>
          <p:cNvPr id="4" name="Picture 3">
            <a:extLst>
              <a:ext uri="{FF2B5EF4-FFF2-40B4-BE49-F238E27FC236}">
                <a16:creationId xmlns:a16="http://schemas.microsoft.com/office/drawing/2014/main" id="{16FE74E3-0D1A-4DFB-9015-52A488AA75AB}"/>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30524040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sz="1800" b="1" dirty="0">
                <a:solidFill>
                  <a:srgbClr val="FFFFFF"/>
                </a:solidFill>
              </a:rPr>
              <a:t>Occam's razor</a:t>
            </a:r>
            <a:r>
              <a:rPr lang="en-GB" sz="1800" dirty="0">
                <a:solidFill>
                  <a:srgbClr val="FFFFFF"/>
                </a:solidFill>
              </a:rPr>
              <a:t> (also written as </a:t>
            </a:r>
            <a:r>
              <a:rPr lang="en-GB" sz="1800" b="1" dirty="0">
                <a:solidFill>
                  <a:srgbClr val="FFFFFF"/>
                </a:solidFill>
              </a:rPr>
              <a:t>Ockham's razor</a:t>
            </a:r>
            <a:r>
              <a:rPr lang="en-GB" sz="1800" dirty="0">
                <a:solidFill>
                  <a:srgbClr val="FFFFFF"/>
                </a:solidFill>
              </a:rPr>
              <a:t>, and </a:t>
            </a:r>
            <a:r>
              <a:rPr lang="en-GB" sz="1800" i="1" dirty="0" err="1">
                <a:solidFill>
                  <a:srgbClr val="FFFFFF"/>
                </a:solidFill>
              </a:rPr>
              <a:t>lex</a:t>
            </a:r>
            <a:r>
              <a:rPr lang="en-GB" sz="1800" i="1" dirty="0">
                <a:solidFill>
                  <a:srgbClr val="FFFFFF"/>
                </a:solidFill>
              </a:rPr>
              <a:t> </a:t>
            </a:r>
            <a:r>
              <a:rPr lang="en-GB" sz="1800" i="1" dirty="0" err="1">
                <a:solidFill>
                  <a:srgbClr val="FFFFFF"/>
                </a:solidFill>
              </a:rPr>
              <a:t>parsimoniae</a:t>
            </a:r>
            <a:r>
              <a:rPr lang="en-GB" sz="1800" dirty="0">
                <a:solidFill>
                  <a:srgbClr val="FFFFFF"/>
                </a:solidFill>
              </a:rPr>
              <a:t> in Latin, which means </a:t>
            </a:r>
            <a:r>
              <a:rPr lang="en-GB" sz="1800" b="1" dirty="0">
                <a:solidFill>
                  <a:srgbClr val="FFFFFF"/>
                </a:solidFill>
              </a:rPr>
              <a:t>law of parsimony</a:t>
            </a:r>
            <a:r>
              <a:rPr lang="en-GB" sz="1800" dirty="0">
                <a:solidFill>
                  <a:srgbClr val="FFFFFF"/>
                </a:solidFill>
              </a:rPr>
              <a:t>) is a problem-solving principle attributed to William of Ockham (c. 1287–1347), who was an English Franciscan friar and scholastic philosopher and theologian. </a:t>
            </a:r>
            <a:br>
              <a:rPr lang="en-GB" sz="1800" dirty="0">
                <a:solidFill>
                  <a:srgbClr val="FFFFFF"/>
                </a:solidFill>
              </a:rPr>
            </a:br>
            <a:endParaRPr lang="en-GB" sz="1800" dirty="0">
              <a:solidFill>
                <a:srgbClr val="FFFFFF"/>
              </a:solidFill>
            </a:endParaRPr>
          </a:p>
        </p:txBody>
      </p:sp>
      <p:pic>
        <p:nvPicPr>
          <p:cNvPr id="2050" name="Picture 2" descr="http://www.tournamentpokeredge.com/wp-content/uploads/2015/02/occam-300x179.jpeg"/>
          <p:cNvPicPr>
            <a:picLocks noChangeAspect="1" noChangeArrowheads="1"/>
          </p:cNvPicPr>
          <p:nvPr/>
        </p:nvPicPr>
        <p:blipFill rotWithShape="1">
          <a:blip r:embed="rId3">
            <a:extLst>
              <a:ext uri="{28A0092B-C50C-407E-A947-70E740481C1C}">
                <a14:useLocalDpi xmlns:a14="http://schemas.microsoft.com/office/drawing/2010/main" val="0"/>
              </a:ext>
            </a:extLst>
          </a:blip>
          <a:srcRect r="1" b="260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a:xfrm>
            <a:off x="524256" y="6535157"/>
            <a:ext cx="6594189" cy="274320"/>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r>
              <a:rPr lang="en-GB" sz="2000">
                <a:solidFill>
                  <a:srgbClr val="FFFFFF"/>
                </a:solidFill>
              </a:rPr>
              <a:t>The principle can be interpreted as stating </a:t>
            </a:r>
            <a:r>
              <a:rPr lang="en-GB" sz="2000" i="1">
                <a:solidFill>
                  <a:srgbClr val="FFFFFF"/>
                </a:solidFill>
              </a:rPr>
              <a:t>Among competing hypotheses, the one with the fewest assumptions should be selected.</a:t>
            </a:r>
          </a:p>
          <a:p>
            <a:r>
              <a:rPr lang="en-GB" sz="2000" i="1">
                <a:solidFill>
                  <a:srgbClr val="FFFFFF"/>
                </a:solidFill>
              </a:rPr>
              <a:t>[The simplest solution is usually the best and easiest to implement. </a:t>
            </a:r>
            <a:r>
              <a:rPr lang="en-GB" sz="2000">
                <a:solidFill>
                  <a:srgbClr val="FFFFFF"/>
                </a:solidFill>
              </a:rPr>
              <a:t>WYSIATI an over reliance on the known knowns</a:t>
            </a:r>
            <a:r>
              <a:rPr lang="en-GB" sz="2000" i="1">
                <a:solidFill>
                  <a:srgbClr val="FFFFFF"/>
                </a:solidFill>
              </a:rPr>
              <a:t>]</a:t>
            </a:r>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4665045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3797" y="185190"/>
            <a:ext cx="7444674" cy="1325563"/>
          </a:xfrm>
        </p:spPr>
        <p:txBody>
          <a:bodyPr/>
          <a:lstStyle/>
          <a:p>
            <a:r>
              <a:rPr lang="en-GB" sz="1600" dirty="0"/>
              <a:t>13 </a:t>
            </a:r>
            <a:r>
              <a:rPr lang="en-GB" sz="1600" dirty="0" err="1"/>
              <a:t>mins</a:t>
            </a:r>
            <a:br>
              <a:rPr lang="en-GB" dirty="0">
                <a:hlinkClick r:id="rId3"/>
              </a:rPr>
            </a:br>
            <a:r>
              <a:rPr lang="en-GB" sz="1600" dirty="0">
                <a:hlinkClick r:id="rId3"/>
              </a:rPr>
              <a:t>https://youtu.be/R-KI1D5NPJs</a:t>
            </a:r>
            <a:endParaRPr lang="en-GB" sz="1600" dirty="0"/>
          </a:p>
        </p:txBody>
      </p:sp>
      <p:pic>
        <p:nvPicPr>
          <p:cNvPr id="1026" name="Picture 2" descr="http://www.snapchapters.co.uk/datafeed/9781448117963/asset/images/fig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5582" y="586827"/>
            <a:ext cx="2950658" cy="21966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leemorgstest.weebly.com/uploads/6/7/5/2/6752640/122372_orig.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9956" y="3840990"/>
            <a:ext cx="5950039" cy="28598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i.ytimg.com/vi/weNxV9Qgnuw/maxresdefault.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2012" y="3840992"/>
            <a:ext cx="5363570" cy="2859846"/>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8" descr="Image result for chimp brain steve pet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p:cNvPicPr>
            <a:picLocks noChangeAspect="1"/>
          </p:cNvPicPr>
          <p:nvPr/>
        </p:nvPicPr>
        <p:blipFill>
          <a:blip r:embed="rId7"/>
          <a:stretch>
            <a:fillRect/>
          </a:stretch>
        </p:blipFill>
        <p:spPr>
          <a:xfrm>
            <a:off x="8894976" y="586827"/>
            <a:ext cx="3004872" cy="2242097"/>
          </a:xfrm>
          <a:prstGeom prst="rect">
            <a:avLst/>
          </a:prstGeom>
        </p:spPr>
      </p:pic>
      <p:sp>
        <p:nvSpPr>
          <p:cNvPr id="5" name="TextBox 4"/>
          <p:cNvSpPr txBox="1"/>
          <p:nvPr/>
        </p:nvSpPr>
        <p:spPr>
          <a:xfrm>
            <a:off x="460375" y="411480"/>
            <a:ext cx="413448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Dr Steve Peters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34" name="Picture 10" descr="http://ecx.images-amazon.com/images/I/51jdhX8m6IL._BO2,204,203,200_PIsitb-sticker-v3-big,TopRight,0,-55_SX324_SY324_PIkin4,BottomRight,1,22_AA346_SH20_OU02_.jpg"/>
          <p:cNvPicPr>
            <a:picLocks noChangeAspect="1" noChangeArrowheads="1"/>
          </p:cNvPicPr>
          <p:nvPr/>
        </p:nvPicPr>
        <p:blipFill rotWithShape="1">
          <a:blip r:embed="rId8">
            <a:extLst>
              <a:ext uri="{28A0092B-C50C-407E-A947-70E740481C1C}">
                <a14:useLocalDpi xmlns:a14="http://schemas.microsoft.com/office/drawing/2010/main" val="0"/>
              </a:ext>
            </a:extLst>
          </a:blip>
          <a:srcRect l="20376" t="9297" r="18930" b="6166"/>
          <a:stretch/>
        </p:blipFill>
        <p:spPr bwMode="auto">
          <a:xfrm>
            <a:off x="307975" y="262740"/>
            <a:ext cx="2478088" cy="3451621"/>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Jim Sinnott (C) Artemis</a:t>
            </a:r>
          </a:p>
        </p:txBody>
      </p:sp>
    </p:spTree>
    <p:extLst>
      <p:ext uri="{BB962C8B-B14F-4D97-AF65-F5344CB8AC3E}">
        <p14:creationId xmlns:p14="http://schemas.microsoft.com/office/powerpoint/2010/main" val="21985145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US" altLang="zh-CN" sz="4000" dirty="0"/>
              <a:t>Styles of Decision Making</a:t>
            </a:r>
          </a:p>
        </p:txBody>
      </p:sp>
      <p:sp>
        <p:nvSpPr>
          <p:cNvPr id="87043" name="Rectangle 3"/>
          <p:cNvSpPr>
            <a:spLocks noGrp="1" noChangeArrowheads="1"/>
          </p:cNvSpPr>
          <p:nvPr>
            <p:ph type="body" sz="half" idx="1"/>
          </p:nvPr>
        </p:nvSpPr>
        <p:spPr>
          <a:xfrm>
            <a:off x="838200" y="1600201"/>
            <a:ext cx="5181600" cy="4351338"/>
          </a:xfrm>
        </p:spPr>
        <p:txBody>
          <a:bodyPr/>
          <a:lstStyle/>
          <a:p>
            <a:pPr>
              <a:buSzPct val="100000"/>
            </a:pPr>
            <a:r>
              <a:rPr lang="en-US" altLang="en-US" sz="1600" b="1" dirty="0"/>
              <a:t>CREATIVE</a:t>
            </a:r>
          </a:p>
          <a:p>
            <a:pPr lvl="2"/>
            <a:r>
              <a:rPr lang="en-US" altLang="en-US" sz="1600" dirty="0"/>
              <a:t>Diagnosis of unfamiliar situation</a:t>
            </a:r>
          </a:p>
          <a:p>
            <a:pPr lvl="2">
              <a:buFont typeface="Arial" pitchFamily="34" charset="0"/>
              <a:buNone/>
            </a:pPr>
            <a:r>
              <a:rPr lang="en-US" altLang="en-US" sz="1600" dirty="0"/>
              <a:t>requiring extensive information</a:t>
            </a:r>
          </a:p>
          <a:p>
            <a:pPr lvl="2">
              <a:buFont typeface="Arial" pitchFamily="34" charset="0"/>
              <a:buNone/>
            </a:pPr>
            <a:r>
              <a:rPr lang="en-US" altLang="en-US" sz="1600" dirty="0"/>
              <a:t>search and analysis.</a:t>
            </a:r>
          </a:p>
          <a:p>
            <a:pPr lvl="2"/>
            <a:r>
              <a:rPr lang="en-US" altLang="en-US" sz="1600" dirty="0"/>
              <a:t> Development/synthesis of new</a:t>
            </a:r>
          </a:p>
          <a:p>
            <a:pPr lvl="2">
              <a:buFont typeface="Arial" pitchFamily="34" charset="0"/>
              <a:buNone/>
            </a:pPr>
            <a:r>
              <a:rPr lang="en-US" altLang="en-US" sz="1600" dirty="0"/>
              <a:t>courses of action.</a:t>
            </a:r>
          </a:p>
          <a:p>
            <a:pPr lvl="2"/>
            <a:r>
              <a:rPr lang="en-US" altLang="en-US" sz="1600" dirty="0"/>
              <a:t> Knowledge-based reasoning.</a:t>
            </a:r>
          </a:p>
          <a:p>
            <a:r>
              <a:rPr lang="en-US" altLang="en-US" sz="1600" b="1" dirty="0"/>
              <a:t>ANALYTICAL</a:t>
            </a:r>
            <a:r>
              <a:rPr lang="en-GB" altLang="en-US" sz="1600" dirty="0"/>
              <a:t> - Option Comparison</a:t>
            </a:r>
            <a:endParaRPr lang="en-US" altLang="en-US" sz="1600" dirty="0"/>
          </a:p>
          <a:p>
            <a:pPr lvl="2"/>
            <a:r>
              <a:rPr lang="en-US" altLang="en-US" sz="1600" dirty="0"/>
              <a:t> Retrieval and comparison of</a:t>
            </a:r>
          </a:p>
          <a:p>
            <a:pPr lvl="2">
              <a:buFont typeface="Arial" pitchFamily="34" charset="0"/>
              <a:buNone/>
            </a:pPr>
            <a:r>
              <a:rPr lang="en-US" altLang="en-US" sz="1600" dirty="0"/>
              <a:t> several courses of action.</a:t>
            </a:r>
          </a:p>
          <a:p>
            <a:pPr lvl="2"/>
            <a:r>
              <a:rPr lang="en-US" altLang="en-US" sz="1600" dirty="0"/>
              <a:t> High working memory load.</a:t>
            </a:r>
          </a:p>
          <a:p>
            <a:pPr lvl="2"/>
            <a:r>
              <a:rPr lang="en-US" altLang="en-US" sz="1600" dirty="0"/>
              <a:t> Knowledge-based reasoning.</a:t>
            </a:r>
          </a:p>
          <a:p>
            <a:endParaRPr lang="en-US" altLang="en-US" sz="1600" dirty="0"/>
          </a:p>
        </p:txBody>
      </p:sp>
      <p:sp>
        <p:nvSpPr>
          <p:cNvPr id="87044" name="Rectangle 4"/>
          <p:cNvSpPr>
            <a:spLocks noGrp="1" noChangeArrowheads="1"/>
          </p:cNvSpPr>
          <p:nvPr>
            <p:ph type="body" sz="half" idx="2"/>
          </p:nvPr>
        </p:nvSpPr>
        <p:spPr>
          <a:xfrm>
            <a:off x="5943600" y="1600201"/>
            <a:ext cx="4267200" cy="4525963"/>
          </a:xfrm>
        </p:spPr>
        <p:txBody>
          <a:bodyPr/>
          <a:lstStyle/>
          <a:p>
            <a:r>
              <a:rPr lang="en-US" altLang="en-US" sz="1600" b="1" dirty="0"/>
              <a:t>PROCEDURAL</a:t>
            </a:r>
            <a:r>
              <a:rPr lang="en-GB" altLang="en-US" sz="1600" dirty="0"/>
              <a:t> - SOP</a:t>
            </a:r>
            <a:endParaRPr lang="en-US" altLang="en-US" sz="1600" dirty="0"/>
          </a:p>
          <a:p>
            <a:pPr lvl="2"/>
            <a:r>
              <a:rPr lang="en-US" altLang="en-US" sz="1600" dirty="0"/>
              <a:t> Situation identification.</a:t>
            </a:r>
          </a:p>
          <a:p>
            <a:pPr lvl="2"/>
            <a:r>
              <a:rPr lang="en-US" altLang="en-US" sz="1600" dirty="0"/>
              <a:t> Retrieval (and rehearsal) of rules</a:t>
            </a:r>
          </a:p>
          <a:p>
            <a:pPr lvl="2">
              <a:buFont typeface="Arial" pitchFamily="34" charset="0"/>
              <a:buNone/>
            </a:pPr>
            <a:r>
              <a:rPr lang="en-US" altLang="en-US" sz="1600" dirty="0"/>
              <a:t> for course of action.</a:t>
            </a:r>
          </a:p>
          <a:p>
            <a:pPr lvl="2"/>
            <a:r>
              <a:rPr lang="en-US" altLang="en-US" sz="1600" dirty="0"/>
              <a:t> Explicit rule-based reasoning.</a:t>
            </a:r>
          </a:p>
          <a:p>
            <a:pPr lvl="2"/>
            <a:r>
              <a:rPr lang="en-US" altLang="en-US" sz="1600" dirty="0"/>
              <a:t> If X then y.</a:t>
            </a:r>
          </a:p>
          <a:p>
            <a:r>
              <a:rPr lang="en-GB" altLang="en-US" sz="1600" b="1" dirty="0"/>
              <a:t>INTUITIVE -</a:t>
            </a:r>
            <a:r>
              <a:rPr lang="en-GB" altLang="en-US" sz="1600" dirty="0"/>
              <a:t> RPD</a:t>
            </a:r>
            <a:endParaRPr lang="en-US" altLang="en-US" sz="1600" dirty="0"/>
          </a:p>
          <a:p>
            <a:pPr lvl="2"/>
            <a:r>
              <a:rPr lang="en-US" altLang="en-US" sz="1600" dirty="0"/>
              <a:t> Rapid situation recognition based</a:t>
            </a:r>
          </a:p>
          <a:p>
            <a:pPr lvl="2">
              <a:buFont typeface="Arial" pitchFamily="34" charset="0"/>
              <a:buNone/>
            </a:pPr>
            <a:r>
              <a:rPr lang="en-US" altLang="en-US" sz="1600" dirty="0"/>
              <a:t> on pattern matching from long-</a:t>
            </a:r>
          </a:p>
          <a:p>
            <a:pPr lvl="2">
              <a:buFont typeface="Arial" pitchFamily="34" charset="0"/>
              <a:buNone/>
            </a:pPr>
            <a:r>
              <a:rPr lang="en-US" altLang="en-US" sz="1600" dirty="0"/>
              <a:t> term memory.</a:t>
            </a:r>
          </a:p>
          <a:p>
            <a:pPr lvl="2"/>
            <a:r>
              <a:rPr lang="en-US" altLang="en-US" sz="1600" dirty="0"/>
              <a:t> Implicit rule based or skill-based.</a:t>
            </a:r>
          </a:p>
          <a:p>
            <a:pPr lvl="2"/>
            <a:r>
              <a:rPr lang="en-US" altLang="en-US" sz="1600" dirty="0"/>
              <a:t> 'Gut feel'.</a:t>
            </a:r>
          </a:p>
          <a:p>
            <a:endParaRPr lang="en-US" altLang="en-US" sz="1600" dirty="0"/>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73529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96B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24CAC2-4FAE-439E-BEF0-6A3EB8B3BD4F}"/>
              </a:ext>
            </a:extLst>
          </p:cNvPr>
          <p:cNvSpPr>
            <a:spLocks noGrp="1"/>
          </p:cNvSpPr>
          <p:nvPr>
            <p:ph type="title"/>
          </p:nvPr>
        </p:nvSpPr>
        <p:spPr>
          <a:xfrm>
            <a:off x="634276" y="406401"/>
            <a:ext cx="4208656" cy="5949949"/>
          </a:xfrm>
        </p:spPr>
        <p:txBody>
          <a:bodyPr vert="horz" lIns="91440" tIns="45720" rIns="91440" bIns="45720" rtlCol="0" anchor="b">
            <a:normAutofit fontScale="90000"/>
          </a:bodyPr>
          <a:lstStyle/>
          <a:p>
            <a:pPr algn="r"/>
            <a:r>
              <a:rPr lang="en-US" sz="5400" kern="1200" dirty="0">
                <a:solidFill>
                  <a:srgbClr val="FFFFFF"/>
                </a:solidFill>
                <a:latin typeface="+mj-lt"/>
                <a:ea typeface="+mj-ea"/>
                <a:cs typeface="+mj-cs"/>
              </a:rPr>
              <a:t>So, you're not logical.  </a:t>
            </a:r>
            <a:br>
              <a:rPr lang="en-US" sz="5400" kern="1200" dirty="0">
                <a:solidFill>
                  <a:srgbClr val="FFFFFF"/>
                </a:solidFill>
                <a:latin typeface="+mj-lt"/>
                <a:ea typeface="+mj-ea"/>
                <a:cs typeface="+mj-cs"/>
              </a:rPr>
            </a:br>
            <a:r>
              <a:rPr lang="en-US" sz="5400" kern="1200" dirty="0">
                <a:solidFill>
                  <a:srgbClr val="FFFFFF"/>
                </a:solidFill>
                <a:latin typeface="+mj-lt"/>
                <a:ea typeface="+mj-ea"/>
                <a:cs typeface="+mj-cs"/>
              </a:rPr>
              <a:t>Can’t see what is happening…</a:t>
            </a:r>
            <a:br>
              <a:rPr lang="en-US" sz="5400" kern="1200" dirty="0">
                <a:solidFill>
                  <a:srgbClr val="FFFFFF"/>
                </a:solidFill>
                <a:latin typeface="+mj-lt"/>
                <a:ea typeface="+mj-ea"/>
                <a:cs typeface="+mj-cs"/>
              </a:rPr>
            </a:br>
            <a:br>
              <a:rPr lang="en-US" sz="5400" kern="1200" dirty="0">
                <a:solidFill>
                  <a:srgbClr val="FFFFFF"/>
                </a:solidFill>
                <a:latin typeface="+mj-lt"/>
                <a:ea typeface="+mj-ea"/>
                <a:cs typeface="+mj-cs"/>
              </a:rPr>
            </a:br>
            <a:r>
              <a:rPr lang="en-US" sz="5400" kern="1200" dirty="0">
                <a:solidFill>
                  <a:srgbClr val="FFFFFF"/>
                </a:solidFill>
                <a:latin typeface="+mj-lt"/>
                <a:ea typeface="+mj-ea"/>
                <a:cs typeface="+mj-cs"/>
              </a:rPr>
              <a:t>Maybe, you could just toss a coin?</a:t>
            </a:r>
          </a:p>
        </p:txBody>
      </p:sp>
      <p:cxnSp>
        <p:nvCxnSpPr>
          <p:cNvPr id="17" name="Straight Connector 16">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1726D2C-7B99-4B9E-89D9-AF7D46BDC2A5}"/>
              </a:ext>
            </a:extLst>
          </p:cNvPr>
          <p:cNvPicPr>
            <a:picLocks noGrp="1" noChangeAspect="1"/>
          </p:cNvPicPr>
          <p:nvPr>
            <p:ph idx="1"/>
          </p:nvPr>
        </p:nvPicPr>
        <p:blipFill rotWithShape="1">
          <a:blip r:embed="rId2"/>
          <a:srcRect t="10350" r="-1" b="-1"/>
          <a:stretch/>
        </p:blipFill>
        <p:spPr>
          <a:xfrm>
            <a:off x="6375477" y="640080"/>
            <a:ext cx="4900516" cy="5578816"/>
          </a:xfrm>
          <a:prstGeom prst="rect">
            <a:avLst/>
          </a:prstGeom>
        </p:spPr>
      </p:pic>
      <p:sp>
        <p:nvSpPr>
          <p:cNvPr id="4" name="Footer Placeholder 3">
            <a:extLst>
              <a:ext uri="{FF2B5EF4-FFF2-40B4-BE49-F238E27FC236}">
                <a16:creationId xmlns:a16="http://schemas.microsoft.com/office/drawing/2014/main" id="{14CDBD1B-8651-4112-A0B0-BF67B8F86C05}"/>
              </a:ext>
            </a:extLst>
          </p:cNvPr>
          <p:cNvSpPr>
            <a:spLocks noGrp="1"/>
          </p:cNvSpPr>
          <p:nvPr>
            <p:ph type="ftr" sz="quarter" idx="11"/>
          </p:nvPr>
        </p:nvSpPr>
        <p:spPr>
          <a:xfrm>
            <a:off x="6094362" y="6356350"/>
            <a:ext cx="4281671"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94157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626C8F8-3295-4DDD-90C3-84FEF205FB78}"/>
              </a:ext>
            </a:extLst>
          </p:cNvPr>
          <p:cNvPicPr>
            <a:picLocks noGrp="1" noChangeAspect="1"/>
          </p:cNvPicPr>
          <p:nvPr>
            <p:ph/>
          </p:nvPr>
        </p:nvPicPr>
        <p:blipFill rotWithShape="1">
          <a:blip r:embed="rId2"/>
          <a:srcRect t="5195"/>
          <a:stretch/>
        </p:blipFill>
        <p:spPr>
          <a:xfrm>
            <a:off x="609600" y="274639"/>
            <a:ext cx="10972800" cy="5851525"/>
          </a:xfrm>
          <a:prstGeom prst="rect">
            <a:avLst/>
          </a:prstGeom>
          <a:noFill/>
        </p:spPr>
      </p:pic>
      <p:sp>
        <p:nvSpPr>
          <p:cNvPr id="4" name="Footer Placeholder 3">
            <a:extLst>
              <a:ext uri="{FF2B5EF4-FFF2-40B4-BE49-F238E27FC236}">
                <a16:creationId xmlns:a16="http://schemas.microsoft.com/office/drawing/2014/main" id="{5F0CFC5B-CD89-4275-897A-ACB88192822A}"/>
              </a:ext>
            </a:extLst>
          </p:cNvPr>
          <p:cNvSpPr>
            <a:spLocks noGrp="1"/>
          </p:cNvSpPr>
          <p:nvPr>
            <p:ph type="ftr" sz="quarter" idx="11"/>
          </p:nvPr>
        </p:nvSpPr>
        <p:spPr>
          <a:xfrm>
            <a:off x="4165600" y="6245225"/>
            <a:ext cx="3860800" cy="476250"/>
          </a:xfrm>
          <a:prstGeom prst="rect">
            <a:avLst/>
          </a:prstGeom>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rPr>
              <a:t>…and surface.</a:t>
            </a:r>
          </a:p>
        </p:txBody>
      </p:sp>
    </p:spTree>
    <p:extLst>
      <p:ext uri="{BB962C8B-B14F-4D97-AF65-F5344CB8AC3E}">
        <p14:creationId xmlns:p14="http://schemas.microsoft.com/office/powerpoint/2010/main" val="12367655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14"/>
          <p:cNvSpPr>
            <a:spLocks noChangeArrowheads="1"/>
          </p:cNvSpPr>
          <p:nvPr/>
        </p:nvSpPr>
        <p:spPr bwMode="auto">
          <a:xfrm>
            <a:off x="1524000" y="6705600"/>
            <a:ext cx="9144000" cy="152400"/>
          </a:xfrm>
          <a:prstGeom prst="rect">
            <a:avLst/>
          </a:prstGeom>
          <a:solidFill>
            <a:srgbClr val="FFFFFF"/>
          </a:solidFill>
          <a:ln w="9525" cmpd="sng">
            <a:no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19" name="Rectangle 18"/>
          <p:cNvSpPr>
            <a:spLocks noChangeArrowheads="1"/>
          </p:cNvSpPr>
          <p:nvPr/>
        </p:nvSpPr>
        <p:spPr bwMode="auto">
          <a:xfrm>
            <a:off x="10515600" y="3175"/>
            <a:ext cx="152400" cy="6858000"/>
          </a:xfrm>
          <a:prstGeom prst="rect">
            <a:avLst/>
          </a:prstGeom>
          <a:solidFill>
            <a:srgbClr val="FFFFFF"/>
          </a:solidFill>
          <a:ln w="9525" cmpd="sng">
            <a:no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20" name="Rectangle 17"/>
          <p:cNvSpPr>
            <a:spLocks noChangeArrowheads="1"/>
          </p:cNvSpPr>
          <p:nvPr/>
        </p:nvSpPr>
        <p:spPr bwMode="auto">
          <a:xfrm>
            <a:off x="1524000" y="0"/>
            <a:ext cx="152400" cy="6858000"/>
          </a:xfrm>
          <a:prstGeom prst="rect">
            <a:avLst/>
          </a:prstGeom>
          <a:solidFill>
            <a:srgbClr val="FFFFFF"/>
          </a:solidFill>
          <a:ln w="9525" cmpd="sng">
            <a:no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21" name="Rectangle 15"/>
          <p:cNvSpPr>
            <a:spLocks noChangeArrowheads="1"/>
          </p:cNvSpPr>
          <p:nvPr/>
        </p:nvSpPr>
        <p:spPr bwMode="auto">
          <a:xfrm>
            <a:off x="1524000" y="0"/>
            <a:ext cx="9144000" cy="2514600"/>
          </a:xfrm>
          <a:prstGeom prst="rect">
            <a:avLst/>
          </a:prstGeom>
          <a:solidFill>
            <a:srgbClr val="FFFFFF"/>
          </a:solidFill>
          <a:ln w="9525" cmpd="sng">
            <a:no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22" name="Rectangle 11"/>
          <p:cNvSpPr>
            <a:spLocks noChangeArrowheads="1"/>
          </p:cNvSpPr>
          <p:nvPr/>
        </p:nvSpPr>
        <p:spPr bwMode="auto">
          <a:xfrm>
            <a:off x="1670050" y="6391275"/>
            <a:ext cx="8832850" cy="311150"/>
          </a:xfrm>
          <a:prstGeom prst="rect">
            <a:avLst/>
          </a:prstGeom>
          <a:solidFill>
            <a:srgbClr val="8CADAE"/>
          </a:solidFill>
          <a:ln w="9525" cmpd="sng">
            <a:no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23" name="Straight Connector 6"/>
          <p:cNvSpPr>
            <a:spLocks noChangeShapeType="1"/>
          </p:cNvSpPr>
          <p:nvPr/>
        </p:nvSpPr>
        <p:spPr bwMode="auto">
          <a:xfrm>
            <a:off x="1679575" y="2419350"/>
            <a:ext cx="8832850" cy="1588"/>
          </a:xfrm>
          <a:prstGeom prst="line">
            <a:avLst/>
          </a:prstGeom>
          <a:noFill/>
          <a:ln w="11430" cmpd="sng">
            <a:solidFill>
              <a:srgbClr val="7B9798"/>
            </a:solidFill>
            <a:prstDash val="sysDash"/>
            <a:round/>
            <a:headEnd/>
            <a:tailEnd/>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itchFamily="34" charset="0"/>
              <a:ea typeface="MS PGothic" charset="-128"/>
              <a:cs typeface="+mn-cs"/>
              <a:sym typeface="MS PGothic" charset="-128"/>
            </a:endParaRPr>
          </a:p>
        </p:txBody>
      </p:sp>
      <p:sp>
        <p:nvSpPr>
          <p:cNvPr id="60424" name="Rectangle 9"/>
          <p:cNvSpPr>
            <a:spLocks noChangeArrowheads="1"/>
          </p:cNvSpPr>
          <p:nvPr/>
        </p:nvSpPr>
        <p:spPr bwMode="auto">
          <a:xfrm>
            <a:off x="1676400" y="152400"/>
            <a:ext cx="8832850" cy="6546850"/>
          </a:xfrm>
          <a:prstGeom prst="rect">
            <a:avLst/>
          </a:prstGeom>
          <a:noFill/>
          <a:ln w="9525" cmpd="sng">
            <a:solidFill>
              <a:srgbClr val="7B9798"/>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Georgia" pitchFamily="18" charset="0"/>
              <a:ea typeface="Georgia" pitchFamily="18" charset="0"/>
              <a:cs typeface="Georgia" pitchFamily="18" charset="0"/>
              <a:sym typeface="Georgia" pitchFamily="18" charset="0"/>
            </a:endParaRPr>
          </a:p>
        </p:txBody>
      </p:sp>
      <p:sp>
        <p:nvSpPr>
          <p:cNvPr id="60425" name="Oval 12"/>
          <p:cNvSpPr>
            <a:spLocks noChangeArrowheads="1"/>
          </p:cNvSpPr>
          <p:nvPr/>
        </p:nvSpPr>
        <p:spPr bwMode="auto">
          <a:xfrm>
            <a:off x="5791200" y="2114550"/>
            <a:ext cx="609600" cy="609600"/>
          </a:xfrm>
          <a:prstGeom prst="ellipse">
            <a:avLst/>
          </a:prstGeom>
          <a:solidFill>
            <a:srgbClr val="FFFFFF"/>
          </a:solidFill>
          <a:ln w="9525" cmpd="sng">
            <a:noFill/>
            <a:round/>
            <a:headEnd/>
            <a:tailEnd/>
          </a:ln>
        </p:spPr>
        <p:txBody>
          <a:bodyPr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eorgia" pitchFamily="18" charset="0"/>
              <a:ea typeface="Georgia" pitchFamily="18" charset="0"/>
              <a:cs typeface="Georgia" pitchFamily="18" charset="0"/>
              <a:sym typeface="Georgia" pitchFamily="18" charset="0"/>
            </a:endParaRPr>
          </a:p>
        </p:txBody>
      </p:sp>
      <p:sp>
        <p:nvSpPr>
          <p:cNvPr id="60426" name="Oval 13"/>
          <p:cNvSpPr>
            <a:spLocks noChangeArrowheads="1"/>
          </p:cNvSpPr>
          <p:nvPr/>
        </p:nvSpPr>
        <p:spPr bwMode="auto">
          <a:xfrm>
            <a:off x="5886450" y="2209800"/>
            <a:ext cx="419100" cy="420688"/>
          </a:xfrm>
          <a:prstGeom prst="ellipse">
            <a:avLst/>
          </a:prstGeom>
          <a:solidFill>
            <a:srgbClr val="FFFFFF"/>
          </a:solidFill>
          <a:ln w="50800" cap="rnd" cmpd="dbl">
            <a:solidFill>
              <a:srgbClr val="7B9798"/>
            </a:solidFill>
            <a:round/>
            <a:headEnd/>
            <a:tailEnd/>
          </a:ln>
        </p:spPr>
        <p:txBody>
          <a:bodyPr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eorgia" pitchFamily="18" charset="0"/>
              <a:ea typeface="Georgia" pitchFamily="18" charset="0"/>
              <a:cs typeface="Georgia" pitchFamily="18" charset="0"/>
              <a:sym typeface="Georgia" pitchFamily="18" charset="0"/>
            </a:endParaRPr>
          </a:p>
        </p:txBody>
      </p:sp>
      <p:sp>
        <p:nvSpPr>
          <p:cNvPr id="60427" name="Title 1"/>
          <p:cNvSpPr>
            <a:spLocks noGrp="1" noChangeArrowheads="1"/>
          </p:cNvSpPr>
          <p:nvPr>
            <p:ph type="ctrTitle" idx="4294967295"/>
          </p:nvPr>
        </p:nvSpPr>
        <p:spPr>
          <a:xfrm>
            <a:off x="2286000" y="684865"/>
            <a:ext cx="7772400" cy="785161"/>
          </a:xfrm>
          <a:ln/>
        </p:spPr>
        <p:txBody>
          <a:bodyPr>
            <a:normAutofit fontScale="90000"/>
          </a:bodyPr>
          <a:lstStyle/>
          <a:p>
            <a:r>
              <a:rPr lang="en-US" altLang="zh-CN" sz="4200" dirty="0">
                <a:solidFill>
                  <a:schemeClr val="accent1"/>
                </a:solidFill>
              </a:rPr>
              <a:t>Situational Awareness</a:t>
            </a:r>
            <a:br>
              <a:rPr lang="en-US" altLang="zh-CN" sz="4200" dirty="0">
                <a:solidFill>
                  <a:schemeClr val="accent1"/>
                </a:solidFill>
              </a:rPr>
            </a:br>
            <a:r>
              <a:rPr lang="en-US" altLang="zh-CN" sz="1400" dirty="0"/>
              <a:t>Chapter 2 safety at the sharp end</a:t>
            </a:r>
            <a:br>
              <a:rPr lang="en-US" altLang="zh-CN" sz="1400" dirty="0"/>
            </a:br>
            <a:endParaRPr lang="en-US" altLang="zh-CN" sz="1400" dirty="0"/>
          </a:p>
        </p:txBody>
      </p:sp>
      <p:sp>
        <p:nvSpPr>
          <p:cNvPr id="60428" name="Subtitle 2"/>
          <p:cNvSpPr>
            <a:spLocks noGrp="1" noChangeArrowheads="1"/>
          </p:cNvSpPr>
          <p:nvPr>
            <p:ph type="subTitle" idx="4294967295"/>
          </p:nvPr>
        </p:nvSpPr>
        <p:spPr>
          <a:xfrm>
            <a:off x="2971800" y="2743200"/>
            <a:ext cx="6400800" cy="2590800"/>
          </a:xfrm>
          <a:ln/>
        </p:spPr>
        <p:txBody>
          <a:bodyPr/>
          <a:lstStyle/>
          <a:p>
            <a:pPr>
              <a:lnSpc>
                <a:spcPct val="200000"/>
              </a:lnSpc>
            </a:pPr>
            <a:r>
              <a:rPr lang="en-US" altLang="zh-CN" sz="2400" b="1" dirty="0"/>
              <a:t>Gathering Information</a:t>
            </a:r>
          </a:p>
          <a:p>
            <a:pPr>
              <a:lnSpc>
                <a:spcPct val="200000"/>
              </a:lnSpc>
            </a:pPr>
            <a:r>
              <a:rPr lang="en-US" altLang="zh-CN" sz="2400" b="1" dirty="0"/>
              <a:t>Interpreting Information</a:t>
            </a:r>
          </a:p>
          <a:p>
            <a:pPr>
              <a:lnSpc>
                <a:spcPct val="200000"/>
              </a:lnSpc>
            </a:pPr>
            <a:r>
              <a:rPr lang="en-US" altLang="zh-CN" sz="2400" b="1" dirty="0"/>
              <a:t>Anticipating future states</a:t>
            </a:r>
          </a:p>
          <a:p>
            <a:endParaRPr lang="en-US" altLang="zh-CN" sz="300" b="1" dirty="0">
              <a:solidFill>
                <a:schemeClr val="tx2"/>
              </a:solidFill>
            </a:endParaRPr>
          </a:p>
        </p:txBody>
      </p:sp>
      <p:sp>
        <p:nvSpPr>
          <p:cNvPr id="15" name="Footer Placeholder 1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76848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Title 1"/>
          <p:cNvSpPr>
            <a:spLocks noGrp="1" noChangeArrowheads="1"/>
          </p:cNvSpPr>
          <p:nvPr>
            <p:ph type="title" idx="4294967295"/>
          </p:nvPr>
        </p:nvSpPr>
        <p:spPr>
          <a:xfrm>
            <a:off x="768626" y="274638"/>
            <a:ext cx="10986052" cy="1427162"/>
          </a:xfrm>
        </p:spPr>
        <p:txBody>
          <a:bodyPr/>
          <a:lstStyle/>
          <a:p>
            <a:pPr algn="ctr"/>
            <a:r>
              <a:rPr lang="en-GB" sz="3200" b="1" dirty="0"/>
              <a:t>Situational Awareness: An Abrupt and Brutal Audit</a:t>
            </a:r>
            <a:br>
              <a:rPr lang="en-GB" sz="3200" b="1" dirty="0"/>
            </a:br>
            <a:endParaRPr lang="en-GB" sz="3200" dirty="0"/>
          </a:p>
        </p:txBody>
      </p:sp>
      <p:pic>
        <p:nvPicPr>
          <p:cNvPr id="160771" name="Picture 2"/>
          <p:cNvPicPr>
            <a:picLocks noChangeAspect="1" noChangeArrowheads="1"/>
          </p:cNvPicPr>
          <p:nvPr/>
        </p:nvPicPr>
        <p:blipFill>
          <a:blip r:embed="rId2" cstate="print"/>
          <a:srcRect/>
          <a:stretch>
            <a:fillRect/>
          </a:stretch>
        </p:blipFill>
        <p:spPr bwMode="auto">
          <a:xfrm>
            <a:off x="2495551" y="1844676"/>
            <a:ext cx="7453313" cy="4556125"/>
          </a:xfrm>
          <a:prstGeom prst="rect">
            <a:avLst/>
          </a:prstGeom>
          <a:noFill/>
          <a:ln w="9525">
            <a:noFill/>
            <a:miter lim="800000"/>
            <a:headEnd/>
            <a:tailEnd/>
          </a:ln>
        </p:spPr>
      </p:pic>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5445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859206"/>
            <a:ext cx="9144000" cy="5139589"/>
          </a:xfrm>
          <a:prstGeom prst="rect">
            <a:avLst/>
          </a:prstGeom>
        </p:spPr>
      </p:pic>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78948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616075"/>
          </a:xfrm>
        </p:spPr>
        <p:txBody>
          <a:bodyPr>
            <a:normAutofit/>
          </a:bodyPr>
          <a:lstStyle/>
          <a:p>
            <a:pPr algn="ctr"/>
            <a:r>
              <a:rPr lang="en-GB" sz="3200" b="1" dirty="0"/>
              <a:t>You know the answer but your mind doesn’t have to agree.</a:t>
            </a:r>
            <a:br>
              <a:rPr lang="en-GB" sz="3200" b="1" dirty="0"/>
            </a:br>
            <a:r>
              <a:rPr lang="en-GB" sz="1600" dirty="0">
                <a:hlinkClick r:id="rId2"/>
              </a:rPr>
              <a:t>https://youtu.be/XXzS9tgP3Gc</a:t>
            </a:r>
            <a:endParaRPr lang="en-GB" sz="16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4257" y="1981200"/>
            <a:ext cx="6043486" cy="4683702"/>
          </a:xfrm>
          <a:prstGeom prst="rect">
            <a:avLst/>
          </a:prstGeom>
        </p:spPr>
      </p:pic>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Jim Sinnott (C) Artemis</a:t>
            </a:r>
          </a:p>
        </p:txBody>
      </p:sp>
    </p:spTree>
    <p:extLst>
      <p:ext uri="{BB962C8B-B14F-4D97-AF65-F5344CB8AC3E}">
        <p14:creationId xmlns:p14="http://schemas.microsoft.com/office/powerpoint/2010/main" val="27323670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Many F’s</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309250" name="Picture 2" descr="http://www.moillusions.com/wp-content/uploads/2010/06/Post-it-illusion.jpg"/>
          <p:cNvPicPr>
            <a:picLocks noChangeAspect="1" noChangeArrowheads="1"/>
          </p:cNvPicPr>
          <p:nvPr/>
        </p:nvPicPr>
        <p:blipFill>
          <a:blip r:embed="rId2" cstate="print"/>
          <a:srcRect/>
          <a:stretch>
            <a:fillRect/>
          </a:stretch>
        </p:blipFill>
        <p:spPr bwMode="auto">
          <a:xfrm>
            <a:off x="3809220" y="1904480"/>
            <a:ext cx="4439352" cy="3711298"/>
          </a:xfrm>
          <a:prstGeom prst="rect">
            <a:avLst/>
          </a:prstGeom>
          <a:noFill/>
        </p:spPr>
      </p:pic>
    </p:spTree>
    <p:extLst>
      <p:ext uri="{BB962C8B-B14F-4D97-AF65-F5344CB8AC3E}">
        <p14:creationId xmlns:p14="http://schemas.microsoft.com/office/powerpoint/2010/main" val="29658212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endParaRPr lang="en-US"/>
          </a:p>
        </p:txBody>
      </p:sp>
      <p:sp>
        <p:nvSpPr>
          <p:cNvPr id="3075" name="Rectangle 3"/>
          <p:cNvSpPr>
            <a:spLocks noGrp="1" noChangeArrowheads="1"/>
          </p:cNvSpPr>
          <p:nvPr>
            <p:ph type="subTitle" idx="1"/>
          </p:nvPr>
        </p:nvSpPr>
        <p:spPr/>
        <p:txBody>
          <a:bodyPr/>
          <a:lstStyle/>
          <a:p>
            <a:endParaRPr lang="en-US"/>
          </a:p>
        </p:txBody>
      </p:sp>
      <p:pic>
        <p:nvPicPr>
          <p:cNvPr id="3076" name="Picture 4" descr="tables1[1]"/>
          <p:cNvPicPr>
            <a:picLocks noChangeAspect="1" noChangeArrowheads="1"/>
          </p:cNvPicPr>
          <p:nvPr/>
        </p:nvPicPr>
        <p:blipFill>
          <a:blip r:embed="rId2" cstate="print"/>
          <a:srcRect/>
          <a:stretch>
            <a:fillRect/>
          </a:stretch>
        </p:blipFill>
        <p:spPr bwMode="auto">
          <a:xfrm>
            <a:off x="1847528" y="1196752"/>
            <a:ext cx="8424786" cy="5096336"/>
          </a:xfrm>
          <a:prstGeom prst="rect">
            <a:avLst/>
          </a:prstGeom>
          <a:noFill/>
          <a:ln w="9525">
            <a:noFill/>
            <a:miter lim="800000"/>
            <a:headEnd/>
            <a:tailEnd/>
          </a:ln>
        </p:spPr>
      </p:pic>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14128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314C93-211E-4866-8628-97F50D7F980C}"/>
              </a:ext>
            </a:extLst>
          </p:cNvPr>
          <p:cNvSpPr>
            <a:spLocks noGrp="1"/>
          </p:cNvSpPr>
          <p:nvPr>
            <p:ph type="ctrTitle"/>
          </p:nvPr>
        </p:nvSpPr>
        <p:spPr>
          <a:xfrm>
            <a:off x="6585882" y="2166425"/>
            <a:ext cx="4805996" cy="3502855"/>
          </a:xfrm>
        </p:spPr>
        <p:txBody>
          <a:bodyPr anchor="t">
            <a:noAutofit/>
          </a:bodyPr>
          <a:lstStyle/>
          <a:p>
            <a:r>
              <a:rPr lang="en-GB" sz="2400" dirty="0">
                <a:latin typeface="Roboto"/>
              </a:rPr>
              <a:t>Ordinary people who do extraordinary things | Sabrina Cohen-Hatton | </a:t>
            </a:r>
            <a:r>
              <a:rPr lang="en-GB" sz="2400" dirty="0" err="1">
                <a:latin typeface="Roboto"/>
              </a:rPr>
              <a:t>TEDxCanton</a:t>
            </a:r>
            <a:br>
              <a:rPr lang="en-GB" sz="2400" dirty="0">
                <a:latin typeface="Roboto"/>
              </a:rPr>
            </a:br>
            <a:br>
              <a:rPr lang="en-GB" sz="2400" dirty="0">
                <a:latin typeface="Roboto"/>
              </a:rPr>
            </a:br>
            <a:r>
              <a:rPr lang="en-GB" sz="1800" dirty="0">
                <a:solidFill>
                  <a:srgbClr val="0A0A0A"/>
                </a:solidFill>
                <a:latin typeface="Roboto"/>
              </a:rPr>
              <a:t>How do firefighters make decisions in emergency situations? </a:t>
            </a:r>
            <a:br>
              <a:rPr lang="en-GB" sz="1800" dirty="0">
                <a:solidFill>
                  <a:srgbClr val="0A0A0A"/>
                </a:solidFill>
                <a:latin typeface="Roboto"/>
              </a:rPr>
            </a:br>
            <a:r>
              <a:rPr lang="en-GB" sz="1800" dirty="0">
                <a:solidFill>
                  <a:srgbClr val="0A0A0A"/>
                </a:solidFill>
                <a:latin typeface="Roboto"/>
              </a:rPr>
              <a:t>Sabrina explores who protects the protectors, and how our brains work in high stress situations.</a:t>
            </a:r>
            <a:br>
              <a:rPr lang="en-GB" sz="1800" dirty="0">
                <a:latin typeface="Roboto"/>
              </a:rPr>
            </a:br>
            <a:endParaRPr lang="en-GB" sz="1800" dirty="0">
              <a:solidFill>
                <a:srgbClr val="000000"/>
              </a:solidFill>
            </a:endParaRPr>
          </a:p>
        </p:txBody>
      </p:sp>
      <p:sp>
        <p:nvSpPr>
          <p:cNvPr id="3" name="Subtitle 2">
            <a:extLst>
              <a:ext uri="{FF2B5EF4-FFF2-40B4-BE49-F238E27FC236}">
                <a16:creationId xmlns:a16="http://schemas.microsoft.com/office/drawing/2014/main" id="{D69BB6AF-2E4C-4EA2-8780-3A6FB95D9B65}"/>
              </a:ext>
            </a:extLst>
          </p:cNvPr>
          <p:cNvSpPr>
            <a:spLocks noGrp="1"/>
          </p:cNvSpPr>
          <p:nvPr>
            <p:ph type="subTitle" idx="1"/>
          </p:nvPr>
        </p:nvSpPr>
        <p:spPr>
          <a:xfrm>
            <a:off x="6586187" y="995288"/>
            <a:ext cx="4805691" cy="838831"/>
          </a:xfrm>
        </p:spPr>
        <p:txBody>
          <a:bodyPr anchor="b">
            <a:normAutofit/>
          </a:bodyPr>
          <a:lstStyle/>
          <a:p>
            <a:pPr algn="l"/>
            <a:r>
              <a:rPr lang="en-GB" sz="1800" dirty="0">
                <a:solidFill>
                  <a:srgbClr val="000000"/>
                </a:solidFill>
                <a:hlinkClick r:id="rId3"/>
              </a:rPr>
              <a:t>https://youtu.be/-2TsVBLcEmE?t=723</a:t>
            </a:r>
            <a:r>
              <a:rPr lang="en-GB" sz="1800" dirty="0">
                <a:solidFill>
                  <a:srgbClr val="000000"/>
                </a:solidFill>
              </a:rPr>
              <a:t>  (5 MINS)</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D12C65A-C556-4154-A5CC-B89592727C16}"/>
              </a:ext>
            </a:extLst>
          </p:cNvPr>
          <p:cNvPicPr>
            <a:picLocks noChangeAspect="1"/>
          </p:cNvPicPr>
          <p:nvPr/>
        </p:nvPicPr>
        <p:blipFill rotWithShape="1">
          <a:blip r:embed="rId4">
            <a:alphaModFix/>
          </a:blip>
          <a:srcRect l="25760" r="25359"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17865354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4" name="Rectangle 2"/>
          <p:cNvSpPr>
            <a:spLocks noGrp="1" noChangeArrowheads="1"/>
          </p:cNvSpPr>
          <p:nvPr>
            <p:ph type="title"/>
          </p:nvPr>
        </p:nvSpPr>
        <p:spPr>
          <a:xfrm>
            <a:off x="838200" y="963877"/>
            <a:ext cx="3494362" cy="4930246"/>
          </a:xfrm>
        </p:spPr>
        <p:txBody>
          <a:bodyPr>
            <a:normAutofit/>
          </a:bodyPr>
          <a:lstStyle/>
          <a:p>
            <a:pPr algn="r"/>
            <a:r>
              <a:rPr lang="en-GB" altLang="en-US" dirty="0">
                <a:solidFill>
                  <a:schemeClr val="accent1"/>
                </a:solidFill>
              </a:rPr>
              <a:t>Situational Awareness;</a:t>
            </a:r>
            <a:endParaRPr lang="en-US" altLang="en-US" dirty="0">
              <a:solidFill>
                <a:schemeClr val="accent1"/>
              </a:solidFill>
            </a:endParaRP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075" name="Rectangle 3"/>
          <p:cNvSpPr>
            <a:spLocks noGrp="1" noChangeArrowheads="1"/>
          </p:cNvSpPr>
          <p:nvPr>
            <p:ph type="body" idx="1"/>
          </p:nvPr>
        </p:nvSpPr>
        <p:spPr>
          <a:xfrm>
            <a:off x="4976031" y="963877"/>
            <a:ext cx="6377769" cy="4930246"/>
          </a:xfrm>
        </p:spPr>
        <p:txBody>
          <a:bodyPr anchor="ctr">
            <a:normAutofit/>
          </a:bodyPr>
          <a:lstStyle/>
          <a:p>
            <a:pPr marL="0" indent="0">
              <a:buNone/>
            </a:pPr>
            <a:r>
              <a:rPr lang="en-US" sz="3200" dirty="0"/>
              <a:t>"the continuous extraction of environmental information along with integration of this information with previous knowledge to form a coherent mental picture, and the end use of that mental picture in directing further perception and anticipating future need" </a:t>
            </a:r>
          </a:p>
          <a:p>
            <a:pPr marL="0" indent="0">
              <a:buNone/>
            </a:pPr>
            <a:r>
              <a:rPr lang="en-US" sz="1800" dirty="0"/>
              <a:t>(Dominguez, </a:t>
            </a:r>
            <a:r>
              <a:rPr lang="en-US" sz="1800" dirty="0" err="1"/>
              <a:t>Vidulich</a:t>
            </a:r>
            <a:r>
              <a:rPr lang="en-US" sz="1800" dirty="0"/>
              <a:t>, Vogel, &amp; McMillan, 1994) </a:t>
            </a:r>
          </a:p>
        </p:txBody>
      </p:sp>
      <p:sp>
        <p:nvSpPr>
          <p:cNvPr id="2" name="Footer Placeholder 1"/>
          <p:cNvSpPr>
            <a:spLocks noGrp="1"/>
          </p:cNvSpPr>
          <p:nvPr>
            <p:ph type="ftr" sz="quarter" idx="11"/>
          </p:nvPr>
        </p:nvSpPr>
        <p:spPr>
          <a:xfrm>
            <a:off x="4976031" y="6033479"/>
            <a:ext cx="525998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050" b="0" i="0" u="none" strike="noStrike" kern="1200" cap="none" spc="0" normalizeH="0" baseline="0" noProof="0">
                <a:ln>
                  <a:noFill/>
                </a:ln>
                <a:solidFill>
                  <a:prstClr val="black">
                    <a:alpha val="80000"/>
                  </a:prstClr>
                </a:solidFill>
                <a:effectLst/>
                <a:uLnTx/>
                <a:uFillTx/>
                <a:latin typeface="Calibri" panose="020F0502020204030204"/>
                <a:ea typeface="+mn-ea"/>
                <a:cs typeface="+mn-cs"/>
              </a:rPr>
              <a:t>Jim Sinnott (C) Artemis</a:t>
            </a:r>
          </a:p>
        </p:txBody>
      </p:sp>
    </p:spTree>
    <p:extLst>
      <p:ext uri="{BB962C8B-B14F-4D97-AF65-F5344CB8AC3E}">
        <p14:creationId xmlns:p14="http://schemas.microsoft.com/office/powerpoint/2010/main" val="16046103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5"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122" name="Rectangle 2"/>
          <p:cNvSpPr>
            <a:spLocks noGrp="1" noChangeArrowheads="1"/>
          </p:cNvSpPr>
          <p:nvPr>
            <p:ph type="title"/>
          </p:nvPr>
        </p:nvSpPr>
        <p:spPr>
          <a:xfrm>
            <a:off x="6094105" y="802955"/>
            <a:ext cx="4977976" cy="1454051"/>
          </a:xfrm>
        </p:spPr>
        <p:txBody>
          <a:bodyPr>
            <a:normAutofit/>
          </a:bodyPr>
          <a:lstStyle/>
          <a:p>
            <a:r>
              <a:rPr lang="en-GB" altLang="en-US">
                <a:solidFill>
                  <a:srgbClr val="000000"/>
                </a:solidFill>
              </a:rPr>
              <a:t>A more pragmatic definition;</a:t>
            </a:r>
            <a:endParaRPr lang="en-US" altLang="en-US">
              <a:solidFill>
                <a:srgbClr val="000000"/>
              </a:solidFill>
            </a:endParaRPr>
          </a:p>
        </p:txBody>
      </p:sp>
      <p:sp>
        <p:nvSpPr>
          <p:cNvPr id="5127"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8" name="Graphic 70" descr="Head with Gears">
            <a:extLst>
              <a:ext uri="{FF2B5EF4-FFF2-40B4-BE49-F238E27FC236}">
                <a16:creationId xmlns:a16="http://schemas.microsoft.com/office/drawing/2014/main" id="{4D59A60A-5A20-4EC4-95B3-086409BEF5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5123" name="Rectangle 3"/>
          <p:cNvSpPr>
            <a:spLocks noGrp="1" noChangeArrowheads="1"/>
          </p:cNvSpPr>
          <p:nvPr>
            <p:ph type="body" idx="1"/>
          </p:nvPr>
        </p:nvSpPr>
        <p:spPr>
          <a:xfrm>
            <a:off x="6090574" y="2421682"/>
            <a:ext cx="4977578" cy="3639289"/>
          </a:xfrm>
        </p:spPr>
        <p:txBody>
          <a:bodyPr anchor="ctr">
            <a:normAutofit/>
          </a:bodyPr>
          <a:lstStyle/>
          <a:p>
            <a:r>
              <a:rPr lang="en-US" sz="2000" b="1">
                <a:solidFill>
                  <a:srgbClr val="000000"/>
                </a:solidFill>
              </a:rPr>
              <a:t>"knowing what is going on so you can figure out what to do" </a:t>
            </a:r>
          </a:p>
          <a:p>
            <a:pPr marL="0" indent="0">
              <a:buNone/>
            </a:pPr>
            <a:r>
              <a:rPr lang="en-US" sz="2000">
                <a:solidFill>
                  <a:srgbClr val="000000"/>
                </a:solidFill>
              </a:rPr>
              <a:t>(Adam, 1983)</a:t>
            </a:r>
          </a:p>
          <a:p>
            <a:r>
              <a:rPr lang="en-US" sz="2000" b="1">
                <a:solidFill>
                  <a:srgbClr val="000000"/>
                </a:solidFill>
              </a:rPr>
              <a:t>"keeping track of what is going on around you in a complex, dynamic environment" </a:t>
            </a:r>
          </a:p>
          <a:p>
            <a:pPr marL="0" indent="0">
              <a:buNone/>
            </a:pPr>
            <a:r>
              <a:rPr lang="en-US" sz="2000">
                <a:solidFill>
                  <a:srgbClr val="000000"/>
                </a:solidFill>
              </a:rPr>
              <a:t>(Moray, 2005, p. 4) </a:t>
            </a:r>
          </a:p>
          <a:p>
            <a:r>
              <a:rPr lang="en-US" sz="2000" b="1">
                <a:solidFill>
                  <a:srgbClr val="000000"/>
                </a:solidFill>
              </a:rPr>
              <a:t>"what you need to know not to be surprised" </a:t>
            </a:r>
          </a:p>
          <a:p>
            <a:pPr marL="0" indent="0">
              <a:buNone/>
            </a:pPr>
            <a:r>
              <a:rPr lang="en-US" sz="2000">
                <a:solidFill>
                  <a:srgbClr val="000000"/>
                </a:solidFill>
              </a:rPr>
              <a:t>(Jeannot, Kelly, &amp; Thompson, 2003) </a:t>
            </a:r>
          </a:p>
        </p:txBody>
      </p:sp>
      <p:sp>
        <p:nvSpPr>
          <p:cNvPr id="2" name="Footer Placeholder 1"/>
          <p:cNvSpPr>
            <a:spLocks noGrp="1"/>
          </p:cNvSpPr>
          <p:nvPr>
            <p:ph type="ftr" sz="quarter" idx="11"/>
          </p:nvPr>
        </p:nvSpPr>
        <p:spPr>
          <a:xfrm>
            <a:off x="5536367" y="6223702"/>
            <a:ext cx="5289562" cy="314067"/>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endParaRPr kumimoji="0" lang="en-GB" sz="1100" b="0" i="0" u="none" strike="noStrike" kern="1200" cap="none" spc="0" normalizeH="0" baseline="0" noProof="0" dirty="0">
              <a:ln>
                <a:noFill/>
              </a:ln>
              <a:solidFill>
                <a:srgbClr val="898989"/>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6081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838200" y="963877"/>
            <a:ext cx="3494362" cy="4930246"/>
          </a:xfrm>
        </p:spPr>
        <p:txBody>
          <a:bodyPr>
            <a:normAutofit/>
          </a:bodyPr>
          <a:lstStyle/>
          <a:p>
            <a:pPr algn="r"/>
            <a:r>
              <a:rPr lang="en-US" sz="3700" dirty="0" err="1">
                <a:solidFill>
                  <a:schemeClr val="accent1"/>
                </a:solidFill>
              </a:rPr>
              <a:t>Endsley's</a:t>
            </a:r>
            <a:r>
              <a:rPr lang="en-US" sz="3700" dirty="0">
                <a:solidFill>
                  <a:schemeClr val="accent1"/>
                </a:solidFill>
              </a:rPr>
              <a:t> model illustrates three stages or steps of SA formation: perception, comprehension, and projection.</a:t>
            </a:r>
            <a:br>
              <a:rPr lang="en-US" sz="3700" dirty="0">
                <a:solidFill>
                  <a:schemeClr val="accent1"/>
                </a:solidFill>
              </a:rPr>
            </a:br>
            <a:r>
              <a:rPr lang="en-US" sz="2000" dirty="0">
                <a:solidFill>
                  <a:srgbClr val="5B9BD5"/>
                </a:solidFill>
              </a:rPr>
              <a:t>Dr. Mica </a:t>
            </a:r>
            <a:r>
              <a:rPr lang="en-US" sz="2000" dirty="0" err="1">
                <a:solidFill>
                  <a:srgbClr val="5B9BD5"/>
                </a:solidFill>
              </a:rPr>
              <a:t>Endsley</a:t>
            </a:r>
            <a:r>
              <a:rPr lang="en-US" sz="2000" dirty="0">
                <a:solidFill>
                  <a:srgbClr val="5B9BD5"/>
                </a:solidFill>
              </a:rPr>
              <a:t> (1995b)</a:t>
            </a:r>
            <a:br>
              <a:rPr lang="en-US" sz="2000" dirty="0">
                <a:solidFill>
                  <a:srgbClr val="5B9BD5"/>
                </a:solidFill>
              </a:rPr>
            </a:br>
            <a:endParaRPr lang="en-US" sz="2000" dirty="0">
              <a:solidFill>
                <a:schemeClr val="accent1"/>
              </a:solidFill>
            </a:endParaRP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147" name="Rectangle 3"/>
          <p:cNvSpPr>
            <a:spLocks noGrp="1" noChangeArrowheads="1"/>
          </p:cNvSpPr>
          <p:nvPr>
            <p:ph type="body" idx="1"/>
          </p:nvPr>
        </p:nvSpPr>
        <p:spPr>
          <a:xfrm>
            <a:off x="4976031" y="963877"/>
            <a:ext cx="6377769" cy="4930246"/>
          </a:xfrm>
        </p:spPr>
        <p:txBody>
          <a:bodyPr anchor="ctr">
            <a:normAutofit/>
          </a:bodyPr>
          <a:lstStyle/>
          <a:p>
            <a:pPr>
              <a:buNone/>
            </a:pPr>
            <a:r>
              <a:rPr lang="en-US" sz="1500" b="1"/>
              <a:t>1) Perception</a:t>
            </a:r>
            <a:r>
              <a:rPr lang="en-US" sz="1500"/>
              <a:t> – Level 1 SA involves the process of recognizing, monitoring and</a:t>
            </a:r>
          </a:p>
          <a:p>
            <a:pPr>
              <a:buNone/>
            </a:pPr>
            <a:r>
              <a:rPr lang="en-US" sz="1500"/>
              <a:t>developing an awareness of the environmental elements and factors, such as vehicles, buildings, events, people and weather and their current status.</a:t>
            </a:r>
          </a:p>
          <a:p>
            <a:pPr>
              <a:buNone/>
            </a:pPr>
            <a:endParaRPr lang="en-US" sz="1500"/>
          </a:p>
          <a:p>
            <a:pPr>
              <a:buNone/>
            </a:pPr>
            <a:r>
              <a:rPr lang="en-US" sz="1500" b="1"/>
              <a:t>2) Comprehension </a:t>
            </a:r>
            <a:r>
              <a:rPr lang="en-US" sz="1500"/>
              <a:t>- The next step in SA formation involves combining the elements acquired in Level 1 SA and applying this information to the present situation. The knowledge, skills and abilities that are at the disposal of each individual or  organization will have a great impact on how the information collected during Level 1 SA is processed and applied.</a:t>
            </a:r>
          </a:p>
          <a:p>
            <a:pPr>
              <a:buNone/>
            </a:pPr>
            <a:endParaRPr lang="en-US" sz="1500"/>
          </a:p>
          <a:p>
            <a:pPr>
              <a:buNone/>
            </a:pPr>
            <a:r>
              <a:rPr lang="en-US" sz="1500" b="1"/>
              <a:t>3) Projection </a:t>
            </a:r>
            <a:r>
              <a:rPr lang="en-US" sz="1500"/>
              <a:t>- The third and highest level of SA involves the ability to predict how the future of the situation will progress based on the actions taken combined with the existing data from Level 1 and Level 2. This highest level of SA will determine the actions taken (or not taken) based on the goals and capabilities of the individual or unit.</a:t>
            </a:r>
          </a:p>
        </p:txBody>
      </p:sp>
      <p:sp>
        <p:nvSpPr>
          <p:cNvPr id="2" name="Footer Placeholder 1"/>
          <p:cNvSpPr>
            <a:spLocks noGrp="1"/>
          </p:cNvSpPr>
          <p:nvPr>
            <p:ph type="ftr" sz="quarter" idx="11"/>
          </p:nvPr>
        </p:nvSpPr>
        <p:spPr>
          <a:xfrm>
            <a:off x="4976031" y="6033479"/>
            <a:ext cx="525998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05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2841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2" name="Rectangle 2"/>
          <p:cNvSpPr>
            <a:spLocks noGrp="1" noChangeArrowheads="1"/>
          </p:cNvSpPr>
          <p:nvPr>
            <p:ph type="title"/>
          </p:nvPr>
        </p:nvSpPr>
        <p:spPr>
          <a:xfrm>
            <a:off x="451556" y="2074363"/>
            <a:ext cx="2940878"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altLang="en-US" sz="2200" kern="1200" dirty="0" err="1">
                <a:solidFill>
                  <a:srgbClr val="FFFFFF"/>
                </a:solidFill>
                <a:latin typeface="+mj-lt"/>
                <a:ea typeface="+mj-ea"/>
                <a:cs typeface="+mj-cs"/>
              </a:rPr>
              <a:t>Endsley's</a:t>
            </a:r>
            <a:r>
              <a:rPr lang="en-US" altLang="en-US" sz="2200" kern="1200" dirty="0">
                <a:solidFill>
                  <a:srgbClr val="FFFFFF"/>
                </a:solidFill>
                <a:latin typeface="+mj-lt"/>
                <a:ea typeface="+mj-ea"/>
                <a:cs typeface="+mj-cs"/>
              </a:rPr>
              <a:t> model of situation awareness </a:t>
            </a:r>
            <a:br>
              <a:rPr lang="en-US" altLang="en-US" sz="2200" kern="1200" dirty="0">
                <a:solidFill>
                  <a:srgbClr val="FFFFFF"/>
                </a:solidFill>
                <a:latin typeface="+mj-lt"/>
                <a:ea typeface="+mj-ea"/>
                <a:cs typeface="+mj-cs"/>
              </a:rPr>
            </a:br>
            <a:r>
              <a:rPr lang="en-US" altLang="en-US" sz="1200" kern="1200" dirty="0">
                <a:solidFill>
                  <a:srgbClr val="FFFFFF"/>
                </a:solidFill>
                <a:latin typeface="+mj-lt"/>
                <a:ea typeface="+mj-ea"/>
                <a:cs typeface="+mj-cs"/>
              </a:rPr>
              <a:t>(adapted from </a:t>
            </a:r>
            <a:r>
              <a:rPr lang="en-US" altLang="en-US" sz="1200" kern="1200" dirty="0" err="1">
                <a:solidFill>
                  <a:srgbClr val="FFFFFF"/>
                </a:solidFill>
                <a:latin typeface="+mj-lt"/>
                <a:ea typeface="+mj-ea"/>
                <a:cs typeface="+mj-cs"/>
              </a:rPr>
              <a:t>Endsley</a:t>
            </a:r>
            <a:r>
              <a:rPr lang="en-US" altLang="en-US" sz="1200" kern="1200" dirty="0">
                <a:solidFill>
                  <a:srgbClr val="FFFFFF"/>
                </a:solidFill>
                <a:latin typeface="+mj-lt"/>
                <a:ea typeface="+mj-ea"/>
                <a:cs typeface="+mj-cs"/>
              </a:rPr>
              <a:t>, 1995b)</a:t>
            </a:r>
          </a:p>
        </p:txBody>
      </p:sp>
      <p:pic>
        <p:nvPicPr>
          <p:cNvPr id="10243" name="Picture 3"/>
          <p:cNvPicPr>
            <a:picLocks noGrp="1" noChangeAspect="1" noChangeArrowheads="1"/>
          </p:cNvPicPr>
          <p:nvPr>
            <p:ph idx="1"/>
          </p:nvPr>
        </p:nvPicPr>
        <p:blipFill>
          <a:blip r:embed="rId3" cstate="print"/>
          <a:stretch>
            <a:fillRect/>
          </a:stretch>
        </p:blipFill>
        <p:spPr>
          <a:xfrm>
            <a:off x="3934267" y="397732"/>
            <a:ext cx="7617653" cy="5560887"/>
          </a:xfrm>
          <a:prstGeom prst="rect">
            <a:avLst/>
          </a:prstGeom>
          <a:noFill/>
        </p:spPr>
      </p:pic>
      <p:sp>
        <p:nvSpPr>
          <p:cNvPr id="2" name="Footer Placeholder 1"/>
          <p:cNvSpPr>
            <a:spLocks noGrp="1"/>
          </p:cNvSpPr>
          <p:nvPr>
            <p:ph type="ftr" sz="quarter" idx="11"/>
          </p:nvPr>
        </p:nvSpPr>
        <p:spPr>
          <a:xfrm>
            <a:off x="4116613" y="6356350"/>
            <a:ext cx="7032172"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898989"/>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45492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631825"/>
            <a:ext cx="10515600" cy="1325563"/>
          </a:xfrm>
        </p:spPr>
        <p:txBody>
          <a:bodyPr>
            <a:normAutofit/>
          </a:bodyPr>
          <a:lstStyle/>
          <a:p>
            <a:r>
              <a:rPr lang="en-GB" i="1"/>
              <a:t>Factors that affect situational awareness</a:t>
            </a:r>
            <a:br>
              <a:rPr lang="en-GB"/>
            </a:br>
            <a:endParaRPr lang="en-GB" dirty="0"/>
          </a:p>
        </p:txBody>
      </p:sp>
      <p:sp>
        <p:nvSpPr>
          <p:cNvPr id="3" name="Content Placeholder 2"/>
          <p:cNvSpPr>
            <a:spLocks noGrp="1"/>
          </p:cNvSpPr>
          <p:nvPr>
            <p:ph idx="1"/>
          </p:nvPr>
        </p:nvSpPr>
        <p:spPr>
          <a:xfrm>
            <a:off x="838200" y="1502229"/>
            <a:ext cx="10515600" cy="4824430"/>
          </a:xfrm>
        </p:spPr>
        <p:txBody>
          <a:bodyPr>
            <a:normAutofit fontScale="55000" lnSpcReduction="20000"/>
          </a:bodyPr>
          <a:lstStyle/>
          <a:p>
            <a:pPr marL="0" indent="0">
              <a:buNone/>
            </a:pPr>
            <a:r>
              <a:rPr lang="en-GB" sz="2500" b="1" dirty="0"/>
              <a:t>Limitations of human perceptual systems</a:t>
            </a:r>
            <a:endParaRPr lang="en-GB" sz="2500" dirty="0"/>
          </a:p>
          <a:p>
            <a:r>
              <a:rPr lang="en-GB" sz="2000" dirty="0"/>
              <a:t>Human perceptual and memory systems are not infallible. A strong focus on one part of the situation, or element of the environment, can lead to other sources of information being neglected or missed.</a:t>
            </a:r>
          </a:p>
          <a:p>
            <a:pPr marL="0" indent="0">
              <a:buNone/>
            </a:pPr>
            <a:r>
              <a:rPr lang="en-GB" sz="2500" b="1" dirty="0"/>
              <a:t>Stress</a:t>
            </a:r>
            <a:endParaRPr lang="en-GB" sz="2500" dirty="0"/>
          </a:p>
          <a:p>
            <a:r>
              <a:rPr lang="en-GB" sz="2000" dirty="0"/>
              <a:t>Anxiety and stress take up part of a person's mental processing capacity. They can distract attention from the situation. They can also reduce available capacity for focusing on and understanding information. Neglecting important information or not processing it properly may lead to an inaccurate mental picture of the situation.</a:t>
            </a:r>
          </a:p>
          <a:p>
            <a:pPr marL="0" indent="0">
              <a:buNone/>
            </a:pPr>
            <a:r>
              <a:rPr lang="en-GB" sz="2500" b="1" dirty="0"/>
              <a:t>Fatigue</a:t>
            </a:r>
            <a:endParaRPr lang="en-GB" sz="2500" dirty="0"/>
          </a:p>
          <a:p>
            <a:r>
              <a:rPr lang="en-GB" sz="2000" dirty="0"/>
              <a:t>Can reduce mental processing capacity. As with the effects of stress, this can reduce the capacity available for processing and making sense of information.</a:t>
            </a:r>
          </a:p>
          <a:p>
            <a:pPr marL="0" indent="0">
              <a:buNone/>
            </a:pPr>
            <a:r>
              <a:rPr lang="en-GB" sz="2500" b="1" dirty="0"/>
              <a:t>Information overload</a:t>
            </a:r>
            <a:endParaRPr lang="en-GB" sz="2500" dirty="0"/>
          </a:p>
          <a:p>
            <a:r>
              <a:rPr lang="en-GB" sz="2000" dirty="0"/>
              <a:t>Can be overwhelming. It can take up mental processing capacity, leaving less to focus on and understand the wider situation.</a:t>
            </a:r>
          </a:p>
          <a:p>
            <a:pPr marL="0" indent="0">
              <a:buNone/>
            </a:pPr>
            <a:r>
              <a:rPr lang="en-GB" sz="2500" b="1" dirty="0"/>
              <a:t>Automatic actions</a:t>
            </a:r>
            <a:endParaRPr lang="en-GB" sz="2500" dirty="0"/>
          </a:p>
          <a:p>
            <a:r>
              <a:rPr lang="en-GB" sz="2000" dirty="0"/>
              <a:t>A cue might automatically cause a certain response. Automatically responding to an element of the situation may not always fit with the required overall incident response. See Intuitive and Analytical decision making.</a:t>
            </a:r>
          </a:p>
          <a:p>
            <a:pPr marL="0" indent="0">
              <a:buNone/>
            </a:pPr>
            <a:r>
              <a:rPr lang="en-GB" sz="2500" b="1" dirty="0"/>
              <a:t>Tunnel vision</a:t>
            </a:r>
            <a:endParaRPr lang="en-GB" sz="2500" dirty="0"/>
          </a:p>
          <a:p>
            <a:r>
              <a:rPr lang="en-GB" sz="2000" dirty="0"/>
              <a:t>Under some circumstances attention may become unduly focused on some elements of the situation, rather than looking at the incident as a whole. This is known as tunnel vision.</a:t>
            </a:r>
          </a:p>
          <a:p>
            <a:pPr marL="0" indent="0">
              <a:buNone/>
            </a:pPr>
            <a:r>
              <a:rPr lang="en-GB" sz="2500" b="1" dirty="0"/>
              <a:t>Confirmation bias</a:t>
            </a:r>
            <a:endParaRPr lang="en-GB" sz="2500" dirty="0"/>
          </a:p>
          <a:p>
            <a:r>
              <a:rPr lang="en-GB" sz="2000" dirty="0"/>
              <a:t>Under some circumstances, attention is focused on information that confirms a current interpretation of the incident, neglecting information that does not fit.</a:t>
            </a:r>
          </a:p>
          <a:p>
            <a:pPr marL="0" indent="0">
              <a:buNone/>
            </a:pPr>
            <a:r>
              <a:rPr lang="en-GB" sz="2500" b="1" dirty="0"/>
              <a:t>Mental model</a:t>
            </a:r>
            <a:endParaRPr lang="en-GB" sz="2500" dirty="0"/>
          </a:p>
          <a:p>
            <a:r>
              <a:rPr lang="en-GB" sz="2000" dirty="0"/>
              <a:t>The wrong mental model may be activating, the correct one is activating but it may be a poorly formed mental model, there might not be a relevant mental model, or there is too much reliance on some features of the model.</a:t>
            </a:r>
          </a:p>
          <a:p>
            <a:endParaRPr lang="en-GB" sz="600" dirty="0"/>
          </a:p>
        </p:txBody>
      </p:sp>
      <p:sp>
        <p:nvSpPr>
          <p:cNvPr id="4" name="Footer Placeholder 3"/>
          <p:cNvSpPr>
            <a:spLocks noGrp="1"/>
          </p:cNvSpPr>
          <p:nvPr>
            <p:ph type="ftr" sz="quarter" idx="11"/>
          </p:nvPr>
        </p:nvSpPr>
        <p:spPr>
          <a:xfrm>
            <a:off x="4038600" y="6077585"/>
            <a:ext cx="4114800"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04490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Schema</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None/>
            </a:pPr>
            <a:r>
              <a:rPr lang="en-GB" sz="3200" dirty="0"/>
              <a:t>Schemata provide coherent frameworks for understanding information, encompassing highly complex system components, states and functioning.</a:t>
            </a:r>
          </a:p>
          <a:p>
            <a:pPr>
              <a:buNone/>
            </a:pPr>
            <a:r>
              <a:rPr lang="en-GB" sz="1800" dirty="0"/>
              <a:t>Mayer, R, E. (1983).  </a:t>
            </a:r>
            <a:r>
              <a:rPr lang="en-GB" sz="1800" i="1" dirty="0"/>
              <a:t>Thinking, problem solving and cognition</a:t>
            </a:r>
            <a:r>
              <a:rPr lang="en-GB" sz="1800" dirty="0"/>
              <a:t>.  New York: Freeman.</a:t>
            </a:r>
          </a:p>
        </p:txBody>
      </p:sp>
      <p:sp>
        <p:nvSpPr>
          <p:cNvPr id="4" name="Footer Placeholder 3"/>
          <p:cNvSpPr>
            <a:spLocks noGrp="1"/>
          </p:cNvSpPr>
          <p:nvPr>
            <p:ph type="ftr" sz="quarter" idx="11"/>
          </p:nvPr>
        </p:nvSpPr>
        <p:spPr>
          <a:xfrm>
            <a:off x="4976031" y="6033479"/>
            <a:ext cx="525998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05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61506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Schema Definition:</a:t>
            </a:r>
            <a:endParaRPr lang="en-GB" dirty="0"/>
          </a:p>
        </p:txBody>
      </p:sp>
      <p:sp>
        <p:nvSpPr>
          <p:cNvPr id="3" name="Content Placeholder 2"/>
          <p:cNvSpPr>
            <a:spLocks noGrp="1"/>
          </p:cNvSpPr>
          <p:nvPr>
            <p:ph idx="1"/>
          </p:nvPr>
        </p:nvSpPr>
        <p:spPr/>
        <p:txBody>
          <a:bodyPr>
            <a:normAutofit/>
          </a:bodyPr>
          <a:lstStyle/>
          <a:p>
            <a:r>
              <a:rPr lang="en-GB" b="1" dirty="0"/>
              <a:t>A schema is a cognitive framework or concept that helps organize and interpret information. </a:t>
            </a:r>
            <a:r>
              <a:rPr lang="en-GB" dirty="0"/>
              <a:t>Schemas can be useful because they allow us to take shortcuts in interpreting the vast amount of information that is available in our environment. However, these mental frameworks also cause us to exclude pertinent information to instead focus only on things that confirm our pre-existing beliefs and ideas. </a:t>
            </a:r>
            <a:r>
              <a:rPr lang="en-GB" b="1" dirty="0"/>
              <a:t>Schemas can contribute to stereotypes and make it difficult to retain new information that does not conform to our established ideas </a:t>
            </a:r>
            <a:r>
              <a:rPr lang="en-GB" dirty="0"/>
              <a:t>about the world.</a:t>
            </a:r>
          </a:p>
          <a:p>
            <a:r>
              <a:rPr lang="en-GB" sz="1900" dirty="0">
                <a:hlinkClick r:id="rId3"/>
              </a:rPr>
              <a:t>http://psychology.about.com/od/sindex/g/def_schema.htm</a:t>
            </a:r>
            <a:endParaRPr lang="en-GB" sz="1900" dirty="0"/>
          </a:p>
          <a:p>
            <a:endParaRPr lang="en-GB" dirty="0"/>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94650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Mental Model</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None/>
            </a:pPr>
            <a:r>
              <a:rPr lang="en-GB" sz="3200" dirty="0"/>
              <a:t>Mechanisms where humans are able to generate description of system purpose and form, explanations of system functioning and observed system states, and predictions of future states.</a:t>
            </a:r>
          </a:p>
          <a:p>
            <a:pPr>
              <a:buNone/>
            </a:pPr>
            <a:r>
              <a:rPr lang="en-GB" sz="1400" dirty="0"/>
              <a:t>Rouse, W.B. and Morris, N.M. (1985) </a:t>
            </a:r>
            <a:r>
              <a:rPr lang="en-GB" sz="1400" i="1" dirty="0"/>
              <a:t>On looking into the black box: Prospects and limits in the search for mental models</a:t>
            </a:r>
            <a:r>
              <a:rPr lang="en-GB" sz="1400" dirty="0"/>
              <a:t> (DTCI AD-A159080). Atlanta GA: Georgia Institute of technology.  Centre for Man-Machine Systems Research.</a:t>
            </a:r>
          </a:p>
        </p:txBody>
      </p:sp>
      <p:sp>
        <p:nvSpPr>
          <p:cNvPr id="4" name="Footer Placeholder 3"/>
          <p:cNvSpPr>
            <a:spLocks noGrp="1"/>
          </p:cNvSpPr>
          <p:nvPr>
            <p:ph type="ftr" sz="quarter" idx="11"/>
          </p:nvPr>
        </p:nvSpPr>
        <p:spPr>
          <a:xfrm>
            <a:off x="4976031" y="6033479"/>
            <a:ext cx="525998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05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43443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6526"/>
            <a:ext cx="11525956" cy="3422195"/>
          </a:xfrm>
        </p:spPr>
        <p:txBody>
          <a:bodyPr/>
          <a:lstStyle/>
          <a:p>
            <a:r>
              <a:rPr lang="en-GB" sz="2800" dirty="0"/>
              <a:t>Black &amp; White… Or, Shades of Grey?</a:t>
            </a:r>
            <a:br>
              <a:rPr lang="en-GB" sz="1600" dirty="0"/>
            </a:br>
            <a:br>
              <a:rPr lang="en-GB" sz="1600" dirty="0"/>
            </a:br>
            <a:r>
              <a:rPr lang="en-GB" sz="1600" b="1" dirty="0"/>
              <a:t>During a train trip through the countryside, an engineer, a physicist, and a mathematician observe a flock of sheep. </a:t>
            </a:r>
            <a:br>
              <a:rPr lang="en-GB" sz="1600" b="1" dirty="0"/>
            </a:br>
            <a:r>
              <a:rPr lang="en-GB" sz="1600" b="1" dirty="0"/>
              <a:t>The engineer remarks, "I see that the sheep in this region are white." </a:t>
            </a:r>
            <a:br>
              <a:rPr lang="en-GB" sz="1600" b="1" dirty="0"/>
            </a:br>
            <a:r>
              <a:rPr lang="en-GB" sz="1600" b="1" dirty="0"/>
              <a:t>The physicist offers a correction, "</a:t>
            </a:r>
            <a:r>
              <a:rPr lang="en-GB" sz="1600" b="1" i="1" dirty="0"/>
              <a:t>Some</a:t>
            </a:r>
            <a:r>
              <a:rPr lang="en-GB" sz="1600" b="1" dirty="0"/>
              <a:t> sheep in this region are white." </a:t>
            </a:r>
            <a:br>
              <a:rPr lang="en-GB" sz="1600" b="1" dirty="0"/>
            </a:br>
            <a:r>
              <a:rPr lang="en-GB" sz="1600" b="1" dirty="0"/>
              <a:t>And the mathematician responds, "In this region there exist sheep that are white on at least one side.“</a:t>
            </a:r>
            <a:br>
              <a:rPr lang="en-GB" sz="1600" b="1" dirty="0"/>
            </a:br>
            <a:br>
              <a:rPr lang="en-GB" sz="1600" b="1" dirty="0"/>
            </a:br>
            <a:r>
              <a:rPr lang="en-GB" sz="1600" dirty="0"/>
              <a:t>The </a:t>
            </a:r>
            <a:r>
              <a:rPr lang="en-GB" sz="1600" b="1" dirty="0"/>
              <a:t>engineer</a:t>
            </a:r>
            <a:r>
              <a:rPr lang="en-GB" sz="1600" dirty="0"/>
              <a:t> in this story has reasoned defeasibly (open to revision); since engineering is a highly practical discipline, it is receptive to heuristics. In particular, </a:t>
            </a:r>
            <a:r>
              <a:rPr lang="en-GB" sz="1600" b="1" dirty="0"/>
              <a:t>engineers</a:t>
            </a:r>
            <a:r>
              <a:rPr lang="en-GB" sz="1600" dirty="0"/>
              <a:t> cannot and </a:t>
            </a:r>
            <a:r>
              <a:rPr lang="en-GB" sz="1600" b="1" dirty="0"/>
              <a:t>need not defer decisions until they have acquired perfect and complete knowledge</a:t>
            </a:r>
            <a:r>
              <a:rPr lang="en-GB" sz="1600" dirty="0"/>
              <a:t>. </a:t>
            </a:r>
            <a:br>
              <a:rPr lang="en-GB" sz="1600" dirty="0"/>
            </a:br>
            <a:r>
              <a:rPr lang="en-GB" sz="1600" dirty="0"/>
              <a:t>But mathematical reasoning, having different goals, inclines one to account for even the rare and special cases, and thus typically leads to a stance that is indefeasible.</a:t>
            </a:r>
            <a:br>
              <a:rPr lang="en-GB" sz="1600" dirty="0"/>
            </a:br>
            <a:endParaRPr lang="en-GB" sz="1600" dirty="0"/>
          </a:p>
        </p:txBody>
      </p:sp>
      <p:pic>
        <p:nvPicPr>
          <p:cNvPr id="6" name="Content Placeholder 5"/>
          <p:cNvPicPr>
            <a:picLocks noGrp="1" noChangeAspect="1"/>
          </p:cNvPicPr>
          <p:nvPr>
            <p:ph idx="1"/>
          </p:nvPr>
        </p:nvPicPr>
        <p:blipFill>
          <a:blip r:embed="rId3"/>
          <a:stretch>
            <a:fillRect/>
          </a:stretch>
        </p:blipFill>
        <p:spPr>
          <a:xfrm>
            <a:off x="1668799" y="3524876"/>
            <a:ext cx="8854401" cy="3695868"/>
          </a:xfrm>
          <a:prstGeom prst="rect">
            <a:avLst/>
          </a:prstGeom>
        </p:spPr>
      </p:pic>
      <p:sp>
        <p:nvSpPr>
          <p:cNvPr id="4" name="Date Placeholder 3"/>
          <p:cNvSpPr>
            <a:spLocks noGrp="1"/>
          </p:cNvSpPr>
          <p:nvPr>
            <p:ph type="dt" sz="half" idx="10"/>
          </p:nvPr>
        </p:nvSpPr>
        <p:spPr/>
        <p:txBody>
          <a:bodyPr/>
          <a:lstStyle/>
          <a:p>
            <a:pPr fontAlgn="base">
              <a:spcBef>
                <a:spcPct val="0"/>
              </a:spcBef>
              <a:spcAft>
                <a:spcPct val="0"/>
              </a:spcAft>
              <a:defRPr/>
            </a:pPr>
            <a:fld id="{756A0FBA-A265-4C89-A519-BDEADB92485F}" type="datetime1">
              <a:rPr lang="en-US" altLang="en-US">
                <a:latin typeface="Arial" pitchFamily="34" charset="0"/>
                <a:ea typeface="SimSun" charset="-122"/>
              </a:rPr>
              <a:pPr fontAlgn="base">
                <a:spcBef>
                  <a:spcPct val="0"/>
                </a:spcBef>
                <a:spcAft>
                  <a:spcPct val="0"/>
                </a:spcAft>
                <a:defRPr/>
              </a:pPr>
              <a:t>10/18/2019</a:t>
            </a:fld>
            <a:endParaRPr lang="en-US" sz="1800">
              <a:solidFill>
                <a:srgbClr val="000000"/>
              </a:solidFill>
              <a:latin typeface="Arial" pitchFamily="34" charset="0"/>
              <a:ea typeface="SimSun" charset="-122"/>
            </a:endParaRPr>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US" dirty="0">
              <a:latin typeface="Arial" pitchFamily="34" charset="0"/>
              <a:ea typeface="SimSun" charset="-122"/>
            </a:endParaRPr>
          </a:p>
        </p:txBody>
      </p:sp>
    </p:spTree>
    <p:extLst>
      <p:ext uri="{BB962C8B-B14F-4D97-AF65-F5344CB8AC3E}">
        <p14:creationId xmlns:p14="http://schemas.microsoft.com/office/powerpoint/2010/main" val="1038470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793EF0C2-EE57-40DD-B754-BF1477FABAB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3902" y="0"/>
            <a:ext cx="3054098"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defRPr/>
            </a:pPr>
            <a:endParaRPr lang="en-US">
              <a:solidFill>
                <a:srgbClr val="FFFFFF"/>
              </a:solidFill>
              <a:latin typeface="Calibri"/>
              <a:ea typeface="SimSun"/>
            </a:endParaRPr>
          </a:p>
        </p:txBody>
      </p:sp>
      <p:sp>
        <p:nvSpPr>
          <p:cNvPr id="2" name="Title 1"/>
          <p:cNvSpPr>
            <a:spLocks noGrp="1"/>
          </p:cNvSpPr>
          <p:nvPr>
            <p:ph type="ctrTitle"/>
          </p:nvPr>
        </p:nvSpPr>
        <p:spPr>
          <a:xfrm>
            <a:off x="2291443" y="965199"/>
            <a:ext cx="5074559" cy="4927601"/>
          </a:xfrm>
        </p:spPr>
        <p:txBody>
          <a:bodyPr anchor="ctr">
            <a:normAutofit/>
          </a:bodyPr>
          <a:lstStyle/>
          <a:p>
            <a:pPr algn="r"/>
            <a:r>
              <a:rPr lang="en-GB"/>
              <a:t>Wicked Problems</a:t>
            </a:r>
          </a:p>
        </p:txBody>
      </p:sp>
      <p:sp>
        <p:nvSpPr>
          <p:cNvPr id="3" name="Subtitle 2"/>
          <p:cNvSpPr>
            <a:spLocks noGrp="1"/>
          </p:cNvSpPr>
          <p:nvPr>
            <p:ph type="subTitle" idx="1"/>
          </p:nvPr>
        </p:nvSpPr>
        <p:spPr>
          <a:xfrm>
            <a:off x="7864927" y="965199"/>
            <a:ext cx="2320472" cy="4927602"/>
          </a:xfrm>
        </p:spPr>
        <p:txBody>
          <a:bodyPr anchor="ctr">
            <a:normAutofit/>
          </a:bodyPr>
          <a:lstStyle/>
          <a:p>
            <a:pPr algn="l"/>
            <a:r>
              <a:rPr lang="en-GB" sz="1700" dirty="0">
                <a:solidFill>
                  <a:srgbClr val="FFFFFF"/>
                </a:solidFill>
              </a:rPr>
              <a:t>Problems that are either new of recalcitrant for which there are no apparent answers, and which require collaborative effort to address</a:t>
            </a:r>
          </a:p>
          <a:p>
            <a:pPr algn="l"/>
            <a:endParaRPr lang="en-GB" sz="1700" dirty="0">
              <a:solidFill>
                <a:srgbClr val="FFFFFF"/>
              </a:solidFill>
            </a:endParaRPr>
          </a:p>
          <a:p>
            <a:pPr algn="l"/>
            <a:r>
              <a:rPr lang="en-GB" sz="1700" dirty="0">
                <a:solidFill>
                  <a:srgbClr val="FFFFFF"/>
                </a:solidFill>
              </a:rPr>
              <a:t>Grint</a:t>
            </a:r>
          </a:p>
          <a:p>
            <a:pPr algn="l"/>
            <a:endParaRPr lang="en-GB" sz="1700" dirty="0">
              <a:solidFill>
                <a:srgbClr val="FFFFFF"/>
              </a:solidFill>
            </a:endParaRPr>
          </a:p>
          <a:p>
            <a:pPr algn="l"/>
            <a:r>
              <a:rPr lang="en-GB" sz="1700" dirty="0">
                <a:solidFill>
                  <a:srgbClr val="FFFFFF"/>
                </a:solidFill>
              </a:rPr>
              <a:t>Who are in best place to handle?</a:t>
            </a:r>
          </a:p>
          <a:p>
            <a:pPr algn="l"/>
            <a:r>
              <a:rPr lang="en-GB" sz="1700" dirty="0">
                <a:solidFill>
                  <a:srgbClr val="FFFFFF"/>
                </a:solidFill>
              </a:rPr>
              <a:t>Engineer or mathematician?</a:t>
            </a:r>
          </a:p>
        </p:txBody>
      </p:sp>
    </p:spTree>
    <p:extLst>
      <p:ext uri="{BB962C8B-B14F-4D97-AF65-F5344CB8AC3E}">
        <p14:creationId xmlns:p14="http://schemas.microsoft.com/office/powerpoint/2010/main" val="1575369629"/>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Owner\My Documents\Dad's\Pictures\1393196775848.jpg"/>
          <p:cNvPicPr>
            <a:picLocks noChangeAspect="1" noChangeArrowheads="1"/>
          </p:cNvPicPr>
          <p:nvPr/>
        </p:nvPicPr>
        <p:blipFill>
          <a:blip r:embed="rId3" cstate="print"/>
          <a:srcRect/>
          <a:stretch>
            <a:fillRect/>
          </a:stretch>
        </p:blipFill>
        <p:spPr bwMode="auto">
          <a:xfrm>
            <a:off x="2999656" y="198190"/>
            <a:ext cx="6659810" cy="6659810"/>
          </a:xfrm>
          <a:prstGeom prst="rect">
            <a:avLst/>
          </a:prstGeom>
          <a:noFill/>
        </p:spPr>
      </p:pic>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45540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22060-2786-4C21-B4BC-83BE40DCA534}"/>
              </a:ext>
            </a:extLst>
          </p:cNvPr>
          <p:cNvSpPr>
            <a:spLocks noGrp="1"/>
          </p:cNvSpPr>
          <p:nvPr>
            <p:ph type="title"/>
          </p:nvPr>
        </p:nvSpPr>
        <p:spPr/>
        <p:txBody>
          <a:bodyPr/>
          <a:lstStyle/>
          <a:p>
            <a:r>
              <a:rPr lang="en-GB" dirty="0"/>
              <a:t>Ludic fallacy - </a:t>
            </a:r>
            <a:r>
              <a:rPr lang="en-GB" dirty="0" err="1"/>
              <a:t>Taleb</a:t>
            </a:r>
            <a:endParaRPr lang="en-GB" dirty="0"/>
          </a:p>
        </p:txBody>
      </p:sp>
      <p:sp>
        <p:nvSpPr>
          <p:cNvPr id="3" name="Content Placeholder 2">
            <a:extLst>
              <a:ext uri="{FF2B5EF4-FFF2-40B4-BE49-F238E27FC236}">
                <a16:creationId xmlns:a16="http://schemas.microsoft.com/office/drawing/2014/main" id="{681906B2-4AFF-4760-9AF6-E4169FE49A27}"/>
              </a:ext>
            </a:extLst>
          </p:cNvPr>
          <p:cNvSpPr>
            <a:spLocks noGrp="1"/>
          </p:cNvSpPr>
          <p:nvPr>
            <p:ph idx="1"/>
          </p:nvPr>
        </p:nvSpPr>
        <p:spPr>
          <a:xfrm>
            <a:off x="970844" y="1218447"/>
            <a:ext cx="10351912" cy="4907717"/>
          </a:xfrm>
        </p:spPr>
        <p:txBody>
          <a:bodyPr/>
          <a:lstStyle/>
          <a:p>
            <a:pPr marL="0" indent="0">
              <a:buNone/>
            </a:pPr>
            <a:r>
              <a:rPr lang="en-GB" sz="1800" dirty="0"/>
              <a:t>One example given in the book is the following thought experiment. Two people are involved:</a:t>
            </a:r>
          </a:p>
          <a:p>
            <a:r>
              <a:rPr lang="en-GB" sz="1800" b="1" dirty="0" err="1"/>
              <a:t>Dr.</a:t>
            </a:r>
            <a:r>
              <a:rPr lang="en-GB" sz="1800" b="1" dirty="0"/>
              <a:t> John who is regarded as a man of science and logical thinking</a:t>
            </a:r>
          </a:p>
          <a:p>
            <a:r>
              <a:rPr lang="en-GB" sz="1800" b="1" dirty="0"/>
              <a:t>Fat Tony who is regarded as a man who lives by his wits</a:t>
            </a:r>
          </a:p>
          <a:p>
            <a:pPr marL="0" indent="0">
              <a:buNone/>
            </a:pPr>
            <a:r>
              <a:rPr lang="en-GB" sz="1800" dirty="0"/>
              <a:t>A third party asks them to "assume that a coin is fair, i.e., has an equal probability of coming up heads or tails when flipped. I flip it ninety-nine times and get heads each time. What are the odds of my getting tails on my next throw?“</a:t>
            </a:r>
          </a:p>
          <a:p>
            <a:pPr marL="0" indent="0">
              <a:buNone/>
            </a:pPr>
            <a:endParaRPr lang="en-GB" sz="1800" dirty="0"/>
          </a:p>
          <a:p>
            <a:r>
              <a:rPr lang="en-GB" sz="1800" dirty="0" err="1"/>
              <a:t>Dr.</a:t>
            </a:r>
            <a:r>
              <a:rPr lang="en-GB" sz="1800" dirty="0"/>
              <a:t> John says that the odds are not affected by the previous outcomes so the odds must still be 50:50.</a:t>
            </a:r>
          </a:p>
          <a:p>
            <a:r>
              <a:rPr lang="en-GB" sz="1800" dirty="0"/>
              <a:t>Fat Tony says that the odds of the coin coming up heads 99 times in a row are so low that the initial assumption that the coin had a 50:50 chance of coming up heads is most likely incorrect. "The coin </a:t>
            </a:r>
            <a:r>
              <a:rPr lang="en-GB" sz="1800" dirty="0" err="1"/>
              <a:t>gotta</a:t>
            </a:r>
            <a:r>
              <a:rPr lang="en-GB" sz="1800" dirty="0"/>
              <a:t> be loaded. It can't be a fair game."</a:t>
            </a:r>
          </a:p>
          <a:p>
            <a:pPr marL="0" indent="0">
              <a:buNone/>
            </a:pPr>
            <a:endParaRPr lang="en-GB" sz="1800" dirty="0"/>
          </a:p>
          <a:p>
            <a:pPr marL="0" indent="0">
              <a:buNone/>
            </a:pPr>
            <a:r>
              <a:rPr lang="en-GB" sz="1800" dirty="0"/>
              <a:t>The ludic fallacy here is to assume that in real life the rules from the purely hypothetical model (where </a:t>
            </a:r>
            <a:r>
              <a:rPr lang="en-GB" sz="1800" dirty="0" err="1"/>
              <a:t>Dr.</a:t>
            </a:r>
            <a:r>
              <a:rPr lang="en-GB" sz="1800" dirty="0"/>
              <a:t> John is correct) apply. Would a reasonable person bet on black on a roulette table that has come up red 99 times in a row (especially as the reward for a correct guess is so low when compared with the probable odds that the game is fixed)?</a:t>
            </a:r>
          </a:p>
        </p:txBody>
      </p:sp>
      <p:sp>
        <p:nvSpPr>
          <p:cNvPr id="4" name="Date Placeholder 3">
            <a:extLst>
              <a:ext uri="{FF2B5EF4-FFF2-40B4-BE49-F238E27FC236}">
                <a16:creationId xmlns:a16="http://schemas.microsoft.com/office/drawing/2014/main" id="{793E7DFD-3A65-4750-9288-424D5E7099B8}"/>
              </a:ext>
            </a:extLst>
          </p:cNvPr>
          <p:cNvSpPr>
            <a:spLocks noGrp="1"/>
          </p:cNvSpPr>
          <p:nvPr>
            <p:ph type="dt" sz="half" idx="10"/>
          </p:nvPr>
        </p:nvSpPr>
        <p:spPr/>
        <p:txBody>
          <a:bodyPr/>
          <a:lstStyle/>
          <a:p>
            <a:pPr fontAlgn="base">
              <a:spcBef>
                <a:spcPct val="0"/>
              </a:spcBef>
              <a:spcAft>
                <a:spcPct val="0"/>
              </a:spcAft>
              <a:defRPr/>
            </a:pPr>
            <a:fld id="{756A0FBA-A265-4C89-A519-BDEADB92485F}" type="datetime1">
              <a:rPr lang="en-US" altLang="en-US">
                <a:latin typeface="Arial" pitchFamily="34" charset="0"/>
                <a:ea typeface="SimSun" charset="-122"/>
              </a:rPr>
              <a:pPr fontAlgn="base">
                <a:spcBef>
                  <a:spcPct val="0"/>
                </a:spcBef>
                <a:spcAft>
                  <a:spcPct val="0"/>
                </a:spcAft>
                <a:defRPr/>
              </a:pPr>
              <a:t>10/18/2019</a:t>
            </a:fld>
            <a:endParaRPr lang="en-US" sz="1800">
              <a:solidFill>
                <a:srgbClr val="000000"/>
              </a:solidFill>
              <a:latin typeface="Arial" pitchFamily="34" charset="0"/>
              <a:ea typeface="SimSun" charset="-122"/>
            </a:endParaRPr>
          </a:p>
        </p:txBody>
      </p:sp>
      <p:sp>
        <p:nvSpPr>
          <p:cNvPr id="5" name="Footer Placeholder 4">
            <a:extLst>
              <a:ext uri="{FF2B5EF4-FFF2-40B4-BE49-F238E27FC236}">
                <a16:creationId xmlns:a16="http://schemas.microsoft.com/office/drawing/2014/main" id="{770649B9-2465-4823-AB02-2D9A87AFCA24}"/>
              </a:ext>
            </a:extLst>
          </p:cNvPr>
          <p:cNvSpPr>
            <a:spLocks noGrp="1"/>
          </p:cNvSpPr>
          <p:nvPr>
            <p:ph type="ftr" sz="quarter" idx="11"/>
          </p:nvPr>
        </p:nvSpPr>
        <p:spPr/>
        <p:txBody>
          <a:bodyPr/>
          <a:lstStyle/>
          <a:p>
            <a:pPr fontAlgn="base">
              <a:spcBef>
                <a:spcPct val="0"/>
              </a:spcBef>
              <a:spcAft>
                <a:spcPct val="0"/>
              </a:spcAft>
              <a:defRPr/>
            </a:pPr>
            <a:endParaRPr lang="en-US" dirty="0">
              <a:latin typeface="Arial" pitchFamily="34" charset="0"/>
              <a:ea typeface="SimSun" charset="-122"/>
            </a:endParaRPr>
          </a:p>
        </p:txBody>
      </p:sp>
    </p:spTree>
    <p:extLst>
      <p:ext uri="{BB962C8B-B14F-4D97-AF65-F5344CB8AC3E}">
        <p14:creationId xmlns:p14="http://schemas.microsoft.com/office/powerpoint/2010/main" val="8264844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EF21A15-3A7F-417C-9B6C-0835FFA59AA9}"/>
              </a:ext>
            </a:extLst>
          </p:cNvPr>
          <p:cNvPicPr>
            <a:picLocks noGrp="1" noChangeAspect="1"/>
          </p:cNvPicPr>
          <p:nvPr>
            <p:ph idx="1"/>
          </p:nvPr>
        </p:nvPicPr>
        <p:blipFill>
          <a:blip r:embed="rId2"/>
          <a:stretch>
            <a:fillRect/>
          </a:stretch>
        </p:blipFill>
        <p:spPr>
          <a:xfrm>
            <a:off x="643467" y="803975"/>
            <a:ext cx="10929788" cy="2869070"/>
          </a:xfrm>
          <a:prstGeom prst="rect">
            <a:avLst/>
          </a:prstGeom>
        </p:spPr>
      </p:pic>
      <p:sp>
        <p:nvSpPr>
          <p:cNvPr id="11" name="Rectangle 10">
            <a:extLst>
              <a:ext uri="{FF2B5EF4-FFF2-40B4-BE49-F238E27FC236}">
                <a16:creationId xmlns:a16="http://schemas.microsoft.com/office/drawing/2014/main" id="{72257994-BD97-4691-8B89-198A6D2BA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9A1ED3-7358-44DB-B362-43E1B3FC6EFE}"/>
              </a:ext>
            </a:extLst>
          </p:cNvPr>
          <p:cNvSpPr>
            <a:spLocks noGrp="1"/>
          </p:cNvSpPr>
          <p:nvPr>
            <p:ph type="title"/>
          </p:nvPr>
        </p:nvSpPr>
        <p:spPr>
          <a:xfrm>
            <a:off x="1600200" y="4269282"/>
            <a:ext cx="8991600" cy="1264762"/>
          </a:xfrm>
          <a:solidFill>
            <a:srgbClr val="FFFFFF"/>
          </a:solidFill>
          <a:ln w="38100">
            <a:solidFill>
              <a:srgbClr val="404040"/>
            </a:solidFill>
            <a:miter lim="800000"/>
          </a:ln>
        </p:spPr>
        <p:txBody>
          <a:bodyPr vert="horz" lIns="91440" tIns="45720" rIns="91440" bIns="45720" rtlCol="0" anchor="ctr">
            <a:normAutofit/>
          </a:bodyPr>
          <a:lstStyle/>
          <a:p>
            <a:pPr algn="ctr"/>
            <a:r>
              <a:rPr lang="en-US" sz="4000" dirty="0">
                <a:solidFill>
                  <a:srgbClr val="404040"/>
                </a:solidFill>
              </a:rPr>
              <a:t>Dimples or pimples?</a:t>
            </a:r>
            <a:br>
              <a:rPr lang="en-US" sz="4000" dirty="0">
                <a:solidFill>
                  <a:srgbClr val="404040"/>
                </a:solidFill>
              </a:rPr>
            </a:br>
            <a:r>
              <a:rPr lang="en-US" sz="1800" dirty="0">
                <a:solidFill>
                  <a:srgbClr val="404040"/>
                </a:solidFill>
              </a:rPr>
              <a:t>Unconscious inferences - </a:t>
            </a:r>
            <a:r>
              <a:rPr lang="en-US" sz="1800" dirty="0" err="1">
                <a:solidFill>
                  <a:srgbClr val="404040"/>
                </a:solidFill>
              </a:rPr>
              <a:t>Gigerenzer</a:t>
            </a:r>
            <a:endParaRPr lang="en-US" sz="1800" kern="1200" dirty="0">
              <a:solidFill>
                <a:srgbClr val="404040"/>
              </a:solidFill>
              <a:latin typeface="+mj-lt"/>
              <a:ea typeface="+mj-ea"/>
              <a:cs typeface="+mj-cs"/>
            </a:endParaRPr>
          </a:p>
        </p:txBody>
      </p:sp>
      <p:sp>
        <p:nvSpPr>
          <p:cNvPr id="4" name="Footer Placeholder 3">
            <a:extLst>
              <a:ext uri="{FF2B5EF4-FFF2-40B4-BE49-F238E27FC236}">
                <a16:creationId xmlns:a16="http://schemas.microsoft.com/office/drawing/2014/main" id="{76B0DAD8-EBB4-4979-9794-526BFDC174B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white">
                  <a:tint val="75000"/>
                  <a:alpha val="8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30217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0725" b="5746"/>
          <a:stretch/>
        </p:blipFill>
        <p:spPr>
          <a:xfrm>
            <a:off x="20" y="9"/>
            <a:ext cx="12191980" cy="6152435"/>
          </a:xfrm>
          <a:prstGeom prst="rect">
            <a:avLst/>
          </a:prstGeom>
        </p:spPr>
      </p:pic>
      <p:sp>
        <p:nvSpPr>
          <p:cNvPr id="2" name="Title 1"/>
          <p:cNvSpPr>
            <a:spLocks noGrp="1"/>
          </p:cNvSpPr>
          <p:nvPr>
            <p:ph type="ctrTitle"/>
          </p:nvPr>
        </p:nvSpPr>
        <p:spPr>
          <a:xfrm>
            <a:off x="1659624" y="5862301"/>
            <a:ext cx="7834193" cy="1264588"/>
          </a:xfrm>
        </p:spPr>
        <p:txBody>
          <a:bodyPr anchor="ctr">
            <a:normAutofit/>
          </a:bodyPr>
          <a:lstStyle/>
          <a:p>
            <a:pPr algn="r">
              <a:lnSpc>
                <a:spcPct val="70000"/>
              </a:lnSpc>
            </a:pPr>
            <a:r>
              <a:rPr lang="en-GB" sz="1600" dirty="0">
                <a:hlinkClick r:id="rId3"/>
              </a:rPr>
              <a:t>https://www.youtube.com/watch?v=OqmdLcyES_Q&amp;feature=youtu.be</a:t>
            </a:r>
            <a:endParaRPr lang="en-GB" sz="1600" dirty="0"/>
          </a:p>
        </p:txBody>
      </p:sp>
    </p:spTree>
    <p:extLst>
      <p:ext uri="{BB962C8B-B14F-4D97-AF65-F5344CB8AC3E}">
        <p14:creationId xmlns:p14="http://schemas.microsoft.com/office/powerpoint/2010/main" val="255236703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a:bodyPr>
          <a:lstStyle/>
          <a:p>
            <a:r>
              <a:rPr lang="en-GB" sz="2800"/>
              <a:t>Toward a Theory of Situation Awareness in Dynamic Systems</a:t>
            </a:r>
            <a:br>
              <a:rPr lang="en-GB" sz="2800"/>
            </a:br>
            <a:endParaRPr lang="en-GB" sz="2800"/>
          </a:p>
        </p:txBody>
      </p:sp>
      <p:sp>
        <p:nvSpPr>
          <p:cNvPr id="3" name="Content Placeholder 2"/>
          <p:cNvSpPr>
            <a:spLocks noGrp="1"/>
          </p:cNvSpPr>
          <p:nvPr>
            <p:ph idx="1"/>
          </p:nvPr>
        </p:nvSpPr>
        <p:spPr>
          <a:xfrm>
            <a:off x="1136429" y="2278173"/>
            <a:ext cx="6467867" cy="3450613"/>
          </a:xfrm>
        </p:spPr>
        <p:txBody>
          <a:bodyPr anchor="ctr">
            <a:normAutofit/>
          </a:bodyPr>
          <a:lstStyle/>
          <a:p>
            <a:pPr>
              <a:buNone/>
            </a:pPr>
            <a:r>
              <a:rPr lang="en-GB" sz="2400"/>
              <a:t>From this definition, mental models can be described as complex schemata that are used to model the behaviour of systems.  Therefore, a mental model can be described as a schema for a certain system.</a:t>
            </a:r>
          </a:p>
        </p:txBody>
      </p:sp>
      <p:sp>
        <p:nvSpPr>
          <p:cNvPr id="4" name="Footer Placeholder 3"/>
          <p:cNvSpPr>
            <a:spLocks noGrp="1"/>
          </p:cNvSpPr>
          <p:nvPr>
            <p:ph type="ftr" sz="quarter" idx="11"/>
          </p:nvPr>
        </p:nvSpPr>
        <p:spPr>
          <a:xfrm>
            <a:off x="1103859" y="6356350"/>
            <a:ext cx="4894169"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050" b="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Person with Idea">
            <a:extLst>
              <a:ext uri="{FF2B5EF4-FFF2-40B4-BE49-F238E27FC236}">
                <a16:creationId xmlns:a16="http://schemas.microsoft.com/office/drawing/2014/main" id="{932CB492-DFAC-4CBE-ABB4-150A15CB71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219303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3000" b="1" i="1" kern="1200" dirty="0">
                <a:solidFill>
                  <a:srgbClr val="FFFFFF"/>
                </a:solidFill>
                <a:latin typeface="+mj-lt"/>
                <a:ea typeface="+mj-ea"/>
                <a:cs typeface="+mj-cs"/>
              </a:rPr>
              <a:t>Intuitive decision making V Analytical decision making</a:t>
            </a:r>
            <a:br>
              <a:rPr lang="en-US" sz="3000" b="1" i="1" kern="1200" dirty="0">
                <a:solidFill>
                  <a:srgbClr val="FFFFFF"/>
                </a:solidFill>
                <a:latin typeface="+mj-lt"/>
                <a:ea typeface="+mj-ea"/>
                <a:cs typeface="+mj-cs"/>
              </a:rPr>
            </a:br>
            <a:r>
              <a:rPr lang="en-US" sz="1200" b="1" i="1" kern="1200" dirty="0">
                <a:solidFill>
                  <a:srgbClr val="FFFFFF"/>
                </a:solidFill>
                <a:latin typeface="+mj-lt"/>
                <a:ea typeface="+mj-ea"/>
                <a:cs typeface="+mj-cs"/>
              </a:rPr>
              <a:t>(Conditioned Processes &amp; Recognition Primed Decision making) </a:t>
            </a:r>
            <a:endParaRPr lang="en-US" sz="1200" b="1" kern="1200" dirty="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https://fireandrescue-public.sharepoint.com/Lists/Photos/071315_0815_Thefoundati2.png"/>
          <p:cNvPicPr/>
          <p:nvPr/>
        </p:nvPicPr>
        <p:blipFill>
          <a:blip r:embed="rId3">
            <a:extLst>
              <a:ext uri="{28A0092B-C50C-407E-A947-70E740481C1C}">
                <a14:useLocalDpi xmlns:a14="http://schemas.microsoft.com/office/drawing/2010/main" val="0"/>
              </a:ext>
            </a:extLst>
          </a:blip>
          <a:stretch>
            <a:fillRect/>
          </a:stretch>
        </p:blipFill>
        <p:spPr bwMode="auto">
          <a:xfrm>
            <a:off x="2383992" y="2509911"/>
            <a:ext cx="7368916" cy="3997637"/>
          </a:xfrm>
          <a:prstGeom prst="rect">
            <a:avLst/>
          </a:prstGeom>
          <a:noFill/>
        </p:spPr>
      </p:pic>
      <p:sp>
        <p:nvSpPr>
          <p:cNvPr id="4" name="Footer Placeholder 3"/>
          <p:cNvSpPr>
            <a:spLocks noGrp="1"/>
          </p:cNvSpPr>
          <p:nvPr>
            <p:ph type="ftr" sz="quarter" idx="11"/>
          </p:nvPr>
        </p:nvSpPr>
        <p:spPr>
          <a:xfrm>
            <a:off x="4038600" y="6522430"/>
            <a:ext cx="4114800" cy="347472"/>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898989"/>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341800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descr="https://fireandrescue-public.sharepoint.com/Lists/Photos/071315_0815_Thefoundati3.png"/>
          <p:cNvPicPr/>
          <p:nvPr/>
        </p:nvPicPr>
        <p:blipFill>
          <a:blip r:embed="rId2">
            <a:extLst>
              <a:ext uri="{28A0092B-C50C-407E-A947-70E740481C1C}">
                <a14:useLocalDpi xmlns:a14="http://schemas.microsoft.com/office/drawing/2010/main" val="0"/>
              </a:ext>
            </a:extLst>
          </a:blip>
          <a:srcRect/>
          <a:stretch>
            <a:fillRect/>
          </a:stretch>
        </p:blipFill>
        <p:spPr bwMode="auto">
          <a:xfrm>
            <a:off x="436098" y="365125"/>
            <a:ext cx="11040397" cy="5991225"/>
          </a:xfrm>
          <a:prstGeom prst="rect">
            <a:avLst/>
          </a:prstGeom>
          <a:noFill/>
          <a:ln>
            <a:noFill/>
          </a:ln>
        </p:spPr>
      </p:pic>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1790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5" name="Straight Connector 13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7" name="Rectangle 13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SimSun"/>
              <a:cs typeface="+mn-cs"/>
            </a:endParaRPr>
          </a:p>
        </p:txBody>
      </p:sp>
      <p:sp>
        <p:nvSpPr>
          <p:cNvPr id="2" name="Title 1"/>
          <p:cNvSpPr>
            <a:spLocks noGrp="1"/>
          </p:cNvSpPr>
          <p:nvPr>
            <p:ph type="title"/>
          </p:nvPr>
        </p:nvSpPr>
        <p:spPr>
          <a:xfrm>
            <a:off x="527538" y="4756638"/>
            <a:ext cx="11139854" cy="1623613"/>
          </a:xfrm>
        </p:spPr>
        <p:txBody>
          <a:bodyPr vert="horz" lIns="91440" tIns="45720" rIns="91440" bIns="45720" rtlCol="0" anchor="b">
            <a:normAutofit fontScale="90000"/>
          </a:bodyPr>
          <a:lstStyle/>
          <a:p>
            <a:pPr marL="0" lvl="0" indent="0">
              <a:lnSpc>
                <a:spcPct val="90000"/>
              </a:lnSpc>
              <a:defRPr/>
            </a:pPr>
            <a:r>
              <a:rPr lang="en-US" sz="1400" kern="1200" dirty="0">
                <a:solidFill>
                  <a:srgbClr val="FFFFFF"/>
                </a:solidFill>
              </a:rPr>
              <a:t> </a:t>
            </a:r>
            <a:r>
              <a:rPr lang="en-US" sz="1400" b="1" kern="1200" dirty="0">
                <a:solidFill>
                  <a:srgbClr val="FFFFFF"/>
                </a:solidFill>
              </a:rPr>
              <a:t>Predictably</a:t>
            </a:r>
            <a:r>
              <a:rPr lang="en-US" sz="1400" kern="1200" dirty="0">
                <a:solidFill>
                  <a:srgbClr val="FFFFFF"/>
                </a:solidFill>
              </a:rPr>
              <a:t> </a:t>
            </a:r>
            <a:r>
              <a:rPr lang="en-US" sz="1400" b="1" kern="1200" dirty="0">
                <a:solidFill>
                  <a:srgbClr val="FFFFFF"/>
                </a:solidFill>
              </a:rPr>
              <a:t>Irrational</a:t>
            </a:r>
            <a:br>
              <a:rPr lang="en-US" sz="1400" kern="1200" dirty="0">
                <a:solidFill>
                  <a:srgbClr val="FFFFFF"/>
                </a:solidFill>
              </a:rPr>
            </a:br>
            <a:br>
              <a:rPr lang="en-US" sz="1400" kern="1200" dirty="0">
                <a:solidFill>
                  <a:srgbClr val="FFFFFF"/>
                </a:solidFill>
              </a:rPr>
            </a:br>
            <a:r>
              <a:rPr lang="en-US" sz="1400" kern="1200" dirty="0">
                <a:solidFill>
                  <a:srgbClr val="FFFFFF"/>
                </a:solidFill>
              </a:rPr>
              <a:t>Behavioral economist Dan </a:t>
            </a:r>
            <a:r>
              <a:rPr lang="en-US" sz="1400" kern="1200" dirty="0" err="1">
                <a:solidFill>
                  <a:srgbClr val="FFFFFF"/>
                </a:solidFill>
              </a:rPr>
              <a:t>Ariely</a:t>
            </a:r>
            <a:r>
              <a:rPr lang="en-US" sz="1400" kern="1200" dirty="0">
                <a:solidFill>
                  <a:srgbClr val="FFFFFF"/>
                </a:solidFill>
              </a:rPr>
              <a:t>, the author of Predictably Irrational, uses classic visual illusions and his own counterintuitive (and sometimes shocking) research findings to show how we're not as rational as we think when we make decisions.</a:t>
            </a:r>
            <a:br>
              <a:rPr lang="en-US" sz="1400" kern="1200" dirty="0">
                <a:solidFill>
                  <a:srgbClr val="FFFFFF"/>
                </a:solidFill>
              </a:rPr>
            </a:br>
            <a:br>
              <a:rPr lang="en-US" sz="1400" kern="1200" dirty="0">
                <a:solidFill>
                  <a:srgbClr val="FFFFFF"/>
                </a:solidFill>
              </a:rPr>
            </a:br>
            <a:r>
              <a:rPr lang="en-US" sz="1400" kern="1200" dirty="0">
                <a:solidFill>
                  <a:srgbClr val="FFFFFF"/>
                </a:solidFill>
              </a:rPr>
              <a:t>Dan </a:t>
            </a:r>
            <a:r>
              <a:rPr lang="en-US" sz="1400" kern="1200" dirty="0" err="1">
                <a:solidFill>
                  <a:srgbClr val="FFFFFF"/>
                </a:solidFill>
              </a:rPr>
              <a:t>Ariely</a:t>
            </a:r>
            <a:r>
              <a:rPr lang="en-US" sz="1400" kern="1200" dirty="0">
                <a:solidFill>
                  <a:srgbClr val="FFFFFF"/>
                </a:solidFill>
              </a:rPr>
              <a:t> 17 mins (2.20 to 11 mins) </a:t>
            </a:r>
            <a:br>
              <a:rPr lang="en-US" sz="1400" kern="1200" dirty="0">
                <a:solidFill>
                  <a:srgbClr val="FFFFFF"/>
                </a:solidFill>
                <a:hlinkClick r:id="rId3">
                  <a:extLst>
                    <a:ext uri="{A12FA001-AC4F-418D-AE19-62706E023703}">
                      <ahyp:hlinkClr xmlns:ahyp="http://schemas.microsoft.com/office/drawing/2018/hyperlinkcolor" val="tx"/>
                    </a:ext>
                  </a:extLst>
                </a:hlinkClick>
              </a:rPr>
            </a:br>
            <a:r>
              <a:rPr lang="en-US" sz="1400" kern="1200" dirty="0">
                <a:solidFill>
                  <a:srgbClr val="FFFFFF"/>
                </a:solidFill>
                <a:hlinkClick r:id="rId3">
                  <a:extLst>
                    <a:ext uri="{A12FA001-AC4F-418D-AE19-62706E023703}">
                      <ahyp:hlinkClr xmlns:ahyp="http://schemas.microsoft.com/office/drawing/2018/hyperlinkcolor" val="tx"/>
                    </a:ext>
                  </a:extLst>
                </a:hlinkClick>
              </a:rPr>
              <a:t>http://www.ted.com/talks/dan_ariely_asks_are_we_in_control_of_our_own_decisions</a:t>
            </a:r>
            <a:br>
              <a:rPr lang="en-US" sz="1400" kern="1200" dirty="0">
                <a:solidFill>
                  <a:srgbClr val="FFFFFF"/>
                </a:solidFill>
              </a:rPr>
            </a:br>
            <a:endParaRPr lang="en-US" sz="1400" kern="1200" dirty="0">
              <a:solidFill>
                <a:srgbClr val="FFFFFF"/>
              </a:solidFill>
            </a:endParaRPr>
          </a:p>
        </p:txBody>
      </p:sp>
      <p:pic>
        <p:nvPicPr>
          <p:cNvPr id="6" name="Picture 5">
            <a:extLst>
              <a:ext uri="{FF2B5EF4-FFF2-40B4-BE49-F238E27FC236}">
                <a16:creationId xmlns:a16="http://schemas.microsoft.com/office/drawing/2014/main" id="{22B371ED-85B7-4AE3-A6AF-1FA867600285}"/>
              </a:ext>
            </a:extLst>
          </p:cNvPr>
          <p:cNvPicPr>
            <a:picLocks noChangeAspect="1"/>
          </p:cNvPicPr>
          <p:nvPr/>
        </p:nvPicPr>
        <p:blipFill>
          <a:blip r:embed="rId4"/>
          <a:stretch>
            <a:fillRect/>
          </a:stretch>
        </p:blipFill>
        <p:spPr>
          <a:xfrm>
            <a:off x="1723781" y="307731"/>
            <a:ext cx="2648434" cy="3997637"/>
          </a:xfrm>
          <a:prstGeom prst="rect">
            <a:avLst/>
          </a:prstGeom>
        </p:spPr>
      </p:pic>
      <p:pic>
        <p:nvPicPr>
          <p:cNvPr id="113666" name="Picture 2" descr="http://img.tedcdn.com/r/images.ted.com/images/ted/78167_254x191.jpg?"/>
          <p:cNvPicPr>
            <a:picLocks noChangeAspect="1" noChangeArrowheads="1"/>
          </p:cNvPicPr>
          <p:nvPr/>
        </p:nvPicPr>
        <p:blipFill rotWithShape="1">
          <a:blip r:embed="rId5">
            <a:extLst>
              <a:ext uri="{28A0092B-C50C-407E-A947-70E740481C1C}">
                <a14:useLocalDpi xmlns:a14="http://schemas.microsoft.com/office/drawing/2010/main" val="0"/>
              </a:ext>
            </a:extLst>
          </a:blip>
          <a:srcRect t="2226" r="1" b="8509"/>
          <a:stretch/>
        </p:blipFill>
        <p:spPr bwMode="auto">
          <a:xfrm>
            <a:off x="6416043" y="475404"/>
            <a:ext cx="5455917" cy="3662291"/>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Date Placeholder 2"/>
          <p:cNvSpPr>
            <a:spLocks noGrp="1"/>
          </p:cNvSpPr>
          <p:nvPr>
            <p:ph type="dt" sz="half" idx="10"/>
          </p:nvPr>
        </p:nvSpPr>
        <p:spPr>
          <a:xfrm>
            <a:off x="838200" y="6522430"/>
            <a:ext cx="2743200" cy="347472"/>
          </a:xfrm>
        </p:spPr>
        <p:txBody>
          <a:bodyPr vert="horz" lIns="91440" tIns="45720" rIns="91440" bIns="45720" rtlCol="0" anchor="ctr">
            <a:normAutofit/>
          </a:bodyPr>
          <a:lstStyle/>
          <a:p>
            <a:pPr marL="0" marR="0" lvl="0" indent="0" algn="l" defTabSz="914400" rtl="0" eaLnBrk="1" fontAlgn="base" latinLnBrk="0" hangingPunct="1">
              <a:lnSpc>
                <a:spcPct val="100000"/>
              </a:lnSpc>
              <a:spcBef>
                <a:spcPct val="0"/>
              </a:spcBef>
              <a:spcAft>
                <a:spcPts val="600"/>
              </a:spcAft>
              <a:buClrTx/>
              <a:buSzTx/>
              <a:buFontTx/>
              <a:buNone/>
              <a:tabLst/>
              <a:defRPr/>
            </a:pPr>
            <a:fld id="{F31FE851-C795-46F1-AF16-6F3750F79255}" type="datetime1">
              <a:rPr kumimoji="0" lang="en-US" altLang="en-US" sz="1200" b="0" i="0" u="none" strike="noStrike" kern="1200" cap="none" spc="0" normalizeH="0" baseline="0" noProof="0">
                <a:ln>
                  <a:noFill/>
                </a:ln>
                <a:solidFill>
                  <a:srgbClr val="898989"/>
                </a:solidFill>
                <a:effectLst/>
                <a:uLnTx/>
                <a:uFillTx/>
                <a:latin typeface="Calibri"/>
                <a:ea typeface="SimSun"/>
                <a:cs typeface="+mn-cs"/>
              </a:rPr>
              <a:pPr marL="0" marR="0" lvl="0" indent="0" algn="l" defTabSz="914400" rtl="0" eaLnBrk="1" fontAlgn="base" latinLnBrk="0" hangingPunct="1">
                <a:lnSpc>
                  <a:spcPct val="100000"/>
                </a:lnSpc>
                <a:spcBef>
                  <a:spcPct val="0"/>
                </a:spcBef>
                <a:spcAft>
                  <a:spcPts val="600"/>
                </a:spcAft>
                <a:buClrTx/>
                <a:buSzTx/>
                <a:buFontTx/>
                <a:buNone/>
                <a:tabLst/>
                <a:defRPr/>
              </a:pPr>
              <a:t>10/17/2019</a:t>
            </a:fld>
            <a:endParaRPr kumimoji="0" lang="en-US" sz="1200" b="0" i="0" u="none" strike="noStrike" kern="1200" cap="none" spc="0" normalizeH="0" baseline="0" noProof="0">
              <a:ln>
                <a:noFill/>
              </a:ln>
              <a:solidFill>
                <a:srgbClr val="898989"/>
              </a:solidFill>
              <a:effectLst/>
              <a:uLnTx/>
              <a:uFillTx/>
              <a:latin typeface="Calibri"/>
              <a:ea typeface="SimSun"/>
              <a:cs typeface="+mn-cs"/>
            </a:endParaRPr>
          </a:p>
        </p:txBody>
      </p:sp>
      <p:sp>
        <p:nvSpPr>
          <p:cNvPr id="4" name="Footer Placeholder 3"/>
          <p:cNvSpPr>
            <a:spLocks noGrp="1"/>
          </p:cNvSpPr>
          <p:nvPr>
            <p:ph type="ftr" sz="quarter" idx="11"/>
          </p:nvPr>
        </p:nvSpPr>
        <p:spPr>
          <a:xfrm>
            <a:off x="4038600" y="6522430"/>
            <a:ext cx="4114800" cy="347472"/>
          </a:xfrm>
        </p:spPr>
        <p:txBody>
          <a:bodyPr vert="horz" lIns="91440" tIns="45720" rIns="91440" bIns="45720" rtlCol="0" anchor="ctr">
            <a:normAutofit/>
          </a:bodyPr>
          <a:lstStyle/>
          <a:p>
            <a:pPr marL="0" marR="0" lvl="0" indent="0" algn="ctr" defTabSz="914400" rtl="0" eaLnBrk="1" fontAlgn="base" latinLnBrk="0" hangingPunct="1">
              <a:lnSpc>
                <a:spcPct val="100000"/>
              </a:lnSpc>
              <a:spcBef>
                <a:spcPct val="0"/>
              </a:spcBef>
              <a:spcAft>
                <a:spcPts val="600"/>
              </a:spcAft>
              <a:buClrTx/>
              <a:buSzTx/>
              <a:buFontTx/>
              <a:buNone/>
              <a:tabLst/>
              <a:defRPr/>
            </a:pPr>
            <a:endParaRPr kumimoji="0" lang="en-US" sz="1200" b="0" i="0" u="none" strike="noStrike" kern="1200" cap="none" spc="0" normalizeH="0" baseline="0" noProof="0" dirty="0">
              <a:ln>
                <a:noFill/>
              </a:ln>
              <a:solidFill>
                <a:srgbClr val="898989"/>
              </a:solidFill>
              <a:effectLst/>
              <a:uLnTx/>
              <a:uFillTx/>
              <a:latin typeface="Calibri"/>
              <a:ea typeface="SimSun"/>
              <a:cs typeface="+mn-cs"/>
            </a:endParaRPr>
          </a:p>
        </p:txBody>
      </p:sp>
    </p:spTree>
    <p:extLst>
      <p:ext uri="{BB962C8B-B14F-4D97-AF65-F5344CB8AC3E}">
        <p14:creationId xmlns:p14="http://schemas.microsoft.com/office/powerpoint/2010/main" val="21573278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7E97A0-932B-4AF4-92F1-4C9C3F8881F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There is no single approach or answer.</a:t>
            </a:r>
          </a:p>
        </p:txBody>
      </p:sp>
      <p:pic>
        <p:nvPicPr>
          <p:cNvPr id="4" name="Picture 3">
            <a:extLst>
              <a:ext uri="{FF2B5EF4-FFF2-40B4-BE49-F238E27FC236}">
                <a16:creationId xmlns:a16="http://schemas.microsoft.com/office/drawing/2014/main" id="{694F519D-2F09-4DE2-9559-112D735FD10E}"/>
              </a:ext>
            </a:extLst>
          </p:cNvPr>
          <p:cNvPicPr>
            <a:picLocks noChangeAspect="1"/>
          </p:cNvPicPr>
          <p:nvPr/>
        </p:nvPicPr>
        <p:blipFill>
          <a:blip r:embed="rId2"/>
          <a:stretch>
            <a:fillRect/>
          </a:stretch>
        </p:blipFill>
        <p:spPr>
          <a:xfrm>
            <a:off x="1130803" y="1675227"/>
            <a:ext cx="9930393" cy="4394199"/>
          </a:xfrm>
          <a:prstGeom prst="rect">
            <a:avLst/>
          </a:prstGeom>
        </p:spPr>
      </p:pic>
      <p:sp>
        <p:nvSpPr>
          <p:cNvPr id="3" name="Footer Placeholder 2">
            <a:extLst>
              <a:ext uri="{FF2B5EF4-FFF2-40B4-BE49-F238E27FC236}">
                <a16:creationId xmlns:a16="http://schemas.microsoft.com/office/drawing/2014/main" id="{898013EF-A275-412E-88B5-6670AD80B6C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47374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4DD04E-0BF7-4185-BB84-CDB4F4EE4C0B}"/>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6835C94-917A-4D46-85B8-B1F58EBCA09E}"/>
              </a:ext>
            </a:extLst>
          </p:cNvPr>
          <p:cNvSpPr>
            <a:spLocks noGrp="1"/>
          </p:cNvSpPr>
          <p:nvPr>
            <p:ph type="title"/>
          </p:nvPr>
        </p:nvSpPr>
        <p:spPr>
          <a:xfrm>
            <a:off x="203199" y="136525"/>
            <a:ext cx="7123290" cy="1512712"/>
          </a:xfrm>
          <a:prstGeom prst="ellipse">
            <a:avLst/>
          </a:prstGeom>
          <a:solidFill>
            <a:srgbClr val="231815"/>
          </a:solidFill>
          <a:ln w="174625" cmpd="thinThick">
            <a:solidFill>
              <a:srgbClr val="231815"/>
            </a:solidFill>
          </a:ln>
        </p:spPr>
        <p:txBody>
          <a:bodyPr vert="horz" lIns="91440" tIns="45720" rIns="91440" bIns="45720" rtlCol="0" anchor="ctr">
            <a:normAutofit/>
          </a:bodyPr>
          <a:lstStyle/>
          <a:p>
            <a:pPr algn="ctr"/>
            <a:r>
              <a:rPr lang="en-US" sz="1800" dirty="0">
                <a:solidFill>
                  <a:srgbClr val="FFFFFF"/>
                </a:solidFill>
                <a:hlinkClick r:id="rId4"/>
              </a:rPr>
              <a:t>https://youtu.be/N7oz366X0-8</a:t>
            </a:r>
            <a:r>
              <a:rPr lang="en-US" sz="1800" dirty="0">
                <a:solidFill>
                  <a:srgbClr val="FFFFFF"/>
                </a:solidFill>
              </a:rPr>
              <a:t>   </a:t>
            </a:r>
            <a:r>
              <a:rPr lang="en-US" sz="1200" dirty="0">
                <a:solidFill>
                  <a:srgbClr val="FFFFFF"/>
                </a:solidFill>
              </a:rPr>
              <a:t>(8.37 mins)</a:t>
            </a:r>
          </a:p>
        </p:txBody>
      </p:sp>
      <p:sp>
        <p:nvSpPr>
          <p:cNvPr id="4" name="Footer Placeholder 3">
            <a:extLst>
              <a:ext uri="{FF2B5EF4-FFF2-40B4-BE49-F238E27FC236}">
                <a16:creationId xmlns:a16="http://schemas.microsoft.com/office/drawing/2014/main" id="{767C70F9-21BE-4052-91FF-E9F9AB7CCBD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1321437"/>
      </p:ext>
    </p:extLst>
  </p:cSld>
  <p:clrMapOvr>
    <a:overrideClrMapping bg1="dk1" tx1="lt1" bg2="dk2" tx2="lt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313" y="6042991"/>
            <a:ext cx="3941280" cy="815009"/>
          </a:xfrm>
        </p:spPr>
        <p:txBody>
          <a:bodyPr>
            <a:normAutofit/>
          </a:bodyPr>
          <a:lstStyle/>
          <a:p>
            <a:r>
              <a:rPr lang="en-GB" sz="800" dirty="0">
                <a:hlinkClick r:id="rId3"/>
              </a:rPr>
              <a:t>https://hbr.org/2007/11/a-leaders-framework-for-decision-making</a:t>
            </a:r>
            <a:endParaRPr lang="en-GB" sz="800" dirty="0"/>
          </a:p>
        </p:txBody>
      </p:sp>
      <p:pic>
        <p:nvPicPr>
          <p:cNvPr id="1026" name="Picture 2" descr="https://hbr.org/resources/images/article_assets/hbr/0711/R0711C_A.gif"/>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325593" y="364168"/>
            <a:ext cx="6972300" cy="618568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84313" y="364168"/>
            <a:ext cx="3941280" cy="59400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Understanding Complexity</a:t>
            </a:r>
            <a:endPar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Cynefin</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pronounced </a:t>
            </a:r>
            <a:r>
              <a:rPr kumimoji="0" lang="en-GB" sz="2000" b="0" i="0" u="none" strike="noStrike" kern="1200" cap="none" spc="0" normalizeH="0" baseline="0" noProof="0" dirty="0" err="1">
                <a:ln>
                  <a:noFill/>
                </a:ln>
                <a:solidFill>
                  <a:prstClr val="black"/>
                </a:solidFill>
                <a:effectLst/>
                <a:uLnTx/>
                <a:uFillTx/>
                <a:latin typeface="Calibri" panose="020F0502020204030204"/>
                <a:ea typeface="+mn-ea"/>
                <a:cs typeface="+mn-cs"/>
              </a:rPr>
              <a:t>ku</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000" b="0" i="1" u="none" strike="noStrike" kern="1200" cap="none" spc="0" normalizeH="0" baseline="0" noProof="0" dirty="0" err="1">
                <a:ln>
                  <a:noFill/>
                </a:ln>
                <a:solidFill>
                  <a:prstClr val="black"/>
                </a:solidFill>
                <a:effectLst/>
                <a:uLnTx/>
                <a:uFillTx/>
                <a:latin typeface="Calibri" panose="020F0502020204030204"/>
                <a:ea typeface="+mn-ea"/>
                <a:cs typeface="+mn-cs"/>
              </a:rPr>
              <a:t>nev</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 is a Welsh word that signifies the multiple factors in our environment and our experience that influence us in ways we can never </a:t>
            </a:r>
            <a:r>
              <a:rPr kumimoji="0" lang="en-GB" sz="2000" b="0" i="0" u="none" strike="noStrike" kern="1200" cap="none" spc="0" normalizeH="0" baseline="0" noProof="0">
                <a:ln>
                  <a:noFill/>
                </a:ln>
                <a:solidFill>
                  <a:prstClr val="black"/>
                </a:solidFill>
                <a:effectLst/>
                <a:uLnTx/>
                <a:uFillTx/>
                <a:latin typeface="Calibri" panose="020F0502020204030204"/>
                <a:ea typeface="+mn-ea"/>
                <a:cs typeface="+mn-cs"/>
              </a:rPr>
              <a:t>understand. </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Using this approach, leaders learn to define the framework with examples from their own organisation’s history and scenarios of its possible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enhances communication and helps executives rapidly understand the context in which they are operating.</a:t>
            </a: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06274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Rectangle 307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sp>
        <p:nvSpPr>
          <p:cNvPr id="3077" name="Rectangle 72">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8" name="Rectangle 74">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Related image">
            <a:extLst>
              <a:ext uri="{FF2B5EF4-FFF2-40B4-BE49-F238E27FC236}">
                <a16:creationId xmlns:a16="http://schemas.microsoft.com/office/drawing/2014/main" id="{E4B88507-48A6-414E-AFB0-3126AAECAA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92185" y="643467"/>
            <a:ext cx="700763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473011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E61F9-7426-4FB6-A8CE-13470EF8ADD7}"/>
              </a:ext>
            </a:extLst>
          </p:cNvPr>
          <p:cNvSpPr>
            <a:spLocks noGrp="1"/>
          </p:cNvSpPr>
          <p:nvPr>
            <p:ph type="title"/>
          </p:nvPr>
        </p:nvSpPr>
        <p:spPr>
          <a:xfrm>
            <a:off x="1024128" y="239155"/>
            <a:ext cx="9072372" cy="1845677"/>
          </a:xfrm>
        </p:spPr>
        <p:txBody>
          <a:bodyPr>
            <a:normAutofit/>
          </a:bodyPr>
          <a:lstStyle/>
          <a:p>
            <a:r>
              <a:rPr lang="en-GB" sz="1800" dirty="0"/>
              <a:t>The idea of the </a:t>
            </a:r>
            <a:r>
              <a:rPr lang="en-GB" sz="1800" dirty="0" err="1"/>
              <a:t>Cynefin</a:t>
            </a:r>
            <a:r>
              <a:rPr lang="en-GB" sz="1800" dirty="0"/>
              <a:t> framework is that it offers decision-makers a "sense of place" from which to view their perceptions. </a:t>
            </a:r>
            <a:r>
              <a:rPr lang="en-GB" sz="1800" i="1" dirty="0" err="1"/>
              <a:t>Cynefin</a:t>
            </a:r>
            <a:r>
              <a:rPr lang="en-GB" sz="1800" dirty="0"/>
              <a:t> is a Welsh word meaning </a:t>
            </a:r>
            <a:r>
              <a:rPr lang="en-GB" sz="1800" i="1" dirty="0"/>
              <a:t>habitat</a:t>
            </a:r>
            <a:r>
              <a:rPr lang="en-GB" sz="1800" dirty="0"/>
              <a:t>, </a:t>
            </a:r>
            <a:r>
              <a:rPr lang="en-GB" sz="1800" i="1" dirty="0"/>
              <a:t>haunt</a:t>
            </a:r>
            <a:r>
              <a:rPr lang="en-GB" sz="1800" dirty="0"/>
              <a:t>, </a:t>
            </a:r>
            <a:r>
              <a:rPr lang="en-GB" sz="1800" i="1" dirty="0"/>
              <a:t>acquainted</a:t>
            </a:r>
            <a:r>
              <a:rPr lang="en-GB" sz="1800" dirty="0"/>
              <a:t>, </a:t>
            </a:r>
            <a:r>
              <a:rPr lang="en-GB" sz="1800" i="1" dirty="0"/>
              <a:t>familiar</a:t>
            </a:r>
            <a:r>
              <a:rPr lang="en-GB" sz="1800" dirty="0"/>
              <a:t>. Snowden uses the term to refer to the idea that we all have connections, such as tribal, religious and geographical, of which we may not be aware. </a:t>
            </a:r>
            <a:br>
              <a:rPr lang="en-GB" sz="1800" dirty="0"/>
            </a:br>
            <a:r>
              <a:rPr lang="en-GB" sz="1800" dirty="0"/>
              <a:t>It has been compared to the </a:t>
            </a:r>
            <a:r>
              <a:rPr lang="en-GB" sz="1800" dirty="0">
                <a:hlinkClick r:id="rId2" tooltip="Māori language"/>
              </a:rPr>
              <a:t>Maori</a:t>
            </a:r>
            <a:r>
              <a:rPr lang="en-GB" sz="1800" dirty="0"/>
              <a:t> word </a:t>
            </a:r>
            <a:r>
              <a:rPr lang="en-GB" sz="1800" i="1" dirty="0" err="1"/>
              <a:t>turangawaewae</a:t>
            </a:r>
            <a:r>
              <a:rPr lang="en-GB" sz="1800" dirty="0"/>
              <a:t>, meaning a place to stand.</a:t>
            </a:r>
            <a:br>
              <a:rPr lang="en-GB" sz="1800" dirty="0"/>
            </a:br>
            <a:r>
              <a:rPr lang="en-GB" sz="1800" dirty="0">
                <a:hlinkClick r:id="rId3"/>
              </a:rPr>
              <a:t>https://youtu.be/N7oz366X0-8</a:t>
            </a:r>
            <a:r>
              <a:rPr lang="en-GB" sz="1800" dirty="0"/>
              <a:t>  8.37 mins</a:t>
            </a:r>
          </a:p>
        </p:txBody>
      </p:sp>
      <p:pic>
        <p:nvPicPr>
          <p:cNvPr id="2050" name="Picture 2" descr="https://upload.wikimedia.org/wikipedia/commons/thumb/f/f7/Cynefin_framework_by_Edwin_Stoop.jpg/1920px-Cynefin_framework_by_Edwin_Stoop.jpg">
            <a:extLst>
              <a:ext uri="{FF2B5EF4-FFF2-40B4-BE49-F238E27FC236}">
                <a16:creationId xmlns:a16="http://schemas.microsoft.com/office/drawing/2014/main" id="{3004E2B9-2F08-4057-AA0E-280C69710C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76946" y="2084832"/>
            <a:ext cx="11638107" cy="45340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upload.wikimedia.org/wikipedia/commons/thumb/7/76/Cynefin_framework%2C_February_2011_%282%29.jpeg/220px-Cynefin_framework%2C_February_2011_%282%29.jpeg">
            <a:extLst>
              <a:ext uri="{FF2B5EF4-FFF2-40B4-BE49-F238E27FC236}">
                <a16:creationId xmlns:a16="http://schemas.microsoft.com/office/drawing/2014/main" id="{CCD502D8-FBF4-4459-B9BD-5AE87271C3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60428" y="36958"/>
            <a:ext cx="2231571" cy="2180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206159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5" name="Picture 2" descr="https://toleranceforambiguity.files.wordpress.com/2012/10/agreement-certainty-ralph-stacey-appelo-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48312" y="0"/>
            <a:ext cx="6643688" cy="67765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240486" y="1778901"/>
            <a:ext cx="1662847" cy="1200329"/>
          </a:xfrm>
          <a:prstGeom prst="rect">
            <a:avLst/>
          </a:prstGeom>
          <a:solidFill>
            <a:schemeClr val="accent4">
              <a:lumMod val="40000"/>
              <a:lumOff val="6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Probe, sense, respond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[See what works]</a:t>
            </a:r>
          </a:p>
        </p:txBody>
      </p:sp>
      <p:sp>
        <p:nvSpPr>
          <p:cNvPr id="7" name="TextBox 6"/>
          <p:cNvSpPr txBox="1"/>
          <p:nvPr/>
        </p:nvSpPr>
        <p:spPr>
          <a:xfrm>
            <a:off x="6283098" y="5390904"/>
            <a:ext cx="2465614" cy="523220"/>
          </a:xfrm>
          <a:prstGeom prst="rect">
            <a:avLst/>
          </a:prstGeom>
          <a:solidFill>
            <a:schemeClr val="accent4">
              <a:lumMod val="40000"/>
              <a:lumOff val="6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Sense, categorise, respond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[SOPs]</a:t>
            </a:r>
          </a:p>
        </p:txBody>
      </p:sp>
      <p:sp>
        <p:nvSpPr>
          <p:cNvPr id="8" name="TextBox 7">
            <a:extLst>
              <a:ext uri="{FF2B5EF4-FFF2-40B4-BE49-F238E27FC236}">
                <a16:creationId xmlns:a16="http://schemas.microsoft.com/office/drawing/2014/main" id="{7B0B29E5-97F4-4973-9D98-BE2F091016C6}"/>
              </a:ext>
            </a:extLst>
          </p:cNvPr>
          <p:cNvSpPr txBox="1"/>
          <p:nvPr/>
        </p:nvSpPr>
        <p:spPr>
          <a:xfrm>
            <a:off x="7910512" y="3594600"/>
            <a:ext cx="1676400" cy="923330"/>
          </a:xfrm>
          <a:prstGeom prst="rect">
            <a:avLst/>
          </a:prstGeom>
          <a:solidFill>
            <a:schemeClr val="accent4">
              <a:lumMod val="40000"/>
              <a:lumOff val="6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Sense, analyse,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respond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[SMEs]</a:t>
            </a:r>
          </a:p>
        </p:txBody>
      </p:sp>
      <p:pic>
        <p:nvPicPr>
          <p:cNvPr id="3" name="Picture 2">
            <a:extLst>
              <a:ext uri="{FF2B5EF4-FFF2-40B4-BE49-F238E27FC236}">
                <a16:creationId xmlns:a16="http://schemas.microsoft.com/office/drawing/2014/main" id="{3A0A5B9F-5FF4-41CC-A494-BE03E24D52FE}"/>
              </a:ext>
            </a:extLst>
          </p:cNvPr>
          <p:cNvPicPr>
            <a:picLocks noChangeAspect="1"/>
          </p:cNvPicPr>
          <p:nvPr/>
        </p:nvPicPr>
        <p:blipFill>
          <a:blip r:embed="rId3"/>
          <a:stretch>
            <a:fillRect/>
          </a:stretch>
        </p:blipFill>
        <p:spPr>
          <a:xfrm>
            <a:off x="207114" y="862881"/>
            <a:ext cx="5247309" cy="5132237"/>
          </a:xfrm>
          <a:prstGeom prst="rect">
            <a:avLst/>
          </a:prstGeom>
        </p:spPr>
      </p:pic>
      <p:sp>
        <p:nvSpPr>
          <p:cNvPr id="10" name="TextBox 9">
            <a:extLst>
              <a:ext uri="{FF2B5EF4-FFF2-40B4-BE49-F238E27FC236}">
                <a16:creationId xmlns:a16="http://schemas.microsoft.com/office/drawing/2014/main" id="{D54EB1B0-BF1C-4678-845B-CD55C8B81C26}"/>
              </a:ext>
            </a:extLst>
          </p:cNvPr>
          <p:cNvSpPr txBox="1"/>
          <p:nvPr/>
        </p:nvSpPr>
        <p:spPr>
          <a:xfrm>
            <a:off x="10228150" y="1132570"/>
            <a:ext cx="1662847" cy="1200329"/>
          </a:xfrm>
          <a:prstGeom prst="rect">
            <a:avLst/>
          </a:prstGeom>
          <a:solidFill>
            <a:schemeClr val="accent4">
              <a:lumMod val="40000"/>
              <a:lumOff val="6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Act, sense, respond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 wrong answer]</a:t>
            </a:r>
          </a:p>
        </p:txBody>
      </p:sp>
    </p:spTree>
    <p:extLst>
      <p:ext uri="{BB962C8B-B14F-4D97-AF65-F5344CB8AC3E}">
        <p14:creationId xmlns:p14="http://schemas.microsoft.com/office/powerpoint/2010/main" val="258107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E5A02-0C63-4E08-BD63-EC314CCFD31E}"/>
              </a:ext>
            </a:extLst>
          </p:cNvPr>
          <p:cNvSpPr>
            <a:spLocks noGrp="1"/>
          </p:cNvSpPr>
          <p:nvPr>
            <p:ph type="title"/>
          </p:nvPr>
        </p:nvSpPr>
        <p:spPr>
          <a:xfrm>
            <a:off x="527538" y="4756637"/>
            <a:ext cx="11139854" cy="1793632"/>
          </a:xfrm>
        </p:spPr>
        <p:txBody>
          <a:bodyPr vert="horz" lIns="91440" tIns="45720" rIns="91440" bIns="45720" rtlCol="0" anchor="b">
            <a:normAutofit/>
          </a:bodyPr>
          <a:lstStyle/>
          <a:p>
            <a:pPr algn="ctr"/>
            <a:r>
              <a:rPr lang="en-US" sz="5400" dirty="0">
                <a:solidFill>
                  <a:srgbClr val="FFFFFF"/>
                </a:solidFill>
              </a:rPr>
              <a:t>Skin in the Game</a:t>
            </a:r>
            <a:br>
              <a:rPr lang="en-US" sz="5400" dirty="0">
                <a:solidFill>
                  <a:srgbClr val="FFFFFF"/>
                </a:solidFill>
              </a:rPr>
            </a:br>
            <a:r>
              <a:rPr lang="en-GB" sz="2800" dirty="0">
                <a:solidFill>
                  <a:schemeClr val="bg1"/>
                </a:solidFill>
              </a:rPr>
              <a:t>To </a:t>
            </a:r>
            <a:r>
              <a:rPr lang="en-GB" sz="2800" b="1" dirty="0">
                <a:solidFill>
                  <a:schemeClr val="bg1"/>
                </a:solidFill>
              </a:rPr>
              <a:t>have</a:t>
            </a:r>
            <a:r>
              <a:rPr lang="en-GB" sz="2800" dirty="0">
                <a:solidFill>
                  <a:schemeClr val="bg1"/>
                </a:solidFill>
              </a:rPr>
              <a:t> "</a:t>
            </a:r>
            <a:r>
              <a:rPr lang="en-GB" sz="2800" b="1" dirty="0">
                <a:solidFill>
                  <a:schemeClr val="bg1"/>
                </a:solidFill>
              </a:rPr>
              <a:t>skin in the game</a:t>
            </a:r>
            <a:r>
              <a:rPr lang="en-GB" sz="2800" dirty="0">
                <a:solidFill>
                  <a:schemeClr val="bg1"/>
                </a:solidFill>
              </a:rPr>
              <a:t>" is to </a:t>
            </a:r>
            <a:r>
              <a:rPr lang="en-GB" sz="2800" b="1" dirty="0">
                <a:solidFill>
                  <a:schemeClr val="bg1"/>
                </a:solidFill>
              </a:rPr>
              <a:t>have</a:t>
            </a:r>
            <a:r>
              <a:rPr lang="en-GB" sz="2800" dirty="0">
                <a:solidFill>
                  <a:schemeClr val="bg1"/>
                </a:solidFill>
              </a:rPr>
              <a:t> incurred risk (monetary or otherwise) by being involved in achieving a goal.</a:t>
            </a:r>
            <a:endParaRPr lang="en-US" sz="2800" dirty="0">
              <a:solidFill>
                <a:schemeClr val="bg1"/>
              </a:solidFill>
            </a:endParaRPr>
          </a:p>
        </p:txBody>
      </p:sp>
      <p:pic>
        <p:nvPicPr>
          <p:cNvPr id="4" name="Picture 3">
            <a:extLst>
              <a:ext uri="{FF2B5EF4-FFF2-40B4-BE49-F238E27FC236}">
                <a16:creationId xmlns:a16="http://schemas.microsoft.com/office/drawing/2014/main" id="{22569FC9-23F2-4FAE-AA9A-625CC7DFCA9A}"/>
              </a:ext>
            </a:extLst>
          </p:cNvPr>
          <p:cNvPicPr>
            <a:picLocks noChangeAspect="1"/>
          </p:cNvPicPr>
          <p:nvPr/>
        </p:nvPicPr>
        <p:blipFill>
          <a:blip r:embed="rId2"/>
          <a:stretch>
            <a:fillRect/>
          </a:stretch>
        </p:blipFill>
        <p:spPr>
          <a:xfrm>
            <a:off x="1743769" y="307731"/>
            <a:ext cx="2608458" cy="3997637"/>
          </a:xfrm>
          <a:prstGeom prst="rect">
            <a:avLst/>
          </a:prstGeom>
        </p:spPr>
      </p:pic>
      <p:pic>
        <p:nvPicPr>
          <p:cNvPr id="5" name="Picture 4">
            <a:extLst>
              <a:ext uri="{FF2B5EF4-FFF2-40B4-BE49-F238E27FC236}">
                <a16:creationId xmlns:a16="http://schemas.microsoft.com/office/drawing/2014/main" id="{D8513EA8-87DA-4FA2-B9BB-0D235D24933F}"/>
              </a:ext>
            </a:extLst>
          </p:cNvPr>
          <p:cNvPicPr>
            <a:picLocks noChangeAspect="1"/>
          </p:cNvPicPr>
          <p:nvPr/>
        </p:nvPicPr>
        <p:blipFill>
          <a:blip r:embed="rId3"/>
          <a:stretch>
            <a:fillRect/>
          </a:stretch>
        </p:blipFill>
        <p:spPr>
          <a:xfrm>
            <a:off x="7679867" y="307731"/>
            <a:ext cx="2928269" cy="3997637"/>
          </a:xfrm>
          <a:prstGeom prst="rect">
            <a:avLst/>
          </a:prstGeom>
        </p:spPr>
      </p:pic>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555F211B-57DC-4042-A41F-98E247E9A11D}"/>
              </a:ext>
            </a:extLst>
          </p:cNvPr>
          <p:cNvSpPr>
            <a:spLocks noGrp="1"/>
          </p:cNvSpPr>
          <p:nvPr>
            <p:ph type="ftr" sz="quarter" idx="11"/>
          </p:nvPr>
        </p:nvSpPr>
        <p:spPr>
          <a:xfrm>
            <a:off x="4038600" y="6522430"/>
            <a:ext cx="4114800" cy="347472"/>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Jim Sinnott (C) Artemis</a:t>
            </a:r>
          </a:p>
        </p:txBody>
      </p:sp>
    </p:spTree>
    <p:extLst>
      <p:ext uri="{BB962C8B-B14F-4D97-AF65-F5344CB8AC3E}">
        <p14:creationId xmlns:p14="http://schemas.microsoft.com/office/powerpoint/2010/main" val="143686168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96B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24CAC2-4FAE-439E-BEF0-6A3EB8B3BD4F}"/>
              </a:ext>
            </a:extLst>
          </p:cNvPr>
          <p:cNvSpPr>
            <a:spLocks noGrp="1"/>
          </p:cNvSpPr>
          <p:nvPr>
            <p:ph type="title"/>
          </p:nvPr>
        </p:nvSpPr>
        <p:spPr>
          <a:xfrm>
            <a:off x="634276" y="406401"/>
            <a:ext cx="4208656" cy="5949949"/>
          </a:xfrm>
        </p:spPr>
        <p:txBody>
          <a:bodyPr vert="horz" lIns="91440" tIns="45720" rIns="91440" bIns="45720" rtlCol="0" anchor="b">
            <a:normAutofit fontScale="90000"/>
          </a:bodyPr>
          <a:lstStyle/>
          <a:p>
            <a:pPr algn="r"/>
            <a:r>
              <a:rPr lang="en-US" sz="5400" kern="1200" dirty="0">
                <a:solidFill>
                  <a:srgbClr val="FFFFFF"/>
                </a:solidFill>
                <a:latin typeface="+mj-lt"/>
                <a:ea typeface="+mj-ea"/>
                <a:cs typeface="+mj-cs"/>
              </a:rPr>
              <a:t>So, you're not logical.  </a:t>
            </a:r>
            <a:br>
              <a:rPr lang="en-US" sz="5400" kern="1200" dirty="0">
                <a:solidFill>
                  <a:srgbClr val="FFFFFF"/>
                </a:solidFill>
                <a:latin typeface="+mj-lt"/>
                <a:ea typeface="+mj-ea"/>
                <a:cs typeface="+mj-cs"/>
              </a:rPr>
            </a:br>
            <a:r>
              <a:rPr lang="en-US" sz="5400" kern="1200" dirty="0">
                <a:solidFill>
                  <a:srgbClr val="FFFFFF"/>
                </a:solidFill>
                <a:latin typeface="+mj-lt"/>
                <a:ea typeface="+mj-ea"/>
                <a:cs typeface="+mj-cs"/>
              </a:rPr>
              <a:t>Can’t see what is happening…</a:t>
            </a:r>
            <a:br>
              <a:rPr lang="en-US" sz="5400" kern="1200" dirty="0">
                <a:solidFill>
                  <a:srgbClr val="FFFFFF"/>
                </a:solidFill>
                <a:latin typeface="+mj-lt"/>
                <a:ea typeface="+mj-ea"/>
                <a:cs typeface="+mj-cs"/>
              </a:rPr>
            </a:br>
            <a:br>
              <a:rPr lang="en-US" sz="5400" kern="1200" dirty="0">
                <a:solidFill>
                  <a:srgbClr val="FFFFFF"/>
                </a:solidFill>
                <a:latin typeface="+mj-lt"/>
                <a:ea typeface="+mj-ea"/>
                <a:cs typeface="+mj-cs"/>
              </a:rPr>
            </a:br>
            <a:r>
              <a:rPr lang="en-US" sz="5400" kern="1200" dirty="0">
                <a:solidFill>
                  <a:srgbClr val="FFFFFF"/>
                </a:solidFill>
                <a:latin typeface="+mj-lt"/>
                <a:ea typeface="+mj-ea"/>
                <a:cs typeface="+mj-cs"/>
              </a:rPr>
              <a:t>How do </a:t>
            </a:r>
            <a:r>
              <a:rPr lang="en-US" sz="5400" b="1" i="1" kern="1200" dirty="0">
                <a:solidFill>
                  <a:srgbClr val="FFFFFF"/>
                </a:solidFill>
                <a:latin typeface="+mj-lt"/>
                <a:ea typeface="+mj-ea"/>
                <a:cs typeface="+mj-cs"/>
              </a:rPr>
              <a:t>you</a:t>
            </a:r>
            <a:r>
              <a:rPr lang="en-US" sz="5400" kern="1200" dirty="0">
                <a:solidFill>
                  <a:srgbClr val="FFFFFF"/>
                </a:solidFill>
                <a:latin typeface="+mj-lt"/>
                <a:ea typeface="+mj-ea"/>
                <a:cs typeface="+mj-cs"/>
              </a:rPr>
              <a:t> make decisions???</a:t>
            </a:r>
          </a:p>
        </p:txBody>
      </p:sp>
      <p:cxnSp>
        <p:nvCxnSpPr>
          <p:cNvPr id="17" name="Straight Connector 16">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1726D2C-7B99-4B9E-89D9-AF7D46BDC2A5}"/>
              </a:ext>
            </a:extLst>
          </p:cNvPr>
          <p:cNvPicPr>
            <a:picLocks noGrp="1" noChangeAspect="1"/>
          </p:cNvPicPr>
          <p:nvPr>
            <p:ph idx="1"/>
          </p:nvPr>
        </p:nvPicPr>
        <p:blipFill rotWithShape="1">
          <a:blip r:embed="rId2"/>
          <a:srcRect t="10350" r="-1" b="-1"/>
          <a:stretch/>
        </p:blipFill>
        <p:spPr>
          <a:xfrm>
            <a:off x="6375477" y="640080"/>
            <a:ext cx="4900516" cy="5578816"/>
          </a:xfrm>
          <a:prstGeom prst="rect">
            <a:avLst/>
          </a:prstGeom>
        </p:spPr>
      </p:pic>
      <p:sp>
        <p:nvSpPr>
          <p:cNvPr id="4" name="Footer Placeholder 3">
            <a:extLst>
              <a:ext uri="{FF2B5EF4-FFF2-40B4-BE49-F238E27FC236}">
                <a16:creationId xmlns:a16="http://schemas.microsoft.com/office/drawing/2014/main" id="{14CDBD1B-8651-4112-A0B0-BF67B8F86C05}"/>
              </a:ext>
            </a:extLst>
          </p:cNvPr>
          <p:cNvSpPr>
            <a:spLocks noGrp="1"/>
          </p:cNvSpPr>
          <p:nvPr>
            <p:ph type="ftr" sz="quarter" idx="11"/>
          </p:nvPr>
        </p:nvSpPr>
        <p:spPr>
          <a:xfrm>
            <a:off x="6094362" y="6356350"/>
            <a:ext cx="4281671" cy="365125"/>
          </a:xfrm>
        </p:spPr>
        <p:txBody>
          <a:bodyPr vert="horz" lIns="91440" tIns="45720" rIns="91440" bIns="45720" rtlCol="0"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940119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7344" y="1065994"/>
            <a:ext cx="8689764" cy="1143000"/>
          </a:xfrm>
        </p:spPr>
        <p:txBody>
          <a:bodyPr/>
          <a:lstStyle/>
          <a:p>
            <a:r>
              <a:rPr lang="en-GB" dirty="0"/>
              <a:t>Creative    Choice    Rule Based    RPD</a:t>
            </a:r>
          </a:p>
        </p:txBody>
      </p:sp>
      <p:graphicFrame>
        <p:nvGraphicFramePr>
          <p:cNvPr id="5" name="Content Placeholder 4"/>
          <p:cNvGraphicFramePr>
            <a:graphicFrameLocks noGrp="1"/>
          </p:cNvGraphicFramePr>
          <p:nvPr>
            <p:ph idx="1"/>
          </p:nvPr>
        </p:nvGraphicFramePr>
        <p:xfrm>
          <a:off x="1979796" y="2361837"/>
          <a:ext cx="8229600" cy="3154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7696746" y="913543"/>
            <a:ext cx="2517018"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Safety At The Sharp End p. 58</a:t>
            </a:r>
          </a:p>
        </p:txBody>
      </p:sp>
      <p:sp>
        <p:nvSpPr>
          <p:cNvPr id="8" name="Rectangle 2"/>
          <p:cNvSpPr txBox="1">
            <a:spLocks noChangeArrowheads="1"/>
          </p:cNvSpPr>
          <p:nvPr/>
        </p:nvSpPr>
        <p:spPr bwMode="auto">
          <a:xfrm>
            <a:off x="1827344" y="0"/>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marL="914400" marR="0" lvl="0" indent="-914400" algn="ctr" defTabSz="914400" rtl="0" eaLnBrk="1" fontAlgn="base" latinLnBrk="0" hangingPunct="1">
              <a:lnSpc>
                <a:spcPct val="100000"/>
              </a:lnSpc>
              <a:spcBef>
                <a:spcPct val="0"/>
              </a:spcBef>
              <a:spcAft>
                <a:spcPct val="0"/>
              </a:spcAft>
              <a:buClrTx/>
              <a:buSzTx/>
              <a:buFontTx/>
              <a:buNone/>
              <a:tabLst/>
              <a:defRPr/>
            </a:pPr>
            <a:r>
              <a:rPr kumimoji="0" lang="en-US" altLang="zh-CN" sz="4000" b="1" i="0" u="none" strike="noStrike" kern="0" cap="none" spc="0" normalizeH="0" baseline="0" noProof="0" dirty="0">
                <a:ln>
                  <a:noFill/>
                </a:ln>
                <a:solidFill>
                  <a:prstClr val="black"/>
                </a:solidFill>
                <a:effectLst/>
                <a:uLnTx/>
                <a:uFillTx/>
                <a:latin typeface="Calibri Light" panose="020F0302020204030204"/>
                <a:ea typeface="宋体" panose="02010600030101010101" pitchFamily="2" charset="-122"/>
                <a:cs typeface="+mn-cs"/>
                <a:sym typeface="Calibri" pitchFamily="34" charset="0"/>
              </a:rPr>
              <a:t>Styles of Decision Making</a:t>
            </a:r>
          </a:p>
        </p:txBody>
      </p:sp>
      <p:sp>
        <p:nvSpPr>
          <p:cNvPr id="9" name="TextBox 8"/>
          <p:cNvSpPr txBox="1"/>
          <p:nvPr/>
        </p:nvSpPr>
        <p:spPr>
          <a:xfrm>
            <a:off x="2132248" y="5563328"/>
            <a:ext cx="830863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1800" b="1" i="0" u="none" strike="noStrike" kern="1200" cap="none" spc="0" normalizeH="0" baseline="0" noProof="0" dirty="0">
                <a:ln>
                  <a:noFill/>
                </a:ln>
                <a:solidFill>
                  <a:prstClr val="black"/>
                </a:solidFill>
                <a:effectLst/>
                <a:uLnTx/>
                <a:uFillTx/>
                <a:latin typeface="Calibri" panose="020F0502020204030204"/>
                <a:ea typeface="宋体" panose="02010600030101010101" pitchFamily="2" charset="-122"/>
                <a:cs typeface="+mn-cs"/>
              </a:rPr>
              <a:t>Intuition                     Sensing                          Thinking                        Feeling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Footer Placeholder 9"/>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06990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idx="4294967295"/>
          </p:nvPr>
        </p:nvSpPr>
        <p:spPr>
          <a:xfrm>
            <a:off x="1674892" y="227508"/>
            <a:ext cx="2591684" cy="1477962"/>
          </a:xfrm>
          <a:ln/>
        </p:spPr>
        <p:txBody>
          <a:bodyPr/>
          <a:lstStyle/>
          <a:p>
            <a:r>
              <a:rPr lang="en-US" altLang="zh-CN" dirty="0"/>
              <a:t>Carl Jung</a:t>
            </a:r>
          </a:p>
        </p:txBody>
      </p:sp>
      <p:pic>
        <p:nvPicPr>
          <p:cNvPr id="88067" name="Picture 2">
            <a:hlinkClick r:id="rId3"/>
          </p:cNvPr>
          <p:cNvPicPr>
            <a:picLocks noChangeAspect="1" noChangeArrowheads="1"/>
          </p:cNvPicPr>
          <p:nvPr/>
        </p:nvPicPr>
        <p:blipFill>
          <a:blip r:embed="rId4" cstate="print"/>
          <a:srcRect/>
          <a:stretch>
            <a:fillRect/>
          </a:stretch>
        </p:blipFill>
        <p:spPr bwMode="auto">
          <a:xfrm>
            <a:off x="5266038" y="227508"/>
            <a:ext cx="6096000" cy="6096000"/>
          </a:xfrm>
          <a:prstGeom prst="rect">
            <a:avLst/>
          </a:prstGeom>
          <a:noFill/>
          <a:ln w="9525">
            <a:noFill/>
            <a:miter lim="800000"/>
            <a:headEnd/>
            <a:tailEnd/>
          </a:ln>
        </p:spPr>
      </p:pic>
      <p:pic>
        <p:nvPicPr>
          <p:cNvPr id="88068" name="Picture 4"/>
          <p:cNvPicPr>
            <a:picLocks noChangeAspect="1" noChangeArrowheads="1"/>
          </p:cNvPicPr>
          <p:nvPr/>
        </p:nvPicPr>
        <p:blipFill>
          <a:blip r:embed="rId5" cstate="print"/>
          <a:srcRect/>
          <a:stretch>
            <a:fillRect/>
          </a:stretch>
        </p:blipFill>
        <p:spPr bwMode="auto">
          <a:xfrm>
            <a:off x="1752600" y="1905000"/>
            <a:ext cx="2286000" cy="3181350"/>
          </a:xfrm>
          <a:prstGeom prst="rect">
            <a:avLst/>
          </a:prstGeom>
          <a:noFill/>
          <a:ln w="9525">
            <a:noFill/>
            <a:miter lim="800000"/>
            <a:headEnd/>
            <a:tailEnd/>
          </a:ln>
        </p:spPr>
      </p:pic>
      <p:sp>
        <p:nvSpPr>
          <p:cNvPr id="88069" name="TextBox 4"/>
          <p:cNvSpPr>
            <a:spLocks noChangeArrowheads="1"/>
          </p:cNvSpPr>
          <p:nvPr/>
        </p:nvSpPr>
        <p:spPr bwMode="auto">
          <a:xfrm>
            <a:off x="1524000" y="6172200"/>
            <a:ext cx="5715000" cy="369888"/>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sng" strike="noStrike" kern="1200" cap="none" spc="0" normalizeH="0" baseline="0" noProof="0">
                <a:ln>
                  <a:noFill/>
                </a:ln>
                <a:solidFill>
                  <a:prstClr val="black"/>
                </a:solidFill>
                <a:effectLst/>
                <a:uLnTx/>
                <a:uFillTx/>
                <a:latin typeface="Calibri" pitchFamily="34" charset="0"/>
                <a:ea typeface="Calibri" pitchFamily="34" charset="0"/>
                <a:cs typeface="Calibri" pitchFamily="34" charset="0"/>
                <a:sym typeface="Calibri" pitchFamily="34" charset="0"/>
                <a:hlinkClick r:id="rId6"/>
              </a:rPr>
              <a:t>http://www.humanmetrics.com/cgi-win/JTypes2.asp</a:t>
            </a: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ooter Placeholder 6"/>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080236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7F357D35-3E3E-4EC7-B3AE-C106ABB7DC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7" name="Rectangle 72">
            <a:extLst>
              <a:ext uri="{FF2B5EF4-FFF2-40B4-BE49-F238E27FC236}">
                <a16:creationId xmlns:a16="http://schemas.microsoft.com/office/drawing/2014/main" id="{9334D921-DCE6-4D92-987F-D98C93F1CB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rgbClr val="FFFFFF"/>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DE4D942F-489D-4A7B-8983-942543481B6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E8F0F547-5526-40CC-8397-442101C26B4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768667"/>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593BD913-0EB6-48A4-B22A-6A4DE08985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3074" name="Picture 2" descr="Image result for mbti test">
            <a:extLst>
              <a:ext uri="{FF2B5EF4-FFF2-40B4-BE49-F238E27FC236}">
                <a16:creationId xmlns:a16="http://schemas.microsoft.com/office/drawing/2014/main" id="{6E1ABA06-4560-4A40-AEF5-207FDF944E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63" r="3" b="3"/>
          <a:stretch/>
        </p:blipFill>
        <p:spPr bwMode="auto">
          <a:xfrm>
            <a:off x="872064" y="857675"/>
            <a:ext cx="4593715" cy="51406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5100F7-F6EE-450B-AA9F-1BA878507BF0}"/>
              </a:ext>
            </a:extLst>
          </p:cNvPr>
          <p:cNvSpPr>
            <a:spLocks noGrp="1"/>
          </p:cNvSpPr>
          <p:nvPr>
            <p:ph type="ctrTitle"/>
          </p:nvPr>
        </p:nvSpPr>
        <p:spPr>
          <a:xfrm>
            <a:off x="6736924" y="857675"/>
            <a:ext cx="4566230" cy="3847033"/>
          </a:xfrm>
        </p:spPr>
        <p:txBody>
          <a:bodyPr>
            <a:normAutofit/>
          </a:bodyPr>
          <a:lstStyle/>
          <a:p>
            <a:r>
              <a:rPr lang="en-GB" sz="6600" b="1" dirty="0">
                <a:solidFill>
                  <a:srgbClr val="FFFFFF"/>
                </a:solidFill>
              </a:rPr>
              <a:t>MBTI</a:t>
            </a:r>
            <a:br>
              <a:rPr lang="en-GB" sz="4800" b="1" dirty="0">
                <a:solidFill>
                  <a:srgbClr val="FFFFFF"/>
                </a:solidFill>
              </a:rPr>
            </a:br>
            <a:r>
              <a:rPr lang="en-GB" sz="4800" b="1" dirty="0">
                <a:solidFill>
                  <a:srgbClr val="FFFFFF"/>
                </a:solidFill>
              </a:rPr>
              <a:t>The Most Precise 4-Question Personality Test</a:t>
            </a:r>
            <a:br>
              <a:rPr lang="en-GB" sz="4800" b="1" dirty="0">
                <a:solidFill>
                  <a:srgbClr val="FFFFFF"/>
                </a:solidFill>
              </a:rPr>
            </a:br>
            <a:endParaRPr lang="en-GB" sz="4800" dirty="0">
              <a:solidFill>
                <a:srgbClr val="FFFFFF"/>
              </a:solidFill>
            </a:endParaRPr>
          </a:p>
        </p:txBody>
      </p:sp>
      <p:sp>
        <p:nvSpPr>
          <p:cNvPr id="3" name="Subtitle 2">
            <a:extLst>
              <a:ext uri="{FF2B5EF4-FFF2-40B4-BE49-F238E27FC236}">
                <a16:creationId xmlns:a16="http://schemas.microsoft.com/office/drawing/2014/main" id="{4D1D00C5-82E0-45D4-AFFB-AEB4654CD83D}"/>
              </a:ext>
            </a:extLst>
          </p:cNvPr>
          <p:cNvSpPr>
            <a:spLocks noGrp="1"/>
          </p:cNvSpPr>
          <p:nvPr>
            <p:ph type="subTitle" idx="1"/>
          </p:nvPr>
        </p:nvSpPr>
        <p:spPr>
          <a:xfrm>
            <a:off x="6736924" y="4832627"/>
            <a:ext cx="4535850" cy="1165717"/>
          </a:xfrm>
        </p:spPr>
        <p:txBody>
          <a:bodyPr>
            <a:normAutofit/>
          </a:bodyPr>
          <a:lstStyle/>
          <a:p>
            <a:r>
              <a:rPr lang="en-GB" sz="1500">
                <a:solidFill>
                  <a:srgbClr val="FFFFFF"/>
                </a:solidFill>
                <a:hlinkClick r:id="rId3"/>
              </a:rPr>
              <a:t>https://brightside.me/inspiration-psychology/the-most-precise-4-question-personality-test-392210/?utm_source=fb_r927d07ba7111&amp;utm_campaign=5a849d0be612&amp;utm_medium=cpm</a:t>
            </a:r>
            <a:endParaRPr lang="en-GB" sz="1500">
              <a:solidFill>
                <a:srgbClr val="FFFFFF"/>
              </a:solidFill>
            </a:endParaRPr>
          </a:p>
        </p:txBody>
      </p:sp>
    </p:spTree>
    <p:extLst>
      <p:ext uri="{BB962C8B-B14F-4D97-AF65-F5344CB8AC3E}">
        <p14:creationId xmlns:p14="http://schemas.microsoft.com/office/powerpoint/2010/main" val="130359963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19AE-C2FB-4339-8CEB-0D0FADACDBB9}"/>
              </a:ext>
            </a:extLst>
          </p:cNvPr>
          <p:cNvSpPr>
            <a:spLocks noGrp="1"/>
          </p:cNvSpPr>
          <p:nvPr>
            <p:ph type="title"/>
          </p:nvPr>
        </p:nvSpPr>
        <p:spPr/>
        <p:txBody>
          <a:bodyPr>
            <a:noAutofit/>
          </a:bodyPr>
          <a:lstStyle/>
          <a:p>
            <a:r>
              <a:rPr lang="en-GB" sz="3200" b="1" i="0" dirty="0">
                <a:solidFill>
                  <a:srgbClr val="000000"/>
                </a:solidFill>
                <a:effectLst/>
                <a:latin typeface="Helvetica" panose="020B0604020202020204" pitchFamily="34" charset="0"/>
              </a:rPr>
              <a:t>1. You are totally exhausted because your week was endless and less than great. How are you going to spend your weekend?</a:t>
            </a:r>
            <a:endParaRPr lang="en-GB" sz="3200" dirty="0"/>
          </a:p>
        </p:txBody>
      </p:sp>
      <p:pic>
        <p:nvPicPr>
          <p:cNvPr id="3" name="Picture 2">
            <a:extLst>
              <a:ext uri="{FF2B5EF4-FFF2-40B4-BE49-F238E27FC236}">
                <a16:creationId xmlns:a16="http://schemas.microsoft.com/office/drawing/2014/main" id="{63C07381-79D7-4A3A-AE34-5FD0A6CB874C}"/>
              </a:ext>
            </a:extLst>
          </p:cNvPr>
          <p:cNvPicPr>
            <a:picLocks noChangeAspect="1"/>
          </p:cNvPicPr>
          <p:nvPr/>
        </p:nvPicPr>
        <p:blipFill>
          <a:blip r:embed="rId2"/>
          <a:stretch>
            <a:fillRect/>
          </a:stretch>
        </p:blipFill>
        <p:spPr>
          <a:xfrm>
            <a:off x="5846815" y="2145322"/>
            <a:ext cx="6191250" cy="3781425"/>
          </a:xfrm>
          <a:prstGeom prst="rect">
            <a:avLst/>
          </a:prstGeom>
        </p:spPr>
      </p:pic>
      <p:sp>
        <p:nvSpPr>
          <p:cNvPr id="4" name="Rectangle 3">
            <a:extLst>
              <a:ext uri="{FF2B5EF4-FFF2-40B4-BE49-F238E27FC236}">
                <a16:creationId xmlns:a16="http://schemas.microsoft.com/office/drawing/2014/main" id="{F7503633-F3F3-4C65-A836-000F235C9E97}"/>
              </a:ext>
            </a:extLst>
          </p:cNvPr>
          <p:cNvSpPr/>
          <p:nvPr/>
        </p:nvSpPr>
        <p:spPr>
          <a:xfrm>
            <a:off x="437535" y="2145322"/>
            <a:ext cx="4916130" cy="406265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I’ll call my friends to ask about their plans. I heard that a new restaurant opened / a nice comedy is playing in the cinemas / there are big discounts at the paintball club. We should all go out together. </a:t>
            </a:r>
            <a:r>
              <a:rPr kumimoji="0" lang="en-GB" sz="20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I’ll switch on the "Don’t disturb" mode on my phone and stay at home. I’ll watch a new episode of my favourite TV show, do a puzzle, and take a long bath with a book. </a:t>
            </a:r>
            <a:r>
              <a:rPr kumimoji="0" lang="en-GB" sz="20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I</a:t>
            </a:r>
            <a:endPar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p:txBody>
      </p:sp>
    </p:spTree>
    <p:extLst>
      <p:ext uri="{BB962C8B-B14F-4D97-AF65-F5344CB8AC3E}">
        <p14:creationId xmlns:p14="http://schemas.microsoft.com/office/powerpoint/2010/main" val="293396033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C9F6-3CEB-42CD-9EC5-463BC68CDC04}"/>
              </a:ext>
            </a:extLst>
          </p:cNvPr>
          <p:cNvSpPr>
            <a:spLocks noGrp="1"/>
          </p:cNvSpPr>
          <p:nvPr>
            <p:ph type="title"/>
          </p:nvPr>
        </p:nvSpPr>
        <p:spPr/>
        <p:txBody>
          <a:bodyPr/>
          <a:lstStyle/>
          <a:p>
            <a:r>
              <a:rPr lang="en-GB" b="1" i="0" dirty="0">
                <a:solidFill>
                  <a:srgbClr val="000000"/>
                </a:solidFill>
                <a:effectLst/>
                <a:latin typeface="Helvetica" panose="020B0604020202020204" pitchFamily="34" charset="0"/>
              </a:rPr>
              <a:t>2. Which of these 2 descriptions suits you more?</a:t>
            </a:r>
            <a:endParaRPr lang="en-GB" dirty="0"/>
          </a:p>
        </p:txBody>
      </p:sp>
      <p:pic>
        <p:nvPicPr>
          <p:cNvPr id="1026" name="Picture 2" descr="https://files.brightside.me/files/news/part_39/392210/16769760-22290560-464619-0-1509007428-1509007435-650-1-1509007435-650-7b0ba20f5b-1509345967.jpg">
            <a:extLst>
              <a:ext uri="{FF2B5EF4-FFF2-40B4-BE49-F238E27FC236}">
                <a16:creationId xmlns:a16="http://schemas.microsoft.com/office/drawing/2014/main" id="{FA661EC8-D3D9-4E33-881D-F9360AE4CD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2281" y="1533831"/>
            <a:ext cx="5111033" cy="511103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FD65B63-A9EE-4C0B-834F-8075320ED6AF}"/>
              </a:ext>
            </a:extLst>
          </p:cNvPr>
          <p:cNvSpPr/>
          <p:nvPr/>
        </p:nvSpPr>
        <p:spPr>
          <a:xfrm>
            <a:off x="368576" y="1808254"/>
            <a:ext cx="6096000" cy="4247317"/>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The most important thing for me is what’s happening here and now. I assess real situations and pay attention to details. </a:t>
            </a:r>
            <a:r>
              <a:rPr kumimoji="0" lang="en-GB" sz="28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Facts are boring. I love to dream and play over upcoming events in my mind. I rely more on intuition than information. </a:t>
            </a:r>
            <a:r>
              <a:rPr kumimoji="0" lang="en-GB" sz="28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N</a:t>
            </a:r>
            <a:endParaRPr kumimoji="0" lang="en-GB" sz="28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p:txBody>
      </p:sp>
    </p:spTree>
    <p:extLst>
      <p:ext uri="{BB962C8B-B14F-4D97-AF65-F5344CB8AC3E}">
        <p14:creationId xmlns:p14="http://schemas.microsoft.com/office/powerpoint/2010/main" val="236562848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F9EC-FB43-4022-A65F-A4921DBD70AA}"/>
              </a:ext>
            </a:extLst>
          </p:cNvPr>
          <p:cNvSpPr>
            <a:spLocks noGrp="1"/>
          </p:cNvSpPr>
          <p:nvPr>
            <p:ph type="title"/>
          </p:nvPr>
        </p:nvSpPr>
        <p:spPr>
          <a:xfrm>
            <a:off x="838200" y="365125"/>
            <a:ext cx="10515600" cy="1940753"/>
          </a:xfrm>
        </p:spPr>
        <p:txBody>
          <a:bodyPr>
            <a:noAutofit/>
          </a:bodyPr>
          <a:lstStyle/>
          <a:p>
            <a:r>
              <a:rPr lang="en-GB" sz="2800" b="1" i="0" dirty="0">
                <a:solidFill>
                  <a:srgbClr val="000000"/>
                </a:solidFill>
                <a:effectLst/>
                <a:latin typeface="Helvetica" panose="020B0604020202020204" pitchFamily="34" charset="0"/>
              </a:rPr>
              <a:t>3. A competitor of your current employer is trying to entice you. You have doubts because the salary is much higher there, but the staff here is great. Moreover, the head of your department hinted that he will recommend you to the bosses when he retires. How are you going to make a decision?</a:t>
            </a:r>
            <a:br>
              <a:rPr lang="en-GB" sz="2800" b="0" i="0" dirty="0">
                <a:solidFill>
                  <a:srgbClr val="000000"/>
                </a:solidFill>
                <a:effectLst/>
                <a:latin typeface="Helvetica" panose="020B0604020202020204" pitchFamily="34" charset="0"/>
              </a:rPr>
            </a:br>
            <a:endParaRPr lang="en-GB" sz="2800" dirty="0"/>
          </a:p>
        </p:txBody>
      </p:sp>
      <p:sp>
        <p:nvSpPr>
          <p:cNvPr id="3" name="Rectangle 2">
            <a:extLst>
              <a:ext uri="{FF2B5EF4-FFF2-40B4-BE49-F238E27FC236}">
                <a16:creationId xmlns:a16="http://schemas.microsoft.com/office/drawing/2014/main" id="{87938510-08B5-4626-B9F7-D200597D6CFF}"/>
              </a:ext>
            </a:extLst>
          </p:cNvPr>
          <p:cNvSpPr/>
          <p:nvPr/>
        </p:nvSpPr>
        <p:spPr>
          <a:xfrm>
            <a:off x="530087" y="2423205"/>
            <a:ext cx="5722432" cy="378565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I’ll learn all the available information about the competitor, ask my HR manager for advice, and draw a chart with all the pros and cons. In such cases, it’s important to weigh up all the arguments and assess the situation with a cold mind. </a:t>
            </a:r>
            <a:r>
              <a:rPr kumimoji="0" lang="en-GB" sz="24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I’ll listen to my feelings. I always try to follow my heart. </a:t>
            </a:r>
            <a:r>
              <a:rPr kumimoji="0" lang="en-GB" sz="24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F</a:t>
            </a:r>
            <a:endParaRPr kumimoji="0" lang="en-GB" sz="24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p:txBody>
      </p:sp>
      <p:pic>
        <p:nvPicPr>
          <p:cNvPr id="4" name="Picture 3">
            <a:extLst>
              <a:ext uri="{FF2B5EF4-FFF2-40B4-BE49-F238E27FC236}">
                <a16:creationId xmlns:a16="http://schemas.microsoft.com/office/drawing/2014/main" id="{103EF4B8-3D54-47C6-8C56-4B7834DD26C6}"/>
              </a:ext>
            </a:extLst>
          </p:cNvPr>
          <p:cNvPicPr>
            <a:picLocks noChangeAspect="1"/>
          </p:cNvPicPr>
          <p:nvPr/>
        </p:nvPicPr>
        <p:blipFill>
          <a:blip r:embed="rId2"/>
          <a:stretch>
            <a:fillRect/>
          </a:stretch>
        </p:blipFill>
        <p:spPr>
          <a:xfrm>
            <a:off x="6665842" y="2198494"/>
            <a:ext cx="5353878" cy="4513731"/>
          </a:xfrm>
          <a:prstGeom prst="rect">
            <a:avLst/>
          </a:prstGeom>
        </p:spPr>
      </p:pic>
    </p:spTree>
    <p:extLst>
      <p:ext uri="{BB962C8B-B14F-4D97-AF65-F5344CB8AC3E}">
        <p14:creationId xmlns:p14="http://schemas.microsoft.com/office/powerpoint/2010/main" val="361471820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E3BF2-5188-4EBE-BBCC-5F8D09755B7B}"/>
              </a:ext>
            </a:extLst>
          </p:cNvPr>
          <p:cNvSpPr>
            <a:spLocks noGrp="1"/>
          </p:cNvSpPr>
          <p:nvPr>
            <p:ph type="title"/>
          </p:nvPr>
        </p:nvSpPr>
        <p:spPr>
          <a:xfrm>
            <a:off x="838200" y="365125"/>
            <a:ext cx="10515600" cy="1914249"/>
          </a:xfrm>
        </p:spPr>
        <p:txBody>
          <a:bodyPr>
            <a:normAutofit fontScale="90000"/>
          </a:bodyPr>
          <a:lstStyle/>
          <a:p>
            <a:r>
              <a:rPr lang="en-GB" b="1" i="0" dirty="0">
                <a:solidFill>
                  <a:srgbClr val="000000"/>
                </a:solidFill>
                <a:effectLst/>
                <a:latin typeface="Helvetica" panose="020B0604020202020204" pitchFamily="34" charset="0"/>
              </a:rPr>
              <a:t>4. Only 2 weeks are left before your close friends’ wedding. How are the preparations going?</a:t>
            </a:r>
            <a:br>
              <a:rPr lang="en-GB" b="0" i="0" dirty="0">
                <a:solidFill>
                  <a:srgbClr val="000000"/>
                </a:solidFill>
                <a:effectLst/>
                <a:latin typeface="Helvetica" panose="020B0604020202020204" pitchFamily="34" charset="0"/>
              </a:rPr>
            </a:br>
            <a:endParaRPr lang="en-GB" dirty="0"/>
          </a:p>
        </p:txBody>
      </p:sp>
      <p:sp>
        <p:nvSpPr>
          <p:cNvPr id="3" name="Rectangle 2">
            <a:extLst>
              <a:ext uri="{FF2B5EF4-FFF2-40B4-BE49-F238E27FC236}">
                <a16:creationId xmlns:a16="http://schemas.microsoft.com/office/drawing/2014/main" id="{A01A7F07-056D-4EA8-BCE4-23716825856D}"/>
              </a:ext>
            </a:extLst>
          </p:cNvPr>
          <p:cNvSpPr/>
          <p:nvPr/>
        </p:nvSpPr>
        <p:spPr>
          <a:xfrm>
            <a:off x="518905" y="2279374"/>
            <a:ext cx="5128592" cy="347787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One month ago, I chose the saxophonist who will play a medley of our school songs / collected the couple’s photo love story / composed a poem / pressed my suit / made appointments with the stylist and makeup master. I prefer to be fully armed. </a:t>
            </a:r>
            <a:r>
              <a:rPr kumimoji="0" lang="en-GB" sz="20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J</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Why prepare? I’ll be having fun and enjoying myself at the party. I’ll improvise my wedding speech. The best things happen spontaneously. </a:t>
            </a:r>
            <a:r>
              <a:rPr kumimoji="0" lang="en-GB" sz="2000" b="1" i="0" u="none" strike="noStrike" kern="1200" cap="none" spc="0" normalizeH="0" baseline="0" noProof="0" dirty="0">
                <a:ln>
                  <a:noFill/>
                </a:ln>
                <a:solidFill>
                  <a:srgbClr val="000000"/>
                </a:solidFill>
                <a:effectLst/>
                <a:uLnTx/>
                <a:uFillTx/>
                <a:latin typeface="Helvetica" panose="020B0604020202020204" pitchFamily="34" charset="0"/>
                <a:ea typeface="+mn-ea"/>
                <a:cs typeface="+mn-cs"/>
              </a:rPr>
              <a:t>P</a:t>
            </a:r>
            <a:endParaRPr kumimoji="0" lang="en-GB" sz="2000" b="0" i="0" u="none" strike="noStrike" kern="1200" cap="none" spc="0" normalizeH="0" baseline="0" noProof="0" dirty="0">
              <a:ln>
                <a:noFill/>
              </a:ln>
              <a:solidFill>
                <a:srgbClr val="000000"/>
              </a:solidFill>
              <a:effectLst/>
              <a:uLnTx/>
              <a:uFillTx/>
              <a:latin typeface="Helvetica" panose="020B0604020202020204" pitchFamily="34" charset="0"/>
              <a:ea typeface="+mn-ea"/>
              <a:cs typeface="+mn-cs"/>
            </a:endParaRPr>
          </a:p>
        </p:txBody>
      </p:sp>
      <p:pic>
        <p:nvPicPr>
          <p:cNvPr id="2050" name="Picture 2" descr="https://files.brightside.me/files/news/part_39/392210/16769860-23076460-464619-3-0-1509008897-1509008908-0-1509133614-0-1509278754-1509278761-650-1-1509278761-650-fa00c7077d-1509345967.jpg">
            <a:extLst>
              <a:ext uri="{FF2B5EF4-FFF2-40B4-BE49-F238E27FC236}">
                <a16:creationId xmlns:a16="http://schemas.microsoft.com/office/drawing/2014/main" id="{FD788C95-83AE-45E8-BE56-D24A3325BA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7790" y="2279374"/>
            <a:ext cx="5706303" cy="4433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012895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noChangeArrowheads="1"/>
          </p:cNvSpPr>
          <p:nvPr>
            <p:ph type="title" idx="4294967295"/>
          </p:nvPr>
        </p:nvSpPr>
        <p:spPr>
          <a:xfrm>
            <a:off x="1981200" y="100082"/>
            <a:ext cx="8229600" cy="868362"/>
          </a:xfrm>
          <a:ln/>
        </p:spPr>
        <p:txBody>
          <a:bodyPr/>
          <a:lstStyle/>
          <a:p>
            <a:r>
              <a:rPr lang="en-US" altLang="zh-CN" dirty="0"/>
              <a:t>FEMA Doc </a:t>
            </a:r>
            <a:r>
              <a:rPr lang="en-US" altLang="zh-CN" sz="1800" dirty="0"/>
              <a:t>(unit 3) </a:t>
            </a:r>
            <a:r>
              <a:rPr lang="en-US" altLang="zh-CN" dirty="0"/>
              <a:t>- Jung</a:t>
            </a:r>
          </a:p>
        </p:txBody>
      </p:sp>
      <p:sp>
        <p:nvSpPr>
          <p:cNvPr id="90115" name="Content Placeholder 2"/>
          <p:cNvSpPr>
            <a:spLocks noGrp="1" noChangeArrowheads="1"/>
          </p:cNvSpPr>
          <p:nvPr>
            <p:ph idx="4294967295"/>
          </p:nvPr>
        </p:nvSpPr>
        <p:spPr bwMode="auto">
          <a:xfrm>
            <a:off x="1219200" y="968444"/>
            <a:ext cx="10302240" cy="5154060"/>
          </a:xfrm>
          <a:prstGeom prst="rect">
            <a:avLst/>
          </a:prstGeom>
          <a:noFill/>
          <a:ln/>
        </p:spPr>
        <p:txBody>
          <a:bodyPr/>
          <a:lstStyle/>
          <a:p>
            <a:r>
              <a:rPr lang="en-US" altLang="zh-CN" sz="1800" b="1" dirty="0"/>
              <a:t>Your Type—What Does It Mean for Decision Making?</a:t>
            </a:r>
          </a:p>
          <a:p>
            <a:pPr>
              <a:buFont typeface="Arial" pitchFamily="34" charset="0"/>
              <a:buNone/>
            </a:pPr>
            <a:r>
              <a:rPr lang="en-US" altLang="zh-CN" sz="1600" dirty="0"/>
              <a:t>When you took the personality profile online, you received four letters indicating  your preferred type (of two possible types) in each of four functions. The two middle letters (S or N, T or F) indicate your dominant decision-making type.</a:t>
            </a:r>
          </a:p>
          <a:p>
            <a:pPr>
              <a:buFont typeface="Arial" pitchFamily="34" charset="0"/>
              <a:buNone/>
            </a:pPr>
            <a:r>
              <a:rPr lang="en-US" altLang="zh-CN" sz="1600" dirty="0"/>
              <a:t>Each dominant function has its own characteristic strengths and blind spots  when it comes to decision making. The following are some generalizations  about each dominant function:</a:t>
            </a:r>
          </a:p>
          <a:p>
            <a:pPr>
              <a:buFont typeface="Arial" pitchFamily="34" charset="0"/>
              <a:buNone/>
            </a:pPr>
            <a:r>
              <a:rPr lang="en-US" altLang="zh-CN" sz="2400" b="1" u="sng" dirty="0"/>
              <a:t>SA</a:t>
            </a:r>
          </a:p>
          <a:p>
            <a:r>
              <a:rPr lang="en-US" altLang="zh-CN" sz="2000" b="1" dirty="0"/>
              <a:t>Sensing: The bias is toward stability. </a:t>
            </a:r>
            <a:r>
              <a:rPr lang="en-US" altLang="zh-CN" sz="2000" dirty="0"/>
              <a:t>Decisions have to make sense based on past experience. Asks, “What are the facts, costs, and benefits?”</a:t>
            </a:r>
          </a:p>
          <a:p>
            <a:r>
              <a:rPr lang="en-US" altLang="zh-CN" sz="2000" b="1" dirty="0"/>
              <a:t>Intuition: The bias is toward innovation</a:t>
            </a:r>
            <a:r>
              <a:rPr lang="en-US" altLang="zh-CN" sz="2000" dirty="0"/>
              <a:t>. Decisions should creatively make use of new opportunities and insights. Asks, “What are the patterns and possible interpretations?”</a:t>
            </a:r>
          </a:p>
          <a:p>
            <a:pPr marL="0" indent="0">
              <a:buNone/>
            </a:pPr>
            <a:r>
              <a:rPr lang="en-US" altLang="zh-CN" sz="2400" b="1" u="sng" dirty="0"/>
              <a:t>Decision Making</a:t>
            </a:r>
          </a:p>
          <a:p>
            <a:r>
              <a:rPr lang="en-US" altLang="zh-CN" sz="2000" b="1" dirty="0"/>
              <a:t>Thinking: The bias is toward effectiveness. </a:t>
            </a:r>
            <a:r>
              <a:rPr lang="en-US" altLang="zh-CN" sz="2000" dirty="0"/>
              <a:t>Decisions must be objective and logical. Asks, “What are the pros and cons, causes and effects?”</a:t>
            </a:r>
          </a:p>
          <a:p>
            <a:r>
              <a:rPr lang="en-US" altLang="zh-CN" sz="2000" b="1" dirty="0"/>
              <a:t>Feeling: The bias is toward integrity. </a:t>
            </a:r>
            <a:r>
              <a:rPr lang="en-US" altLang="zh-CN" sz="2000" dirty="0"/>
              <a:t>Decisions should consider people’s values and needs. Asks, “How does this affect those involved?”</a:t>
            </a: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1048502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792E2D7-6A3B-4C95-871A-9E5D0C02B457}"/>
              </a:ext>
            </a:extLst>
          </p:cNvPr>
          <p:cNvSpPr>
            <a:spLocks noGrp="1"/>
          </p:cNvSpPr>
          <p:nvPr>
            <p:ph type="ftr" sz="quarter" idx="11"/>
          </p:nvPr>
        </p:nvSpPr>
        <p:spPr/>
        <p:txBody>
          <a:bodyPr/>
          <a:lstStyle/>
          <a:p>
            <a:r>
              <a:rPr lang="en-US"/>
              <a:t>Jim Sinnott    (C) Artemis</a:t>
            </a:r>
          </a:p>
        </p:txBody>
      </p:sp>
      <p:pic>
        <p:nvPicPr>
          <p:cNvPr id="4" name="Picture 3">
            <a:extLst>
              <a:ext uri="{FF2B5EF4-FFF2-40B4-BE49-F238E27FC236}">
                <a16:creationId xmlns:a16="http://schemas.microsoft.com/office/drawing/2014/main" id="{BD103539-614C-469D-8101-372D5CA2314C}"/>
              </a:ext>
            </a:extLst>
          </p:cNvPr>
          <p:cNvPicPr>
            <a:picLocks noChangeAspect="1"/>
          </p:cNvPicPr>
          <p:nvPr/>
        </p:nvPicPr>
        <p:blipFill>
          <a:blip r:embed="rId2"/>
          <a:stretch>
            <a:fillRect/>
          </a:stretch>
        </p:blipFill>
        <p:spPr>
          <a:xfrm>
            <a:off x="2667000" y="0"/>
            <a:ext cx="6858000" cy="6858000"/>
          </a:xfrm>
          <a:prstGeom prst="rect">
            <a:avLst/>
          </a:prstGeom>
        </p:spPr>
      </p:pic>
      <p:pic>
        <p:nvPicPr>
          <p:cNvPr id="9" name="Picture 8">
            <a:extLst>
              <a:ext uri="{FF2B5EF4-FFF2-40B4-BE49-F238E27FC236}">
                <a16:creationId xmlns:a16="http://schemas.microsoft.com/office/drawing/2014/main" id="{75A960CB-4B73-4042-B57C-6C8EC134F41C}"/>
              </a:ext>
            </a:extLst>
          </p:cNvPr>
          <p:cNvPicPr>
            <a:picLocks noChangeAspect="1"/>
          </p:cNvPicPr>
          <p:nvPr/>
        </p:nvPicPr>
        <p:blipFill>
          <a:blip r:embed="rId3"/>
          <a:stretch>
            <a:fillRect/>
          </a:stretch>
        </p:blipFill>
        <p:spPr>
          <a:xfrm>
            <a:off x="769398" y="0"/>
            <a:ext cx="10653204" cy="6858000"/>
          </a:xfrm>
          <a:prstGeom prst="rect">
            <a:avLst/>
          </a:prstGeom>
        </p:spPr>
      </p:pic>
      <p:sp>
        <p:nvSpPr>
          <p:cNvPr id="5" name="TextBox 4">
            <a:extLst>
              <a:ext uri="{FF2B5EF4-FFF2-40B4-BE49-F238E27FC236}">
                <a16:creationId xmlns:a16="http://schemas.microsoft.com/office/drawing/2014/main" id="{899727D1-AB05-4273-9ADE-C3E5BBC8385E}"/>
              </a:ext>
            </a:extLst>
          </p:cNvPr>
          <p:cNvSpPr txBox="1"/>
          <p:nvPr/>
        </p:nvSpPr>
        <p:spPr>
          <a:xfrm>
            <a:off x="457200" y="584528"/>
            <a:ext cx="2001795" cy="5693866"/>
          </a:xfrm>
          <a:prstGeom prst="rect">
            <a:avLst/>
          </a:prstGeom>
          <a:noFill/>
        </p:spPr>
        <p:txBody>
          <a:bodyPr wrap="square" rtlCol="0">
            <a:spAutoFit/>
          </a:bodyPr>
          <a:lstStyle/>
          <a:p>
            <a:r>
              <a:rPr lang="en-GB" sz="2800" b="1" dirty="0"/>
              <a:t>Analytical</a:t>
            </a:r>
          </a:p>
          <a:p>
            <a:r>
              <a:rPr lang="en-GB" sz="2400" dirty="0"/>
              <a:t>Logic</a:t>
            </a:r>
          </a:p>
          <a:p>
            <a:r>
              <a:rPr lang="en-GB" sz="2400" dirty="0"/>
              <a:t>Options</a:t>
            </a:r>
          </a:p>
          <a:p>
            <a:r>
              <a:rPr lang="en-GB" sz="2400" dirty="0"/>
              <a:t>Facts</a:t>
            </a:r>
          </a:p>
          <a:p>
            <a:r>
              <a:rPr lang="en-GB" sz="2400" dirty="0"/>
              <a:t>ROI</a:t>
            </a:r>
          </a:p>
          <a:p>
            <a:endParaRPr lang="en-GB" sz="2400" dirty="0"/>
          </a:p>
          <a:p>
            <a:r>
              <a:rPr lang="en-GB" sz="2400" dirty="0"/>
              <a:t>Do things right.</a:t>
            </a:r>
          </a:p>
          <a:p>
            <a:endParaRPr lang="en-GB" sz="2800" b="1" dirty="0"/>
          </a:p>
          <a:p>
            <a:endParaRPr lang="en-GB" sz="2800" b="1" dirty="0"/>
          </a:p>
          <a:p>
            <a:endParaRPr lang="en-GB" sz="2800" b="1" dirty="0"/>
          </a:p>
          <a:p>
            <a:endParaRPr lang="en-GB" sz="2800" b="1" dirty="0"/>
          </a:p>
          <a:p>
            <a:endParaRPr lang="en-GB" sz="2800" b="1" dirty="0"/>
          </a:p>
          <a:p>
            <a:endParaRPr lang="en-GB" sz="2800" b="1" dirty="0"/>
          </a:p>
        </p:txBody>
      </p:sp>
      <p:sp>
        <p:nvSpPr>
          <p:cNvPr id="7" name="TextBox 6">
            <a:extLst>
              <a:ext uri="{FF2B5EF4-FFF2-40B4-BE49-F238E27FC236}">
                <a16:creationId xmlns:a16="http://schemas.microsoft.com/office/drawing/2014/main" id="{7E6C5EFF-409D-4FF2-B9E5-51711FBBD87F}"/>
              </a:ext>
            </a:extLst>
          </p:cNvPr>
          <p:cNvSpPr txBox="1"/>
          <p:nvPr/>
        </p:nvSpPr>
        <p:spPr>
          <a:xfrm>
            <a:off x="10078995" y="3246795"/>
            <a:ext cx="1882346" cy="6063198"/>
          </a:xfrm>
          <a:prstGeom prst="rect">
            <a:avLst/>
          </a:prstGeom>
          <a:noFill/>
        </p:spPr>
        <p:txBody>
          <a:bodyPr wrap="square" rtlCol="0">
            <a:spAutoFit/>
          </a:bodyPr>
          <a:lstStyle/>
          <a:p>
            <a:r>
              <a:rPr lang="en-GB" sz="2800" b="1" dirty="0"/>
              <a:t>Emotional</a:t>
            </a:r>
          </a:p>
          <a:p>
            <a:r>
              <a:rPr lang="en-GB" sz="2400" dirty="0"/>
              <a:t>Feelings</a:t>
            </a:r>
          </a:p>
          <a:p>
            <a:r>
              <a:rPr lang="en-GB" sz="2400" dirty="0"/>
              <a:t>Gut instinct</a:t>
            </a:r>
          </a:p>
          <a:p>
            <a:r>
              <a:rPr lang="en-GB" sz="2400" dirty="0"/>
              <a:t>Motives</a:t>
            </a:r>
          </a:p>
          <a:p>
            <a:r>
              <a:rPr lang="en-GB" sz="2400" dirty="0"/>
              <a:t>Loyalty</a:t>
            </a:r>
          </a:p>
          <a:p>
            <a:endParaRPr lang="en-GB" sz="2400" dirty="0"/>
          </a:p>
          <a:p>
            <a:r>
              <a:rPr lang="en-GB" sz="2400" dirty="0"/>
              <a:t>Do the right thing.</a:t>
            </a:r>
          </a:p>
          <a:p>
            <a:endParaRPr lang="en-GB" sz="2400" dirty="0"/>
          </a:p>
          <a:p>
            <a:endParaRPr lang="en-GB" sz="2800" b="1" dirty="0"/>
          </a:p>
          <a:p>
            <a:endParaRPr lang="en-GB" sz="2800" b="1" dirty="0"/>
          </a:p>
          <a:p>
            <a:endParaRPr lang="en-GB" sz="2800" b="1" dirty="0"/>
          </a:p>
          <a:p>
            <a:endParaRPr lang="en-GB" sz="2800" b="1" dirty="0"/>
          </a:p>
          <a:p>
            <a:endParaRPr lang="en-GB" sz="2800" b="1" dirty="0"/>
          </a:p>
          <a:p>
            <a:endParaRPr lang="en-GB" sz="2800" b="1" dirty="0"/>
          </a:p>
        </p:txBody>
      </p:sp>
    </p:spTree>
    <p:extLst>
      <p:ext uri="{BB962C8B-B14F-4D97-AF65-F5344CB8AC3E}">
        <p14:creationId xmlns:p14="http://schemas.microsoft.com/office/powerpoint/2010/main" val="325386152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A336A-66D2-4B33-A3BD-64F149A79748}"/>
              </a:ext>
            </a:extLst>
          </p:cNvPr>
          <p:cNvSpPr>
            <a:spLocks noGrp="1"/>
          </p:cNvSpPr>
          <p:nvPr>
            <p:ph type="title"/>
          </p:nvPr>
        </p:nvSpPr>
        <p:spPr>
          <a:xfrm>
            <a:off x="609600" y="274637"/>
            <a:ext cx="10972800" cy="6216474"/>
          </a:xfrm>
        </p:spPr>
        <p:txBody>
          <a:bodyPr>
            <a:normAutofit/>
          </a:bodyPr>
          <a:lstStyle/>
          <a:p>
            <a:r>
              <a:rPr lang="en-GB" dirty="0"/>
              <a:t>Walk the line and…  </a:t>
            </a:r>
            <a:br>
              <a:rPr lang="en-GB" dirty="0"/>
            </a:br>
            <a:br>
              <a:rPr lang="en-GB" dirty="0"/>
            </a:br>
            <a:r>
              <a:rPr lang="en-GB" dirty="0"/>
              <a:t>When making decisions -</a:t>
            </a:r>
            <a:br>
              <a:rPr lang="en-GB" dirty="0"/>
            </a:br>
            <a:r>
              <a:rPr lang="en-GB" dirty="0"/>
              <a:t>Try to get more right then wrong.</a:t>
            </a:r>
            <a:br>
              <a:rPr lang="en-GB" dirty="0"/>
            </a:br>
            <a:br>
              <a:rPr lang="en-GB" dirty="0"/>
            </a:br>
            <a:endParaRPr lang="en-GB" sz="1800" dirty="0"/>
          </a:p>
        </p:txBody>
      </p:sp>
      <p:sp>
        <p:nvSpPr>
          <p:cNvPr id="3" name="Footer Placeholder 2">
            <a:extLst>
              <a:ext uri="{FF2B5EF4-FFF2-40B4-BE49-F238E27FC236}">
                <a16:creationId xmlns:a16="http://schemas.microsoft.com/office/drawing/2014/main" id="{A313D6DE-FCC9-49CA-95D4-5AD4C36B059D}"/>
              </a:ext>
            </a:extLst>
          </p:cNvPr>
          <p:cNvSpPr>
            <a:spLocks noGrp="1"/>
          </p:cNvSpPr>
          <p:nvPr>
            <p:ph type="ftr" sz="quarter" idx="11"/>
          </p:nvPr>
        </p:nvSpPr>
        <p:spPr/>
        <p:txBody>
          <a:bodyPr/>
          <a:lstStyle/>
          <a:p>
            <a:endParaRPr lang="en-US" dirty="0"/>
          </a:p>
        </p:txBody>
      </p:sp>
      <p:sp>
        <p:nvSpPr>
          <p:cNvPr id="5" name="TextBox 4">
            <a:extLst>
              <a:ext uri="{FF2B5EF4-FFF2-40B4-BE49-F238E27FC236}">
                <a16:creationId xmlns:a16="http://schemas.microsoft.com/office/drawing/2014/main" id="{48607CE0-BA53-4C12-990A-2D4D66C11E0E}"/>
              </a:ext>
            </a:extLst>
          </p:cNvPr>
          <p:cNvSpPr txBox="1"/>
          <p:nvPr/>
        </p:nvSpPr>
        <p:spPr>
          <a:xfrm>
            <a:off x="1761066" y="3835837"/>
            <a:ext cx="8850489" cy="2400657"/>
          </a:xfrm>
          <a:prstGeom prst="rect">
            <a:avLst/>
          </a:prstGeom>
          <a:noFill/>
        </p:spPr>
        <p:txBody>
          <a:bodyPr wrap="square" rtlCol="0">
            <a:spAutoFit/>
          </a:bodyPr>
          <a:lstStyle/>
          <a:p>
            <a:pPr algn="ctr"/>
            <a:br>
              <a:rPr lang="en-GB" sz="4400" dirty="0">
                <a:solidFill>
                  <a:prstClr val="black"/>
                </a:solidFill>
                <a:ea typeface="+mj-ea"/>
                <a:cs typeface="+mj-cs"/>
              </a:rPr>
            </a:br>
            <a:r>
              <a:rPr lang="en-GB" sz="4400" dirty="0">
                <a:solidFill>
                  <a:prstClr val="black"/>
                </a:solidFill>
                <a:ea typeface="+mj-ea"/>
                <a:cs typeface="+mj-cs"/>
              </a:rPr>
              <a:t>Do I work on my Lad’s birthday?</a:t>
            </a:r>
            <a:br>
              <a:rPr lang="en-GB" sz="4400" dirty="0">
                <a:solidFill>
                  <a:prstClr val="black"/>
                </a:solidFill>
                <a:ea typeface="+mj-ea"/>
                <a:cs typeface="+mj-cs"/>
              </a:rPr>
            </a:br>
            <a:br>
              <a:rPr lang="en-GB" sz="4400" dirty="0">
                <a:solidFill>
                  <a:prstClr val="black"/>
                </a:solidFill>
                <a:ea typeface="+mj-ea"/>
                <a:cs typeface="+mj-cs"/>
              </a:rPr>
            </a:br>
            <a:endParaRPr lang="en-GB" dirty="0"/>
          </a:p>
        </p:txBody>
      </p:sp>
    </p:spTree>
    <p:extLst>
      <p:ext uri="{BB962C8B-B14F-4D97-AF65-F5344CB8AC3E}">
        <p14:creationId xmlns:p14="http://schemas.microsoft.com/office/powerpoint/2010/main" val="150132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5" grpId="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C2D9-78D1-40F0-9F88-5F84A2C7650E}"/>
              </a:ext>
            </a:extLst>
          </p:cNvPr>
          <p:cNvSpPr>
            <a:spLocks noGrp="1"/>
          </p:cNvSpPr>
          <p:nvPr>
            <p:ph type="title"/>
          </p:nvPr>
        </p:nvSpPr>
        <p:spPr/>
        <p:txBody>
          <a:bodyPr/>
          <a:lstStyle/>
          <a:p>
            <a:r>
              <a:rPr lang="en-GB" sz="1800" dirty="0">
                <a:solidFill>
                  <a:prstClr val="black"/>
                </a:solidFill>
                <a:ea typeface="+mn-ea"/>
                <a:cs typeface="+mn-cs"/>
              </a:rPr>
              <a:t>I’ve been Jim Sinnott…</a:t>
            </a:r>
            <a:endParaRPr lang="en-GB" dirty="0"/>
          </a:p>
        </p:txBody>
      </p:sp>
      <p:sp>
        <p:nvSpPr>
          <p:cNvPr id="3" name="Footer Placeholder 2">
            <a:extLst>
              <a:ext uri="{FF2B5EF4-FFF2-40B4-BE49-F238E27FC236}">
                <a16:creationId xmlns:a16="http://schemas.microsoft.com/office/drawing/2014/main" id="{673BE0EA-6E35-4192-9482-84358F517198}"/>
              </a:ext>
            </a:extLst>
          </p:cNvPr>
          <p:cNvSpPr>
            <a:spLocks noGrp="1"/>
          </p:cNvSpPr>
          <p:nvPr>
            <p:ph type="ftr" sz="quarter" idx="11"/>
          </p:nvPr>
        </p:nvSpPr>
        <p:spPr/>
        <p:txBody>
          <a:bodyPr/>
          <a:lstStyle/>
          <a:p>
            <a:endParaRPr lang="en-US" dirty="0"/>
          </a:p>
        </p:txBody>
      </p:sp>
    </p:spTree>
    <p:extLst>
      <p:ext uri="{BB962C8B-B14F-4D97-AF65-F5344CB8AC3E}">
        <p14:creationId xmlns:p14="http://schemas.microsoft.com/office/powerpoint/2010/main" val="3024123213"/>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5.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5_Office Theme">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Theme">
      <a:majorFont>
        <a:latin typeface="Calibri"/>
        <a:ea typeface="SimSun"/>
        <a:cs typeface=""/>
      </a:majorFont>
      <a:minorFont>
        <a:latin typeface="Calibri"/>
        <a:ea typeface="SimSun"/>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ppt/theme/themeOverride2.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ppt/theme/themeOverride3.xml><?xml version="1.0" encoding="utf-8"?>
<a:themeOverride xmlns:a="http://schemas.openxmlformats.org/drawingml/2006/main">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themeOverride>
</file>

<file path=ppt/theme/themeOverride4.xml><?xml version="1.0" encoding="utf-8"?>
<a:themeOverride xmlns:a="http://schemas.openxmlformats.org/drawingml/2006/main">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themeOverride>
</file>

<file path=ppt/theme/themeOverride5.xml><?xml version="1.0" encoding="utf-8"?>
<a:themeOverride xmlns:a="http://schemas.openxmlformats.org/drawingml/2006/main">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themeOverride>
</file>

<file path=ppt/theme/themeOverride6.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ppt/theme/themeOverride7.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612</TotalTime>
  <Words>8524</Words>
  <Application>Microsoft Office PowerPoint</Application>
  <PresentationFormat>Widescreen</PresentationFormat>
  <Paragraphs>730</Paragraphs>
  <Slides>90</Slides>
  <Notes>34</Notes>
  <HiddenSlides>0</HiddenSlides>
  <MMClips>0</MMClips>
  <ScaleCrop>false</ScaleCrop>
  <HeadingPairs>
    <vt:vector size="6" baseType="variant">
      <vt:variant>
        <vt:lpstr>Fonts Used</vt:lpstr>
      </vt:variant>
      <vt:variant>
        <vt:i4>14</vt:i4>
      </vt:variant>
      <vt:variant>
        <vt:lpstr>Theme</vt:lpstr>
      </vt:variant>
      <vt:variant>
        <vt:i4>11</vt:i4>
      </vt:variant>
      <vt:variant>
        <vt:lpstr>Slide Titles</vt:lpstr>
      </vt:variant>
      <vt:variant>
        <vt:i4>90</vt:i4>
      </vt:variant>
    </vt:vector>
  </HeadingPairs>
  <TitlesOfParts>
    <vt:vector size="115" baseType="lpstr">
      <vt:lpstr>Arial</vt:lpstr>
      <vt:lpstr>Arial</vt:lpstr>
      <vt:lpstr>Calibri</vt:lpstr>
      <vt:lpstr>Calibri Light</vt:lpstr>
      <vt:lpstr>Georgia</vt:lpstr>
      <vt:lpstr>Helvetica</vt:lpstr>
      <vt:lpstr>Lato</vt:lpstr>
      <vt:lpstr>McKinsey Theinhardt</vt:lpstr>
      <vt:lpstr>Open Sans</vt:lpstr>
      <vt:lpstr>Papyrus</vt:lpstr>
      <vt:lpstr>Roboto</vt:lpstr>
      <vt:lpstr>Tw Cen MT</vt:lpstr>
      <vt:lpstr>Tw Cen MT Condensed</vt:lpstr>
      <vt:lpstr>Wingdings 3</vt:lpstr>
      <vt:lpstr>Office Theme</vt:lpstr>
      <vt:lpstr>4_Office Theme</vt:lpstr>
      <vt:lpstr>2_Office Theme</vt:lpstr>
      <vt:lpstr>1_Integral</vt:lpstr>
      <vt:lpstr>9_Office Theme</vt:lpstr>
      <vt:lpstr>Custom Design</vt:lpstr>
      <vt:lpstr>1_Office Theme</vt:lpstr>
      <vt:lpstr>5_Office Theme</vt:lpstr>
      <vt:lpstr>3_Office Theme</vt:lpstr>
      <vt:lpstr>7_Office Theme</vt:lpstr>
      <vt:lpstr>8_Office Theme</vt:lpstr>
      <vt:lpstr>Decision Making</vt:lpstr>
      <vt:lpstr>What to do?</vt:lpstr>
      <vt:lpstr>Rational Choice…</vt:lpstr>
      <vt:lpstr>My God, it is intolerable to think of spending ones whole life, like a neuter bee, working, working, &amp; nothing after all. — No, no won't do. — Imagine living all one's day solitarily in smoky dirty London House. — Only picture to yourself a nice soft wife on a sofa with good fire, &amp; books &amp; music perhaps — Compare this vision with the dingy reality of Grt. Marlbro' St. Marry — Marry — Marry Q.E.D.</vt:lpstr>
      <vt:lpstr>PowerPoint Presentation</vt:lpstr>
      <vt:lpstr>The OODA loop</vt:lpstr>
      <vt:lpstr>JESIP</vt:lpstr>
      <vt:lpstr>PowerPoint Presentation</vt:lpstr>
      <vt:lpstr>Incremental Change Deming - PDCA</vt:lpstr>
      <vt:lpstr>Just be logical and take your pick!</vt:lpstr>
      <vt:lpstr>It’s illogical</vt:lpstr>
      <vt:lpstr>PowerPoint Presentation</vt:lpstr>
      <vt:lpstr>List Your desired qualities across the top.  Then compare each option.  (I got it wrong!)</vt:lpstr>
      <vt:lpstr>No plan is perfect. In fact, General Dwight D. Eisenhower stated</vt:lpstr>
      <vt:lpstr>John Kay - Obliquity Franklin's Gambit http://www.youtube.com/watch?v=_BoAtYL3OWU&amp;desktop_uri=%2Fwatch%3Fv%3D_BoAtYL3OWU&amp;utm_content=buffer05456&amp;utm_source=buffer&amp;utm_medium=twitter&amp;utm_campaign=Buffer&amp;nomobile=1 </vt:lpstr>
      <vt:lpstr>The Trolley Car Problem  An out-of-control trolley is rushing down its track - and a mad philosopher has tied five people in its path. There is a switch which will lead the trolley down a different track - but there is a single person tied there. Should you flip the switch? </vt:lpstr>
      <vt:lpstr>The Trolley Car Problem  An out-of-control trolley is rushing down its track - and a mad philosopher has tied five people in its path. There is a switch which will lead the trolley down a different track - but there is a single person tied there. Should you flip the switch? </vt:lpstr>
      <vt:lpstr>PowerPoint Presentation</vt:lpstr>
      <vt:lpstr>So, you're not logical.     At least you can see what is happening…</vt:lpstr>
      <vt:lpstr>Basketball – Count the passes for  the white Team</vt:lpstr>
      <vt:lpstr>How do you make  decisions when you are removed from the context?</vt:lpstr>
      <vt:lpstr>   Herbert A. Simon  Bounded rationality is the idea that rationality is limited when individuals make decisions: by the tractability of the decision problem, the cognitive limitations of the mind, and the time available to make the decision.  Decision-makers, in this view, act as satisficers, seeking a satisfactory solution rather than an optimal one.</vt:lpstr>
      <vt:lpstr>PowerPoint Presentation</vt:lpstr>
      <vt:lpstr>Optimizing vs. satisficing</vt:lpstr>
      <vt:lpstr>Recognition-Primed Decision (RPD) model Naturalistic Decision Making PreMortem method of risk assessment</vt:lpstr>
      <vt:lpstr>PowerPoint Presentation</vt:lpstr>
      <vt:lpstr>Gary Klein - Premortem</vt:lpstr>
      <vt:lpstr>Gerd Gigerenzer   https://youtu.be/-Lg7G8TMe_A?t=577</vt:lpstr>
      <vt:lpstr>…book reveals how our minds are tripped up by error and prejudice (even when we think we are being logical), and gives you practical techniques for slower, smarter thinking.</vt:lpstr>
      <vt:lpstr>To explain overconfidence, Kahneman introduces the concept he labels What You See Is All There Is (WYSIATI). This theory states that when the mind makes decisions, it deals primarily with Known Knowns, phenomena it has already observed. It rarely considers Known Unknowns, phenomena that it knows to be relevant but about which it has no information. Finally it appears oblivious to the possibility of Unknown Unknowns, unknown phenomena of unknown relevance.  (408)  System 1: Fast, automatic, frequent, emotional, stereotypic, subconscious System 2: Slow, effortful, infrequent, logical, calculating, conscious  </vt:lpstr>
      <vt:lpstr>What was in the three boxes?</vt:lpstr>
      <vt:lpstr>PowerPoint Presentation</vt:lpstr>
      <vt:lpstr>Daniel Kahneman BBC Horizon How You Really Make Decisions (17+) </vt:lpstr>
      <vt:lpstr>PowerPoint Presentation</vt:lpstr>
      <vt:lpstr>Biases…</vt:lpstr>
      <vt:lpstr>PowerPoint Presentation</vt:lpstr>
      <vt:lpstr> Assumptions Guestimate  Gaps</vt:lpstr>
      <vt:lpstr>Bullet points Confirmation bias RPD</vt:lpstr>
      <vt:lpstr>  Satisfice Heuristic Schema</vt:lpstr>
      <vt:lpstr>Satisfice System 1 Intuitive</vt:lpstr>
      <vt:lpstr>PowerPoint Presentation</vt:lpstr>
      <vt:lpstr>Occam's razor (also written as Ockham's razor, and lex parsimoniae in Latin, which means law of parsimony) is a problem-solving principle attributed to William of Ockham (c. 1287–1347), who was an English Franciscan friar and scholastic philosopher and theologian.  </vt:lpstr>
      <vt:lpstr>13 mins https://youtu.be/R-KI1D5NPJs</vt:lpstr>
      <vt:lpstr>Styles of Decision Making</vt:lpstr>
      <vt:lpstr>So, you're not logical.   Can’t see what is happening…  Maybe, you could just toss a coin?</vt:lpstr>
      <vt:lpstr>PowerPoint Presentation</vt:lpstr>
      <vt:lpstr>Situational Awareness Chapter 2 safety at the sharp end </vt:lpstr>
      <vt:lpstr>Situational Awareness: An Abrupt and Brutal Audit </vt:lpstr>
      <vt:lpstr>PowerPoint Presentation</vt:lpstr>
      <vt:lpstr>You know the answer but your mind doesn’t have to agree. https://youtu.be/XXzS9tgP3Gc</vt:lpstr>
      <vt:lpstr>How Many F’s</vt:lpstr>
      <vt:lpstr>PowerPoint Presentation</vt:lpstr>
      <vt:lpstr>Ordinary people who do extraordinary things | Sabrina Cohen-Hatton | TEDxCanton  How do firefighters make decisions in emergency situations?  Sabrina explores who protects the protectors, and how our brains work in high stress situations. </vt:lpstr>
      <vt:lpstr>Situational Awareness;</vt:lpstr>
      <vt:lpstr>A more pragmatic definition;</vt:lpstr>
      <vt:lpstr>Endsley's model illustrates three stages or steps of SA formation: perception, comprehension, and projection. Dr. Mica Endsley (1995b) </vt:lpstr>
      <vt:lpstr>Endsley's model of situation awareness  (adapted from Endsley, 1995b)</vt:lpstr>
      <vt:lpstr>Factors that affect situational awareness </vt:lpstr>
      <vt:lpstr>Schema</vt:lpstr>
      <vt:lpstr>Schema Definition:</vt:lpstr>
      <vt:lpstr>Mental Model</vt:lpstr>
      <vt:lpstr>Black &amp; White… Or, Shades of Grey?  During a train trip through the countryside, an engineer, a physicist, and a mathematician observe a flock of sheep.  The engineer remarks, "I see that the sheep in this region are white."  The physicist offers a correction, "Some sheep in this region are white."  And the mathematician responds, "In this region there exist sheep that are white on at least one side.“  The engineer in this story has reasoned defeasibly (open to revision); since engineering is a highly practical discipline, it is receptive to heuristics. In particular, engineers cannot and need not defer decisions until they have acquired perfect and complete knowledge.  But mathematical reasoning, having different goals, inclines one to account for even the rare and special cases, and thus typically leads to a stance that is indefeasible. </vt:lpstr>
      <vt:lpstr>Wicked Problems</vt:lpstr>
      <vt:lpstr>PowerPoint Presentation</vt:lpstr>
      <vt:lpstr>Ludic fallacy - Taleb</vt:lpstr>
      <vt:lpstr>Dimples or pimples? Unconscious inferences - Gigerenzer</vt:lpstr>
      <vt:lpstr>https://www.youtube.com/watch?v=OqmdLcyES_Q&amp;feature=youtu.be</vt:lpstr>
      <vt:lpstr>Toward a Theory of Situation Awareness in Dynamic Systems </vt:lpstr>
      <vt:lpstr>Intuitive decision making V Analytical decision making (Conditioned Processes &amp; Recognition Primed Decision making) </vt:lpstr>
      <vt:lpstr>PowerPoint Presentation</vt:lpstr>
      <vt:lpstr> Predictably Irrational  Behavioral economist Dan Ariely, the author of Predictably Irrational, uses classic visual illusions and his own counterintuitive (and sometimes shocking) research findings to show how we're not as rational as we think when we make decisions.  Dan Ariely 17 mins (2.20 to 11 mins)  http://www.ted.com/talks/dan_ariely_asks_are_we_in_control_of_our_own_decisions </vt:lpstr>
      <vt:lpstr>There is no single approach or answer.</vt:lpstr>
      <vt:lpstr>https://youtu.be/N7oz366X0-8   (8.37 mins)</vt:lpstr>
      <vt:lpstr>https://hbr.org/2007/11/a-leaders-framework-for-decision-making</vt:lpstr>
      <vt:lpstr>PowerPoint Presentation</vt:lpstr>
      <vt:lpstr>The idea of the Cynefin framework is that it offers decision-makers a "sense of place" from which to view their perceptions. Cynefin is a Welsh word meaning habitat, haunt, acquainted, familiar. Snowden uses the term to refer to the idea that we all have connections, such as tribal, religious and geographical, of which we may not be aware.  It has been compared to the Maori word turangawaewae, meaning a place to stand. https://youtu.be/N7oz366X0-8  8.37 mins</vt:lpstr>
      <vt:lpstr>PowerPoint Presentation</vt:lpstr>
      <vt:lpstr>Skin in the Game To have "skin in the game" is to have incurred risk (monetary or otherwise) by being involved in achieving a goal.</vt:lpstr>
      <vt:lpstr>So, you're not logical.   Can’t see what is happening…  How do you make decisions???</vt:lpstr>
      <vt:lpstr>Creative    Choice    Rule Based    RPD</vt:lpstr>
      <vt:lpstr>Carl Jung</vt:lpstr>
      <vt:lpstr>MBTI The Most Precise 4-Question Personality Test </vt:lpstr>
      <vt:lpstr>1. You are totally exhausted because your week was endless and less than great. How are you going to spend your weekend?</vt:lpstr>
      <vt:lpstr>2. Which of these 2 descriptions suits you more?</vt:lpstr>
      <vt:lpstr>3. A competitor of your current employer is trying to entice you. You have doubts because the salary is much higher there, but the staff here is great. Moreover, the head of your department hinted that he will recommend you to the bosses when he retires. How are you going to make a decision? </vt:lpstr>
      <vt:lpstr>4. Only 2 weeks are left before your close friends’ wedding. How are the preparations going? </vt:lpstr>
      <vt:lpstr>FEMA Doc (unit 3) - Jung</vt:lpstr>
      <vt:lpstr>PowerPoint Presentation</vt:lpstr>
      <vt:lpstr>Walk the line and…    When making decisions - Try to get more right then wrong.  </vt:lpstr>
      <vt:lpstr>I’ve been Jim Sinnott…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Making</dc:title>
  <dc:creator>Home</dc:creator>
  <cp:lastModifiedBy>Home</cp:lastModifiedBy>
  <cp:revision>15</cp:revision>
  <dcterms:created xsi:type="dcterms:W3CDTF">2019-10-17T21:19:28Z</dcterms:created>
  <dcterms:modified xsi:type="dcterms:W3CDTF">2019-10-18T07:31:46Z</dcterms:modified>
</cp:coreProperties>
</file>