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8" r:id="rId19"/>
    <p:sldId id="276" r:id="rId20"/>
    <p:sldId id="277" r:id="rId21"/>
  </p:sldIdLst>
  <p:sldSz cx="12192000" cy="6858000"/>
  <p:notesSz cx="6858000" cy="9144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Corbel" panose="020B0503020204020204" pitchFamily="34" charset="0"/>
      <p:regular r:id="rId27"/>
      <p:bold r:id="rId28"/>
      <p:italic r:id="rId29"/>
      <p:boldItalic r:id="rId30"/>
    </p:embeddedFont>
    <p:embeddedFont>
      <p:font typeface="Trebuchet MS" panose="020B0603020202020204" pitchFamily="34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2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2" name="Google Shape;11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/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7200"/>
              <a:buFont typeface="Corbel"/>
              <a:buNone/>
              <a:defRPr sz="7200" b="1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  <a:defRPr sz="2200">
                <a:solidFill>
                  <a:srgbClr val="FFFFFF"/>
                </a:solidFill>
              </a:defRPr>
            </a:lvl1pPr>
            <a:lvl2pPr lvl="1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760"/>
              <a:buNone/>
              <a:defRPr sz="22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760"/>
              <a:buNone/>
              <a:defRPr sz="22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20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20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20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20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20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None/>
              <a:defRPr sz="20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lvl="1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lvl="2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lvl="3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lvl="4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lvl="5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lvl="6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lvl="7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lvl="8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3" name="Google Shape;23;p2"/>
          <p:cNvCxnSpPr/>
          <p:nvPr/>
        </p:nvCxnSpPr>
        <p:spPr>
          <a:xfrm>
            <a:off x="1978660" y="3733800"/>
            <a:ext cx="8229601" cy="0"/>
          </a:xfrm>
          <a:prstGeom prst="straightConnector1">
            <a:avLst/>
          </a:prstGeom>
          <a:noFill/>
          <a:ln w="100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3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036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  <a:defRPr sz="2200"/>
            </a:lvl1pPr>
            <a:lvl2pPr marL="914400" lvl="1" indent="-3302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Char char="•"/>
              <a:defRPr sz="2000"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988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4pPr>
            <a:lvl5pPr marL="2286000" lvl="4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5pPr>
            <a:lvl6pPr marL="2743200" lvl="5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6pPr>
            <a:lvl7pPr marL="3200400" lvl="6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7pPr>
            <a:lvl8pPr marL="3657600" lvl="7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8pPr>
            <a:lvl9pPr marL="4114800" lvl="8" indent="-309879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Char char="•"/>
              <a:defRPr sz="1600"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036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  <a:defRPr sz="2200"/>
            </a:lvl1pPr>
            <a:lvl2pPr marL="914400" lvl="1" indent="-3302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Char char="•"/>
              <a:defRPr sz="2000"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988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4pPr>
            <a:lvl5pPr marL="2286000" lvl="4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5pPr>
            <a:lvl6pPr marL="2743200" lvl="5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6pPr>
            <a:lvl7pPr marL="3200400" lvl="6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7pPr>
            <a:lvl8pPr marL="3657600" lvl="7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8pPr>
            <a:lvl9pPr marL="4114800" lvl="8" indent="-309879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Char char="•"/>
              <a:defRPr sz="1600"/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6"/>
          <p:cNvSpPr txBox="1"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Font typeface="Corbel"/>
              <a:buNone/>
              <a:defRPr sz="72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  <a:defRPr sz="220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48" name="Google Shape;48;p6"/>
          <p:cNvCxnSpPr/>
          <p:nvPr/>
        </p:nvCxnSpPr>
        <p:spPr>
          <a:xfrm>
            <a:off x="1981200" y="4020408"/>
            <a:ext cx="8229601" cy="0"/>
          </a:xfrm>
          <a:prstGeom prst="straightConnector1">
            <a:avLst/>
          </a:prstGeom>
          <a:noFill/>
          <a:ln w="100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body" idx="2"/>
          </p:nvPr>
        </p:nvSpPr>
        <p:spPr>
          <a:xfrm>
            <a:off x="1143000" y="2721483"/>
            <a:ext cx="475488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036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  <a:defRPr sz="2200"/>
            </a:lvl1pPr>
            <a:lvl2pPr marL="914400" lvl="1" indent="-3302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Char char="•"/>
              <a:defRPr sz="2000"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988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4pPr>
            <a:lvl5pPr marL="2286000" lvl="4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5pPr>
            <a:lvl6pPr marL="2743200" lvl="5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6pPr>
            <a:lvl7pPr marL="3200400" lvl="6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7pPr>
            <a:lvl8pPr marL="3657600" lvl="7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8pPr>
            <a:lvl9pPr marL="4114800" lvl="8" indent="-309879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Char char="•"/>
              <a:defRPr sz="1600"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3"/>
          </p:nvPr>
        </p:nvSpPr>
        <p:spPr>
          <a:xfrm>
            <a:off x="6269173" y="1999032"/>
            <a:ext cx="475488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body" idx="4"/>
          </p:nvPr>
        </p:nvSpPr>
        <p:spPr>
          <a:xfrm>
            <a:off x="6269173" y="2719322"/>
            <a:ext cx="475488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036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  <a:defRPr sz="2200"/>
            </a:lvl1pPr>
            <a:lvl2pPr marL="914400" lvl="1" indent="-3302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600"/>
              <a:buChar char="•"/>
              <a:defRPr sz="2000"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988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4pPr>
            <a:lvl5pPr marL="2286000" lvl="4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5pPr>
            <a:lvl6pPr marL="2743200" lvl="5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6pPr>
            <a:lvl7pPr marL="3200400" lvl="6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7pPr>
            <a:lvl8pPr marL="3657600" lvl="7" indent="-30987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280"/>
              <a:buChar char="•"/>
              <a:defRPr sz="1600"/>
            </a:lvl8pPr>
            <a:lvl9pPr marL="4114800" lvl="8" indent="-309879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280"/>
              <a:buChar char="•"/>
              <a:defRPr sz="1600"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8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8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9"/>
          <p:cNvSpPr txBox="1"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  <a:defRPr sz="4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1"/>
          </p:nvPr>
        </p:nvSpPr>
        <p:spPr>
          <a:xfrm>
            <a:off x="5852159" y="1097280"/>
            <a:ext cx="5212080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116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  <a:defRPr sz="3200"/>
            </a:lvl1pPr>
            <a:lvl2pPr marL="914400" lvl="1" indent="-37084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240"/>
              <a:buChar char="•"/>
              <a:defRPr sz="2800"/>
            </a:lvl2pPr>
            <a:lvl3pPr marL="1371600" lvl="2" indent="-35051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920"/>
              <a:buChar char="•"/>
              <a:defRPr sz="2400"/>
            </a:lvl3pPr>
            <a:lvl4pPr marL="1828800" lvl="3" indent="-330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Char char="•"/>
              <a:defRPr sz="2000"/>
            </a:lvl4pPr>
            <a:lvl5pPr marL="2286000" lvl="4" indent="-330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Char char="•"/>
              <a:defRPr sz="2000"/>
            </a:lvl5pPr>
            <a:lvl6pPr marL="2743200" lvl="5" indent="-330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Char char="•"/>
              <a:defRPr sz="2000"/>
            </a:lvl6pPr>
            <a:lvl7pPr marL="3200400" lvl="6" indent="-330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Char char="•"/>
              <a:defRPr sz="2000"/>
            </a:lvl7pPr>
            <a:lvl8pPr marL="3657600" lvl="7" indent="-330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Char char="•"/>
              <a:defRPr sz="2000"/>
            </a:lvl8pPr>
            <a:lvl9pPr marL="4114800" lvl="8" indent="-3302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Char char="•"/>
              <a:defRPr sz="2000"/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body" idx="2"/>
          </p:nvPr>
        </p:nvSpPr>
        <p:spPr>
          <a:xfrm>
            <a:off x="1143000" y="2834640"/>
            <a:ext cx="3931920" cy="3017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  <a:defRPr sz="1700"/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0"/>
          <p:cNvSpPr txBox="1"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  <a:defRPr sz="4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>
            <a:spLocks noGrp="1"/>
          </p:cNvSpPr>
          <p:nvPr>
            <p:ph type="pic" idx="2"/>
          </p:nvPr>
        </p:nvSpPr>
        <p:spPr>
          <a:xfrm>
            <a:off x="5413248" y="1069847"/>
            <a:ext cx="6099048" cy="48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182875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accent1"/>
              </a:buClr>
              <a:buSzPts val="2240"/>
              <a:buFont typeface="Corbel"/>
              <a:buNone/>
              <a:defRPr sz="2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2240"/>
              <a:buFont typeface="Corbel"/>
              <a:buNone/>
              <a:defRPr sz="2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920"/>
              <a:buFont typeface="Corbel"/>
              <a:buNone/>
              <a:defRPr sz="2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Clr>
                <a:schemeClr val="accent1"/>
              </a:buClr>
              <a:buSzPts val="1600"/>
              <a:buFont typeface="Corbel"/>
              <a:buNone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body" idx="1"/>
          </p:nvPr>
        </p:nvSpPr>
        <p:spPr>
          <a:xfrm>
            <a:off x="1143000" y="2834640"/>
            <a:ext cx="3931920" cy="288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  <a:defRPr sz="1700"/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0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 rot="5400000">
            <a:off x="4060136" y="-859735"/>
            <a:ext cx="4038600" cy="9872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1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2"/>
          <p:cNvSpPr txBox="1">
            <a:spLocks noGrp="1"/>
          </p:cNvSpPr>
          <p:nvPr>
            <p:ph type="title"/>
          </p:nvPr>
        </p:nvSpPr>
        <p:spPr>
          <a:xfrm rot="5400000">
            <a:off x="7181850" y="2305050"/>
            <a:ext cx="5410200" cy="232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2"/>
          <p:cNvSpPr txBox="1">
            <a:spLocks noGrp="1"/>
          </p:cNvSpPr>
          <p:nvPr>
            <p:ph type="body" idx="1"/>
          </p:nvPr>
        </p:nvSpPr>
        <p:spPr>
          <a:xfrm rot="5400000">
            <a:off x="2152650" y="-247650"/>
            <a:ext cx="5410200" cy="742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2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2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/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  <a:defRPr sz="4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036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Clr>
                <a:schemeClr val="accent1"/>
              </a:buClr>
              <a:buSzPts val="1760"/>
              <a:buFont typeface="Corbel"/>
              <a:buChar char="•"/>
              <a:defRPr sz="2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302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Char char="•"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2003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30988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30987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30987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30987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30987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309879" algn="l" rtl="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sites/default/files/statistics-and-research/2019-07/canlyniadaur-cyfrifiad-ysgolion-737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R4dPD2Bng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hyperlink" Target="https://www.youtube.com/watch?v=BSyxrYgxjI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l-teaching-strategies.com/ict-teaching-resources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thornwoodps.ca/dual/books/urdu/favpeople/favpeople.ht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U4NBY6Yg5A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clickview.co.uk/workspace/categories/4751952/videos/19256181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ltilingualchildren.org/getting_started/pro_con.htm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educ.ualberta.ca/" TargetMode="External"/><Relationship Id="rId5" Type="http://schemas.openxmlformats.org/officeDocument/2006/relationships/hyperlink" Target="http://www.foldingcyclist.com" TargetMode="External"/><Relationship Id="rId4" Type="http://schemas.openxmlformats.org/officeDocument/2006/relationships/hyperlink" Target="https://gov.wales/sites/default/files/publications/2018-02/welsh-in-education-action-plan-2017%E2%80%932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3"/>
          <p:cNvSpPr txBox="1">
            <a:spLocks noGrp="1"/>
          </p:cNvSpPr>
          <p:nvPr>
            <p:ph type="ctrTitle"/>
          </p:nvPr>
        </p:nvSpPr>
        <p:spPr>
          <a:xfrm>
            <a:off x="1894194" y="3690918"/>
            <a:ext cx="7851648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00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ECES5010/C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DWYIEITHRWYDD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BILINGUALISM 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1"/>
          </p:nvPr>
        </p:nvSpPr>
        <p:spPr>
          <a:xfrm>
            <a:off x="2057400" y="5080462"/>
            <a:ext cx="7854696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Sesiwn 3 / Session 3</a:t>
            </a:r>
            <a:endParaRPr/>
          </a:p>
          <a:p>
            <a:pPr marL="0" lvl="0" indent="0" algn="ctr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4"/>
          <p:cNvSpPr txBox="1">
            <a:spLocks noGrp="1"/>
          </p:cNvSpPr>
          <p:nvPr>
            <p:ph type="title"/>
          </p:nvPr>
        </p:nvSpPr>
        <p:spPr>
          <a:xfrm>
            <a:off x="2792638" y="41016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sz="4400"/>
              <a:t>Cynnwys / Content</a:t>
            </a:r>
            <a:endParaRPr sz="4400"/>
          </a:p>
        </p:txBody>
      </p:sp>
      <p:sp>
        <p:nvSpPr>
          <p:cNvPr id="99" name="Google Shape;99;p14"/>
          <p:cNvSpPr txBox="1">
            <a:spLocks noGrp="1"/>
          </p:cNvSpPr>
          <p:nvPr>
            <p:ph type="body" idx="1"/>
          </p:nvPr>
        </p:nvSpPr>
        <p:spPr>
          <a:xfrm>
            <a:off x="876050" y="1930400"/>
            <a:ext cx="4184035" cy="3880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80"/>
              <a:buChar char="•"/>
            </a:pPr>
            <a:r>
              <a:rPr lang="en-GB" sz="3600"/>
              <a:t>Buddion ac anfanteision</a:t>
            </a:r>
            <a:endParaRPr sz="36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880"/>
              <a:buChar char="•"/>
            </a:pPr>
            <a:r>
              <a:rPr lang="en-GB" sz="3600"/>
              <a:t>Ysgolion cyfrwng Cymraeg ac addysgeg</a:t>
            </a:r>
            <a:endParaRPr sz="3600"/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2"/>
          </p:nvPr>
        </p:nvSpPr>
        <p:spPr>
          <a:xfrm>
            <a:off x="6834486" y="1766520"/>
            <a:ext cx="4184034" cy="4244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80"/>
              <a:buChar char="•"/>
            </a:pPr>
            <a:r>
              <a:rPr lang="en-GB" sz="3600" i="1"/>
              <a:t>Benefits and drawbacks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880"/>
              <a:buChar char="•"/>
            </a:pPr>
            <a:r>
              <a:rPr lang="en-GB" sz="3600" i="1"/>
              <a:t>Welsh medium schools and pedagogy</a:t>
            </a:r>
            <a:endParaRPr sz="3600" i="1"/>
          </a:p>
          <a:p>
            <a:pPr marL="228600" lvl="0" indent="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880"/>
              <a:buNone/>
            </a:pPr>
            <a:endParaRPr sz="3600" i="1">
              <a:solidFill>
                <a:schemeClr val="dk1"/>
              </a:solidFill>
            </a:endParaRPr>
          </a:p>
        </p:txBody>
      </p:sp>
      <p:pic>
        <p:nvPicPr>
          <p:cNvPr id="101" name="Google Shape;101;p14" descr="C:\Users\l.roberts\AppData\Local\Microsoft\Windows\Temporary Internet Files\Content.IE5\6IDJCSBB\istock_discussionbubblesl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162880" y="4931865"/>
            <a:ext cx="3571875" cy="14671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5"/>
          <p:cNvSpPr txBox="1">
            <a:spLocks noGrp="1"/>
          </p:cNvSpPr>
          <p:nvPr>
            <p:ph type="title"/>
          </p:nvPr>
        </p:nvSpPr>
        <p:spPr>
          <a:xfrm>
            <a:off x="576598" y="349031"/>
            <a:ext cx="11870162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sz="4000"/>
              <a:t>Manteision Deallusol a Gwybyddol Addysg Ddwyieithog</a:t>
            </a:r>
            <a:r>
              <a:rPr lang="en-GB"/>
              <a:t/>
            </a:r>
            <a:br>
              <a:rPr lang="en-GB"/>
            </a:br>
            <a:r>
              <a:rPr lang="en-GB" sz="3600"/>
              <a:t>The Intellectual and Cognitive Advantages of Bilingual Education</a:t>
            </a:r>
            <a:endParaRPr sz="3600"/>
          </a:p>
        </p:txBody>
      </p:sp>
      <p:sp>
        <p:nvSpPr>
          <p:cNvPr id="107" name="Google Shape;107;p15"/>
          <p:cNvSpPr txBox="1">
            <a:spLocks noGrp="1"/>
          </p:cNvSpPr>
          <p:nvPr>
            <p:ph type="body" idx="1"/>
          </p:nvPr>
        </p:nvSpPr>
        <p:spPr>
          <a:xfrm>
            <a:off x="397565" y="2057399"/>
            <a:ext cx="5500315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Gorolwg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Gwell ‘rheolaeth weithredol’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Ymwybyddiaeth o iaith a sut mae’n gweithio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Dysgu cyflymach a mwy effeithiol o ieithoedd ychwanegol</a:t>
            </a:r>
            <a:endParaRPr sz="2800"/>
          </a:p>
        </p:txBody>
      </p:sp>
      <p:sp>
        <p:nvSpPr>
          <p:cNvPr id="108" name="Google Shape;108;p15"/>
          <p:cNvSpPr txBox="1">
            <a:spLocks noGrp="1"/>
          </p:cNvSpPr>
          <p:nvPr>
            <p:ph type="body" idx="2"/>
          </p:nvPr>
        </p:nvSpPr>
        <p:spPr>
          <a:xfrm>
            <a:off x="6795805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Overview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Greater ’executive control’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Awareness of language and how it works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Faster and more effective learning of additional languages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( Cummins, 2013)</a:t>
            </a:r>
            <a:endParaRPr/>
          </a:p>
        </p:txBody>
      </p:sp>
      <p:pic>
        <p:nvPicPr>
          <p:cNvPr id="109" name="Google Shape;109;p15" descr="C:\Users\l.roberts\AppData\Local\Microsoft\Windows\Temporary Internet Files\Content.IE5\5KQJEYQZ\childsmiling[1]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56189" y="4840964"/>
            <a:ext cx="1679247" cy="14722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6"/>
          <p:cNvSpPr txBox="1">
            <a:spLocks noGrp="1"/>
          </p:cNvSpPr>
          <p:nvPr>
            <p:ph type="title"/>
          </p:nvPr>
        </p:nvSpPr>
        <p:spPr>
          <a:xfrm>
            <a:off x="297543" y="391750"/>
            <a:ext cx="8229600" cy="74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b="1"/>
              <a:t>Adesope et al  (2010)</a:t>
            </a:r>
            <a:endParaRPr b="1"/>
          </a:p>
        </p:txBody>
      </p:sp>
      <p:sp>
        <p:nvSpPr>
          <p:cNvPr id="116" name="Google Shape;116;p16"/>
          <p:cNvSpPr txBox="1">
            <a:spLocks noGrp="1"/>
          </p:cNvSpPr>
          <p:nvPr>
            <p:ph type="body" idx="1"/>
          </p:nvPr>
        </p:nvSpPr>
        <p:spPr>
          <a:xfrm>
            <a:off x="1471571" y="1743134"/>
            <a:ext cx="8386153" cy="4678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A meta-analysis of studies that examined the cognitive correlates of bilingualism. Data from 63 studies (involving 6,022 participants) were extracted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Results indicate that bilingualism is reliably associated with several cognitive outcomes including: </a:t>
            </a:r>
            <a:endParaRPr/>
          </a:p>
          <a:p>
            <a:pPr marL="457200" lvl="1" indent="-18288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increased attention control, </a:t>
            </a:r>
            <a:endParaRPr/>
          </a:p>
          <a:p>
            <a:pPr marL="457200" lvl="1" indent="-18288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working memory, </a:t>
            </a:r>
            <a:endParaRPr/>
          </a:p>
          <a:p>
            <a:pPr marL="457200" lvl="1" indent="-18288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meta-linguistic awareness,</a:t>
            </a:r>
            <a:endParaRPr/>
          </a:p>
          <a:p>
            <a:pPr marL="457200" lvl="1" indent="-18288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 and abstract and symbolic representation skills.</a:t>
            </a:r>
            <a:endParaRPr sz="2800"/>
          </a:p>
        </p:txBody>
      </p:sp>
      <p:pic>
        <p:nvPicPr>
          <p:cNvPr id="117" name="Google Shape;117;p16" descr="Pencil Tree with Education Icons - Vector downloa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716278" y="391750"/>
            <a:ext cx="2092356" cy="23400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7"/>
          <p:cNvSpPr txBox="1">
            <a:spLocks noGrp="1"/>
          </p:cNvSpPr>
          <p:nvPr>
            <p:ph type="title"/>
          </p:nvPr>
        </p:nvSpPr>
        <p:spPr>
          <a:xfrm>
            <a:off x="1476828" y="776514"/>
            <a:ext cx="10431153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sz="4000" b="1" dirty="0"/>
              <a:t>Positively </a:t>
            </a:r>
            <a:r>
              <a:rPr lang="en-GB" sz="4000" b="1" dirty="0" err="1"/>
              <a:t>Plurilingual</a:t>
            </a:r>
            <a:r>
              <a:rPr lang="en-GB" sz="4000" b="1" dirty="0"/>
              <a:t> (CILT, 2007) </a:t>
            </a:r>
            <a:r>
              <a:rPr lang="en-GB" sz="4000" dirty="0" smtClean="0"/>
              <a:t> 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- </a:t>
            </a:r>
            <a:r>
              <a:rPr lang="en-GB" sz="4000" dirty="0" err="1" smtClean="0"/>
              <a:t>buddion</a:t>
            </a:r>
            <a:r>
              <a:rPr lang="en-GB" sz="4000" dirty="0" smtClean="0"/>
              <a:t> </a:t>
            </a:r>
            <a:r>
              <a:rPr lang="en-GB" sz="4000" dirty="0" err="1"/>
              <a:t>siarad</a:t>
            </a:r>
            <a:r>
              <a:rPr lang="en-GB" sz="4000" dirty="0"/>
              <a:t> mwy nag un iaith</a:t>
            </a:r>
            <a:br>
              <a:rPr lang="en-GB" sz="4000" dirty="0"/>
            </a:br>
            <a:r>
              <a:rPr lang="en-GB" sz="4000" dirty="0" smtClean="0"/>
              <a:t>- the benefits </a:t>
            </a:r>
            <a:r>
              <a:rPr lang="en-GB" sz="4000" dirty="0"/>
              <a:t>of speaking more than one language</a:t>
            </a:r>
            <a:r>
              <a:rPr lang="en-GB" dirty="0"/>
              <a:t/>
            </a:r>
            <a:br>
              <a:rPr lang="en-GB" dirty="0"/>
            </a:br>
            <a:endParaRPr dirty="0"/>
          </a:p>
        </p:txBody>
      </p:sp>
      <p:sp>
        <p:nvSpPr>
          <p:cNvPr id="123" name="Google Shape;123;p17"/>
          <p:cNvSpPr txBox="1">
            <a:spLocks noGrp="1"/>
          </p:cNvSpPr>
          <p:nvPr>
            <p:ph type="body" idx="1"/>
          </p:nvPr>
        </p:nvSpPr>
        <p:spPr>
          <a:xfrm>
            <a:off x="1226457" y="2376714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Ieithyddol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Addysgol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Gwybyddol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Diwylliannol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Teuluol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Personol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Economaidd</a:t>
            </a:r>
            <a:endParaRPr sz="3200"/>
          </a:p>
          <a:p>
            <a:pPr marL="228600" lvl="0" indent="-7112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</a:pPr>
            <a:endParaRPr/>
          </a:p>
        </p:txBody>
      </p:sp>
      <p:sp>
        <p:nvSpPr>
          <p:cNvPr id="124" name="Google Shape;124;p17"/>
          <p:cNvSpPr txBox="1">
            <a:spLocks noGrp="1"/>
          </p:cNvSpPr>
          <p:nvPr>
            <p:ph type="body" idx="2"/>
          </p:nvPr>
        </p:nvSpPr>
        <p:spPr>
          <a:xfrm>
            <a:off x="6414589" y="2376714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Linguistic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Educational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Intellectual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Cultural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Family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Personal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Economic</a:t>
            </a:r>
            <a:endParaRPr sz="32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8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/>
              <a:t>Anfanteision / </a:t>
            </a:r>
            <a:r>
              <a:rPr lang="en-GB" i="1"/>
              <a:t>Drawbacks</a:t>
            </a:r>
            <a:endParaRPr i="1"/>
          </a:p>
        </p:txBody>
      </p:sp>
      <p:sp>
        <p:nvSpPr>
          <p:cNvPr id="130" name="Google Shape;130;p18"/>
          <p:cNvSpPr txBox="1">
            <a:spLocks noGrp="1"/>
          </p:cNvSpPr>
          <p:nvPr>
            <p:ph type="body" idx="1"/>
          </p:nvPr>
        </p:nvSpPr>
        <p:spPr>
          <a:xfrm>
            <a:off x="966935" y="211486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800"/>
              <a:t>Camsyniadau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Siarad yn hwyrach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Cymysgu ieithoedd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Mwy o waith i rieni</a:t>
            </a:r>
            <a:endParaRPr sz="2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Darllen ac Ysgrifennu</a:t>
            </a:r>
            <a:endParaRPr sz="2800"/>
          </a:p>
        </p:txBody>
      </p:sp>
      <p:sp>
        <p:nvSpPr>
          <p:cNvPr id="131" name="Google Shape;131;p18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800" i="1"/>
              <a:t>Misconceptions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Speaking later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Mixing languages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Additional effort for the parents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Reading and Writing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</a:pPr>
            <a:r>
              <a:rPr lang="en-GB" i="1"/>
              <a:t>Multilingual Children’s Association (2004)</a:t>
            </a:r>
            <a:endParaRPr i="1"/>
          </a:p>
        </p:txBody>
      </p:sp>
      <p:pic>
        <p:nvPicPr>
          <p:cNvPr id="132" name="Google Shape;132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91060" y="460691"/>
            <a:ext cx="2152075" cy="1550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type="title"/>
          </p:nvPr>
        </p:nvSpPr>
        <p:spPr>
          <a:xfrm>
            <a:off x="1447800" y="464128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dirty="0" err="1" smtClean="0"/>
              <a:t>Tasg</a:t>
            </a:r>
            <a:r>
              <a:rPr lang="en-GB" dirty="0" smtClean="0"/>
              <a:t> Ddarllen ac </a:t>
            </a:r>
            <a:r>
              <a:rPr lang="en-GB" dirty="0" err="1" smtClean="0"/>
              <a:t>Adfyfyrio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Reading and Reflection Task</a:t>
            </a:r>
            <a:endParaRPr dirty="0"/>
          </a:p>
        </p:txBody>
      </p:sp>
      <p:sp>
        <p:nvSpPr>
          <p:cNvPr id="138" name="Google Shape;138;p19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gan Baker </a:t>
            </a:r>
            <a:r>
              <a:rPr lang="en-GB" dirty="0" err="1"/>
              <a:t>ynglyn</a:t>
            </a:r>
            <a:r>
              <a:rPr lang="en-GB" dirty="0"/>
              <a:t> a’r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yn </a:t>
            </a:r>
            <a:r>
              <a:rPr lang="en-GB" dirty="0" err="1"/>
              <a:t>wynebu</a:t>
            </a:r>
            <a:r>
              <a:rPr lang="en-GB" dirty="0"/>
              <a:t> wrth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magu</a:t>
            </a:r>
            <a:r>
              <a:rPr lang="en-GB" dirty="0"/>
              <a:t> plant </a:t>
            </a:r>
            <a:r>
              <a:rPr lang="en-GB" dirty="0" err="1"/>
              <a:t>dwyieithog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dirty="0" err="1"/>
              <a:t>Dewisiwch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fater</a:t>
            </a:r>
            <a:r>
              <a:rPr lang="en-GB" dirty="0"/>
              <a:t> y </a:t>
            </a:r>
            <a:r>
              <a:rPr lang="en-GB" dirty="0" err="1"/>
              <a:t>credwch</a:t>
            </a:r>
            <a:r>
              <a:rPr lang="en-GB" dirty="0"/>
              <a:t> chi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oresgyn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?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meddwl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goresgyn</a:t>
            </a:r>
            <a:r>
              <a:rPr lang="en-GB" dirty="0"/>
              <a:t> ac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/>
              <a:t>sut a </a:t>
            </a:r>
            <a:r>
              <a:rPr lang="en-GB" dirty="0" err="1"/>
              <a:t>pham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39" name="Google Shape;139;p19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 dirty="0"/>
              <a:t>Read the article by Baker about the problems encountered by families aiming to raise bilingual children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dirty="0"/>
              <a:t>Choose two issues that you believe to be the most difficult to overcome and why?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dirty="0"/>
              <a:t>Choose two issues that you think could be overcome and </a:t>
            </a:r>
            <a:r>
              <a:rPr lang="en-GB" dirty="0" smtClean="0"/>
              <a:t>consider</a:t>
            </a:r>
            <a:r>
              <a:rPr lang="en-GB" dirty="0" smtClean="0"/>
              <a:t> </a:t>
            </a:r>
            <a:r>
              <a:rPr lang="en-GB" dirty="0"/>
              <a:t>how and why.</a:t>
            </a:r>
            <a:endParaRPr dirty="0"/>
          </a:p>
        </p:txBody>
      </p:sp>
      <p:pic>
        <p:nvPicPr>
          <p:cNvPr id="2" name="Picture 1" descr="Read A New Book Month - December | Work Smart. Live Smart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1804" y="353607"/>
            <a:ext cx="1690688" cy="146688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0"/>
          <p:cNvSpPr txBox="1">
            <a:spLocks noGrp="1"/>
          </p:cNvSpPr>
          <p:nvPr>
            <p:ph type="title"/>
          </p:nvPr>
        </p:nvSpPr>
        <p:spPr>
          <a:xfrm>
            <a:off x="1308079" y="181428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/>
              <a:t>Beth yw addysg cyfrwng Cymraeg?</a:t>
            </a:r>
            <a:br>
              <a:rPr lang="en-GB"/>
            </a:br>
            <a:r>
              <a:rPr lang="en-GB"/>
              <a:t>What is Welsh medium education?</a:t>
            </a:r>
            <a:endParaRPr/>
          </a:p>
        </p:txBody>
      </p:sp>
      <p:sp>
        <p:nvSpPr>
          <p:cNvPr id="145" name="Google Shape;145;p20"/>
          <p:cNvSpPr txBox="1">
            <a:spLocks noGrp="1"/>
          </p:cNvSpPr>
          <p:nvPr>
            <p:ph type="body" idx="1"/>
          </p:nvPr>
        </p:nvSpPr>
        <p:spPr>
          <a:xfrm>
            <a:off x="377372" y="1363616"/>
            <a:ext cx="5447937" cy="4510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>
              <a:buSzPts val="1600"/>
            </a:pPr>
            <a:r>
              <a:rPr lang="en-GB" sz="2000" dirty="0"/>
              <a:t>Mae'r polisi </a:t>
            </a:r>
            <a:r>
              <a:rPr lang="en-GB" sz="2000" dirty="0" err="1"/>
              <a:t>presennol</a:t>
            </a:r>
            <a:r>
              <a:rPr lang="en-GB" sz="2000" dirty="0"/>
              <a:t> yn nodi bod yn </a:t>
            </a:r>
            <a:r>
              <a:rPr lang="en-GB" sz="2000" dirty="0" err="1"/>
              <a:t>rhaid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bob </a:t>
            </a:r>
            <a:r>
              <a:rPr lang="en-GB" sz="2000" dirty="0" err="1"/>
              <a:t>disgybl</a:t>
            </a:r>
            <a:r>
              <a:rPr lang="en-GB" sz="2000" dirty="0"/>
              <a:t> </a:t>
            </a:r>
            <a:r>
              <a:rPr lang="en-GB" sz="2000" dirty="0" err="1"/>
              <a:t>astudio</a:t>
            </a:r>
            <a:r>
              <a:rPr lang="en-GB" sz="2000" dirty="0"/>
              <a:t> Cymraeg o 3-16 </a:t>
            </a:r>
            <a:r>
              <a:rPr lang="en-GB" sz="2000" dirty="0" err="1"/>
              <a:t>oed</a:t>
            </a:r>
            <a:r>
              <a:rPr lang="en-GB" sz="2000" dirty="0"/>
              <a:t>, </a:t>
            </a:r>
            <a:r>
              <a:rPr lang="en-GB" sz="2000" dirty="0" err="1"/>
              <a:t>naill</a:t>
            </a:r>
            <a:r>
              <a:rPr lang="en-GB" sz="2000" dirty="0"/>
              <a:t> </a:t>
            </a:r>
            <a:r>
              <a:rPr lang="en-GB" sz="2000" dirty="0" err="1"/>
              <a:t>ai</a:t>
            </a:r>
            <a:r>
              <a:rPr lang="en-GB" sz="2000" dirty="0"/>
              <a:t> fel iaith </a:t>
            </a:r>
            <a:r>
              <a:rPr lang="en-GB" sz="2000" dirty="0" err="1"/>
              <a:t>gyntaf</a:t>
            </a:r>
            <a:r>
              <a:rPr lang="en-GB" sz="2000" dirty="0"/>
              <a:t> neu ail iaith. </a:t>
            </a:r>
          </a:p>
          <a:p>
            <a:pPr marL="228600" lvl="0" indent="-182880">
              <a:buSzPts val="1600"/>
            </a:pPr>
            <a:r>
              <a:rPr lang="en-GB" sz="2000" dirty="0"/>
              <a:t>Mae </a:t>
            </a:r>
            <a:r>
              <a:rPr lang="en-GB" sz="2000" dirty="0" err="1"/>
              <a:t>tua</a:t>
            </a:r>
            <a:r>
              <a:rPr lang="en-GB" sz="2000" dirty="0"/>
              <a:t> 16% o </a:t>
            </a:r>
            <a:r>
              <a:rPr lang="en-GB" sz="2000" dirty="0" err="1"/>
              <a:t>ddisgyblion</a:t>
            </a:r>
            <a:r>
              <a:rPr lang="en-GB" sz="2000" dirty="0"/>
              <a:t> yn </a:t>
            </a:r>
            <a:r>
              <a:rPr lang="en-GB" sz="2000" dirty="0" err="1"/>
              <a:t>mynychu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ac yn </a:t>
            </a:r>
            <a:r>
              <a:rPr lang="en-GB" sz="2000" dirty="0" err="1"/>
              <a:t>astudio</a:t>
            </a:r>
            <a:r>
              <a:rPr lang="en-GB" sz="2000" dirty="0"/>
              <a:t> Cymraeg fel iaith </a:t>
            </a:r>
            <a:r>
              <a:rPr lang="en-GB" sz="2000" dirty="0" err="1"/>
              <a:t>gyntaf</a:t>
            </a:r>
            <a:r>
              <a:rPr lang="en-GB" sz="2000" dirty="0"/>
              <a:t>.</a:t>
            </a:r>
          </a:p>
          <a:p>
            <a:pPr marL="228600" lvl="0" indent="-182880">
              <a:buSzPts val="1600"/>
            </a:pPr>
            <a:r>
              <a:rPr lang="en-GB" sz="2000" dirty="0"/>
              <a:t> Mae 10% arall yn </a:t>
            </a:r>
            <a:r>
              <a:rPr lang="en-GB" sz="2000" dirty="0" err="1"/>
              <a:t>mynychu</a:t>
            </a:r>
            <a:r>
              <a:rPr lang="en-GB" sz="2000" dirty="0"/>
              <a:t> </a:t>
            </a:r>
            <a:r>
              <a:rPr lang="en-GB" sz="2000" dirty="0" err="1" smtClean="0"/>
              <a:t>ysgolion</a:t>
            </a:r>
            <a:r>
              <a:rPr lang="en-GB" sz="2000" dirty="0" smtClean="0"/>
              <a:t> </a:t>
            </a:r>
            <a:r>
              <a:rPr lang="en-GB" sz="2000" dirty="0" err="1" smtClean="0"/>
              <a:t>dwyieithog</a:t>
            </a:r>
            <a:r>
              <a:rPr lang="en-GB" sz="2000" dirty="0"/>
              <a:t>, </a:t>
            </a:r>
            <a:r>
              <a:rPr lang="en-GB" sz="2000" dirty="0" err="1"/>
              <a:t>cyfrwng</a:t>
            </a:r>
            <a:r>
              <a:rPr lang="en-GB" sz="2000" dirty="0"/>
              <a:t> </a:t>
            </a:r>
            <a:r>
              <a:rPr lang="en-GB" sz="2000" dirty="0" err="1"/>
              <a:t>deuol</a:t>
            </a:r>
            <a:r>
              <a:rPr lang="en-GB" sz="2000" dirty="0"/>
              <a:t>, neu </a:t>
            </a:r>
            <a:r>
              <a:rPr lang="en-GB" sz="2000" dirty="0" err="1"/>
              <a:t>Saesneg</a:t>
            </a:r>
            <a:r>
              <a:rPr lang="en-GB" sz="2000" dirty="0"/>
              <a:t> gyda </a:t>
            </a:r>
            <a:r>
              <a:rPr lang="en-GB" sz="2000" dirty="0" err="1" smtClean="0"/>
              <a:t>darpariaeth</a:t>
            </a:r>
            <a:r>
              <a:rPr lang="en-GB" sz="2000" dirty="0" smtClean="0"/>
              <a:t> Gymraeg </a:t>
            </a:r>
            <a:r>
              <a:rPr lang="en-GB" sz="2000" dirty="0" err="1"/>
              <a:t>sylweddol</a:t>
            </a:r>
            <a:r>
              <a:rPr lang="en-GB" sz="2000" dirty="0"/>
              <a:t> </a:t>
            </a:r>
          </a:p>
          <a:p>
            <a:pPr marL="228600" lvl="0" indent="-182880">
              <a:buSzPts val="1600"/>
            </a:pPr>
            <a:r>
              <a:rPr lang="en-GB" sz="2000" dirty="0"/>
              <a:t> </a:t>
            </a:r>
            <a:r>
              <a:rPr lang="en-GB" sz="2000" dirty="0" err="1"/>
              <a:t>Dengys</a:t>
            </a:r>
            <a:r>
              <a:rPr lang="en-GB" sz="2000" dirty="0"/>
              <a:t> </a:t>
            </a:r>
            <a:r>
              <a:rPr lang="en-GB" sz="2000" dirty="0" err="1"/>
              <a:t>ystadegau</a:t>
            </a:r>
            <a:r>
              <a:rPr lang="en-GB" sz="2000" dirty="0"/>
              <a:t> 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 fod 23.9% o </a:t>
            </a:r>
            <a:r>
              <a:rPr lang="en-GB" sz="2000" dirty="0" err="1"/>
              <a:t>ddysgwyr</a:t>
            </a:r>
            <a:r>
              <a:rPr lang="en-GB" sz="2000" dirty="0"/>
              <a:t> 7 </a:t>
            </a:r>
            <a:r>
              <a:rPr lang="en-GB" sz="2000" dirty="0" err="1"/>
              <a:t>oed</a:t>
            </a:r>
            <a:r>
              <a:rPr lang="en-GB" sz="2000" dirty="0"/>
              <a:t> </a:t>
            </a:r>
            <a:r>
              <a:rPr lang="en-GB" sz="2000" dirty="0" err="1"/>
              <a:t>wedi'u</a:t>
            </a:r>
            <a:r>
              <a:rPr lang="en-GB" sz="2000" dirty="0"/>
              <a:t> </a:t>
            </a:r>
            <a:r>
              <a:rPr lang="en-GB" sz="2000" dirty="0" err="1"/>
              <a:t>hasesu</a:t>
            </a:r>
            <a:r>
              <a:rPr lang="en-GB" sz="2000" dirty="0"/>
              <a:t> drwy </a:t>
            </a:r>
            <a:r>
              <a:rPr lang="en-GB" sz="2000" dirty="0" err="1"/>
              <a:t>gyfrwng</a:t>
            </a:r>
            <a:r>
              <a:rPr lang="en-GB" sz="2000" dirty="0"/>
              <a:t> y Gymraeg iaith </a:t>
            </a:r>
            <a:r>
              <a:rPr lang="en-GB" sz="2000" dirty="0" err="1"/>
              <a:t>gyntaf</a:t>
            </a:r>
            <a:r>
              <a:rPr lang="en-GB" sz="2000" dirty="0"/>
              <a:t> yn 2019 (</a:t>
            </a:r>
            <a:r>
              <a:rPr lang="en-GB" sz="2000" dirty="0" err="1"/>
              <a:t>cynnydd</a:t>
            </a:r>
            <a:r>
              <a:rPr lang="en-GB" sz="2000" dirty="0"/>
              <a:t> o 1.7% </a:t>
            </a:r>
            <a:r>
              <a:rPr lang="en-GB" sz="2000" dirty="0" err="1"/>
              <a:t>ers</a:t>
            </a:r>
            <a:r>
              <a:rPr lang="en-GB" sz="2000" dirty="0"/>
              <a:t> 2014) a bod 22.3% o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oedran</a:t>
            </a:r>
            <a:r>
              <a:rPr lang="en-GB" sz="2000" dirty="0"/>
              <a:t> ysgol </a:t>
            </a:r>
            <a:r>
              <a:rPr lang="en-GB" sz="2000" dirty="0" err="1"/>
              <a:t>uwchradd</a:t>
            </a:r>
            <a:r>
              <a:rPr lang="en-GB" sz="2000" dirty="0"/>
              <a:t> </a:t>
            </a:r>
            <a:r>
              <a:rPr lang="en-GB" sz="2000" dirty="0" err="1"/>
              <a:t>wedi'u</a:t>
            </a:r>
            <a:r>
              <a:rPr lang="en-GB" sz="2000" dirty="0"/>
              <a:t> </a:t>
            </a:r>
            <a:r>
              <a:rPr lang="en-GB" sz="2000" dirty="0" err="1"/>
              <a:t>hasesu</a:t>
            </a:r>
            <a:r>
              <a:rPr lang="en-GB" sz="2000" dirty="0"/>
              <a:t> mewn Cymraeg iaith </a:t>
            </a:r>
            <a:r>
              <a:rPr lang="en-GB" sz="2000" dirty="0" err="1"/>
              <a:t>gyntaf</a:t>
            </a:r>
            <a:r>
              <a:rPr lang="en-GB" sz="2000" dirty="0"/>
              <a:t>. </a:t>
            </a:r>
            <a:endParaRPr sz="2000" dirty="0"/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2"/>
          </p:nvPr>
        </p:nvSpPr>
        <p:spPr>
          <a:xfrm>
            <a:off x="6066971" y="1363616"/>
            <a:ext cx="5764379" cy="5237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2600" dirty="0"/>
              <a:t>Current policy states all pupils must  study Welsh from ages 3-16, either as a first or second language.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endParaRPr sz="2600" dirty="0">
              <a:solidFill>
                <a:srgbClr val="FF0000"/>
              </a:solidFill>
            </a:endParaRPr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2600" dirty="0"/>
              <a:t>Approximately 16% of pupils attend Welsh-medium schools and study Welsh as a first language.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2600" dirty="0"/>
              <a:t> A further 10% attend bilingual, dual-medium, or English with significant Welsh provision </a:t>
            </a:r>
            <a:endParaRPr sz="26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2600" dirty="0"/>
              <a:t> Welsh Government statistics show that in 2019, 23.9% of 7 year old learners were assessed through the medium of Welsh first language (up 1.7% from 2014) and 22.3% of secondary school aged were assessed in Welsh first language. </a:t>
            </a:r>
            <a:endParaRPr sz="26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dirty="0"/>
              <a:t>(National Assembly for Wales, 2019)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1"/>
          <p:cNvSpPr txBox="1">
            <a:spLocks noGrp="1"/>
          </p:cNvSpPr>
          <p:nvPr>
            <p:ph type="title"/>
          </p:nvPr>
        </p:nvSpPr>
        <p:spPr>
          <a:xfrm>
            <a:off x="420283" y="268829"/>
            <a:ext cx="11489633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/>
              <a:t>Categor</a:t>
            </a:r>
            <a:r>
              <a:rPr lang="en-GB" sz="4000">
                <a:latin typeface="Trebuchet MS"/>
                <a:ea typeface="Trebuchet MS"/>
                <a:cs typeface="Trebuchet MS"/>
                <a:sym typeface="Trebuchet MS"/>
              </a:rPr>
              <a:t>eiddio</a:t>
            </a:r>
            <a:r>
              <a:rPr lang="en-GB"/>
              <a:t> ysgolion cynradd </a:t>
            </a:r>
            <a:r>
              <a:rPr lang="en-GB">
                <a:solidFill>
                  <a:srgbClr val="FF0000"/>
                </a:solidFill>
              </a:rPr>
              <a:t/>
            </a:r>
            <a:br>
              <a:rPr lang="en-GB">
                <a:solidFill>
                  <a:srgbClr val="FF0000"/>
                </a:solidFill>
              </a:rPr>
            </a:br>
            <a:r>
              <a:rPr lang="en-GB"/>
              <a:t>Primary school categorisation</a:t>
            </a:r>
            <a:endParaRPr/>
          </a:p>
        </p:txBody>
      </p:sp>
      <p:sp>
        <p:nvSpPr>
          <p:cNvPr id="152" name="Google Shape;152;p21"/>
          <p:cNvSpPr txBox="1">
            <a:spLocks noGrp="1"/>
          </p:cNvSpPr>
          <p:nvPr>
            <p:ph type="body" idx="1"/>
          </p:nvPr>
        </p:nvSpPr>
        <p:spPr>
          <a:xfrm>
            <a:off x="420283" y="1727988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Cyfrwng Cymraeg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Cyfrwng Cymraeg gyda defnydd sylweddol o Saesneg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Ffrwd ddeuol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Cyfrwng Saesneg gyda defnydd sylweddol o’r Gymraeg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Cyfrwng Saesneg</a:t>
            </a:r>
            <a:endParaRPr sz="3200"/>
          </a:p>
        </p:txBody>
      </p:sp>
      <p:sp>
        <p:nvSpPr>
          <p:cNvPr id="153" name="Google Shape;153;p21"/>
          <p:cNvSpPr txBox="1">
            <a:spLocks noGrp="1"/>
          </p:cNvSpPr>
          <p:nvPr>
            <p:ph type="body" idx="2"/>
          </p:nvPr>
        </p:nvSpPr>
        <p:spPr>
          <a:xfrm>
            <a:off x="6227574" y="1727988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Welsh medium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Welsh medium with significant use of English (Transitional Schools)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Dual stream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English medium with significant use of Welsh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English medium</a:t>
            </a:r>
            <a:endParaRPr sz="3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2"/>
          <p:cNvSpPr txBox="1">
            <a:spLocks noGrp="1"/>
          </p:cNvSpPr>
          <p:nvPr>
            <p:ph type="title"/>
          </p:nvPr>
        </p:nvSpPr>
        <p:spPr>
          <a:xfrm>
            <a:off x="249899" y="194997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dirty="0"/>
              <a:t>Beth  mae’r </a:t>
            </a:r>
            <a:r>
              <a:rPr lang="en-GB" dirty="0" err="1"/>
              <a:t>ystadegau’n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do the statistics show?</a:t>
            </a:r>
            <a:endParaRPr dirty="0"/>
          </a:p>
        </p:txBody>
      </p:sp>
      <p:sp>
        <p:nvSpPr>
          <p:cNvPr id="159" name="Google Shape;159;p22"/>
          <p:cNvSpPr txBox="1">
            <a:spLocks noGrp="1"/>
          </p:cNvSpPr>
          <p:nvPr>
            <p:ph type="body" idx="1"/>
          </p:nvPr>
        </p:nvSpPr>
        <p:spPr>
          <a:xfrm>
            <a:off x="249899" y="1654154"/>
            <a:ext cx="5929228" cy="4536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88620" indent="-342900">
              <a:buSzPts val="1920"/>
            </a:pPr>
            <a:r>
              <a:rPr lang="en-GB" sz="2000" dirty="0"/>
              <a:t>1,480 o </a:t>
            </a:r>
            <a:r>
              <a:rPr lang="en-GB" sz="2000" dirty="0" err="1"/>
              <a:t>ysgolion</a:t>
            </a:r>
            <a:r>
              <a:rPr lang="en-GB" sz="2000" dirty="0"/>
              <a:t> a </a:t>
            </a:r>
            <a:r>
              <a:rPr lang="en-GB" sz="2000" dirty="0" err="1"/>
              <a:t>gynhelir</a:t>
            </a:r>
            <a:r>
              <a:rPr lang="en-GB" sz="2000" dirty="0"/>
              <a:t> gan </a:t>
            </a:r>
            <a:r>
              <a:rPr lang="en-GB" sz="2000" dirty="0" err="1"/>
              <a:t>awdurdodau</a:t>
            </a:r>
            <a:r>
              <a:rPr lang="en-GB" sz="2000" dirty="0"/>
              <a:t> </a:t>
            </a:r>
            <a:r>
              <a:rPr lang="en-GB" sz="2000" dirty="0" err="1"/>
              <a:t>lleol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r>
              <a:rPr lang="en-GB" sz="2000" dirty="0"/>
              <a:t> (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lawr</a:t>
            </a:r>
            <a:r>
              <a:rPr lang="en-GB" sz="2000" dirty="0"/>
              <a:t> 14 o </a:t>
            </a:r>
            <a:r>
              <a:rPr lang="en-GB" sz="2000" dirty="0" err="1"/>
              <a:t>fis</a:t>
            </a:r>
            <a:r>
              <a:rPr lang="en-GB" sz="2000" dirty="0"/>
              <a:t> </a:t>
            </a:r>
            <a:r>
              <a:rPr lang="en-GB" sz="2000" dirty="0" err="1"/>
              <a:t>Ionawr</a:t>
            </a:r>
            <a:r>
              <a:rPr lang="en-GB" sz="2000" dirty="0"/>
              <a:t> </a:t>
            </a:r>
            <a:r>
              <a:rPr lang="en-GB" sz="2000" dirty="0" smtClean="0"/>
              <a:t>2018).</a:t>
            </a:r>
          </a:p>
          <a:p>
            <a:pPr marL="388620" indent="-342900">
              <a:buSzPts val="1920"/>
            </a:pPr>
            <a:r>
              <a:rPr lang="en-GB" sz="2000" dirty="0" smtClean="0"/>
              <a:t>405 </a:t>
            </a:r>
            <a:r>
              <a:rPr lang="en-GB" sz="2000" dirty="0"/>
              <a:t>o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Cynradd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</a:t>
            </a:r>
            <a:r>
              <a:rPr lang="en-GB" sz="2000" dirty="0" smtClean="0"/>
              <a:t>Cymraeg</a:t>
            </a:r>
          </a:p>
          <a:p>
            <a:pPr marL="388620" indent="-342900">
              <a:buSzPts val="1920"/>
            </a:pPr>
            <a:r>
              <a:rPr lang="en-GB" sz="2000" dirty="0" smtClean="0"/>
              <a:t>50 </a:t>
            </a:r>
            <a:r>
              <a:rPr lang="en-GB" sz="2000" dirty="0"/>
              <a:t>o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Uwchradd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</a:t>
            </a:r>
            <a:r>
              <a:rPr lang="en-GB" sz="2000" dirty="0" smtClean="0"/>
              <a:t>Cymraeg</a:t>
            </a:r>
          </a:p>
          <a:p>
            <a:pPr marL="388620" indent="-342900">
              <a:buSzPts val="1920"/>
            </a:pPr>
            <a:r>
              <a:rPr lang="en-GB" sz="2000" dirty="0" err="1"/>
              <a:t>M</a:t>
            </a:r>
            <a:r>
              <a:rPr lang="en-GB" sz="2000" dirty="0" err="1" smtClean="0"/>
              <a:t>wyafrif</a:t>
            </a:r>
            <a:r>
              <a:rPr lang="en-GB" sz="2000" dirty="0" smtClean="0"/>
              <a:t> </a:t>
            </a:r>
            <a:r>
              <a:rPr lang="en-GB" sz="2000" dirty="0"/>
              <a:t>y disgyblion yn Ynys Môn, Gwynedd, Ceredigion a Sir </a:t>
            </a:r>
            <a:r>
              <a:rPr lang="en-GB" sz="2000" dirty="0" err="1"/>
              <a:t>Gaerfyrddin</a:t>
            </a:r>
            <a:r>
              <a:rPr lang="en-GB" sz="2000" dirty="0"/>
              <a:t> yn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haddysgu</a:t>
            </a:r>
            <a:r>
              <a:rPr lang="en-GB" sz="2000" dirty="0"/>
              <a:t> yn </a:t>
            </a:r>
            <a:r>
              <a:rPr lang="en-GB" sz="2000" dirty="0" smtClean="0"/>
              <a:t>y Gymraeg.</a:t>
            </a:r>
          </a:p>
          <a:p>
            <a:pPr marL="388620" indent="-342900">
              <a:buSzPts val="1920"/>
            </a:pPr>
            <a:r>
              <a:rPr lang="en-GB" sz="2000" dirty="0" smtClean="0"/>
              <a:t>Yn </a:t>
            </a:r>
            <a:r>
              <a:rPr lang="en-GB" sz="2000" dirty="0" err="1"/>
              <a:t>gyffredinol</a:t>
            </a:r>
            <a:r>
              <a:rPr lang="en-GB" sz="2000" dirty="0" smtClean="0"/>
              <a:t>, </a:t>
            </a:r>
            <a:r>
              <a:rPr lang="en-GB" sz="2000" dirty="0"/>
              <a:t>23% o </a:t>
            </a:r>
            <a:r>
              <a:rPr lang="en-GB" sz="2000" dirty="0" err="1"/>
              <a:t>ddisgyblion</a:t>
            </a:r>
            <a:r>
              <a:rPr lang="en-GB" sz="2000" dirty="0"/>
              <a:t> 5-16 </a:t>
            </a:r>
            <a:r>
              <a:rPr lang="en-GB" sz="2000" dirty="0" err="1"/>
              <a:t>oed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r>
              <a:rPr lang="en-GB" sz="2000" dirty="0"/>
              <a:t> yn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haddysgu</a:t>
            </a:r>
            <a:r>
              <a:rPr lang="en-GB" sz="2000" dirty="0"/>
              <a:t> yn Gymraeg, gydag </a:t>
            </a:r>
            <a:r>
              <a:rPr lang="en-GB" sz="2000" dirty="0" smtClean="0"/>
              <a:t>Ynys Môn </a:t>
            </a:r>
            <a:r>
              <a:rPr lang="en-GB" sz="2000" dirty="0"/>
              <a:t>a Gwynedd yn </a:t>
            </a:r>
            <a:r>
              <a:rPr lang="en-GB" sz="2000" dirty="0" err="1"/>
              <a:t>darparu'r</a:t>
            </a:r>
            <a:r>
              <a:rPr lang="en-GB" sz="2000" dirty="0"/>
              <a:t> </a:t>
            </a:r>
            <a:r>
              <a:rPr lang="en-GB" sz="2000" dirty="0" err="1"/>
              <a:t>gyfran</a:t>
            </a:r>
            <a:r>
              <a:rPr lang="en-GB" sz="2000" dirty="0"/>
              <a:t> </a:t>
            </a:r>
            <a:r>
              <a:rPr lang="en-GB" sz="2000" dirty="0" err="1"/>
              <a:t>uchaf</a:t>
            </a:r>
            <a:r>
              <a:rPr lang="en-GB" sz="2000" dirty="0"/>
              <a:t>, </a:t>
            </a:r>
            <a:r>
              <a:rPr lang="en-GB" sz="2000" dirty="0" smtClean="0"/>
              <a:t>yn </a:t>
            </a:r>
            <a:r>
              <a:rPr lang="en-GB" sz="2000" dirty="0"/>
              <a:t>90%.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>
                <a:hlinkClick r:id="rId3"/>
              </a:rPr>
              <a:t>https://llyw.cymru/sites/default/files/statistics-and-research/2019-07/canlyniadaur-cyfrifiad-ysgolion-737.pdf</a:t>
            </a:r>
            <a:endParaRPr sz="2000" dirty="0"/>
          </a:p>
        </p:txBody>
      </p:sp>
      <p:sp>
        <p:nvSpPr>
          <p:cNvPr id="160" name="Google Shape;160;p22"/>
          <p:cNvSpPr txBox="1">
            <a:spLocks noGrp="1"/>
          </p:cNvSpPr>
          <p:nvPr>
            <p:ph type="body" idx="2"/>
          </p:nvPr>
        </p:nvSpPr>
        <p:spPr>
          <a:xfrm>
            <a:off x="6122505" y="1551357"/>
            <a:ext cx="5787414" cy="51050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2258"/>
              <a:buChar char="•"/>
            </a:pPr>
            <a:r>
              <a:rPr lang="en-GB" sz="3100" dirty="0"/>
              <a:t>1,480 local authority maintained schools in Wales (down 14 from Jan </a:t>
            </a:r>
            <a:r>
              <a:rPr lang="en-GB" sz="3100" dirty="0" smtClean="0"/>
              <a:t>2018).</a:t>
            </a:r>
            <a:endParaRPr sz="3100" dirty="0"/>
          </a:p>
          <a:p>
            <a:pPr marL="228600" lvl="0" indent="-225202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•"/>
            </a:pPr>
            <a:r>
              <a:rPr lang="en-GB" sz="3100" dirty="0"/>
              <a:t>405 Welsh Medium Primary Schools</a:t>
            </a:r>
            <a:endParaRPr sz="3100" dirty="0"/>
          </a:p>
          <a:p>
            <a:pPr marL="228600" lvl="0" indent="-225202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•"/>
            </a:pPr>
            <a:r>
              <a:rPr lang="en-GB" sz="3100" dirty="0"/>
              <a:t>50 Welsh Medium Secondary Schools </a:t>
            </a:r>
            <a:endParaRPr sz="3100" dirty="0"/>
          </a:p>
          <a:p>
            <a:pPr marL="228600" lvl="0" indent="-225202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•"/>
            </a:pPr>
            <a:r>
              <a:rPr lang="en-GB" sz="3100" dirty="0"/>
              <a:t>Majority of pupils in </a:t>
            </a:r>
            <a:r>
              <a:rPr lang="en-GB" sz="3100" dirty="0" err="1"/>
              <a:t>Angelsey</a:t>
            </a:r>
            <a:r>
              <a:rPr lang="en-GB" sz="3100" dirty="0"/>
              <a:t>, Gwynedd, Ceredigion &amp; Carmarthenshire are taught in Welsh.</a:t>
            </a:r>
            <a:endParaRPr sz="3100" dirty="0"/>
          </a:p>
          <a:p>
            <a:pPr marL="228600" lvl="0" indent="-225202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•"/>
            </a:pPr>
            <a:r>
              <a:rPr lang="en-GB" sz="3100" dirty="0"/>
              <a:t>Overall 23% of pupils aged 5-16 in Wales are educated in Welsh, with </a:t>
            </a:r>
            <a:r>
              <a:rPr lang="en-GB" sz="3100" dirty="0" err="1"/>
              <a:t>Angelsey</a:t>
            </a:r>
            <a:r>
              <a:rPr lang="en-GB" sz="3100" dirty="0"/>
              <a:t> and Gwynedd providing having the highest proportion at 90%.</a:t>
            </a:r>
            <a:endParaRPr sz="3100" dirty="0"/>
          </a:p>
          <a:p>
            <a:pPr marL="0" lvl="0" indent="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-GB" sz="3100" dirty="0"/>
              <a:t>https://gov.wales/sites/default/files/statistics-and-research/2019-07/school-census-results-2019-764.pdf</a:t>
            </a:r>
            <a:endParaRPr sz="3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3"/>
          <p:cNvSpPr txBox="1">
            <a:spLocks noGrp="1"/>
          </p:cNvSpPr>
          <p:nvPr>
            <p:ph type="title"/>
          </p:nvPr>
        </p:nvSpPr>
        <p:spPr>
          <a:xfrm>
            <a:off x="1212273" y="311727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dirty="0" err="1"/>
              <a:t>Tasg</a:t>
            </a:r>
            <a:r>
              <a:rPr lang="en-GB" dirty="0"/>
              <a:t> / Task</a:t>
            </a:r>
            <a:endParaRPr dirty="0"/>
          </a:p>
        </p:txBody>
      </p:sp>
      <p:sp>
        <p:nvSpPr>
          <p:cNvPr id="166" name="Google Shape;166;p23"/>
          <p:cNvSpPr txBox="1">
            <a:spLocks noGrp="1"/>
          </p:cNvSpPr>
          <p:nvPr>
            <p:ph type="body" idx="1"/>
          </p:nvPr>
        </p:nvSpPr>
        <p:spPr>
          <a:xfrm>
            <a:off x="637308" y="1668087"/>
            <a:ext cx="5188527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 err="1"/>
              <a:t>Gwyliwch</a:t>
            </a:r>
            <a:r>
              <a:rPr lang="en-GB" sz="2800" dirty="0"/>
              <a:t> y </a:t>
            </a:r>
            <a:r>
              <a:rPr lang="en-GB" sz="2800" dirty="0" err="1"/>
              <a:t>clipiau</a:t>
            </a:r>
            <a:r>
              <a:rPr lang="en-GB" sz="2800" dirty="0"/>
              <a:t> </a:t>
            </a:r>
            <a:r>
              <a:rPr lang="en-GB" sz="2800" dirty="0" err="1" smtClean="0"/>
              <a:t>ffilm</a:t>
            </a:r>
            <a:r>
              <a:rPr lang="en-GB" sz="2800" dirty="0" smtClean="0"/>
              <a:t>: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 err="1" smtClean="0"/>
              <a:t>Ystyriwch</a:t>
            </a:r>
            <a:r>
              <a:rPr lang="en-GB" sz="2800" dirty="0" smtClean="0"/>
              <a:t> </a:t>
            </a:r>
            <a:r>
              <a:rPr lang="en-GB" sz="2800" dirty="0" err="1" smtClean="0"/>
              <a:t>b</a:t>
            </a:r>
            <a:r>
              <a:rPr lang="en-GB" sz="2800" dirty="0" err="1" smtClean="0"/>
              <a:t>eth</a:t>
            </a:r>
            <a:r>
              <a:rPr lang="en-GB" sz="2800" dirty="0" smtClean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cymhelliant</a:t>
            </a:r>
            <a:r>
              <a:rPr lang="en-GB" sz="2800" dirty="0"/>
              <a:t> y </a:t>
            </a:r>
            <a:r>
              <a:rPr lang="en-GB" sz="2800" dirty="0" err="1"/>
              <a:t>rhieni</a:t>
            </a:r>
            <a:r>
              <a:rPr lang="en-GB" sz="2800" dirty="0"/>
              <a:t> dros anfon </a:t>
            </a:r>
            <a:r>
              <a:rPr lang="en-GB" sz="2800" dirty="0" err="1"/>
              <a:t>eu</a:t>
            </a:r>
            <a:r>
              <a:rPr lang="en-GB" sz="2800" dirty="0"/>
              <a:t> 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cyfrwng</a:t>
            </a:r>
            <a:r>
              <a:rPr lang="en-GB" sz="2800" dirty="0"/>
              <a:t> Cymraeg?</a:t>
            </a:r>
            <a:endParaRPr sz="28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Beth </a:t>
            </a:r>
            <a:r>
              <a:rPr lang="en-GB" sz="2800" dirty="0" err="1"/>
              <a:t>yw</a:t>
            </a:r>
            <a:r>
              <a:rPr lang="en-GB" sz="2800" dirty="0"/>
              <a:t> rhai </a:t>
            </a:r>
            <a:r>
              <a:rPr lang="en-GB" sz="2800" dirty="0" err="1"/>
              <a:t>o’u</a:t>
            </a:r>
            <a:r>
              <a:rPr lang="en-GB" sz="2800" dirty="0"/>
              <a:t> </a:t>
            </a:r>
            <a:r>
              <a:rPr lang="en-GB" sz="2800" dirty="0" err="1"/>
              <a:t>pryderon</a:t>
            </a:r>
            <a:r>
              <a:rPr lang="en-GB" sz="2800" dirty="0"/>
              <a:t>?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Beth yw’r </a:t>
            </a:r>
            <a:r>
              <a:rPr lang="en-GB" sz="2800" dirty="0" err="1"/>
              <a:t>manteision</a:t>
            </a:r>
            <a:r>
              <a:rPr lang="en-GB" sz="2800" dirty="0"/>
              <a:t>?</a:t>
            </a:r>
            <a:endParaRPr sz="2800" dirty="0"/>
          </a:p>
        </p:txBody>
      </p:sp>
      <p:sp>
        <p:nvSpPr>
          <p:cNvPr id="167" name="Google Shape;167;p23"/>
          <p:cNvSpPr txBox="1">
            <a:spLocks noGrp="1"/>
          </p:cNvSpPr>
          <p:nvPr>
            <p:ph type="body" idx="2"/>
          </p:nvPr>
        </p:nvSpPr>
        <p:spPr>
          <a:xfrm>
            <a:off x="6530848" y="816032"/>
            <a:ext cx="4754880" cy="4412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Watch the following clips:</a:t>
            </a:r>
            <a:endParaRPr sz="28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u="sng" dirty="0">
                <a:solidFill>
                  <a:schemeClr val="hlink"/>
                </a:solidFill>
                <a:hlinkClick r:id="rId3"/>
              </a:rPr>
              <a:t>https://www.youtube.com/watch?v=VR4dPD2Bngk</a:t>
            </a:r>
            <a:endParaRPr sz="28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u="sng" dirty="0">
                <a:solidFill>
                  <a:schemeClr val="hlink"/>
                </a:solidFill>
                <a:hlinkClick r:id="rId4"/>
              </a:rPr>
              <a:t>https://www.youtube.com/watch?v=BSyxrYgxjI0</a:t>
            </a:r>
            <a:endParaRPr sz="28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What is the parent’s motivation for sending their children to Welsh medium education?</a:t>
            </a:r>
            <a:endParaRPr sz="24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What are some of their concerns?</a:t>
            </a:r>
            <a:endParaRPr sz="2400"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/>
              <a:t>What are the benefits?</a:t>
            </a:r>
            <a:endParaRPr sz="2800" dirty="0"/>
          </a:p>
        </p:txBody>
      </p:sp>
      <p:pic>
        <p:nvPicPr>
          <p:cNvPr id="168" name="Google Shape;168;p23" descr="International School of Hamburg - Wikipedia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26766" y="4976691"/>
            <a:ext cx="3657600" cy="14295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5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dirty="0"/>
              <a:t>Cummins : BICS, CALP and </a:t>
            </a:r>
            <a:r>
              <a:rPr lang="en-GB" dirty="0" smtClean="0"/>
              <a:t>CULP for language acquisition </a:t>
            </a:r>
            <a:r>
              <a:rPr lang="en-GB" sz="2700" dirty="0" smtClean="0"/>
              <a:t>( </a:t>
            </a:r>
            <a:r>
              <a:rPr lang="en-GB" sz="2700" dirty="0" err="1"/>
              <a:t>Shoebottom</a:t>
            </a:r>
            <a:r>
              <a:rPr lang="en-GB" sz="2700" dirty="0"/>
              <a:t> 2017)</a:t>
            </a:r>
            <a:endParaRPr sz="2700" dirty="0"/>
          </a:p>
        </p:txBody>
      </p:sp>
      <p:sp>
        <p:nvSpPr>
          <p:cNvPr id="183" name="Google Shape;183;p25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7449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dirty="0"/>
              <a:t>BICS- Sgiliau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Rhyngbersonol</a:t>
            </a:r>
            <a:r>
              <a:rPr lang="en-GB" dirty="0"/>
              <a:t> </a:t>
            </a:r>
            <a:r>
              <a:rPr lang="en-GB" dirty="0" err="1"/>
              <a:t>Sylfaenol</a:t>
            </a:r>
            <a:endParaRPr dirty="0"/>
          </a:p>
          <a:p>
            <a:pPr marL="228600" lvl="0" indent="-174498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dirty="0"/>
              <a:t>CALP- </a:t>
            </a:r>
            <a:r>
              <a:rPr lang="en-GB" dirty="0" err="1"/>
              <a:t>Hyfedredd</a:t>
            </a:r>
            <a:r>
              <a:rPr lang="en-GB" dirty="0"/>
              <a:t> Iaith Academaidd </a:t>
            </a:r>
            <a:r>
              <a:rPr lang="en-GB" dirty="0" err="1"/>
              <a:t>Gwybyddol</a:t>
            </a:r>
            <a:endParaRPr dirty="0"/>
          </a:p>
          <a:p>
            <a:pPr marL="228600" lvl="0" indent="-174498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dirty="0" err="1"/>
              <a:t>Dyw’r</a:t>
            </a:r>
            <a:r>
              <a:rPr lang="en-GB" dirty="0"/>
              <a:t> BICS a’r CALP ddim o </a:t>
            </a:r>
            <a:r>
              <a:rPr lang="en-GB" dirty="0" err="1"/>
              <a:t>angenrheidrwydd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lefel</a:t>
            </a:r>
            <a:endParaRPr dirty="0"/>
          </a:p>
          <a:p>
            <a:pPr marL="228600" lvl="0" indent="-174498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Char char="•"/>
            </a:pPr>
            <a:r>
              <a:rPr lang="en-GB" dirty="0"/>
              <a:t>CULP- </a:t>
            </a:r>
            <a:r>
              <a:rPr lang="en-GB" dirty="0" err="1"/>
              <a:t>Hyfedredd</a:t>
            </a:r>
            <a:r>
              <a:rPr lang="en-GB" dirty="0"/>
              <a:t> </a:t>
            </a:r>
            <a:r>
              <a:rPr lang="en-GB" dirty="0" err="1"/>
              <a:t>Gwaelodol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Iaith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None/>
            </a:pPr>
            <a:endParaRPr dirty="0">
              <a:solidFill>
                <a:srgbClr val="FF0000"/>
              </a:solidFill>
            </a:endParaRPr>
          </a:p>
        </p:txBody>
      </p:sp>
      <p:sp>
        <p:nvSpPr>
          <p:cNvPr id="184" name="Google Shape;184;p25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 i="1" dirty="0"/>
              <a:t>BICS- Basic Interpersonal Communication Skills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i="1" dirty="0"/>
              <a:t>CALP- Cognitive Academic Language Proficiency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i="1" dirty="0"/>
              <a:t>The BICS and CALP are not necessarily at the same level</a:t>
            </a:r>
            <a:endParaRPr dirty="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i="1" dirty="0"/>
              <a:t>CULP- Common Underlying Language Proficiency </a:t>
            </a:r>
            <a:endParaRPr i="1" dirty="0"/>
          </a:p>
        </p:txBody>
      </p:sp>
      <p:pic>
        <p:nvPicPr>
          <p:cNvPr id="2" name="Picture 1" descr="&quot;CountryBlessings@Lakewood&quot;: Reminder To Count Your Blessing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875" y="4768128"/>
            <a:ext cx="1857375" cy="1838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6"/>
          <p:cNvSpPr txBox="1">
            <a:spLocks noGrp="1"/>
          </p:cNvSpPr>
          <p:nvPr>
            <p:ph type="title"/>
          </p:nvPr>
        </p:nvSpPr>
        <p:spPr>
          <a:xfrm>
            <a:off x="154765" y="229074"/>
            <a:ext cx="11434561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bel"/>
              <a:buNone/>
            </a:pPr>
            <a:r>
              <a:rPr lang="en-GB" sz="3000" b="1" dirty="0">
                <a:solidFill>
                  <a:schemeClr val="dk1"/>
                </a:solidFill>
              </a:rPr>
              <a:t>Cummins’ iceberg representation of common </a:t>
            </a:r>
            <a:r>
              <a:rPr lang="en-GB" sz="3000" b="1" dirty="0" smtClean="0">
                <a:solidFill>
                  <a:schemeClr val="dk1"/>
                </a:solidFill>
              </a:rPr>
              <a:t>underlying proficiency</a:t>
            </a:r>
            <a:endParaRPr sz="3000" b="1" dirty="0">
              <a:solidFill>
                <a:schemeClr val="dk1"/>
              </a:solidFill>
            </a:endParaRPr>
          </a:p>
        </p:txBody>
      </p:sp>
      <p:pic>
        <p:nvPicPr>
          <p:cNvPr id="190" name="Google Shape;190;p26" descr="icebergmodel.gif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 l="-57336" r="-57336"/>
          <a:stretch/>
        </p:blipFill>
        <p:spPr>
          <a:xfrm>
            <a:off x="-263739" y="1939422"/>
            <a:ext cx="8354794" cy="4477512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26"/>
          <p:cNvSpPr txBox="1"/>
          <p:nvPr/>
        </p:nvSpPr>
        <p:spPr>
          <a:xfrm>
            <a:off x="7620001" y="6139935"/>
            <a:ext cx="132299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educ.alberta 2009</a:t>
            </a:r>
            <a:endParaRPr sz="12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192" name="Google Shape;192;p26"/>
          <p:cNvSpPr/>
          <p:nvPr/>
        </p:nvSpPr>
        <p:spPr>
          <a:xfrm>
            <a:off x="1558133" y="1062214"/>
            <a:ext cx="556639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Hyfedredd Gwaelodol Cyffredin Iaith</a:t>
            </a:r>
            <a:endParaRPr sz="2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pic>
        <p:nvPicPr>
          <p:cNvPr id="2" name="Picture 1" descr="Sports and Fitness Science: July 20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5765" y="3161384"/>
            <a:ext cx="1765763" cy="132469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921278" y="1939422"/>
            <a:ext cx="28678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smtClean="0"/>
              <a:t>TASG: </a:t>
            </a:r>
            <a:r>
              <a:rPr lang="en-GB" sz="1800" b="1" dirty="0" err="1" smtClean="0"/>
              <a:t>Ymchwiliwch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i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ddamcaniaeth</a:t>
            </a:r>
            <a:r>
              <a:rPr lang="en-GB" sz="1800" b="1" dirty="0" smtClean="0"/>
              <a:t> Cummins mewn </a:t>
            </a:r>
            <a:r>
              <a:rPr lang="en-GB" sz="1800" b="1" dirty="0" err="1" smtClean="0"/>
              <a:t>paratoad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ar</a:t>
            </a:r>
            <a:r>
              <a:rPr lang="en-GB" sz="1800" b="1" dirty="0" smtClean="0"/>
              <a:t> gyfer eich </a:t>
            </a:r>
            <a:r>
              <a:rPr lang="en-GB" sz="1800" b="1" dirty="0" err="1" smtClean="0"/>
              <a:t>asesiadau</a:t>
            </a:r>
            <a:endParaRPr lang="en-GB" sz="18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8006167" y="4816958"/>
            <a:ext cx="28678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smtClean="0"/>
              <a:t>TASK: Research Cummins’ theory in preparation for your assessments</a:t>
            </a:r>
            <a:r>
              <a:rPr lang="en-GB" sz="1200" dirty="0" smtClean="0"/>
              <a:t>. 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7"/>
          <p:cNvSpPr txBox="1">
            <a:spLocks noGrp="1"/>
          </p:cNvSpPr>
          <p:nvPr>
            <p:ph type="title"/>
          </p:nvPr>
        </p:nvSpPr>
        <p:spPr>
          <a:xfrm>
            <a:off x="2660073" y="449170"/>
            <a:ext cx="9135628" cy="1229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dirty="0" err="1" smtClean="0"/>
              <a:t>Addysgeg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datblygu ail iaith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smtClean="0"/>
              <a:t>Pedagogy for second language acquisition</a:t>
            </a:r>
            <a:r>
              <a:rPr lang="en-GB" dirty="0"/>
              <a:t/>
            </a:r>
            <a:br>
              <a:rPr lang="en-GB" dirty="0"/>
            </a:br>
            <a:endParaRPr dirty="0"/>
          </a:p>
        </p:txBody>
      </p:sp>
      <p:sp>
        <p:nvSpPr>
          <p:cNvPr id="198" name="Google Shape;198;p27"/>
          <p:cNvSpPr txBox="1">
            <a:spLocks noGrp="1"/>
          </p:cNvSpPr>
          <p:nvPr>
            <p:ph type="body" idx="1"/>
          </p:nvPr>
        </p:nvSpPr>
        <p:spPr>
          <a:xfrm>
            <a:off x="1637170" y="1583406"/>
            <a:ext cx="4036556" cy="4576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Defnyddio’r iaith gyntaf fel offeryn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Perchnogaeth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Emosiwn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Testunau hunaniaeth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Cydlynu addysgu’r 2 iaith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Cynyddu integreiddio’r 2 iaith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Cymharu a chyferbynnu’r  ieithoedd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317"/>
              <a:buNone/>
            </a:pPr>
            <a:r>
              <a:rPr lang="en-GB" sz="1646"/>
              <a:t>( Cummins 2013)</a:t>
            </a:r>
            <a:endParaRPr/>
          </a:p>
        </p:txBody>
      </p:sp>
      <p:sp>
        <p:nvSpPr>
          <p:cNvPr id="199" name="Google Shape;199;p27"/>
          <p:cNvSpPr txBox="1">
            <a:spLocks noGrp="1"/>
          </p:cNvSpPr>
          <p:nvPr>
            <p:ph type="body" idx="2"/>
          </p:nvPr>
        </p:nvSpPr>
        <p:spPr>
          <a:xfrm>
            <a:off x="7090478" y="1486855"/>
            <a:ext cx="4367048" cy="4423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Use first language as a tool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Ownership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Affect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Identity texts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Co-ordinate teaching of 2 languages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Increasing integration of 2 languages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Compare and contrast languages</a:t>
            </a:r>
            <a:endParaRPr sz="2400" i="1"/>
          </a:p>
        </p:txBody>
      </p:sp>
      <p:pic>
        <p:nvPicPr>
          <p:cNvPr id="200" name="Google Shape;20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6584" y="102476"/>
            <a:ext cx="1907527" cy="14346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8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/>
              <a:t>Addysgeg</a:t>
            </a:r>
            <a:br>
              <a:rPr lang="en-GB"/>
            </a:br>
            <a:r>
              <a:rPr lang="en-GB" i="1"/>
              <a:t>Pedagaogy</a:t>
            </a:r>
            <a:br>
              <a:rPr lang="en-GB" i="1"/>
            </a:br>
            <a:endParaRPr i="1"/>
          </a:p>
        </p:txBody>
      </p:sp>
      <p:sp>
        <p:nvSpPr>
          <p:cNvPr id="206" name="Google Shape;206;p28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Adlewyrchwch ar y ffordd y mae’r ysgol yn defnyddio testunau iaith ddeuol fel dull i ddatblygu ail iaith</a:t>
            </a:r>
            <a:endParaRPr sz="32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https://www.eal-teaching-strategies.com/ict-teaching-resources.html</a:t>
            </a:r>
            <a:endParaRPr u="sng">
              <a:solidFill>
                <a:schemeClr val="hlink"/>
              </a:solidFill>
              <a:hlinkClick r:id="rId4"/>
            </a:endParaRPr>
          </a:p>
        </p:txBody>
      </p:sp>
      <p:sp>
        <p:nvSpPr>
          <p:cNvPr id="207" name="Google Shape;207;p28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Reflect on the way the school uses dual language texts as an approach to developing a second language</a:t>
            </a:r>
            <a:endParaRPr sz="24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https://www.eal-teaching-strategies.com/ict-teaching-resources.html</a:t>
            </a:r>
            <a:endParaRPr/>
          </a:p>
        </p:txBody>
      </p:sp>
      <p:pic>
        <p:nvPicPr>
          <p:cNvPr id="208" name="Google Shape;208;p2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48110" y="214410"/>
            <a:ext cx="2511770" cy="17972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9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dirty="0" err="1" smtClean="0"/>
              <a:t>Addysgeg</a:t>
            </a:r>
            <a:r>
              <a:rPr lang="en-GB" dirty="0" smtClean="0"/>
              <a:t> / Pedagogy</a:t>
            </a:r>
            <a:r>
              <a:rPr lang="en-GB" dirty="0"/>
              <a:t/>
            </a:r>
            <a:br>
              <a:rPr lang="en-GB" dirty="0"/>
            </a:br>
            <a:endParaRPr dirty="0"/>
          </a:p>
        </p:txBody>
      </p:sp>
      <p:sp>
        <p:nvSpPr>
          <p:cNvPr id="214" name="Google Shape;214;p29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LlC yn credu bod profiadau cyfoethogi trwy gyfrwng y Gymraeg yn allweddol i wreiddio’r iaith Gymraeg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Mae’r strategaeth Cymraeg 2050 hefyd yn pwysleisio pwysigrwydd gwreiddio iaith trwy ei defnyddio mewn sefyllfaoedd bob dydd o oed cynnar fel rhan perthnasol o fywyd bob dydd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Sut mae’r canlynol yn gwneud hyn?</a:t>
            </a:r>
            <a:endParaRPr/>
          </a:p>
        </p:txBody>
      </p:sp>
      <p:sp>
        <p:nvSpPr>
          <p:cNvPr id="215" name="Google Shape;215;p29"/>
          <p:cNvSpPr txBox="1">
            <a:spLocks noGrp="1"/>
          </p:cNvSpPr>
          <p:nvPr>
            <p:ph type="body" idx="2"/>
          </p:nvPr>
        </p:nvSpPr>
        <p:spPr>
          <a:xfrm>
            <a:off x="6267611" y="2057400"/>
            <a:ext cx="5358331" cy="4379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WG believe that enrichment and experiences in Welsh are vital to embed the Welsh language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The Cymraeg 2050 strategy also emphasises the importance of embedding language use in practices from an early age as a relevant part of everyday life.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How does the following do this?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Gwersyll yr Urdd, Llangrannog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0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/>
              <a:t>Addysgeg</a:t>
            </a:r>
            <a:br>
              <a:rPr lang="en-GB"/>
            </a:br>
            <a:r>
              <a:rPr lang="en-GB"/>
              <a:t>Pedagogy</a:t>
            </a:r>
            <a:endParaRPr/>
          </a:p>
        </p:txBody>
      </p:sp>
      <p:sp>
        <p:nvSpPr>
          <p:cNvPr id="221" name="Google Shape;221;p30"/>
          <p:cNvSpPr txBox="1">
            <a:spLocks noGrp="1"/>
          </p:cNvSpPr>
          <p:nvPr>
            <p:ph type="body" idx="1"/>
          </p:nvPr>
        </p:nvSpPr>
        <p:spPr>
          <a:xfrm>
            <a:off x="1143000" y="2057399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https://online.clickview.co.uk/workspace/categories/4751952/videos/19256181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Dathlu diwrnod ‘Shw mae’ mewn ysgol yng Nghymru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Pa mor effeithiol rydych chi’n credu yw dathlu Cymreictod yn y ffordd hyn?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Pa mor effeithiol yw’r dull yma wrth ddatblygu sgiliau iaith Gymraeg?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Rhowch resymau dros eich atebion.</a:t>
            </a:r>
            <a:endParaRPr/>
          </a:p>
        </p:txBody>
      </p:sp>
      <p:sp>
        <p:nvSpPr>
          <p:cNvPr id="222" name="Google Shape;222;p30"/>
          <p:cNvSpPr txBox="1">
            <a:spLocks noGrp="1"/>
          </p:cNvSpPr>
          <p:nvPr>
            <p:ph type="body" idx="2"/>
          </p:nvPr>
        </p:nvSpPr>
        <p:spPr>
          <a:xfrm>
            <a:off x="6267612" y="2057400"/>
            <a:ext cx="475488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6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https://online.clickview.co.uk/workspace/categories/4751952/videos/19256181</a:t>
            </a:r>
            <a:r>
              <a:rPr lang="en-GB"/>
              <a:t> (12mins)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Celebrating ‘Shw mae’ day in a Welsh primary school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How effective do you think it is to celebrate Welshness in this way?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How effective do you think it is in developing Welsh language skills?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760"/>
              <a:buChar char="•"/>
            </a:pPr>
            <a:r>
              <a:rPr lang="en-GB"/>
              <a:t>Give reasons for your answers. 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TASG: </a:t>
            </a:r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eich </a:t>
            </a:r>
            <a:r>
              <a:rPr lang="en-GB" dirty="0" err="1" smtClean="0"/>
              <a:t>meicro</a:t>
            </a:r>
            <a:r>
              <a:rPr lang="en-GB" dirty="0" smtClean="0"/>
              <a:t>-wers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TASK: Preparing for your micro-lesson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yn </a:t>
            </a:r>
            <a:r>
              <a:rPr lang="en-GB" dirty="0" err="1" smtClean="0"/>
              <a:t>addysgeg</a:t>
            </a:r>
            <a:r>
              <a:rPr lang="en-GB" dirty="0" smtClean="0"/>
              <a:t> fydd yn </a:t>
            </a:r>
            <a:r>
              <a:rPr lang="en-GB" dirty="0" err="1" smtClean="0"/>
              <a:t>tanategu</a:t>
            </a:r>
            <a:r>
              <a:rPr lang="en-GB" dirty="0" smtClean="0"/>
              <a:t> y dysgu a’r addysgu yn eich </a:t>
            </a:r>
            <a:r>
              <a:rPr lang="en-GB" dirty="0" err="1" smtClean="0"/>
              <a:t>meicro</a:t>
            </a:r>
            <a:r>
              <a:rPr lang="en-GB" dirty="0" smtClean="0"/>
              <a:t>-wers.</a:t>
            </a:r>
          </a:p>
          <a:p>
            <a:r>
              <a:rPr lang="en-GB" dirty="0" err="1" smtClean="0"/>
              <a:t>Dechreuwch</a:t>
            </a:r>
            <a:r>
              <a:rPr lang="en-GB" dirty="0" smtClean="0"/>
              <a:t> edrych am </a:t>
            </a:r>
            <a:r>
              <a:rPr lang="en-GB" dirty="0" err="1" smtClean="0"/>
              <a:t>syniadau</a:t>
            </a:r>
            <a:r>
              <a:rPr lang="en-GB" dirty="0" smtClean="0"/>
              <a:t>/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byddai’n</a:t>
            </a:r>
            <a:r>
              <a:rPr lang="en-GB" dirty="0" smtClean="0"/>
              <a:t> cefnogi eich gwers.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dirty="0" smtClean="0"/>
              <a:t>Consider the pedagogy that will underlie the teaching and learning within your micro-lesson.</a:t>
            </a:r>
          </a:p>
          <a:p>
            <a:r>
              <a:rPr lang="en-GB" dirty="0" smtClean="0"/>
              <a:t>Start looking for ideas/resources that could support your lesson.</a:t>
            </a:r>
            <a:endParaRPr lang="en-GB" dirty="0"/>
          </a:p>
        </p:txBody>
      </p:sp>
      <p:pic>
        <p:nvPicPr>
          <p:cNvPr id="5" name="Picture 4" descr="15 Pros and Cons Of Being An Online English Teacher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7982" y="4433026"/>
            <a:ext cx="3507278" cy="197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6082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3"/>
          <p:cNvSpPr txBox="1"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 b="1"/>
              <a:t>Rhestr gyfeirnodi</a:t>
            </a:r>
            <a:br>
              <a:rPr lang="en-GB" b="1"/>
            </a:br>
            <a:r>
              <a:rPr lang="en-GB" b="1"/>
              <a:t>References</a:t>
            </a:r>
            <a:endParaRPr b="1"/>
          </a:p>
        </p:txBody>
      </p:sp>
      <p:sp>
        <p:nvSpPr>
          <p:cNvPr id="244" name="Google Shape;244;p33"/>
          <p:cNvSpPr txBox="1">
            <a:spLocks noGrp="1"/>
          </p:cNvSpPr>
          <p:nvPr>
            <p:ph type="body" idx="1"/>
          </p:nvPr>
        </p:nvSpPr>
        <p:spPr>
          <a:xfrm>
            <a:off x="654617" y="2127953"/>
            <a:ext cx="10607838" cy="47716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Adesope, O., </a:t>
            </a:r>
            <a:r>
              <a:rPr lang="en-GB" sz="1600" i="1"/>
              <a:t>Lavin,T. &amp; Thompson, T. ( 2010) </a:t>
            </a:r>
            <a:r>
              <a:rPr lang="en-GB" sz="1600"/>
              <a:t>A Systematic Review and Meta-Analysis of the Cognitive Correlates of Bilingualism</a:t>
            </a:r>
            <a:r>
              <a:rPr lang="en-GB" sz="1600" i="1"/>
              <a:t> Review of Educational Research </a:t>
            </a:r>
            <a:r>
              <a:rPr lang="en-GB" sz="1600"/>
              <a:t>June 2010, Vol. 80, No. 2, pp. 207–245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Blake, M. (2003). </a:t>
            </a:r>
            <a:r>
              <a:rPr lang="en-GB" sz="1600" i="1"/>
              <a:t>Language Death and Liberal Politics</a:t>
            </a:r>
            <a:r>
              <a:rPr lang="en-GB" sz="1600"/>
              <a:t>. In W. Kymlicka, &amp; A. &amp; Patten, </a:t>
            </a:r>
            <a:r>
              <a:rPr lang="en-GB" sz="1600" i="1"/>
              <a:t>Language Rights and Political Theory</a:t>
            </a:r>
            <a:r>
              <a:rPr lang="en-GB" sz="1600"/>
              <a:t>). Oxford: Oxford University Press. pp. 210-229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CILT ( 2007) </a:t>
            </a:r>
            <a:r>
              <a:rPr lang="en-GB" sz="1600" i="1"/>
              <a:t>Positively Plurilingual : The contribution of community languages to UK education and society</a:t>
            </a:r>
            <a:r>
              <a:rPr lang="en-GB" sz="1600"/>
              <a:t>. London : CILT The National Centre for Languages</a:t>
            </a:r>
            <a:endParaRPr sz="16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Cummins,J. ( 2013) </a:t>
            </a:r>
            <a:r>
              <a:rPr lang="en-GB" sz="1600" i="1"/>
              <a:t>The Intellectual and Cognitive Advantages of Bilingual Education. </a:t>
            </a:r>
            <a:r>
              <a:rPr lang="en-GB" sz="1600"/>
              <a:t>UWTSD: International Conference – Educational Society of the European Regions and the School of Welsh and Bilingual Studies, UWTSD 13.09.13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Ibrahim, N. </a:t>
            </a:r>
            <a:r>
              <a:rPr lang="en-GB" sz="1600" i="1"/>
              <a:t>(2011) How children become bilingual</a:t>
            </a:r>
            <a:r>
              <a:rPr lang="en-GB" sz="1600"/>
              <a:t>. Nayr Ibrahim:  British Council Milan</a:t>
            </a:r>
            <a:endParaRPr sz="16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Jones, D.V. and Martin-Jones, M. (2001) </a:t>
            </a:r>
            <a:r>
              <a:rPr lang="en-GB" sz="1600" i="1"/>
              <a:t>Bilingual Education and Language Revitalization In Wales : Past Achievements and Current Issues: </a:t>
            </a:r>
            <a:r>
              <a:rPr lang="en-GB" sz="1600"/>
              <a:t>University of Wales Aberystwyth</a:t>
            </a:r>
            <a:endParaRPr sz="1600"/>
          </a:p>
          <a:p>
            <a:pPr marL="228600" lvl="0" indent="-11176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120"/>
              <a:buNone/>
            </a:pPr>
            <a:endParaRPr sz="1400"/>
          </a:p>
          <a:p>
            <a:pPr marL="228600" lvl="0" indent="-11176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120"/>
              <a:buNone/>
            </a:pPr>
            <a:endParaRPr sz="1400"/>
          </a:p>
          <a:p>
            <a:pPr marL="228600" lvl="0" indent="-11176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120"/>
              <a:buNone/>
            </a:pPr>
            <a:endParaRPr sz="1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34"/>
          <p:cNvSpPr txBox="1">
            <a:spLocks noGrp="1"/>
          </p:cNvSpPr>
          <p:nvPr>
            <p:ph type="title"/>
          </p:nvPr>
        </p:nvSpPr>
        <p:spPr>
          <a:xfrm>
            <a:off x="285395" y="263150"/>
            <a:ext cx="987552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orbel"/>
              <a:buNone/>
            </a:pPr>
            <a:r>
              <a:rPr lang="en-GB"/>
              <a:t>Rhestr gyfeirnodi</a:t>
            </a:r>
            <a:br>
              <a:rPr lang="en-GB"/>
            </a:br>
            <a:r>
              <a:rPr lang="en-GB"/>
              <a:t>References</a:t>
            </a:r>
            <a:endParaRPr/>
          </a:p>
        </p:txBody>
      </p:sp>
      <p:sp>
        <p:nvSpPr>
          <p:cNvPr id="250" name="Google Shape;250;p34"/>
          <p:cNvSpPr txBox="1">
            <a:spLocks noGrp="1"/>
          </p:cNvSpPr>
          <p:nvPr>
            <p:ph type="body" idx="1"/>
          </p:nvPr>
        </p:nvSpPr>
        <p:spPr>
          <a:xfrm>
            <a:off x="393553" y="1497724"/>
            <a:ext cx="11408453" cy="5013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22860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Lewis, H.G. ( 2013) </a:t>
            </a:r>
            <a:r>
              <a:rPr lang="en-GB" sz="1800" i="1"/>
              <a:t>The Intellectual and Cognitive Advantages of Bilingual Education.</a:t>
            </a:r>
            <a:r>
              <a:rPr lang="en-GB" sz="1800"/>
              <a:t> UWTSD: International Conference – Educational Society of the European Regions and the School of Welsh and Bilingual Studies, UWTSD 13.09.13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Multilingual Children’s Association (2004) </a:t>
            </a:r>
            <a:r>
              <a:rPr lang="en-GB" sz="1800" i="1"/>
              <a:t>The Pros and Cons of Raising a Multilingual Child</a:t>
            </a:r>
            <a:r>
              <a:rPr lang="en-GB" sz="1800"/>
              <a:t>. Available at </a:t>
            </a:r>
            <a:r>
              <a:rPr lang="en-GB" sz="1800" u="sng">
                <a:solidFill>
                  <a:schemeClr val="hlink"/>
                </a:solidFill>
                <a:hlinkClick r:id="rId3"/>
              </a:rPr>
              <a:t>http://www.multilingualchildren.org/getting_started/pro_con.html</a:t>
            </a:r>
            <a:r>
              <a:rPr lang="en-GB" sz="1800"/>
              <a:t>. ( Accessed 05.02.16)</a:t>
            </a:r>
            <a:endParaRPr sz="1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Roberts, D. T. (1998). </a:t>
            </a:r>
            <a:r>
              <a:rPr lang="en-GB" sz="1800" i="1"/>
              <a:t>The Language of the Blue Books. </a:t>
            </a:r>
            <a:r>
              <a:rPr lang="en-GB" sz="1800"/>
              <a:t>Cardiff: University of Wales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Van der Crean ( 2013) </a:t>
            </a:r>
            <a:r>
              <a:rPr lang="en-GB" sz="1800" i="1"/>
              <a:t>The Intellectual and Cognitive Advantages of Bilingual Education.</a:t>
            </a:r>
            <a:r>
              <a:rPr lang="en-GB" sz="1800"/>
              <a:t> UWTSD: International Conference – Educational Society of the European Regions and the School of Welsh and Bilingual Studies, UWTSD 13.09.13</a:t>
            </a:r>
            <a:endParaRPr sz="1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Wales: ( 2013) </a:t>
            </a:r>
            <a:r>
              <a:rPr lang="en-GB" sz="1800" i="1"/>
              <a:t>The Cwricwlwm Cymreig, history and the story of Wales Final report. </a:t>
            </a:r>
            <a:r>
              <a:rPr lang="en-GB" sz="1800"/>
              <a:t>Cardiff: Welsh Government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Welsh Government (2017) Welsh in Education Action plan 2017 – 2021. Available online:  </a:t>
            </a:r>
            <a:r>
              <a:rPr lang="en-GB" sz="1800" u="sng">
                <a:solidFill>
                  <a:schemeClr val="hlink"/>
                </a:solidFill>
                <a:hlinkClick r:id="rId4"/>
              </a:rPr>
              <a:t>https://gov.wales/sites/default/files/publications/2018-02/welsh-in-education-action-plan-2017%E2%80%9321.pdf</a:t>
            </a:r>
            <a:endParaRPr sz="1800"/>
          </a:p>
          <a:p>
            <a:pPr marL="228600" lvl="0" indent="-98298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None/>
            </a:pPr>
            <a:endParaRPr sz="1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None/>
            </a:pPr>
            <a:r>
              <a:rPr lang="en-GB" sz="1800" b="1"/>
              <a:t>IMAGES</a:t>
            </a:r>
            <a:endParaRPr sz="1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Image of Penny Farthing bike – </a:t>
            </a:r>
            <a:r>
              <a:rPr lang="en-GB" sz="1800" u="sng">
                <a:solidFill>
                  <a:schemeClr val="hlink"/>
                </a:solidFill>
                <a:hlinkClick r:id="rId5"/>
              </a:rPr>
              <a:t>www.foldingcyclist.com</a:t>
            </a:r>
            <a:endParaRPr sz="1800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Image of Cummins Iceberg- </a:t>
            </a:r>
            <a:r>
              <a:rPr lang="en-GB" sz="1800" u="sng">
                <a:solidFill>
                  <a:schemeClr val="hlink"/>
                </a:solidFill>
                <a:hlinkClick r:id="rId6"/>
              </a:rPr>
              <a:t>www.educ.ualberta.ca</a:t>
            </a:r>
            <a:r>
              <a:rPr lang="en-GB" sz="1800"/>
              <a:t> ( 2009</a:t>
            </a:r>
            <a:r>
              <a:rPr lang="en-GB"/>
              <a:t>)</a:t>
            </a:r>
            <a:endParaRPr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None/>
            </a:pPr>
            <a:endParaRPr b="1"/>
          </a:p>
          <a:p>
            <a:pPr marL="228600" lvl="0" indent="-182880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None/>
            </a:pPr>
            <a:endParaRPr b="1"/>
          </a:p>
          <a:p>
            <a:pPr marL="228600" lvl="0" indent="-79502" algn="l" rtl="0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 II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1711</Words>
  <Application>Microsoft Office PowerPoint</Application>
  <PresentationFormat>Widescreen</PresentationFormat>
  <Paragraphs>182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Corbel</vt:lpstr>
      <vt:lpstr>Trebuchet MS</vt:lpstr>
      <vt:lpstr>Basis</vt:lpstr>
      <vt:lpstr>  ECES5010/C  DWYIEITHRWYDD BILINGUALISM  </vt:lpstr>
      <vt:lpstr>Cynnwys / Content</vt:lpstr>
      <vt:lpstr>Manteision Deallusol a Gwybyddol Addysg Ddwyieithog The Intellectual and Cognitive Advantages of Bilingual Education</vt:lpstr>
      <vt:lpstr>Adesope et al  (2010)</vt:lpstr>
      <vt:lpstr>Positively Plurilingual (CILT, 2007)   - buddion siarad mwy nag un iaith - the benefits of speaking more than one language </vt:lpstr>
      <vt:lpstr>Anfanteision / Drawbacks</vt:lpstr>
      <vt:lpstr>Tasg Ddarllen ac Adfyfyrio  Reading and Reflection Task</vt:lpstr>
      <vt:lpstr>Beth yw addysg cyfrwng Cymraeg? What is Welsh medium education?</vt:lpstr>
      <vt:lpstr>Categoreiddio ysgolion cynradd  Primary school categorisation</vt:lpstr>
      <vt:lpstr>Beth  mae’r ystadegau’n dangos? What do the statistics show?</vt:lpstr>
      <vt:lpstr>Tasg / Task</vt:lpstr>
      <vt:lpstr>Cummins : BICS, CALP and CULP for language acquisition ( Shoebottom 2017)</vt:lpstr>
      <vt:lpstr>Cummins’ iceberg representation of common underlying proficiency</vt:lpstr>
      <vt:lpstr>Addysgeg ar gyfer datblygu ail iaith Pedagogy for second language acquisition </vt:lpstr>
      <vt:lpstr>Addysgeg Pedagaogy </vt:lpstr>
      <vt:lpstr>Addysgeg / Pedagogy </vt:lpstr>
      <vt:lpstr>Addysgeg Pedagogy</vt:lpstr>
      <vt:lpstr>TASG: Paratoi ar gyfer eich meicro-wers TASK: Preparing for your micro-lesson</vt:lpstr>
      <vt:lpstr>Rhestr gyfeirnodi References</vt:lpstr>
      <vt:lpstr>Rhestr gyfeirnodi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ECES5010/C  DWYIEITHRWYDD BILINGUALISM  </dc:title>
  <cp:lastModifiedBy>Helen A Griffiths</cp:lastModifiedBy>
  <cp:revision>3</cp:revision>
  <dcterms:modified xsi:type="dcterms:W3CDTF">2021-04-16T15:01:09Z</dcterms:modified>
</cp:coreProperties>
</file>